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6" r:id="rId4"/>
    <p:sldId id="282" r:id="rId5"/>
    <p:sldId id="287" r:id="rId6"/>
    <p:sldId id="283" r:id="rId7"/>
    <p:sldId id="279" r:id="rId8"/>
    <p:sldId id="284" r:id="rId9"/>
    <p:sldId id="285" r:id="rId10"/>
    <p:sldId id="286" r:id="rId11"/>
    <p:sldId id="288" r:id="rId12"/>
    <p:sldId id="28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0" autoAdjust="0"/>
  </p:normalViewPr>
  <p:slideViewPr>
    <p:cSldViewPr>
      <p:cViewPr varScale="1">
        <p:scale>
          <a:sx n="90" d="100"/>
          <a:sy n="90" d="100"/>
        </p:scale>
        <p:origin x="456" y="3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3982D4-381D-4B7B-A1A5-B3B6E72EF21D}"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427296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4044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65493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
        <p:nvSpPr>
          <p:cNvPr id="9" name="Rectangle 8">
            <a:extLst>
              <a:ext uri="{FF2B5EF4-FFF2-40B4-BE49-F238E27FC236}">
                <a16:creationId xmlns:a16="http://schemas.microsoft.com/office/drawing/2014/main" id="{494CE6AF-D938-7C85-3949-7D2A7663097B}"/>
              </a:ext>
            </a:extLst>
          </p:cNvPr>
          <p:cNvSpPr/>
          <p:nvPr userDrawn="1"/>
        </p:nvSpPr>
        <p:spPr>
          <a:xfrm flipV="1">
            <a:off x="457200" y="1324294"/>
            <a:ext cx="8229600" cy="45719"/>
          </a:xfrm>
          <a:prstGeom prst="rect">
            <a:avLst/>
          </a:prstGeom>
          <a:gradFill flip="none" rotWithShape="1">
            <a:gsLst>
              <a:gs pos="0">
                <a:schemeClr val="accent1">
                  <a:tint val="66000"/>
                  <a:satMod val="160000"/>
                </a:schemeClr>
              </a:gs>
              <a:gs pos="30000">
                <a:srgbClr val="0070C0"/>
              </a:gs>
              <a:gs pos="60000">
                <a:schemeClr val="accent1">
                  <a:tint val="23500"/>
                  <a:satMod val="1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3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982D4-381D-4B7B-A1A5-B3B6E72EF21D}"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50825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3982D4-381D-4B7B-A1A5-B3B6E72EF21D}"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40395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3982D4-381D-4B7B-A1A5-B3B6E72EF21D}" type="datetimeFigureOut">
              <a:rPr lang="en-US" smtClean="0"/>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08297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3982D4-381D-4B7B-A1A5-B3B6E72EF21D}"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8209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982D4-381D-4B7B-A1A5-B3B6E72EF21D}" type="datetimeFigureOut">
              <a:rPr lang="en-US" smtClean="0"/>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6327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37593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212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982D4-381D-4B7B-A1A5-B3B6E72EF21D}" type="datetimeFigureOut">
              <a:rPr lang="en-US" smtClean="0"/>
              <a:t>7/16/2025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E1C58-9764-4FBC-AFC2-4E640D57BFFA}" type="slidenum">
              <a:rPr lang="en-US" smtClean="0"/>
              <a:t>‹#›</a:t>
            </a:fld>
            <a:endParaRPr lang="en-US"/>
          </a:p>
        </p:txBody>
      </p:sp>
    </p:spTree>
    <p:extLst>
      <p:ext uri="{BB962C8B-B14F-4D97-AF65-F5344CB8AC3E}">
        <p14:creationId xmlns:p14="http://schemas.microsoft.com/office/powerpoint/2010/main" val="227725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Design and C</a:t>
            </a:r>
          </a:p>
        </p:txBody>
      </p:sp>
      <p:sp>
        <p:nvSpPr>
          <p:cNvPr id="3" name="Subtitle 2"/>
          <p:cNvSpPr>
            <a:spLocks noGrp="1"/>
          </p:cNvSpPr>
          <p:nvPr>
            <p:ph type="subTitle" idx="1"/>
          </p:nvPr>
        </p:nvSpPr>
        <p:spPr/>
        <p:txBody>
          <a:bodyPr/>
          <a:lstStyle/>
          <a:p>
            <a:r>
              <a:rPr lang="en-US" dirty="0"/>
              <a:t>David </a:t>
            </a:r>
            <a:r>
              <a:rPr lang="en-US" dirty="0" err="1"/>
              <a:t>Sackstein</a:t>
            </a:r>
            <a:endParaRPr lang="en-US" dirty="0"/>
          </a:p>
        </p:txBody>
      </p:sp>
    </p:spTree>
    <p:extLst>
      <p:ext uri="{BB962C8B-B14F-4D97-AF65-F5344CB8AC3E}">
        <p14:creationId xmlns:p14="http://schemas.microsoft.com/office/powerpoint/2010/main" val="168230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EECCA-E80D-8529-4EBB-733043DF8EB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EB1E54E-BCC5-E8F7-C115-70AF7D80E20E}"/>
              </a:ext>
            </a:extLst>
          </p:cNvPr>
          <p:cNvSpPr>
            <a:spLocks noGrp="1"/>
          </p:cNvSpPr>
          <p:nvPr>
            <p:ph type="title"/>
          </p:nvPr>
        </p:nvSpPr>
        <p:spPr/>
        <p:txBody>
          <a:bodyPr/>
          <a:lstStyle/>
          <a:p>
            <a:r>
              <a:rPr lang="en-US" dirty="0"/>
              <a:t>The </a:t>
            </a:r>
            <a:r>
              <a:rPr lang="en-US" dirty="0" err="1"/>
              <a:t>FileLogger</a:t>
            </a:r>
            <a:r>
              <a:rPr lang="en-US" dirty="0"/>
              <a:t> implementation</a:t>
            </a:r>
          </a:p>
        </p:txBody>
      </p:sp>
      <p:pic>
        <p:nvPicPr>
          <p:cNvPr id="3" name="Picture 2">
            <a:extLst>
              <a:ext uri="{FF2B5EF4-FFF2-40B4-BE49-F238E27FC236}">
                <a16:creationId xmlns:a16="http://schemas.microsoft.com/office/drawing/2014/main" id="{CC119B4C-1A0A-C0FE-CB1A-FBE103241042}"/>
              </a:ext>
            </a:extLst>
          </p:cNvPr>
          <p:cNvPicPr>
            <a:picLocks noChangeAspect="1"/>
          </p:cNvPicPr>
          <p:nvPr/>
        </p:nvPicPr>
        <p:blipFill>
          <a:blip r:embed="rId2"/>
          <a:stretch>
            <a:fillRect/>
          </a:stretch>
        </p:blipFill>
        <p:spPr>
          <a:xfrm>
            <a:off x="304799" y="1586705"/>
            <a:ext cx="8031833" cy="4433095"/>
          </a:xfrm>
          <a:prstGeom prst="rect">
            <a:avLst/>
          </a:prstGeom>
        </p:spPr>
      </p:pic>
    </p:spTree>
    <p:extLst>
      <p:ext uri="{BB962C8B-B14F-4D97-AF65-F5344CB8AC3E}">
        <p14:creationId xmlns:p14="http://schemas.microsoft.com/office/powerpoint/2010/main" val="263953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84A49-4175-C5F0-3B73-C2CBF5BCBD3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2EC7B80-5D27-13EB-9809-459F38EF95CE}"/>
              </a:ext>
            </a:extLst>
          </p:cNvPr>
          <p:cNvSpPr>
            <a:spLocks noGrp="1"/>
          </p:cNvSpPr>
          <p:nvPr>
            <p:ph type="title"/>
          </p:nvPr>
        </p:nvSpPr>
        <p:spPr/>
        <p:txBody>
          <a:bodyPr/>
          <a:lstStyle/>
          <a:p>
            <a:r>
              <a:rPr lang="en-US" dirty="0"/>
              <a:t>Use like in C++</a:t>
            </a:r>
          </a:p>
        </p:txBody>
      </p:sp>
      <p:pic>
        <p:nvPicPr>
          <p:cNvPr id="7" name="Picture 6">
            <a:extLst>
              <a:ext uri="{FF2B5EF4-FFF2-40B4-BE49-F238E27FC236}">
                <a16:creationId xmlns:a16="http://schemas.microsoft.com/office/drawing/2014/main" id="{8DE32F61-6AEF-E2B8-D72D-F4A039E2DD16}"/>
              </a:ext>
            </a:extLst>
          </p:cNvPr>
          <p:cNvPicPr>
            <a:picLocks noChangeAspect="1"/>
          </p:cNvPicPr>
          <p:nvPr/>
        </p:nvPicPr>
        <p:blipFill>
          <a:blip r:embed="rId2"/>
          <a:stretch>
            <a:fillRect/>
          </a:stretch>
        </p:blipFill>
        <p:spPr>
          <a:xfrm>
            <a:off x="304800" y="1524000"/>
            <a:ext cx="5170618" cy="4419983"/>
          </a:xfrm>
          <a:prstGeom prst="rect">
            <a:avLst/>
          </a:prstGeom>
          <a:ln w="6350">
            <a:solidFill>
              <a:schemeClr val="accent1"/>
            </a:solidFill>
          </a:ln>
        </p:spPr>
      </p:pic>
      <p:pic>
        <p:nvPicPr>
          <p:cNvPr id="9" name="Picture 8">
            <a:extLst>
              <a:ext uri="{FF2B5EF4-FFF2-40B4-BE49-F238E27FC236}">
                <a16:creationId xmlns:a16="http://schemas.microsoft.com/office/drawing/2014/main" id="{734B3432-3E5F-C388-EF00-3A866C959503}"/>
              </a:ext>
            </a:extLst>
          </p:cNvPr>
          <p:cNvPicPr>
            <a:picLocks noChangeAspect="1"/>
          </p:cNvPicPr>
          <p:nvPr/>
        </p:nvPicPr>
        <p:blipFill>
          <a:blip r:embed="rId3"/>
          <a:stretch>
            <a:fillRect/>
          </a:stretch>
        </p:blipFill>
        <p:spPr>
          <a:xfrm>
            <a:off x="3046239" y="5478795"/>
            <a:ext cx="5665961" cy="1143099"/>
          </a:xfrm>
          <a:prstGeom prst="rect">
            <a:avLst/>
          </a:prstGeom>
          <a:ln w="6350">
            <a:solidFill>
              <a:schemeClr val="accent1"/>
            </a:solidFill>
          </a:ln>
        </p:spPr>
      </p:pic>
    </p:spTree>
    <p:extLst>
      <p:ext uri="{BB962C8B-B14F-4D97-AF65-F5344CB8AC3E}">
        <p14:creationId xmlns:p14="http://schemas.microsoft.com/office/powerpoint/2010/main" val="193939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55E0-6232-3F2A-A371-0A48AEFEE35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2EFC68F-8704-A4D4-8C0C-461910FB5C52}"/>
              </a:ext>
            </a:extLst>
          </p:cNvPr>
          <p:cNvSpPr>
            <a:spLocks noGrp="1"/>
          </p:cNvSpPr>
          <p:nvPr>
            <p:ph idx="1"/>
          </p:nvPr>
        </p:nvSpPr>
        <p:spPr/>
        <p:txBody>
          <a:bodyPr/>
          <a:lstStyle/>
          <a:p>
            <a:r>
              <a:rPr lang="en-US" dirty="0"/>
              <a:t>The principles of OOD are useful in C too.</a:t>
            </a:r>
          </a:p>
          <a:p>
            <a:r>
              <a:rPr lang="en-US" dirty="0"/>
              <a:t>The problem is that you need to do a lot of work yourself, and also the compiler does not force you to write correctly.</a:t>
            </a:r>
          </a:p>
          <a:p>
            <a:r>
              <a:rPr lang="en-US" dirty="0"/>
              <a:t>Due to interop of C and C++ you can migrate incrementally (you can use shared </a:t>
            </a:r>
            <a:r>
              <a:rPr lang="en-US"/>
              <a:t>libraries to help here).</a:t>
            </a:r>
            <a:endParaRPr lang="en-US" dirty="0"/>
          </a:p>
          <a:p>
            <a:endParaRPr lang="en-US" dirty="0"/>
          </a:p>
          <a:p>
            <a:endParaRPr lang="en-US" dirty="0"/>
          </a:p>
        </p:txBody>
      </p:sp>
    </p:spTree>
    <p:extLst>
      <p:ext uri="{BB962C8B-B14F-4D97-AF65-F5344CB8AC3E}">
        <p14:creationId xmlns:p14="http://schemas.microsoft.com/office/powerpoint/2010/main" val="10023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F69BD-3185-84A7-09D7-ACE014C61F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4AD48-6E92-F762-79F2-21C79BFB9612}"/>
              </a:ext>
            </a:extLst>
          </p:cNvPr>
          <p:cNvSpPr>
            <a:spLocks noGrp="1"/>
          </p:cNvSpPr>
          <p:nvPr>
            <p:ph type="title"/>
          </p:nvPr>
        </p:nvSpPr>
        <p:spPr>
          <a:xfrm>
            <a:off x="457200" y="274638"/>
            <a:ext cx="8229600" cy="1143000"/>
          </a:xfrm>
        </p:spPr>
        <p:txBody>
          <a:bodyPr/>
          <a:lstStyle/>
          <a:p>
            <a:r>
              <a:rPr lang="en-US" dirty="0"/>
              <a:t>Overview</a:t>
            </a:r>
          </a:p>
        </p:txBody>
      </p:sp>
      <p:sp>
        <p:nvSpPr>
          <p:cNvPr id="3" name="Content Placeholder 2">
            <a:extLst>
              <a:ext uri="{FF2B5EF4-FFF2-40B4-BE49-F238E27FC236}">
                <a16:creationId xmlns:a16="http://schemas.microsoft.com/office/drawing/2014/main" id="{C19F1633-DD45-0A4C-B625-6C7BF418C0A4}"/>
              </a:ext>
            </a:extLst>
          </p:cNvPr>
          <p:cNvSpPr>
            <a:spLocks noGrp="1"/>
          </p:cNvSpPr>
          <p:nvPr>
            <p:ph idx="1"/>
          </p:nvPr>
        </p:nvSpPr>
        <p:spPr>
          <a:xfrm>
            <a:off x="457200" y="1600200"/>
            <a:ext cx="8229600" cy="4525963"/>
          </a:xfrm>
        </p:spPr>
        <p:txBody>
          <a:bodyPr>
            <a:normAutofit fontScale="70000" lnSpcReduction="20000"/>
          </a:bodyPr>
          <a:lstStyle/>
          <a:p>
            <a:r>
              <a:rPr lang="en-US" dirty="0"/>
              <a:t>In Module 1 we discussed the benefits of OOD. In particular, that it helps us enforce encapsulation and enables programming by interface.</a:t>
            </a:r>
          </a:p>
          <a:p>
            <a:r>
              <a:rPr lang="en-US" dirty="0"/>
              <a:t>But in some embedded environments, we do not have access to a C++ compiler, and we are stuck with C. </a:t>
            </a:r>
          </a:p>
          <a:p>
            <a:r>
              <a:rPr lang="en-US" dirty="0"/>
              <a:t>As Bjarne Stroustrup put it, C++ is a better C, but this is not to say we cannot emulate some capabilities in C.</a:t>
            </a:r>
          </a:p>
          <a:p>
            <a:r>
              <a:rPr lang="en-US" dirty="0"/>
              <a:t>In this module we will explore techniques for implementing Object Oriented Development in C. We will learn how to enforce the visibility of methods, implement interfaces, and work with callbacks that have contexts.</a:t>
            </a:r>
          </a:p>
          <a:p>
            <a:r>
              <a:rPr lang="en-US" dirty="0"/>
              <a:t>We will also learn about the interoperability of C and C++. This is important because it gives you the choice to upgrade parts of your project from C to C++ without affecting other parts.</a:t>
            </a:r>
          </a:p>
        </p:txBody>
      </p:sp>
    </p:spTree>
    <p:extLst>
      <p:ext uri="{BB962C8B-B14F-4D97-AF65-F5344CB8AC3E}">
        <p14:creationId xmlns:p14="http://schemas.microsoft.com/office/powerpoint/2010/main" val="418286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Agenda</a:t>
            </a:r>
          </a:p>
        </p:txBody>
      </p:sp>
      <p:sp>
        <p:nvSpPr>
          <p:cNvPr id="3" name="Content Placeholder 2"/>
          <p:cNvSpPr>
            <a:spLocks noGrp="1"/>
          </p:cNvSpPr>
          <p:nvPr>
            <p:ph idx="1"/>
          </p:nvPr>
        </p:nvSpPr>
        <p:spPr>
          <a:xfrm>
            <a:off x="457200" y="1600200"/>
            <a:ext cx="8229600" cy="4525963"/>
          </a:xfrm>
        </p:spPr>
        <p:txBody>
          <a:bodyPr>
            <a:normAutofit/>
          </a:bodyPr>
          <a:lstStyle/>
          <a:p>
            <a:r>
              <a:rPr lang="en-US" dirty="0"/>
              <a:t>C and C++ interoperability</a:t>
            </a:r>
          </a:p>
          <a:p>
            <a:r>
              <a:rPr lang="en-US" dirty="0"/>
              <a:t>A gradual migration to C++</a:t>
            </a:r>
          </a:p>
          <a:p>
            <a:r>
              <a:rPr lang="en-US" dirty="0"/>
              <a:t>Calling C code from C++</a:t>
            </a:r>
          </a:p>
          <a:p>
            <a:r>
              <a:rPr lang="en-US" dirty="0"/>
              <a:t>Calling C++ code from C</a:t>
            </a:r>
          </a:p>
          <a:p>
            <a:r>
              <a:rPr lang="en-US" dirty="0"/>
              <a:t>Defining an object in C</a:t>
            </a:r>
          </a:p>
          <a:p>
            <a:r>
              <a:rPr lang="en-US" dirty="0"/>
              <a:t>Interfaces in C</a:t>
            </a:r>
          </a:p>
          <a:p>
            <a:endParaRPr lang="en-US" dirty="0"/>
          </a:p>
          <a:p>
            <a:endParaRPr lang="en-US" dirty="0"/>
          </a:p>
        </p:txBody>
      </p:sp>
    </p:spTree>
    <p:extLst>
      <p:ext uri="{BB962C8B-B14F-4D97-AF65-F5344CB8AC3E}">
        <p14:creationId xmlns:p14="http://schemas.microsoft.com/office/powerpoint/2010/main" val="356436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8A86F-FE99-09A3-D8A2-B7AAA4270A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80EDA-A495-E0B6-86B8-A193D8DABB45}"/>
              </a:ext>
            </a:extLst>
          </p:cNvPr>
          <p:cNvSpPr>
            <a:spLocks noGrp="1"/>
          </p:cNvSpPr>
          <p:nvPr>
            <p:ph type="title"/>
          </p:nvPr>
        </p:nvSpPr>
        <p:spPr>
          <a:xfrm>
            <a:off x="457200" y="274638"/>
            <a:ext cx="8229600" cy="1143000"/>
          </a:xfrm>
        </p:spPr>
        <p:txBody>
          <a:bodyPr>
            <a:normAutofit/>
          </a:bodyPr>
          <a:lstStyle/>
          <a:p>
            <a:r>
              <a:rPr lang="en-US" dirty="0"/>
              <a:t>Interop</a:t>
            </a:r>
          </a:p>
        </p:txBody>
      </p:sp>
      <p:sp>
        <p:nvSpPr>
          <p:cNvPr id="5" name="Content Placeholder 4">
            <a:extLst>
              <a:ext uri="{FF2B5EF4-FFF2-40B4-BE49-F238E27FC236}">
                <a16:creationId xmlns:a16="http://schemas.microsoft.com/office/drawing/2014/main" id="{4CD091E2-4343-50B0-DBA1-524285FF771E}"/>
              </a:ext>
            </a:extLst>
          </p:cNvPr>
          <p:cNvSpPr>
            <a:spLocks noGrp="1"/>
          </p:cNvSpPr>
          <p:nvPr>
            <p:ph idx="1"/>
          </p:nvPr>
        </p:nvSpPr>
        <p:spPr/>
        <p:txBody>
          <a:bodyPr>
            <a:normAutofit/>
          </a:bodyPr>
          <a:lstStyle/>
          <a:p>
            <a:r>
              <a:rPr lang="en-US" dirty="0"/>
              <a:t>C++ is a superset of C the two languages can be used in the same project (executable, shared library).</a:t>
            </a:r>
          </a:p>
          <a:p>
            <a:r>
              <a:rPr lang="en-US" dirty="0"/>
              <a:t>This makes it easy to migrate a C project to C++ in small steps.</a:t>
            </a:r>
          </a:p>
        </p:txBody>
      </p:sp>
    </p:spTree>
    <p:extLst>
      <p:ext uri="{BB962C8B-B14F-4D97-AF65-F5344CB8AC3E}">
        <p14:creationId xmlns:p14="http://schemas.microsoft.com/office/powerpoint/2010/main" val="237393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4A13A-C876-9C12-37BB-478C939A0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6F0DD-726D-1DEB-BE8E-8CDE93DCD284}"/>
              </a:ext>
            </a:extLst>
          </p:cNvPr>
          <p:cNvSpPr>
            <a:spLocks noGrp="1"/>
          </p:cNvSpPr>
          <p:nvPr>
            <p:ph type="title"/>
          </p:nvPr>
        </p:nvSpPr>
        <p:spPr>
          <a:xfrm>
            <a:off x="457200" y="274638"/>
            <a:ext cx="8229600" cy="1143000"/>
          </a:xfrm>
        </p:spPr>
        <p:txBody>
          <a:bodyPr>
            <a:normAutofit/>
          </a:bodyPr>
          <a:lstStyle/>
          <a:p>
            <a:r>
              <a:rPr lang="en-US" dirty="0"/>
              <a:t>Calling C code from C++</a:t>
            </a:r>
          </a:p>
        </p:txBody>
      </p:sp>
      <p:sp>
        <p:nvSpPr>
          <p:cNvPr id="5" name="Content Placeholder 4">
            <a:extLst>
              <a:ext uri="{FF2B5EF4-FFF2-40B4-BE49-F238E27FC236}">
                <a16:creationId xmlns:a16="http://schemas.microsoft.com/office/drawing/2014/main" id="{0A30C81E-3146-405A-2678-858ED67DCFD5}"/>
              </a:ext>
            </a:extLst>
          </p:cNvPr>
          <p:cNvSpPr>
            <a:spLocks noGrp="1"/>
          </p:cNvSpPr>
          <p:nvPr>
            <p:ph idx="1"/>
          </p:nvPr>
        </p:nvSpPr>
        <p:spPr/>
        <p:txBody>
          <a:bodyPr>
            <a:normAutofit/>
          </a:bodyPr>
          <a:lstStyle/>
          <a:p>
            <a:r>
              <a:rPr lang="en-US" dirty="0"/>
              <a:t>In C++ function names are not what they seem.</a:t>
            </a:r>
          </a:p>
          <a:p>
            <a:r>
              <a:rPr lang="en-US" dirty="0"/>
              <a:t>They are mangled to include information about the arguments and their types.</a:t>
            </a:r>
          </a:p>
          <a:p>
            <a:r>
              <a:rPr lang="en-US" dirty="0"/>
              <a:t>You can prevent the compiler from mangling names using extern “C” {}</a:t>
            </a:r>
          </a:p>
          <a:p>
            <a:r>
              <a:rPr lang="en-US" dirty="0"/>
              <a:t>To call the functions in </a:t>
            </a:r>
            <a:r>
              <a:rPr lang="en-US" dirty="0" err="1"/>
              <a:t>c.h</a:t>
            </a:r>
            <a:r>
              <a:rPr lang="en-US" dirty="0"/>
              <a:t> from </a:t>
            </a:r>
            <a:r>
              <a:rPr lang="en-US" dirty="0" err="1"/>
              <a:t>c++</a:t>
            </a:r>
            <a:r>
              <a:rPr lang="en-US" dirty="0"/>
              <a:t> you need to wrap the inclusion of </a:t>
            </a:r>
            <a:r>
              <a:rPr lang="en-US" dirty="0" err="1"/>
              <a:t>c.h</a:t>
            </a:r>
            <a:r>
              <a:rPr lang="en-US" dirty="0"/>
              <a:t> with extern “C” {}</a:t>
            </a:r>
          </a:p>
        </p:txBody>
      </p:sp>
    </p:spTree>
    <p:extLst>
      <p:ext uri="{BB962C8B-B14F-4D97-AF65-F5344CB8AC3E}">
        <p14:creationId xmlns:p14="http://schemas.microsoft.com/office/powerpoint/2010/main" val="177958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4158F-E198-56AD-69BD-2C9F1A45A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BA216-37BB-9B82-9AA5-59A617888DAE}"/>
              </a:ext>
            </a:extLst>
          </p:cNvPr>
          <p:cNvSpPr>
            <a:spLocks noGrp="1"/>
          </p:cNvSpPr>
          <p:nvPr>
            <p:ph type="title"/>
          </p:nvPr>
        </p:nvSpPr>
        <p:spPr>
          <a:xfrm>
            <a:off x="457200" y="274638"/>
            <a:ext cx="8229600" cy="1143000"/>
          </a:xfrm>
        </p:spPr>
        <p:txBody>
          <a:bodyPr/>
          <a:lstStyle/>
          <a:p>
            <a:r>
              <a:rPr lang="en-US" dirty="0"/>
              <a:t>Calling C++ code from C</a:t>
            </a:r>
          </a:p>
        </p:txBody>
      </p:sp>
      <p:sp>
        <p:nvSpPr>
          <p:cNvPr id="3" name="Content Placeholder 2">
            <a:extLst>
              <a:ext uri="{FF2B5EF4-FFF2-40B4-BE49-F238E27FC236}">
                <a16:creationId xmlns:a16="http://schemas.microsoft.com/office/drawing/2014/main" id="{D35ED43E-8D5D-7388-89E3-64E9F652EB2B}"/>
              </a:ext>
            </a:extLst>
          </p:cNvPr>
          <p:cNvSpPr>
            <a:spLocks noGrp="1"/>
          </p:cNvSpPr>
          <p:nvPr>
            <p:ph idx="1"/>
          </p:nvPr>
        </p:nvSpPr>
        <p:spPr>
          <a:xfrm>
            <a:off x="452967" y="1600200"/>
            <a:ext cx="8229600" cy="4525963"/>
          </a:xfrm>
        </p:spPr>
        <p:txBody>
          <a:bodyPr>
            <a:normAutofit/>
          </a:bodyPr>
          <a:lstStyle/>
          <a:p>
            <a:r>
              <a:rPr lang="en-US" dirty="0"/>
              <a:t>For the same reason, you can only call a C++ method from C if it is not name-mangled (or you know it mangled name).</a:t>
            </a:r>
          </a:p>
          <a:p>
            <a:r>
              <a:rPr lang="en-US" dirty="0"/>
              <a:t>For C++ methods wrap the declaration in the header and the implementation in extern “C”</a:t>
            </a:r>
          </a:p>
          <a:p>
            <a:r>
              <a:rPr lang="en-US" dirty="0"/>
              <a:t>As extern “C” is invalid syntax in C, wrap its use with ifdef __</a:t>
            </a:r>
            <a:r>
              <a:rPr lang="en-US" dirty="0" err="1"/>
              <a:t>cplusplus</a:t>
            </a:r>
            <a:endParaRPr lang="en-US" dirty="0"/>
          </a:p>
        </p:txBody>
      </p:sp>
      <p:sp>
        <p:nvSpPr>
          <p:cNvPr id="4" name="Rectangle 1">
            <a:extLst>
              <a:ext uri="{FF2B5EF4-FFF2-40B4-BE49-F238E27FC236}">
                <a16:creationId xmlns:a16="http://schemas.microsoft.com/office/drawing/2014/main" id="{53B98506-173F-F0A9-A17C-56960850A4F0}"/>
              </a:ext>
            </a:extLst>
          </p:cNvPr>
          <p:cNvSpPr>
            <a:spLocks noChangeArrowheads="1"/>
          </p:cNvSpPr>
          <p:nvPr/>
        </p:nvSpPr>
        <p:spPr bwMode="auto">
          <a:xfrm>
            <a:off x="-4233"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JetBrains Mono"/>
              </a:rPr>
              <a:t>__cplusplus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205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AF0DC-01F8-8092-6797-1FEC442C4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412BC-108D-9ED3-FEBF-1F012395E11D}"/>
              </a:ext>
            </a:extLst>
          </p:cNvPr>
          <p:cNvSpPr>
            <a:spLocks noGrp="1"/>
          </p:cNvSpPr>
          <p:nvPr>
            <p:ph type="title"/>
          </p:nvPr>
        </p:nvSpPr>
        <p:spPr>
          <a:xfrm>
            <a:off x="457200" y="274638"/>
            <a:ext cx="8229600" cy="1143000"/>
          </a:xfrm>
        </p:spPr>
        <p:txBody>
          <a:bodyPr/>
          <a:lstStyle/>
          <a:p>
            <a:r>
              <a:rPr lang="en-US" dirty="0"/>
              <a:t>Defining an object in C</a:t>
            </a:r>
          </a:p>
        </p:txBody>
      </p:sp>
      <p:sp>
        <p:nvSpPr>
          <p:cNvPr id="3" name="Content Placeholder 2">
            <a:extLst>
              <a:ext uri="{FF2B5EF4-FFF2-40B4-BE49-F238E27FC236}">
                <a16:creationId xmlns:a16="http://schemas.microsoft.com/office/drawing/2014/main" id="{1422B50A-A789-E808-7FFB-AE7406E42EF9}"/>
              </a:ext>
            </a:extLst>
          </p:cNvPr>
          <p:cNvSpPr>
            <a:spLocks noGrp="1"/>
          </p:cNvSpPr>
          <p:nvPr>
            <p:ph idx="1"/>
          </p:nvPr>
        </p:nvSpPr>
        <p:spPr>
          <a:xfrm>
            <a:off x="457200" y="1600200"/>
            <a:ext cx="8229600" cy="4525963"/>
          </a:xfrm>
        </p:spPr>
        <p:txBody>
          <a:bodyPr>
            <a:normAutofit fontScale="85000" lnSpcReduction="20000"/>
          </a:bodyPr>
          <a:lstStyle/>
          <a:p>
            <a:r>
              <a:rPr lang="en-US" dirty="0"/>
              <a:t>In a header define a struct.</a:t>
            </a:r>
          </a:p>
          <a:p>
            <a:r>
              <a:rPr lang="en-US" dirty="0"/>
              <a:t>In a c file with the same name, define methods that accept a pointer to the struct as their first parameter (you can call it ‘this’).</a:t>
            </a:r>
          </a:p>
          <a:p>
            <a:r>
              <a:rPr lang="en-US" dirty="0"/>
              <a:t>Define a constructor and a destructor</a:t>
            </a:r>
          </a:p>
          <a:p>
            <a:r>
              <a:rPr lang="en-US" dirty="0"/>
              <a:t>In the header declare the methods you want public.</a:t>
            </a:r>
          </a:p>
          <a:p>
            <a:r>
              <a:rPr lang="en-US" dirty="0"/>
              <a:t>Do not declare the methods you want private </a:t>
            </a:r>
          </a:p>
          <a:p>
            <a:r>
              <a:rPr lang="en-US" dirty="0"/>
              <a:t>In the source file mark the methods you want private as static.</a:t>
            </a:r>
          </a:p>
          <a:p>
            <a:r>
              <a:rPr lang="en-US" dirty="0"/>
              <a:t>You can define an interface as a struct containing pointers to functions.</a:t>
            </a:r>
          </a:p>
          <a:p>
            <a:endParaRPr lang="en-US" dirty="0"/>
          </a:p>
        </p:txBody>
      </p:sp>
    </p:spTree>
    <p:extLst>
      <p:ext uri="{BB962C8B-B14F-4D97-AF65-F5344CB8AC3E}">
        <p14:creationId xmlns:p14="http://schemas.microsoft.com/office/powerpoint/2010/main" val="6724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B8179-2A90-1B02-4E9E-FA444F2C594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7A78555-C964-1201-AACF-DA8C1D2B7BBD}"/>
              </a:ext>
            </a:extLst>
          </p:cNvPr>
          <p:cNvPicPr>
            <a:picLocks noChangeAspect="1"/>
          </p:cNvPicPr>
          <p:nvPr/>
        </p:nvPicPr>
        <p:blipFill>
          <a:blip r:embed="rId2"/>
          <a:stretch>
            <a:fillRect/>
          </a:stretch>
        </p:blipFill>
        <p:spPr>
          <a:xfrm>
            <a:off x="393818" y="1752600"/>
            <a:ext cx="8356364" cy="3543521"/>
          </a:xfrm>
          <a:prstGeom prst="rect">
            <a:avLst/>
          </a:prstGeom>
          <a:ln w="6350">
            <a:solidFill>
              <a:schemeClr val="accent1"/>
            </a:solidFill>
          </a:ln>
        </p:spPr>
      </p:pic>
      <p:sp>
        <p:nvSpPr>
          <p:cNvPr id="6" name="Title 5">
            <a:extLst>
              <a:ext uri="{FF2B5EF4-FFF2-40B4-BE49-F238E27FC236}">
                <a16:creationId xmlns:a16="http://schemas.microsoft.com/office/drawing/2014/main" id="{0A8C738A-309B-2ECA-F45A-482B96B0975F}"/>
              </a:ext>
            </a:extLst>
          </p:cNvPr>
          <p:cNvSpPr>
            <a:spLocks noGrp="1"/>
          </p:cNvSpPr>
          <p:nvPr>
            <p:ph type="title"/>
          </p:nvPr>
        </p:nvSpPr>
        <p:spPr/>
        <p:txBody>
          <a:bodyPr/>
          <a:lstStyle/>
          <a:p>
            <a:r>
              <a:rPr lang="en-US" dirty="0"/>
              <a:t>The </a:t>
            </a:r>
            <a:r>
              <a:rPr lang="en-US" dirty="0" err="1"/>
              <a:t>ILogger</a:t>
            </a:r>
            <a:r>
              <a:rPr lang="en-US" dirty="0"/>
              <a:t> interface</a:t>
            </a:r>
          </a:p>
        </p:txBody>
      </p:sp>
    </p:spTree>
    <p:extLst>
      <p:ext uri="{BB962C8B-B14F-4D97-AF65-F5344CB8AC3E}">
        <p14:creationId xmlns:p14="http://schemas.microsoft.com/office/powerpoint/2010/main" val="107180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1CEEF-ED28-8C6C-E39A-DE767BE9113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5185BD6-C6BD-1738-84CD-97F37D497589}"/>
              </a:ext>
            </a:extLst>
          </p:cNvPr>
          <p:cNvSpPr>
            <a:spLocks noGrp="1"/>
          </p:cNvSpPr>
          <p:nvPr>
            <p:ph type="title"/>
          </p:nvPr>
        </p:nvSpPr>
        <p:spPr/>
        <p:txBody>
          <a:bodyPr/>
          <a:lstStyle/>
          <a:p>
            <a:r>
              <a:rPr lang="en-US" dirty="0"/>
              <a:t>The </a:t>
            </a:r>
            <a:r>
              <a:rPr lang="en-US" dirty="0" err="1"/>
              <a:t>FileLogger</a:t>
            </a:r>
            <a:r>
              <a:rPr lang="en-US" dirty="0"/>
              <a:t> implementation</a:t>
            </a:r>
          </a:p>
        </p:txBody>
      </p:sp>
      <p:pic>
        <p:nvPicPr>
          <p:cNvPr id="9" name="Picture 8">
            <a:extLst>
              <a:ext uri="{FF2B5EF4-FFF2-40B4-BE49-F238E27FC236}">
                <a16:creationId xmlns:a16="http://schemas.microsoft.com/office/drawing/2014/main" id="{3CD8C5DA-CEE9-E839-8384-C2660989AE85}"/>
              </a:ext>
            </a:extLst>
          </p:cNvPr>
          <p:cNvPicPr>
            <a:picLocks noChangeAspect="1"/>
          </p:cNvPicPr>
          <p:nvPr/>
        </p:nvPicPr>
        <p:blipFill>
          <a:blip r:embed="rId2"/>
          <a:stretch>
            <a:fillRect/>
          </a:stretch>
        </p:blipFill>
        <p:spPr>
          <a:xfrm>
            <a:off x="381000" y="1417638"/>
            <a:ext cx="6458510" cy="5315411"/>
          </a:xfrm>
          <a:prstGeom prst="rect">
            <a:avLst/>
          </a:prstGeom>
        </p:spPr>
      </p:pic>
    </p:spTree>
    <p:extLst>
      <p:ext uri="{BB962C8B-B14F-4D97-AF65-F5344CB8AC3E}">
        <p14:creationId xmlns:p14="http://schemas.microsoft.com/office/powerpoint/2010/main" val="2282883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538</Words>
  <Application>Microsoft Office PowerPoint</Application>
  <PresentationFormat>On-screen Show (4:3)</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JetBrains Mono</vt:lpstr>
      <vt:lpstr>Office Theme</vt:lpstr>
      <vt:lpstr>Object Oriented Design and C</vt:lpstr>
      <vt:lpstr>Overview</vt:lpstr>
      <vt:lpstr>Agenda</vt:lpstr>
      <vt:lpstr>Interop</vt:lpstr>
      <vt:lpstr>Calling C code from C++</vt:lpstr>
      <vt:lpstr>Calling C++ code from C</vt:lpstr>
      <vt:lpstr>Defining an object in C</vt:lpstr>
      <vt:lpstr>The ILogger interface</vt:lpstr>
      <vt:lpstr>The FileLogger implementation</vt:lpstr>
      <vt:lpstr>The FileLogger implementation</vt:lpstr>
      <vt:lpstr>Use like in C++</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Sackstein</dc:creator>
  <cp:lastModifiedBy>David Sackstein</cp:lastModifiedBy>
  <cp:revision>368</cp:revision>
  <dcterms:created xsi:type="dcterms:W3CDTF">2018-03-26T13:04:32Z</dcterms:created>
  <dcterms:modified xsi:type="dcterms:W3CDTF">2025-07-16T23:25:34Z</dcterms:modified>
</cp:coreProperties>
</file>