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pt-PT"/>
              <a:t>SEN208</a:t>
            </a:r>
            <a:endParaRPr lang="x-none" altLang="pt-PT"/>
          </a:p>
        </p:txBody>
      </p:sp>
      <p:pic>
        <p:nvPicPr>
          <p:cNvPr id="4" name="Content Placeholder 3"/>
          <p:cNvPicPr>
            <a:picLocks noChangeAspect="1"/>
          </p:cNvPicPr>
          <p:nvPr>
            <p:ph idx="1"/>
          </p:nvPr>
        </p:nvPicPr>
        <p:blipFill>
          <a:blip r:embed="rId1"/>
          <a:stretch>
            <a:fillRect/>
          </a:stretch>
        </p:blipFill>
        <p:spPr>
          <a:xfrm>
            <a:off x="7680325" y="713105"/>
            <a:ext cx="3483610" cy="2325370"/>
          </a:xfrm>
          <a:prstGeom prst="rect">
            <a:avLst/>
          </a:prstGeom>
        </p:spPr>
      </p:pic>
      <p:sp>
        <p:nvSpPr>
          <p:cNvPr id="5" name="TextBox 4"/>
          <p:cNvSpPr txBox="1"/>
          <p:nvPr/>
        </p:nvSpPr>
        <p:spPr>
          <a:xfrm>
            <a:off x="916305" y="1782445"/>
            <a:ext cx="5617210" cy="2849245"/>
          </a:xfrm>
          <a:prstGeom prst="rect">
            <a:avLst/>
          </a:prstGeom>
          <a:noFill/>
        </p:spPr>
        <p:txBody>
          <a:bodyPr wrap="square" rtlCol="0">
            <a:spAutoFit/>
          </a:bodyPr>
          <a:p>
            <a:r>
              <a:rPr lang="x-none" altLang="pt-PT"/>
              <a:t>range: 25cm to 4.5m</a:t>
            </a:r>
            <a:endParaRPr lang="x-none" altLang="pt-PT"/>
          </a:p>
          <a:p>
            <a:r>
              <a:rPr lang="x-none" altLang="pt-PT"/>
              <a:t>ECHO pin #22</a:t>
            </a:r>
            <a:endParaRPr lang="x-none" altLang="pt-PT"/>
          </a:p>
          <a:p>
            <a:r>
              <a:rPr lang="x-none" altLang="pt-PT"/>
              <a:t>TRIG pin #17</a:t>
            </a:r>
            <a:endParaRPr lang="x-none" altLang="pt-PT"/>
          </a:p>
          <a:p>
            <a:endParaRPr lang="x-none" altLang="pt-PT"/>
          </a:p>
          <a:p>
            <a:r>
              <a:rPr lang="x-none" altLang="pt-PT"/>
              <a:t>class:</a:t>
            </a:r>
            <a:endParaRPr lang="x-none" altLang="pt-PT"/>
          </a:p>
          <a:p>
            <a:r>
              <a:rPr lang="x-none" altLang="pt-PT"/>
              <a:t>int value; //cm</a:t>
            </a:r>
            <a:endParaRPr lang="x-none" altLang="pt-PT"/>
          </a:p>
          <a:p>
            <a:r>
              <a:rPr lang="x-none" altLang="pt-PT"/>
              <a:t>float val_meters; //m</a:t>
            </a:r>
            <a:endParaRPr lang="x-none" altLang="pt-PT"/>
          </a:p>
          <a:p>
            <a:endParaRPr lang="x-none" altLang="pt-PT"/>
          </a:p>
          <a:p>
            <a:r>
              <a:rPr lang="x-none" altLang="pt-PT"/>
              <a:t>config()</a:t>
            </a:r>
            <a:endParaRPr lang="x-none" altLang="pt-PT"/>
          </a:p>
          <a:p>
            <a:r>
              <a:rPr lang="x-none" altLang="pt-PT"/>
              <a:t>read_sensors()</a:t>
            </a:r>
            <a:endParaRPr lang="x-none" altLang="pt-PT"/>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pt-PT"/>
              <a:t>SEN0161</a:t>
            </a:r>
            <a:endParaRPr lang="x-none" altLang="pt-PT"/>
          </a:p>
        </p:txBody>
      </p:sp>
      <p:sp>
        <p:nvSpPr>
          <p:cNvPr id="5" name="TextBox 4"/>
          <p:cNvSpPr txBox="1"/>
          <p:nvPr/>
        </p:nvSpPr>
        <p:spPr>
          <a:xfrm>
            <a:off x="803910" y="1783080"/>
            <a:ext cx="10014585" cy="4037965"/>
          </a:xfrm>
          <a:prstGeom prst="rect">
            <a:avLst/>
          </a:prstGeom>
          <a:noFill/>
        </p:spPr>
        <p:txBody>
          <a:bodyPr wrap="square" rtlCol="0">
            <a:spAutoFit/>
          </a:bodyPr>
          <a:p>
            <a:r>
              <a:rPr lang="x-none" altLang="pt-PT"/>
              <a:t>analogic sensor --&gt; adc0804lcn</a:t>
            </a:r>
            <a:endParaRPr lang="x-none" altLang="pt-PT"/>
          </a:p>
          <a:p>
            <a:endParaRPr lang="x-none" altLang="pt-PT"/>
          </a:p>
          <a:p>
            <a:r>
              <a:rPr lang="x-none" altLang="pt-PT"/>
              <a:t>class:</a:t>
            </a:r>
            <a:endParaRPr lang="x-none" altLang="pt-PT"/>
          </a:p>
          <a:p>
            <a:r>
              <a:rPr lang="x-none" altLang="pt-PT"/>
              <a:t>float value; </a:t>
            </a:r>
            <a:endParaRPr lang="x-none" altLang="pt-PT"/>
          </a:p>
          <a:p>
            <a:endParaRPr lang="x-none" altLang="pt-PT"/>
          </a:p>
          <a:p>
            <a:r>
              <a:rPr lang="x-none" altLang="pt-PT"/>
              <a:t>config()</a:t>
            </a:r>
            <a:endParaRPr lang="x-none" altLang="pt-PT"/>
          </a:p>
          <a:p>
            <a:r>
              <a:rPr lang="x-none" altLang="pt-PT"/>
              <a:t>read_sensors()</a:t>
            </a:r>
            <a:endParaRPr lang="x-none" altLang="pt-PT"/>
          </a:p>
          <a:p>
            <a:endParaRPr lang="x-none" altLang="pt-PT"/>
          </a:p>
          <a:p>
            <a:r>
              <a:rPr lang="x-none" altLang="pt-PT"/>
              <a:t>Calibration:</a:t>
            </a:r>
            <a:endParaRPr lang="x-none" altLang="pt-PT"/>
          </a:p>
          <a:p>
            <a:r>
              <a:rPr lang="x-none" altLang="pt-PT" sz="1200"/>
              <a:t>1. Put the pH electrode into the standard solution whose pH value is 7.00，or directly shorted the input of the BNC connector. The error does not exceed 0.3. Record the pH value printed,then compared with 7.00, and the difference should be changed into the "Offset" in the code. For example,the pH value printed is 6.88,so the difference is 0.12.You should change the "# define Offset 0.00" into "# define Offset 0.12" in your program.</a:t>
            </a:r>
            <a:endParaRPr lang="x-none" altLang="pt-PT" sz="1200"/>
          </a:p>
          <a:p>
            <a:endParaRPr lang="x-none" altLang="pt-PT" sz="1200"/>
          </a:p>
          <a:p>
            <a:r>
              <a:rPr lang="x-none" altLang="pt-PT" sz="1200"/>
              <a:t>2. Put the pH electrode into the pH standard solution whose value is 4.00.Then wait about one minute,adjust the gain potential device, let the value stabilise at around 4.00.At this time,the acidic calibration has been completed and you can measure the pH value of an acidic solution.</a:t>
            </a:r>
            <a:endParaRPr lang="x-none" altLang="pt-PT" sz="1200"/>
          </a:p>
        </p:txBody>
      </p:sp>
      <p:pic>
        <p:nvPicPr>
          <p:cNvPr id="6" name="Content Placeholder 5"/>
          <p:cNvPicPr>
            <a:picLocks noChangeAspect="1"/>
          </p:cNvPicPr>
          <p:nvPr>
            <p:ph idx="1"/>
          </p:nvPr>
        </p:nvPicPr>
        <p:blipFill>
          <a:blip r:embed="rId1"/>
          <a:stretch>
            <a:fillRect/>
          </a:stretch>
        </p:blipFill>
        <p:spPr>
          <a:xfrm>
            <a:off x="7445375" y="317500"/>
            <a:ext cx="3048000" cy="304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717675" y="186690"/>
            <a:ext cx="8960485" cy="6432550"/>
          </a:xfrm>
          <a:prstGeom prst="rect">
            <a:avLst/>
          </a:prstGeom>
        </p:spPr>
      </p:pic>
      <p:sp>
        <p:nvSpPr>
          <p:cNvPr id="6" name="Rectangle 5"/>
          <p:cNvSpPr/>
          <p:nvPr/>
        </p:nvSpPr>
        <p:spPr>
          <a:xfrm>
            <a:off x="2381885" y="4085590"/>
            <a:ext cx="282575" cy="541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PT" altLang="en-US"/>
          </a:p>
        </p:txBody>
      </p:sp>
      <p:sp>
        <p:nvSpPr>
          <p:cNvPr id="5" name="TextBox 4"/>
          <p:cNvSpPr txBox="1"/>
          <p:nvPr/>
        </p:nvSpPr>
        <p:spPr>
          <a:xfrm>
            <a:off x="2211070" y="4029710"/>
            <a:ext cx="519430" cy="630555"/>
          </a:xfrm>
          <a:prstGeom prst="rect">
            <a:avLst/>
          </a:prstGeom>
          <a:noFill/>
        </p:spPr>
        <p:txBody>
          <a:bodyPr wrap="square" rtlCol="0">
            <a:spAutoFit/>
          </a:bodyPr>
          <a:p>
            <a:pPr algn="ctr"/>
            <a:r>
              <a:rPr lang="x-none" altLang="pt-PT" sz="700"/>
              <a:t>5v</a:t>
            </a:r>
            <a:endParaRPr lang="x-none" altLang="pt-PT" sz="700"/>
          </a:p>
          <a:p>
            <a:pPr algn="r"/>
            <a:endParaRPr lang="x-none" altLang="pt-PT" sz="700"/>
          </a:p>
          <a:p>
            <a:pPr algn="r"/>
            <a:r>
              <a:rPr lang="x-none" altLang="pt-PT" sz="700"/>
              <a:t>Analog</a:t>
            </a:r>
            <a:endParaRPr lang="x-none" altLang="pt-PT" sz="700"/>
          </a:p>
          <a:p>
            <a:pPr algn="r"/>
            <a:endParaRPr lang="x-none" altLang="pt-PT" sz="700"/>
          </a:p>
          <a:p>
            <a:pPr algn="ctr"/>
            <a:r>
              <a:rPr lang="x-none" altLang="pt-PT" sz="700"/>
              <a:t>GND</a:t>
            </a:r>
            <a:endParaRPr lang="x-none" altLang="pt-PT" sz="700"/>
          </a:p>
        </p:txBody>
      </p:sp>
      <p:sp>
        <p:nvSpPr>
          <p:cNvPr id="7" name="Rectangle 6"/>
          <p:cNvSpPr/>
          <p:nvPr/>
        </p:nvSpPr>
        <p:spPr>
          <a:xfrm>
            <a:off x="2502535" y="4009390"/>
            <a:ext cx="207645" cy="939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PT" altLang="en-US"/>
          </a:p>
        </p:txBody>
      </p:sp>
      <p:graphicFrame>
        <p:nvGraphicFramePr>
          <p:cNvPr id="8" name="Table 7"/>
          <p:cNvGraphicFramePr/>
          <p:nvPr/>
        </p:nvGraphicFramePr>
        <p:xfrm>
          <a:off x="9858375" y="782955"/>
          <a:ext cx="1898650" cy="3429000"/>
        </p:xfrm>
        <a:graphic>
          <a:graphicData uri="http://schemas.openxmlformats.org/drawingml/2006/table">
            <a:tbl>
              <a:tblPr firstRow="1" bandRow="1">
                <a:tableStyleId>{5C22544A-7EE6-4342-B048-85BDC9FD1C3A}</a:tableStyleId>
              </a:tblPr>
              <a:tblGrid>
                <a:gridCol w="949325"/>
                <a:gridCol w="949325"/>
              </a:tblGrid>
              <a:tr h="381000">
                <a:tc>
                  <a:txBody>
                    <a:bodyPr/>
                    <a:p>
                      <a:pPr>
                        <a:buNone/>
                      </a:pPr>
                      <a:r>
                        <a:rPr lang="x-none"/>
                        <a:t>ADC</a:t>
                      </a:r>
                      <a:endParaRPr lang="x-none"/>
                    </a:p>
                  </a:txBody>
                  <a:tcPr/>
                </a:tc>
                <a:tc>
                  <a:txBody>
                    <a:bodyPr/>
                    <a:p>
                      <a:pPr>
                        <a:buNone/>
                      </a:pPr>
                      <a:r>
                        <a:rPr lang="x-none"/>
                        <a:t>PIN</a:t>
                      </a:r>
                      <a:endParaRPr lang="x-none"/>
                    </a:p>
                  </a:txBody>
                  <a:tcPr/>
                </a:tc>
              </a:tr>
              <a:tr h="381000">
                <a:tc>
                  <a:txBody>
                    <a:bodyPr/>
                    <a:p>
                      <a:pPr>
                        <a:buNone/>
                      </a:pPr>
                      <a:r>
                        <a:rPr lang="x-none"/>
                        <a:t>DB0</a:t>
                      </a:r>
                      <a:endParaRPr lang="x-none"/>
                    </a:p>
                  </a:txBody>
                  <a:tcPr/>
                </a:tc>
                <a:tc>
                  <a:txBody>
                    <a:bodyPr/>
                    <a:p>
                      <a:pPr>
                        <a:buNone/>
                      </a:pPr>
                      <a:r>
                        <a:rPr lang="x-none"/>
                        <a:t>#26</a:t>
                      </a:r>
                      <a:endParaRPr lang="x-none"/>
                    </a:p>
                  </a:txBody>
                  <a:tcPr/>
                </a:tc>
              </a:tr>
              <a:tr h="381000">
                <a:tc>
                  <a:txBody>
                    <a:bodyPr/>
                    <a:p>
                      <a:pPr>
                        <a:buNone/>
                      </a:pPr>
                      <a:r>
                        <a:rPr lang="x-none"/>
                        <a:t>DB1</a:t>
                      </a:r>
                      <a:endParaRPr lang="x-none"/>
                    </a:p>
                  </a:txBody>
                  <a:tcPr/>
                </a:tc>
                <a:tc>
                  <a:txBody>
                    <a:bodyPr/>
                    <a:p>
                      <a:pPr>
                        <a:buNone/>
                      </a:pPr>
                      <a:r>
                        <a:rPr lang="x-none"/>
                        <a:t>#19</a:t>
                      </a:r>
                      <a:endParaRPr lang="x-none"/>
                    </a:p>
                  </a:txBody>
                  <a:tcPr/>
                </a:tc>
              </a:tr>
              <a:tr h="381000">
                <a:tc>
                  <a:txBody>
                    <a:bodyPr/>
                    <a:p>
                      <a:pPr>
                        <a:buNone/>
                      </a:pPr>
                      <a:r>
                        <a:rPr lang="x-none"/>
                        <a:t>DB2</a:t>
                      </a:r>
                      <a:endParaRPr lang="x-none"/>
                    </a:p>
                  </a:txBody>
                  <a:tcPr/>
                </a:tc>
                <a:tc>
                  <a:txBody>
                    <a:bodyPr/>
                    <a:p>
                      <a:pPr>
                        <a:buNone/>
                      </a:pPr>
                      <a:r>
                        <a:rPr lang="x-none"/>
                        <a:t>#13</a:t>
                      </a:r>
                      <a:endParaRPr lang="x-none"/>
                    </a:p>
                  </a:txBody>
                  <a:tcPr/>
                </a:tc>
              </a:tr>
              <a:tr h="381000">
                <a:tc>
                  <a:txBody>
                    <a:bodyPr/>
                    <a:p>
                      <a:pPr>
                        <a:buNone/>
                      </a:pPr>
                      <a:r>
                        <a:rPr lang="x-none"/>
                        <a:t>DB3</a:t>
                      </a:r>
                      <a:endParaRPr lang="x-none"/>
                    </a:p>
                  </a:txBody>
                  <a:tcPr/>
                </a:tc>
                <a:tc>
                  <a:txBody>
                    <a:bodyPr/>
                    <a:p>
                      <a:pPr>
                        <a:buNone/>
                      </a:pPr>
                      <a:r>
                        <a:rPr lang="x-none"/>
                        <a:t>#6</a:t>
                      </a:r>
                      <a:endParaRPr lang="x-none"/>
                    </a:p>
                  </a:txBody>
                  <a:tcPr/>
                </a:tc>
              </a:tr>
              <a:tr h="381000">
                <a:tc>
                  <a:txBody>
                    <a:bodyPr/>
                    <a:p>
                      <a:pPr>
                        <a:buNone/>
                      </a:pPr>
                      <a:r>
                        <a:rPr lang="x-none"/>
                        <a:t>DB4</a:t>
                      </a:r>
                      <a:endParaRPr lang="x-none"/>
                    </a:p>
                  </a:txBody>
                  <a:tcPr/>
                </a:tc>
                <a:tc>
                  <a:txBody>
                    <a:bodyPr/>
                    <a:p>
                      <a:pPr>
                        <a:buNone/>
                      </a:pPr>
                      <a:r>
                        <a:rPr lang="x-none"/>
                        <a:t>#21</a:t>
                      </a:r>
                      <a:endParaRPr lang="x-none"/>
                    </a:p>
                  </a:txBody>
                  <a:tcPr/>
                </a:tc>
              </a:tr>
              <a:tr h="381000">
                <a:tc>
                  <a:txBody>
                    <a:bodyPr/>
                    <a:p>
                      <a:pPr>
                        <a:buNone/>
                      </a:pPr>
                      <a:r>
                        <a:rPr lang="x-none"/>
                        <a:t>DB5</a:t>
                      </a:r>
                      <a:endParaRPr lang="x-none"/>
                    </a:p>
                  </a:txBody>
                  <a:tcPr/>
                </a:tc>
                <a:tc>
                  <a:txBody>
                    <a:bodyPr/>
                    <a:p>
                      <a:pPr>
                        <a:buNone/>
                      </a:pPr>
                      <a:r>
                        <a:rPr lang="x-none"/>
                        <a:t>#20</a:t>
                      </a:r>
                      <a:endParaRPr lang="x-none"/>
                    </a:p>
                  </a:txBody>
                  <a:tcPr/>
                </a:tc>
              </a:tr>
              <a:tr h="381000">
                <a:tc>
                  <a:txBody>
                    <a:bodyPr/>
                    <a:p>
                      <a:pPr>
                        <a:buNone/>
                      </a:pPr>
                      <a:r>
                        <a:rPr lang="x-none"/>
                        <a:t>DB6</a:t>
                      </a:r>
                      <a:endParaRPr lang="x-none"/>
                    </a:p>
                  </a:txBody>
                  <a:tcPr/>
                </a:tc>
                <a:tc>
                  <a:txBody>
                    <a:bodyPr/>
                    <a:p>
                      <a:pPr>
                        <a:buNone/>
                      </a:pPr>
                      <a:r>
                        <a:rPr lang="x-none"/>
                        <a:t>#16</a:t>
                      </a:r>
                      <a:endParaRPr lang="x-none"/>
                    </a:p>
                  </a:txBody>
                  <a:tcPr/>
                </a:tc>
              </a:tr>
              <a:tr h="381000">
                <a:tc>
                  <a:txBody>
                    <a:bodyPr/>
                    <a:p>
                      <a:pPr>
                        <a:buNone/>
                      </a:pPr>
                      <a:r>
                        <a:rPr lang="x-none"/>
                        <a:t>DB7</a:t>
                      </a:r>
                      <a:endParaRPr lang="x-none"/>
                    </a:p>
                  </a:txBody>
                  <a:tcPr/>
                </a:tc>
                <a:tc>
                  <a:txBody>
                    <a:bodyPr/>
                    <a:p>
                      <a:pPr>
                        <a:buNone/>
                      </a:pPr>
                      <a:r>
                        <a:rPr lang="x-none"/>
                        <a:t>#12</a:t>
                      </a:r>
                      <a:endParaRPr lang="x-none"/>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985</Words>
  <Application>Kingsoft Office WPP</Application>
  <PresentationFormat>Widescreen</PresentationFormat>
  <Paragraphs>70</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Theme</vt:lpstr>
      <vt:lpstr>PowerPoint 演示文稿</vt:lpstr>
      <vt:lpstr>SEN208</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SEN208</dc:title>
  <dc:creator>daniela</dc:creator>
  <cp:lastModifiedBy>daniela</cp:lastModifiedBy>
  <cp:revision>1</cp:revision>
  <dcterms:created xsi:type="dcterms:W3CDTF">2018-03-15T16:18:58Z</dcterms:created>
  <dcterms:modified xsi:type="dcterms:W3CDTF">2018-03-15T16:18:58Z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2070-10.1.0.5707</vt:lpwstr>
  </property>
</Properties>
</file>