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8" r:id="rId3"/>
    <p:sldId id="259" r:id="rId4"/>
    <p:sldId id="257" r:id="rId5"/>
    <p:sldId id="263" r:id="rId6"/>
    <p:sldId id="260" r:id="rId7"/>
    <p:sldId id="262" r:id="rId8"/>
    <p:sldId id="264" r:id="rId9"/>
    <p:sldId id="265" r:id="rId10"/>
    <p:sldId id="267" r:id="rId11"/>
    <p:sldId id="266"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88"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75"/>
    <p:restoredTop sz="82243"/>
  </p:normalViewPr>
  <p:slideViewPr>
    <p:cSldViewPr snapToGrid="0" snapToObjects="1">
      <p:cViewPr varScale="1">
        <p:scale>
          <a:sx n="90" d="100"/>
          <a:sy n="90" d="100"/>
        </p:scale>
        <p:origin x="8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3C08C-EF26-EC40-8111-6212592CF527}" type="datetimeFigureOut">
              <a:rPr lang="en-US" smtClean="0"/>
              <a:t>2/13/20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1FDDE-8F14-1E46-AC3C-935D9493057C}" type="slidenum">
              <a:rPr lang="en-US" smtClean="0"/>
              <a:t>‹#›</a:t>
            </a:fld>
            <a:endParaRPr lang="en-US"/>
          </a:p>
        </p:txBody>
      </p:sp>
    </p:spTree>
    <p:extLst>
      <p:ext uri="{BB962C8B-B14F-4D97-AF65-F5344CB8AC3E}">
        <p14:creationId xmlns:p14="http://schemas.microsoft.com/office/powerpoint/2010/main" val="428771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4F1FDDE-8F14-1E46-AC3C-935D9493057C}" type="slidenum">
              <a:rPr lang="en-US" smtClean="0"/>
              <a:t>2</a:t>
            </a:fld>
            <a:endParaRPr lang="en-US"/>
          </a:p>
        </p:txBody>
      </p:sp>
    </p:spTree>
    <p:extLst>
      <p:ext uri="{BB962C8B-B14F-4D97-AF65-F5344CB8AC3E}">
        <p14:creationId xmlns:p14="http://schemas.microsoft.com/office/powerpoint/2010/main" val="1796415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Deterministic – divide into c / g groups (c is the number of single-reducer blocks). </a:t>
            </a:r>
            <a:r>
              <a:rPr lang="en-CA" sz="1200" kern="1200" dirty="0">
                <a:solidFill>
                  <a:schemeClr val="tx1"/>
                </a:solidFill>
                <a:effectLst/>
                <a:latin typeface="+mn-lt"/>
                <a:ea typeface="+mn-ea"/>
                <a:cs typeface="+mn-cs"/>
              </a:rPr>
              <a:t>Then, we assign to each reducer g blocks, one from each group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Problem: there can be many blocks, keeping track of the ordering is expensive in memory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Randomized – distribute using a random hash function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Problem: off by a factor of ln(k), not a constant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Hybrid – set a threshold, for blocks with workload larger than the threshold, we use deterministic, and for smaller blocks, we use randomized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Overall, 5 factor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p>
        </p:txBody>
      </p:sp>
      <p:sp>
        <p:nvSpPr>
          <p:cNvPr id="4" name="Slide Number Placeholder 3"/>
          <p:cNvSpPr>
            <a:spLocks noGrp="1"/>
          </p:cNvSpPr>
          <p:nvPr>
            <p:ph type="sldNum" sz="quarter" idx="5"/>
          </p:nvPr>
        </p:nvSpPr>
        <p:spPr/>
        <p:txBody>
          <a:bodyPr/>
          <a:lstStyle/>
          <a:p>
            <a:fld id="{D4F1FDDE-8F14-1E46-AC3C-935D9493057C}" type="slidenum">
              <a:rPr lang="en-US" smtClean="0"/>
              <a:t>21</a:t>
            </a:fld>
            <a:endParaRPr lang="en-US"/>
          </a:p>
        </p:txBody>
      </p:sp>
    </p:spTree>
    <p:extLst>
      <p:ext uri="{BB962C8B-B14F-4D97-AF65-F5344CB8AC3E}">
        <p14:creationId xmlns:p14="http://schemas.microsoft.com/office/powerpoint/2010/main" val="479474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Tuples from blocks generated by different blocking functions might be sent to same reducer, where they will not be compared, wasting communication cost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 tuple pair might be compared multiple times, if that tuple pair belongs to multiple blocks, each from a different blocking function</a:t>
            </a:r>
          </a:p>
        </p:txBody>
      </p:sp>
      <p:sp>
        <p:nvSpPr>
          <p:cNvPr id="4" name="Slide Number Placeholder 3"/>
          <p:cNvSpPr>
            <a:spLocks noGrp="1"/>
          </p:cNvSpPr>
          <p:nvPr>
            <p:ph type="sldNum" sz="quarter" idx="5"/>
          </p:nvPr>
        </p:nvSpPr>
        <p:spPr/>
        <p:txBody>
          <a:bodyPr/>
          <a:lstStyle/>
          <a:p>
            <a:fld id="{D4F1FDDE-8F14-1E46-AC3C-935D9493057C}" type="slidenum">
              <a:rPr lang="en-US" smtClean="0"/>
              <a:t>23</a:t>
            </a:fld>
            <a:endParaRPr lang="en-US"/>
          </a:p>
        </p:txBody>
      </p:sp>
    </p:spTree>
    <p:extLst>
      <p:ext uri="{BB962C8B-B14F-4D97-AF65-F5344CB8AC3E}">
        <p14:creationId xmlns:p14="http://schemas.microsoft.com/office/powerpoint/2010/main" val="3759318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Reason for s: </a:t>
            </a:r>
            <a:r>
              <a:rPr lang="en-CA" sz="1200" kern="1200" dirty="0">
                <a:solidFill>
                  <a:schemeClr val="tx1"/>
                </a:solidFill>
                <a:effectLst/>
                <a:latin typeface="+mn-lt"/>
                <a:ea typeface="+mn-ea"/>
                <a:cs typeface="+mn-cs"/>
              </a:rPr>
              <a:t>blocks may overlap, in which case tuples that belong in multiple blocks may be replicated. Worse case: replicated s times, if blocks completely overlap</a:t>
            </a:r>
            <a:endParaRPr lang="en-CA" dirty="0"/>
          </a:p>
        </p:txBody>
      </p:sp>
      <p:sp>
        <p:nvSpPr>
          <p:cNvPr id="4" name="Slide Number Placeholder 3"/>
          <p:cNvSpPr>
            <a:spLocks noGrp="1"/>
          </p:cNvSpPr>
          <p:nvPr>
            <p:ph type="sldNum" sz="quarter" idx="5"/>
          </p:nvPr>
        </p:nvSpPr>
        <p:spPr/>
        <p:txBody>
          <a:bodyPr/>
          <a:lstStyle/>
          <a:p>
            <a:fld id="{D4F1FDDE-8F14-1E46-AC3C-935D9493057C}" type="slidenum">
              <a:rPr lang="en-US" smtClean="0"/>
              <a:t>24</a:t>
            </a:fld>
            <a:endParaRPr lang="en-US"/>
          </a:p>
        </p:txBody>
      </p:sp>
    </p:spTree>
    <p:extLst>
      <p:ext uri="{BB962C8B-B14F-4D97-AF65-F5344CB8AC3E}">
        <p14:creationId xmlns:p14="http://schemas.microsoft.com/office/powerpoint/2010/main" val="2547463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Assumes comparison cost is more than the “checking” cost – pretty much always true in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p>
        </p:txBody>
      </p:sp>
      <p:sp>
        <p:nvSpPr>
          <p:cNvPr id="4" name="Slide Number Placeholder 3"/>
          <p:cNvSpPr>
            <a:spLocks noGrp="1"/>
          </p:cNvSpPr>
          <p:nvPr>
            <p:ph type="sldNum" sz="quarter" idx="5"/>
          </p:nvPr>
        </p:nvSpPr>
        <p:spPr/>
        <p:txBody>
          <a:bodyPr/>
          <a:lstStyle/>
          <a:p>
            <a:fld id="{D4F1FDDE-8F14-1E46-AC3C-935D9493057C}" type="slidenum">
              <a:rPr lang="en-US" smtClean="0"/>
              <a:t>25</a:t>
            </a:fld>
            <a:endParaRPr lang="en-US"/>
          </a:p>
        </p:txBody>
      </p:sp>
    </p:spTree>
    <p:extLst>
      <p:ext uri="{BB962C8B-B14F-4D97-AF65-F5344CB8AC3E}">
        <p14:creationId xmlns:p14="http://schemas.microsoft.com/office/powerpoint/2010/main" val="846723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a:solidFill>
                  <a:schemeClr val="tx1"/>
                </a:solidFill>
                <a:effectLst/>
                <a:latin typeface="+mn-lt"/>
                <a:ea typeface="+mn-ea"/>
                <a:cs typeface="+mn-cs"/>
              </a:rPr>
              <a:t>In order for each mapper to decide which tuples to send to which reducer, and for each reducer to decide which tuple pairs to compare, </a:t>
            </a:r>
            <a:r>
              <a:rPr lang="en-CA" sz="1200" kern="1200" dirty="0" err="1">
                <a:solidFill>
                  <a:schemeClr val="tx1"/>
                </a:solidFill>
                <a:effectLst/>
                <a:latin typeface="+mn-lt"/>
                <a:ea typeface="+mn-ea"/>
                <a:cs typeface="+mn-cs"/>
              </a:rPr>
              <a:t>Dedoop</a:t>
            </a:r>
            <a:r>
              <a:rPr lang="en-CA" sz="1200" kern="1200" dirty="0">
                <a:solidFill>
                  <a:schemeClr val="tx1"/>
                </a:solidFill>
                <a:effectLst/>
                <a:latin typeface="+mn-lt"/>
                <a:ea typeface="+mn-ea"/>
                <a:cs typeface="+mn-cs"/>
              </a:rPr>
              <a:t> loads into the memory of each mapper and reducer a pre-computed data structure, called Block Distribution Matrix, which specifies the number of entities for every block every mapper processes. The size of the block distribution matrix is linear </a:t>
            </a:r>
            <a:r>
              <a:rPr lang="en-CA" sz="1200" kern="1200" dirty="0" err="1">
                <a:solidFill>
                  <a:schemeClr val="tx1"/>
                </a:solidFill>
                <a:effectLst/>
                <a:latin typeface="+mn-lt"/>
                <a:ea typeface="+mn-ea"/>
                <a:cs typeface="+mn-cs"/>
              </a:rPr>
              <a:t>w.r.t.</a:t>
            </a:r>
            <a:r>
              <a:rPr lang="en-CA" sz="1200" kern="1200" dirty="0">
                <a:solidFill>
                  <a:schemeClr val="tx1"/>
                </a:solidFill>
                <a:effectLst/>
                <a:latin typeface="+mn-lt"/>
                <a:ea typeface="+mn-ea"/>
                <a:cs typeface="+mn-cs"/>
              </a:rPr>
              <a:t> the number of blocks. </a:t>
            </a:r>
            <a:endParaRPr lang="en-CA" dirty="0"/>
          </a:p>
        </p:txBody>
      </p:sp>
      <p:sp>
        <p:nvSpPr>
          <p:cNvPr id="4" name="Slide Number Placeholder 3"/>
          <p:cNvSpPr>
            <a:spLocks noGrp="1"/>
          </p:cNvSpPr>
          <p:nvPr>
            <p:ph type="sldNum" sz="quarter" idx="5"/>
          </p:nvPr>
        </p:nvSpPr>
        <p:spPr/>
        <p:txBody>
          <a:bodyPr/>
          <a:lstStyle/>
          <a:p>
            <a:fld id="{D4F1FDDE-8F14-1E46-AC3C-935D9493057C}" type="slidenum">
              <a:rPr lang="en-US" smtClean="0"/>
              <a:t>27</a:t>
            </a:fld>
            <a:endParaRPr lang="en-US"/>
          </a:p>
        </p:txBody>
      </p:sp>
    </p:spTree>
    <p:extLst>
      <p:ext uri="{BB962C8B-B14F-4D97-AF65-F5344CB8AC3E}">
        <p14:creationId xmlns:p14="http://schemas.microsoft.com/office/powerpoint/2010/main" val="239861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Two real sets of data, one synthetic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When block size exceeds 500,000 </a:t>
            </a:r>
            <a:r>
              <a:rPr lang="en-CA" dirty="0" err="1"/>
              <a:t>Dedoop</a:t>
            </a:r>
            <a:r>
              <a:rPr lang="en-CA" dirty="0"/>
              <a:t> encounters memory error and fails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kern="1200" dirty="0" err="1">
                <a:solidFill>
                  <a:schemeClr val="tx1"/>
                </a:solidFill>
                <a:effectLst/>
                <a:latin typeface="+mn-lt"/>
                <a:ea typeface="+mn-ea"/>
                <a:cs typeface="+mn-cs"/>
              </a:rPr>
              <a:t>Dedoop</a:t>
            </a:r>
            <a:r>
              <a:rPr lang="en-CA" sz="1200" kern="1200" dirty="0">
                <a:solidFill>
                  <a:schemeClr val="tx1"/>
                </a:solidFill>
                <a:effectLst/>
                <a:latin typeface="+mn-lt"/>
                <a:ea typeface="+mn-ea"/>
                <a:cs typeface="+mn-cs"/>
              </a:rPr>
              <a:t> evenly distributes the comparisons Y at the cost of an increased input size X, and has a very large memory footprint, rendering it infeasible to run for large datasets.</a:t>
            </a:r>
            <a:endParaRPr lang="en-CA" dirty="0"/>
          </a:p>
        </p:txBody>
      </p:sp>
      <p:sp>
        <p:nvSpPr>
          <p:cNvPr id="4" name="Slide Number Placeholder 3"/>
          <p:cNvSpPr>
            <a:spLocks noGrp="1"/>
          </p:cNvSpPr>
          <p:nvPr>
            <p:ph type="sldNum" sz="quarter" idx="5"/>
          </p:nvPr>
        </p:nvSpPr>
        <p:spPr/>
        <p:txBody>
          <a:bodyPr/>
          <a:lstStyle/>
          <a:p>
            <a:fld id="{D4F1FDDE-8F14-1E46-AC3C-935D9493057C}" type="slidenum">
              <a:rPr lang="en-US" smtClean="0"/>
              <a:t>28</a:t>
            </a:fld>
            <a:endParaRPr lang="en-US"/>
          </a:p>
        </p:txBody>
      </p:sp>
    </p:spTree>
    <p:extLst>
      <p:ext uri="{BB962C8B-B14F-4D97-AF65-F5344CB8AC3E}">
        <p14:creationId xmlns:p14="http://schemas.microsoft.com/office/powerpoint/2010/main" val="229589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Two real sets of data, one synthetic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p>
        </p:txBody>
      </p:sp>
      <p:sp>
        <p:nvSpPr>
          <p:cNvPr id="4" name="Slide Number Placeholder 3"/>
          <p:cNvSpPr>
            <a:spLocks noGrp="1"/>
          </p:cNvSpPr>
          <p:nvPr>
            <p:ph type="sldNum" sz="quarter" idx="5"/>
          </p:nvPr>
        </p:nvSpPr>
        <p:spPr/>
        <p:txBody>
          <a:bodyPr/>
          <a:lstStyle/>
          <a:p>
            <a:fld id="{D4F1FDDE-8F14-1E46-AC3C-935D9493057C}" type="slidenum">
              <a:rPr lang="en-US" smtClean="0"/>
              <a:t>30</a:t>
            </a:fld>
            <a:endParaRPr lang="en-US"/>
          </a:p>
        </p:txBody>
      </p:sp>
    </p:spTree>
    <p:extLst>
      <p:ext uri="{BB962C8B-B14F-4D97-AF65-F5344CB8AC3E}">
        <p14:creationId xmlns:p14="http://schemas.microsoft.com/office/powerpoint/2010/main" val="2466049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Two real sets of data, one synthetic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p>
        </p:txBody>
      </p:sp>
      <p:sp>
        <p:nvSpPr>
          <p:cNvPr id="4" name="Slide Number Placeholder 3"/>
          <p:cNvSpPr>
            <a:spLocks noGrp="1"/>
          </p:cNvSpPr>
          <p:nvPr>
            <p:ph type="sldNum" sz="quarter" idx="5"/>
          </p:nvPr>
        </p:nvSpPr>
        <p:spPr/>
        <p:txBody>
          <a:bodyPr/>
          <a:lstStyle/>
          <a:p>
            <a:fld id="{D4F1FDDE-8F14-1E46-AC3C-935D9493057C}" type="slidenum">
              <a:rPr lang="en-US" smtClean="0"/>
              <a:t>31</a:t>
            </a:fld>
            <a:endParaRPr lang="en-US"/>
          </a:p>
        </p:txBody>
      </p:sp>
    </p:spTree>
    <p:extLst>
      <p:ext uri="{BB962C8B-B14F-4D97-AF65-F5344CB8AC3E}">
        <p14:creationId xmlns:p14="http://schemas.microsoft.com/office/powerpoint/2010/main" val="145312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Two real sets of data, one synthetic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dirty="0"/>
          </a:p>
        </p:txBody>
      </p:sp>
      <p:sp>
        <p:nvSpPr>
          <p:cNvPr id="4" name="Slide Number Placeholder 3"/>
          <p:cNvSpPr>
            <a:spLocks noGrp="1"/>
          </p:cNvSpPr>
          <p:nvPr>
            <p:ph type="sldNum" sz="quarter" idx="5"/>
          </p:nvPr>
        </p:nvSpPr>
        <p:spPr/>
        <p:txBody>
          <a:bodyPr/>
          <a:lstStyle/>
          <a:p>
            <a:fld id="{D4F1FDDE-8F14-1E46-AC3C-935D9493057C}" type="slidenum">
              <a:rPr lang="en-US" smtClean="0"/>
              <a:t>32</a:t>
            </a:fld>
            <a:endParaRPr lang="en-US"/>
          </a:p>
        </p:txBody>
      </p:sp>
    </p:spTree>
    <p:extLst>
      <p:ext uri="{BB962C8B-B14F-4D97-AF65-F5344CB8AC3E}">
        <p14:creationId xmlns:p14="http://schemas.microsoft.com/office/powerpoint/2010/main" val="3980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4F1FDDE-8F14-1E46-AC3C-935D9493057C}" type="slidenum">
              <a:rPr lang="en-US" smtClean="0"/>
              <a:t>3</a:t>
            </a:fld>
            <a:endParaRPr lang="en-US"/>
          </a:p>
        </p:txBody>
      </p:sp>
    </p:spTree>
    <p:extLst>
      <p:ext uri="{BB962C8B-B14F-4D97-AF65-F5344CB8AC3E}">
        <p14:creationId xmlns:p14="http://schemas.microsoft.com/office/powerpoint/2010/main" val="425518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D4F1FDDE-8F14-1E46-AC3C-935D9493057C}" type="slidenum">
              <a:rPr lang="en-US" smtClean="0"/>
              <a:t>4</a:t>
            </a:fld>
            <a:endParaRPr lang="en-US"/>
          </a:p>
        </p:txBody>
      </p:sp>
    </p:spTree>
    <p:extLst>
      <p:ext uri="{BB962C8B-B14F-4D97-AF65-F5344CB8AC3E}">
        <p14:creationId xmlns:p14="http://schemas.microsoft.com/office/powerpoint/2010/main" val="1920195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Developed a cost model that captures both the communication cost and the computation cost, both are important to a distributed framework</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4F1FDDE-8F14-1E46-AC3C-935D9493057C}" type="slidenum">
              <a:rPr lang="en-US" smtClean="0"/>
              <a:t>6</a:t>
            </a:fld>
            <a:endParaRPr lang="en-US"/>
          </a:p>
        </p:txBody>
      </p:sp>
    </p:spTree>
    <p:extLst>
      <p:ext uri="{BB962C8B-B14F-4D97-AF65-F5344CB8AC3E}">
        <p14:creationId xmlns:p14="http://schemas.microsoft.com/office/powerpoint/2010/main" val="984288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4F1FDDE-8F14-1E46-AC3C-935D9493057C}" type="slidenum">
              <a:rPr lang="en-US" smtClean="0"/>
              <a:t>9</a:t>
            </a:fld>
            <a:endParaRPr lang="en-US"/>
          </a:p>
        </p:txBody>
      </p:sp>
    </p:spTree>
    <p:extLst>
      <p:ext uri="{BB962C8B-B14F-4D97-AF65-F5344CB8AC3E}">
        <p14:creationId xmlns:p14="http://schemas.microsoft.com/office/powerpoint/2010/main" val="233382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4F1FDDE-8F14-1E46-AC3C-935D9493057C}" type="slidenum">
              <a:rPr lang="en-US" smtClean="0"/>
              <a:t>10</a:t>
            </a:fld>
            <a:endParaRPr lang="en-US"/>
          </a:p>
        </p:txBody>
      </p:sp>
    </p:spTree>
    <p:extLst>
      <p:ext uri="{BB962C8B-B14F-4D97-AF65-F5344CB8AC3E}">
        <p14:creationId xmlns:p14="http://schemas.microsoft.com/office/powerpoint/2010/main" val="2114433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F1FDDE-8F14-1E46-AC3C-935D9493057C}" type="slidenum">
              <a:rPr lang="en-US" smtClean="0"/>
              <a:t>14</a:t>
            </a:fld>
            <a:endParaRPr lang="en-US"/>
          </a:p>
        </p:txBody>
      </p:sp>
    </p:spTree>
    <p:extLst>
      <p:ext uri="{BB962C8B-B14F-4D97-AF65-F5344CB8AC3E}">
        <p14:creationId xmlns:p14="http://schemas.microsoft.com/office/powerpoint/2010/main" val="332922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r>
              <a:rPr lang="en-US" dirty="0"/>
              <a:t>When there are multiple relatively large blocks, we should use multiple, but not all, reducers to handle these blocks, because using ALL reducers for every large blocks sends more tuples than necessary</a:t>
            </a:r>
          </a:p>
        </p:txBody>
      </p:sp>
      <p:sp>
        <p:nvSpPr>
          <p:cNvPr id="4" name="Slide Number Placeholder 3"/>
          <p:cNvSpPr>
            <a:spLocks noGrp="1"/>
          </p:cNvSpPr>
          <p:nvPr>
            <p:ph type="sldNum" sz="quarter" idx="5"/>
          </p:nvPr>
        </p:nvSpPr>
        <p:spPr/>
        <p:txBody>
          <a:bodyPr/>
          <a:lstStyle/>
          <a:p>
            <a:fld id="{D4F1FDDE-8F14-1E46-AC3C-935D9493057C}" type="slidenum">
              <a:rPr lang="en-US" smtClean="0"/>
              <a:t>19</a:t>
            </a:fld>
            <a:endParaRPr lang="en-US"/>
          </a:p>
        </p:txBody>
      </p:sp>
    </p:spTree>
    <p:extLst>
      <p:ext uri="{BB962C8B-B14F-4D97-AF65-F5344CB8AC3E}">
        <p14:creationId xmlns:p14="http://schemas.microsoft.com/office/powerpoint/2010/main" val="186948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4F1FDDE-8F14-1E46-AC3C-935D9493057C}" type="slidenum">
              <a:rPr lang="en-US" smtClean="0"/>
              <a:t>20</a:t>
            </a:fld>
            <a:endParaRPr lang="en-US"/>
          </a:p>
        </p:txBody>
      </p:sp>
    </p:spTree>
    <p:extLst>
      <p:ext uri="{BB962C8B-B14F-4D97-AF65-F5344CB8AC3E}">
        <p14:creationId xmlns:p14="http://schemas.microsoft.com/office/powerpoint/2010/main" val="2459907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31EB-3756-7940-A3FA-890F0992ED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8170F9-C4C3-4848-8F86-20BE4E5BC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39BA25-779F-5F41-BC4F-047BD5448C04}"/>
              </a:ext>
            </a:extLst>
          </p:cNvPr>
          <p:cNvSpPr>
            <a:spLocks noGrp="1"/>
          </p:cNvSpPr>
          <p:nvPr>
            <p:ph type="dt" sz="half" idx="10"/>
          </p:nvPr>
        </p:nvSpPr>
        <p:spPr/>
        <p:txBody>
          <a:bodyPr/>
          <a:lstStyle/>
          <a:p>
            <a:fld id="{C55FF7A5-14DE-FD40-A005-515397C871A9}" type="datetime1">
              <a:rPr lang="en-CA" smtClean="0"/>
              <a:t>2020-02-13</a:t>
            </a:fld>
            <a:endParaRPr lang="en-US"/>
          </a:p>
        </p:txBody>
      </p:sp>
      <p:sp>
        <p:nvSpPr>
          <p:cNvPr id="5" name="Footer Placeholder 4">
            <a:extLst>
              <a:ext uri="{FF2B5EF4-FFF2-40B4-BE49-F238E27FC236}">
                <a16:creationId xmlns:a16="http://schemas.microsoft.com/office/drawing/2014/main" id="{B41ACBCC-5F05-3D41-95FD-A9C9AF074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D955B-D9E1-E241-A34B-7AEFDD2A098D}"/>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418405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4634-E14D-2840-BDDC-3549BE621B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691BB-FCC1-704E-9B6E-AC6D8E6E8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7BE9C-BC5A-CD43-A174-71014D3962C7}"/>
              </a:ext>
            </a:extLst>
          </p:cNvPr>
          <p:cNvSpPr>
            <a:spLocks noGrp="1"/>
          </p:cNvSpPr>
          <p:nvPr>
            <p:ph type="dt" sz="half" idx="10"/>
          </p:nvPr>
        </p:nvSpPr>
        <p:spPr/>
        <p:txBody>
          <a:bodyPr/>
          <a:lstStyle/>
          <a:p>
            <a:fld id="{1EFBEF9C-19B7-8B48-A0FC-2E4BAE6E096C}" type="datetime1">
              <a:rPr lang="en-CA" smtClean="0"/>
              <a:t>2020-02-13</a:t>
            </a:fld>
            <a:endParaRPr lang="en-US"/>
          </a:p>
        </p:txBody>
      </p:sp>
      <p:sp>
        <p:nvSpPr>
          <p:cNvPr id="5" name="Footer Placeholder 4">
            <a:extLst>
              <a:ext uri="{FF2B5EF4-FFF2-40B4-BE49-F238E27FC236}">
                <a16:creationId xmlns:a16="http://schemas.microsoft.com/office/drawing/2014/main" id="{BA1054B2-4E06-BA47-A4C4-5DEAF72A7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B8E76-B5BD-3444-8332-845A7432BB57}"/>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90215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B5A30-EBF2-4343-86F3-231251167F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05C62-7C65-964F-AD5E-51CAC3F4F1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21D74-2E35-8D4F-8B30-DFA94554EECD}"/>
              </a:ext>
            </a:extLst>
          </p:cNvPr>
          <p:cNvSpPr>
            <a:spLocks noGrp="1"/>
          </p:cNvSpPr>
          <p:nvPr>
            <p:ph type="dt" sz="half" idx="10"/>
          </p:nvPr>
        </p:nvSpPr>
        <p:spPr/>
        <p:txBody>
          <a:bodyPr/>
          <a:lstStyle/>
          <a:p>
            <a:fld id="{0F51C325-D550-0346-8BC3-2F49DF43C2FB}" type="datetime1">
              <a:rPr lang="en-CA" smtClean="0"/>
              <a:t>2020-02-13</a:t>
            </a:fld>
            <a:endParaRPr lang="en-US"/>
          </a:p>
        </p:txBody>
      </p:sp>
      <p:sp>
        <p:nvSpPr>
          <p:cNvPr id="5" name="Footer Placeholder 4">
            <a:extLst>
              <a:ext uri="{FF2B5EF4-FFF2-40B4-BE49-F238E27FC236}">
                <a16:creationId xmlns:a16="http://schemas.microsoft.com/office/drawing/2014/main" id="{60AC9FD6-FCEF-434D-82FA-CA6E0F6C9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5689A-0874-894E-9CC3-5503D76BAD92}"/>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141920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135F-CAFE-AE4F-A7D2-462D478DFB78}"/>
              </a:ext>
            </a:extLst>
          </p:cNvPr>
          <p:cNvSpPr>
            <a:spLocks noGrp="1"/>
          </p:cNvSpPr>
          <p:nvPr>
            <p:ph type="title"/>
          </p:nvPr>
        </p:nvSpPr>
        <p:spPr/>
        <p:txBody>
          <a:bodyPr>
            <a:normAutofit/>
          </a:bodyPr>
          <a:lstStyle>
            <a:lvl1pPr>
              <a:defRPr sz="2600"/>
            </a:lvl1pPr>
          </a:lstStyle>
          <a:p>
            <a:r>
              <a:rPr lang="en-US" dirty="0"/>
              <a:t>Click to edit Master title style</a:t>
            </a:r>
          </a:p>
        </p:txBody>
      </p:sp>
      <p:sp>
        <p:nvSpPr>
          <p:cNvPr id="3" name="Content Placeholder 2">
            <a:extLst>
              <a:ext uri="{FF2B5EF4-FFF2-40B4-BE49-F238E27FC236}">
                <a16:creationId xmlns:a16="http://schemas.microsoft.com/office/drawing/2014/main" id="{E3F93011-5BD9-464C-81D2-9A3B3FAAE632}"/>
              </a:ext>
            </a:extLst>
          </p:cNvPr>
          <p:cNvSpPr>
            <a:spLocks noGrp="1"/>
          </p:cNvSpPr>
          <p:nvPr>
            <p:ph idx="1"/>
          </p:nvPr>
        </p:nvSpPr>
        <p:spPr/>
        <p:txBody>
          <a:bodyPr>
            <a:normAutofit/>
          </a:bodyPr>
          <a:lstStyle>
            <a:lvl1pPr>
              <a:defRPr sz="2200"/>
            </a:lvl1pPr>
            <a:lvl2pPr marL="685800" indent="-228600">
              <a:buFont typeface="Courier New" panose="02070309020205020404" pitchFamily="49" charset="0"/>
              <a:buChar char="o"/>
              <a:defRPr sz="2200"/>
            </a:lvl2pPr>
            <a:lvl3pPr>
              <a:defRPr sz="2200"/>
            </a:lvl3pPr>
            <a:lvl4pPr>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2677083-F8F6-9B47-9900-4D84C885D301}"/>
              </a:ext>
            </a:extLst>
          </p:cNvPr>
          <p:cNvSpPr>
            <a:spLocks noGrp="1"/>
          </p:cNvSpPr>
          <p:nvPr>
            <p:ph type="dt" sz="half" idx="10"/>
          </p:nvPr>
        </p:nvSpPr>
        <p:spPr/>
        <p:txBody>
          <a:bodyPr/>
          <a:lstStyle/>
          <a:p>
            <a:fld id="{FBE5E2F2-DB4C-9E41-8DE2-4D74571999C4}" type="datetime1">
              <a:rPr lang="en-CA" smtClean="0"/>
              <a:t>2020-02-13</a:t>
            </a:fld>
            <a:endParaRPr lang="en-US"/>
          </a:p>
        </p:txBody>
      </p:sp>
      <p:sp>
        <p:nvSpPr>
          <p:cNvPr id="5" name="Footer Placeholder 4">
            <a:extLst>
              <a:ext uri="{FF2B5EF4-FFF2-40B4-BE49-F238E27FC236}">
                <a16:creationId xmlns:a16="http://schemas.microsoft.com/office/drawing/2014/main" id="{B5FDDFF6-A8A8-EE41-8490-394900DB4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02746-6C74-DA48-8C2D-0CC046B9C13D}"/>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4071178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5516-AEFF-4C45-989E-572C8D853DCE}"/>
              </a:ext>
            </a:extLst>
          </p:cNvPr>
          <p:cNvSpPr>
            <a:spLocks noGrp="1"/>
          </p:cNvSpPr>
          <p:nvPr>
            <p:ph type="title"/>
          </p:nvPr>
        </p:nvSpPr>
        <p:spPr>
          <a:xfrm>
            <a:off x="831850" y="1709738"/>
            <a:ext cx="10515600" cy="2852737"/>
          </a:xfrm>
        </p:spPr>
        <p:txBody>
          <a:bodyPr anchor="b">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CE2861E4-4679-0448-A6A4-D95E76E7F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99E767-911C-AA41-9B1C-E0D972A39B72}"/>
              </a:ext>
            </a:extLst>
          </p:cNvPr>
          <p:cNvSpPr>
            <a:spLocks noGrp="1"/>
          </p:cNvSpPr>
          <p:nvPr>
            <p:ph type="dt" sz="half" idx="10"/>
          </p:nvPr>
        </p:nvSpPr>
        <p:spPr/>
        <p:txBody>
          <a:bodyPr/>
          <a:lstStyle/>
          <a:p>
            <a:fld id="{F18007F3-8074-3E4F-A196-FAEEF4BC680D}" type="datetime1">
              <a:rPr lang="en-CA" smtClean="0"/>
              <a:t>2020-02-13</a:t>
            </a:fld>
            <a:endParaRPr lang="en-US"/>
          </a:p>
        </p:txBody>
      </p:sp>
      <p:sp>
        <p:nvSpPr>
          <p:cNvPr id="5" name="Footer Placeholder 4">
            <a:extLst>
              <a:ext uri="{FF2B5EF4-FFF2-40B4-BE49-F238E27FC236}">
                <a16:creationId xmlns:a16="http://schemas.microsoft.com/office/drawing/2014/main" id="{21D617C6-0C2D-BE46-893C-C66B034D8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77522-9807-8D4C-8F19-C5DD23EFAD90}"/>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218522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BB93-E965-5F46-AD32-AADB7A5C3DB6}"/>
              </a:ext>
            </a:extLst>
          </p:cNvPr>
          <p:cNvSpPr>
            <a:spLocks noGrp="1"/>
          </p:cNvSpPr>
          <p:nvPr>
            <p:ph type="title"/>
          </p:nvPr>
        </p:nvSpPr>
        <p:spPr/>
        <p:txBody>
          <a:bodyPr/>
          <a:lstStyle>
            <a:lvl1pPr>
              <a:defRPr sz="2600"/>
            </a:lvl1pPr>
          </a:lstStyle>
          <a:p>
            <a:r>
              <a:rPr lang="en-US" dirty="0"/>
              <a:t>Click to edit Master title style</a:t>
            </a:r>
          </a:p>
        </p:txBody>
      </p:sp>
      <p:sp>
        <p:nvSpPr>
          <p:cNvPr id="3" name="Content Placeholder 2">
            <a:extLst>
              <a:ext uri="{FF2B5EF4-FFF2-40B4-BE49-F238E27FC236}">
                <a16:creationId xmlns:a16="http://schemas.microsoft.com/office/drawing/2014/main" id="{539FFEFF-FA3F-A84E-8263-2DE8F075EDDB}"/>
              </a:ext>
            </a:extLst>
          </p:cNvPr>
          <p:cNvSpPr>
            <a:spLocks noGrp="1"/>
          </p:cNvSpPr>
          <p:nvPr>
            <p:ph sz="half" idx="1"/>
          </p:nvPr>
        </p:nvSpPr>
        <p:spPr>
          <a:xfrm>
            <a:off x="838200" y="1825625"/>
            <a:ext cx="5181600" cy="4351338"/>
          </a:xfrm>
        </p:spPr>
        <p:txBody>
          <a:bodyPr>
            <a:normAutofit/>
          </a:bodyPr>
          <a:lstStyle>
            <a:lvl1pPr>
              <a:defRPr sz="2200"/>
            </a:lvl1pPr>
            <a:lvl2pPr marL="685800" indent="-228600">
              <a:buFont typeface="Courier New" panose="02070309020205020404" pitchFamily="49" charset="0"/>
              <a:buChar char="o"/>
              <a:defRPr sz="2200"/>
            </a:lvl2pPr>
            <a:lvl3pPr>
              <a:defRPr sz="2200"/>
            </a:lvl3pPr>
            <a:lvl4pPr>
              <a:defRPr sz="2200"/>
            </a:lvl4pPr>
            <a:lvl5pPr>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C89D02A-1121-3E40-A0D1-783AED2894AF}"/>
              </a:ext>
            </a:extLst>
          </p:cNvPr>
          <p:cNvSpPr>
            <a:spLocks noGrp="1"/>
          </p:cNvSpPr>
          <p:nvPr>
            <p:ph sz="half" idx="2"/>
          </p:nvPr>
        </p:nvSpPr>
        <p:spPr>
          <a:xfrm>
            <a:off x="6172200" y="1825625"/>
            <a:ext cx="5181600" cy="4351338"/>
          </a:xfrm>
        </p:spPr>
        <p:txBody>
          <a:bodyPr>
            <a:normAutofit/>
          </a:bodyPr>
          <a:lstStyle>
            <a:lvl1pPr>
              <a:defRPr sz="2000"/>
            </a:lvl1pPr>
            <a:lvl2pPr marL="685800" indent="-228600">
              <a:buFont typeface="Courier New" panose="02070309020205020404" pitchFamily="49" charset="0"/>
              <a:buChar char="o"/>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5C02AD4-7E6B-3145-93AC-24E26D39C3D6}"/>
              </a:ext>
            </a:extLst>
          </p:cNvPr>
          <p:cNvSpPr>
            <a:spLocks noGrp="1"/>
          </p:cNvSpPr>
          <p:nvPr>
            <p:ph type="dt" sz="half" idx="10"/>
          </p:nvPr>
        </p:nvSpPr>
        <p:spPr/>
        <p:txBody>
          <a:bodyPr/>
          <a:lstStyle/>
          <a:p>
            <a:fld id="{6CEFEC45-0456-8C42-9F9E-7EB8B2282E2D}" type="datetime1">
              <a:rPr lang="en-CA" smtClean="0"/>
              <a:t>2020-02-13</a:t>
            </a:fld>
            <a:endParaRPr lang="en-US"/>
          </a:p>
        </p:txBody>
      </p:sp>
      <p:sp>
        <p:nvSpPr>
          <p:cNvPr id="6" name="Footer Placeholder 5">
            <a:extLst>
              <a:ext uri="{FF2B5EF4-FFF2-40B4-BE49-F238E27FC236}">
                <a16:creationId xmlns:a16="http://schemas.microsoft.com/office/drawing/2014/main" id="{EC4E520A-D7CB-6646-9402-6ED355C25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5C251-D81E-6542-805F-E333DA52F14A}"/>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380300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9D04-317C-5741-9660-739C522496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B28DEA-38AE-9646-AE7A-89045BD04F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AAF60-00EF-A14D-B0E4-DE6BA2B36D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4AC17-E816-134D-AF7F-F7387A074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D8C8CF-5C71-2548-B3E2-DE88822323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0B130-94BD-4047-AA24-7FE81089648D}"/>
              </a:ext>
            </a:extLst>
          </p:cNvPr>
          <p:cNvSpPr>
            <a:spLocks noGrp="1"/>
          </p:cNvSpPr>
          <p:nvPr>
            <p:ph type="dt" sz="half" idx="10"/>
          </p:nvPr>
        </p:nvSpPr>
        <p:spPr/>
        <p:txBody>
          <a:bodyPr/>
          <a:lstStyle/>
          <a:p>
            <a:fld id="{5743E828-DF6F-E045-93C2-26C56CE2F171}" type="datetime1">
              <a:rPr lang="en-CA" smtClean="0"/>
              <a:t>2020-02-13</a:t>
            </a:fld>
            <a:endParaRPr lang="en-US"/>
          </a:p>
        </p:txBody>
      </p:sp>
      <p:sp>
        <p:nvSpPr>
          <p:cNvPr id="8" name="Footer Placeholder 7">
            <a:extLst>
              <a:ext uri="{FF2B5EF4-FFF2-40B4-BE49-F238E27FC236}">
                <a16:creationId xmlns:a16="http://schemas.microsoft.com/office/drawing/2014/main" id="{7BC88102-7CEA-6C44-B6FE-284D58E1F3F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45AF33D-C7F7-7040-84CD-BDD98B702CFA}"/>
              </a:ext>
            </a:extLst>
          </p:cNvPr>
          <p:cNvSpPr>
            <a:spLocks noGrp="1"/>
          </p:cNvSpPr>
          <p:nvPr>
            <p:ph type="sldNum" sz="quarter" idx="12"/>
          </p:nvPr>
        </p:nvSpPr>
        <p:spPr/>
        <p:txBody>
          <a:bodyPr/>
          <a:lstStyle/>
          <a:p>
            <a:fld id="{8B704E30-3BE6-404F-946C-E23999F48E68}" type="slidenum">
              <a:rPr lang="en-US" smtClean="0"/>
              <a:t>‹#›</a:t>
            </a:fld>
            <a:endParaRPr lang="en-US" dirty="0"/>
          </a:p>
        </p:txBody>
      </p:sp>
    </p:spTree>
    <p:extLst>
      <p:ext uri="{BB962C8B-B14F-4D97-AF65-F5344CB8AC3E}">
        <p14:creationId xmlns:p14="http://schemas.microsoft.com/office/powerpoint/2010/main" val="127386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0EE9-A96C-9148-84F7-B47FB56011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7CB3C9-E858-584B-9536-C9CE839670A3}"/>
              </a:ext>
            </a:extLst>
          </p:cNvPr>
          <p:cNvSpPr>
            <a:spLocks noGrp="1"/>
          </p:cNvSpPr>
          <p:nvPr>
            <p:ph type="dt" sz="half" idx="10"/>
          </p:nvPr>
        </p:nvSpPr>
        <p:spPr/>
        <p:txBody>
          <a:bodyPr/>
          <a:lstStyle/>
          <a:p>
            <a:fld id="{B2062952-3165-E241-99DE-DCEFD888B8FD}" type="datetime1">
              <a:rPr lang="en-CA" smtClean="0"/>
              <a:t>2020-02-13</a:t>
            </a:fld>
            <a:endParaRPr lang="en-US"/>
          </a:p>
        </p:txBody>
      </p:sp>
      <p:sp>
        <p:nvSpPr>
          <p:cNvPr id="4" name="Footer Placeholder 3">
            <a:extLst>
              <a:ext uri="{FF2B5EF4-FFF2-40B4-BE49-F238E27FC236}">
                <a16:creationId xmlns:a16="http://schemas.microsoft.com/office/drawing/2014/main" id="{174A41E1-A1DF-744D-8BC9-2B24372EF9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D98AB4-CEB3-E148-8A2E-7E61AD70FC89}"/>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222145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BE32A-1310-7649-AF03-6D14A1610459}"/>
              </a:ext>
            </a:extLst>
          </p:cNvPr>
          <p:cNvSpPr>
            <a:spLocks noGrp="1"/>
          </p:cNvSpPr>
          <p:nvPr>
            <p:ph type="dt" sz="half" idx="10"/>
          </p:nvPr>
        </p:nvSpPr>
        <p:spPr/>
        <p:txBody>
          <a:bodyPr/>
          <a:lstStyle/>
          <a:p>
            <a:fld id="{A0594250-71F5-584D-BDA3-283C1E16301B}" type="datetime1">
              <a:rPr lang="en-CA" smtClean="0"/>
              <a:t>2020-02-13</a:t>
            </a:fld>
            <a:endParaRPr lang="en-US"/>
          </a:p>
        </p:txBody>
      </p:sp>
      <p:sp>
        <p:nvSpPr>
          <p:cNvPr id="3" name="Footer Placeholder 2">
            <a:extLst>
              <a:ext uri="{FF2B5EF4-FFF2-40B4-BE49-F238E27FC236}">
                <a16:creationId xmlns:a16="http://schemas.microsoft.com/office/drawing/2014/main" id="{A13171CB-2063-0E48-A0B9-3C2ADB00FB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716BAA-620A-F94B-9A0F-9FA6D05C3027}"/>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53583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FE5F-F2B1-6E4A-AC89-E7B5DC7B8D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9B7740-7FFD-CA4D-A3CB-2B5A708C2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850B7F-8B4D-2441-9FEC-29DCD96C3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70C15-730F-B54B-97B6-49A49D4A99F2}"/>
              </a:ext>
            </a:extLst>
          </p:cNvPr>
          <p:cNvSpPr>
            <a:spLocks noGrp="1"/>
          </p:cNvSpPr>
          <p:nvPr>
            <p:ph type="dt" sz="half" idx="10"/>
          </p:nvPr>
        </p:nvSpPr>
        <p:spPr/>
        <p:txBody>
          <a:bodyPr/>
          <a:lstStyle/>
          <a:p>
            <a:fld id="{2128AE94-3D24-AA46-B017-A25356F97B4E}" type="datetime1">
              <a:rPr lang="en-CA" smtClean="0"/>
              <a:t>2020-02-13</a:t>
            </a:fld>
            <a:endParaRPr lang="en-US"/>
          </a:p>
        </p:txBody>
      </p:sp>
      <p:sp>
        <p:nvSpPr>
          <p:cNvPr id="6" name="Footer Placeholder 5">
            <a:extLst>
              <a:ext uri="{FF2B5EF4-FFF2-40B4-BE49-F238E27FC236}">
                <a16:creationId xmlns:a16="http://schemas.microsoft.com/office/drawing/2014/main" id="{1F2B664F-9949-A649-9F3F-34B15BE5F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EE40E-7BC9-1F48-B6C9-CCE9A02AE80B}"/>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85263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DAE4F-EE20-FE4C-8C74-8A8D46B68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2712C-DF89-524B-8AA2-0E1C883F3C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488A8-9B0A-FF47-89D2-2FF4D05EC5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0B18B-BC1E-2543-AD03-1F78E625217B}"/>
              </a:ext>
            </a:extLst>
          </p:cNvPr>
          <p:cNvSpPr>
            <a:spLocks noGrp="1"/>
          </p:cNvSpPr>
          <p:nvPr>
            <p:ph type="dt" sz="half" idx="10"/>
          </p:nvPr>
        </p:nvSpPr>
        <p:spPr/>
        <p:txBody>
          <a:bodyPr/>
          <a:lstStyle/>
          <a:p>
            <a:fld id="{9DC6FD40-70D4-7D41-996E-689E05021F95}" type="datetime1">
              <a:rPr lang="en-CA" smtClean="0"/>
              <a:t>2020-02-13</a:t>
            </a:fld>
            <a:endParaRPr lang="en-US"/>
          </a:p>
        </p:txBody>
      </p:sp>
      <p:sp>
        <p:nvSpPr>
          <p:cNvPr id="6" name="Footer Placeholder 5">
            <a:extLst>
              <a:ext uri="{FF2B5EF4-FFF2-40B4-BE49-F238E27FC236}">
                <a16:creationId xmlns:a16="http://schemas.microsoft.com/office/drawing/2014/main" id="{E19C02FA-C5DA-5B4F-B87B-AFA8B65E0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492F5-A803-C441-A1F3-6F2FD3DFB70E}"/>
              </a:ext>
            </a:extLst>
          </p:cNvPr>
          <p:cNvSpPr>
            <a:spLocks noGrp="1"/>
          </p:cNvSpPr>
          <p:nvPr>
            <p:ph type="sldNum" sz="quarter" idx="12"/>
          </p:nvPr>
        </p:nvSpPr>
        <p:spPr/>
        <p:txBody>
          <a:bodyPr/>
          <a:lstStyle/>
          <a:p>
            <a:fld id="{8B704E30-3BE6-404F-946C-E23999F48E68}" type="slidenum">
              <a:rPr lang="en-US" smtClean="0"/>
              <a:t>‹#›</a:t>
            </a:fld>
            <a:endParaRPr lang="en-US"/>
          </a:p>
        </p:txBody>
      </p:sp>
    </p:spTree>
    <p:extLst>
      <p:ext uri="{BB962C8B-B14F-4D97-AF65-F5344CB8AC3E}">
        <p14:creationId xmlns:p14="http://schemas.microsoft.com/office/powerpoint/2010/main" val="184891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BF0336-4D88-C64B-8716-1737372AD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373441-19B5-A546-97AC-69654E7EF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BB8B4-CD92-B141-9522-0F7AB33EDA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6B4D3-F533-AB48-B576-EC1FAAB26E9B}" type="datetime1">
              <a:rPr lang="en-CA" smtClean="0"/>
              <a:t>2020-02-13</a:t>
            </a:fld>
            <a:endParaRPr lang="en-US"/>
          </a:p>
        </p:txBody>
      </p:sp>
      <p:sp>
        <p:nvSpPr>
          <p:cNvPr id="5" name="Footer Placeholder 4">
            <a:extLst>
              <a:ext uri="{FF2B5EF4-FFF2-40B4-BE49-F238E27FC236}">
                <a16:creationId xmlns:a16="http://schemas.microsoft.com/office/drawing/2014/main" id="{B695469D-FFD3-6446-BC46-0F253519C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1AA71-E255-6B40-A732-9A8DF958B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04E30-3BE6-404F-946C-E23999F48E68}" type="slidenum">
              <a:rPr lang="en-US" smtClean="0"/>
              <a:t>‹#›</a:t>
            </a:fld>
            <a:endParaRPr lang="en-US"/>
          </a:p>
        </p:txBody>
      </p:sp>
    </p:spTree>
    <p:extLst>
      <p:ext uri="{BB962C8B-B14F-4D97-AF65-F5344CB8AC3E}">
        <p14:creationId xmlns:p14="http://schemas.microsoft.com/office/powerpoint/2010/main" val="884111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72D0-2CA4-F348-8C16-C134C262BDD1}"/>
              </a:ext>
            </a:extLst>
          </p:cNvPr>
          <p:cNvSpPr>
            <a:spLocks noGrp="1"/>
          </p:cNvSpPr>
          <p:nvPr>
            <p:ph type="ctrTitle"/>
          </p:nvPr>
        </p:nvSpPr>
        <p:spPr/>
        <p:txBody>
          <a:bodyPr/>
          <a:lstStyle/>
          <a:p>
            <a:r>
              <a:rPr lang="en-US" dirty="0"/>
              <a:t>Distributed Data Deduplication</a:t>
            </a:r>
          </a:p>
        </p:txBody>
      </p:sp>
      <p:sp>
        <p:nvSpPr>
          <p:cNvPr id="3" name="Subtitle 2">
            <a:extLst>
              <a:ext uri="{FF2B5EF4-FFF2-40B4-BE49-F238E27FC236}">
                <a16:creationId xmlns:a16="http://schemas.microsoft.com/office/drawing/2014/main" id="{AD4A827B-800F-8949-829A-B17DD28D4AD4}"/>
              </a:ext>
            </a:extLst>
          </p:cNvPr>
          <p:cNvSpPr>
            <a:spLocks noGrp="1"/>
          </p:cNvSpPr>
          <p:nvPr>
            <p:ph type="subTitle" idx="1"/>
          </p:nvPr>
        </p:nvSpPr>
        <p:spPr>
          <a:xfrm>
            <a:off x="1524000" y="3602037"/>
            <a:ext cx="9144000" cy="2387599"/>
          </a:xfrm>
        </p:spPr>
        <p:txBody>
          <a:bodyPr>
            <a:normAutofit/>
          </a:bodyPr>
          <a:lstStyle/>
          <a:p>
            <a:r>
              <a:rPr lang="en-CA" dirty="0"/>
              <a:t>Xu Chu, Ihab F. Ilyas, </a:t>
            </a:r>
            <a:r>
              <a:rPr lang="en-CA" dirty="0" err="1"/>
              <a:t>Paraschos</a:t>
            </a:r>
            <a:r>
              <a:rPr lang="en-CA" dirty="0"/>
              <a:t> </a:t>
            </a:r>
            <a:r>
              <a:rPr lang="en-CA" dirty="0" err="1"/>
              <a:t>Koutris</a:t>
            </a:r>
            <a:endParaRPr lang="en-CA" dirty="0"/>
          </a:p>
          <a:p>
            <a:r>
              <a:rPr lang="en-CA" dirty="0"/>
              <a:t>PVLDB 9(11), 2016</a:t>
            </a:r>
            <a:endParaRPr lang="en-US" dirty="0"/>
          </a:p>
          <a:p>
            <a:endParaRPr lang="en-US" dirty="0"/>
          </a:p>
          <a:p>
            <a:r>
              <a:rPr lang="en-US" dirty="0"/>
              <a:t>Presenter: David Liu</a:t>
            </a:r>
          </a:p>
          <a:p>
            <a:r>
              <a:rPr lang="en-US" dirty="0"/>
              <a:t>20428295</a:t>
            </a:r>
          </a:p>
        </p:txBody>
      </p:sp>
      <p:sp>
        <p:nvSpPr>
          <p:cNvPr id="4" name="Slide Number Placeholder 3">
            <a:extLst>
              <a:ext uri="{FF2B5EF4-FFF2-40B4-BE49-F238E27FC236}">
                <a16:creationId xmlns:a16="http://schemas.microsoft.com/office/drawing/2014/main" id="{4F6D18CA-06EC-D446-814F-90DA2D9CA9BD}"/>
              </a:ext>
            </a:extLst>
          </p:cNvPr>
          <p:cNvSpPr>
            <a:spLocks noGrp="1"/>
          </p:cNvSpPr>
          <p:nvPr>
            <p:ph type="sldNum" sz="quarter" idx="12"/>
          </p:nvPr>
        </p:nvSpPr>
        <p:spPr/>
        <p:txBody>
          <a:bodyPr/>
          <a:lstStyle/>
          <a:p>
            <a:fld id="{8B704E30-3BE6-404F-946C-E23999F48E68}" type="slidenum">
              <a:rPr lang="en-US" smtClean="0"/>
              <a:pPr/>
              <a:t>1</a:t>
            </a:fld>
            <a:endParaRPr lang="en-US"/>
          </a:p>
        </p:txBody>
      </p:sp>
    </p:spTree>
    <p:extLst>
      <p:ext uri="{BB962C8B-B14F-4D97-AF65-F5344CB8AC3E}">
        <p14:creationId xmlns:p14="http://schemas.microsoft.com/office/powerpoint/2010/main" val="193747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14A-5A3F-3541-8C20-AD211CB6E8C2}"/>
              </a:ext>
            </a:extLst>
          </p:cNvPr>
          <p:cNvSpPr>
            <a:spLocks noGrp="1"/>
          </p:cNvSpPr>
          <p:nvPr>
            <p:ph type="title"/>
          </p:nvPr>
        </p:nvSpPr>
        <p:spPr/>
        <p:txBody>
          <a:bodyPr/>
          <a:lstStyle/>
          <a:p>
            <a:r>
              <a:rPr lang="en-US" dirty="0"/>
              <a:t>Break down into three cases, progressive in complexity</a:t>
            </a:r>
          </a:p>
        </p:txBody>
      </p:sp>
      <p:sp>
        <p:nvSpPr>
          <p:cNvPr id="3" name="Content Placeholder 2">
            <a:extLst>
              <a:ext uri="{FF2B5EF4-FFF2-40B4-BE49-F238E27FC236}">
                <a16:creationId xmlns:a16="http://schemas.microsoft.com/office/drawing/2014/main" id="{542CB381-A9DF-9641-A3DE-00904E3B7122}"/>
              </a:ext>
            </a:extLst>
          </p:cNvPr>
          <p:cNvSpPr>
            <a:spLocks noGrp="1"/>
          </p:cNvSpPr>
          <p:nvPr>
            <p:ph idx="1"/>
          </p:nvPr>
        </p:nvSpPr>
        <p:spPr>
          <a:xfrm>
            <a:off x="838200" y="2659801"/>
            <a:ext cx="10515600" cy="3517161"/>
          </a:xfrm>
        </p:spPr>
        <p:txBody>
          <a:bodyPr/>
          <a:lstStyle/>
          <a:p>
            <a:pPr marL="457200" indent="-457200">
              <a:buFont typeface="+mj-lt"/>
              <a:buAutoNum type="arabicPeriod"/>
            </a:pPr>
            <a:r>
              <a:rPr lang="en-US" b="1" dirty="0"/>
              <a:t>Single</a:t>
            </a:r>
            <a:r>
              <a:rPr lang="en-US" dirty="0"/>
              <a:t> block generated by a </a:t>
            </a:r>
            <a:r>
              <a:rPr lang="en-US" b="1" dirty="0"/>
              <a:t>single</a:t>
            </a:r>
            <a:r>
              <a:rPr lang="en-US" dirty="0"/>
              <a:t> blocking function</a:t>
            </a:r>
          </a:p>
          <a:p>
            <a:pPr marL="457200" indent="-457200">
              <a:buFont typeface="+mj-lt"/>
              <a:buAutoNum type="arabicPeriod"/>
            </a:pPr>
            <a:r>
              <a:rPr lang="en-US" b="1" dirty="0"/>
              <a:t>Multiple</a:t>
            </a:r>
            <a:r>
              <a:rPr lang="en-US" dirty="0"/>
              <a:t> blocks generated by a </a:t>
            </a:r>
            <a:r>
              <a:rPr lang="en-US" b="1" dirty="0"/>
              <a:t>single</a:t>
            </a:r>
            <a:r>
              <a:rPr lang="en-US" dirty="0"/>
              <a:t> blocking function</a:t>
            </a:r>
          </a:p>
          <a:p>
            <a:pPr marL="457200" indent="-457200">
              <a:buFont typeface="+mj-lt"/>
              <a:buAutoNum type="arabicPeriod"/>
            </a:pPr>
            <a:r>
              <a:rPr lang="en-US" b="1" dirty="0"/>
              <a:t>Multiple</a:t>
            </a:r>
            <a:r>
              <a:rPr lang="en-US" dirty="0"/>
              <a:t> blocks generated by </a:t>
            </a:r>
            <a:r>
              <a:rPr lang="en-US" b="1" dirty="0"/>
              <a:t>multiple</a:t>
            </a:r>
            <a:r>
              <a:rPr lang="en-US" dirty="0"/>
              <a:t> blocking functions</a:t>
            </a:r>
          </a:p>
        </p:txBody>
      </p:sp>
      <p:sp>
        <p:nvSpPr>
          <p:cNvPr id="4" name="Slide Number Placeholder 3">
            <a:extLst>
              <a:ext uri="{FF2B5EF4-FFF2-40B4-BE49-F238E27FC236}">
                <a16:creationId xmlns:a16="http://schemas.microsoft.com/office/drawing/2014/main" id="{C7C96F52-C7F2-A14C-9DFC-F8B5CD78AB03}"/>
              </a:ext>
            </a:extLst>
          </p:cNvPr>
          <p:cNvSpPr>
            <a:spLocks noGrp="1"/>
          </p:cNvSpPr>
          <p:nvPr>
            <p:ph type="sldNum" sz="quarter" idx="12"/>
          </p:nvPr>
        </p:nvSpPr>
        <p:spPr/>
        <p:txBody>
          <a:bodyPr/>
          <a:lstStyle/>
          <a:p>
            <a:fld id="{8B704E30-3BE6-404F-946C-E23999F48E68}" type="slidenum">
              <a:rPr lang="en-US" smtClean="0"/>
              <a:t>10</a:t>
            </a:fld>
            <a:endParaRPr lang="en-US"/>
          </a:p>
        </p:txBody>
      </p:sp>
    </p:spTree>
    <p:extLst>
      <p:ext uri="{BB962C8B-B14F-4D97-AF65-F5344CB8AC3E}">
        <p14:creationId xmlns:p14="http://schemas.microsoft.com/office/powerpoint/2010/main" val="300154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35A4-263D-494A-8F12-0EA88C9821D7}"/>
              </a:ext>
            </a:extLst>
          </p:cNvPr>
          <p:cNvSpPr>
            <a:spLocks noGrp="1"/>
          </p:cNvSpPr>
          <p:nvPr>
            <p:ph type="title"/>
          </p:nvPr>
        </p:nvSpPr>
        <p:spPr/>
        <p:txBody>
          <a:bodyPr/>
          <a:lstStyle/>
          <a:p>
            <a:r>
              <a:rPr lang="en-US" dirty="0"/>
              <a:t>Case 1 – Single Block, Single Blocking Function</a:t>
            </a:r>
          </a:p>
        </p:txBody>
      </p:sp>
      <p:sp>
        <p:nvSpPr>
          <p:cNvPr id="3" name="Text Placeholder 2">
            <a:extLst>
              <a:ext uri="{FF2B5EF4-FFF2-40B4-BE49-F238E27FC236}">
                <a16:creationId xmlns:a16="http://schemas.microsoft.com/office/drawing/2014/main" id="{00BB4AEA-6E3B-B649-8AC8-3484099DDBF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0C031F-2A30-4E4D-8785-93112AD3B0E4}"/>
              </a:ext>
            </a:extLst>
          </p:cNvPr>
          <p:cNvSpPr>
            <a:spLocks noGrp="1"/>
          </p:cNvSpPr>
          <p:nvPr>
            <p:ph type="sldNum" sz="quarter" idx="12"/>
          </p:nvPr>
        </p:nvSpPr>
        <p:spPr/>
        <p:txBody>
          <a:bodyPr/>
          <a:lstStyle/>
          <a:p>
            <a:fld id="{8B704E30-3BE6-404F-946C-E23999F48E68}" type="slidenum">
              <a:rPr lang="en-US" smtClean="0"/>
              <a:t>11</a:t>
            </a:fld>
            <a:endParaRPr lang="en-US"/>
          </a:p>
        </p:txBody>
      </p:sp>
    </p:spTree>
    <p:extLst>
      <p:ext uri="{BB962C8B-B14F-4D97-AF65-F5344CB8AC3E}">
        <p14:creationId xmlns:p14="http://schemas.microsoft.com/office/powerpoint/2010/main" val="817261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1B71-ED2E-E247-8DBE-5A3C321B4828}"/>
              </a:ext>
            </a:extLst>
          </p:cNvPr>
          <p:cNvSpPr>
            <a:spLocks noGrp="1"/>
          </p:cNvSpPr>
          <p:nvPr>
            <p:ph type="title"/>
          </p:nvPr>
        </p:nvSpPr>
        <p:spPr/>
        <p:txBody>
          <a:bodyPr/>
          <a:lstStyle/>
          <a:p>
            <a:r>
              <a:rPr lang="en-US" dirty="0"/>
              <a:t>Compare every tuple with every other tuple in the block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60DEEE-9574-7D4D-8DD3-485652416DC5}"/>
                  </a:ext>
                </a:extLst>
              </p:cNvPr>
              <p:cNvSpPr>
                <a:spLocks noGrp="1"/>
              </p:cNvSpPr>
              <p:nvPr>
                <p:ph sz="half" idx="1"/>
              </p:nvPr>
            </p:nvSpPr>
            <p:spPr>
              <a:xfrm>
                <a:off x="838200" y="1825625"/>
                <a:ext cx="10515600" cy="1460914"/>
              </a:xfrm>
            </p:spPr>
            <p:txBody>
              <a:bodyPr>
                <a:normAutofit lnSpcReduction="10000"/>
              </a:bodyPr>
              <a:lstStyle/>
              <a:p>
                <a:r>
                  <a:rPr lang="en-US" dirty="0"/>
                  <a:t>It can be shown that, for a</a:t>
                </a:r>
              </a:p>
              <a:p>
                <a:pPr lvl="1"/>
                <a:r>
                  <a:rPr lang="en-US" dirty="0"/>
                  <a:t>Single block of size of </a:t>
                </a:r>
                <a14:m>
                  <m:oMath xmlns:m="http://schemas.openxmlformats.org/officeDocument/2006/math">
                    <m:r>
                      <a:rPr lang="en-US" b="0" i="1" smtClean="0">
                        <a:latin typeface="Cambria Math" panose="02040503050406030204" pitchFamily="18" charset="0"/>
                      </a:rPr>
                      <m:t>𝑛</m:t>
                    </m:r>
                  </m:oMath>
                </a14:m>
                <a:endParaRPr lang="en-US" dirty="0"/>
              </a:p>
              <a:p>
                <a:pPr lvl="1"/>
                <a14:m>
                  <m:oMath xmlns:m="http://schemas.openxmlformats.org/officeDocument/2006/math">
                    <m:r>
                      <a:rPr lang="en-US" b="0" i="1" smtClean="0">
                        <a:latin typeface="Cambria Math" panose="02040503050406030204" pitchFamily="18" charset="0"/>
                      </a:rPr>
                      <m:t>𝑘</m:t>
                    </m:r>
                  </m:oMath>
                </a14:m>
                <a:r>
                  <a:rPr lang="en-US" dirty="0"/>
                  <a:t> reducers</a:t>
                </a:r>
              </a:p>
              <a:p>
                <a:r>
                  <a:rPr lang="en-US" dirty="0"/>
                  <a:t>The </a:t>
                </a:r>
                <a:r>
                  <a:rPr lang="en-US" b="1" dirty="0"/>
                  <a:t>lower bounds</a:t>
                </a:r>
                <a:r>
                  <a:rPr lang="en-US" dirty="0"/>
                  <a:t> on the </a:t>
                </a:r>
                <a:r>
                  <a:rPr lang="en-US" b="1" dirty="0"/>
                  <a:t>maximum costs </a:t>
                </a:r>
                <a:r>
                  <a:rPr lang="en-US" dirty="0"/>
                  <a:t>(i.e., </a:t>
                </a:r>
                <a14:m>
                  <m:oMath xmlns:m="http://schemas.openxmlformats.org/officeDocument/2006/math">
                    <m:r>
                      <a:rPr lang="en-US" b="0" i="1" smtClean="0">
                        <a:latin typeface="Cambria Math" panose="02040503050406030204" pitchFamily="18" charset="0"/>
                      </a:rPr>
                      <m:t>𝑋</m:t>
                    </m:r>
                  </m:oMath>
                </a14:m>
                <a:r>
                  <a:rPr lang="en-US" dirty="0"/>
                  <a:t> and </a:t>
                </a:r>
                <a14:m>
                  <m:oMath xmlns:m="http://schemas.openxmlformats.org/officeDocument/2006/math">
                    <m:r>
                      <a:rPr lang="en-US" b="0" i="1" smtClean="0">
                        <a:latin typeface="Cambria Math" panose="02040503050406030204" pitchFamily="18" charset="0"/>
                      </a:rPr>
                      <m:t>𝑌</m:t>
                    </m:r>
                  </m:oMath>
                </a14:m>
                <a:r>
                  <a:rPr lang="en-US" dirty="0"/>
                  <a:t>) are</a:t>
                </a:r>
              </a:p>
            </p:txBody>
          </p:sp>
        </mc:Choice>
        <mc:Fallback xmlns="">
          <p:sp>
            <p:nvSpPr>
              <p:cNvPr id="3" name="Content Placeholder 2">
                <a:extLst>
                  <a:ext uri="{FF2B5EF4-FFF2-40B4-BE49-F238E27FC236}">
                    <a16:creationId xmlns:a16="http://schemas.microsoft.com/office/drawing/2014/main" id="{6960DEEE-9574-7D4D-8DD3-485652416DC5}"/>
                  </a:ext>
                </a:extLst>
              </p:cNvPr>
              <p:cNvSpPr>
                <a:spLocks noGrp="1" noRot="1" noChangeAspect="1" noMove="1" noResize="1" noEditPoints="1" noAdjustHandles="1" noChangeArrowheads="1" noChangeShapeType="1" noTextEdit="1"/>
              </p:cNvSpPr>
              <p:nvPr>
                <p:ph sz="half" idx="1"/>
              </p:nvPr>
            </p:nvSpPr>
            <p:spPr>
              <a:xfrm>
                <a:off x="838200" y="1825625"/>
                <a:ext cx="10515600" cy="1460914"/>
              </a:xfrm>
              <a:blipFill>
                <a:blip r:embed="rId2"/>
                <a:stretch>
                  <a:fillRect l="-603" t="-7826" b="-521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53007A0-255C-DF4E-8BFE-C358D86E4C69}"/>
              </a:ext>
            </a:extLst>
          </p:cNvPr>
          <p:cNvSpPr>
            <a:spLocks noGrp="1"/>
          </p:cNvSpPr>
          <p:nvPr>
            <p:ph type="sldNum" sz="quarter" idx="12"/>
          </p:nvPr>
        </p:nvSpPr>
        <p:spPr/>
        <p:txBody>
          <a:bodyPr/>
          <a:lstStyle/>
          <a:p>
            <a:fld id="{8B704E30-3BE6-404F-946C-E23999F48E68}" type="slidenum">
              <a:rPr lang="en-US" smtClean="0"/>
              <a:t>12</a:t>
            </a:fld>
            <a:endParaRPr lang="en-US"/>
          </a:p>
        </p:txBody>
      </p:sp>
      <p:pic>
        <p:nvPicPr>
          <p:cNvPr id="12" name="Content Placeholder 11">
            <a:extLst>
              <a:ext uri="{FF2B5EF4-FFF2-40B4-BE49-F238E27FC236}">
                <a16:creationId xmlns:a16="http://schemas.microsoft.com/office/drawing/2014/main" id="{6F5C9F98-C229-7640-A600-9F68EC1C9D90}"/>
              </a:ext>
            </a:extLst>
          </p:cNvPr>
          <p:cNvPicPr>
            <a:picLocks noGrp="1" noChangeAspect="1"/>
          </p:cNvPicPr>
          <p:nvPr>
            <p:ph sz="half" idx="2"/>
          </p:nvPr>
        </p:nvPicPr>
        <p:blipFill>
          <a:blip r:embed="rId3"/>
          <a:stretch>
            <a:fillRect/>
          </a:stretch>
        </p:blipFill>
        <p:spPr>
          <a:xfrm>
            <a:off x="4975966" y="3360530"/>
            <a:ext cx="2240068" cy="1460914"/>
          </a:xfrm>
          <a:prstGeom prst="rect">
            <a:avLst/>
          </a:prstGeom>
        </p:spPr>
      </p:pic>
      <p:sp>
        <p:nvSpPr>
          <p:cNvPr id="14" name="Content Placeholder 2">
            <a:extLst>
              <a:ext uri="{FF2B5EF4-FFF2-40B4-BE49-F238E27FC236}">
                <a16:creationId xmlns:a16="http://schemas.microsoft.com/office/drawing/2014/main" id="{4D61FFF9-10A9-C842-AC2A-BE0184B33CC5}"/>
              </a:ext>
            </a:extLst>
          </p:cNvPr>
          <p:cNvSpPr txBox="1">
            <a:spLocks/>
          </p:cNvSpPr>
          <p:nvPr/>
        </p:nvSpPr>
        <p:spPr>
          <a:xfrm>
            <a:off x="838200" y="4895436"/>
            <a:ext cx="10515600" cy="1460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want to design a distribution strategy that gets as close to these lower bounds as possible</a:t>
            </a:r>
          </a:p>
        </p:txBody>
      </p:sp>
    </p:spTree>
    <p:extLst>
      <p:ext uri="{BB962C8B-B14F-4D97-AF65-F5344CB8AC3E}">
        <p14:creationId xmlns:p14="http://schemas.microsoft.com/office/powerpoint/2010/main" val="76772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56D6-5933-4C41-B933-FF877D341734}"/>
              </a:ext>
            </a:extLst>
          </p:cNvPr>
          <p:cNvSpPr>
            <a:spLocks noGrp="1"/>
          </p:cNvSpPr>
          <p:nvPr>
            <p:ph type="title"/>
          </p:nvPr>
        </p:nvSpPr>
        <p:spPr/>
        <p:txBody>
          <a:bodyPr/>
          <a:lstStyle/>
          <a:p>
            <a:r>
              <a:rPr lang="en-US" dirty="0"/>
              <a:t>Triangle distribution strategy ensures exactly once 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8393D5-BF61-FA42-BEED-BC21A807022A}"/>
                  </a:ext>
                </a:extLst>
              </p:cNvPr>
              <p:cNvSpPr>
                <a:spLocks noGrp="1"/>
              </p:cNvSpPr>
              <p:nvPr>
                <p:ph sz="half" idx="1"/>
              </p:nvPr>
            </p:nvSpPr>
            <p:spPr/>
            <p:txBody>
              <a:bodyPr/>
              <a:lstStyle/>
              <a:p>
                <a:r>
                  <a:rPr lang="en-US" b="1" dirty="0"/>
                  <a:t>Anchor points</a:t>
                </a:r>
                <a:r>
                  <a:rPr lang="en-US" dirty="0"/>
                  <a:t> are used to randomly assign tuple to reducers</a:t>
                </a:r>
              </a:p>
              <a:p>
                <a:r>
                  <a:rPr lang="en-US" b="1" dirty="0"/>
                  <a:t>Flags</a:t>
                </a:r>
                <a:r>
                  <a:rPr lang="en-US" dirty="0"/>
                  <a:t> (</a:t>
                </a:r>
                <a14:m>
                  <m:oMath xmlns:m="http://schemas.openxmlformats.org/officeDocument/2006/math">
                    <m:r>
                      <a:rPr lang="en-US" b="0" i="1" smtClean="0">
                        <a:latin typeface="Cambria Math" panose="02040503050406030204" pitchFamily="18" charset="0"/>
                      </a:rPr>
                      <m:t>𝐿</m:t>
                    </m:r>
                  </m:oMath>
                </a14:m>
                <a:r>
                  <a:rPr lang="en-US" dirty="0"/>
                  <a:t>, </a:t>
                </a:r>
                <a14:m>
                  <m:oMath xmlns:m="http://schemas.openxmlformats.org/officeDocument/2006/math">
                    <m:r>
                      <a:rPr lang="en-US" b="0" i="1" smtClean="0">
                        <a:latin typeface="Cambria Math" panose="02040503050406030204" pitchFamily="18" charset="0"/>
                      </a:rPr>
                      <m:t>𝑅</m:t>
                    </m:r>
                  </m:oMath>
                </a14:m>
                <a:r>
                  <a:rPr lang="en-US" dirty="0"/>
                  <a:t>, or </a:t>
                </a:r>
                <a14:m>
                  <m:oMath xmlns:m="http://schemas.openxmlformats.org/officeDocument/2006/math">
                    <m:r>
                      <a:rPr lang="en-US" b="0" i="1" smtClean="0">
                        <a:latin typeface="Cambria Math" panose="02040503050406030204" pitchFamily="18" charset="0"/>
                      </a:rPr>
                      <m:t>𝑆</m:t>
                    </m:r>
                  </m:oMath>
                </a14:m>
                <a:r>
                  <a:rPr lang="en-US" b="0" dirty="0"/>
                  <a:t>) are used to ensure exactly once comparison in reducer</a:t>
                </a:r>
              </a:p>
              <a:p>
                <a:pPr lvl="1"/>
                <a:r>
                  <a:rPr lang="en-US" dirty="0"/>
                  <a:t>L vs. R</a:t>
                </a:r>
              </a:p>
              <a:p>
                <a:pPr lvl="1"/>
                <a:r>
                  <a:rPr lang="en-US" b="0" dirty="0"/>
                  <a:t>S vs. S</a:t>
                </a:r>
              </a:p>
            </p:txBody>
          </p:sp>
        </mc:Choice>
        <mc:Fallback xmlns="">
          <p:sp>
            <p:nvSpPr>
              <p:cNvPr id="3" name="Content Placeholder 2">
                <a:extLst>
                  <a:ext uri="{FF2B5EF4-FFF2-40B4-BE49-F238E27FC236}">
                    <a16:creationId xmlns:a16="http://schemas.microsoft.com/office/drawing/2014/main" id="{D08393D5-BF61-FA42-BEED-BC21A807022A}"/>
                  </a:ext>
                </a:extLst>
              </p:cNvPr>
              <p:cNvSpPr>
                <a:spLocks noGrp="1" noRot="1" noChangeAspect="1" noMove="1" noResize="1" noEditPoints="1" noAdjustHandles="1" noChangeArrowheads="1" noChangeShapeType="1" noTextEdit="1"/>
              </p:cNvSpPr>
              <p:nvPr>
                <p:ph sz="half" idx="1"/>
              </p:nvPr>
            </p:nvSpPr>
            <p:spPr>
              <a:blipFill>
                <a:blip r:embed="rId2"/>
                <a:stretch>
                  <a:fillRect l="-1222" t="-2047"/>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FA9F043E-5344-8E42-A664-2F06A489FB17}"/>
              </a:ext>
            </a:extLst>
          </p:cNvPr>
          <p:cNvPicPr>
            <a:picLocks noGrp="1" noChangeAspect="1"/>
          </p:cNvPicPr>
          <p:nvPr>
            <p:ph sz="half" idx="2"/>
          </p:nvPr>
        </p:nvPicPr>
        <p:blipFill>
          <a:blip r:embed="rId3"/>
          <a:stretch>
            <a:fillRect/>
          </a:stretch>
        </p:blipFill>
        <p:spPr>
          <a:xfrm>
            <a:off x="6172200" y="2450463"/>
            <a:ext cx="5181600" cy="3101661"/>
          </a:xfrm>
          <a:prstGeom prst="rect">
            <a:avLst/>
          </a:prstGeom>
        </p:spPr>
      </p:pic>
      <p:sp>
        <p:nvSpPr>
          <p:cNvPr id="5" name="Slide Number Placeholder 4">
            <a:extLst>
              <a:ext uri="{FF2B5EF4-FFF2-40B4-BE49-F238E27FC236}">
                <a16:creationId xmlns:a16="http://schemas.microsoft.com/office/drawing/2014/main" id="{69C61465-427C-5546-A475-FA0858F99804}"/>
              </a:ext>
            </a:extLst>
          </p:cNvPr>
          <p:cNvSpPr>
            <a:spLocks noGrp="1"/>
          </p:cNvSpPr>
          <p:nvPr>
            <p:ph type="sldNum" sz="quarter" idx="12"/>
          </p:nvPr>
        </p:nvSpPr>
        <p:spPr/>
        <p:txBody>
          <a:bodyPr/>
          <a:lstStyle/>
          <a:p>
            <a:fld id="{8B704E30-3BE6-404F-946C-E23999F48E68}" type="slidenum">
              <a:rPr lang="en-US" smtClean="0"/>
              <a:t>13</a:t>
            </a:fld>
            <a:endParaRPr lang="en-US"/>
          </a:p>
        </p:txBody>
      </p:sp>
    </p:spTree>
    <p:extLst>
      <p:ext uri="{BB962C8B-B14F-4D97-AF65-F5344CB8AC3E}">
        <p14:creationId xmlns:p14="http://schemas.microsoft.com/office/powerpoint/2010/main" val="3461787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56D6-5933-4C41-B933-FF877D341734}"/>
              </a:ext>
            </a:extLst>
          </p:cNvPr>
          <p:cNvSpPr>
            <a:spLocks noGrp="1"/>
          </p:cNvSpPr>
          <p:nvPr>
            <p:ph type="title"/>
          </p:nvPr>
        </p:nvSpPr>
        <p:spPr/>
        <p:txBody>
          <a:bodyPr/>
          <a:lstStyle/>
          <a:p>
            <a:r>
              <a:rPr lang="en-US" dirty="0"/>
              <a:t>Example</a:t>
            </a:r>
          </a:p>
        </p:txBody>
      </p:sp>
      <p:sp>
        <p:nvSpPr>
          <p:cNvPr id="5" name="Slide Number Placeholder 4">
            <a:extLst>
              <a:ext uri="{FF2B5EF4-FFF2-40B4-BE49-F238E27FC236}">
                <a16:creationId xmlns:a16="http://schemas.microsoft.com/office/drawing/2014/main" id="{69C61465-427C-5546-A475-FA0858F99804}"/>
              </a:ext>
            </a:extLst>
          </p:cNvPr>
          <p:cNvSpPr>
            <a:spLocks noGrp="1"/>
          </p:cNvSpPr>
          <p:nvPr>
            <p:ph type="sldNum" sz="quarter" idx="12"/>
          </p:nvPr>
        </p:nvSpPr>
        <p:spPr/>
        <p:txBody>
          <a:bodyPr/>
          <a:lstStyle/>
          <a:p>
            <a:fld id="{8B704E30-3BE6-404F-946C-E23999F48E68}" type="slidenum">
              <a:rPr lang="en-US" smtClean="0"/>
              <a:t>14</a:t>
            </a:fld>
            <a:endParaRPr lang="en-US"/>
          </a:p>
        </p:txBody>
      </p:sp>
      <p:pic>
        <p:nvPicPr>
          <p:cNvPr id="16" name="Content Placeholder 15">
            <a:extLst>
              <a:ext uri="{FF2B5EF4-FFF2-40B4-BE49-F238E27FC236}">
                <a16:creationId xmlns:a16="http://schemas.microsoft.com/office/drawing/2014/main" id="{34879ACC-BD72-DF49-9F89-685D6BCF3718}"/>
              </a:ext>
            </a:extLst>
          </p:cNvPr>
          <p:cNvPicPr>
            <a:picLocks noGrp="1" noChangeAspect="1"/>
          </p:cNvPicPr>
          <p:nvPr>
            <p:ph sz="half" idx="1"/>
          </p:nvPr>
        </p:nvPicPr>
        <p:blipFill>
          <a:blip r:embed="rId3"/>
          <a:stretch>
            <a:fillRect/>
          </a:stretch>
        </p:blipFill>
        <p:spPr>
          <a:xfrm>
            <a:off x="2546350" y="1847850"/>
            <a:ext cx="1765300" cy="1193800"/>
          </a:xfrm>
          <a:prstGeom prst="rect">
            <a:avLst/>
          </a:prstGeom>
        </p:spPr>
      </p:pic>
      <p:pic>
        <p:nvPicPr>
          <p:cNvPr id="17" name="Picture 16">
            <a:extLst>
              <a:ext uri="{FF2B5EF4-FFF2-40B4-BE49-F238E27FC236}">
                <a16:creationId xmlns:a16="http://schemas.microsoft.com/office/drawing/2014/main" id="{9DEDDC0E-18E4-5F41-B13D-F9C5A9F409CA}"/>
              </a:ext>
            </a:extLst>
          </p:cNvPr>
          <p:cNvPicPr>
            <a:picLocks noChangeAspect="1"/>
          </p:cNvPicPr>
          <p:nvPr/>
        </p:nvPicPr>
        <p:blipFill>
          <a:blip r:embed="rId4"/>
          <a:stretch>
            <a:fillRect/>
          </a:stretch>
        </p:blipFill>
        <p:spPr>
          <a:xfrm>
            <a:off x="6940550" y="1454150"/>
            <a:ext cx="3340100" cy="1981200"/>
          </a:xfrm>
          <a:prstGeom prst="rect">
            <a:avLst/>
          </a:prstGeom>
        </p:spPr>
      </p:pic>
      <p:pic>
        <p:nvPicPr>
          <p:cNvPr id="18" name="Picture 17">
            <a:extLst>
              <a:ext uri="{FF2B5EF4-FFF2-40B4-BE49-F238E27FC236}">
                <a16:creationId xmlns:a16="http://schemas.microsoft.com/office/drawing/2014/main" id="{DA83F29C-4ACC-A14F-8386-31EEEA06D3FB}"/>
              </a:ext>
            </a:extLst>
          </p:cNvPr>
          <p:cNvPicPr>
            <a:picLocks noChangeAspect="1"/>
          </p:cNvPicPr>
          <p:nvPr/>
        </p:nvPicPr>
        <p:blipFill>
          <a:blip r:embed="rId5"/>
          <a:stretch>
            <a:fillRect/>
          </a:stretch>
        </p:blipFill>
        <p:spPr>
          <a:xfrm>
            <a:off x="1231900" y="3198812"/>
            <a:ext cx="4394200" cy="3340100"/>
          </a:xfrm>
          <a:prstGeom prst="rect">
            <a:avLst/>
          </a:prstGeom>
        </p:spPr>
      </p:pic>
      <p:pic>
        <p:nvPicPr>
          <p:cNvPr id="21" name="Content Placeholder 20">
            <a:extLst>
              <a:ext uri="{FF2B5EF4-FFF2-40B4-BE49-F238E27FC236}">
                <a16:creationId xmlns:a16="http://schemas.microsoft.com/office/drawing/2014/main" id="{89CFE7AC-7423-BE4A-99EB-3084F0BFB803}"/>
              </a:ext>
            </a:extLst>
          </p:cNvPr>
          <p:cNvPicPr>
            <a:picLocks noGrp="1" noChangeAspect="1"/>
          </p:cNvPicPr>
          <p:nvPr>
            <p:ph sz="half" idx="2"/>
          </p:nvPr>
        </p:nvPicPr>
        <p:blipFill>
          <a:blip r:embed="rId6"/>
          <a:stretch>
            <a:fillRect/>
          </a:stretch>
        </p:blipFill>
        <p:spPr>
          <a:xfrm>
            <a:off x="6172200" y="3936563"/>
            <a:ext cx="5181600" cy="2121775"/>
          </a:xfrm>
          <a:prstGeom prst="rect">
            <a:avLst/>
          </a:prstGeom>
        </p:spPr>
      </p:pic>
      <p:cxnSp>
        <p:nvCxnSpPr>
          <p:cNvPr id="23" name="Straight Arrow Connector 22">
            <a:extLst>
              <a:ext uri="{FF2B5EF4-FFF2-40B4-BE49-F238E27FC236}">
                <a16:creationId xmlns:a16="http://schemas.microsoft.com/office/drawing/2014/main" id="{819C2CC2-C24F-7D4B-81C4-9199945D5002}"/>
              </a:ext>
            </a:extLst>
          </p:cNvPr>
          <p:cNvCxnSpPr>
            <a:cxnSpLocks/>
            <a:stCxn id="16" idx="3"/>
            <a:endCxn id="17" idx="1"/>
          </p:cNvCxnSpPr>
          <p:nvPr/>
        </p:nvCxnSpPr>
        <p:spPr>
          <a:xfrm>
            <a:off x="4311650" y="2444750"/>
            <a:ext cx="2628900"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D381DF4-D2B0-D942-83DC-5656C6FAF7B8}"/>
              </a:ext>
            </a:extLst>
          </p:cNvPr>
          <p:cNvCxnSpPr>
            <a:cxnSpLocks/>
            <a:stCxn id="17" idx="1"/>
            <a:endCxn id="18" idx="3"/>
          </p:cNvCxnSpPr>
          <p:nvPr/>
        </p:nvCxnSpPr>
        <p:spPr>
          <a:xfrm flipH="1">
            <a:off x="5626100" y="2444750"/>
            <a:ext cx="1314450" cy="24241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C8D1F90-9B48-3B4B-AAC3-9D1715A28276}"/>
              </a:ext>
            </a:extLst>
          </p:cNvPr>
          <p:cNvSpPr/>
          <p:nvPr/>
        </p:nvSpPr>
        <p:spPr>
          <a:xfrm>
            <a:off x="5716593" y="5211187"/>
            <a:ext cx="244791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Caveat?</a:t>
            </a:r>
          </a:p>
        </p:txBody>
      </p:sp>
    </p:spTree>
    <p:extLst>
      <p:ext uri="{BB962C8B-B14F-4D97-AF65-F5344CB8AC3E}">
        <p14:creationId xmlns:p14="http://schemas.microsoft.com/office/powerpoint/2010/main" val="323234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56D6-5933-4C41-B933-FF877D341734}"/>
              </a:ext>
            </a:extLst>
          </p:cNvPr>
          <p:cNvSpPr>
            <a:spLocks noGrp="1"/>
          </p:cNvSpPr>
          <p:nvPr>
            <p:ph type="title"/>
          </p:nvPr>
        </p:nvSpPr>
        <p:spPr/>
        <p:txBody>
          <a:bodyPr/>
          <a:lstStyle/>
          <a:p>
            <a:r>
              <a:rPr lang="en-US" dirty="0"/>
              <a:t>Triangle distribution strategy matches lower bound on Y, while providing a constant-factor approximation to lower bound on X</a:t>
            </a:r>
          </a:p>
        </p:txBody>
      </p:sp>
      <p:pic>
        <p:nvPicPr>
          <p:cNvPr id="15" name="Content Placeholder 14">
            <a:extLst>
              <a:ext uri="{FF2B5EF4-FFF2-40B4-BE49-F238E27FC236}">
                <a16:creationId xmlns:a16="http://schemas.microsoft.com/office/drawing/2014/main" id="{EBA6AB18-7BAA-9647-8617-D53453C3B316}"/>
              </a:ext>
            </a:extLst>
          </p:cNvPr>
          <p:cNvPicPr>
            <a:picLocks noGrp="1" noChangeAspect="1"/>
          </p:cNvPicPr>
          <p:nvPr>
            <p:ph idx="1"/>
          </p:nvPr>
        </p:nvPicPr>
        <p:blipFill>
          <a:blip r:embed="rId2"/>
          <a:stretch>
            <a:fillRect/>
          </a:stretch>
        </p:blipFill>
        <p:spPr>
          <a:xfrm>
            <a:off x="3035300" y="2880519"/>
            <a:ext cx="6121400" cy="2286000"/>
          </a:xfrm>
          <a:prstGeom prst="rect">
            <a:avLst/>
          </a:prstGeom>
        </p:spPr>
      </p:pic>
      <p:sp>
        <p:nvSpPr>
          <p:cNvPr id="5" name="Slide Number Placeholder 4">
            <a:extLst>
              <a:ext uri="{FF2B5EF4-FFF2-40B4-BE49-F238E27FC236}">
                <a16:creationId xmlns:a16="http://schemas.microsoft.com/office/drawing/2014/main" id="{69C61465-427C-5546-A475-FA0858F99804}"/>
              </a:ext>
            </a:extLst>
          </p:cNvPr>
          <p:cNvSpPr>
            <a:spLocks noGrp="1"/>
          </p:cNvSpPr>
          <p:nvPr>
            <p:ph type="sldNum" sz="quarter" idx="12"/>
          </p:nvPr>
        </p:nvSpPr>
        <p:spPr/>
        <p:txBody>
          <a:bodyPr/>
          <a:lstStyle/>
          <a:p>
            <a:fld id="{8B704E30-3BE6-404F-946C-E23999F48E68}" type="slidenum">
              <a:rPr lang="en-US" smtClean="0"/>
              <a:t>15</a:t>
            </a:fld>
            <a:endParaRPr lang="en-US"/>
          </a:p>
        </p:txBody>
      </p:sp>
    </p:spTree>
    <p:extLst>
      <p:ext uri="{BB962C8B-B14F-4D97-AF65-F5344CB8AC3E}">
        <p14:creationId xmlns:p14="http://schemas.microsoft.com/office/powerpoint/2010/main" val="217486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35A4-263D-494A-8F12-0EA88C9821D7}"/>
              </a:ext>
            </a:extLst>
          </p:cNvPr>
          <p:cNvSpPr>
            <a:spLocks noGrp="1"/>
          </p:cNvSpPr>
          <p:nvPr>
            <p:ph type="title"/>
          </p:nvPr>
        </p:nvSpPr>
        <p:spPr/>
        <p:txBody>
          <a:bodyPr/>
          <a:lstStyle/>
          <a:p>
            <a:r>
              <a:rPr lang="en-US" dirty="0"/>
              <a:t>Case 2 – Multiple Blocks, Single Blocking Function</a:t>
            </a:r>
          </a:p>
        </p:txBody>
      </p:sp>
      <p:sp>
        <p:nvSpPr>
          <p:cNvPr id="3" name="Text Placeholder 2">
            <a:extLst>
              <a:ext uri="{FF2B5EF4-FFF2-40B4-BE49-F238E27FC236}">
                <a16:creationId xmlns:a16="http://schemas.microsoft.com/office/drawing/2014/main" id="{00BB4AEA-6E3B-B649-8AC8-3484099DDBF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0C031F-2A30-4E4D-8785-93112AD3B0E4}"/>
              </a:ext>
            </a:extLst>
          </p:cNvPr>
          <p:cNvSpPr>
            <a:spLocks noGrp="1"/>
          </p:cNvSpPr>
          <p:nvPr>
            <p:ph type="sldNum" sz="quarter" idx="12"/>
          </p:nvPr>
        </p:nvSpPr>
        <p:spPr/>
        <p:txBody>
          <a:bodyPr/>
          <a:lstStyle/>
          <a:p>
            <a:fld id="{8B704E30-3BE6-404F-946C-E23999F48E68}" type="slidenum">
              <a:rPr lang="en-US" smtClean="0"/>
              <a:t>16</a:t>
            </a:fld>
            <a:endParaRPr lang="en-US"/>
          </a:p>
        </p:txBody>
      </p:sp>
    </p:spTree>
    <p:extLst>
      <p:ext uri="{BB962C8B-B14F-4D97-AF65-F5344CB8AC3E}">
        <p14:creationId xmlns:p14="http://schemas.microsoft.com/office/powerpoint/2010/main" val="302745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1B71-ED2E-E247-8DBE-5A3C321B4828}"/>
              </a:ext>
            </a:extLst>
          </p:cNvPr>
          <p:cNvSpPr>
            <a:spLocks noGrp="1"/>
          </p:cNvSpPr>
          <p:nvPr>
            <p:ph type="title"/>
          </p:nvPr>
        </p:nvSpPr>
        <p:spPr/>
        <p:txBody>
          <a:bodyPr/>
          <a:lstStyle/>
          <a:p>
            <a:r>
              <a:rPr lang="en-US" dirty="0"/>
              <a:t>Like the single block case, we can derive lower bounds on X and Y</a:t>
            </a:r>
          </a:p>
        </p:txBody>
      </p:sp>
      <p:sp>
        <p:nvSpPr>
          <p:cNvPr id="5" name="Slide Number Placeholder 4">
            <a:extLst>
              <a:ext uri="{FF2B5EF4-FFF2-40B4-BE49-F238E27FC236}">
                <a16:creationId xmlns:a16="http://schemas.microsoft.com/office/drawing/2014/main" id="{E53007A0-255C-DF4E-8BFE-C358D86E4C69}"/>
              </a:ext>
            </a:extLst>
          </p:cNvPr>
          <p:cNvSpPr>
            <a:spLocks noGrp="1"/>
          </p:cNvSpPr>
          <p:nvPr>
            <p:ph type="sldNum" sz="quarter" idx="12"/>
          </p:nvPr>
        </p:nvSpPr>
        <p:spPr/>
        <p:txBody>
          <a:bodyPr/>
          <a:lstStyle/>
          <a:p>
            <a:fld id="{8B704E30-3BE6-404F-946C-E23999F48E68}" type="slidenum">
              <a:rPr lang="en-US" smtClean="0"/>
              <a:t>17</a:t>
            </a:fld>
            <a:endParaRPr lang="en-US"/>
          </a:p>
        </p:txBody>
      </p:sp>
      <p:pic>
        <p:nvPicPr>
          <p:cNvPr id="23" name="Content Placeholder 12">
            <a:extLst>
              <a:ext uri="{FF2B5EF4-FFF2-40B4-BE49-F238E27FC236}">
                <a16:creationId xmlns:a16="http://schemas.microsoft.com/office/drawing/2014/main" id="{D2621206-5365-F641-A80E-B909828FEE70}"/>
              </a:ext>
            </a:extLst>
          </p:cNvPr>
          <p:cNvPicPr>
            <a:picLocks noGrp="1" noChangeAspect="1"/>
          </p:cNvPicPr>
          <p:nvPr>
            <p:ph sz="half" idx="1"/>
          </p:nvPr>
        </p:nvPicPr>
        <p:blipFill>
          <a:blip r:embed="rId2"/>
          <a:stretch>
            <a:fillRect/>
          </a:stretch>
        </p:blipFill>
        <p:spPr>
          <a:xfrm>
            <a:off x="838200" y="3060010"/>
            <a:ext cx="5181600" cy="1882567"/>
          </a:xfrm>
          <a:prstGeom prst="rect">
            <a:avLst/>
          </a:prstGeom>
        </p:spPr>
      </p:pic>
      <p:pic>
        <p:nvPicPr>
          <p:cNvPr id="26" name="Content Placeholder 17">
            <a:extLst>
              <a:ext uri="{FF2B5EF4-FFF2-40B4-BE49-F238E27FC236}">
                <a16:creationId xmlns:a16="http://schemas.microsoft.com/office/drawing/2014/main" id="{DF715E96-1C95-9F4A-B50E-A0501BB8DA73}"/>
              </a:ext>
            </a:extLst>
          </p:cNvPr>
          <p:cNvPicPr>
            <a:picLocks noGrp="1" noChangeAspect="1"/>
          </p:cNvPicPr>
          <p:nvPr>
            <p:ph sz="half" idx="2"/>
          </p:nvPr>
        </p:nvPicPr>
        <p:blipFill>
          <a:blip r:embed="rId3"/>
          <a:stretch>
            <a:fillRect/>
          </a:stretch>
        </p:blipFill>
        <p:spPr>
          <a:xfrm>
            <a:off x="6464300" y="2870994"/>
            <a:ext cx="4597400" cy="2260600"/>
          </a:xfrm>
          <a:prstGeom prst="rect">
            <a:avLst/>
          </a:prstGeom>
        </p:spPr>
      </p:pic>
    </p:spTree>
    <p:extLst>
      <p:ext uri="{BB962C8B-B14F-4D97-AF65-F5344CB8AC3E}">
        <p14:creationId xmlns:p14="http://schemas.microsoft.com/office/powerpoint/2010/main" val="29722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4E65-64BE-3C40-9CE3-DD26771428FC}"/>
              </a:ext>
            </a:extLst>
          </p:cNvPr>
          <p:cNvSpPr>
            <a:spLocks noGrp="1"/>
          </p:cNvSpPr>
          <p:nvPr>
            <p:ph type="title"/>
          </p:nvPr>
        </p:nvSpPr>
        <p:spPr/>
        <p:txBody>
          <a:bodyPr/>
          <a:lstStyle/>
          <a:p>
            <a:r>
              <a:rPr lang="en-US" dirty="0"/>
              <a:t>Baseline strategies – </a:t>
            </a:r>
            <a:r>
              <a:rPr lang="en-US" i="1" dirty="0"/>
              <a:t>Naïve-</a:t>
            </a:r>
            <a:r>
              <a:rPr lang="en-US" i="1" dirty="0" err="1"/>
              <a:t>Dedup</a:t>
            </a:r>
            <a:r>
              <a:rPr lang="en-US" dirty="0"/>
              <a:t> and </a:t>
            </a:r>
            <a:r>
              <a:rPr lang="en-US" i="1" dirty="0"/>
              <a:t>PJ-</a:t>
            </a:r>
            <a:r>
              <a:rPr lang="en-US" i="1" dirty="0" err="1"/>
              <a:t>Dedup</a:t>
            </a:r>
            <a:endParaRPr lang="en-US"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35F2E0-8E88-3742-A1C0-408D777E22D5}"/>
                  </a:ext>
                </a:extLst>
              </p:cNvPr>
              <p:cNvSpPr>
                <a:spLocks noGrp="1"/>
              </p:cNvSpPr>
              <p:nvPr>
                <p:ph idx="1"/>
              </p:nvPr>
            </p:nvSpPr>
            <p:spPr/>
            <p:txBody>
              <a:bodyPr/>
              <a:lstStyle/>
              <a:p>
                <a:r>
                  <a:rPr lang="en-US" i="1" dirty="0"/>
                  <a:t>Naïve-</a:t>
                </a:r>
                <a:r>
                  <a:rPr lang="en-US" i="1" dirty="0" err="1"/>
                  <a:t>Dedup</a:t>
                </a:r>
                <a:endParaRPr lang="en-US" i="1" dirty="0"/>
              </a:p>
              <a:p>
                <a:pPr lvl="1"/>
                <a:r>
                  <a:rPr lang="en-US" dirty="0"/>
                  <a:t>Assigns every block entirely to one reducer</a:t>
                </a:r>
              </a:p>
              <a:p>
                <a:pPr lvl="1"/>
                <a:r>
                  <a:rPr lang="en-US" dirty="0"/>
                  <a:t>Worst case scenario – one dominating block with all </a:t>
                </a:r>
                <a14:m>
                  <m:oMath xmlns:m="http://schemas.openxmlformats.org/officeDocument/2006/math">
                    <m:r>
                      <a:rPr lang="en-US" b="0" i="1" smtClean="0">
                        <a:latin typeface="Cambria Math" panose="02040503050406030204" pitchFamily="18" charset="0"/>
                      </a:rPr>
                      <m:t>𝑛</m:t>
                    </m:r>
                  </m:oMath>
                </a14:m>
                <a:r>
                  <a:rPr lang="en-US" dirty="0"/>
                  <a:t> tuples</a:t>
                </a:r>
              </a:p>
              <a:p>
                <a:pPr lvl="2"/>
                <a:r>
                  <a:rPr lang="en-US" dirty="0"/>
                  <a:t>Since it was sent entirely to one reducer,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dirty="0"/>
                  <a:t> and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𝑊</m:t>
                    </m:r>
                  </m:oMath>
                </a14:m>
                <a:endParaRPr lang="en-US" b="0" dirty="0"/>
              </a:p>
              <a:p>
                <a:pPr lvl="2"/>
                <a:r>
                  <a:rPr lang="en-US" dirty="0"/>
                  <a:t>Both are </a:t>
                </a:r>
                <a14:m>
                  <m:oMath xmlns:m="http://schemas.openxmlformats.org/officeDocument/2006/math">
                    <m:r>
                      <a:rPr lang="en-US" b="0" i="1" smtClean="0">
                        <a:latin typeface="Cambria Math" panose="02040503050406030204" pitchFamily="18" charset="0"/>
                      </a:rPr>
                      <m:t>𝑘</m:t>
                    </m:r>
                  </m:oMath>
                </a14:m>
                <a:r>
                  <a:rPr lang="en-US" b="0" dirty="0"/>
                  <a:t> times worse than their lower bounds</a:t>
                </a:r>
                <a:r>
                  <a:rPr lang="zh-CN" altLang="en-US" b="0" dirty="0"/>
                  <a:t> </a:t>
                </a:r>
                <a:r>
                  <a:rPr lang="en-US" altLang="zh-CN" dirty="0"/>
                  <a:t>- bad!</a:t>
                </a:r>
                <a:endParaRPr lang="en-US" b="0" dirty="0"/>
              </a:p>
              <a:p>
                <a:r>
                  <a:rPr lang="en-US" i="1" dirty="0"/>
                  <a:t>PJ-</a:t>
                </a:r>
                <a:r>
                  <a:rPr lang="en-US" i="1" dirty="0" err="1"/>
                  <a:t>Dedup</a:t>
                </a:r>
                <a:endParaRPr lang="en-US" i="1" dirty="0"/>
              </a:p>
              <a:p>
                <a:pPr lvl="1"/>
                <a:r>
                  <a:rPr lang="en-US" dirty="0"/>
                  <a:t>Assigns all blocks to all reducers, and use </a:t>
                </a:r>
                <a:r>
                  <a:rPr lang="en-US" i="1" dirty="0"/>
                  <a:t>triangle distribution strategy</a:t>
                </a:r>
              </a:p>
              <a:p>
                <a:pPr lvl="2"/>
                <a:r>
                  <a:rPr lang="en-US" dirty="0"/>
                  <a:t>Modify the Mapper function’s output key to composite (rid, </a:t>
                </a:r>
                <a:r>
                  <a:rPr lang="en-US" dirty="0" err="1"/>
                  <a:t>bkv</a:t>
                </a:r>
                <a:r>
                  <a:rPr lang="en-US" dirty="0"/>
                  <a:t>)</a:t>
                </a:r>
              </a:p>
              <a:p>
                <a:pPr lvl="1"/>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r>
                          <a:rPr lang="en-US" b="0" i="1" smtClean="0">
                            <a:latin typeface="Cambria Math" panose="02040503050406030204" pitchFamily="18" charset="0"/>
                            <a:ea typeface="Cambria Math" panose="02040503050406030204" pitchFamily="18" charset="0"/>
                          </a:rPr>
                          <m:t>𝑛</m:t>
                        </m:r>
                      </m:num>
                      <m:den>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𝑘</m:t>
                            </m:r>
                          </m:e>
                        </m:rad>
                      </m:den>
                    </m:f>
                  </m:oMath>
                </a14:m>
                <a:r>
                  <a:rPr lang="en-US" dirty="0"/>
                  <a:t> and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𝑊</m:t>
                        </m:r>
                      </m:num>
                      <m:den>
                        <m:r>
                          <a:rPr lang="en-US" b="0" i="1" smtClean="0">
                            <a:latin typeface="Cambria Math" panose="02040503050406030204" pitchFamily="18" charset="0"/>
                            <a:ea typeface="Cambria Math" panose="02040503050406030204" pitchFamily="18" charset="0"/>
                          </a:rPr>
                          <m:t>𝑘</m:t>
                        </m:r>
                      </m:den>
                    </m:f>
                  </m:oMath>
                </a14:m>
                <a:r>
                  <a:rPr lang="en-US" dirty="0"/>
                  <a:t>, just like under single block</a:t>
                </a:r>
              </a:p>
            </p:txBody>
          </p:sp>
        </mc:Choice>
        <mc:Fallback xmlns="">
          <p:sp>
            <p:nvSpPr>
              <p:cNvPr id="3" name="Content Placeholder 2">
                <a:extLst>
                  <a:ext uri="{FF2B5EF4-FFF2-40B4-BE49-F238E27FC236}">
                    <a16:creationId xmlns:a16="http://schemas.microsoft.com/office/drawing/2014/main" id="{CB35F2E0-8E88-3742-A1C0-408D777E22D5}"/>
                  </a:ext>
                </a:extLst>
              </p:cNvPr>
              <p:cNvSpPr>
                <a:spLocks noGrp="1" noRot="1" noChangeAspect="1" noMove="1" noResize="1" noEditPoints="1" noAdjustHandles="1" noChangeArrowheads="1" noChangeShapeType="1" noTextEdit="1"/>
              </p:cNvSpPr>
              <p:nvPr>
                <p:ph idx="1"/>
              </p:nvPr>
            </p:nvSpPr>
            <p:spPr>
              <a:blipFill>
                <a:blip r:embed="rId2"/>
                <a:stretch>
                  <a:fillRect l="-483" t="-1754"/>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3562AD86-BF5F-DD41-8552-6BF25B83F247}"/>
              </a:ext>
            </a:extLst>
          </p:cNvPr>
          <p:cNvSpPr>
            <a:spLocks noGrp="1"/>
          </p:cNvSpPr>
          <p:nvPr>
            <p:ph type="sldNum" sz="quarter" idx="12"/>
          </p:nvPr>
        </p:nvSpPr>
        <p:spPr/>
        <p:txBody>
          <a:bodyPr/>
          <a:lstStyle/>
          <a:p>
            <a:fld id="{8B704E30-3BE6-404F-946C-E23999F48E68}" type="slidenum">
              <a:rPr lang="en-US" smtClean="0"/>
              <a:t>18</a:t>
            </a:fld>
            <a:endParaRPr lang="en-US"/>
          </a:p>
        </p:txBody>
      </p:sp>
      <p:pic>
        <p:nvPicPr>
          <p:cNvPr id="6" name="Content Placeholder 17">
            <a:extLst>
              <a:ext uri="{FF2B5EF4-FFF2-40B4-BE49-F238E27FC236}">
                <a16:creationId xmlns:a16="http://schemas.microsoft.com/office/drawing/2014/main" id="{5BC6F017-D225-5E4D-B46B-41FD35A81346}"/>
              </a:ext>
            </a:extLst>
          </p:cNvPr>
          <p:cNvPicPr>
            <a:picLocks noChangeAspect="1"/>
          </p:cNvPicPr>
          <p:nvPr/>
        </p:nvPicPr>
        <p:blipFill>
          <a:blip r:embed="rId3"/>
          <a:stretch>
            <a:fillRect/>
          </a:stretch>
        </p:blipFill>
        <p:spPr>
          <a:xfrm>
            <a:off x="8610600" y="1027906"/>
            <a:ext cx="2420149" cy="1190018"/>
          </a:xfrm>
          <a:prstGeom prst="rect">
            <a:avLst/>
          </a:prstGeom>
        </p:spPr>
      </p:pic>
      <p:sp>
        <p:nvSpPr>
          <p:cNvPr id="7" name="Rectangle 6">
            <a:extLst>
              <a:ext uri="{FF2B5EF4-FFF2-40B4-BE49-F238E27FC236}">
                <a16:creationId xmlns:a16="http://schemas.microsoft.com/office/drawing/2014/main" id="{E24388EA-09E4-CD41-9DC6-86272AC3D706}"/>
              </a:ext>
            </a:extLst>
          </p:cNvPr>
          <p:cNvSpPr/>
          <p:nvPr/>
        </p:nvSpPr>
        <p:spPr>
          <a:xfrm>
            <a:off x="5804160" y="5253633"/>
            <a:ext cx="458567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So … PJ-</a:t>
            </a:r>
            <a:r>
              <a:rPr lang="en-US" sz="5400" dirty="0" err="1">
                <a:ln w="0"/>
                <a:effectLst>
                  <a:outerShdw blurRad="38100" dist="19050" dir="2700000" algn="tl" rotWithShape="0">
                    <a:schemeClr val="dk1">
                      <a:alpha val="40000"/>
                    </a:schemeClr>
                  </a:outerShdw>
                </a:effectLst>
              </a:rPr>
              <a:t>Dedup</a:t>
            </a:r>
            <a:r>
              <a:rPr lang="en-US" sz="5400"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7479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7DB8-9145-5A4F-A948-1A09D890CFF6}"/>
              </a:ext>
            </a:extLst>
          </p:cNvPr>
          <p:cNvSpPr>
            <a:spLocks noGrp="1"/>
          </p:cNvSpPr>
          <p:nvPr>
            <p:ph type="title"/>
          </p:nvPr>
        </p:nvSpPr>
        <p:spPr/>
        <p:txBody>
          <a:bodyPr/>
          <a:lstStyle/>
          <a:p>
            <a:r>
              <a:rPr lang="en-US" dirty="0"/>
              <a:t>Costs vary drastically depending on the blocking function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ADC34E5-6D1D-7D42-9B1C-9B64F235758C}"/>
                  </a:ext>
                </a:extLst>
              </p:cNvPr>
              <p:cNvSpPr>
                <a:spLocks noGrp="1"/>
              </p:cNvSpPr>
              <p:nvPr>
                <p:ph sz="half" idx="1"/>
              </p:nvPr>
            </p:nvSpPr>
            <p:spPr>
              <a:xfrm>
                <a:off x="838199" y="1825625"/>
                <a:ext cx="10515599" cy="4763434"/>
              </a:xfrm>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oMath>
                </a14:m>
                <a:endParaRPr lang="en-US" b="0" dirty="0"/>
              </a:p>
              <a:p>
                <a:pPr lvl="1"/>
                <a:r>
                  <a:rPr lang="en-US" dirty="0"/>
                  <a:t>Small and uniform block sizes</a:t>
                </a:r>
                <a:endParaRPr lang="en-US" dirty="0">
                  <a:ea typeface="Cambria Math" panose="02040503050406030204" pitchFamily="18" charset="0"/>
                </a:endParaRPr>
              </a:p>
              <a:p>
                <a:pPr lvl="1"/>
                <a:r>
                  <a:rPr lang="en-US" i="1" dirty="0"/>
                  <a:t>Naïve-</a:t>
                </a:r>
                <a:r>
                  <a:rPr lang="en-US" i="1" dirty="0" err="1"/>
                  <a:t>Dedup</a:t>
                </a:r>
                <a:r>
                  <a:rPr lang="en-US" dirty="0"/>
                  <a:t> is optimal</a:t>
                </a:r>
              </a:p>
              <a:p>
                <a:pPr lvl="1"/>
                <a:r>
                  <a:rPr lang="en-US" dirty="0"/>
                  <a:t>Should use one reducer per block</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oMath>
                </a14:m>
                <a:endParaRPr lang="en-US" b="0" dirty="0"/>
              </a:p>
              <a:p>
                <a:pPr lvl="1"/>
                <a:r>
                  <a:rPr lang="en-US" dirty="0"/>
                  <a:t>Dominating block</a:t>
                </a:r>
              </a:p>
              <a:p>
                <a:pPr lvl="1"/>
                <a:r>
                  <a:rPr lang="en-US" i="1" dirty="0"/>
                  <a:t>PJ-</a:t>
                </a:r>
                <a:r>
                  <a:rPr lang="en-US" i="1" dirty="0" err="1"/>
                  <a:t>Dedup</a:t>
                </a:r>
                <a:r>
                  <a:rPr lang="en-US" dirty="0"/>
                  <a:t> is optimal</a:t>
                </a:r>
              </a:p>
              <a:p>
                <a:pPr lvl="1"/>
                <a:r>
                  <a:rPr lang="en-US" dirty="0"/>
                  <a:t>Should send to all reducers to divide up the workload</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3</m:t>
                        </m:r>
                      </m:sub>
                    </m:sSub>
                  </m:oMath>
                </a14:m>
                <a:r>
                  <a:rPr lang="en-US" dirty="0"/>
                  <a:t> </a:t>
                </a:r>
              </a:p>
              <a:p>
                <a:pPr lvl="1"/>
                <a:r>
                  <a:rPr lang="en-US" dirty="0"/>
                  <a:t>General - a few relatively large blocks, rests are small</a:t>
                </a:r>
              </a:p>
              <a:p>
                <a:pPr lvl="1"/>
                <a:r>
                  <a:rPr lang="en-US" i="1" dirty="0"/>
                  <a:t>Naïve-</a:t>
                </a:r>
                <a:r>
                  <a:rPr lang="en-US" i="1" dirty="0" err="1"/>
                  <a:t>Dedup</a:t>
                </a:r>
                <a:r>
                  <a:rPr lang="en-US" i="1" dirty="0"/>
                  <a:t> </a:t>
                </a:r>
                <a:r>
                  <a:rPr lang="en-US" dirty="0"/>
                  <a:t>is not optimal; </a:t>
                </a:r>
                <a:r>
                  <a:rPr lang="en-US" i="1" dirty="0"/>
                  <a:t>PJ-</a:t>
                </a:r>
                <a:r>
                  <a:rPr lang="en-US" i="1" dirty="0" err="1"/>
                  <a:t>Dedup</a:t>
                </a:r>
                <a:r>
                  <a:rPr lang="en-US" dirty="0"/>
                  <a:t> is optimal for </a:t>
                </a:r>
                <a14:m>
                  <m:oMath xmlns:m="http://schemas.openxmlformats.org/officeDocument/2006/math">
                    <m:r>
                      <a:rPr lang="en-US" i="1">
                        <a:latin typeface="Cambria Math" panose="02040503050406030204" pitchFamily="18" charset="0"/>
                      </a:rPr>
                      <m:t>𝑌</m:t>
                    </m:r>
                  </m:oMath>
                </a14:m>
                <a:r>
                  <a:rPr lang="en-US" dirty="0"/>
                  <a:t> only</a:t>
                </a:r>
              </a:p>
              <a:p>
                <a:pPr lvl="1"/>
                <a:r>
                  <a:rPr lang="en-US" b="1" dirty="0"/>
                  <a:t>Should use multiple (not all) reducers for the large blocks</a:t>
                </a:r>
              </a:p>
            </p:txBody>
          </p:sp>
        </mc:Choice>
        <mc:Fallback xmlns="">
          <p:sp>
            <p:nvSpPr>
              <p:cNvPr id="5" name="Content Placeholder 4">
                <a:extLst>
                  <a:ext uri="{FF2B5EF4-FFF2-40B4-BE49-F238E27FC236}">
                    <a16:creationId xmlns:a16="http://schemas.microsoft.com/office/drawing/2014/main" id="{9ADC34E5-6D1D-7D42-9B1C-9B64F235758C}"/>
                  </a:ext>
                </a:extLst>
              </p:cNvPr>
              <p:cNvSpPr>
                <a:spLocks noGrp="1" noRot="1" noChangeAspect="1" noMove="1" noResize="1" noEditPoints="1" noAdjustHandles="1" noChangeArrowheads="1" noChangeShapeType="1" noTextEdit="1"/>
              </p:cNvSpPr>
              <p:nvPr>
                <p:ph sz="half" idx="1"/>
              </p:nvPr>
            </p:nvSpPr>
            <p:spPr>
              <a:xfrm>
                <a:off x="838199" y="1825625"/>
                <a:ext cx="10515599" cy="4763434"/>
              </a:xfrm>
              <a:blipFill>
                <a:blip r:embed="rId3"/>
                <a:stretch>
                  <a:fillRect l="-483" t="-1333"/>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0C0A1B47-2343-154E-8AB2-7FC6067C9389}"/>
              </a:ext>
            </a:extLst>
          </p:cNvPr>
          <p:cNvPicPr>
            <a:picLocks noGrp="1" noChangeAspect="1"/>
          </p:cNvPicPr>
          <p:nvPr>
            <p:ph sz="half" idx="2"/>
          </p:nvPr>
        </p:nvPicPr>
        <p:blipFill>
          <a:blip r:embed="rId4"/>
          <a:stretch>
            <a:fillRect/>
          </a:stretch>
        </p:blipFill>
        <p:spPr>
          <a:xfrm>
            <a:off x="6172198" y="2445665"/>
            <a:ext cx="5181600" cy="1380145"/>
          </a:xfrm>
          <a:prstGeom prst="rect">
            <a:avLst/>
          </a:prstGeom>
        </p:spPr>
      </p:pic>
      <p:sp>
        <p:nvSpPr>
          <p:cNvPr id="4" name="Slide Number Placeholder 3">
            <a:extLst>
              <a:ext uri="{FF2B5EF4-FFF2-40B4-BE49-F238E27FC236}">
                <a16:creationId xmlns:a16="http://schemas.microsoft.com/office/drawing/2014/main" id="{A6A2CAF2-A6C2-4443-BA0E-99CA4A78AEF7}"/>
              </a:ext>
            </a:extLst>
          </p:cNvPr>
          <p:cNvSpPr>
            <a:spLocks noGrp="1"/>
          </p:cNvSpPr>
          <p:nvPr>
            <p:ph type="sldNum" sz="quarter" idx="12"/>
          </p:nvPr>
        </p:nvSpPr>
        <p:spPr/>
        <p:txBody>
          <a:bodyPr/>
          <a:lstStyle/>
          <a:p>
            <a:fld id="{8B704E30-3BE6-404F-946C-E23999F48E68}" type="slidenum">
              <a:rPr lang="en-US" smtClean="0"/>
              <a:t>19</a:t>
            </a:fld>
            <a:endParaRPr lang="en-US" dirty="0"/>
          </a:p>
        </p:txBody>
      </p:sp>
    </p:spTree>
    <p:extLst>
      <p:ext uri="{BB962C8B-B14F-4D97-AF65-F5344CB8AC3E}">
        <p14:creationId xmlns:p14="http://schemas.microsoft.com/office/powerpoint/2010/main" val="73473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03F9-A36C-C44E-A33F-B8A16AE795AD}"/>
              </a:ext>
            </a:extLst>
          </p:cNvPr>
          <p:cNvSpPr>
            <a:spLocks noGrp="1"/>
          </p:cNvSpPr>
          <p:nvPr>
            <p:ph type="title"/>
          </p:nvPr>
        </p:nvSpPr>
        <p:spPr/>
        <p:txBody>
          <a:bodyPr/>
          <a:lstStyle/>
          <a:p>
            <a:r>
              <a:rPr lang="en-US" dirty="0"/>
              <a:t>Data deduplication is costly</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6A9510D-F76B-4DD4-BCF2-8CD2487A5D49}"/>
                  </a:ext>
                </a:extLst>
              </p:cNvPr>
              <p:cNvSpPr>
                <a:spLocks noGrp="1"/>
              </p:cNvSpPr>
              <p:nvPr>
                <p:ph sz="half" idx="1"/>
              </p:nvPr>
            </p:nvSpPr>
            <p:spPr/>
            <p:txBody>
              <a:bodyPr>
                <a:normAutofit/>
              </a:bodyPr>
              <a:lstStyle/>
              <a:p>
                <a:r>
                  <a:rPr lang="en-US" sz="2200" b="1" dirty="0"/>
                  <a:t>Data Deduplication is</a:t>
                </a:r>
                <a:r>
                  <a:rPr lang="en-US" sz="2200" dirty="0"/>
                  <a:t> the process of identifying tuples that refer to the same entity</a:t>
                </a:r>
              </a:p>
              <a:p>
                <a:r>
                  <a:rPr lang="en-US" sz="2200" dirty="0"/>
                  <a:t>Need to compute similarity measures of each tuple pair – </a:t>
                </a:r>
                <a14:m>
                  <m:oMath xmlns:m="http://schemas.openxmlformats.org/officeDocument/2006/math">
                    <m:r>
                      <a:rPr lang="en-US" sz="2200" smtClean="0">
                        <a:latin typeface="Cambria Math" panose="02040503050406030204" pitchFamily="18" charset="0"/>
                      </a:rPr>
                      <m:t>𝑂</m:t>
                    </m:r>
                    <m:r>
                      <a:rPr lang="en-US" sz="2200" smtClean="0">
                        <a:latin typeface="Cambria Math" panose="02040503050406030204" pitchFamily="18" charset="0"/>
                      </a:rPr>
                      <m:t>(</m:t>
                    </m:r>
                    <m:sSup>
                      <m:sSupPr>
                        <m:ctrlPr>
                          <a:rPr lang="en-US" sz="2200" i="1" smtClean="0">
                            <a:latin typeface="Cambria Math" panose="02040503050406030204" pitchFamily="18" charset="0"/>
                          </a:rPr>
                        </m:ctrlPr>
                      </m:sSupPr>
                      <m:e>
                        <m:r>
                          <a:rPr lang="en-US" sz="2200" smtClean="0">
                            <a:latin typeface="Cambria Math" panose="02040503050406030204" pitchFamily="18" charset="0"/>
                          </a:rPr>
                          <m:t>𝑛</m:t>
                        </m:r>
                      </m:e>
                      <m:sup>
                        <m:r>
                          <a:rPr lang="en-US" sz="2200" smtClean="0">
                            <a:latin typeface="Cambria Math" panose="02040503050406030204" pitchFamily="18" charset="0"/>
                          </a:rPr>
                          <m:t>2</m:t>
                        </m:r>
                      </m:sup>
                    </m:sSup>
                    <m:r>
                      <a:rPr lang="en-US" sz="2200" smtClean="0">
                        <a:latin typeface="Cambria Math" panose="02040503050406030204" pitchFamily="18" charset="0"/>
                      </a:rPr>
                      <m:t>)</m:t>
                    </m:r>
                  </m:oMath>
                </a14:m>
                <a:r>
                  <a:rPr lang="en-US" sz="2200" dirty="0"/>
                  <a:t> complexity!</a:t>
                </a:r>
              </a:p>
              <a:p>
                <a:endParaRPr lang="en-US" sz="2200" dirty="0"/>
              </a:p>
            </p:txBody>
          </p:sp>
        </mc:Choice>
        <mc:Fallback xmlns="">
          <p:sp>
            <p:nvSpPr>
              <p:cNvPr id="8" name="Content Placeholder 7">
                <a:extLst>
                  <a:ext uri="{FF2B5EF4-FFF2-40B4-BE49-F238E27FC236}">
                    <a16:creationId xmlns:a16="http://schemas.microsoft.com/office/drawing/2014/main" id="{96A9510D-F76B-4DD4-BCF2-8CD2487A5D49}"/>
                  </a:ext>
                </a:extLst>
              </p:cNvPr>
              <p:cNvSpPr>
                <a:spLocks noGrp="1" noRot="1" noChangeAspect="1" noMove="1" noResize="1" noEditPoints="1" noAdjustHandles="1" noChangeArrowheads="1" noChangeShapeType="1" noTextEdit="1"/>
              </p:cNvSpPr>
              <p:nvPr>
                <p:ph sz="half" idx="1"/>
              </p:nvPr>
            </p:nvSpPr>
            <p:spPr>
              <a:blipFill>
                <a:blip r:embed="rId3"/>
                <a:stretch>
                  <a:fillRect l="-1222" t="-20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DFE494A-B480-6340-9DB8-58D121412F88}"/>
              </a:ext>
            </a:extLst>
          </p:cNvPr>
          <p:cNvSpPr>
            <a:spLocks noGrp="1"/>
          </p:cNvSpPr>
          <p:nvPr>
            <p:ph type="sldNum" sz="quarter" idx="12"/>
          </p:nvPr>
        </p:nvSpPr>
        <p:spPr/>
        <p:txBody>
          <a:bodyPr/>
          <a:lstStyle/>
          <a:p>
            <a:fld id="{8B704E30-3BE6-404F-946C-E23999F48E68}" type="slidenum">
              <a:rPr lang="en-US" smtClean="0"/>
              <a:pPr/>
              <a:t>2</a:t>
            </a:fld>
            <a:endParaRPr lang="en-US"/>
          </a:p>
        </p:txBody>
      </p:sp>
      <p:pic>
        <p:nvPicPr>
          <p:cNvPr id="7" name="Content Placeholder 6">
            <a:extLst>
              <a:ext uri="{FF2B5EF4-FFF2-40B4-BE49-F238E27FC236}">
                <a16:creationId xmlns:a16="http://schemas.microsoft.com/office/drawing/2014/main" id="{448F3DA0-271B-4642-804C-941C84F78B11}"/>
              </a:ext>
            </a:extLst>
          </p:cNvPr>
          <p:cNvPicPr>
            <a:picLocks noGrp="1" noChangeAspect="1"/>
          </p:cNvPicPr>
          <p:nvPr>
            <p:ph sz="half" idx="2"/>
          </p:nvPr>
        </p:nvPicPr>
        <p:blipFill>
          <a:blip r:embed="rId4"/>
          <a:stretch>
            <a:fillRect/>
          </a:stretch>
        </p:blipFill>
        <p:spPr>
          <a:xfrm>
            <a:off x="6172202" y="1825625"/>
            <a:ext cx="5181600" cy="2151862"/>
          </a:xfrm>
          <a:prstGeom prst="rect">
            <a:avLst/>
          </a:prstGeom>
        </p:spPr>
      </p:pic>
    </p:spTree>
    <p:extLst>
      <p:ext uri="{BB962C8B-B14F-4D97-AF65-F5344CB8AC3E}">
        <p14:creationId xmlns:p14="http://schemas.microsoft.com/office/powerpoint/2010/main" val="3453810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7DB8-9145-5A4F-A948-1A09D890CFF6}"/>
              </a:ext>
            </a:extLst>
          </p:cNvPr>
          <p:cNvSpPr>
            <a:spLocks noGrp="1"/>
          </p:cNvSpPr>
          <p:nvPr>
            <p:ph type="title"/>
          </p:nvPr>
        </p:nvSpPr>
        <p:spPr/>
        <p:txBody>
          <a:bodyPr/>
          <a:lstStyle/>
          <a:p>
            <a:r>
              <a:rPr lang="en-US" i="1" dirty="0"/>
              <a:t>Dis-</a:t>
            </a:r>
            <a:r>
              <a:rPr lang="en-US" i="1" dirty="0" err="1"/>
              <a:t>Dedup</a:t>
            </a:r>
            <a:r>
              <a:rPr lang="en-US" dirty="0"/>
              <a:t>: allocate reducers to blocks in proportion to workload</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ADC34E5-6D1D-7D42-9B1C-9B64F235758C}"/>
                  </a:ext>
                </a:extLst>
              </p:cNvPr>
              <p:cNvSpPr>
                <a:spLocks noGrp="1"/>
              </p:cNvSpPr>
              <p:nvPr>
                <p:ph idx="1"/>
              </p:nvPr>
            </p:nvSpPr>
            <p:spPr/>
            <p:txBody>
              <a:bodyPr>
                <a:normAutofit fontScale="925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sub>
                    </m:sSub>
                  </m:oMath>
                </a14:m>
                <a:r>
                  <a:rPr lang="en-US" dirty="0"/>
                  <a:t> will be assigned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m:rPr>
                        <m:nor/>
                      </m:rPr>
                      <a:rPr lang="en-CA"/>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𝑊</m:t>
                        </m:r>
                      </m:den>
                    </m:f>
                    <m:r>
                      <a:rPr lang="en-US" b="0" i="1" smtClean="0">
                        <a:latin typeface="Cambria Math" panose="02040503050406030204" pitchFamily="18" charset="0"/>
                      </a:rPr>
                      <m:t>𝑘</m:t>
                    </m:r>
                    <m:r>
                      <m:rPr>
                        <m:nor/>
                      </m:rPr>
                      <a:rPr lang="en-CA"/>
                      <m:t>⌋</m:t>
                    </m:r>
                    <m:r>
                      <a:rPr lang="en-US" b="0" i="1" smtClean="0">
                        <a:latin typeface="Cambria Math" panose="02040503050406030204" pitchFamily="18" charset="0"/>
                      </a:rPr>
                      <m:t>, 1)</m:t>
                    </m:r>
                  </m:oMath>
                </a14:m>
                <a:r>
                  <a:rPr lang="en-US" dirty="0"/>
                  <a:t> reducers</a:t>
                </a:r>
              </a:p>
              <a:p>
                <a:pPr lvl="1"/>
                <a:r>
                  <a:rPr lang="en-US" dirty="0"/>
                  <a:t>For those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b="0" i="1" smtClean="0">
                        <a:latin typeface="Cambria Math" panose="02040503050406030204" pitchFamily="18" charset="0"/>
                      </a:rPr>
                      <m:t>=1</m:t>
                    </m:r>
                  </m:oMath>
                </a14:m>
                <a:r>
                  <a:rPr lang="en-US" dirty="0"/>
                  <a:t>, we call these </a:t>
                </a:r>
                <a:r>
                  <a:rPr lang="en-US" i="1" dirty="0"/>
                  <a:t>single-reducer blocks</a:t>
                </a:r>
                <a:endParaRPr lang="en-US" dirty="0"/>
              </a:p>
              <a:p>
                <a:pPr lvl="1"/>
                <a:r>
                  <a:rPr lang="en-US" dirty="0"/>
                  <a:t>For those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b="0" i="1" smtClean="0">
                        <a:latin typeface="Cambria Math" panose="02040503050406030204" pitchFamily="18" charset="0"/>
                      </a:rPr>
                      <m:t>&gt;</m:t>
                    </m:r>
                    <m:r>
                      <a:rPr lang="en-US" i="1">
                        <a:latin typeface="Cambria Math" panose="02040503050406030204" pitchFamily="18" charset="0"/>
                      </a:rPr>
                      <m:t>1</m:t>
                    </m:r>
                  </m:oMath>
                </a14:m>
                <a:r>
                  <a:rPr lang="en-US" dirty="0"/>
                  <a:t>, we call these </a:t>
                </a:r>
                <a:r>
                  <a:rPr lang="en-US" i="1" dirty="0"/>
                  <a:t>multi-reducer blocks</a:t>
                </a:r>
                <a:endParaRPr lang="en-US" dirty="0"/>
              </a:p>
              <a:p>
                <a:r>
                  <a:rPr lang="en-US" dirty="0"/>
                  <a:t>Every reducer handles </a:t>
                </a:r>
                <a:r>
                  <a:rPr lang="en-US" b="1" dirty="0"/>
                  <a:t>at most one</a:t>
                </a:r>
                <a:r>
                  <a:rPr lang="en-US" dirty="0"/>
                  <a:t> multi-reducer block and </a:t>
                </a:r>
                <a:r>
                  <a:rPr lang="en-US" b="1" dirty="0"/>
                  <a:t>at most one</a:t>
                </a:r>
                <a:r>
                  <a:rPr lang="en-US" dirty="0"/>
                  <a:t> single-reducer block</a:t>
                </a:r>
              </a:p>
              <a:p>
                <a:r>
                  <a:rPr lang="en-US" dirty="0"/>
                  <a:t>Determining block type can be done beforehand using three WordCount-like MapReduce jobs</a:t>
                </a:r>
              </a:p>
              <a:p>
                <a:r>
                  <a:rPr lang="en-US" dirty="0"/>
                  <a:t>Let</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𝑠</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𝑙</m:t>
                        </m:r>
                      </m:sub>
                    </m:sSub>
                  </m:oMath>
                </a14:m>
                <a:r>
                  <a:rPr lang="en-US" dirty="0"/>
                  <a:t> denote the maximum number of tuples from single-reducer blocks/multiple-reducer blocks received by any reducer</a:t>
                </a:r>
              </a:p>
              <a:p>
                <a:pPr lvl="1"/>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𝑠</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𝑙</m:t>
                        </m:r>
                      </m:sub>
                    </m:sSub>
                  </m:oMath>
                </a14:m>
                <a:r>
                  <a:rPr lang="en-US" dirty="0"/>
                  <a:t> denote the maximum number of comparison from single-reducer blocks/multiple-reducer blocks performed by any reducer</a:t>
                </a:r>
              </a:p>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𝑙</m:t>
                        </m:r>
                      </m:sub>
                    </m:sSub>
                    <m:r>
                      <a:rPr lang="en-US" b="0" i="1" smtClean="0">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𝑙</m:t>
                        </m:r>
                      </m:sub>
                    </m:sSub>
                  </m:oMath>
                </a14:m>
                <a:endParaRPr lang="en-US" dirty="0"/>
              </a:p>
            </p:txBody>
          </p:sp>
        </mc:Choice>
        <mc:Fallback xmlns="">
          <p:sp>
            <p:nvSpPr>
              <p:cNvPr id="5" name="Content Placeholder 4">
                <a:extLst>
                  <a:ext uri="{FF2B5EF4-FFF2-40B4-BE49-F238E27FC236}">
                    <a16:creationId xmlns:a16="http://schemas.microsoft.com/office/drawing/2014/main" id="{9ADC34E5-6D1D-7D42-9B1C-9B64F235758C}"/>
                  </a:ext>
                </a:extLst>
              </p:cNvPr>
              <p:cNvSpPr>
                <a:spLocks noGrp="1" noRot="1" noChangeAspect="1" noMove="1" noResize="1" noEditPoints="1" noAdjustHandles="1" noChangeArrowheads="1" noChangeShapeType="1" noTextEdit="1"/>
              </p:cNvSpPr>
              <p:nvPr>
                <p:ph idx="1"/>
              </p:nvPr>
            </p:nvSpPr>
            <p:spPr>
              <a:blipFill>
                <a:blip r:embed="rId3"/>
                <a:stretch>
                  <a:fillRect l="-483" t="-2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6A2CAF2-A6C2-4443-BA0E-99CA4A78AEF7}"/>
              </a:ext>
            </a:extLst>
          </p:cNvPr>
          <p:cNvSpPr>
            <a:spLocks noGrp="1"/>
          </p:cNvSpPr>
          <p:nvPr>
            <p:ph type="sldNum" sz="quarter" idx="12"/>
          </p:nvPr>
        </p:nvSpPr>
        <p:spPr/>
        <p:txBody>
          <a:bodyPr/>
          <a:lstStyle/>
          <a:p>
            <a:fld id="{8B704E30-3BE6-404F-946C-E23999F48E68}" type="slidenum">
              <a:rPr lang="en-US" smtClean="0"/>
              <a:t>20</a:t>
            </a:fld>
            <a:endParaRPr lang="en-US" dirty="0"/>
          </a:p>
        </p:txBody>
      </p:sp>
    </p:spTree>
    <p:extLst>
      <p:ext uri="{BB962C8B-B14F-4D97-AF65-F5344CB8AC3E}">
        <p14:creationId xmlns:p14="http://schemas.microsoft.com/office/powerpoint/2010/main" val="3323848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7DB8-9145-5A4F-A948-1A09D890CFF6}"/>
              </a:ext>
            </a:extLst>
          </p:cNvPr>
          <p:cNvSpPr>
            <a:spLocks noGrp="1"/>
          </p:cNvSpPr>
          <p:nvPr>
            <p:ph type="title"/>
          </p:nvPr>
        </p:nvSpPr>
        <p:spPr/>
        <p:txBody>
          <a:bodyPr/>
          <a:lstStyle/>
          <a:p>
            <a:r>
              <a:rPr lang="en-US" i="1" dirty="0"/>
              <a:t>Dis-</a:t>
            </a:r>
            <a:r>
              <a:rPr lang="en-US" i="1" dirty="0" err="1"/>
              <a:t>Dedup</a:t>
            </a:r>
            <a:r>
              <a:rPr lang="zh-CN" altLang="en-US" dirty="0"/>
              <a:t> </a:t>
            </a:r>
            <a:r>
              <a:rPr lang="en-US" altLang="zh-CN" dirty="0"/>
              <a:t>can achieve constant factor to the lower bounds, for both multiple and single reducer blocks</a:t>
            </a:r>
            <a:endParaRPr lang="en-US" dirty="0"/>
          </a:p>
        </p:txBody>
      </p:sp>
      <p:sp>
        <p:nvSpPr>
          <p:cNvPr id="11" name="Content Placeholder 10">
            <a:extLst>
              <a:ext uri="{FF2B5EF4-FFF2-40B4-BE49-F238E27FC236}">
                <a16:creationId xmlns:a16="http://schemas.microsoft.com/office/drawing/2014/main" id="{2D6301DE-441F-9647-B77D-AF6012B83AC5}"/>
              </a:ext>
            </a:extLst>
          </p:cNvPr>
          <p:cNvSpPr>
            <a:spLocks noGrp="1"/>
          </p:cNvSpPr>
          <p:nvPr>
            <p:ph sz="half" idx="1"/>
          </p:nvPr>
        </p:nvSpPr>
        <p:spPr/>
        <p:txBody>
          <a:bodyPr/>
          <a:lstStyle/>
          <a:p>
            <a:r>
              <a:rPr lang="en-US" dirty="0"/>
              <a:t>For multi-reducer blocks, </a:t>
            </a:r>
            <a:r>
              <a:rPr lang="en-US" i="1" dirty="0"/>
              <a:t>Dis-</a:t>
            </a:r>
            <a:r>
              <a:rPr lang="en-US" i="1" dirty="0" err="1"/>
              <a:t>Dedup</a:t>
            </a:r>
            <a:r>
              <a:rPr lang="en-US" dirty="0"/>
              <a:t> uses the </a:t>
            </a:r>
            <a:r>
              <a:rPr lang="en-US" i="1" dirty="0"/>
              <a:t>triangle distribution strategy</a:t>
            </a:r>
            <a:endParaRPr lang="en-US" dirty="0"/>
          </a:p>
        </p:txBody>
      </p:sp>
      <p:sp>
        <p:nvSpPr>
          <p:cNvPr id="12" name="Content Placeholder 11">
            <a:extLst>
              <a:ext uri="{FF2B5EF4-FFF2-40B4-BE49-F238E27FC236}">
                <a16:creationId xmlns:a16="http://schemas.microsoft.com/office/drawing/2014/main" id="{525A557B-1CE5-1C42-9CC9-F0821903830C}"/>
              </a:ext>
            </a:extLst>
          </p:cNvPr>
          <p:cNvSpPr>
            <a:spLocks noGrp="1"/>
          </p:cNvSpPr>
          <p:nvPr>
            <p:ph sz="half" idx="2"/>
          </p:nvPr>
        </p:nvSpPr>
        <p:spPr/>
        <p:txBody>
          <a:bodyPr/>
          <a:lstStyle/>
          <a:p>
            <a:r>
              <a:rPr lang="en-US" dirty="0"/>
              <a:t>For single-reducer blocks, </a:t>
            </a:r>
            <a:r>
              <a:rPr lang="en-US" i="1" dirty="0"/>
              <a:t>Dis-</a:t>
            </a:r>
            <a:r>
              <a:rPr lang="en-US" i="1" dirty="0" err="1"/>
              <a:t>Dedup</a:t>
            </a:r>
            <a:r>
              <a:rPr lang="en-US" i="1" dirty="0"/>
              <a:t> </a:t>
            </a:r>
            <a:r>
              <a:rPr lang="en-US" dirty="0"/>
              <a:t>uses a </a:t>
            </a:r>
            <a:r>
              <a:rPr lang="en-US" i="1" dirty="0"/>
              <a:t>hybrid distribution approach</a:t>
            </a:r>
            <a:r>
              <a:rPr lang="en-US" dirty="0"/>
              <a:t> to determine which reducer each block goes to</a:t>
            </a:r>
          </a:p>
          <a:p>
            <a:pPr lvl="1"/>
            <a:r>
              <a:rPr lang="en-US" dirty="0"/>
              <a:t>Some are deterministic, some are randomized</a:t>
            </a:r>
          </a:p>
        </p:txBody>
      </p:sp>
      <p:sp>
        <p:nvSpPr>
          <p:cNvPr id="4" name="Slide Number Placeholder 3">
            <a:extLst>
              <a:ext uri="{FF2B5EF4-FFF2-40B4-BE49-F238E27FC236}">
                <a16:creationId xmlns:a16="http://schemas.microsoft.com/office/drawing/2014/main" id="{A6A2CAF2-A6C2-4443-BA0E-99CA4A78AEF7}"/>
              </a:ext>
            </a:extLst>
          </p:cNvPr>
          <p:cNvSpPr>
            <a:spLocks noGrp="1"/>
          </p:cNvSpPr>
          <p:nvPr>
            <p:ph type="sldNum" sz="quarter" idx="12"/>
          </p:nvPr>
        </p:nvSpPr>
        <p:spPr/>
        <p:txBody>
          <a:bodyPr/>
          <a:lstStyle/>
          <a:p>
            <a:fld id="{8B704E30-3BE6-404F-946C-E23999F48E68}" type="slidenum">
              <a:rPr lang="en-US" smtClean="0"/>
              <a:t>21</a:t>
            </a:fld>
            <a:endParaRPr lang="en-US" dirty="0"/>
          </a:p>
        </p:txBody>
      </p:sp>
      <p:pic>
        <p:nvPicPr>
          <p:cNvPr id="15" name="Picture 14">
            <a:extLst>
              <a:ext uri="{FF2B5EF4-FFF2-40B4-BE49-F238E27FC236}">
                <a16:creationId xmlns:a16="http://schemas.microsoft.com/office/drawing/2014/main" id="{50BC6054-EE32-E44E-A4E4-C8DEA211D651}"/>
              </a:ext>
            </a:extLst>
          </p:cNvPr>
          <p:cNvPicPr>
            <a:picLocks noChangeAspect="1"/>
          </p:cNvPicPr>
          <p:nvPr/>
        </p:nvPicPr>
        <p:blipFill>
          <a:blip r:embed="rId3"/>
          <a:stretch>
            <a:fillRect/>
          </a:stretch>
        </p:blipFill>
        <p:spPr>
          <a:xfrm>
            <a:off x="6477000" y="3607395"/>
            <a:ext cx="4267200" cy="1155700"/>
          </a:xfrm>
          <a:prstGeom prst="rect">
            <a:avLst/>
          </a:prstGeom>
        </p:spPr>
      </p:pic>
      <p:pic>
        <p:nvPicPr>
          <p:cNvPr id="16" name="Picture 15">
            <a:extLst>
              <a:ext uri="{FF2B5EF4-FFF2-40B4-BE49-F238E27FC236}">
                <a16:creationId xmlns:a16="http://schemas.microsoft.com/office/drawing/2014/main" id="{EB93CF80-D362-D346-AF9C-FAF23C3F4BE7}"/>
              </a:ext>
            </a:extLst>
          </p:cNvPr>
          <p:cNvPicPr>
            <a:picLocks noChangeAspect="1"/>
          </p:cNvPicPr>
          <p:nvPr/>
        </p:nvPicPr>
        <p:blipFill>
          <a:blip r:embed="rId4"/>
          <a:stretch>
            <a:fillRect/>
          </a:stretch>
        </p:blipFill>
        <p:spPr>
          <a:xfrm>
            <a:off x="1346200" y="3607395"/>
            <a:ext cx="4216400" cy="1155700"/>
          </a:xfrm>
          <a:prstGeom prst="rect">
            <a:avLst/>
          </a:prstGeom>
        </p:spPr>
      </p:pic>
      <p:pic>
        <p:nvPicPr>
          <p:cNvPr id="5" name="Picture 4">
            <a:extLst>
              <a:ext uri="{FF2B5EF4-FFF2-40B4-BE49-F238E27FC236}">
                <a16:creationId xmlns:a16="http://schemas.microsoft.com/office/drawing/2014/main" id="{1C740B0D-4EF4-2F48-BDD6-0D8210FB85A3}"/>
              </a:ext>
            </a:extLst>
          </p:cNvPr>
          <p:cNvPicPr>
            <a:picLocks noChangeAspect="1"/>
          </p:cNvPicPr>
          <p:nvPr/>
        </p:nvPicPr>
        <p:blipFill>
          <a:blip r:embed="rId5"/>
          <a:stretch>
            <a:fillRect/>
          </a:stretch>
        </p:blipFill>
        <p:spPr>
          <a:xfrm>
            <a:off x="2838450" y="5200650"/>
            <a:ext cx="6362700" cy="1155700"/>
          </a:xfrm>
          <a:prstGeom prst="rect">
            <a:avLst/>
          </a:prstGeom>
        </p:spPr>
      </p:pic>
    </p:spTree>
    <p:extLst>
      <p:ext uri="{BB962C8B-B14F-4D97-AF65-F5344CB8AC3E}">
        <p14:creationId xmlns:p14="http://schemas.microsoft.com/office/powerpoint/2010/main" val="176236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F9F8-FDD4-714F-96FA-2E94A72BF4BE}"/>
              </a:ext>
            </a:extLst>
          </p:cNvPr>
          <p:cNvSpPr>
            <a:spLocks noGrp="1"/>
          </p:cNvSpPr>
          <p:nvPr>
            <p:ph type="title"/>
          </p:nvPr>
        </p:nvSpPr>
        <p:spPr/>
        <p:txBody>
          <a:bodyPr/>
          <a:lstStyle/>
          <a:p>
            <a:r>
              <a:rPr lang="en-US" dirty="0"/>
              <a:t>Case 3 – Multiple Blocks, Multiple Blocking Function</a:t>
            </a:r>
          </a:p>
        </p:txBody>
      </p:sp>
      <p:sp>
        <p:nvSpPr>
          <p:cNvPr id="3" name="Text Placeholder 2">
            <a:extLst>
              <a:ext uri="{FF2B5EF4-FFF2-40B4-BE49-F238E27FC236}">
                <a16:creationId xmlns:a16="http://schemas.microsoft.com/office/drawing/2014/main" id="{A80EDA44-DF80-3642-90E1-721A6CD3F3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BB5EF6-AC23-B74E-90AD-8D1DCD3A78C8}"/>
              </a:ext>
            </a:extLst>
          </p:cNvPr>
          <p:cNvSpPr>
            <a:spLocks noGrp="1"/>
          </p:cNvSpPr>
          <p:nvPr>
            <p:ph type="sldNum" sz="quarter" idx="12"/>
          </p:nvPr>
        </p:nvSpPr>
        <p:spPr/>
        <p:txBody>
          <a:bodyPr/>
          <a:lstStyle/>
          <a:p>
            <a:fld id="{8B704E30-3BE6-404F-946C-E23999F48E68}" type="slidenum">
              <a:rPr lang="en-US" smtClean="0"/>
              <a:t>22</a:t>
            </a:fld>
            <a:endParaRPr lang="en-US"/>
          </a:p>
        </p:txBody>
      </p:sp>
    </p:spTree>
    <p:extLst>
      <p:ext uri="{BB962C8B-B14F-4D97-AF65-F5344CB8AC3E}">
        <p14:creationId xmlns:p14="http://schemas.microsoft.com/office/powerpoint/2010/main" val="1126689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B9D0-A8B2-B44B-8070-BA23849AEBC4}"/>
              </a:ext>
            </a:extLst>
          </p:cNvPr>
          <p:cNvSpPr>
            <a:spLocks noGrp="1"/>
          </p:cNvSpPr>
          <p:nvPr>
            <p:ph type="title"/>
          </p:nvPr>
        </p:nvSpPr>
        <p:spPr/>
        <p:txBody>
          <a:bodyPr/>
          <a:lstStyle/>
          <a:p>
            <a:r>
              <a:rPr lang="en-US" dirty="0"/>
              <a:t>We cannot just run </a:t>
            </a:r>
            <a:r>
              <a:rPr lang="en-US" i="1" dirty="0"/>
              <a:t>Dis-</a:t>
            </a:r>
            <a:r>
              <a:rPr lang="en-US" i="1" dirty="0" err="1"/>
              <a:t>Dedup</a:t>
            </a:r>
            <a:r>
              <a:rPr lang="en-US" dirty="0"/>
              <a:t> multiple times for multiple blocking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DFB177-C665-DF41-B704-D1A74667BF42}"/>
                  </a:ext>
                </a:extLst>
              </p:cNvPr>
              <p:cNvSpPr>
                <a:spLocks noGrp="1"/>
              </p:cNvSpPr>
              <p:nvPr>
                <p:ph idx="1"/>
              </p:nvPr>
            </p:nvSpPr>
            <p:spPr/>
            <p:txBody>
              <a:bodyPr/>
              <a:lstStyle/>
              <a:p>
                <a:r>
                  <a:rPr lang="en-US" dirty="0"/>
                  <a:t>There are now </a:t>
                </a:r>
                <a14:m>
                  <m:oMath xmlns:m="http://schemas.openxmlformats.org/officeDocument/2006/math">
                    <m:r>
                      <a:rPr lang="en-US" b="0" i="1" smtClean="0">
                        <a:latin typeface="Cambria Math" panose="02040503050406030204" pitchFamily="18" charset="0"/>
                      </a:rPr>
                      <m:t>𝑠</m:t>
                    </m:r>
                  </m:oMath>
                </a14:m>
                <a:r>
                  <a:rPr lang="en-US" dirty="0"/>
                  <a:t> blocking functions,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𝑠</m:t>
                            </m:r>
                          </m:sub>
                        </m:sSub>
                      </m:e>
                    </m:d>
                  </m:oMath>
                </a14:m>
                <a:endParaRPr lang="en-US" b="0" dirty="0"/>
              </a:p>
              <a:p>
                <a:r>
                  <a:rPr lang="en-US" dirty="0"/>
                  <a:t>Why not run </a:t>
                </a:r>
                <a:r>
                  <a:rPr lang="en-US" i="1" dirty="0"/>
                  <a:t>Dis-</a:t>
                </a:r>
                <a:r>
                  <a:rPr lang="en-US" i="1" dirty="0" err="1"/>
                  <a:t>Dedup</a:t>
                </a:r>
                <a:r>
                  <a:rPr lang="en-US" i="1" dirty="0"/>
                  <a:t> </a:t>
                </a:r>
                <a14:m>
                  <m:oMath xmlns:m="http://schemas.openxmlformats.org/officeDocument/2006/math">
                    <m:r>
                      <a:rPr lang="en-US" b="0" i="1" smtClean="0">
                        <a:latin typeface="Cambria Math" panose="02040503050406030204" pitchFamily="18" charset="0"/>
                      </a:rPr>
                      <m:t>𝑠</m:t>
                    </m:r>
                  </m:oMath>
                </a14:m>
                <a:r>
                  <a:rPr lang="en-US" dirty="0"/>
                  <a:t> times?</a:t>
                </a:r>
              </a:p>
              <a:p>
                <a:pPr lvl="1"/>
                <a:r>
                  <a:rPr lang="en-CA" dirty="0"/>
                  <a:t>Wasted communication cost by sending more tuples than necessary</a:t>
                </a:r>
              </a:p>
              <a:p>
                <a:pPr lvl="1"/>
                <a:r>
                  <a:rPr lang="en-CA" dirty="0"/>
                  <a:t>Wasted computation costs by comparing same tuple pair more than once</a:t>
                </a:r>
              </a:p>
              <a:p>
                <a:r>
                  <a:rPr lang="en-CA" dirty="0"/>
                  <a:t>Solutions</a:t>
                </a:r>
              </a:p>
              <a:p>
                <a:pPr marL="914400" lvl="1" indent="-457200">
                  <a:buFont typeface="+mj-lt"/>
                  <a:buAutoNum type="arabicPeriod"/>
                </a:pPr>
                <a:r>
                  <a:rPr lang="en-CA" dirty="0"/>
                  <a:t>Allocate reducers to blocking functions in proportion to their workload</a:t>
                </a:r>
              </a:p>
              <a:p>
                <a:pPr marL="914400" lvl="1" indent="-457200">
                  <a:buFont typeface="+mj-lt"/>
                  <a:buAutoNum type="arabicPeriod"/>
                </a:pPr>
                <a:r>
                  <a:rPr lang="en-CA" dirty="0"/>
                  <a:t>Impose an ordering of the blocking functions</a:t>
                </a:r>
              </a:p>
            </p:txBody>
          </p:sp>
        </mc:Choice>
        <mc:Fallback xmlns="">
          <p:sp>
            <p:nvSpPr>
              <p:cNvPr id="3" name="Content Placeholder 2">
                <a:extLst>
                  <a:ext uri="{FF2B5EF4-FFF2-40B4-BE49-F238E27FC236}">
                    <a16:creationId xmlns:a16="http://schemas.microsoft.com/office/drawing/2014/main" id="{32DFB177-C665-DF41-B704-D1A74667BF42}"/>
                  </a:ext>
                </a:extLst>
              </p:cNvPr>
              <p:cNvSpPr>
                <a:spLocks noGrp="1" noRot="1" noChangeAspect="1" noMove="1" noResize="1" noEditPoints="1" noAdjustHandles="1" noChangeArrowheads="1" noChangeShapeType="1" noTextEdit="1"/>
              </p:cNvSpPr>
              <p:nvPr>
                <p:ph idx="1"/>
              </p:nvPr>
            </p:nvSpPr>
            <p:spPr>
              <a:blipFill>
                <a:blip r:embed="rId3"/>
                <a:stretch>
                  <a:fillRect l="-483" t="-1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336685-F9CE-5B4F-991B-21A23DD1FE38}"/>
              </a:ext>
            </a:extLst>
          </p:cNvPr>
          <p:cNvSpPr>
            <a:spLocks noGrp="1"/>
          </p:cNvSpPr>
          <p:nvPr>
            <p:ph type="sldNum" sz="quarter" idx="12"/>
          </p:nvPr>
        </p:nvSpPr>
        <p:spPr/>
        <p:txBody>
          <a:bodyPr/>
          <a:lstStyle/>
          <a:p>
            <a:fld id="{8B704E30-3BE6-404F-946C-E23999F48E68}" type="slidenum">
              <a:rPr lang="en-US" smtClean="0"/>
              <a:t>23</a:t>
            </a:fld>
            <a:endParaRPr lang="en-US"/>
          </a:p>
        </p:txBody>
      </p:sp>
    </p:spTree>
    <p:extLst>
      <p:ext uri="{BB962C8B-B14F-4D97-AF65-F5344CB8AC3E}">
        <p14:creationId xmlns:p14="http://schemas.microsoft.com/office/powerpoint/2010/main" val="2474814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B9D0-A8B2-B44B-8070-BA23849AEBC4}"/>
              </a:ext>
            </a:extLst>
          </p:cNvPr>
          <p:cNvSpPr>
            <a:spLocks noGrp="1"/>
          </p:cNvSpPr>
          <p:nvPr>
            <p:ph type="title"/>
          </p:nvPr>
        </p:nvSpPr>
        <p:spPr/>
        <p:txBody>
          <a:bodyPr/>
          <a:lstStyle/>
          <a:p>
            <a:r>
              <a:rPr lang="en-US" i="1" dirty="0"/>
              <a:t>Dis-</a:t>
            </a:r>
            <a:r>
              <a:rPr lang="en-US" i="1" dirty="0" err="1"/>
              <a:t>Dedup</a:t>
            </a:r>
            <a:r>
              <a:rPr lang="en-US" i="1" dirty="0"/>
              <a:t>+</a:t>
            </a:r>
            <a:r>
              <a:rPr lang="en-US" dirty="0"/>
              <a:t>: allocate reducers to blocks in proportion to workload </a:t>
            </a:r>
            <a:r>
              <a:rPr lang="en-US" b="1" dirty="0"/>
              <a:t>of that blocking function</a:t>
            </a:r>
            <a:endParaRPr lang="en-US" b="1" i="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DFB177-C665-DF41-B704-D1A74667BF42}"/>
                  </a:ext>
                </a:extLst>
              </p:cNvPr>
              <p:cNvSpPr>
                <a:spLocks noGrp="1"/>
              </p:cNvSpPr>
              <p:nvPr>
                <p:ph idx="1"/>
              </p:nvPr>
            </p:nvSpPr>
            <p:spPr/>
            <p:txBody>
              <a:bodyPr/>
              <a:lstStyle/>
              <a:p>
                <a:r>
                  <a:rPr lang="en-CA" dirty="0"/>
                  <a:t>A modified version of </a:t>
                </a:r>
                <a:r>
                  <a:rPr lang="en-CA" i="1" dirty="0"/>
                  <a:t>Dis-</a:t>
                </a:r>
                <a:r>
                  <a:rPr lang="en-CA" i="1" dirty="0" err="1"/>
                  <a:t>Dedup</a:t>
                </a:r>
                <a:endParaRPr lang="en-CA" i="1" dirty="0"/>
              </a:p>
              <a:p>
                <a:r>
                  <a:rPr lang="en-CA" dirty="0"/>
                  <a:t>Instead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m:rPr>
                                <m:nor/>
                              </m:rPr>
                              <a:rPr lang="en-CA"/>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num>
                              <m:den>
                                <m:r>
                                  <a:rPr lang="en-US" i="1">
                                    <a:latin typeface="Cambria Math" panose="02040503050406030204" pitchFamily="18" charset="0"/>
                                  </a:rPr>
                                  <m:t>𝑊</m:t>
                                </m:r>
                              </m:den>
                            </m:f>
                            <m:r>
                              <a:rPr lang="en-US" i="1">
                                <a:latin typeface="Cambria Math" panose="02040503050406030204" pitchFamily="18" charset="0"/>
                              </a:rPr>
                              <m:t>𝑘</m:t>
                            </m:r>
                            <m:r>
                              <m:rPr>
                                <m:nor/>
                              </m:rPr>
                              <a:rPr lang="en-CA"/>
                              <m:t>⌋</m:t>
                            </m:r>
                            <m:r>
                              <a:rPr lang="en-US" i="1">
                                <a:latin typeface="Cambria Math" panose="02040503050406030204" pitchFamily="18" charset="0"/>
                              </a:rPr>
                              <m:t>, 1</m:t>
                            </m:r>
                          </m:e>
                        </m:d>
                      </m:e>
                    </m:func>
                  </m:oMath>
                </a14:m>
                <a:r>
                  <a:rPr lang="en-CA" dirty="0"/>
                  <a:t>, we now have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𝑘</m:t>
                        </m:r>
                      </m:e>
                      <m:sub>
                        <m:r>
                          <a:rPr lang="en-US" i="1">
                            <a:latin typeface="Cambria Math" panose="02040503050406030204" pitchFamily="18" charset="0"/>
                          </a:rPr>
                          <m:t>𝑖</m:t>
                        </m:r>
                      </m:sub>
                      <m:sup>
                        <m:r>
                          <a:rPr lang="en-US" b="0" i="1" smtClean="0">
                            <a:latin typeface="Cambria Math" panose="02040503050406030204" pitchFamily="18" charset="0"/>
                          </a:rPr>
                          <m:t>𝑗</m:t>
                        </m:r>
                      </m:sup>
                    </m:sSubSup>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d>
                          <m:dPr>
                            <m:ctrlPr>
                              <a:rPr lang="en-US" i="1">
                                <a:latin typeface="Cambria Math" panose="02040503050406030204" pitchFamily="18" charset="0"/>
                              </a:rPr>
                            </m:ctrlPr>
                          </m:dPr>
                          <m:e>
                            <m:r>
                              <m:rPr>
                                <m:nor/>
                              </m:rPr>
                              <a:rPr lang="en-CA"/>
                              <m:t>⌊</m:t>
                            </m:r>
                            <m:f>
                              <m:fPr>
                                <m:ctrlPr>
                                  <a:rPr lang="en-US" i="1">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i="1">
                                        <a:latin typeface="Cambria Math" panose="02040503050406030204" pitchFamily="18" charset="0"/>
                                      </a:rPr>
                                      <m:t>𝑊</m:t>
                                    </m:r>
                                  </m:e>
                                  <m:sub>
                                    <m:r>
                                      <a:rPr lang="en-US" i="1">
                                        <a:latin typeface="Cambria Math" panose="02040503050406030204" pitchFamily="18" charset="0"/>
                                      </a:rPr>
                                      <m:t>𝑖</m:t>
                                    </m:r>
                                  </m:sub>
                                  <m:sup>
                                    <m:r>
                                      <a:rPr lang="en-US" b="0" i="1" smtClean="0">
                                        <a:latin typeface="Cambria Math" panose="02040503050406030204" pitchFamily="18" charset="0"/>
                                      </a:rPr>
                                      <m:t>𝑗</m:t>
                                    </m:r>
                                  </m:sup>
                                </m:sSubSup>
                              </m:num>
                              <m:den>
                                <m:r>
                                  <a:rPr lang="en-US" i="1">
                                    <a:latin typeface="Cambria Math" panose="02040503050406030204" pitchFamily="18" charset="0"/>
                                  </a:rPr>
                                  <m:t>𝑊</m:t>
                                </m:r>
                              </m:den>
                            </m:f>
                            <m:r>
                              <a:rPr lang="en-US" i="1">
                                <a:latin typeface="Cambria Math" panose="02040503050406030204" pitchFamily="18" charset="0"/>
                              </a:rPr>
                              <m:t>𝑘</m:t>
                            </m:r>
                            <m:r>
                              <m:rPr>
                                <m:nor/>
                              </m:rPr>
                              <a:rPr lang="en-CA"/>
                              <m:t>⌋</m:t>
                            </m:r>
                            <m:r>
                              <a:rPr lang="en-US" i="1">
                                <a:latin typeface="Cambria Math" panose="02040503050406030204" pitchFamily="18" charset="0"/>
                              </a:rPr>
                              <m:t>, 1</m:t>
                            </m:r>
                          </m:e>
                        </m:d>
                      </m:e>
                    </m:func>
                  </m:oMath>
                </a14:m>
                <a:endParaRPr lang="en-US" dirty="0"/>
              </a:p>
              <a:p>
                <a:pPr lvl="1"/>
                <a:r>
                  <a:rPr lang="en-CA" dirty="0"/>
                  <a:t>The superscript </a:t>
                </a:r>
                <a14:m>
                  <m:oMath xmlns:m="http://schemas.openxmlformats.org/officeDocument/2006/math">
                    <m:r>
                      <a:rPr lang="en-US" b="0" i="1" smtClean="0">
                        <a:latin typeface="Cambria Math" panose="02040503050406030204" pitchFamily="18" charset="0"/>
                      </a:rPr>
                      <m:t>𝑗</m:t>
                    </m:r>
                  </m:oMath>
                </a14:m>
                <a:r>
                  <a:rPr lang="en-CA" dirty="0"/>
                  <a:t> denotes the blocking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endParaRPr lang="en-CA" dirty="0"/>
              </a:p>
              <a:p>
                <a:pPr lvl="1"/>
                <a14:m>
                  <m:oMath xmlns:m="http://schemas.openxmlformats.org/officeDocument/2006/math">
                    <m:r>
                      <a:rPr lang="en-US" b="0" i="1" smtClean="0">
                        <a:latin typeface="Cambria Math" panose="02040503050406030204" pitchFamily="18" charset="0"/>
                      </a:rPr>
                      <m:t>𝑊</m:t>
                    </m:r>
                  </m:oMath>
                </a14:m>
                <a:r>
                  <a:rPr lang="en-CA" dirty="0"/>
                  <a:t> is now the total workload generated by </a:t>
                </a:r>
                <a:r>
                  <a:rPr lang="en-CA" b="1" dirty="0"/>
                  <a:t>all blocking functions</a:t>
                </a:r>
              </a:p>
              <a:p>
                <a:r>
                  <a:rPr lang="en-CA" dirty="0"/>
                  <a:t>We can view this as a set of (possibly overlapping) blocks produced by one blocking function, and apply the normal </a:t>
                </a:r>
                <a:r>
                  <a:rPr lang="en-CA" i="1" dirty="0"/>
                  <a:t>Dis-</a:t>
                </a:r>
                <a:r>
                  <a:rPr lang="en-CA" i="1" dirty="0" err="1"/>
                  <a:t>Dedup</a:t>
                </a:r>
                <a:endParaRPr lang="en-CA" i="1" dirty="0"/>
              </a:p>
              <a:p>
                <a:r>
                  <a:rPr lang="en-CA" dirty="0"/>
                  <a:t>Number of comparisons (Y) will be optimal, but the input (X) may have to be replicated</a:t>
                </a:r>
              </a:p>
              <a:p>
                <a:endParaRPr lang="en-CA" i="1" dirty="0"/>
              </a:p>
            </p:txBody>
          </p:sp>
        </mc:Choice>
        <mc:Fallback xmlns="">
          <p:sp>
            <p:nvSpPr>
              <p:cNvPr id="3" name="Content Placeholder 2">
                <a:extLst>
                  <a:ext uri="{FF2B5EF4-FFF2-40B4-BE49-F238E27FC236}">
                    <a16:creationId xmlns:a16="http://schemas.microsoft.com/office/drawing/2014/main" id="{32DFB177-C665-DF41-B704-D1A74667BF42}"/>
                  </a:ext>
                </a:extLst>
              </p:cNvPr>
              <p:cNvSpPr>
                <a:spLocks noGrp="1" noRot="1" noChangeAspect="1" noMove="1" noResize="1" noEditPoints="1" noAdjustHandles="1" noChangeArrowheads="1" noChangeShapeType="1" noTextEdit="1"/>
              </p:cNvSpPr>
              <p:nvPr>
                <p:ph idx="1"/>
              </p:nvPr>
            </p:nvSpPr>
            <p:spPr>
              <a:blipFill>
                <a:blip r:embed="rId3"/>
                <a:stretch>
                  <a:fillRect l="-483" t="-1754" r="-1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336685-F9CE-5B4F-991B-21A23DD1FE38}"/>
              </a:ext>
            </a:extLst>
          </p:cNvPr>
          <p:cNvSpPr>
            <a:spLocks noGrp="1"/>
          </p:cNvSpPr>
          <p:nvPr>
            <p:ph type="sldNum" sz="quarter" idx="12"/>
          </p:nvPr>
        </p:nvSpPr>
        <p:spPr/>
        <p:txBody>
          <a:bodyPr/>
          <a:lstStyle/>
          <a:p>
            <a:fld id="{8B704E30-3BE6-404F-946C-E23999F48E68}" type="slidenum">
              <a:rPr lang="en-US" smtClean="0"/>
              <a:t>24</a:t>
            </a:fld>
            <a:endParaRPr lang="en-US"/>
          </a:p>
        </p:txBody>
      </p:sp>
      <p:pic>
        <p:nvPicPr>
          <p:cNvPr id="6" name="Picture 5">
            <a:extLst>
              <a:ext uri="{FF2B5EF4-FFF2-40B4-BE49-F238E27FC236}">
                <a16:creationId xmlns:a16="http://schemas.microsoft.com/office/drawing/2014/main" id="{889B9847-F52B-6C44-8AD9-ED85C2D38EB3}"/>
              </a:ext>
            </a:extLst>
          </p:cNvPr>
          <p:cNvPicPr>
            <a:picLocks noChangeAspect="1"/>
          </p:cNvPicPr>
          <p:nvPr/>
        </p:nvPicPr>
        <p:blipFill>
          <a:blip r:embed="rId4"/>
          <a:stretch>
            <a:fillRect/>
          </a:stretch>
        </p:blipFill>
        <p:spPr>
          <a:xfrm>
            <a:off x="4044950" y="5016522"/>
            <a:ext cx="4102100" cy="1155700"/>
          </a:xfrm>
          <a:prstGeom prst="rect">
            <a:avLst/>
          </a:prstGeom>
        </p:spPr>
      </p:pic>
    </p:spTree>
    <p:extLst>
      <p:ext uri="{BB962C8B-B14F-4D97-AF65-F5344CB8AC3E}">
        <p14:creationId xmlns:p14="http://schemas.microsoft.com/office/powerpoint/2010/main" val="1011397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B9D0-A8B2-B44B-8070-BA23849AEBC4}"/>
              </a:ext>
            </a:extLst>
          </p:cNvPr>
          <p:cNvSpPr>
            <a:spLocks noGrp="1"/>
          </p:cNvSpPr>
          <p:nvPr>
            <p:ph type="title"/>
          </p:nvPr>
        </p:nvSpPr>
        <p:spPr/>
        <p:txBody>
          <a:bodyPr/>
          <a:lstStyle/>
          <a:p>
            <a:r>
              <a:rPr lang="en-US" i="1" dirty="0"/>
              <a:t>Dis-</a:t>
            </a:r>
            <a:r>
              <a:rPr lang="en-US" i="1" dirty="0" err="1"/>
              <a:t>Dedup</a:t>
            </a:r>
            <a:r>
              <a:rPr lang="en-US" i="1" dirty="0"/>
              <a:t>+</a:t>
            </a:r>
            <a:r>
              <a:rPr lang="en-US" dirty="0"/>
              <a:t>: impose an ordering of blocking functions to avoid duplicate checking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DFB177-C665-DF41-B704-D1A74667BF42}"/>
                  </a:ext>
                </a:extLst>
              </p:cNvPr>
              <p:cNvSpPr>
                <a:spLocks noGrp="1"/>
              </p:cNvSpPr>
              <p:nvPr>
                <p:ph idx="1"/>
              </p:nvPr>
            </p:nvSpPr>
            <p:spPr/>
            <p:txBody>
              <a:bodyPr/>
              <a:lstStyle/>
              <a:p>
                <a:r>
                  <a:rPr lang="en-CA" dirty="0"/>
                  <a:t>Order all </a:t>
                </a:r>
                <a14:m>
                  <m:oMath xmlns:m="http://schemas.openxmlformats.org/officeDocument/2006/math">
                    <m:r>
                      <a:rPr lang="en-US" b="0" i="1" smtClean="0">
                        <a:latin typeface="Cambria Math" panose="02040503050406030204" pitchFamily="18" charset="0"/>
                      </a:rPr>
                      <m:t>𝑠</m:t>
                    </m:r>
                  </m:oMath>
                </a14:m>
                <a:r>
                  <a:rPr lang="en-CA" dirty="0"/>
                  <a:t> blocking functions, and send this order to all reducers</a:t>
                </a:r>
              </a:p>
              <a:p>
                <a:r>
                  <a:rPr lang="en-CA" dirty="0"/>
                  <a:t>Before a reducer compares two tuples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r>
                  <a:rPr lang="en-CA"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a14:m>
                <a:r>
                  <a:rPr lang="en-CA" dirty="0"/>
                  <a:t> generated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oMath>
                </a14:m>
                <a:r>
                  <a:rPr lang="en-CA" dirty="0"/>
                  <a:t>, it checks if any lower numbered blocking functions (i.e.,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CA" dirty="0"/>
                  <a:t> also puts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r>
                  <a:rPr lang="en-CA"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oMath>
                </a14:m>
                <a:r>
                  <a:rPr lang="en-CA" dirty="0"/>
                  <a:t> in the same block</a:t>
                </a:r>
              </a:p>
              <a:p>
                <a:pPr lvl="1"/>
                <a:r>
                  <a:rPr lang="en-CA" dirty="0"/>
                  <a:t>If it is the case, then there must be another reducer who is also doing that comparison</a:t>
                </a:r>
              </a:p>
              <a:p>
                <a:endParaRPr lang="en-CA" dirty="0"/>
              </a:p>
            </p:txBody>
          </p:sp>
        </mc:Choice>
        <mc:Fallback xmlns="">
          <p:sp>
            <p:nvSpPr>
              <p:cNvPr id="3" name="Content Placeholder 2">
                <a:extLst>
                  <a:ext uri="{FF2B5EF4-FFF2-40B4-BE49-F238E27FC236}">
                    <a16:creationId xmlns:a16="http://schemas.microsoft.com/office/drawing/2014/main" id="{32DFB177-C665-DF41-B704-D1A74667BF42}"/>
                  </a:ext>
                </a:extLst>
              </p:cNvPr>
              <p:cNvSpPr>
                <a:spLocks noGrp="1" noRot="1" noChangeAspect="1" noMove="1" noResize="1" noEditPoints="1" noAdjustHandles="1" noChangeArrowheads="1" noChangeShapeType="1" noTextEdit="1"/>
              </p:cNvSpPr>
              <p:nvPr>
                <p:ph idx="1"/>
              </p:nvPr>
            </p:nvSpPr>
            <p:spPr>
              <a:blipFill>
                <a:blip r:embed="rId3"/>
                <a:stretch>
                  <a:fillRect l="-483" t="-1754" r="-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336685-F9CE-5B4F-991B-21A23DD1FE38}"/>
              </a:ext>
            </a:extLst>
          </p:cNvPr>
          <p:cNvSpPr>
            <a:spLocks noGrp="1"/>
          </p:cNvSpPr>
          <p:nvPr>
            <p:ph type="sldNum" sz="quarter" idx="12"/>
          </p:nvPr>
        </p:nvSpPr>
        <p:spPr/>
        <p:txBody>
          <a:bodyPr/>
          <a:lstStyle/>
          <a:p>
            <a:fld id="{8B704E30-3BE6-404F-946C-E23999F48E68}" type="slidenum">
              <a:rPr lang="en-US" smtClean="0"/>
              <a:t>25</a:t>
            </a:fld>
            <a:endParaRPr lang="en-US"/>
          </a:p>
        </p:txBody>
      </p:sp>
    </p:spTree>
    <p:extLst>
      <p:ext uri="{BB962C8B-B14F-4D97-AF65-F5344CB8AC3E}">
        <p14:creationId xmlns:p14="http://schemas.microsoft.com/office/powerpoint/2010/main" val="3286510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F9F8-FDD4-714F-96FA-2E94A72BF4BE}"/>
              </a:ext>
            </a:extLst>
          </p:cNvPr>
          <p:cNvSpPr>
            <a:spLocks noGrp="1"/>
          </p:cNvSpPr>
          <p:nvPr>
            <p:ph type="title"/>
          </p:nvPr>
        </p:nvSpPr>
        <p:spPr/>
        <p:txBody>
          <a:bodyPr/>
          <a:lstStyle/>
          <a:p>
            <a:r>
              <a:rPr lang="en-US" dirty="0"/>
              <a:t>Experimental Studies</a:t>
            </a:r>
          </a:p>
        </p:txBody>
      </p:sp>
      <p:sp>
        <p:nvSpPr>
          <p:cNvPr id="3" name="Text Placeholder 2">
            <a:extLst>
              <a:ext uri="{FF2B5EF4-FFF2-40B4-BE49-F238E27FC236}">
                <a16:creationId xmlns:a16="http://schemas.microsoft.com/office/drawing/2014/main" id="{A80EDA44-DF80-3642-90E1-721A6CD3F3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BB5EF6-AC23-B74E-90AD-8D1DCD3A78C8}"/>
              </a:ext>
            </a:extLst>
          </p:cNvPr>
          <p:cNvSpPr>
            <a:spLocks noGrp="1"/>
          </p:cNvSpPr>
          <p:nvPr>
            <p:ph type="sldNum" sz="quarter" idx="12"/>
          </p:nvPr>
        </p:nvSpPr>
        <p:spPr/>
        <p:txBody>
          <a:bodyPr/>
          <a:lstStyle/>
          <a:p>
            <a:fld id="{8B704E30-3BE6-404F-946C-E23999F48E68}" type="slidenum">
              <a:rPr lang="en-US" smtClean="0"/>
              <a:t>26</a:t>
            </a:fld>
            <a:endParaRPr lang="en-US"/>
          </a:p>
        </p:txBody>
      </p:sp>
    </p:spTree>
    <p:extLst>
      <p:ext uri="{BB962C8B-B14F-4D97-AF65-F5344CB8AC3E}">
        <p14:creationId xmlns:p14="http://schemas.microsoft.com/office/powerpoint/2010/main" val="454856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B9D0-A8B2-B44B-8070-BA23849AEBC4}"/>
              </a:ext>
            </a:extLst>
          </p:cNvPr>
          <p:cNvSpPr>
            <a:spLocks noGrp="1"/>
          </p:cNvSpPr>
          <p:nvPr>
            <p:ph type="title"/>
          </p:nvPr>
        </p:nvSpPr>
        <p:spPr/>
        <p:txBody>
          <a:bodyPr/>
          <a:lstStyle/>
          <a:p>
            <a:r>
              <a:rPr lang="en-US" dirty="0"/>
              <a:t>Contest participants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DFB177-C665-DF41-B704-D1A74667BF42}"/>
                  </a:ext>
                </a:extLst>
              </p:cNvPr>
              <p:cNvSpPr>
                <a:spLocks noGrp="1"/>
              </p:cNvSpPr>
              <p:nvPr>
                <p:ph idx="1"/>
              </p:nvPr>
            </p:nvSpPr>
            <p:spPr/>
            <p:txBody>
              <a:bodyPr/>
              <a:lstStyle/>
              <a:p>
                <a:r>
                  <a:rPr lang="en-CA" i="1" dirty="0"/>
                  <a:t>Dis-</a:t>
                </a:r>
                <a:r>
                  <a:rPr lang="en-CA" i="1" dirty="0" err="1"/>
                  <a:t>Dedup</a:t>
                </a:r>
                <a:r>
                  <a:rPr lang="en-CA" i="1" dirty="0"/>
                  <a:t>/Naïve-</a:t>
                </a:r>
                <a:r>
                  <a:rPr lang="en-CA" i="1" dirty="0" err="1"/>
                  <a:t>Dedup</a:t>
                </a:r>
                <a:r>
                  <a:rPr lang="en-CA" i="1" dirty="0"/>
                  <a:t>/PJ-</a:t>
                </a:r>
                <a:r>
                  <a:rPr lang="en-CA" i="1" dirty="0" err="1"/>
                  <a:t>Dedup</a:t>
                </a:r>
                <a:endParaRPr lang="en-CA" i="1" dirty="0"/>
              </a:p>
              <a:p>
                <a:r>
                  <a:rPr lang="en-CA" i="1" dirty="0" err="1"/>
                  <a:t>Dedoop</a:t>
                </a:r>
                <a:endParaRPr lang="en-CA" i="1" dirty="0"/>
              </a:p>
              <a:p>
                <a:pPr lvl="1"/>
                <a:r>
                  <a:rPr lang="en-CA" dirty="0"/>
                  <a:t>State-of-the-art</a:t>
                </a:r>
              </a:p>
              <a:p>
                <a:pPr lvl="1"/>
                <a:r>
                  <a:rPr lang="en-CA" dirty="0"/>
                  <a:t>Equally distribute all tuple pairs among all reducers</a:t>
                </a:r>
              </a:p>
              <a:p>
                <a:pPr lvl="1"/>
                <a:r>
                  <a:rPr lang="en-US" dirty="0"/>
                  <a:t>Problem: requires much more memory</a:t>
                </a:r>
                <a:endParaRPr lang="en-CA" dirty="0"/>
              </a:p>
              <a:p>
                <a:pPr lvl="1"/>
                <a:r>
                  <a:rPr lang="en-CA" dirty="0"/>
                  <a:t>Only optimizes </a:t>
                </a:r>
                <a14:m>
                  <m:oMath xmlns:m="http://schemas.openxmlformats.org/officeDocument/2006/math">
                    <m:r>
                      <a:rPr lang="en-US" b="0" i="1" smtClean="0">
                        <a:latin typeface="Cambria Math" panose="02040503050406030204" pitchFamily="18" charset="0"/>
                      </a:rPr>
                      <m:t>𝑌</m:t>
                    </m:r>
                  </m:oMath>
                </a14:m>
                <a:r>
                  <a:rPr lang="en-US" b="0" dirty="0"/>
                  <a:t> (computation cost)</a:t>
                </a:r>
                <a:r>
                  <a:rPr lang="en-US" dirty="0"/>
                  <a:t>, ignores </a:t>
                </a:r>
                <a14:m>
                  <m:oMath xmlns:m="http://schemas.openxmlformats.org/officeDocument/2006/math">
                    <m:r>
                      <a:rPr lang="en-US" b="0" i="1" smtClean="0">
                        <a:latin typeface="Cambria Math" panose="02040503050406030204" pitchFamily="18" charset="0"/>
                      </a:rPr>
                      <m:t>𝑋</m:t>
                    </m:r>
                  </m:oMath>
                </a14:m>
                <a:r>
                  <a:rPr lang="en-US" b="0" dirty="0"/>
                  <a:t> (communication cost)</a:t>
                </a:r>
              </a:p>
              <a:p>
                <a:r>
                  <a:rPr lang="en-CA" dirty="0"/>
                  <a:t>All the above, extended version (i.e., handles multiple blocking functions)</a:t>
                </a:r>
              </a:p>
            </p:txBody>
          </p:sp>
        </mc:Choice>
        <mc:Fallback xmlns="">
          <p:sp>
            <p:nvSpPr>
              <p:cNvPr id="3" name="Content Placeholder 2">
                <a:extLst>
                  <a:ext uri="{FF2B5EF4-FFF2-40B4-BE49-F238E27FC236}">
                    <a16:creationId xmlns:a16="http://schemas.microsoft.com/office/drawing/2014/main" id="{32DFB177-C665-DF41-B704-D1A74667BF42}"/>
                  </a:ext>
                </a:extLst>
              </p:cNvPr>
              <p:cNvSpPr>
                <a:spLocks noGrp="1" noRot="1" noChangeAspect="1" noMove="1" noResize="1" noEditPoints="1" noAdjustHandles="1" noChangeArrowheads="1" noChangeShapeType="1" noTextEdit="1"/>
              </p:cNvSpPr>
              <p:nvPr>
                <p:ph idx="1"/>
              </p:nvPr>
            </p:nvSpPr>
            <p:spPr>
              <a:blipFill>
                <a:blip r:embed="rId3"/>
                <a:stretch>
                  <a:fillRect l="-483" t="-1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336685-F9CE-5B4F-991B-21A23DD1FE38}"/>
              </a:ext>
            </a:extLst>
          </p:cNvPr>
          <p:cNvSpPr>
            <a:spLocks noGrp="1"/>
          </p:cNvSpPr>
          <p:nvPr>
            <p:ph type="sldNum" sz="quarter" idx="12"/>
          </p:nvPr>
        </p:nvSpPr>
        <p:spPr/>
        <p:txBody>
          <a:bodyPr/>
          <a:lstStyle/>
          <a:p>
            <a:fld id="{8B704E30-3BE6-404F-946C-E23999F48E68}" type="slidenum">
              <a:rPr lang="en-US" smtClean="0"/>
              <a:t>27</a:t>
            </a:fld>
            <a:endParaRPr lang="en-US"/>
          </a:p>
        </p:txBody>
      </p:sp>
    </p:spTree>
    <p:extLst>
      <p:ext uri="{BB962C8B-B14F-4D97-AF65-F5344CB8AC3E}">
        <p14:creationId xmlns:p14="http://schemas.microsoft.com/office/powerpoint/2010/main" val="4138051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B9D0-A8B2-B44B-8070-BA23849AEBC4}"/>
              </a:ext>
            </a:extLst>
          </p:cNvPr>
          <p:cNvSpPr>
            <a:spLocks noGrp="1"/>
          </p:cNvSpPr>
          <p:nvPr>
            <p:ph type="title"/>
          </p:nvPr>
        </p:nvSpPr>
        <p:spPr/>
        <p:txBody>
          <a:bodyPr/>
          <a:lstStyle/>
          <a:p>
            <a:r>
              <a:rPr lang="en-US" dirty="0"/>
              <a:t>Experiments</a:t>
            </a:r>
          </a:p>
        </p:txBody>
      </p:sp>
      <p:graphicFrame>
        <p:nvGraphicFramePr>
          <p:cNvPr id="5" name="Content Placeholder 4">
            <a:extLst>
              <a:ext uri="{FF2B5EF4-FFF2-40B4-BE49-F238E27FC236}">
                <a16:creationId xmlns:a16="http://schemas.microsoft.com/office/drawing/2014/main" id="{CD4E8545-F341-7D49-9A0B-C09A6A0407C0}"/>
              </a:ext>
            </a:extLst>
          </p:cNvPr>
          <p:cNvGraphicFramePr>
            <a:graphicFrameLocks noGrp="1"/>
          </p:cNvGraphicFramePr>
          <p:nvPr>
            <p:ph idx="1"/>
            <p:extLst>
              <p:ext uri="{D42A27DB-BD31-4B8C-83A1-F6EECF244321}">
                <p14:modId xmlns:p14="http://schemas.microsoft.com/office/powerpoint/2010/main" val="2556428815"/>
              </p:ext>
            </p:extLst>
          </p:nvPr>
        </p:nvGraphicFramePr>
        <p:xfrm>
          <a:off x="957478" y="1690688"/>
          <a:ext cx="10277043" cy="4206240"/>
        </p:xfrm>
        <a:graphic>
          <a:graphicData uri="http://schemas.openxmlformats.org/drawingml/2006/table">
            <a:tbl>
              <a:tblPr firstRow="1" bandRow="1">
                <a:tableStyleId>{7DF18680-E054-41AD-8BC1-D1AEF772440D}</a:tableStyleId>
              </a:tblPr>
              <a:tblGrid>
                <a:gridCol w="434546">
                  <a:extLst>
                    <a:ext uri="{9D8B030D-6E8A-4147-A177-3AD203B41FA5}">
                      <a16:colId xmlns:a16="http://schemas.microsoft.com/office/drawing/2014/main" val="2815116047"/>
                    </a:ext>
                  </a:extLst>
                </a:gridCol>
                <a:gridCol w="4658497">
                  <a:extLst>
                    <a:ext uri="{9D8B030D-6E8A-4147-A177-3AD203B41FA5}">
                      <a16:colId xmlns:a16="http://schemas.microsoft.com/office/drawing/2014/main" val="2223642220"/>
                    </a:ext>
                  </a:extLst>
                </a:gridCol>
                <a:gridCol w="1728000">
                  <a:extLst>
                    <a:ext uri="{9D8B030D-6E8A-4147-A177-3AD203B41FA5}">
                      <a16:colId xmlns:a16="http://schemas.microsoft.com/office/drawing/2014/main" val="190926478"/>
                    </a:ext>
                  </a:extLst>
                </a:gridCol>
                <a:gridCol w="1728000">
                  <a:extLst>
                    <a:ext uri="{9D8B030D-6E8A-4147-A177-3AD203B41FA5}">
                      <a16:colId xmlns:a16="http://schemas.microsoft.com/office/drawing/2014/main" val="849551771"/>
                    </a:ext>
                  </a:extLst>
                </a:gridCol>
                <a:gridCol w="1728000">
                  <a:extLst>
                    <a:ext uri="{9D8B030D-6E8A-4147-A177-3AD203B41FA5}">
                      <a16:colId xmlns:a16="http://schemas.microsoft.com/office/drawing/2014/main" val="4094521472"/>
                    </a:ext>
                  </a:extLst>
                </a:gridCol>
              </a:tblGrid>
              <a:tr h="0">
                <a:tc>
                  <a:txBody>
                    <a:bodyPr/>
                    <a:lstStyle/>
                    <a:p>
                      <a:pPr algn="ctr"/>
                      <a:endParaRPr lang="en-US" dirty="0"/>
                    </a:p>
                  </a:txBody>
                  <a:tcPr anchor="ctr"/>
                </a:tc>
                <a:tc>
                  <a:txBody>
                    <a:bodyPr/>
                    <a:lstStyle/>
                    <a:p>
                      <a:pPr algn="ctr"/>
                      <a:r>
                        <a:rPr lang="en-US" dirty="0"/>
                        <a:t>Description</a:t>
                      </a:r>
                    </a:p>
                  </a:txBody>
                  <a:tcPr anchor="ctr"/>
                </a:tc>
                <a:tc>
                  <a:txBody>
                    <a:bodyPr/>
                    <a:lstStyle/>
                    <a:p>
                      <a:pPr algn="ctr"/>
                      <a:r>
                        <a:rPr lang="en-US" dirty="0"/>
                        <a:t>Winner in X</a:t>
                      </a:r>
                    </a:p>
                  </a:txBody>
                  <a:tcPr anchor="ctr"/>
                </a:tc>
                <a:tc>
                  <a:txBody>
                    <a:bodyPr/>
                    <a:lstStyle/>
                    <a:p>
                      <a:pPr algn="ctr"/>
                      <a:r>
                        <a:rPr lang="en-US" dirty="0"/>
                        <a:t>Winner in Y</a:t>
                      </a:r>
                    </a:p>
                  </a:txBody>
                  <a:tcPr anchor="ctr"/>
                </a:tc>
                <a:tc>
                  <a:txBody>
                    <a:bodyPr/>
                    <a:lstStyle/>
                    <a:p>
                      <a:pPr algn="ctr"/>
                      <a:r>
                        <a:rPr lang="en-US" dirty="0"/>
                        <a:t>Winner in Time</a:t>
                      </a:r>
                    </a:p>
                  </a:txBody>
                  <a:tcPr anchor="ctr"/>
                </a:tc>
                <a:extLst>
                  <a:ext uri="{0D108BD9-81ED-4DB2-BD59-A6C34878D82A}">
                    <a16:rowId xmlns:a16="http://schemas.microsoft.com/office/drawing/2014/main" val="2855118045"/>
                  </a:ext>
                </a:extLst>
              </a:tr>
              <a:tr h="0">
                <a:tc>
                  <a:txBody>
                    <a:bodyPr/>
                    <a:lstStyle/>
                    <a:p>
                      <a:pPr algn="ctr"/>
                      <a:r>
                        <a:rPr lang="en-US" dirty="0"/>
                        <a:t>1</a:t>
                      </a:r>
                    </a:p>
                  </a:txBody>
                  <a:tcPr anchor="ctr"/>
                </a:tc>
                <a:tc>
                  <a:txBody>
                    <a:bodyPr/>
                    <a:lstStyle/>
                    <a:p>
                      <a:pPr algn="l"/>
                      <a:r>
                        <a:rPr lang="en-US" dirty="0"/>
                        <a:t>Single block:</a:t>
                      </a:r>
                      <a:br>
                        <a:rPr lang="en-US" dirty="0"/>
                      </a:br>
                      <a:r>
                        <a:rPr lang="en-US" dirty="0"/>
                        <a:t>varying number of tuples</a:t>
                      </a:r>
                    </a:p>
                  </a:txBody>
                  <a:tcPr anchor="ctr"/>
                </a:tc>
                <a:tc>
                  <a:txBody>
                    <a:bodyPr/>
                    <a:lstStyle/>
                    <a:p>
                      <a:pPr algn="ctr"/>
                      <a:r>
                        <a:rPr lang="en-US" dirty="0"/>
                        <a:t>Dis-</a:t>
                      </a:r>
                      <a:r>
                        <a:rPr lang="en-US" dirty="0" err="1"/>
                        <a:t>Dedup</a:t>
                      </a:r>
                      <a:endParaRPr lang="en-US" dirty="0"/>
                    </a:p>
                  </a:txBody>
                  <a:tcPr anchor="ctr"/>
                </a:tc>
                <a:tc>
                  <a:txBody>
                    <a:bodyPr/>
                    <a:lstStyle/>
                    <a:p>
                      <a:pPr algn="ctr"/>
                      <a:r>
                        <a:rPr lang="en-US" dirty="0"/>
                        <a:t>Dedoop</a:t>
                      </a:r>
                    </a:p>
                  </a:txBody>
                  <a:tcPr anchor="ctr"/>
                </a:tc>
                <a:tc>
                  <a:txBody>
                    <a:bodyPr/>
                    <a:lstStyle/>
                    <a:p>
                      <a:pPr algn="ctr"/>
                      <a:r>
                        <a:rPr lang="en-US" dirty="0"/>
                        <a:t>Dis-</a:t>
                      </a:r>
                      <a:r>
                        <a:rPr lang="en-US" dirty="0" err="1"/>
                        <a:t>Dedup</a:t>
                      </a:r>
                      <a:endParaRPr lang="en-US" dirty="0"/>
                    </a:p>
                  </a:txBody>
                  <a:tcPr anchor="ctr"/>
                </a:tc>
                <a:extLst>
                  <a:ext uri="{0D108BD9-81ED-4DB2-BD59-A6C34878D82A}">
                    <a16:rowId xmlns:a16="http://schemas.microsoft.com/office/drawing/2014/main" val="2402070231"/>
                  </a:ext>
                </a:extLst>
              </a:tr>
              <a:tr h="0">
                <a:tc>
                  <a:txBody>
                    <a:bodyPr/>
                    <a:lstStyle/>
                    <a:p>
                      <a:pPr algn="ctr"/>
                      <a:r>
                        <a:rPr lang="en-US" dirty="0"/>
                        <a:t>2</a:t>
                      </a:r>
                    </a:p>
                  </a:txBody>
                  <a:tcPr anchor="ctr"/>
                </a:tc>
                <a:tc>
                  <a:txBody>
                    <a:bodyPr/>
                    <a:lstStyle/>
                    <a:p>
                      <a:pPr algn="l"/>
                      <a:r>
                        <a:rPr lang="en-US" dirty="0"/>
                        <a:t>Single block:</a:t>
                      </a:r>
                      <a:br>
                        <a:rPr lang="en-US" dirty="0"/>
                      </a:br>
                      <a:r>
                        <a:rPr lang="en-US" dirty="0"/>
                        <a:t>Varying number of reducers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Dis-</a:t>
                      </a:r>
                      <a:r>
                        <a:rPr lang="en-US" dirty="0" err="1"/>
                        <a:t>Dedup</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Dedoop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Dis-</a:t>
                      </a:r>
                      <a:r>
                        <a:rPr lang="en-US" dirty="0" err="1"/>
                        <a:t>Dedup</a:t>
                      </a:r>
                      <a:endParaRPr lang="en-US" dirty="0"/>
                    </a:p>
                  </a:txBody>
                  <a:tcPr anchor="ctr"/>
                </a:tc>
                <a:extLst>
                  <a:ext uri="{0D108BD9-81ED-4DB2-BD59-A6C34878D82A}">
                    <a16:rowId xmlns:a16="http://schemas.microsoft.com/office/drawing/2014/main" val="424590868"/>
                  </a:ext>
                </a:extLst>
              </a:tr>
              <a:tr h="0">
                <a:tc>
                  <a:txBody>
                    <a:bodyPr/>
                    <a:lstStyle/>
                    <a:p>
                      <a:pPr algn="ctr"/>
                      <a:r>
                        <a:rPr lang="en-US" dirty="0"/>
                        <a:t>3</a:t>
                      </a:r>
                    </a:p>
                  </a:txBody>
                  <a:tcPr anchor="ctr"/>
                </a:tc>
                <a:tc>
                  <a:txBody>
                    <a:bodyPr/>
                    <a:lstStyle/>
                    <a:p>
                      <a:pPr algn="l"/>
                      <a:r>
                        <a:rPr lang="en-US" dirty="0"/>
                        <a:t>Multiple blocks, single blocking function:</a:t>
                      </a:r>
                      <a:br>
                        <a:rPr lang="en-US" dirty="0"/>
                      </a:br>
                      <a:r>
                        <a:rPr lang="en-US" dirty="0"/>
                        <a:t>Varying number of blocks</a:t>
                      </a:r>
                    </a:p>
                  </a:txBody>
                  <a:tcPr anchor="ctr"/>
                </a:tc>
                <a:tc>
                  <a:txBody>
                    <a:bodyPr/>
                    <a:lstStyle/>
                    <a:p>
                      <a:pPr algn="ctr"/>
                      <a:r>
                        <a:rPr lang="en-US" dirty="0"/>
                        <a:t>Dis-</a:t>
                      </a:r>
                      <a:r>
                        <a:rPr lang="en-US" dirty="0" err="1"/>
                        <a:t>Dedup</a:t>
                      </a:r>
                      <a:endParaRPr lang="en-US" dirty="0"/>
                    </a:p>
                  </a:txBody>
                  <a:tcPr anchor="ctr"/>
                </a:tc>
                <a:tc>
                  <a:txBody>
                    <a:bodyPr/>
                    <a:lstStyle/>
                    <a:p>
                      <a:pPr algn="ctr"/>
                      <a:r>
                        <a:rPr lang="en-US" dirty="0"/>
                        <a:t>Dis-</a:t>
                      </a:r>
                      <a:r>
                        <a:rPr lang="en-US" dirty="0" err="1"/>
                        <a:t>Dedup</a:t>
                      </a:r>
                      <a:endParaRPr lang="en-US" dirty="0"/>
                    </a:p>
                  </a:txBody>
                  <a:tcPr anchor="ctr"/>
                </a:tc>
                <a:tc>
                  <a:txBody>
                    <a:bodyPr/>
                    <a:lstStyle/>
                    <a:p>
                      <a:pPr algn="ctr"/>
                      <a:r>
                        <a:rPr lang="en-US" dirty="0"/>
                        <a:t>Dis-</a:t>
                      </a:r>
                      <a:r>
                        <a:rPr lang="en-US" dirty="0" err="1"/>
                        <a:t>Dedup</a:t>
                      </a:r>
                      <a:endParaRPr lang="en-US" dirty="0"/>
                    </a:p>
                  </a:txBody>
                  <a:tcPr anchor="ctr"/>
                </a:tc>
                <a:extLst>
                  <a:ext uri="{0D108BD9-81ED-4DB2-BD59-A6C34878D82A}">
                    <a16:rowId xmlns:a16="http://schemas.microsoft.com/office/drawing/2014/main" val="989062119"/>
                  </a:ext>
                </a:extLst>
              </a:tr>
              <a:tr h="0">
                <a:tc>
                  <a:txBody>
                    <a:bodyPr/>
                    <a:lstStyle/>
                    <a:p>
                      <a:pPr algn="ctr"/>
                      <a:r>
                        <a:rPr lang="en-US" dirty="0"/>
                        <a:t>4</a:t>
                      </a:r>
                    </a:p>
                  </a:txBody>
                  <a:tcPr anchor="ctr"/>
                </a:tc>
                <a:tc>
                  <a:txBody>
                    <a:bodyPr/>
                    <a:lstStyle/>
                    <a:p>
                      <a:pPr algn="l"/>
                      <a:r>
                        <a:rPr lang="en-US" dirty="0"/>
                        <a:t>Multiple blocks, single blocking function:</a:t>
                      </a:r>
                      <a:br>
                        <a:rPr lang="en-US" dirty="0"/>
                      </a:br>
                      <a:r>
                        <a:rPr lang="en-US" dirty="0"/>
                        <a:t>Varying block size distribution</a:t>
                      </a:r>
                    </a:p>
                  </a:txBody>
                  <a:tcPr anchor="ctr"/>
                </a:tc>
                <a:tc>
                  <a:txBody>
                    <a:bodyPr/>
                    <a:lstStyle/>
                    <a:p>
                      <a:pPr algn="ctr"/>
                      <a:r>
                        <a:rPr lang="en-US" dirty="0"/>
                        <a:t>Dis-</a:t>
                      </a:r>
                      <a:r>
                        <a:rPr lang="en-US" dirty="0" err="1"/>
                        <a:t>Dedup</a:t>
                      </a:r>
                      <a:endParaRPr lang="en-US" dirty="0"/>
                    </a:p>
                  </a:txBody>
                  <a:tcPr anchor="ctr"/>
                </a:tc>
                <a:tc>
                  <a:txBody>
                    <a:bodyPr/>
                    <a:lstStyle/>
                    <a:p>
                      <a:pPr algn="ctr"/>
                      <a:r>
                        <a:rPr lang="en-US" dirty="0"/>
                        <a:t>Dedoop</a:t>
                      </a:r>
                    </a:p>
                  </a:txBody>
                  <a:tcPr anchor="ctr"/>
                </a:tc>
                <a:tc>
                  <a:txBody>
                    <a:bodyPr/>
                    <a:lstStyle/>
                    <a:p>
                      <a:pPr algn="ctr"/>
                      <a:r>
                        <a:rPr lang="en-US" dirty="0"/>
                        <a:t>Dis-</a:t>
                      </a:r>
                      <a:r>
                        <a:rPr lang="en-US" dirty="0" err="1"/>
                        <a:t>Dedup</a:t>
                      </a:r>
                      <a:endParaRPr lang="en-US" dirty="0"/>
                    </a:p>
                  </a:txBody>
                  <a:tcPr anchor="ctr"/>
                </a:tc>
                <a:extLst>
                  <a:ext uri="{0D108BD9-81ED-4DB2-BD59-A6C34878D82A}">
                    <a16:rowId xmlns:a16="http://schemas.microsoft.com/office/drawing/2014/main" val="351126667"/>
                  </a:ext>
                </a:extLst>
              </a:tr>
              <a:tr h="0">
                <a:tc>
                  <a:txBody>
                    <a:bodyPr/>
                    <a:lstStyle/>
                    <a:p>
                      <a:pPr algn="ctr"/>
                      <a:r>
                        <a:rPr lang="en-US" dirty="0"/>
                        <a: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Multiple blocks, single blocking function:</a:t>
                      </a:r>
                      <a:br>
                        <a:rPr lang="en-US" dirty="0"/>
                      </a:br>
                      <a:r>
                        <a:rPr lang="en-US" dirty="0"/>
                        <a:t>Varying number of reducers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Dis-</a:t>
                      </a:r>
                      <a:r>
                        <a:rPr lang="en-US" dirty="0" err="1"/>
                        <a:t>Dedup</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Dis-</a:t>
                      </a:r>
                      <a:r>
                        <a:rPr lang="en-US" dirty="0" err="1"/>
                        <a:t>Dedup</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Dis-</a:t>
                      </a:r>
                      <a:r>
                        <a:rPr lang="en-US" dirty="0" err="1"/>
                        <a:t>Dedup</a:t>
                      </a:r>
                      <a:endParaRPr lang="en-US" dirty="0"/>
                    </a:p>
                  </a:txBody>
                  <a:tcPr anchor="ctr"/>
                </a:tc>
                <a:extLst>
                  <a:ext uri="{0D108BD9-81ED-4DB2-BD59-A6C34878D82A}">
                    <a16:rowId xmlns:a16="http://schemas.microsoft.com/office/drawing/2014/main" val="450862884"/>
                  </a:ext>
                </a:extLst>
              </a:tr>
              <a:tr h="0">
                <a:tc>
                  <a:txBody>
                    <a:bodyPr/>
                    <a:lstStyle/>
                    <a:p>
                      <a:pPr algn="ctr"/>
                      <a:r>
                        <a:rPr lang="en-US"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Multiple blocks, multiple blocking functions:</a:t>
                      </a:r>
                      <a:br>
                        <a:rPr lang="en-US" dirty="0"/>
                      </a:br>
                      <a:r>
                        <a:rPr lang="en-US" dirty="0"/>
                        <a:t>Varying number of block functions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Dis-</a:t>
                      </a:r>
                      <a:r>
                        <a:rPr lang="en-US" dirty="0" err="1"/>
                        <a:t>Dedup</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Dis-</a:t>
                      </a:r>
                      <a:r>
                        <a:rPr lang="en-US" dirty="0" err="1"/>
                        <a:t>Dedup</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Dis-</a:t>
                      </a:r>
                      <a:r>
                        <a:rPr lang="en-US" dirty="0" err="1"/>
                        <a:t>Dedup</a:t>
                      </a:r>
                      <a:r>
                        <a:rPr lang="en-US" dirty="0"/>
                        <a:t>+</a:t>
                      </a:r>
                    </a:p>
                  </a:txBody>
                  <a:tcPr anchor="ctr"/>
                </a:tc>
                <a:extLst>
                  <a:ext uri="{0D108BD9-81ED-4DB2-BD59-A6C34878D82A}">
                    <a16:rowId xmlns:a16="http://schemas.microsoft.com/office/drawing/2014/main" val="2919206595"/>
                  </a:ext>
                </a:extLst>
              </a:tr>
            </a:tbl>
          </a:graphicData>
        </a:graphic>
      </p:graphicFrame>
      <p:sp>
        <p:nvSpPr>
          <p:cNvPr id="4" name="Slide Number Placeholder 3">
            <a:extLst>
              <a:ext uri="{FF2B5EF4-FFF2-40B4-BE49-F238E27FC236}">
                <a16:creationId xmlns:a16="http://schemas.microsoft.com/office/drawing/2014/main" id="{56336685-F9CE-5B4F-991B-21A23DD1FE38}"/>
              </a:ext>
            </a:extLst>
          </p:cNvPr>
          <p:cNvSpPr>
            <a:spLocks noGrp="1"/>
          </p:cNvSpPr>
          <p:nvPr>
            <p:ph type="sldNum" sz="quarter" idx="12"/>
          </p:nvPr>
        </p:nvSpPr>
        <p:spPr/>
        <p:txBody>
          <a:bodyPr/>
          <a:lstStyle/>
          <a:p>
            <a:fld id="{8B704E30-3BE6-404F-946C-E23999F48E68}" type="slidenum">
              <a:rPr lang="en-US" smtClean="0"/>
              <a:t>28</a:t>
            </a:fld>
            <a:endParaRPr lang="en-US"/>
          </a:p>
        </p:txBody>
      </p:sp>
    </p:spTree>
    <p:extLst>
      <p:ext uri="{BB962C8B-B14F-4D97-AF65-F5344CB8AC3E}">
        <p14:creationId xmlns:p14="http://schemas.microsoft.com/office/powerpoint/2010/main" val="3804394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F9F8-FDD4-714F-96FA-2E94A72BF4BE}"/>
              </a:ext>
            </a:extLst>
          </p:cNvPr>
          <p:cNvSpPr>
            <a:spLocks noGrp="1"/>
          </p:cNvSpPr>
          <p:nvPr>
            <p:ph type="title"/>
          </p:nvPr>
        </p:nvSpPr>
        <p:spPr/>
        <p:txBody>
          <a:bodyPr/>
          <a:lstStyle/>
          <a:p>
            <a:r>
              <a:rPr lang="en-US" dirty="0"/>
              <a:t>Closing Remarks</a:t>
            </a:r>
          </a:p>
        </p:txBody>
      </p:sp>
      <p:sp>
        <p:nvSpPr>
          <p:cNvPr id="3" name="Text Placeholder 2">
            <a:extLst>
              <a:ext uri="{FF2B5EF4-FFF2-40B4-BE49-F238E27FC236}">
                <a16:creationId xmlns:a16="http://schemas.microsoft.com/office/drawing/2014/main" id="{A80EDA44-DF80-3642-90E1-721A6CD3F3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BB5EF6-AC23-B74E-90AD-8D1DCD3A78C8}"/>
              </a:ext>
            </a:extLst>
          </p:cNvPr>
          <p:cNvSpPr>
            <a:spLocks noGrp="1"/>
          </p:cNvSpPr>
          <p:nvPr>
            <p:ph type="sldNum" sz="quarter" idx="12"/>
          </p:nvPr>
        </p:nvSpPr>
        <p:spPr/>
        <p:txBody>
          <a:bodyPr/>
          <a:lstStyle/>
          <a:p>
            <a:fld id="{8B704E30-3BE6-404F-946C-E23999F48E68}" type="slidenum">
              <a:rPr lang="en-US" smtClean="0"/>
              <a:t>29</a:t>
            </a:fld>
            <a:endParaRPr lang="en-US"/>
          </a:p>
        </p:txBody>
      </p:sp>
    </p:spTree>
    <p:extLst>
      <p:ext uri="{BB962C8B-B14F-4D97-AF65-F5344CB8AC3E}">
        <p14:creationId xmlns:p14="http://schemas.microsoft.com/office/powerpoint/2010/main" val="123391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03F9-A36C-C44E-A33F-B8A16AE795AD}"/>
              </a:ext>
            </a:extLst>
          </p:cNvPr>
          <p:cNvSpPr>
            <a:spLocks noGrp="1"/>
          </p:cNvSpPr>
          <p:nvPr>
            <p:ph type="title"/>
          </p:nvPr>
        </p:nvSpPr>
        <p:spPr/>
        <p:txBody>
          <a:bodyPr/>
          <a:lstStyle/>
          <a:p>
            <a:r>
              <a:rPr lang="en-US" dirty="0"/>
              <a:t>Blocking is often used to reduce workload</a:t>
            </a:r>
          </a:p>
        </p:txBody>
      </p:sp>
      <p:sp>
        <p:nvSpPr>
          <p:cNvPr id="8" name="Content Placeholder 7">
            <a:extLst>
              <a:ext uri="{FF2B5EF4-FFF2-40B4-BE49-F238E27FC236}">
                <a16:creationId xmlns:a16="http://schemas.microsoft.com/office/drawing/2014/main" id="{96A9510D-F76B-4DD4-BCF2-8CD2487A5D49}"/>
              </a:ext>
            </a:extLst>
          </p:cNvPr>
          <p:cNvSpPr>
            <a:spLocks noGrp="1"/>
          </p:cNvSpPr>
          <p:nvPr>
            <p:ph idx="1"/>
          </p:nvPr>
        </p:nvSpPr>
        <p:spPr/>
        <p:txBody>
          <a:bodyPr>
            <a:normAutofit/>
          </a:bodyPr>
          <a:lstStyle/>
          <a:p>
            <a:r>
              <a:rPr lang="en-US" b="1" dirty="0"/>
              <a:t>Blocking functions</a:t>
            </a:r>
            <a:r>
              <a:rPr lang="en-US" dirty="0"/>
              <a:t> divide a relation into subsets of tuples</a:t>
            </a:r>
          </a:p>
          <a:p>
            <a:pPr lvl="1"/>
            <a:r>
              <a:rPr lang="en-US" dirty="0"/>
              <a:t>Tuples across subsets are considered dissimilar</a:t>
            </a:r>
          </a:p>
          <a:p>
            <a:r>
              <a:rPr lang="en-US" dirty="0"/>
              <a:t>E.g., edit distance, Jaccard similarity, postal code</a:t>
            </a:r>
          </a:p>
          <a:p>
            <a:r>
              <a:rPr lang="en-US" dirty="0"/>
              <a:t>Requires familiarity with the data and hand tuning</a:t>
            </a:r>
          </a:p>
          <a:p>
            <a:r>
              <a:rPr lang="en-US" dirty="0"/>
              <a:t>Can also be adaptive (cluster learning)</a:t>
            </a:r>
          </a:p>
          <a:p>
            <a:r>
              <a:rPr lang="en-US" dirty="0"/>
              <a:t>Multiple blocking functions are often used to reduce false negatives</a:t>
            </a:r>
          </a:p>
        </p:txBody>
      </p:sp>
      <p:sp>
        <p:nvSpPr>
          <p:cNvPr id="3" name="Slide Number Placeholder 2">
            <a:extLst>
              <a:ext uri="{FF2B5EF4-FFF2-40B4-BE49-F238E27FC236}">
                <a16:creationId xmlns:a16="http://schemas.microsoft.com/office/drawing/2014/main" id="{17C132F8-1AF9-3D42-97F9-277A51CAA5E0}"/>
              </a:ext>
            </a:extLst>
          </p:cNvPr>
          <p:cNvSpPr>
            <a:spLocks noGrp="1"/>
          </p:cNvSpPr>
          <p:nvPr>
            <p:ph type="sldNum" sz="quarter" idx="12"/>
          </p:nvPr>
        </p:nvSpPr>
        <p:spPr/>
        <p:txBody>
          <a:bodyPr/>
          <a:lstStyle/>
          <a:p>
            <a:fld id="{8B704E30-3BE6-404F-946C-E23999F48E68}" type="slidenum">
              <a:rPr lang="en-US" smtClean="0"/>
              <a:pPr/>
              <a:t>3</a:t>
            </a:fld>
            <a:endParaRPr lang="en-US"/>
          </a:p>
        </p:txBody>
      </p:sp>
    </p:spTree>
    <p:extLst>
      <p:ext uri="{BB962C8B-B14F-4D97-AF65-F5344CB8AC3E}">
        <p14:creationId xmlns:p14="http://schemas.microsoft.com/office/powerpoint/2010/main" val="2262887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B9D0-A8B2-B44B-8070-BA23849AEBC4}"/>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32DFB177-C665-DF41-B704-D1A74667BF42}"/>
              </a:ext>
            </a:extLst>
          </p:cNvPr>
          <p:cNvSpPr>
            <a:spLocks noGrp="1"/>
          </p:cNvSpPr>
          <p:nvPr>
            <p:ph idx="1"/>
          </p:nvPr>
        </p:nvSpPr>
        <p:spPr/>
        <p:txBody>
          <a:bodyPr/>
          <a:lstStyle/>
          <a:p>
            <a:r>
              <a:rPr lang="en-CA" dirty="0"/>
              <a:t>Both the communication and the computation costs are important when designing a distributed system</a:t>
            </a:r>
          </a:p>
          <a:p>
            <a:r>
              <a:rPr lang="en-CA" dirty="0"/>
              <a:t>Avoid duplicate comparisons when possible</a:t>
            </a:r>
          </a:p>
          <a:p>
            <a:r>
              <a:rPr lang="en-CA" dirty="0"/>
              <a:t>Strive for even load balancing</a:t>
            </a:r>
          </a:p>
          <a:p>
            <a:r>
              <a:rPr lang="en-CA" dirty="0"/>
              <a:t>Reduce memory footprint</a:t>
            </a:r>
          </a:p>
          <a:p>
            <a:endParaRPr lang="en-CA" dirty="0"/>
          </a:p>
        </p:txBody>
      </p:sp>
      <p:sp>
        <p:nvSpPr>
          <p:cNvPr id="4" name="Slide Number Placeholder 3">
            <a:extLst>
              <a:ext uri="{FF2B5EF4-FFF2-40B4-BE49-F238E27FC236}">
                <a16:creationId xmlns:a16="http://schemas.microsoft.com/office/drawing/2014/main" id="{56336685-F9CE-5B4F-991B-21A23DD1FE38}"/>
              </a:ext>
            </a:extLst>
          </p:cNvPr>
          <p:cNvSpPr>
            <a:spLocks noGrp="1"/>
          </p:cNvSpPr>
          <p:nvPr>
            <p:ph type="sldNum" sz="quarter" idx="12"/>
          </p:nvPr>
        </p:nvSpPr>
        <p:spPr/>
        <p:txBody>
          <a:bodyPr/>
          <a:lstStyle/>
          <a:p>
            <a:fld id="{8B704E30-3BE6-404F-946C-E23999F48E68}" type="slidenum">
              <a:rPr lang="en-US" smtClean="0"/>
              <a:t>30</a:t>
            </a:fld>
            <a:endParaRPr lang="en-US"/>
          </a:p>
        </p:txBody>
      </p:sp>
    </p:spTree>
    <p:extLst>
      <p:ext uri="{BB962C8B-B14F-4D97-AF65-F5344CB8AC3E}">
        <p14:creationId xmlns:p14="http://schemas.microsoft.com/office/powerpoint/2010/main" val="498674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B9D0-A8B2-B44B-8070-BA23849AEBC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32DFB177-C665-DF41-B704-D1A74667BF42}"/>
              </a:ext>
            </a:extLst>
          </p:cNvPr>
          <p:cNvSpPr>
            <a:spLocks noGrp="1"/>
          </p:cNvSpPr>
          <p:nvPr>
            <p:ph idx="1"/>
          </p:nvPr>
        </p:nvSpPr>
        <p:spPr/>
        <p:txBody>
          <a:bodyPr/>
          <a:lstStyle/>
          <a:p>
            <a:r>
              <a:rPr lang="en-CA" dirty="0"/>
              <a:t>Accept</a:t>
            </a:r>
          </a:p>
          <a:p>
            <a:r>
              <a:rPr lang="en-CA" dirty="0"/>
              <a:t>Novel</a:t>
            </a:r>
          </a:p>
          <a:p>
            <a:r>
              <a:rPr lang="en-CA" dirty="0"/>
              <a:t>High technical details</a:t>
            </a:r>
          </a:p>
          <a:p>
            <a:r>
              <a:rPr lang="en-CA" dirty="0"/>
              <a:t>Adequate presentations</a:t>
            </a:r>
          </a:p>
        </p:txBody>
      </p:sp>
      <p:sp>
        <p:nvSpPr>
          <p:cNvPr id="4" name="Slide Number Placeholder 3">
            <a:extLst>
              <a:ext uri="{FF2B5EF4-FFF2-40B4-BE49-F238E27FC236}">
                <a16:creationId xmlns:a16="http://schemas.microsoft.com/office/drawing/2014/main" id="{56336685-F9CE-5B4F-991B-21A23DD1FE38}"/>
              </a:ext>
            </a:extLst>
          </p:cNvPr>
          <p:cNvSpPr>
            <a:spLocks noGrp="1"/>
          </p:cNvSpPr>
          <p:nvPr>
            <p:ph type="sldNum" sz="quarter" idx="12"/>
          </p:nvPr>
        </p:nvSpPr>
        <p:spPr/>
        <p:txBody>
          <a:bodyPr/>
          <a:lstStyle/>
          <a:p>
            <a:fld id="{8B704E30-3BE6-404F-946C-E23999F48E68}" type="slidenum">
              <a:rPr lang="en-US" smtClean="0"/>
              <a:t>31</a:t>
            </a:fld>
            <a:endParaRPr lang="en-US"/>
          </a:p>
        </p:txBody>
      </p:sp>
    </p:spTree>
    <p:extLst>
      <p:ext uri="{BB962C8B-B14F-4D97-AF65-F5344CB8AC3E}">
        <p14:creationId xmlns:p14="http://schemas.microsoft.com/office/powerpoint/2010/main" val="2226860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B9D0-A8B2-B44B-8070-BA23849AEBC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32DFB177-C665-DF41-B704-D1A74667BF42}"/>
              </a:ext>
            </a:extLst>
          </p:cNvPr>
          <p:cNvSpPr>
            <a:spLocks noGrp="1"/>
          </p:cNvSpPr>
          <p:nvPr>
            <p:ph idx="1"/>
          </p:nvPr>
        </p:nvSpPr>
        <p:spPr/>
        <p:txBody>
          <a:bodyPr/>
          <a:lstStyle/>
          <a:p>
            <a:r>
              <a:rPr lang="en-CA" dirty="0"/>
              <a:t>Reduce overlapping tuples sent under multiple blocking functions</a:t>
            </a:r>
          </a:p>
          <a:p>
            <a:r>
              <a:rPr lang="en-CA" dirty="0"/>
              <a:t>Cross-reducer inference?</a:t>
            </a:r>
          </a:p>
          <a:p>
            <a:pPr lvl="1"/>
            <a:r>
              <a:rPr lang="en-CA" dirty="0"/>
              <a:t>If A == B and A == C, then don’t need to check if B == C</a:t>
            </a:r>
          </a:p>
          <a:p>
            <a:r>
              <a:rPr lang="en-CA" dirty="0"/>
              <a:t>Spark?</a:t>
            </a:r>
          </a:p>
          <a:p>
            <a:pPr lvl="1"/>
            <a:r>
              <a:rPr lang="en-CA" dirty="0"/>
              <a:t>Less I/O time</a:t>
            </a:r>
          </a:p>
          <a:p>
            <a:pPr lvl="1"/>
            <a:r>
              <a:rPr lang="en-CA" dirty="0"/>
              <a:t>Lazy execution</a:t>
            </a:r>
          </a:p>
        </p:txBody>
      </p:sp>
      <p:sp>
        <p:nvSpPr>
          <p:cNvPr id="4" name="Slide Number Placeholder 3">
            <a:extLst>
              <a:ext uri="{FF2B5EF4-FFF2-40B4-BE49-F238E27FC236}">
                <a16:creationId xmlns:a16="http://schemas.microsoft.com/office/drawing/2014/main" id="{56336685-F9CE-5B4F-991B-21A23DD1FE38}"/>
              </a:ext>
            </a:extLst>
          </p:cNvPr>
          <p:cNvSpPr>
            <a:spLocks noGrp="1"/>
          </p:cNvSpPr>
          <p:nvPr>
            <p:ph type="sldNum" sz="quarter" idx="12"/>
          </p:nvPr>
        </p:nvSpPr>
        <p:spPr/>
        <p:txBody>
          <a:bodyPr/>
          <a:lstStyle/>
          <a:p>
            <a:fld id="{8B704E30-3BE6-404F-946C-E23999F48E68}" type="slidenum">
              <a:rPr lang="en-US" smtClean="0"/>
              <a:t>32</a:t>
            </a:fld>
            <a:endParaRPr lang="en-US"/>
          </a:p>
        </p:txBody>
      </p:sp>
    </p:spTree>
    <p:extLst>
      <p:ext uri="{BB962C8B-B14F-4D97-AF65-F5344CB8AC3E}">
        <p14:creationId xmlns:p14="http://schemas.microsoft.com/office/powerpoint/2010/main" val="1408288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F9F8-FDD4-714F-96FA-2E94A72BF4BE}"/>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A80EDA44-DF80-3642-90E1-721A6CD3F3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BB5EF6-AC23-B74E-90AD-8D1DCD3A78C8}"/>
              </a:ext>
            </a:extLst>
          </p:cNvPr>
          <p:cNvSpPr>
            <a:spLocks noGrp="1"/>
          </p:cNvSpPr>
          <p:nvPr>
            <p:ph type="sldNum" sz="quarter" idx="12"/>
          </p:nvPr>
        </p:nvSpPr>
        <p:spPr/>
        <p:txBody>
          <a:bodyPr/>
          <a:lstStyle/>
          <a:p>
            <a:fld id="{8B704E30-3BE6-404F-946C-E23999F48E68}" type="slidenum">
              <a:rPr lang="en-US" smtClean="0"/>
              <a:t>33</a:t>
            </a:fld>
            <a:endParaRPr lang="en-US"/>
          </a:p>
        </p:txBody>
      </p:sp>
    </p:spTree>
    <p:extLst>
      <p:ext uri="{BB962C8B-B14F-4D97-AF65-F5344CB8AC3E}">
        <p14:creationId xmlns:p14="http://schemas.microsoft.com/office/powerpoint/2010/main" val="128838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03F9-A36C-C44E-A33F-B8A16AE795AD}"/>
              </a:ext>
            </a:extLst>
          </p:cNvPr>
          <p:cNvSpPr>
            <a:spLocks noGrp="1"/>
          </p:cNvSpPr>
          <p:nvPr>
            <p:ph type="title"/>
          </p:nvPr>
        </p:nvSpPr>
        <p:spPr/>
        <p:txBody>
          <a:bodyPr/>
          <a:lstStyle/>
          <a:p>
            <a:r>
              <a:rPr lang="en-US" dirty="0"/>
              <a:t>Distributed/parallel data processing is faster than running on a single machine</a:t>
            </a:r>
          </a:p>
        </p:txBody>
      </p:sp>
      <p:sp>
        <p:nvSpPr>
          <p:cNvPr id="8" name="Content Placeholder 7">
            <a:extLst>
              <a:ext uri="{FF2B5EF4-FFF2-40B4-BE49-F238E27FC236}">
                <a16:creationId xmlns:a16="http://schemas.microsoft.com/office/drawing/2014/main" id="{96A9510D-F76B-4DD4-BCF2-8CD2487A5D49}"/>
              </a:ext>
            </a:extLst>
          </p:cNvPr>
          <p:cNvSpPr>
            <a:spLocks noGrp="1"/>
          </p:cNvSpPr>
          <p:nvPr>
            <p:ph sz="half" idx="1"/>
          </p:nvPr>
        </p:nvSpPr>
        <p:spPr/>
        <p:txBody>
          <a:bodyPr>
            <a:normAutofit/>
          </a:bodyPr>
          <a:lstStyle/>
          <a:p>
            <a:r>
              <a:rPr lang="en-US" sz="2200" dirty="0"/>
              <a:t>Multiple workers in parallel</a:t>
            </a:r>
          </a:p>
          <a:p>
            <a:pPr lvl="1"/>
            <a:r>
              <a:rPr lang="en-US" sz="2200" dirty="0"/>
              <a:t>Shared-nothing structure - each worker has own memory and disk</a:t>
            </a:r>
          </a:p>
          <a:p>
            <a:pPr lvl="1"/>
            <a:r>
              <a:rPr lang="en-US" sz="2200" dirty="0"/>
              <a:t>Trade-off between </a:t>
            </a:r>
            <a:r>
              <a:rPr lang="en-US" sz="2200" b="1" dirty="0"/>
              <a:t>communication cost</a:t>
            </a:r>
            <a:r>
              <a:rPr lang="en-US" sz="2200" dirty="0"/>
              <a:t> and </a:t>
            </a:r>
            <a:r>
              <a:rPr lang="en-US" sz="2200" b="1" dirty="0"/>
              <a:t>computation cost</a:t>
            </a:r>
          </a:p>
          <a:p>
            <a:r>
              <a:rPr lang="en-US" sz="2200" dirty="0"/>
              <a:t>Challenges</a:t>
            </a:r>
          </a:p>
          <a:p>
            <a:pPr lvl="1"/>
            <a:r>
              <a:rPr lang="en-US" sz="2200" dirty="0"/>
              <a:t>Network transfer time, disk I/O time</a:t>
            </a:r>
          </a:p>
          <a:p>
            <a:pPr lvl="1"/>
            <a:r>
              <a:rPr lang="en-US" sz="2200" dirty="0"/>
              <a:t>Load-balancing</a:t>
            </a:r>
          </a:p>
          <a:p>
            <a:pPr lvl="1"/>
            <a:r>
              <a:rPr lang="en-US" sz="2200" dirty="0"/>
              <a:t>Need to handle multiple blocking functions</a:t>
            </a:r>
          </a:p>
        </p:txBody>
      </p:sp>
      <p:pic>
        <p:nvPicPr>
          <p:cNvPr id="10" name="Content Placeholder 9" descr="A screenshot of a cell phone&#10;&#10;Description automatically generated">
            <a:extLst>
              <a:ext uri="{FF2B5EF4-FFF2-40B4-BE49-F238E27FC236}">
                <a16:creationId xmlns:a16="http://schemas.microsoft.com/office/drawing/2014/main" id="{8CFC4335-5052-0F4D-B515-45A7BDB5CBF3}"/>
              </a:ext>
            </a:extLst>
          </p:cNvPr>
          <p:cNvPicPr>
            <a:picLocks noGrp="1" noChangeAspect="1"/>
          </p:cNvPicPr>
          <p:nvPr>
            <p:ph sz="half" idx="2"/>
          </p:nvPr>
        </p:nvPicPr>
        <p:blipFill>
          <a:blip r:embed="rId3"/>
          <a:stretch>
            <a:fillRect/>
          </a:stretch>
        </p:blipFill>
        <p:spPr>
          <a:xfrm>
            <a:off x="6958346" y="1825625"/>
            <a:ext cx="4395454" cy="3364213"/>
          </a:xfrm>
        </p:spPr>
      </p:pic>
      <p:sp>
        <p:nvSpPr>
          <p:cNvPr id="11" name="Slide Number Placeholder 10">
            <a:extLst>
              <a:ext uri="{FF2B5EF4-FFF2-40B4-BE49-F238E27FC236}">
                <a16:creationId xmlns:a16="http://schemas.microsoft.com/office/drawing/2014/main" id="{A3A36EFA-912F-EF4C-BE62-FC712DF76439}"/>
              </a:ext>
            </a:extLst>
          </p:cNvPr>
          <p:cNvSpPr>
            <a:spLocks noGrp="1"/>
          </p:cNvSpPr>
          <p:nvPr>
            <p:ph type="sldNum" sz="quarter" idx="12"/>
          </p:nvPr>
        </p:nvSpPr>
        <p:spPr/>
        <p:txBody>
          <a:bodyPr/>
          <a:lstStyle/>
          <a:p>
            <a:fld id="{8B704E30-3BE6-404F-946C-E23999F48E68}" type="slidenum">
              <a:rPr lang="en-US" smtClean="0"/>
              <a:pPr/>
              <a:t>4</a:t>
            </a:fld>
            <a:endParaRPr lang="en-US" dirty="0"/>
          </a:p>
        </p:txBody>
      </p:sp>
    </p:spTree>
    <p:extLst>
      <p:ext uri="{BB962C8B-B14F-4D97-AF65-F5344CB8AC3E}">
        <p14:creationId xmlns:p14="http://schemas.microsoft.com/office/powerpoint/2010/main" val="141783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8C80-B286-484E-99BA-600C3B620AA2}"/>
              </a:ext>
            </a:extLst>
          </p:cNvPr>
          <p:cNvSpPr>
            <a:spLocks noGrp="1"/>
          </p:cNvSpPr>
          <p:nvPr>
            <p:ph type="title"/>
          </p:nvPr>
        </p:nvSpPr>
        <p:spPr/>
        <p:txBody>
          <a:bodyPr/>
          <a:lstStyle/>
          <a:p>
            <a:r>
              <a:rPr lang="en-US" dirty="0"/>
              <a:t>Hadoop MapReduce</a:t>
            </a:r>
          </a:p>
        </p:txBody>
      </p:sp>
      <p:sp>
        <p:nvSpPr>
          <p:cNvPr id="3" name="Content Placeholder 2">
            <a:extLst>
              <a:ext uri="{FF2B5EF4-FFF2-40B4-BE49-F238E27FC236}">
                <a16:creationId xmlns:a16="http://schemas.microsoft.com/office/drawing/2014/main" id="{74323EA4-66CC-9A4C-A05F-CD4800361A6A}"/>
              </a:ext>
            </a:extLst>
          </p:cNvPr>
          <p:cNvSpPr>
            <a:spLocks noGrp="1"/>
          </p:cNvSpPr>
          <p:nvPr>
            <p:ph sz="half" idx="1"/>
          </p:nvPr>
        </p:nvSpPr>
        <p:spPr/>
        <p:txBody>
          <a:bodyPr>
            <a:normAutofit lnSpcReduction="10000"/>
          </a:bodyPr>
          <a:lstStyle/>
          <a:p>
            <a:r>
              <a:rPr lang="en-US" dirty="0"/>
              <a:t>Mapper</a:t>
            </a:r>
          </a:p>
          <a:p>
            <a:pPr lvl="1"/>
            <a:r>
              <a:rPr lang="en-US" dirty="0"/>
              <a:t>Takes in raw data</a:t>
            </a:r>
          </a:p>
          <a:p>
            <a:pPr lvl="1"/>
            <a:r>
              <a:rPr lang="en-US" dirty="0"/>
              <a:t>Does parsing/transformation/filtering</a:t>
            </a:r>
          </a:p>
          <a:p>
            <a:pPr lvl="1"/>
            <a:r>
              <a:rPr lang="en-US" dirty="0"/>
              <a:t>Outputs (key, value) pair</a:t>
            </a:r>
          </a:p>
          <a:p>
            <a:r>
              <a:rPr lang="en-US" dirty="0"/>
              <a:t>Partitioner</a:t>
            </a:r>
          </a:p>
          <a:p>
            <a:pPr lvl="1"/>
            <a:r>
              <a:rPr lang="en-US" dirty="0"/>
              <a:t>Sorts and shuffles</a:t>
            </a:r>
          </a:p>
          <a:p>
            <a:pPr lvl="1"/>
            <a:r>
              <a:rPr lang="en-US" dirty="0"/>
              <a:t>Outputs (key, </a:t>
            </a:r>
            <a:r>
              <a:rPr lang="en-US" dirty="0" err="1"/>
              <a:t>iterable</a:t>
            </a:r>
            <a:r>
              <a:rPr lang="en-US" dirty="0"/>
              <a:t>(value)) pair</a:t>
            </a:r>
          </a:p>
          <a:p>
            <a:pPr lvl="1"/>
            <a:r>
              <a:rPr lang="en-US" dirty="0"/>
              <a:t>Pairs with the same key gets assigned to the same reducer</a:t>
            </a:r>
          </a:p>
          <a:p>
            <a:r>
              <a:rPr lang="en-US" dirty="0"/>
              <a:t>Reducer</a:t>
            </a:r>
          </a:p>
          <a:p>
            <a:pPr lvl="1"/>
            <a:r>
              <a:rPr lang="en-US" dirty="0"/>
              <a:t>Does aggregation (in our case, compare)</a:t>
            </a:r>
          </a:p>
          <a:p>
            <a:pPr lvl="1"/>
            <a:r>
              <a:rPr lang="en-US" dirty="0"/>
              <a:t>Outputs results</a:t>
            </a:r>
          </a:p>
        </p:txBody>
      </p:sp>
      <p:pic>
        <p:nvPicPr>
          <p:cNvPr id="5" name="Content Placeholder 4">
            <a:extLst>
              <a:ext uri="{FF2B5EF4-FFF2-40B4-BE49-F238E27FC236}">
                <a16:creationId xmlns:a16="http://schemas.microsoft.com/office/drawing/2014/main" id="{7038AAF2-E769-024E-B313-4D97A47C4F21}"/>
              </a:ext>
            </a:extLst>
          </p:cNvPr>
          <p:cNvPicPr>
            <a:picLocks noGrp="1" noChangeAspect="1"/>
          </p:cNvPicPr>
          <p:nvPr>
            <p:ph sz="half" idx="2"/>
          </p:nvPr>
        </p:nvPicPr>
        <p:blipFill>
          <a:blip r:embed="rId2"/>
          <a:stretch>
            <a:fillRect/>
          </a:stretch>
        </p:blipFill>
        <p:spPr>
          <a:xfrm>
            <a:off x="6172200" y="2344633"/>
            <a:ext cx="5181600" cy="3313321"/>
          </a:xfrm>
        </p:spPr>
      </p:pic>
      <p:sp>
        <p:nvSpPr>
          <p:cNvPr id="7" name="Slide Number Placeholder 6">
            <a:extLst>
              <a:ext uri="{FF2B5EF4-FFF2-40B4-BE49-F238E27FC236}">
                <a16:creationId xmlns:a16="http://schemas.microsoft.com/office/drawing/2014/main" id="{FCAF0514-CE54-6242-9627-903A22958EAD}"/>
              </a:ext>
            </a:extLst>
          </p:cNvPr>
          <p:cNvSpPr>
            <a:spLocks noGrp="1"/>
          </p:cNvSpPr>
          <p:nvPr>
            <p:ph type="sldNum" sz="quarter" idx="12"/>
          </p:nvPr>
        </p:nvSpPr>
        <p:spPr/>
        <p:txBody>
          <a:bodyPr/>
          <a:lstStyle/>
          <a:p>
            <a:fld id="{8B704E30-3BE6-404F-946C-E23999F48E68}" type="slidenum">
              <a:rPr lang="en-US" smtClean="0"/>
              <a:pPr/>
              <a:t>5</a:t>
            </a:fld>
            <a:endParaRPr lang="en-US"/>
          </a:p>
        </p:txBody>
      </p:sp>
      <p:sp>
        <p:nvSpPr>
          <p:cNvPr id="6" name="TextBox 5">
            <a:extLst>
              <a:ext uri="{FF2B5EF4-FFF2-40B4-BE49-F238E27FC236}">
                <a16:creationId xmlns:a16="http://schemas.microsoft.com/office/drawing/2014/main" id="{5206107F-4266-0D4B-ACDE-9A91D72F4CBE}"/>
              </a:ext>
            </a:extLst>
          </p:cNvPr>
          <p:cNvSpPr txBox="1"/>
          <p:nvPr/>
        </p:nvSpPr>
        <p:spPr>
          <a:xfrm>
            <a:off x="6172200" y="5657954"/>
            <a:ext cx="3196281" cy="276999"/>
          </a:xfrm>
          <a:prstGeom prst="rect">
            <a:avLst/>
          </a:prstGeom>
          <a:noFill/>
        </p:spPr>
        <p:txBody>
          <a:bodyPr wrap="square" rtlCol="0">
            <a:spAutoFit/>
          </a:bodyPr>
          <a:lstStyle/>
          <a:p>
            <a:r>
              <a:rPr lang="en-US" sz="1200" dirty="0"/>
              <a:t>Source: University of Waterloo, CS651, Fall 2019</a:t>
            </a:r>
          </a:p>
        </p:txBody>
      </p:sp>
    </p:spTree>
    <p:extLst>
      <p:ext uri="{BB962C8B-B14F-4D97-AF65-F5344CB8AC3E}">
        <p14:creationId xmlns:p14="http://schemas.microsoft.com/office/powerpoint/2010/main" val="175493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03F9-A36C-C44E-A33F-B8A16AE795AD}"/>
              </a:ext>
            </a:extLst>
          </p:cNvPr>
          <p:cNvSpPr>
            <a:spLocks noGrp="1"/>
          </p:cNvSpPr>
          <p:nvPr>
            <p:ph type="title"/>
          </p:nvPr>
        </p:nvSpPr>
        <p:spPr/>
        <p:txBody>
          <a:bodyPr/>
          <a:lstStyle/>
          <a:p>
            <a:r>
              <a:rPr lang="en-US" dirty="0"/>
              <a:t>Contributions</a:t>
            </a:r>
          </a:p>
        </p:txBody>
      </p:sp>
      <p:sp>
        <p:nvSpPr>
          <p:cNvPr id="8" name="Content Placeholder 7">
            <a:extLst>
              <a:ext uri="{FF2B5EF4-FFF2-40B4-BE49-F238E27FC236}">
                <a16:creationId xmlns:a16="http://schemas.microsoft.com/office/drawing/2014/main" id="{96A9510D-F76B-4DD4-BCF2-8CD2487A5D49}"/>
              </a:ext>
            </a:extLst>
          </p:cNvPr>
          <p:cNvSpPr>
            <a:spLocks noGrp="1"/>
          </p:cNvSpPr>
          <p:nvPr>
            <p:ph idx="1"/>
          </p:nvPr>
        </p:nvSpPr>
        <p:spPr/>
        <p:txBody>
          <a:bodyPr/>
          <a:lstStyle/>
          <a:p>
            <a:r>
              <a:rPr lang="en-US" dirty="0"/>
              <a:t>Formalizes a computation/memory cost model</a:t>
            </a:r>
          </a:p>
          <a:p>
            <a:r>
              <a:rPr lang="en-US" dirty="0"/>
              <a:t>Proposes an optimal workload distribution strategy</a:t>
            </a:r>
          </a:p>
          <a:p>
            <a:pPr lvl="1"/>
            <a:r>
              <a:rPr lang="en-US" dirty="0"/>
              <a:t>Small constant factor from the theoretical lower bounds</a:t>
            </a:r>
          </a:p>
          <a:p>
            <a:pPr lvl="1"/>
            <a:r>
              <a:rPr lang="en-US" dirty="0"/>
              <a:t>Balance between computational cost and communication cost</a:t>
            </a:r>
          </a:p>
          <a:p>
            <a:pPr lvl="1"/>
            <a:r>
              <a:rPr lang="en-US" dirty="0"/>
              <a:t>Handles both single and multiple blocking functions</a:t>
            </a:r>
          </a:p>
          <a:p>
            <a:r>
              <a:rPr lang="en-US" dirty="0"/>
              <a:t>Does NOT propose new comparison methods</a:t>
            </a:r>
          </a:p>
          <a:p>
            <a:r>
              <a:rPr lang="en-US" dirty="0"/>
              <a:t>Does NOT propose new blocking functions</a:t>
            </a:r>
          </a:p>
        </p:txBody>
      </p:sp>
      <p:sp>
        <p:nvSpPr>
          <p:cNvPr id="3" name="Slide Number Placeholder 2">
            <a:extLst>
              <a:ext uri="{FF2B5EF4-FFF2-40B4-BE49-F238E27FC236}">
                <a16:creationId xmlns:a16="http://schemas.microsoft.com/office/drawing/2014/main" id="{99E91BE1-F0A1-2240-922A-65F7AA8D17C9}"/>
              </a:ext>
            </a:extLst>
          </p:cNvPr>
          <p:cNvSpPr>
            <a:spLocks noGrp="1"/>
          </p:cNvSpPr>
          <p:nvPr>
            <p:ph type="sldNum" sz="quarter" idx="12"/>
          </p:nvPr>
        </p:nvSpPr>
        <p:spPr/>
        <p:txBody>
          <a:bodyPr/>
          <a:lstStyle/>
          <a:p>
            <a:fld id="{8B704E30-3BE6-404F-946C-E23999F48E68}" type="slidenum">
              <a:rPr lang="en-US" smtClean="0"/>
              <a:pPr/>
              <a:t>6</a:t>
            </a:fld>
            <a:endParaRPr lang="en-US"/>
          </a:p>
        </p:txBody>
      </p:sp>
    </p:spTree>
    <p:extLst>
      <p:ext uri="{BB962C8B-B14F-4D97-AF65-F5344CB8AC3E}">
        <p14:creationId xmlns:p14="http://schemas.microsoft.com/office/powerpoint/2010/main" val="83210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F4D8-0899-AD47-ABC3-B402C5EFFBC4}"/>
              </a:ext>
            </a:extLst>
          </p:cNvPr>
          <p:cNvSpPr>
            <a:spLocks noGrp="1"/>
          </p:cNvSpPr>
          <p:nvPr>
            <p:ph type="title"/>
          </p:nvPr>
        </p:nvSpPr>
        <p:spPr/>
        <p:txBody>
          <a:bodyPr/>
          <a:lstStyle/>
          <a:p>
            <a:r>
              <a:rPr lang="en-US" dirty="0"/>
              <a:t>Problem Definition</a:t>
            </a:r>
          </a:p>
        </p:txBody>
      </p:sp>
      <p:sp>
        <p:nvSpPr>
          <p:cNvPr id="7" name="Text Placeholder 6">
            <a:extLst>
              <a:ext uri="{FF2B5EF4-FFF2-40B4-BE49-F238E27FC236}">
                <a16:creationId xmlns:a16="http://schemas.microsoft.com/office/drawing/2014/main" id="{44367873-EC32-9A44-87BF-EB3AEED97B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1D01C52-6F4D-BD4F-8CAB-642F50855574}"/>
              </a:ext>
            </a:extLst>
          </p:cNvPr>
          <p:cNvSpPr>
            <a:spLocks noGrp="1"/>
          </p:cNvSpPr>
          <p:nvPr>
            <p:ph type="sldNum" sz="quarter" idx="12"/>
          </p:nvPr>
        </p:nvSpPr>
        <p:spPr/>
        <p:txBody>
          <a:bodyPr/>
          <a:lstStyle/>
          <a:p>
            <a:fld id="{8B704E30-3BE6-404F-946C-E23999F48E68}" type="slidenum">
              <a:rPr lang="en-US" smtClean="0"/>
              <a:pPr/>
              <a:t>7</a:t>
            </a:fld>
            <a:endParaRPr lang="en-US"/>
          </a:p>
        </p:txBody>
      </p:sp>
    </p:spTree>
    <p:extLst>
      <p:ext uri="{BB962C8B-B14F-4D97-AF65-F5344CB8AC3E}">
        <p14:creationId xmlns:p14="http://schemas.microsoft.com/office/powerpoint/2010/main" val="375136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66DF26-27CA-D848-BA1A-97F5B6575196}"/>
              </a:ext>
            </a:extLst>
          </p:cNvPr>
          <p:cNvSpPr>
            <a:spLocks noGrp="1"/>
          </p:cNvSpPr>
          <p:nvPr>
            <p:ph type="title"/>
          </p:nvPr>
        </p:nvSpPr>
        <p:spPr/>
        <p:txBody>
          <a:bodyPr/>
          <a:lstStyle/>
          <a:p>
            <a:r>
              <a:rPr lang="en-US" dirty="0"/>
              <a:t>Communication cost (X) and computation cost (Y)</a:t>
            </a:r>
          </a:p>
        </p:txBody>
      </p:sp>
      <p:sp>
        <p:nvSpPr>
          <p:cNvPr id="5" name="Slide Number Placeholder 4">
            <a:extLst>
              <a:ext uri="{FF2B5EF4-FFF2-40B4-BE49-F238E27FC236}">
                <a16:creationId xmlns:a16="http://schemas.microsoft.com/office/drawing/2014/main" id="{01ACFF2F-25AC-294F-B801-F8AFDD022096}"/>
              </a:ext>
            </a:extLst>
          </p:cNvPr>
          <p:cNvSpPr>
            <a:spLocks noGrp="1"/>
          </p:cNvSpPr>
          <p:nvPr>
            <p:ph type="sldNum" sz="quarter" idx="12"/>
          </p:nvPr>
        </p:nvSpPr>
        <p:spPr/>
        <p:txBody>
          <a:bodyPr/>
          <a:lstStyle/>
          <a:p>
            <a:fld id="{8B704E30-3BE6-404F-946C-E23999F48E68}" type="slidenum">
              <a:rPr lang="en-US" smtClean="0"/>
              <a:pPr/>
              <a:t>8</a:t>
            </a:fld>
            <a:endParaRPr lang="en-US"/>
          </a:p>
        </p:txBody>
      </p:sp>
      <p:sp>
        <p:nvSpPr>
          <p:cNvPr id="13" name="Content Placeholder 12">
            <a:extLst>
              <a:ext uri="{FF2B5EF4-FFF2-40B4-BE49-F238E27FC236}">
                <a16:creationId xmlns:a16="http://schemas.microsoft.com/office/drawing/2014/main" id="{F96BA0D6-D62C-A141-A50B-0C21376C0955}"/>
              </a:ext>
            </a:extLst>
          </p:cNvPr>
          <p:cNvSpPr>
            <a:spLocks noGrp="1"/>
          </p:cNvSpPr>
          <p:nvPr>
            <p:ph sz="half" idx="1"/>
          </p:nvPr>
        </p:nvSpPr>
        <p:spPr/>
        <p:txBody>
          <a:bodyPr>
            <a:normAutofit/>
          </a:bodyPr>
          <a:lstStyle/>
          <a:p>
            <a:r>
              <a:rPr lang="en-US" sz="2200" b="1" dirty="0"/>
              <a:t>Communication cost </a:t>
            </a:r>
            <a:r>
              <a:rPr lang="en-US" sz="2200" dirty="0"/>
              <a:t>is the cost of moving the data from Map tasks to Reduce tasks</a:t>
            </a:r>
          </a:p>
          <a:p>
            <a:r>
              <a:rPr lang="en-US" sz="2200" b="1" dirty="0"/>
              <a:t>Computation cost</a:t>
            </a:r>
            <a:r>
              <a:rPr lang="en-US" sz="2200" dirty="0"/>
              <a:t> is the sum of the time needed to execute each reducer</a:t>
            </a:r>
            <a:endParaRPr lang="en-US" sz="2200" b="1" dirty="0"/>
          </a:p>
        </p:txBody>
      </p:sp>
      <p:pic>
        <p:nvPicPr>
          <p:cNvPr id="18" name="Picture 17">
            <a:extLst>
              <a:ext uri="{FF2B5EF4-FFF2-40B4-BE49-F238E27FC236}">
                <a16:creationId xmlns:a16="http://schemas.microsoft.com/office/drawing/2014/main" id="{E1BF2BD3-ABB5-9643-AC61-BECA87D6A66C}"/>
              </a:ext>
            </a:extLst>
          </p:cNvPr>
          <p:cNvPicPr>
            <a:picLocks noChangeAspect="1"/>
          </p:cNvPicPr>
          <p:nvPr/>
        </p:nvPicPr>
        <p:blipFill>
          <a:blip r:embed="rId2"/>
          <a:stretch>
            <a:fillRect/>
          </a:stretch>
        </p:blipFill>
        <p:spPr>
          <a:xfrm>
            <a:off x="1141342" y="3567288"/>
            <a:ext cx="4575316" cy="2609675"/>
          </a:xfrm>
          <a:prstGeom prst="rect">
            <a:avLst/>
          </a:prstGeom>
        </p:spPr>
      </p:pic>
      <p:sp>
        <p:nvSpPr>
          <p:cNvPr id="19" name="TextBox 18">
            <a:extLst>
              <a:ext uri="{FF2B5EF4-FFF2-40B4-BE49-F238E27FC236}">
                <a16:creationId xmlns:a16="http://schemas.microsoft.com/office/drawing/2014/main" id="{29D55ADF-0CB5-C94B-9071-7623CAA6516B}"/>
              </a:ext>
            </a:extLst>
          </p:cNvPr>
          <p:cNvSpPr txBox="1"/>
          <p:nvPr/>
        </p:nvSpPr>
        <p:spPr>
          <a:xfrm>
            <a:off x="1141342" y="6138477"/>
            <a:ext cx="4371390" cy="276999"/>
          </a:xfrm>
          <a:prstGeom prst="rect">
            <a:avLst/>
          </a:prstGeom>
          <a:noFill/>
        </p:spPr>
        <p:txBody>
          <a:bodyPr wrap="square" rtlCol="0">
            <a:spAutoFit/>
          </a:bodyPr>
          <a:lstStyle/>
          <a:p>
            <a:r>
              <a:rPr lang="en-US" sz="1200" dirty="0"/>
              <a:t>Source: J. D. Ullman., Designing Good MapReduce Algorithms </a:t>
            </a:r>
          </a:p>
        </p:txBody>
      </p:sp>
      <p:pic>
        <p:nvPicPr>
          <p:cNvPr id="21" name="Content Placeholder 20">
            <a:extLst>
              <a:ext uri="{FF2B5EF4-FFF2-40B4-BE49-F238E27FC236}">
                <a16:creationId xmlns:a16="http://schemas.microsoft.com/office/drawing/2014/main" id="{CA60F480-6736-6F4C-9A3B-D9B5F429DE29}"/>
              </a:ext>
            </a:extLst>
          </p:cNvPr>
          <p:cNvPicPr>
            <a:picLocks noGrp="1" noChangeAspect="1"/>
          </p:cNvPicPr>
          <p:nvPr>
            <p:ph sz="half" idx="2"/>
          </p:nvPr>
        </p:nvPicPr>
        <p:blipFill>
          <a:blip r:embed="rId3"/>
          <a:stretch>
            <a:fillRect/>
          </a:stretch>
        </p:blipFill>
        <p:spPr>
          <a:xfrm>
            <a:off x="6172200" y="2041149"/>
            <a:ext cx="5181600" cy="3920289"/>
          </a:xfrm>
          <a:prstGeom prst="rect">
            <a:avLst/>
          </a:prstGeom>
        </p:spPr>
      </p:pic>
    </p:spTree>
    <p:extLst>
      <p:ext uri="{BB962C8B-B14F-4D97-AF65-F5344CB8AC3E}">
        <p14:creationId xmlns:p14="http://schemas.microsoft.com/office/powerpoint/2010/main" val="661272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76EC-3735-A64A-9918-F9C63E4F79DA}"/>
              </a:ext>
            </a:extLst>
          </p:cNvPr>
          <p:cNvSpPr>
            <a:spLocks noGrp="1"/>
          </p:cNvSpPr>
          <p:nvPr>
            <p:ph type="title"/>
          </p:nvPr>
        </p:nvSpPr>
        <p:spPr/>
        <p:txBody>
          <a:bodyPr/>
          <a:lstStyle/>
          <a:p>
            <a:r>
              <a:rPr lang="en-US" dirty="0"/>
              <a:t>Example:</a:t>
            </a:r>
            <a:br>
              <a:rPr lang="en-US" dirty="0"/>
            </a:br>
            <a:r>
              <a:rPr lang="en-US" dirty="0"/>
              <a:t>n = 100, k = 10, s = 1, blocks = {5 blocks of size 10, 25 blocks of size 2}</a:t>
            </a:r>
          </a:p>
        </p:txBody>
      </p:sp>
      <p:sp>
        <p:nvSpPr>
          <p:cNvPr id="8" name="Content Placeholder 7">
            <a:extLst>
              <a:ext uri="{FF2B5EF4-FFF2-40B4-BE49-F238E27FC236}">
                <a16:creationId xmlns:a16="http://schemas.microsoft.com/office/drawing/2014/main" id="{76486042-FA72-3A47-A7C3-F3C88054B068}"/>
              </a:ext>
            </a:extLst>
          </p:cNvPr>
          <p:cNvSpPr>
            <a:spLocks noGrp="1"/>
          </p:cNvSpPr>
          <p:nvPr>
            <p:ph sz="half" idx="1"/>
          </p:nvPr>
        </p:nvSpPr>
        <p:spPr>
          <a:ln>
            <a:solidFill>
              <a:schemeClr val="tx1"/>
            </a:solidFill>
          </a:ln>
        </p:spPr>
        <p:txBody>
          <a:bodyPr/>
          <a:lstStyle/>
          <a:p>
            <a:r>
              <a:rPr lang="en-US" dirty="0"/>
              <a:t>Strategy #1</a:t>
            </a:r>
          </a:p>
          <a:p>
            <a:pPr lvl="1"/>
            <a:r>
              <a:rPr lang="en-US" dirty="0"/>
              <a:t>Send all 100 tuples to every reducers</a:t>
            </a:r>
          </a:p>
          <a:p>
            <a:pPr lvl="1"/>
            <a:r>
              <a:rPr lang="en-US" dirty="0"/>
              <a:t>Proportionally distribute tuples to compare among the reducers</a:t>
            </a:r>
          </a:p>
        </p:txBody>
      </p:sp>
      <p:sp>
        <p:nvSpPr>
          <p:cNvPr id="4" name="Content Placeholder 3">
            <a:extLst>
              <a:ext uri="{FF2B5EF4-FFF2-40B4-BE49-F238E27FC236}">
                <a16:creationId xmlns:a16="http://schemas.microsoft.com/office/drawing/2014/main" id="{50629F7E-5C32-8248-9EC6-B691A42A1178}"/>
              </a:ext>
            </a:extLst>
          </p:cNvPr>
          <p:cNvSpPr>
            <a:spLocks noGrp="1"/>
          </p:cNvSpPr>
          <p:nvPr>
            <p:ph sz="half" idx="2"/>
          </p:nvPr>
        </p:nvSpPr>
        <p:spPr>
          <a:ln>
            <a:solidFill>
              <a:schemeClr val="tx1"/>
            </a:solidFill>
          </a:ln>
        </p:spPr>
        <p:txBody>
          <a:bodyPr/>
          <a:lstStyle/>
          <a:p>
            <a:r>
              <a:rPr lang="en-US" dirty="0"/>
              <a:t>Strategy #2</a:t>
            </a:r>
          </a:p>
          <a:p>
            <a:pPr lvl="1"/>
            <a:r>
              <a:rPr lang="en-US" dirty="0"/>
              <a:t>Assigns one block entirely to one reducer</a:t>
            </a:r>
          </a:p>
          <a:p>
            <a:pPr lvl="1"/>
            <a:r>
              <a:rPr lang="en-US" dirty="0"/>
              <a:t>5 blocks of size 10 – 5 workers, 1 each</a:t>
            </a:r>
          </a:p>
          <a:p>
            <a:pPr lvl="1"/>
            <a:r>
              <a:rPr lang="en-US" dirty="0"/>
              <a:t>25 blocks of size 2 – 5 workers, 5 each</a:t>
            </a:r>
          </a:p>
        </p:txBody>
      </p:sp>
      <p:sp>
        <p:nvSpPr>
          <p:cNvPr id="5" name="Slide Number Placeholder 4">
            <a:extLst>
              <a:ext uri="{FF2B5EF4-FFF2-40B4-BE49-F238E27FC236}">
                <a16:creationId xmlns:a16="http://schemas.microsoft.com/office/drawing/2014/main" id="{7A240EBA-A587-FF4B-B04F-DBD6B441F1B7}"/>
              </a:ext>
            </a:extLst>
          </p:cNvPr>
          <p:cNvSpPr>
            <a:spLocks noGrp="1"/>
          </p:cNvSpPr>
          <p:nvPr>
            <p:ph type="sldNum" sz="quarter" idx="12"/>
          </p:nvPr>
        </p:nvSpPr>
        <p:spPr/>
        <p:txBody>
          <a:bodyPr/>
          <a:lstStyle/>
          <a:p>
            <a:fld id="{8B704E30-3BE6-404F-946C-E23999F48E68}" type="slidenum">
              <a:rPr lang="en-US" smtClean="0"/>
              <a:pPr/>
              <a:t>9</a:t>
            </a:fld>
            <a:endParaRPr lang="en-US"/>
          </a:p>
        </p:txBody>
      </p:sp>
      <p:pic>
        <p:nvPicPr>
          <p:cNvPr id="11" name="Picture 10">
            <a:extLst>
              <a:ext uri="{FF2B5EF4-FFF2-40B4-BE49-F238E27FC236}">
                <a16:creationId xmlns:a16="http://schemas.microsoft.com/office/drawing/2014/main" id="{605CE6CD-F972-274E-B952-5B6689F31A2D}"/>
              </a:ext>
            </a:extLst>
          </p:cNvPr>
          <p:cNvPicPr>
            <a:picLocks noChangeAspect="1"/>
          </p:cNvPicPr>
          <p:nvPr/>
        </p:nvPicPr>
        <p:blipFill>
          <a:blip r:embed="rId3"/>
          <a:stretch>
            <a:fillRect/>
          </a:stretch>
        </p:blipFill>
        <p:spPr>
          <a:xfrm>
            <a:off x="1301652" y="4001294"/>
            <a:ext cx="4254696" cy="1498358"/>
          </a:xfrm>
          <a:prstGeom prst="rect">
            <a:avLst/>
          </a:prstGeom>
        </p:spPr>
      </p:pic>
      <p:pic>
        <p:nvPicPr>
          <p:cNvPr id="16" name="Picture 15">
            <a:extLst>
              <a:ext uri="{FF2B5EF4-FFF2-40B4-BE49-F238E27FC236}">
                <a16:creationId xmlns:a16="http://schemas.microsoft.com/office/drawing/2014/main" id="{C53943F5-6BF0-2642-BB93-0C09886E8B56}"/>
              </a:ext>
            </a:extLst>
          </p:cNvPr>
          <p:cNvPicPr>
            <a:picLocks noChangeAspect="1"/>
          </p:cNvPicPr>
          <p:nvPr/>
        </p:nvPicPr>
        <p:blipFill>
          <a:blip r:embed="rId4"/>
          <a:stretch>
            <a:fillRect/>
          </a:stretch>
        </p:blipFill>
        <p:spPr>
          <a:xfrm>
            <a:off x="6644043" y="3858058"/>
            <a:ext cx="4237914" cy="1784830"/>
          </a:xfrm>
          <a:prstGeom prst="rect">
            <a:avLst/>
          </a:prstGeom>
        </p:spPr>
      </p:pic>
    </p:spTree>
    <p:extLst>
      <p:ext uri="{BB962C8B-B14F-4D97-AF65-F5344CB8AC3E}">
        <p14:creationId xmlns:p14="http://schemas.microsoft.com/office/powerpoint/2010/main" val="4075557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1915</Words>
  <Application>Microsoft Macintosh PowerPoint</Application>
  <PresentationFormat>Widescreen</PresentationFormat>
  <Paragraphs>270</Paragraphs>
  <Slides>33</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Courier New</vt:lpstr>
      <vt:lpstr>Office Theme</vt:lpstr>
      <vt:lpstr>Distributed Data Deduplication</vt:lpstr>
      <vt:lpstr>Data deduplication is costly</vt:lpstr>
      <vt:lpstr>Blocking is often used to reduce workload</vt:lpstr>
      <vt:lpstr>Distributed/parallel data processing is faster than running on a single machine</vt:lpstr>
      <vt:lpstr>Hadoop MapReduce</vt:lpstr>
      <vt:lpstr>Contributions</vt:lpstr>
      <vt:lpstr>Problem Definition</vt:lpstr>
      <vt:lpstr>Communication cost (X) and computation cost (Y)</vt:lpstr>
      <vt:lpstr>Example: n = 100, k = 10, s = 1, blocks = {5 blocks of size 10, 25 blocks of size 2}</vt:lpstr>
      <vt:lpstr>Break down into three cases, progressive in complexity</vt:lpstr>
      <vt:lpstr>Case 1 – Single Block, Single Blocking Function</vt:lpstr>
      <vt:lpstr>Compare every tuple with every other tuple in the block</vt:lpstr>
      <vt:lpstr>Triangle distribution strategy ensures exactly once comparison</vt:lpstr>
      <vt:lpstr>Example</vt:lpstr>
      <vt:lpstr>Triangle distribution strategy matches lower bound on Y, while providing a constant-factor approximation to lower bound on X</vt:lpstr>
      <vt:lpstr>Case 2 – Multiple Blocks, Single Blocking Function</vt:lpstr>
      <vt:lpstr>Like the single block case, we can derive lower bounds on X and Y</vt:lpstr>
      <vt:lpstr>Baseline strategies – Naïve-Dedup and PJ-Dedup</vt:lpstr>
      <vt:lpstr>Costs vary drastically depending on the blocking function</vt:lpstr>
      <vt:lpstr>Dis-Dedup: allocate reducers to blocks in proportion to workload</vt:lpstr>
      <vt:lpstr>Dis-Dedup can achieve constant factor to the lower bounds, for both multiple and single reducer blocks</vt:lpstr>
      <vt:lpstr>Case 3 – Multiple Blocks, Multiple Blocking Function</vt:lpstr>
      <vt:lpstr>We cannot just run Dis-Dedup multiple times for multiple blocking functions</vt:lpstr>
      <vt:lpstr>Dis-Dedup+: allocate reducers to blocks in proportion to workload of that blocking function</vt:lpstr>
      <vt:lpstr>Dis-Dedup+: impose an ordering of blocking functions to avoid duplicate checking</vt:lpstr>
      <vt:lpstr>Experimental Studies</vt:lpstr>
      <vt:lpstr>Contest participants</vt:lpstr>
      <vt:lpstr>Experiments</vt:lpstr>
      <vt:lpstr>Closing Remarks</vt:lpstr>
      <vt:lpstr>Key Takeaways</vt:lpstr>
      <vt:lpstr>Evaluation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 Deduplication</dc:title>
  <dc:creator>David Liu</dc:creator>
  <cp:lastModifiedBy>David Liu</cp:lastModifiedBy>
  <cp:revision>385</cp:revision>
  <dcterms:created xsi:type="dcterms:W3CDTF">2020-02-10T23:42:47Z</dcterms:created>
  <dcterms:modified xsi:type="dcterms:W3CDTF">2020-02-13T15:29:22Z</dcterms:modified>
</cp:coreProperties>
</file>