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47"/>
  </p:notesMasterIdLst>
  <p:sldIdLst>
    <p:sldId id="256" r:id="rId2"/>
    <p:sldId id="263" r:id="rId3"/>
    <p:sldId id="306" r:id="rId4"/>
    <p:sldId id="303" r:id="rId5"/>
    <p:sldId id="305" r:id="rId6"/>
    <p:sldId id="304" r:id="rId7"/>
    <p:sldId id="319" r:id="rId8"/>
    <p:sldId id="320" r:id="rId9"/>
    <p:sldId id="321" r:id="rId10"/>
    <p:sldId id="324" r:id="rId11"/>
    <p:sldId id="308" r:id="rId12"/>
    <p:sldId id="307" r:id="rId13"/>
    <p:sldId id="310" r:id="rId14"/>
    <p:sldId id="311" r:id="rId15"/>
    <p:sldId id="309" r:id="rId16"/>
    <p:sldId id="313" r:id="rId17"/>
    <p:sldId id="312" r:id="rId18"/>
    <p:sldId id="314" r:id="rId19"/>
    <p:sldId id="315" r:id="rId20"/>
    <p:sldId id="318" r:id="rId21"/>
    <p:sldId id="317" r:id="rId22"/>
    <p:sldId id="316" r:id="rId23"/>
    <p:sldId id="323" r:id="rId24"/>
    <p:sldId id="325" r:id="rId25"/>
    <p:sldId id="326" r:id="rId26"/>
    <p:sldId id="328" r:id="rId27"/>
    <p:sldId id="327" r:id="rId28"/>
    <p:sldId id="329" r:id="rId29"/>
    <p:sldId id="332" r:id="rId30"/>
    <p:sldId id="345" r:id="rId31"/>
    <p:sldId id="331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2" r:id="rId41"/>
    <p:sldId id="341" r:id="rId42"/>
    <p:sldId id="343" r:id="rId43"/>
    <p:sldId id="344" r:id="rId44"/>
    <p:sldId id="346" r:id="rId45"/>
    <p:sldId id="34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Liu" initials="DL" lastIdx="2" clrIdx="0">
    <p:extLst>
      <p:ext uri="{19B8F6BF-5375-455C-9EA6-DF929625EA0E}">
        <p15:presenceInfo xmlns:p15="http://schemas.microsoft.com/office/powerpoint/2012/main" userId="S::sq2liu@uwaterloo.ca::c1ffc73e-9b14-4ae9-8648-77054f6ffc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4B429"/>
    <a:srgbClr val="FFD54F"/>
    <a:srgbClr val="FFEA3D"/>
    <a:srgbClr val="FFFFAA"/>
    <a:srgbClr val="E0249A"/>
    <a:srgbClr val="0073CF"/>
    <a:srgbClr val="57068C"/>
    <a:srgbClr val="FFDB43"/>
    <a:srgbClr val="FDD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39" autoAdjust="0"/>
    <p:restoredTop sz="82960"/>
  </p:normalViewPr>
  <p:slideViewPr>
    <p:cSldViewPr snapToGrid="0">
      <p:cViewPr varScale="1">
        <p:scale>
          <a:sx n="94" d="100"/>
          <a:sy n="94" d="100"/>
        </p:scale>
        <p:origin x="200" y="2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D2E5B4-2F03-4346-8110-C6E3904323C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A5D4836-AC2B-432B-9505-2BDC874C24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Evaluation Decision?</a:t>
          </a:r>
        </a:p>
      </dgm:t>
    </dgm:pt>
    <dgm:pt modelId="{67E1B568-03FE-4688-91D6-BAAA21D29059}" type="parTrans" cxnId="{06F47A51-BC62-41B9-B865-914F943D60E7}">
      <dgm:prSet/>
      <dgm:spPr/>
      <dgm:t>
        <a:bodyPr/>
        <a:lstStyle/>
        <a:p>
          <a:endParaRPr lang="en-US"/>
        </a:p>
      </dgm:t>
    </dgm:pt>
    <dgm:pt modelId="{02C5678A-E53D-4EB1-A050-FBFB3125DA99}" type="sibTrans" cxnId="{06F47A51-BC62-41B9-B865-914F943D60E7}">
      <dgm:prSet/>
      <dgm:spPr/>
      <dgm:t>
        <a:bodyPr/>
        <a:lstStyle/>
        <a:p>
          <a:endParaRPr lang="en-US"/>
        </a:p>
      </dgm:t>
    </dgm:pt>
    <dgm:pt modelId="{131B08FA-BEAF-4676-A4C0-99707E064F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Defect Proneness?</a:t>
          </a:r>
        </a:p>
      </dgm:t>
    </dgm:pt>
    <dgm:pt modelId="{6E1DBD1A-9BE4-4511-B256-37FD29CF97E0}" type="parTrans" cxnId="{44AC0848-6CFC-4C44-ACCB-8A101B468D82}">
      <dgm:prSet/>
      <dgm:spPr/>
      <dgm:t>
        <a:bodyPr/>
        <a:lstStyle/>
        <a:p>
          <a:endParaRPr lang="en-US"/>
        </a:p>
      </dgm:t>
    </dgm:pt>
    <dgm:pt modelId="{63CCFA8A-C035-46B5-9E38-809EEE30C197}" type="sibTrans" cxnId="{44AC0848-6CFC-4C44-ACCB-8A101B468D82}">
      <dgm:prSet/>
      <dgm:spPr/>
      <dgm:t>
        <a:bodyPr/>
        <a:lstStyle/>
        <a:p>
          <a:endParaRPr lang="en-US"/>
        </a:p>
      </dgm:t>
    </dgm:pt>
    <dgm:pt modelId="{35723C20-0F28-4804-8FA8-A014F3F8179D}" type="pres">
      <dgm:prSet presAssocID="{F5D2E5B4-2F03-4346-8110-C6E3904323C9}" presName="root" presStyleCnt="0">
        <dgm:presLayoutVars>
          <dgm:dir/>
          <dgm:resizeHandles val="exact"/>
        </dgm:presLayoutVars>
      </dgm:prSet>
      <dgm:spPr/>
    </dgm:pt>
    <dgm:pt modelId="{858CCACE-2E43-46DD-A78F-183D693C3A8C}" type="pres">
      <dgm:prSet presAssocID="{2A5D4836-AC2B-432B-9505-2BDC874C24E9}" presName="compNode" presStyleCnt="0"/>
      <dgm:spPr/>
    </dgm:pt>
    <dgm:pt modelId="{0375B5C8-3463-45B5-8D33-C042C484396C}" type="pres">
      <dgm:prSet presAssocID="{2A5D4836-AC2B-432B-9505-2BDC874C24E9}" presName="iconBgRect" presStyleLbl="bgShp" presStyleIdx="0" presStyleCnt="2"/>
      <dgm:spPr/>
    </dgm:pt>
    <dgm:pt modelId="{3B441218-0040-4E69-B9D6-AA2DBBDA8342}" type="pres">
      <dgm:prSet presAssocID="{2A5D4836-AC2B-432B-9505-2BDC874C24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A4264083-3DA5-4D03-9AA3-F991689BE752}" type="pres">
      <dgm:prSet presAssocID="{2A5D4836-AC2B-432B-9505-2BDC874C24E9}" presName="spaceRect" presStyleCnt="0"/>
      <dgm:spPr/>
    </dgm:pt>
    <dgm:pt modelId="{708F7FAF-1EC7-4068-8DAB-D72FEF3C8C37}" type="pres">
      <dgm:prSet presAssocID="{2A5D4836-AC2B-432B-9505-2BDC874C24E9}" presName="textRect" presStyleLbl="revTx" presStyleIdx="0" presStyleCnt="2">
        <dgm:presLayoutVars>
          <dgm:chMax val="1"/>
          <dgm:chPref val="1"/>
        </dgm:presLayoutVars>
      </dgm:prSet>
      <dgm:spPr/>
    </dgm:pt>
    <dgm:pt modelId="{37723F8B-3E05-4E5D-8E11-E5101E377254}" type="pres">
      <dgm:prSet presAssocID="{02C5678A-E53D-4EB1-A050-FBFB3125DA99}" presName="sibTrans" presStyleCnt="0"/>
      <dgm:spPr/>
    </dgm:pt>
    <dgm:pt modelId="{2E7B4726-14D7-4B4E-8D2C-5D633570AC15}" type="pres">
      <dgm:prSet presAssocID="{131B08FA-BEAF-4676-A4C0-99707E064FF7}" presName="compNode" presStyleCnt="0"/>
      <dgm:spPr/>
    </dgm:pt>
    <dgm:pt modelId="{C8C1AF40-F774-42DA-B805-6C3BA454ACED}" type="pres">
      <dgm:prSet presAssocID="{131B08FA-BEAF-4676-A4C0-99707E064FF7}" presName="iconBgRect" presStyleLbl="bgShp" presStyleIdx="1" presStyleCnt="2"/>
      <dgm:spPr/>
    </dgm:pt>
    <dgm:pt modelId="{AE331E41-AAF2-4AD7-9A66-342593251F47}" type="pres">
      <dgm:prSet presAssocID="{131B08FA-BEAF-4676-A4C0-99707E064F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CA94D3CD-B116-47A0-A19C-2B5F55FEF536}" type="pres">
      <dgm:prSet presAssocID="{131B08FA-BEAF-4676-A4C0-99707E064FF7}" presName="spaceRect" presStyleCnt="0"/>
      <dgm:spPr/>
    </dgm:pt>
    <dgm:pt modelId="{D0C4AB60-7364-4953-ACF3-2F8CA75B734E}" type="pres">
      <dgm:prSet presAssocID="{131B08FA-BEAF-4676-A4C0-99707E064FF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4FC7402-EA6D-48F6-882B-E1CDF07DFA71}" type="presOf" srcId="{F5D2E5B4-2F03-4346-8110-C6E3904323C9}" destId="{35723C20-0F28-4804-8FA8-A014F3F8179D}" srcOrd="0" destOrd="0" presId="urn:microsoft.com/office/officeart/2018/5/layout/IconCircleLabelList"/>
    <dgm:cxn modelId="{44AC0848-6CFC-4C44-ACCB-8A101B468D82}" srcId="{F5D2E5B4-2F03-4346-8110-C6E3904323C9}" destId="{131B08FA-BEAF-4676-A4C0-99707E064FF7}" srcOrd="1" destOrd="0" parTransId="{6E1DBD1A-9BE4-4511-B256-37FD29CF97E0}" sibTransId="{63CCFA8A-C035-46B5-9E38-809EEE30C197}"/>
    <dgm:cxn modelId="{06F47A51-BC62-41B9-B865-914F943D60E7}" srcId="{F5D2E5B4-2F03-4346-8110-C6E3904323C9}" destId="{2A5D4836-AC2B-432B-9505-2BDC874C24E9}" srcOrd="0" destOrd="0" parTransId="{67E1B568-03FE-4688-91D6-BAAA21D29059}" sibTransId="{02C5678A-E53D-4EB1-A050-FBFB3125DA99}"/>
    <dgm:cxn modelId="{01429B92-CFF0-4DD1-B645-24132E5D67A1}" type="presOf" srcId="{131B08FA-BEAF-4676-A4C0-99707E064FF7}" destId="{D0C4AB60-7364-4953-ACF3-2F8CA75B734E}" srcOrd="0" destOrd="0" presId="urn:microsoft.com/office/officeart/2018/5/layout/IconCircleLabelList"/>
    <dgm:cxn modelId="{41335AE6-4F68-456C-8D26-DE0AC0212FC4}" type="presOf" srcId="{2A5D4836-AC2B-432B-9505-2BDC874C24E9}" destId="{708F7FAF-1EC7-4068-8DAB-D72FEF3C8C37}" srcOrd="0" destOrd="0" presId="urn:microsoft.com/office/officeart/2018/5/layout/IconCircleLabelList"/>
    <dgm:cxn modelId="{0C81F246-52AC-49AA-B6C0-34356510CB25}" type="presParOf" srcId="{35723C20-0F28-4804-8FA8-A014F3F8179D}" destId="{858CCACE-2E43-46DD-A78F-183D693C3A8C}" srcOrd="0" destOrd="0" presId="urn:microsoft.com/office/officeart/2018/5/layout/IconCircleLabelList"/>
    <dgm:cxn modelId="{9C0AC0B7-3A70-45FC-83B5-59C4EF4E8605}" type="presParOf" srcId="{858CCACE-2E43-46DD-A78F-183D693C3A8C}" destId="{0375B5C8-3463-45B5-8D33-C042C484396C}" srcOrd="0" destOrd="0" presId="urn:microsoft.com/office/officeart/2018/5/layout/IconCircleLabelList"/>
    <dgm:cxn modelId="{58AA2268-5D25-42BB-8663-860B348CBD8F}" type="presParOf" srcId="{858CCACE-2E43-46DD-A78F-183D693C3A8C}" destId="{3B441218-0040-4E69-B9D6-AA2DBBDA8342}" srcOrd="1" destOrd="0" presId="urn:microsoft.com/office/officeart/2018/5/layout/IconCircleLabelList"/>
    <dgm:cxn modelId="{023D2F78-858A-42C7-B6ED-92244C625FF1}" type="presParOf" srcId="{858CCACE-2E43-46DD-A78F-183D693C3A8C}" destId="{A4264083-3DA5-4D03-9AA3-F991689BE752}" srcOrd="2" destOrd="0" presId="urn:microsoft.com/office/officeart/2018/5/layout/IconCircleLabelList"/>
    <dgm:cxn modelId="{0EAEC258-6D4A-4A3C-9409-C1552954C02F}" type="presParOf" srcId="{858CCACE-2E43-46DD-A78F-183D693C3A8C}" destId="{708F7FAF-1EC7-4068-8DAB-D72FEF3C8C37}" srcOrd="3" destOrd="0" presId="urn:microsoft.com/office/officeart/2018/5/layout/IconCircleLabelList"/>
    <dgm:cxn modelId="{A3061802-CDD9-48C2-8584-88B53E83CFD9}" type="presParOf" srcId="{35723C20-0F28-4804-8FA8-A014F3F8179D}" destId="{37723F8B-3E05-4E5D-8E11-E5101E377254}" srcOrd="1" destOrd="0" presId="urn:microsoft.com/office/officeart/2018/5/layout/IconCircleLabelList"/>
    <dgm:cxn modelId="{CCAA9AED-B1A7-4988-89E5-2F3E44F352C8}" type="presParOf" srcId="{35723C20-0F28-4804-8FA8-A014F3F8179D}" destId="{2E7B4726-14D7-4B4E-8D2C-5D633570AC15}" srcOrd="2" destOrd="0" presId="urn:microsoft.com/office/officeart/2018/5/layout/IconCircleLabelList"/>
    <dgm:cxn modelId="{E6E82A3F-F802-4A7A-9AD8-8DA11A2B8503}" type="presParOf" srcId="{2E7B4726-14D7-4B4E-8D2C-5D633570AC15}" destId="{C8C1AF40-F774-42DA-B805-6C3BA454ACED}" srcOrd="0" destOrd="0" presId="urn:microsoft.com/office/officeart/2018/5/layout/IconCircleLabelList"/>
    <dgm:cxn modelId="{DEEADC2C-AA52-4818-8A32-A3B41437E4BE}" type="presParOf" srcId="{2E7B4726-14D7-4B4E-8D2C-5D633570AC15}" destId="{AE331E41-AAF2-4AD7-9A66-342593251F47}" srcOrd="1" destOrd="0" presId="urn:microsoft.com/office/officeart/2018/5/layout/IconCircleLabelList"/>
    <dgm:cxn modelId="{E1EF0374-8A57-4428-BDF2-1B4A178D26EF}" type="presParOf" srcId="{2E7B4726-14D7-4B4E-8D2C-5D633570AC15}" destId="{CA94D3CD-B116-47A0-A19C-2B5F55FEF536}" srcOrd="2" destOrd="0" presId="urn:microsoft.com/office/officeart/2018/5/layout/IconCircleLabelList"/>
    <dgm:cxn modelId="{3C46BB50-95AF-4CF1-ACBF-5B3253B42B21}" type="presParOf" srcId="{2E7B4726-14D7-4B4E-8D2C-5D633570AC15}" destId="{D0C4AB60-7364-4953-ACF3-2F8CA75B73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106BF2-CC2D-5D4A-84E5-5F9747EEEE9E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</dgm:pt>
    <dgm:pt modelId="{65AD4593-9057-B343-9ABC-5F735588DF3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Extraction</a:t>
          </a:r>
          <a:endParaRPr lang="en-US" dirty="0"/>
        </a:p>
      </dgm:t>
    </dgm:pt>
    <dgm:pt modelId="{DD0AF0BE-0460-8849-820E-97FD44A0A1C9}" type="parTrans" cxnId="{F6B07309-BFB3-3F4A-83B9-A2E323AE28E7}">
      <dgm:prSet/>
      <dgm:spPr/>
      <dgm:t>
        <a:bodyPr/>
        <a:lstStyle/>
        <a:p>
          <a:endParaRPr lang="en-US"/>
        </a:p>
      </dgm:t>
    </dgm:pt>
    <dgm:pt modelId="{8552AC2F-38C1-A940-A39A-D5E7BEC0A856}" type="sibTrans" cxnId="{F6B07309-BFB3-3F4A-83B9-A2E323AE28E7}">
      <dgm:prSet/>
      <dgm:spPr/>
      <dgm:t>
        <a:bodyPr/>
        <a:lstStyle/>
        <a:p>
          <a:endParaRPr lang="en-US"/>
        </a:p>
      </dgm:t>
    </dgm:pt>
    <dgm:pt modelId="{CFE7DCAE-4F61-B244-B18D-09B64360F1F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Cleaning</a:t>
          </a:r>
          <a:endParaRPr lang="en-US" dirty="0"/>
        </a:p>
      </dgm:t>
    </dgm:pt>
    <dgm:pt modelId="{A024FF44-FF70-F043-B7E3-06FD778FD5AA}" type="parTrans" cxnId="{1E0ECCD6-F5F2-BE41-9CAB-DA81DEECD177}">
      <dgm:prSet/>
      <dgm:spPr/>
      <dgm:t>
        <a:bodyPr/>
        <a:lstStyle/>
        <a:p>
          <a:endParaRPr lang="en-US"/>
        </a:p>
      </dgm:t>
    </dgm:pt>
    <dgm:pt modelId="{3D26B0B3-B559-7E4F-8E88-4F87DDA0A5D0}" type="sibTrans" cxnId="{1E0ECCD6-F5F2-BE41-9CAB-DA81DEECD177}">
      <dgm:prSet/>
      <dgm:spPr/>
      <dgm:t>
        <a:bodyPr/>
        <a:lstStyle/>
        <a:p>
          <a:endParaRPr lang="en-US"/>
        </a:p>
      </dgm:t>
    </dgm:pt>
    <dgm:pt modelId="{CA789522-C3C4-D445-931E-AC99C36869C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Training</a:t>
          </a:r>
          <a:endParaRPr lang="en-US" dirty="0"/>
        </a:p>
      </dgm:t>
    </dgm:pt>
    <dgm:pt modelId="{53E97D52-B46C-A843-A049-02B9530FD14F}" type="parTrans" cxnId="{DEE6C2B2-11CF-1145-9F79-EF6F39D93B6C}">
      <dgm:prSet/>
      <dgm:spPr/>
      <dgm:t>
        <a:bodyPr/>
        <a:lstStyle/>
        <a:p>
          <a:endParaRPr lang="en-US"/>
        </a:p>
      </dgm:t>
    </dgm:pt>
    <dgm:pt modelId="{BDC9A067-BF88-7E41-9896-57C369A935EE}" type="sibTrans" cxnId="{DEE6C2B2-11CF-1145-9F79-EF6F39D93B6C}">
      <dgm:prSet/>
      <dgm:spPr/>
      <dgm:t>
        <a:bodyPr/>
        <a:lstStyle/>
        <a:p>
          <a:endParaRPr lang="en-US"/>
        </a:p>
      </dgm:t>
    </dgm:pt>
    <dgm:pt modelId="{6D6C2D9D-68DE-6F41-9639-BC97C74E9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Evaluation</a:t>
          </a:r>
        </a:p>
      </dgm:t>
    </dgm:pt>
    <dgm:pt modelId="{0D80D17D-E49E-C54E-AE29-CA7E078A97E2}" type="parTrans" cxnId="{856D70B5-1D01-8544-8FAB-F84EE5E66DD8}">
      <dgm:prSet/>
      <dgm:spPr/>
      <dgm:t>
        <a:bodyPr/>
        <a:lstStyle/>
        <a:p>
          <a:endParaRPr lang="en-US"/>
        </a:p>
      </dgm:t>
    </dgm:pt>
    <dgm:pt modelId="{821D38F3-7F02-6D48-80C8-F67A9D26F283}" type="sibTrans" cxnId="{856D70B5-1D01-8544-8FAB-F84EE5E66DD8}">
      <dgm:prSet/>
      <dgm:spPr/>
      <dgm:t>
        <a:bodyPr/>
        <a:lstStyle/>
        <a:p>
          <a:endParaRPr lang="en-US"/>
        </a:p>
      </dgm:t>
    </dgm:pt>
    <dgm:pt modelId="{D2D6DF92-8C75-471F-A0F9-09A8FBF9C1A9}" type="pres">
      <dgm:prSet presAssocID="{86106BF2-CC2D-5D4A-84E5-5F9747EEEE9E}" presName="root" presStyleCnt="0">
        <dgm:presLayoutVars>
          <dgm:dir/>
          <dgm:resizeHandles val="exact"/>
        </dgm:presLayoutVars>
      </dgm:prSet>
      <dgm:spPr/>
    </dgm:pt>
    <dgm:pt modelId="{CEE363CE-FE27-49A6-806C-C01F1D53A1E6}" type="pres">
      <dgm:prSet presAssocID="{65AD4593-9057-B343-9ABC-5F735588DF3B}" presName="compNode" presStyleCnt="0"/>
      <dgm:spPr/>
    </dgm:pt>
    <dgm:pt modelId="{FF7A2DDD-3CD5-4A9F-823F-02628FFC77A6}" type="pres">
      <dgm:prSet presAssocID="{65AD4593-9057-B343-9ABC-5F735588DF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80D8C0-2C03-4A4A-99A2-5621340387B6}" type="pres">
      <dgm:prSet presAssocID="{65AD4593-9057-B343-9ABC-5F735588DF3B}" presName="spaceRect" presStyleCnt="0"/>
      <dgm:spPr/>
    </dgm:pt>
    <dgm:pt modelId="{3080ECC7-8B99-4EEB-A9A7-AD287AFEF684}" type="pres">
      <dgm:prSet presAssocID="{65AD4593-9057-B343-9ABC-5F735588DF3B}" presName="textRect" presStyleLbl="revTx" presStyleIdx="0" presStyleCnt="4">
        <dgm:presLayoutVars>
          <dgm:chMax val="1"/>
          <dgm:chPref val="1"/>
        </dgm:presLayoutVars>
      </dgm:prSet>
      <dgm:spPr/>
    </dgm:pt>
    <dgm:pt modelId="{FCA71F16-EF55-4C02-A738-B49D6CDCF1EE}" type="pres">
      <dgm:prSet presAssocID="{8552AC2F-38C1-A940-A39A-D5E7BEC0A856}" presName="sibTrans" presStyleCnt="0"/>
      <dgm:spPr/>
    </dgm:pt>
    <dgm:pt modelId="{C50FBE6A-6485-49E4-9D34-C075D4799058}" type="pres">
      <dgm:prSet presAssocID="{CFE7DCAE-4F61-B244-B18D-09B64360F1F7}" presName="compNode" presStyleCnt="0"/>
      <dgm:spPr/>
    </dgm:pt>
    <dgm:pt modelId="{6A84EAEE-84D1-41A9-B6EA-935ACAC05259}" type="pres">
      <dgm:prSet presAssocID="{CFE7DCAE-4F61-B244-B18D-09B64360F1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B26CB253-C5E5-4629-AFFB-C08FAA2E1B42}" type="pres">
      <dgm:prSet presAssocID="{CFE7DCAE-4F61-B244-B18D-09B64360F1F7}" presName="spaceRect" presStyleCnt="0"/>
      <dgm:spPr/>
    </dgm:pt>
    <dgm:pt modelId="{2DE48493-22C4-4C1E-AC5B-A2D2F3247D11}" type="pres">
      <dgm:prSet presAssocID="{CFE7DCAE-4F61-B244-B18D-09B64360F1F7}" presName="textRect" presStyleLbl="revTx" presStyleIdx="1" presStyleCnt="4">
        <dgm:presLayoutVars>
          <dgm:chMax val="1"/>
          <dgm:chPref val="1"/>
        </dgm:presLayoutVars>
      </dgm:prSet>
      <dgm:spPr/>
    </dgm:pt>
    <dgm:pt modelId="{063C642A-FDB4-41EE-98E9-D05FC154D737}" type="pres">
      <dgm:prSet presAssocID="{3D26B0B3-B559-7E4F-8E88-4F87DDA0A5D0}" presName="sibTrans" presStyleCnt="0"/>
      <dgm:spPr/>
    </dgm:pt>
    <dgm:pt modelId="{20B179CB-88E8-4245-93CB-083CD5261DA0}" type="pres">
      <dgm:prSet presAssocID="{CA789522-C3C4-D445-931E-AC99C36869C8}" presName="compNode" presStyleCnt="0"/>
      <dgm:spPr/>
    </dgm:pt>
    <dgm:pt modelId="{731D2EC7-5E2D-4858-9F21-5FE2C94234AA}" type="pres">
      <dgm:prSet presAssocID="{CA789522-C3C4-D445-931E-AC99C36869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E3A7E94-C638-42CA-A692-952F8ABAD33D}" type="pres">
      <dgm:prSet presAssocID="{CA789522-C3C4-D445-931E-AC99C36869C8}" presName="spaceRect" presStyleCnt="0"/>
      <dgm:spPr/>
    </dgm:pt>
    <dgm:pt modelId="{8645E5F7-0729-428D-8402-B6A64B3B4B19}" type="pres">
      <dgm:prSet presAssocID="{CA789522-C3C4-D445-931E-AC99C36869C8}" presName="textRect" presStyleLbl="revTx" presStyleIdx="2" presStyleCnt="4">
        <dgm:presLayoutVars>
          <dgm:chMax val="1"/>
          <dgm:chPref val="1"/>
        </dgm:presLayoutVars>
      </dgm:prSet>
      <dgm:spPr/>
    </dgm:pt>
    <dgm:pt modelId="{D6C05C56-A6A6-41FC-AB69-57A691BB3857}" type="pres">
      <dgm:prSet presAssocID="{BDC9A067-BF88-7E41-9896-57C369A935EE}" presName="sibTrans" presStyleCnt="0"/>
      <dgm:spPr/>
    </dgm:pt>
    <dgm:pt modelId="{15A13A1B-5DAA-49B3-8785-D8228077B03A}" type="pres">
      <dgm:prSet presAssocID="{6D6C2D9D-68DE-6F41-9639-BC97C74E97AE}" presName="compNode" presStyleCnt="0"/>
      <dgm:spPr/>
    </dgm:pt>
    <dgm:pt modelId="{449F6327-AD84-4F0E-851C-38B166A2CE10}" type="pres">
      <dgm:prSet presAssocID="{6D6C2D9D-68DE-6F41-9639-BC97C74E97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079D3E-8D38-4CFF-AB4D-2AB2407AD566}" type="pres">
      <dgm:prSet presAssocID="{6D6C2D9D-68DE-6F41-9639-BC97C74E97AE}" presName="spaceRect" presStyleCnt="0"/>
      <dgm:spPr/>
    </dgm:pt>
    <dgm:pt modelId="{956C13ED-C480-4922-8714-7285FBB8AC4C}" type="pres">
      <dgm:prSet presAssocID="{6D6C2D9D-68DE-6F41-9639-BC97C74E97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73CA01-0AFC-CD41-A4E2-7A0129A32F72}" type="presOf" srcId="{86106BF2-CC2D-5D4A-84E5-5F9747EEEE9E}" destId="{D2D6DF92-8C75-471F-A0F9-09A8FBF9C1A9}" srcOrd="0" destOrd="0" presId="urn:microsoft.com/office/officeart/2018/2/layout/IconLabelList"/>
    <dgm:cxn modelId="{F6B07309-BFB3-3F4A-83B9-A2E323AE28E7}" srcId="{86106BF2-CC2D-5D4A-84E5-5F9747EEEE9E}" destId="{65AD4593-9057-B343-9ABC-5F735588DF3B}" srcOrd="0" destOrd="0" parTransId="{DD0AF0BE-0460-8849-820E-97FD44A0A1C9}" sibTransId="{8552AC2F-38C1-A940-A39A-D5E7BEC0A856}"/>
    <dgm:cxn modelId="{11FCC55B-6464-C843-9AD1-EB624388ED91}" type="presOf" srcId="{65AD4593-9057-B343-9ABC-5F735588DF3B}" destId="{3080ECC7-8B99-4EEB-A9A7-AD287AFEF684}" srcOrd="0" destOrd="0" presId="urn:microsoft.com/office/officeart/2018/2/layout/IconLabelList"/>
    <dgm:cxn modelId="{2F183977-A50D-4648-9278-E468CE00F3D3}" type="presOf" srcId="{CA789522-C3C4-D445-931E-AC99C36869C8}" destId="{8645E5F7-0729-428D-8402-B6A64B3B4B19}" srcOrd="0" destOrd="0" presId="urn:microsoft.com/office/officeart/2018/2/layout/IconLabelList"/>
    <dgm:cxn modelId="{B4866077-4AAC-1240-BC82-01F130526ACE}" type="presOf" srcId="{6D6C2D9D-68DE-6F41-9639-BC97C74E97AE}" destId="{956C13ED-C480-4922-8714-7285FBB8AC4C}" srcOrd="0" destOrd="0" presId="urn:microsoft.com/office/officeart/2018/2/layout/IconLabelList"/>
    <dgm:cxn modelId="{90FD387B-0691-3D4F-BC38-D0A95F214A22}" type="presOf" srcId="{CFE7DCAE-4F61-B244-B18D-09B64360F1F7}" destId="{2DE48493-22C4-4C1E-AC5B-A2D2F3247D11}" srcOrd="0" destOrd="0" presId="urn:microsoft.com/office/officeart/2018/2/layout/IconLabelList"/>
    <dgm:cxn modelId="{DEE6C2B2-11CF-1145-9F79-EF6F39D93B6C}" srcId="{86106BF2-CC2D-5D4A-84E5-5F9747EEEE9E}" destId="{CA789522-C3C4-D445-931E-AC99C36869C8}" srcOrd="2" destOrd="0" parTransId="{53E97D52-B46C-A843-A049-02B9530FD14F}" sibTransId="{BDC9A067-BF88-7E41-9896-57C369A935EE}"/>
    <dgm:cxn modelId="{856D70B5-1D01-8544-8FAB-F84EE5E66DD8}" srcId="{86106BF2-CC2D-5D4A-84E5-5F9747EEEE9E}" destId="{6D6C2D9D-68DE-6F41-9639-BC97C74E97AE}" srcOrd="3" destOrd="0" parTransId="{0D80D17D-E49E-C54E-AE29-CA7E078A97E2}" sibTransId="{821D38F3-7F02-6D48-80C8-F67A9D26F283}"/>
    <dgm:cxn modelId="{1E0ECCD6-F5F2-BE41-9CAB-DA81DEECD177}" srcId="{86106BF2-CC2D-5D4A-84E5-5F9747EEEE9E}" destId="{CFE7DCAE-4F61-B244-B18D-09B64360F1F7}" srcOrd="1" destOrd="0" parTransId="{A024FF44-FF70-F043-B7E3-06FD778FD5AA}" sibTransId="{3D26B0B3-B559-7E4F-8E88-4F87DDA0A5D0}"/>
    <dgm:cxn modelId="{544C901A-235D-1D48-A5C0-6874FBF81BB0}" type="presParOf" srcId="{D2D6DF92-8C75-471F-A0F9-09A8FBF9C1A9}" destId="{CEE363CE-FE27-49A6-806C-C01F1D53A1E6}" srcOrd="0" destOrd="0" presId="urn:microsoft.com/office/officeart/2018/2/layout/IconLabelList"/>
    <dgm:cxn modelId="{7EB220D1-E477-4C4F-8ECA-052F3FD09308}" type="presParOf" srcId="{CEE363CE-FE27-49A6-806C-C01F1D53A1E6}" destId="{FF7A2DDD-3CD5-4A9F-823F-02628FFC77A6}" srcOrd="0" destOrd="0" presId="urn:microsoft.com/office/officeart/2018/2/layout/IconLabelList"/>
    <dgm:cxn modelId="{9DF8D087-272A-8746-A2E7-56CC35DE4806}" type="presParOf" srcId="{CEE363CE-FE27-49A6-806C-C01F1D53A1E6}" destId="{6280D8C0-2C03-4A4A-99A2-5621340387B6}" srcOrd="1" destOrd="0" presId="urn:microsoft.com/office/officeart/2018/2/layout/IconLabelList"/>
    <dgm:cxn modelId="{C810D616-D4AF-024D-82DC-F0B217F8746F}" type="presParOf" srcId="{CEE363CE-FE27-49A6-806C-C01F1D53A1E6}" destId="{3080ECC7-8B99-4EEB-A9A7-AD287AFEF684}" srcOrd="2" destOrd="0" presId="urn:microsoft.com/office/officeart/2018/2/layout/IconLabelList"/>
    <dgm:cxn modelId="{BF789B5F-F45E-BB49-A2A8-E52769E122D0}" type="presParOf" srcId="{D2D6DF92-8C75-471F-A0F9-09A8FBF9C1A9}" destId="{FCA71F16-EF55-4C02-A738-B49D6CDCF1EE}" srcOrd="1" destOrd="0" presId="urn:microsoft.com/office/officeart/2018/2/layout/IconLabelList"/>
    <dgm:cxn modelId="{69E4F11E-0BD6-4943-8B1A-6ED356733364}" type="presParOf" srcId="{D2D6DF92-8C75-471F-A0F9-09A8FBF9C1A9}" destId="{C50FBE6A-6485-49E4-9D34-C075D4799058}" srcOrd="2" destOrd="0" presId="urn:microsoft.com/office/officeart/2018/2/layout/IconLabelList"/>
    <dgm:cxn modelId="{84AEEE2B-07DD-D44C-989D-F4F418903656}" type="presParOf" srcId="{C50FBE6A-6485-49E4-9D34-C075D4799058}" destId="{6A84EAEE-84D1-41A9-B6EA-935ACAC05259}" srcOrd="0" destOrd="0" presId="urn:microsoft.com/office/officeart/2018/2/layout/IconLabelList"/>
    <dgm:cxn modelId="{D3DAF702-1498-8D42-B99E-6F078376959F}" type="presParOf" srcId="{C50FBE6A-6485-49E4-9D34-C075D4799058}" destId="{B26CB253-C5E5-4629-AFFB-C08FAA2E1B42}" srcOrd="1" destOrd="0" presId="urn:microsoft.com/office/officeart/2018/2/layout/IconLabelList"/>
    <dgm:cxn modelId="{454682B2-C1A3-874B-981F-15F04E78CDAE}" type="presParOf" srcId="{C50FBE6A-6485-49E4-9D34-C075D4799058}" destId="{2DE48493-22C4-4C1E-AC5B-A2D2F3247D11}" srcOrd="2" destOrd="0" presId="urn:microsoft.com/office/officeart/2018/2/layout/IconLabelList"/>
    <dgm:cxn modelId="{BF88E288-D07B-E34B-A422-698FE8520522}" type="presParOf" srcId="{D2D6DF92-8C75-471F-A0F9-09A8FBF9C1A9}" destId="{063C642A-FDB4-41EE-98E9-D05FC154D737}" srcOrd="3" destOrd="0" presId="urn:microsoft.com/office/officeart/2018/2/layout/IconLabelList"/>
    <dgm:cxn modelId="{8606B889-EA71-D546-8DC1-D1DBFF0E1B7E}" type="presParOf" srcId="{D2D6DF92-8C75-471F-A0F9-09A8FBF9C1A9}" destId="{20B179CB-88E8-4245-93CB-083CD5261DA0}" srcOrd="4" destOrd="0" presId="urn:microsoft.com/office/officeart/2018/2/layout/IconLabelList"/>
    <dgm:cxn modelId="{51FF6135-1B50-C54A-BEF9-5CB0B6D3FB98}" type="presParOf" srcId="{20B179CB-88E8-4245-93CB-083CD5261DA0}" destId="{731D2EC7-5E2D-4858-9F21-5FE2C94234AA}" srcOrd="0" destOrd="0" presId="urn:microsoft.com/office/officeart/2018/2/layout/IconLabelList"/>
    <dgm:cxn modelId="{7CBECB73-0706-E649-937B-7930052697E4}" type="presParOf" srcId="{20B179CB-88E8-4245-93CB-083CD5261DA0}" destId="{2E3A7E94-C638-42CA-A692-952F8ABAD33D}" srcOrd="1" destOrd="0" presId="urn:microsoft.com/office/officeart/2018/2/layout/IconLabelList"/>
    <dgm:cxn modelId="{836955C1-3E1D-6641-90E9-C3F956F96089}" type="presParOf" srcId="{20B179CB-88E8-4245-93CB-083CD5261DA0}" destId="{8645E5F7-0729-428D-8402-B6A64B3B4B19}" srcOrd="2" destOrd="0" presId="urn:microsoft.com/office/officeart/2018/2/layout/IconLabelList"/>
    <dgm:cxn modelId="{270D67DE-B176-6047-BEAA-BE1FB5D94994}" type="presParOf" srcId="{D2D6DF92-8C75-471F-A0F9-09A8FBF9C1A9}" destId="{D6C05C56-A6A6-41FC-AB69-57A691BB3857}" srcOrd="5" destOrd="0" presId="urn:microsoft.com/office/officeart/2018/2/layout/IconLabelList"/>
    <dgm:cxn modelId="{EE741F6D-57D1-D449-9BEA-A6F17212BFDA}" type="presParOf" srcId="{D2D6DF92-8C75-471F-A0F9-09A8FBF9C1A9}" destId="{15A13A1B-5DAA-49B3-8785-D8228077B03A}" srcOrd="6" destOrd="0" presId="urn:microsoft.com/office/officeart/2018/2/layout/IconLabelList"/>
    <dgm:cxn modelId="{AE81669F-79B5-524D-9E2B-61FA99CAFDDC}" type="presParOf" srcId="{15A13A1B-5DAA-49B3-8785-D8228077B03A}" destId="{449F6327-AD84-4F0E-851C-38B166A2CE10}" srcOrd="0" destOrd="0" presId="urn:microsoft.com/office/officeart/2018/2/layout/IconLabelList"/>
    <dgm:cxn modelId="{417EAB19-8FEB-9B4E-ACEC-DBCB562141B9}" type="presParOf" srcId="{15A13A1B-5DAA-49B3-8785-D8228077B03A}" destId="{98079D3E-8D38-4CFF-AB4D-2AB2407AD566}" srcOrd="1" destOrd="0" presId="urn:microsoft.com/office/officeart/2018/2/layout/IconLabelList"/>
    <dgm:cxn modelId="{7971F6E2-6D8A-D346-A352-F672484C87D3}" type="presParOf" srcId="{15A13A1B-5DAA-49B3-8785-D8228077B03A}" destId="{956C13ED-C480-4922-8714-7285FBB8AC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106BF2-CC2D-5D4A-84E5-5F9747EEEE9E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</dgm:pt>
    <dgm:pt modelId="{65AD4593-9057-B343-9ABC-5F735588DF3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Metrics Formulation</a:t>
          </a:r>
        </a:p>
      </dgm:t>
    </dgm:pt>
    <dgm:pt modelId="{DD0AF0BE-0460-8849-820E-97FD44A0A1C9}" type="parTrans" cxnId="{F6B07309-BFB3-3F4A-83B9-A2E323AE28E7}">
      <dgm:prSet/>
      <dgm:spPr/>
      <dgm:t>
        <a:bodyPr/>
        <a:lstStyle/>
        <a:p>
          <a:endParaRPr lang="en-US"/>
        </a:p>
      </dgm:t>
    </dgm:pt>
    <dgm:pt modelId="{8552AC2F-38C1-A940-A39A-D5E7BEC0A856}" type="sibTrans" cxnId="{F6B07309-BFB3-3F4A-83B9-A2E323AE28E7}">
      <dgm:prSet/>
      <dgm:spPr/>
      <dgm:t>
        <a:bodyPr/>
        <a:lstStyle/>
        <a:p>
          <a:endParaRPr lang="en-US"/>
        </a:p>
      </dgm:t>
    </dgm:pt>
    <dgm:pt modelId="{CFE7DCAE-4F61-B244-B18D-09B64360F1F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Cleaning</a:t>
          </a:r>
          <a:endParaRPr lang="en-US" dirty="0"/>
        </a:p>
      </dgm:t>
    </dgm:pt>
    <dgm:pt modelId="{A024FF44-FF70-F043-B7E3-06FD778FD5AA}" type="parTrans" cxnId="{1E0ECCD6-F5F2-BE41-9CAB-DA81DEECD177}">
      <dgm:prSet/>
      <dgm:spPr/>
      <dgm:t>
        <a:bodyPr/>
        <a:lstStyle/>
        <a:p>
          <a:endParaRPr lang="en-US"/>
        </a:p>
      </dgm:t>
    </dgm:pt>
    <dgm:pt modelId="{3D26B0B3-B559-7E4F-8E88-4F87DDA0A5D0}" type="sibTrans" cxnId="{1E0ECCD6-F5F2-BE41-9CAB-DA81DEECD177}">
      <dgm:prSet/>
      <dgm:spPr/>
      <dgm:t>
        <a:bodyPr/>
        <a:lstStyle/>
        <a:p>
          <a:endParaRPr lang="en-US"/>
        </a:p>
      </dgm:t>
    </dgm:pt>
    <dgm:pt modelId="{CA789522-C3C4-D445-931E-AC99C36869C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Training</a:t>
          </a:r>
          <a:endParaRPr lang="en-US" dirty="0"/>
        </a:p>
      </dgm:t>
    </dgm:pt>
    <dgm:pt modelId="{53E97D52-B46C-A843-A049-02B9530FD14F}" type="parTrans" cxnId="{DEE6C2B2-11CF-1145-9F79-EF6F39D93B6C}">
      <dgm:prSet/>
      <dgm:spPr/>
      <dgm:t>
        <a:bodyPr/>
        <a:lstStyle/>
        <a:p>
          <a:endParaRPr lang="en-US"/>
        </a:p>
      </dgm:t>
    </dgm:pt>
    <dgm:pt modelId="{BDC9A067-BF88-7E41-9896-57C369A935EE}" type="sibTrans" cxnId="{DEE6C2B2-11CF-1145-9F79-EF6F39D93B6C}">
      <dgm:prSet/>
      <dgm:spPr/>
      <dgm:t>
        <a:bodyPr/>
        <a:lstStyle/>
        <a:p>
          <a:endParaRPr lang="en-US"/>
        </a:p>
      </dgm:t>
    </dgm:pt>
    <dgm:pt modelId="{6D6C2D9D-68DE-6F41-9639-BC97C74E9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Evaluation</a:t>
          </a:r>
        </a:p>
      </dgm:t>
    </dgm:pt>
    <dgm:pt modelId="{0D80D17D-E49E-C54E-AE29-CA7E078A97E2}" type="parTrans" cxnId="{856D70B5-1D01-8544-8FAB-F84EE5E66DD8}">
      <dgm:prSet/>
      <dgm:spPr/>
      <dgm:t>
        <a:bodyPr/>
        <a:lstStyle/>
        <a:p>
          <a:endParaRPr lang="en-US"/>
        </a:p>
      </dgm:t>
    </dgm:pt>
    <dgm:pt modelId="{821D38F3-7F02-6D48-80C8-F67A9D26F283}" type="sibTrans" cxnId="{856D70B5-1D01-8544-8FAB-F84EE5E66DD8}">
      <dgm:prSet/>
      <dgm:spPr/>
      <dgm:t>
        <a:bodyPr/>
        <a:lstStyle/>
        <a:p>
          <a:endParaRPr lang="en-US"/>
        </a:p>
      </dgm:t>
    </dgm:pt>
    <dgm:pt modelId="{D2D6DF92-8C75-471F-A0F9-09A8FBF9C1A9}" type="pres">
      <dgm:prSet presAssocID="{86106BF2-CC2D-5D4A-84E5-5F9747EEEE9E}" presName="root" presStyleCnt="0">
        <dgm:presLayoutVars>
          <dgm:dir/>
          <dgm:resizeHandles val="exact"/>
        </dgm:presLayoutVars>
      </dgm:prSet>
      <dgm:spPr/>
    </dgm:pt>
    <dgm:pt modelId="{CEE363CE-FE27-49A6-806C-C01F1D53A1E6}" type="pres">
      <dgm:prSet presAssocID="{65AD4593-9057-B343-9ABC-5F735588DF3B}" presName="compNode" presStyleCnt="0"/>
      <dgm:spPr/>
    </dgm:pt>
    <dgm:pt modelId="{FF7A2DDD-3CD5-4A9F-823F-02628FFC77A6}" type="pres">
      <dgm:prSet presAssocID="{65AD4593-9057-B343-9ABC-5F735588DF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80D8C0-2C03-4A4A-99A2-5621340387B6}" type="pres">
      <dgm:prSet presAssocID="{65AD4593-9057-B343-9ABC-5F735588DF3B}" presName="spaceRect" presStyleCnt="0"/>
      <dgm:spPr/>
    </dgm:pt>
    <dgm:pt modelId="{3080ECC7-8B99-4EEB-A9A7-AD287AFEF684}" type="pres">
      <dgm:prSet presAssocID="{65AD4593-9057-B343-9ABC-5F735588DF3B}" presName="textRect" presStyleLbl="revTx" presStyleIdx="0" presStyleCnt="4">
        <dgm:presLayoutVars>
          <dgm:chMax val="1"/>
          <dgm:chPref val="1"/>
        </dgm:presLayoutVars>
      </dgm:prSet>
      <dgm:spPr/>
    </dgm:pt>
    <dgm:pt modelId="{FCA71F16-EF55-4C02-A738-B49D6CDCF1EE}" type="pres">
      <dgm:prSet presAssocID="{8552AC2F-38C1-A940-A39A-D5E7BEC0A856}" presName="sibTrans" presStyleCnt="0"/>
      <dgm:spPr/>
    </dgm:pt>
    <dgm:pt modelId="{C50FBE6A-6485-49E4-9D34-C075D4799058}" type="pres">
      <dgm:prSet presAssocID="{CFE7DCAE-4F61-B244-B18D-09B64360F1F7}" presName="compNode" presStyleCnt="0"/>
      <dgm:spPr/>
    </dgm:pt>
    <dgm:pt modelId="{6A84EAEE-84D1-41A9-B6EA-935ACAC05259}" type="pres">
      <dgm:prSet presAssocID="{CFE7DCAE-4F61-B244-B18D-09B64360F1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B26CB253-C5E5-4629-AFFB-C08FAA2E1B42}" type="pres">
      <dgm:prSet presAssocID="{CFE7DCAE-4F61-B244-B18D-09B64360F1F7}" presName="spaceRect" presStyleCnt="0"/>
      <dgm:spPr/>
    </dgm:pt>
    <dgm:pt modelId="{2DE48493-22C4-4C1E-AC5B-A2D2F3247D11}" type="pres">
      <dgm:prSet presAssocID="{CFE7DCAE-4F61-B244-B18D-09B64360F1F7}" presName="textRect" presStyleLbl="revTx" presStyleIdx="1" presStyleCnt="4">
        <dgm:presLayoutVars>
          <dgm:chMax val="1"/>
          <dgm:chPref val="1"/>
        </dgm:presLayoutVars>
      </dgm:prSet>
      <dgm:spPr/>
    </dgm:pt>
    <dgm:pt modelId="{063C642A-FDB4-41EE-98E9-D05FC154D737}" type="pres">
      <dgm:prSet presAssocID="{3D26B0B3-B559-7E4F-8E88-4F87DDA0A5D0}" presName="sibTrans" presStyleCnt="0"/>
      <dgm:spPr/>
    </dgm:pt>
    <dgm:pt modelId="{20B179CB-88E8-4245-93CB-083CD5261DA0}" type="pres">
      <dgm:prSet presAssocID="{CA789522-C3C4-D445-931E-AC99C36869C8}" presName="compNode" presStyleCnt="0"/>
      <dgm:spPr/>
    </dgm:pt>
    <dgm:pt modelId="{731D2EC7-5E2D-4858-9F21-5FE2C94234AA}" type="pres">
      <dgm:prSet presAssocID="{CA789522-C3C4-D445-931E-AC99C36869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E3A7E94-C638-42CA-A692-952F8ABAD33D}" type="pres">
      <dgm:prSet presAssocID="{CA789522-C3C4-D445-931E-AC99C36869C8}" presName="spaceRect" presStyleCnt="0"/>
      <dgm:spPr/>
    </dgm:pt>
    <dgm:pt modelId="{8645E5F7-0729-428D-8402-B6A64B3B4B19}" type="pres">
      <dgm:prSet presAssocID="{CA789522-C3C4-D445-931E-AC99C36869C8}" presName="textRect" presStyleLbl="revTx" presStyleIdx="2" presStyleCnt="4">
        <dgm:presLayoutVars>
          <dgm:chMax val="1"/>
          <dgm:chPref val="1"/>
        </dgm:presLayoutVars>
      </dgm:prSet>
      <dgm:spPr/>
    </dgm:pt>
    <dgm:pt modelId="{D6C05C56-A6A6-41FC-AB69-57A691BB3857}" type="pres">
      <dgm:prSet presAssocID="{BDC9A067-BF88-7E41-9896-57C369A935EE}" presName="sibTrans" presStyleCnt="0"/>
      <dgm:spPr/>
    </dgm:pt>
    <dgm:pt modelId="{15A13A1B-5DAA-49B3-8785-D8228077B03A}" type="pres">
      <dgm:prSet presAssocID="{6D6C2D9D-68DE-6F41-9639-BC97C74E97AE}" presName="compNode" presStyleCnt="0"/>
      <dgm:spPr/>
    </dgm:pt>
    <dgm:pt modelId="{449F6327-AD84-4F0E-851C-38B166A2CE10}" type="pres">
      <dgm:prSet presAssocID="{6D6C2D9D-68DE-6F41-9639-BC97C74E97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079D3E-8D38-4CFF-AB4D-2AB2407AD566}" type="pres">
      <dgm:prSet presAssocID="{6D6C2D9D-68DE-6F41-9639-BC97C74E97AE}" presName="spaceRect" presStyleCnt="0"/>
      <dgm:spPr/>
    </dgm:pt>
    <dgm:pt modelId="{956C13ED-C480-4922-8714-7285FBB8AC4C}" type="pres">
      <dgm:prSet presAssocID="{6D6C2D9D-68DE-6F41-9639-BC97C74E97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73CA01-0AFC-CD41-A4E2-7A0129A32F72}" type="presOf" srcId="{86106BF2-CC2D-5D4A-84E5-5F9747EEEE9E}" destId="{D2D6DF92-8C75-471F-A0F9-09A8FBF9C1A9}" srcOrd="0" destOrd="0" presId="urn:microsoft.com/office/officeart/2018/2/layout/IconLabelList"/>
    <dgm:cxn modelId="{F6B07309-BFB3-3F4A-83B9-A2E323AE28E7}" srcId="{86106BF2-CC2D-5D4A-84E5-5F9747EEEE9E}" destId="{65AD4593-9057-B343-9ABC-5F735588DF3B}" srcOrd="0" destOrd="0" parTransId="{DD0AF0BE-0460-8849-820E-97FD44A0A1C9}" sibTransId="{8552AC2F-38C1-A940-A39A-D5E7BEC0A856}"/>
    <dgm:cxn modelId="{11FCC55B-6464-C843-9AD1-EB624388ED91}" type="presOf" srcId="{65AD4593-9057-B343-9ABC-5F735588DF3B}" destId="{3080ECC7-8B99-4EEB-A9A7-AD287AFEF684}" srcOrd="0" destOrd="0" presId="urn:microsoft.com/office/officeart/2018/2/layout/IconLabelList"/>
    <dgm:cxn modelId="{2F183977-A50D-4648-9278-E468CE00F3D3}" type="presOf" srcId="{CA789522-C3C4-D445-931E-AC99C36869C8}" destId="{8645E5F7-0729-428D-8402-B6A64B3B4B19}" srcOrd="0" destOrd="0" presId="urn:microsoft.com/office/officeart/2018/2/layout/IconLabelList"/>
    <dgm:cxn modelId="{B4866077-4AAC-1240-BC82-01F130526ACE}" type="presOf" srcId="{6D6C2D9D-68DE-6F41-9639-BC97C74E97AE}" destId="{956C13ED-C480-4922-8714-7285FBB8AC4C}" srcOrd="0" destOrd="0" presId="urn:microsoft.com/office/officeart/2018/2/layout/IconLabelList"/>
    <dgm:cxn modelId="{90FD387B-0691-3D4F-BC38-D0A95F214A22}" type="presOf" srcId="{CFE7DCAE-4F61-B244-B18D-09B64360F1F7}" destId="{2DE48493-22C4-4C1E-AC5B-A2D2F3247D11}" srcOrd="0" destOrd="0" presId="urn:microsoft.com/office/officeart/2018/2/layout/IconLabelList"/>
    <dgm:cxn modelId="{DEE6C2B2-11CF-1145-9F79-EF6F39D93B6C}" srcId="{86106BF2-CC2D-5D4A-84E5-5F9747EEEE9E}" destId="{CA789522-C3C4-D445-931E-AC99C36869C8}" srcOrd="2" destOrd="0" parTransId="{53E97D52-B46C-A843-A049-02B9530FD14F}" sibTransId="{BDC9A067-BF88-7E41-9896-57C369A935EE}"/>
    <dgm:cxn modelId="{856D70B5-1D01-8544-8FAB-F84EE5E66DD8}" srcId="{86106BF2-CC2D-5D4A-84E5-5F9747EEEE9E}" destId="{6D6C2D9D-68DE-6F41-9639-BC97C74E97AE}" srcOrd="3" destOrd="0" parTransId="{0D80D17D-E49E-C54E-AE29-CA7E078A97E2}" sibTransId="{821D38F3-7F02-6D48-80C8-F67A9D26F283}"/>
    <dgm:cxn modelId="{1E0ECCD6-F5F2-BE41-9CAB-DA81DEECD177}" srcId="{86106BF2-CC2D-5D4A-84E5-5F9747EEEE9E}" destId="{CFE7DCAE-4F61-B244-B18D-09B64360F1F7}" srcOrd="1" destOrd="0" parTransId="{A024FF44-FF70-F043-B7E3-06FD778FD5AA}" sibTransId="{3D26B0B3-B559-7E4F-8E88-4F87DDA0A5D0}"/>
    <dgm:cxn modelId="{544C901A-235D-1D48-A5C0-6874FBF81BB0}" type="presParOf" srcId="{D2D6DF92-8C75-471F-A0F9-09A8FBF9C1A9}" destId="{CEE363CE-FE27-49A6-806C-C01F1D53A1E6}" srcOrd="0" destOrd="0" presId="urn:microsoft.com/office/officeart/2018/2/layout/IconLabelList"/>
    <dgm:cxn modelId="{7EB220D1-E477-4C4F-8ECA-052F3FD09308}" type="presParOf" srcId="{CEE363CE-FE27-49A6-806C-C01F1D53A1E6}" destId="{FF7A2DDD-3CD5-4A9F-823F-02628FFC77A6}" srcOrd="0" destOrd="0" presId="urn:microsoft.com/office/officeart/2018/2/layout/IconLabelList"/>
    <dgm:cxn modelId="{9DF8D087-272A-8746-A2E7-56CC35DE4806}" type="presParOf" srcId="{CEE363CE-FE27-49A6-806C-C01F1D53A1E6}" destId="{6280D8C0-2C03-4A4A-99A2-5621340387B6}" srcOrd="1" destOrd="0" presId="urn:microsoft.com/office/officeart/2018/2/layout/IconLabelList"/>
    <dgm:cxn modelId="{C810D616-D4AF-024D-82DC-F0B217F8746F}" type="presParOf" srcId="{CEE363CE-FE27-49A6-806C-C01F1D53A1E6}" destId="{3080ECC7-8B99-4EEB-A9A7-AD287AFEF684}" srcOrd="2" destOrd="0" presId="urn:microsoft.com/office/officeart/2018/2/layout/IconLabelList"/>
    <dgm:cxn modelId="{BF789B5F-F45E-BB49-A2A8-E52769E122D0}" type="presParOf" srcId="{D2D6DF92-8C75-471F-A0F9-09A8FBF9C1A9}" destId="{FCA71F16-EF55-4C02-A738-B49D6CDCF1EE}" srcOrd="1" destOrd="0" presId="urn:microsoft.com/office/officeart/2018/2/layout/IconLabelList"/>
    <dgm:cxn modelId="{69E4F11E-0BD6-4943-8B1A-6ED356733364}" type="presParOf" srcId="{D2D6DF92-8C75-471F-A0F9-09A8FBF9C1A9}" destId="{C50FBE6A-6485-49E4-9D34-C075D4799058}" srcOrd="2" destOrd="0" presId="urn:microsoft.com/office/officeart/2018/2/layout/IconLabelList"/>
    <dgm:cxn modelId="{84AEEE2B-07DD-D44C-989D-F4F418903656}" type="presParOf" srcId="{C50FBE6A-6485-49E4-9D34-C075D4799058}" destId="{6A84EAEE-84D1-41A9-B6EA-935ACAC05259}" srcOrd="0" destOrd="0" presId="urn:microsoft.com/office/officeart/2018/2/layout/IconLabelList"/>
    <dgm:cxn modelId="{D3DAF702-1498-8D42-B99E-6F078376959F}" type="presParOf" srcId="{C50FBE6A-6485-49E4-9D34-C075D4799058}" destId="{B26CB253-C5E5-4629-AFFB-C08FAA2E1B42}" srcOrd="1" destOrd="0" presId="urn:microsoft.com/office/officeart/2018/2/layout/IconLabelList"/>
    <dgm:cxn modelId="{454682B2-C1A3-874B-981F-15F04E78CDAE}" type="presParOf" srcId="{C50FBE6A-6485-49E4-9D34-C075D4799058}" destId="{2DE48493-22C4-4C1E-AC5B-A2D2F3247D11}" srcOrd="2" destOrd="0" presId="urn:microsoft.com/office/officeart/2018/2/layout/IconLabelList"/>
    <dgm:cxn modelId="{BF88E288-D07B-E34B-A422-698FE8520522}" type="presParOf" srcId="{D2D6DF92-8C75-471F-A0F9-09A8FBF9C1A9}" destId="{063C642A-FDB4-41EE-98E9-D05FC154D737}" srcOrd="3" destOrd="0" presId="urn:microsoft.com/office/officeart/2018/2/layout/IconLabelList"/>
    <dgm:cxn modelId="{8606B889-EA71-D546-8DC1-D1DBFF0E1B7E}" type="presParOf" srcId="{D2D6DF92-8C75-471F-A0F9-09A8FBF9C1A9}" destId="{20B179CB-88E8-4245-93CB-083CD5261DA0}" srcOrd="4" destOrd="0" presId="urn:microsoft.com/office/officeart/2018/2/layout/IconLabelList"/>
    <dgm:cxn modelId="{51FF6135-1B50-C54A-BEF9-5CB0B6D3FB98}" type="presParOf" srcId="{20B179CB-88E8-4245-93CB-083CD5261DA0}" destId="{731D2EC7-5E2D-4858-9F21-5FE2C94234AA}" srcOrd="0" destOrd="0" presId="urn:microsoft.com/office/officeart/2018/2/layout/IconLabelList"/>
    <dgm:cxn modelId="{7CBECB73-0706-E649-937B-7930052697E4}" type="presParOf" srcId="{20B179CB-88E8-4245-93CB-083CD5261DA0}" destId="{2E3A7E94-C638-42CA-A692-952F8ABAD33D}" srcOrd="1" destOrd="0" presId="urn:microsoft.com/office/officeart/2018/2/layout/IconLabelList"/>
    <dgm:cxn modelId="{836955C1-3E1D-6641-90E9-C3F956F96089}" type="presParOf" srcId="{20B179CB-88E8-4245-93CB-083CD5261DA0}" destId="{8645E5F7-0729-428D-8402-B6A64B3B4B19}" srcOrd="2" destOrd="0" presId="urn:microsoft.com/office/officeart/2018/2/layout/IconLabelList"/>
    <dgm:cxn modelId="{270D67DE-B176-6047-BEAA-BE1FB5D94994}" type="presParOf" srcId="{D2D6DF92-8C75-471F-A0F9-09A8FBF9C1A9}" destId="{D6C05C56-A6A6-41FC-AB69-57A691BB3857}" srcOrd="5" destOrd="0" presId="urn:microsoft.com/office/officeart/2018/2/layout/IconLabelList"/>
    <dgm:cxn modelId="{EE741F6D-57D1-D449-9BEA-A6F17212BFDA}" type="presParOf" srcId="{D2D6DF92-8C75-471F-A0F9-09A8FBF9C1A9}" destId="{15A13A1B-5DAA-49B3-8785-D8228077B03A}" srcOrd="6" destOrd="0" presId="urn:microsoft.com/office/officeart/2018/2/layout/IconLabelList"/>
    <dgm:cxn modelId="{AE81669F-79B5-524D-9E2B-61FA99CAFDDC}" type="presParOf" srcId="{15A13A1B-5DAA-49B3-8785-D8228077B03A}" destId="{449F6327-AD84-4F0E-851C-38B166A2CE10}" srcOrd="0" destOrd="0" presId="urn:microsoft.com/office/officeart/2018/2/layout/IconLabelList"/>
    <dgm:cxn modelId="{417EAB19-8FEB-9B4E-ACEC-DBCB562141B9}" type="presParOf" srcId="{15A13A1B-5DAA-49B3-8785-D8228077B03A}" destId="{98079D3E-8D38-4CFF-AB4D-2AB2407AD566}" srcOrd="1" destOrd="0" presId="urn:microsoft.com/office/officeart/2018/2/layout/IconLabelList"/>
    <dgm:cxn modelId="{7971F6E2-6D8A-D346-A352-F672484C87D3}" type="presParOf" srcId="{15A13A1B-5DAA-49B3-8785-D8228077B03A}" destId="{956C13ED-C480-4922-8714-7285FBB8AC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5B5C8-3463-45B5-8D33-C042C484396C}">
      <dsp:nvSpPr>
        <dsp:cNvPr id="0" name=""/>
        <dsp:cNvSpPr/>
      </dsp:nvSpPr>
      <dsp:spPr>
        <a:xfrm>
          <a:off x="2571864" y="497558"/>
          <a:ext cx="2196000" cy="2196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41218-0040-4E69-B9D6-AA2DBBDA8342}">
      <dsp:nvSpPr>
        <dsp:cNvPr id="0" name=""/>
        <dsp:cNvSpPr/>
      </dsp:nvSpPr>
      <dsp:spPr>
        <a:xfrm>
          <a:off x="3039864" y="96555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F7FAF-1EC7-4068-8DAB-D72FEF3C8C37}">
      <dsp:nvSpPr>
        <dsp:cNvPr id="0" name=""/>
        <dsp:cNvSpPr/>
      </dsp:nvSpPr>
      <dsp:spPr>
        <a:xfrm>
          <a:off x="1869864" y="337755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cap="none" dirty="0"/>
            <a:t>Evaluation Decision?</a:t>
          </a:r>
        </a:p>
      </dsp:txBody>
      <dsp:txXfrm>
        <a:off x="1869864" y="3377558"/>
        <a:ext cx="3600000" cy="720000"/>
      </dsp:txXfrm>
    </dsp:sp>
    <dsp:sp modelId="{C8C1AF40-F774-42DA-B805-6C3BA454ACED}">
      <dsp:nvSpPr>
        <dsp:cNvPr id="0" name=""/>
        <dsp:cNvSpPr/>
      </dsp:nvSpPr>
      <dsp:spPr>
        <a:xfrm>
          <a:off x="6801864" y="497558"/>
          <a:ext cx="2196000" cy="2196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31E41-AAF2-4AD7-9A66-342593251F47}">
      <dsp:nvSpPr>
        <dsp:cNvPr id="0" name=""/>
        <dsp:cNvSpPr/>
      </dsp:nvSpPr>
      <dsp:spPr>
        <a:xfrm>
          <a:off x="7269864" y="96555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4AB60-7364-4953-ACF3-2F8CA75B734E}">
      <dsp:nvSpPr>
        <dsp:cNvPr id="0" name=""/>
        <dsp:cNvSpPr/>
      </dsp:nvSpPr>
      <dsp:spPr>
        <a:xfrm>
          <a:off x="6099864" y="337755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cap="none" dirty="0"/>
            <a:t>Defect Proneness?</a:t>
          </a:r>
        </a:p>
      </dsp:txBody>
      <dsp:txXfrm>
        <a:off x="6099864" y="3377558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A2DDD-3CD5-4A9F-823F-02628FFC77A6}">
      <dsp:nvSpPr>
        <dsp:cNvPr id="0" name=""/>
        <dsp:cNvSpPr/>
      </dsp:nvSpPr>
      <dsp:spPr>
        <a:xfrm>
          <a:off x="993780" y="1235913"/>
          <a:ext cx="1084773" cy="10847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0ECC7-8B99-4EEB-A9A7-AD287AFEF684}">
      <dsp:nvSpPr>
        <dsp:cNvPr id="0" name=""/>
        <dsp:cNvSpPr/>
      </dsp:nvSpPr>
      <dsp:spPr>
        <a:xfrm>
          <a:off x="330863" y="2639203"/>
          <a:ext cx="2410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Extraction</a:t>
          </a:r>
          <a:endParaRPr lang="en-US" sz="2400" kern="1200" dirty="0"/>
        </a:p>
      </dsp:txBody>
      <dsp:txXfrm>
        <a:off x="330863" y="2639203"/>
        <a:ext cx="2410608" cy="720000"/>
      </dsp:txXfrm>
    </dsp:sp>
    <dsp:sp modelId="{6A84EAEE-84D1-41A9-B6EA-935ACAC05259}">
      <dsp:nvSpPr>
        <dsp:cNvPr id="0" name=""/>
        <dsp:cNvSpPr/>
      </dsp:nvSpPr>
      <dsp:spPr>
        <a:xfrm>
          <a:off x="3826245" y="1235913"/>
          <a:ext cx="1084773" cy="10847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48493-22C4-4C1E-AC5B-A2D2F3247D11}">
      <dsp:nvSpPr>
        <dsp:cNvPr id="0" name=""/>
        <dsp:cNvSpPr/>
      </dsp:nvSpPr>
      <dsp:spPr>
        <a:xfrm>
          <a:off x="3163328" y="2639203"/>
          <a:ext cx="2410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Cleaning</a:t>
          </a:r>
          <a:endParaRPr lang="en-US" sz="2400" kern="1200" dirty="0"/>
        </a:p>
      </dsp:txBody>
      <dsp:txXfrm>
        <a:off x="3163328" y="2639203"/>
        <a:ext cx="2410608" cy="720000"/>
      </dsp:txXfrm>
    </dsp:sp>
    <dsp:sp modelId="{731D2EC7-5E2D-4858-9F21-5FE2C94234AA}">
      <dsp:nvSpPr>
        <dsp:cNvPr id="0" name=""/>
        <dsp:cNvSpPr/>
      </dsp:nvSpPr>
      <dsp:spPr>
        <a:xfrm>
          <a:off x="6658709" y="1235913"/>
          <a:ext cx="1084773" cy="10847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5E5F7-0729-428D-8402-B6A64B3B4B19}">
      <dsp:nvSpPr>
        <dsp:cNvPr id="0" name=""/>
        <dsp:cNvSpPr/>
      </dsp:nvSpPr>
      <dsp:spPr>
        <a:xfrm>
          <a:off x="5995792" y="2639203"/>
          <a:ext cx="2410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Training</a:t>
          </a:r>
          <a:endParaRPr lang="en-US" sz="2400" kern="1200" dirty="0"/>
        </a:p>
      </dsp:txBody>
      <dsp:txXfrm>
        <a:off x="5995792" y="2639203"/>
        <a:ext cx="2410608" cy="720000"/>
      </dsp:txXfrm>
    </dsp:sp>
    <dsp:sp modelId="{449F6327-AD84-4F0E-851C-38B166A2CE10}">
      <dsp:nvSpPr>
        <dsp:cNvPr id="0" name=""/>
        <dsp:cNvSpPr/>
      </dsp:nvSpPr>
      <dsp:spPr>
        <a:xfrm>
          <a:off x="9491174" y="1235913"/>
          <a:ext cx="1084773" cy="10847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C13ED-C480-4922-8714-7285FBB8AC4C}">
      <dsp:nvSpPr>
        <dsp:cNvPr id="0" name=""/>
        <dsp:cNvSpPr/>
      </dsp:nvSpPr>
      <dsp:spPr>
        <a:xfrm>
          <a:off x="8828257" y="2639203"/>
          <a:ext cx="2410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Evaluation</a:t>
          </a:r>
        </a:p>
      </dsp:txBody>
      <dsp:txXfrm>
        <a:off x="8828257" y="2639203"/>
        <a:ext cx="241060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A2DDD-3CD5-4A9F-823F-02628FFC77A6}">
      <dsp:nvSpPr>
        <dsp:cNvPr id="0" name=""/>
        <dsp:cNvSpPr/>
      </dsp:nvSpPr>
      <dsp:spPr>
        <a:xfrm>
          <a:off x="993780" y="1235913"/>
          <a:ext cx="1084773" cy="10847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0ECC7-8B99-4EEB-A9A7-AD287AFEF684}">
      <dsp:nvSpPr>
        <dsp:cNvPr id="0" name=""/>
        <dsp:cNvSpPr/>
      </dsp:nvSpPr>
      <dsp:spPr>
        <a:xfrm>
          <a:off x="330863" y="2639203"/>
          <a:ext cx="2410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Metrics Formulation</a:t>
          </a:r>
        </a:p>
      </dsp:txBody>
      <dsp:txXfrm>
        <a:off x="330863" y="2639203"/>
        <a:ext cx="2410608" cy="720000"/>
      </dsp:txXfrm>
    </dsp:sp>
    <dsp:sp modelId="{6A84EAEE-84D1-41A9-B6EA-935ACAC05259}">
      <dsp:nvSpPr>
        <dsp:cNvPr id="0" name=""/>
        <dsp:cNvSpPr/>
      </dsp:nvSpPr>
      <dsp:spPr>
        <a:xfrm>
          <a:off x="3826245" y="1235913"/>
          <a:ext cx="1084773" cy="10847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48493-22C4-4C1E-AC5B-A2D2F3247D11}">
      <dsp:nvSpPr>
        <dsp:cNvPr id="0" name=""/>
        <dsp:cNvSpPr/>
      </dsp:nvSpPr>
      <dsp:spPr>
        <a:xfrm>
          <a:off x="3163328" y="2639203"/>
          <a:ext cx="2410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Cleaning</a:t>
          </a:r>
          <a:endParaRPr lang="en-US" sz="2400" kern="1200" dirty="0"/>
        </a:p>
      </dsp:txBody>
      <dsp:txXfrm>
        <a:off x="3163328" y="2639203"/>
        <a:ext cx="2410608" cy="720000"/>
      </dsp:txXfrm>
    </dsp:sp>
    <dsp:sp modelId="{731D2EC7-5E2D-4858-9F21-5FE2C94234AA}">
      <dsp:nvSpPr>
        <dsp:cNvPr id="0" name=""/>
        <dsp:cNvSpPr/>
      </dsp:nvSpPr>
      <dsp:spPr>
        <a:xfrm>
          <a:off x="6658709" y="1235913"/>
          <a:ext cx="1084773" cy="10847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5E5F7-0729-428D-8402-B6A64B3B4B19}">
      <dsp:nvSpPr>
        <dsp:cNvPr id="0" name=""/>
        <dsp:cNvSpPr/>
      </dsp:nvSpPr>
      <dsp:spPr>
        <a:xfrm>
          <a:off x="5995792" y="2639203"/>
          <a:ext cx="2410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Training</a:t>
          </a:r>
          <a:endParaRPr lang="en-US" sz="2400" kern="1200" dirty="0"/>
        </a:p>
      </dsp:txBody>
      <dsp:txXfrm>
        <a:off x="5995792" y="2639203"/>
        <a:ext cx="2410608" cy="720000"/>
      </dsp:txXfrm>
    </dsp:sp>
    <dsp:sp modelId="{449F6327-AD84-4F0E-851C-38B166A2CE10}">
      <dsp:nvSpPr>
        <dsp:cNvPr id="0" name=""/>
        <dsp:cNvSpPr/>
      </dsp:nvSpPr>
      <dsp:spPr>
        <a:xfrm>
          <a:off x="9491174" y="1235913"/>
          <a:ext cx="1084773" cy="10847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C13ED-C480-4922-8714-7285FBB8AC4C}">
      <dsp:nvSpPr>
        <dsp:cNvPr id="0" name=""/>
        <dsp:cNvSpPr/>
      </dsp:nvSpPr>
      <dsp:spPr>
        <a:xfrm>
          <a:off x="8828257" y="2639203"/>
          <a:ext cx="2410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Evaluation</a:t>
          </a:r>
        </a:p>
      </dsp:txBody>
      <dsp:txXfrm>
        <a:off x="8828257" y="2639203"/>
        <a:ext cx="241060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E97C-1779-4CEE-80D0-5BBB1AC4023D}" type="datetimeFigureOut">
              <a:rPr lang="en-US" smtClean="0"/>
              <a:t>4/10/21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F7D1-689C-4BC1-B59B-4A4CE078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5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39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21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92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9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69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Fixed effects are parameters that do not vary, while random effects are random variables themselves.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04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58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46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84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Wald </a:t>
            </a:r>
            <a:r>
              <a:rPr lang="en-US" sz="1200" dirty="0" err="1"/>
              <a:t>Chiq</a:t>
            </a:r>
            <a:r>
              <a:rPr lang="en-US" sz="1200" dirty="0"/>
              <a:t>-Squared test is a rough approximation of the likelihood ratio test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A way to see if variables are 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15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OpenDev workflow is centered around Gerrit, which uses the concept of changes rather than pull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44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62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22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64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70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67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68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530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87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27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propose a change to a git repository, you start by cloning the repository you’re interested in, then create a branch to work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09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239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41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after changes have been made, you propose it to Gerrit using the git-review 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92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that point, the proposed change is picked up by our Continuous Integration tool, either Zuul or Jenkins, which runs check tests on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change is available for review by human reviewers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automated and human checks may result in you having to amend the proposed commit, then propose it again with git-review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82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 change is approved by both the CI system and the human reviewers, Zuul picks it up again and runs gate tests on it before finally merging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77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Four core projects from different areas of the ecosystem have ben selected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Training set covers 22k patches from 11/2011 to 07/2019. Reason: mature patches so we know if these patches are fix inducing or not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Almost all patches received votes from more than one reviewer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Recognize class imbalances since 90% of all reviews received a positive vote. This is expected since authors work with reviewers to continuously improve and amend their patch submissions, and reviewers get to re-vote.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 that we only consider their final vote in our study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56% of patches are fix inducing (SZZ algorithm)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84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02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4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2BA46B-62E1-9C4E-9919-D959D55246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000"/>
            <a:ext cx="4592702" cy="12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821560" cy="1474115"/>
          </a:xfrm>
        </p:spPr>
        <p:txBody>
          <a:bodyPr lIns="0" anchor="b">
            <a:noAutofit/>
          </a:bodyPr>
          <a:lstStyle>
            <a:lvl1pPr algn="l">
              <a:defRPr sz="5400" b="1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C7917BB-6DF7-854E-92DB-D8DA25D9FA03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55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1" y="1396192"/>
            <a:ext cx="5542713" cy="670270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881" y="2184400"/>
            <a:ext cx="5542713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6154" y="1396192"/>
            <a:ext cx="5593458" cy="67027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6154" y="2184400"/>
            <a:ext cx="5593458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895-EC15-4C45-B762-63C678A3A9D0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9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40CD-074E-FF49-AACE-B4997F657EFD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7D3C-DC15-F04E-B2B0-D15E39D492EB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C351B015-9D30-B948-93C8-7D37F5387395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ABB091-8774-9E48-B7F2-27B51F3E1D9E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8D7EA-7D07-4B42-ADCB-1BD63AAF7D0C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39E683-6E4A-C449-AE6A-1450532C4F8B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2A2C1C-9C97-DD44-B681-19658D0285CE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26D620-ECF0-0F4F-8577-FEDCE92C9B0F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1EAD5E-D572-2543-A13B-AF19766C6061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76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0071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b="1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09B12D55-E40C-8A4B-9CEB-F0C791B55A40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93007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93007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60400" y="2420360"/>
            <a:ext cx="108712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393007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98F507-4C7B-6440-9274-D567E17B880A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62FC0E-C608-DC42-8142-5E620C586391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CC75DC-12D2-C548-B93B-8BE8DDE058E8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4F8930-F07E-A444-B191-FE56C3BD8316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26A990-F64D-7B46-9DDB-79FB7E56237D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9A52E3-1AD5-F04B-A519-876179FD2849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1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350285" y="807867"/>
            <a:ext cx="5440648" cy="544515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4362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b="1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AAC82EC-E50D-B545-87E5-72819CD43632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3887245" cy="250337"/>
          </a:xfrm>
        </p:spPr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587999" y="6335309"/>
            <a:ext cx="1016000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4943" y="2409026"/>
            <a:ext cx="4950694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85436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5436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5436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83A625-C185-494B-B37B-9A01244E3192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B838A2-1B77-0E49-8EB2-7C6DCD7571CB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B6C057-9898-964D-A318-DDE19B199684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7EC5E2-3D95-A749-8B20-E089E5CD8094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1FB6F0-3123-6F44-ADA3-9A378BBFB9EC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8458C1-B21A-1740-8C2E-D51A34AFD1A3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3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FB98AE29-273A-C942-BDEF-6D9667A0CA8B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7994C-28FD-564D-8D2B-3C1D1E003F78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F1F1A7-A97F-2043-A2B6-700DB47E5D6E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24B184-90A6-454F-9D9E-ECF073E8AB22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BF415E-5C68-5A46-A4AA-12882385D646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68827-DD27-C847-A47E-256BF5F3DD58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BE1C56-BDF3-2C49-8D53-7F278C21E615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72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075971A1-A5B6-CF41-A5C0-A451047813B5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B9973A-E968-E149-B111-4E3A0085298A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2FDE60-617C-5041-979E-D1F7A2C5C89F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4F1CEB-D611-BA47-A19D-E0A5A169870A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7D50D4-6174-034C-A3F3-E9AB2E1D328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EA6D82-A05D-0249-8E30-A4790C4403B2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C19425-79B1-3342-B23A-57609026ACF2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8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434EE3-C782-724D-81B5-A628DE358C16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710A07-0963-2F48-B979-AEAC595D2302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F4AFBB-4878-E449-BA3E-95D6B0E5FAB1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A5CE70-AD3F-774E-BE63-C49B146F7847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BF245-27F6-0A4E-A98C-1F74A015B67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9344F2-19C3-7A47-BC07-9351DEF6EEAF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60D7D3-7608-864C-95F0-5D019659C1F5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0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7225" y="4581236"/>
            <a:ext cx="10877550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i="0" cap="none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19067" y="6335309"/>
            <a:ext cx="1181114" cy="250337"/>
          </a:xfrm>
        </p:spPr>
        <p:txBody>
          <a:bodyPr/>
          <a:lstStyle/>
          <a:p>
            <a:fld id="{FDA6870B-52B9-354D-B028-A51558BD8855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91819" y="6335309"/>
            <a:ext cx="4829174" cy="250337"/>
          </a:xfrm>
        </p:spPr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1951DB4-78E5-884C-BDE1-084877EE3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63" y="985586"/>
            <a:ext cx="6173872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C8A5569-309D-4343-BBB5-96128BE7EDE0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31" name="Rectangle 30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ED51070-0FEE-B746-AFAB-B0E11FE67C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000"/>
            <a:ext cx="459270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3425" y="4682836"/>
            <a:ext cx="10725150" cy="1559782"/>
          </a:xfrm>
          <a:noFill/>
        </p:spPr>
        <p:txBody>
          <a:bodyPr wrap="square" rtlCol="0" anchor="ctr" anchorCtr="1">
            <a:noAutofit/>
          </a:bodyPr>
          <a:lstStyle>
            <a:lvl1pPr marL="0" algn="ctr">
              <a:lnSpc>
                <a:spcPct val="75000"/>
              </a:lnSpc>
              <a:defRPr lang="en-US" sz="1800" b="0" i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65732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2F1449-45A5-9E43-A26A-FD41BA929709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5154" y="6335309"/>
            <a:ext cx="475297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Review Dynamics in Open-Source Software: A Case Study of OpenStack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B1498-F58C-E646-9F6F-54D3F125A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64" y="985586"/>
            <a:ext cx="6173872" cy="4075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42D84BF-CC9F-2E45-B41E-E1018E52236B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C387F9-B9F8-B843-A4AF-1DE8170DDD75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777F05-86E1-1440-B143-A590EF7D0CF5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ABB63A-2280-5247-9344-AFFBEEA91B4A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7B0FD2-33DD-9B46-A0F5-B6C6D770C391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A3A37A-AABE-5844-99CD-3DE6893FA8D7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0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19067" y="6335309"/>
            <a:ext cx="1181114" cy="250337"/>
          </a:xfrm>
        </p:spPr>
        <p:txBody>
          <a:bodyPr/>
          <a:lstStyle/>
          <a:p>
            <a:fld id="{338E9E04-26E0-6A42-A514-047528B165CA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91819" y="6335309"/>
            <a:ext cx="4829174" cy="250337"/>
          </a:xfrm>
        </p:spPr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1951DB4-78E5-884C-BDE1-084877EE3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64" y="805093"/>
            <a:ext cx="6173872" cy="4075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B9F152-2C9C-3C49-91F6-1A68EA5126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7315" y="4854114"/>
            <a:ext cx="1817370" cy="514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FD4754-DD21-1142-99BB-DD4E087328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7482" y="5539328"/>
            <a:ext cx="3717036" cy="24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65732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B6EFD4F-0AA5-5446-B2E4-F9488D9F70AC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5154" y="6335309"/>
            <a:ext cx="475297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Review Dynamics in Open-Source Software: A Case Study of OpenStack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B1498-F58C-E646-9F6F-54D3F125A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64" y="799131"/>
            <a:ext cx="6173872" cy="4075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42D84BF-CC9F-2E45-B41E-E1018E52236B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C387F9-B9F8-B843-A4AF-1DE8170DDD75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777F05-86E1-1440-B143-A590EF7D0CF5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ABB63A-2280-5247-9344-AFFBEEA91B4A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7B0FD2-33DD-9B46-A0F5-B6C6D770C391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A3A37A-AABE-5844-99CD-3DE6893FA8D7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4F621A7-BC12-434B-BB2A-7AB9ABA147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7315" y="4854114"/>
            <a:ext cx="1817370" cy="514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034381-4CDE-A64B-9AB1-A8FE06B6A14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7482" y="5539328"/>
            <a:ext cx="3717036" cy="24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4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504060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0A8FEFA-7E17-7F42-BB6E-1735D0CFAC47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4" name="Rectangle 23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25637DD-B94D-0C4B-80E5-DEC983B41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000"/>
            <a:ext cx="459270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F4DD9439-AABF-8548-80E9-8E821EC0ECA3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31" name="Rectangle 30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A7E8EE6-1FF2-414B-9B24-9195B1BD6F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000"/>
            <a:ext cx="459270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DB30-A7B9-734D-851A-ECBA2590489B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07696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908224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408752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59D1681-13A5-6F4B-98CE-441396386F8B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883" y="434108"/>
            <a:ext cx="7046081" cy="895927"/>
          </a:xfrm>
        </p:spPr>
        <p:txBody>
          <a:bodyPr/>
          <a:lstStyle>
            <a:lvl1pPr>
              <a:defRPr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2" y="1709738"/>
            <a:ext cx="9399507" cy="2852737"/>
          </a:xfrm>
        </p:spPr>
        <p:txBody>
          <a:bodyPr anchor="b">
            <a:normAutofit/>
          </a:bodyPr>
          <a:lstStyle>
            <a:lvl1pPr algn="l">
              <a:defRPr sz="4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4589463"/>
            <a:ext cx="9399507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E0A2-0B0C-9340-AC54-045719FDF1BA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2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0521" y="3219583"/>
            <a:ext cx="8770620" cy="1212056"/>
          </a:xfrm>
        </p:spPr>
        <p:txBody>
          <a:bodyPr anchor="b">
            <a:noAutofit/>
          </a:bodyPr>
          <a:lstStyle>
            <a:lvl1pPr algn="l">
              <a:defRPr sz="4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60521" y="4439469"/>
            <a:ext cx="8770620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49107" y="6335309"/>
            <a:ext cx="1181114" cy="250337"/>
          </a:xfrm>
        </p:spPr>
        <p:txBody>
          <a:bodyPr/>
          <a:lstStyle/>
          <a:p>
            <a:fld id="{509E0399-4360-544A-B5AA-9E7CE802FF3F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779" y="6335309"/>
            <a:ext cx="4525878" cy="250337"/>
          </a:xfrm>
        </p:spPr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8" name="Rectangle 27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7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92" y="1413164"/>
            <a:ext cx="5658620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27C2-06A7-5A41-9C4E-398C3792E814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880C77E-1E1D-EE42-A63B-AC14ACFC9757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499" y="5995768"/>
            <a:ext cx="3280501" cy="90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1413163"/>
            <a:ext cx="11569729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9B80B52C-AEC2-784F-9F3E-5953075CD258}" type="datetime1">
              <a:rPr lang="en-CA" smtClean="0"/>
              <a:t>2021-04-10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7" name="Rectangle 26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70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4" r:id="rId2"/>
    <p:sldLayoutId id="2147483715" r:id="rId3"/>
    <p:sldLayoutId id="2147483716" r:id="rId4"/>
    <p:sldLayoutId id="2147483670" r:id="rId5"/>
    <p:sldLayoutId id="2147483693" r:id="rId6"/>
    <p:sldLayoutId id="2147483671" r:id="rId7"/>
    <p:sldLayoutId id="2147483690" r:id="rId8"/>
    <p:sldLayoutId id="2147483672" r:id="rId9"/>
    <p:sldLayoutId id="2147483673" r:id="rId10"/>
    <p:sldLayoutId id="2147483674" r:id="rId11"/>
    <p:sldLayoutId id="2147483675" r:id="rId12"/>
    <p:sldLayoutId id="2147483710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12" r:id="rId19"/>
    <p:sldLayoutId id="2147483713" r:id="rId20"/>
    <p:sldLayoutId id="2147483722" r:id="rId21"/>
    <p:sldLayoutId id="214748372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view.opendev.org/c/openstack/glance/+/387660" TargetMode="Externa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740" y="889349"/>
            <a:ext cx="9821560" cy="2152326"/>
          </a:xfrm>
        </p:spPr>
        <p:txBody>
          <a:bodyPr/>
          <a:lstStyle/>
          <a:p>
            <a:r>
              <a:rPr lang="en-US" cap="none" dirty="0"/>
              <a:t>Review Dynamics in </a:t>
            </a:r>
            <a:br>
              <a:rPr lang="en-US" cap="none" dirty="0"/>
            </a:br>
            <a:r>
              <a:rPr lang="en-US" cap="none" dirty="0"/>
              <a:t>Open-Source Software: </a:t>
            </a:r>
            <a:br>
              <a:rPr lang="en-US" cap="none" dirty="0"/>
            </a:br>
            <a:r>
              <a:rPr lang="en-US" cap="none" dirty="0"/>
              <a:t>A Case Study of OpenStack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843798"/>
          </a:xfrm>
        </p:spPr>
        <p:txBody>
          <a:bodyPr>
            <a:normAutofit/>
          </a:bodyPr>
          <a:lstStyle/>
          <a:p>
            <a:r>
              <a:rPr lang="en-US" dirty="0"/>
              <a:t>Siqi (David) Liu</a:t>
            </a:r>
          </a:p>
          <a:p>
            <a:r>
              <a:rPr lang="en-US" dirty="0" err="1"/>
              <a:t>M.Math</a:t>
            </a:r>
            <a:r>
              <a:rPr lang="en-US" dirty="0"/>
              <a:t>. CS, University of Waterloo</a:t>
            </a:r>
          </a:p>
        </p:txBody>
      </p:sp>
    </p:spTree>
    <p:extLst>
      <p:ext uri="{BB962C8B-B14F-4D97-AF65-F5344CB8AC3E}">
        <p14:creationId xmlns:p14="http://schemas.microsoft.com/office/powerpoint/2010/main" val="11486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OpenStack Workflow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C7424DC-4D6B-584F-AD9D-A1ADF6108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6541" y="1413163"/>
            <a:ext cx="5816410" cy="4595117"/>
          </a:xfr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7BFFE-61E4-A949-BC05-873DB82065A7}"/>
              </a:ext>
            </a:extLst>
          </p:cNvPr>
          <p:cNvSpPr txBox="1"/>
          <p:nvPr/>
        </p:nvSpPr>
        <p:spPr>
          <a:xfrm>
            <a:off x="398996" y="3526055"/>
            <a:ext cx="273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Create a work 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E2625-6EC0-D243-BBAF-FE465EFE8AB3}"/>
              </a:ext>
            </a:extLst>
          </p:cNvPr>
          <p:cNvSpPr txBox="1"/>
          <p:nvPr/>
        </p:nvSpPr>
        <p:spPr>
          <a:xfrm>
            <a:off x="398996" y="5260171"/>
            <a:ext cx="2737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Propose to Gerrit for review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6E6003-DEF0-9648-AEA3-28FAAD61B86F}"/>
              </a:ext>
            </a:extLst>
          </p:cNvPr>
          <p:cNvGrpSpPr/>
          <p:nvPr/>
        </p:nvGrpSpPr>
        <p:grpSpPr>
          <a:xfrm>
            <a:off x="5112752" y="3387555"/>
            <a:ext cx="6680252" cy="2840987"/>
            <a:chOff x="5112752" y="3387555"/>
            <a:chExt cx="6680252" cy="28409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3070F5-EB55-9C49-90A9-1F4FB2105815}"/>
                </a:ext>
              </a:extLst>
            </p:cNvPr>
            <p:cNvSpPr txBox="1"/>
            <p:nvPr/>
          </p:nvSpPr>
          <p:spPr>
            <a:xfrm>
              <a:off x="9055556" y="3387555"/>
              <a:ext cx="2737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Gets reviewed/voted on by reviewers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B3F779-54F2-A149-A984-9151B44E623D}"/>
                </a:ext>
              </a:extLst>
            </p:cNvPr>
            <p:cNvSpPr txBox="1"/>
            <p:nvPr/>
          </p:nvSpPr>
          <p:spPr>
            <a:xfrm>
              <a:off x="9055556" y="5280809"/>
              <a:ext cx="2737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Runs check tests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46157A-E1D4-EF4B-8BB1-2CD8D905ACA0}"/>
                </a:ext>
              </a:extLst>
            </p:cNvPr>
            <p:cNvSpPr txBox="1"/>
            <p:nvPr/>
          </p:nvSpPr>
          <p:spPr>
            <a:xfrm>
              <a:off x="5112752" y="5582211"/>
              <a:ext cx="19664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Make amends and update patch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B54331F-A9C7-254E-8CC8-BC5B5FE8C017}"/>
              </a:ext>
            </a:extLst>
          </p:cNvPr>
          <p:cNvSpPr txBox="1"/>
          <p:nvPr/>
        </p:nvSpPr>
        <p:spPr>
          <a:xfrm>
            <a:off x="9055556" y="1584164"/>
            <a:ext cx="196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Runs gate tests and merge</a:t>
            </a:r>
          </a:p>
        </p:txBody>
      </p:sp>
    </p:spTree>
    <p:extLst>
      <p:ext uri="{BB962C8B-B14F-4D97-AF65-F5344CB8AC3E}">
        <p14:creationId xmlns:p14="http://schemas.microsoft.com/office/powerpoint/2010/main" val="62402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7E10BC-13CF-8245-A71C-6C6F05396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988" y="3461559"/>
            <a:ext cx="9070975" cy="2024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https://review.opendev.org/c/openstack/glance/+/387660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/>
          <a:p>
            <a:r>
              <a:rPr lang="en-US" dirty="0"/>
              <a:t>Example Code Review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Four projects from OpenStack are selected for the study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3A0CCE8-ADF9-5742-8333-392CCB4AAA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7233043"/>
              </p:ext>
            </p:extLst>
          </p:nvPr>
        </p:nvGraphicFramePr>
        <p:xfrm>
          <a:off x="1958720" y="1330035"/>
          <a:ext cx="8172054" cy="4640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054">
                  <a:extLst>
                    <a:ext uri="{9D8B030D-6E8A-4147-A177-3AD203B41FA5}">
                      <a16:colId xmlns:a16="http://schemas.microsoft.com/office/drawing/2014/main" val="17746192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2357121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72565155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10493604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437316318"/>
                    </a:ext>
                  </a:extLst>
                </a:gridCol>
              </a:tblGrid>
              <a:tr h="4163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Glance</a:t>
                      </a:r>
                    </a:p>
                    <a:p>
                      <a:pPr algn="ctr"/>
                      <a:r>
                        <a:rPr lang="en-US" dirty="0"/>
                        <a:t>(Training)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Cinder</a:t>
                      </a:r>
                    </a:p>
                    <a:p>
                      <a:pPr algn="ctr"/>
                      <a:r>
                        <a:rPr lang="en-US" dirty="0"/>
                        <a:t>(Training)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Neutron</a:t>
                      </a:r>
                    </a:p>
                    <a:p>
                      <a:pPr algn="ctr"/>
                      <a:r>
                        <a:rPr lang="en-US" dirty="0"/>
                        <a:t>(Training)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Sahara</a:t>
                      </a:r>
                    </a:p>
                    <a:p>
                      <a:pPr algn="ctr"/>
                      <a:r>
                        <a:rPr lang="en-US" dirty="0"/>
                        <a:t>(Validation)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80209"/>
                  </a:ext>
                </a:extLst>
              </a:tr>
              <a:tr h="4758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Patches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2,936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3,164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385746"/>
                  </a:ext>
                </a:extLst>
              </a:tr>
              <a:tr h="4758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Reviewers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15752"/>
                  </a:ext>
                </a:extLst>
              </a:tr>
              <a:tr h="6786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# Reviewers </a:t>
                      </a:r>
                    </a:p>
                    <a:p>
                      <a:pPr algn="ctr"/>
                      <a:r>
                        <a:rPr lang="en-US" dirty="0"/>
                        <a:t>per 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506735"/>
                  </a:ext>
                </a:extLst>
              </a:tr>
              <a:tr h="711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Patches w/</a:t>
                      </a:r>
                    </a:p>
                    <a:p>
                      <a:pPr algn="ctr"/>
                      <a:r>
                        <a:rPr lang="en-US" dirty="0"/>
                        <a:t>&gt;1 Reviewer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08599"/>
                  </a:ext>
                </a:extLst>
              </a:tr>
              <a:tr h="711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Reviews w/</a:t>
                      </a:r>
                    </a:p>
                    <a:p>
                      <a:pPr algn="ctr"/>
                      <a:r>
                        <a:rPr lang="en-US" dirty="0"/>
                        <a:t>Positive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807843"/>
                  </a:ext>
                </a:extLst>
              </a:tr>
              <a:tr h="711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Patches</a:t>
                      </a:r>
                    </a:p>
                    <a:p>
                      <a:pPr algn="ctr"/>
                      <a:r>
                        <a:rPr lang="en-US" dirty="0"/>
                        <a:t>Fix Inducing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687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1D27F1-C320-194E-8D2B-089DA25D255F}"/>
              </a:ext>
            </a:extLst>
          </p:cNvPr>
          <p:cNvSpPr txBox="1"/>
          <p:nvPr/>
        </p:nvSpPr>
        <p:spPr>
          <a:xfrm>
            <a:off x="1030672" y="4722125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RQ1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535DF-BDE1-E743-81D5-5DB6BBBC62DA}"/>
              </a:ext>
            </a:extLst>
          </p:cNvPr>
          <p:cNvSpPr txBox="1"/>
          <p:nvPr/>
        </p:nvSpPr>
        <p:spPr>
          <a:xfrm>
            <a:off x="1030672" y="5456374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RQ2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18DD-7DD3-FB49-99CE-91BE1482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RQ1 – Review Dynamics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CA8E8-0842-8342-BF1D-21E5D645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3141F-B0FD-334A-8708-2F959DA7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6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Study Design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791A20-830B-5B40-919E-7D2BE4F01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34015"/>
              </p:ext>
            </p:extLst>
          </p:nvPr>
        </p:nvGraphicFramePr>
        <p:xfrm>
          <a:off x="259882" y="1413163"/>
          <a:ext cx="11569729" cy="459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35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/>
              <a:t>PyDriller</a:t>
            </a:r>
            <a:r>
              <a:rPr lang="en-US" dirty="0"/>
              <a:t> is used to mine repositories.</a:t>
            </a:r>
          </a:p>
          <a:p>
            <a:pPr marL="0" indent="0">
              <a:buNone/>
            </a:pPr>
            <a:r>
              <a:rPr lang="en-US" dirty="0"/>
              <a:t>Gerrit API is used to extract code review comments &amp; votes.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73CA98-D20B-2B4E-B7FD-DCD75B024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70992" y="2352049"/>
            <a:ext cx="5658620" cy="27127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0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Data is divided into three dimensions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77F1B5-B711-2247-A711-03A79AB3B9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5070757"/>
              </p:ext>
            </p:extLst>
          </p:nvPr>
        </p:nvGraphicFramePr>
        <p:xfrm>
          <a:off x="364143" y="1330035"/>
          <a:ext cx="1146546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823">
                  <a:extLst>
                    <a:ext uri="{9D8B030D-6E8A-4147-A177-3AD203B41FA5}">
                      <a16:colId xmlns:a16="http://schemas.microsoft.com/office/drawing/2014/main" val="1021173166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888375637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226012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3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Lines 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3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Files Impacted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Prior Votes Positive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32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Positive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53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Negative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Comments By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2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Interaction Frequency w/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2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4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66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 Is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42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7 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614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90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Data is divided into three dimensions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77F1B5-B711-2247-A711-03A79AB3B9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74935117"/>
              </p:ext>
            </p:extLst>
          </p:nvPr>
        </p:nvGraphicFramePr>
        <p:xfrm>
          <a:off x="364143" y="1330035"/>
          <a:ext cx="1146546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823">
                  <a:extLst>
                    <a:ext uri="{9D8B030D-6E8A-4147-A177-3AD203B41FA5}">
                      <a16:colId xmlns:a16="http://schemas.microsoft.com/office/drawing/2014/main" val="1021173166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888375637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226012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3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Lines 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3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Files Impacted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Prior Votes Positive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32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Positive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53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Negative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Comments By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2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Interaction Frequency w/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2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4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66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 Is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42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7 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614753"/>
                  </a:ext>
                </a:extLst>
              </a:tr>
            </a:tbl>
          </a:graphicData>
        </a:graphic>
      </p:graphicFrame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3D1B1B2-6F1B-AF4C-8CE5-A1FC5276100F}"/>
              </a:ext>
            </a:extLst>
          </p:cNvPr>
          <p:cNvSpPr/>
          <p:nvPr/>
        </p:nvSpPr>
        <p:spPr>
          <a:xfrm>
            <a:off x="4565373" y="3089647"/>
            <a:ext cx="3147392" cy="1389588"/>
          </a:xfrm>
          <a:prstGeom prst="wedgeRoundRectCallout">
            <a:avLst>
              <a:gd name="adj1" fmla="val -72277"/>
              <a:gd name="adj2" fmla="val -7208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From Hassan 2009, measures the dispersion in lines changed, normalized by number of files changed</a:t>
            </a:r>
          </a:p>
        </p:txBody>
      </p:sp>
    </p:spTree>
    <p:extLst>
      <p:ext uri="{BB962C8B-B14F-4D97-AF65-F5344CB8AC3E}">
        <p14:creationId xmlns:p14="http://schemas.microsoft.com/office/powerpoint/2010/main" val="235857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Data is divided into three dimensions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77F1B5-B711-2247-A711-03A79AB3B9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7765322"/>
              </p:ext>
            </p:extLst>
          </p:nvPr>
        </p:nvGraphicFramePr>
        <p:xfrm>
          <a:off x="364143" y="1330035"/>
          <a:ext cx="1146546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823">
                  <a:extLst>
                    <a:ext uri="{9D8B030D-6E8A-4147-A177-3AD203B41FA5}">
                      <a16:colId xmlns:a16="http://schemas.microsoft.com/office/drawing/2014/main" val="1021173166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888375637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226012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3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Lines 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3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Files Impacted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Prior Votes Positive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32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Positive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53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Negative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Comments By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2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Interaction Frequency w/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2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4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66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 Is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42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7 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614753"/>
                  </a:ext>
                </a:extLst>
              </a:tr>
            </a:tbl>
          </a:graphicData>
        </a:graphic>
      </p:graphicFrame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3D1B1B2-6F1B-AF4C-8CE5-A1FC5276100F}"/>
              </a:ext>
            </a:extLst>
          </p:cNvPr>
          <p:cNvSpPr/>
          <p:nvPr/>
        </p:nvSpPr>
        <p:spPr>
          <a:xfrm>
            <a:off x="4565373" y="3089647"/>
            <a:ext cx="3147392" cy="1389588"/>
          </a:xfrm>
          <a:prstGeom prst="wedgeRoundRectCallout">
            <a:avLst>
              <a:gd name="adj1" fmla="val -79448"/>
              <a:gd name="adj2" fmla="val 5523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Regular expression search of keywords such as “fix”, “bug” and “defect”</a:t>
            </a:r>
          </a:p>
        </p:txBody>
      </p:sp>
    </p:spTree>
    <p:extLst>
      <p:ext uri="{BB962C8B-B14F-4D97-AF65-F5344CB8AC3E}">
        <p14:creationId xmlns:p14="http://schemas.microsoft.com/office/powerpoint/2010/main" val="402798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Data is divided into three dimensions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77F1B5-B711-2247-A711-03A79AB3B9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4489185"/>
              </p:ext>
            </p:extLst>
          </p:nvPr>
        </p:nvGraphicFramePr>
        <p:xfrm>
          <a:off x="364143" y="1330035"/>
          <a:ext cx="1146546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823">
                  <a:extLst>
                    <a:ext uri="{9D8B030D-6E8A-4147-A177-3AD203B41FA5}">
                      <a16:colId xmlns:a16="http://schemas.microsoft.com/office/drawing/2014/main" val="1021173166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888375637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226012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3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Lines 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3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Files Impacted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Prior Votes Positive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32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Positive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53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Negative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Comments By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2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Interaction Frequency w/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2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4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66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 Is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42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7 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614753"/>
                  </a:ext>
                </a:extLst>
              </a:tr>
            </a:tbl>
          </a:graphicData>
        </a:graphic>
      </p:graphicFrame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3D1B1B2-6F1B-AF4C-8CE5-A1FC5276100F}"/>
              </a:ext>
            </a:extLst>
          </p:cNvPr>
          <p:cNvSpPr/>
          <p:nvPr/>
        </p:nvSpPr>
        <p:spPr>
          <a:xfrm>
            <a:off x="4565373" y="3089647"/>
            <a:ext cx="3147392" cy="1389588"/>
          </a:xfrm>
          <a:prstGeom prst="wedgeRoundRectCallout">
            <a:avLst>
              <a:gd name="adj1" fmla="val -79014"/>
              <a:gd name="adj2" fmla="val 747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Commits that last modified the same lines that the current commit modified</a:t>
            </a:r>
          </a:p>
        </p:txBody>
      </p:sp>
    </p:spTree>
    <p:extLst>
      <p:ext uri="{BB962C8B-B14F-4D97-AF65-F5344CB8AC3E}">
        <p14:creationId xmlns:p14="http://schemas.microsoft.com/office/powerpoint/2010/main" val="123614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Code review is crucial in identifying bugs and maintaining standards.</a:t>
            </a:r>
          </a:p>
          <a:p>
            <a:pPr marL="0" indent="0">
              <a:buNone/>
            </a:pPr>
            <a:r>
              <a:rPr lang="en-US" dirty="0"/>
              <a:t>In open-source software (OSS), code review is done collaboratively with activities visible to the public.</a:t>
            </a:r>
          </a:p>
        </p:txBody>
      </p:sp>
      <p:pic>
        <p:nvPicPr>
          <p:cNvPr id="1026" name="Picture 2" descr="Why code reviews">
            <a:extLst>
              <a:ext uri="{FF2B5EF4-FFF2-40B4-BE49-F238E27FC236}">
                <a16:creationId xmlns:a16="http://schemas.microsoft.com/office/drawing/2014/main" id="{4673CA98-D20B-2B4E-B7FD-DCD75B024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0992" y="2300818"/>
            <a:ext cx="5658620" cy="281516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Data is divided into three dimensions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77F1B5-B711-2247-A711-03A79AB3B9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6907988"/>
              </p:ext>
            </p:extLst>
          </p:nvPr>
        </p:nvGraphicFramePr>
        <p:xfrm>
          <a:off x="364143" y="1330035"/>
          <a:ext cx="1146546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823">
                  <a:extLst>
                    <a:ext uri="{9D8B030D-6E8A-4147-A177-3AD203B41FA5}">
                      <a16:colId xmlns:a16="http://schemas.microsoft.com/office/drawing/2014/main" val="1021173166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888375637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226012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3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Lines 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3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Files Impacted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Prior Votes Positive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32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Positive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53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Negative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Comments By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2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Interaction Frequency w/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2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4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66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 Is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42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7 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614753"/>
                  </a:ext>
                </a:extLst>
              </a:tr>
            </a:tbl>
          </a:graphicData>
        </a:graphic>
      </p:graphicFrame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3D1B1B2-6F1B-AF4C-8CE5-A1FC5276100F}"/>
              </a:ext>
            </a:extLst>
          </p:cNvPr>
          <p:cNvSpPr/>
          <p:nvPr/>
        </p:nvSpPr>
        <p:spPr>
          <a:xfrm>
            <a:off x="4565373" y="3089647"/>
            <a:ext cx="3147392" cy="1389588"/>
          </a:xfrm>
          <a:prstGeom prst="wedgeRoundRectCallout">
            <a:avLst>
              <a:gd name="adj1" fmla="val -79014"/>
              <a:gd name="adj2" fmla="val 747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If current commit is bug fixing, then its prior commits are fix inducing</a:t>
            </a:r>
          </a:p>
        </p:txBody>
      </p:sp>
    </p:spTree>
    <p:extLst>
      <p:ext uri="{BB962C8B-B14F-4D97-AF65-F5344CB8AC3E}">
        <p14:creationId xmlns:p14="http://schemas.microsoft.com/office/powerpoint/2010/main" val="224441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Data is divided into three dimensions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77F1B5-B711-2247-A711-03A79AB3B9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15992522"/>
              </p:ext>
            </p:extLst>
          </p:nvPr>
        </p:nvGraphicFramePr>
        <p:xfrm>
          <a:off x="364143" y="1330035"/>
          <a:ext cx="1146546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823">
                  <a:extLst>
                    <a:ext uri="{9D8B030D-6E8A-4147-A177-3AD203B41FA5}">
                      <a16:colId xmlns:a16="http://schemas.microsoft.com/office/drawing/2014/main" val="1021173166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888375637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226012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3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Lines 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3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Files Impacted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Prior Votes Positive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32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Positive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53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Negative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Comments By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2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Interaction Frequency w/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2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4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66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 Is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42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7 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614753"/>
                  </a:ext>
                </a:extLst>
              </a:tr>
            </a:tbl>
          </a:graphicData>
        </a:graphic>
      </p:graphicFrame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3D1B1B2-6F1B-AF4C-8CE5-A1FC5276100F}"/>
              </a:ext>
            </a:extLst>
          </p:cNvPr>
          <p:cNvSpPr/>
          <p:nvPr/>
        </p:nvSpPr>
        <p:spPr>
          <a:xfrm>
            <a:off x="4565373" y="3089647"/>
            <a:ext cx="3147392" cy="1389588"/>
          </a:xfrm>
          <a:prstGeom prst="wedgeRoundRectCallout">
            <a:avLst>
              <a:gd name="adj1" fmla="val 64565"/>
              <a:gd name="adj2" fmla="val -9402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Reviewer has authored/reviewed the prior commits</a:t>
            </a:r>
          </a:p>
        </p:txBody>
      </p:sp>
    </p:spTree>
    <p:extLst>
      <p:ext uri="{BB962C8B-B14F-4D97-AF65-F5344CB8AC3E}">
        <p14:creationId xmlns:p14="http://schemas.microsoft.com/office/powerpoint/2010/main" val="35343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Data is divided into three dimensions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77F1B5-B711-2247-A711-03A79AB3B9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91806286"/>
              </p:ext>
            </p:extLst>
          </p:nvPr>
        </p:nvGraphicFramePr>
        <p:xfrm>
          <a:off x="364143" y="1330035"/>
          <a:ext cx="1146546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823">
                  <a:extLst>
                    <a:ext uri="{9D8B030D-6E8A-4147-A177-3AD203B41FA5}">
                      <a16:colId xmlns:a16="http://schemas.microsoft.com/office/drawing/2014/main" val="1021173166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888375637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226012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3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Lines 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3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Files Impacted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Prior Votes Positive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32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Positive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53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Negative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Comments By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2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Interaction Frequency w/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2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4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66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 Is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42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7 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614753"/>
                  </a:ext>
                </a:extLst>
              </a:tr>
            </a:tbl>
          </a:graphicData>
        </a:graphic>
      </p:graphicFrame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3D1B1B2-6F1B-AF4C-8CE5-A1FC5276100F}"/>
              </a:ext>
            </a:extLst>
          </p:cNvPr>
          <p:cNvSpPr/>
          <p:nvPr/>
        </p:nvSpPr>
        <p:spPr>
          <a:xfrm>
            <a:off x="4548808" y="3089646"/>
            <a:ext cx="3147392" cy="1389588"/>
          </a:xfrm>
          <a:prstGeom prst="wedgeRoundRectCallout">
            <a:avLst>
              <a:gd name="adj1" fmla="val 62039"/>
              <a:gd name="adj2" fmla="val 2995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% of patches the author has written that were also reviewed by the reviewer</a:t>
            </a:r>
          </a:p>
        </p:txBody>
      </p:sp>
    </p:spTree>
    <p:extLst>
      <p:ext uri="{BB962C8B-B14F-4D97-AF65-F5344CB8AC3E}">
        <p14:creationId xmlns:p14="http://schemas.microsoft.com/office/powerpoint/2010/main" val="230179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Variables that are highly correlated are removed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35" y="1121823"/>
            <a:ext cx="11569729" cy="8959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Spearman’s rank correlation coefficient (</a:t>
            </a:r>
            <a:r>
              <a:rPr lang="el-GR" dirty="0"/>
              <a:t>ρ</a:t>
            </a:r>
            <a:r>
              <a:rPr lang="en-US" dirty="0"/>
              <a:t>) with threshold of 0.7 is used.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574419-8CF1-CC47-B32B-427CEA730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18161"/>
              </p:ext>
            </p:extLst>
          </p:nvPr>
        </p:nvGraphicFramePr>
        <p:xfrm>
          <a:off x="311135" y="2189285"/>
          <a:ext cx="5562939" cy="380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35391059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871982055"/>
                    </a:ext>
                  </a:extLst>
                </a:gridCol>
                <a:gridCol w="702939">
                  <a:extLst>
                    <a:ext uri="{9D8B030D-6E8A-4147-A177-3AD203B41FA5}">
                      <a16:colId xmlns:a16="http://schemas.microsoft.com/office/drawing/2014/main" val="2832761124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966275614"/>
                    </a:ext>
                  </a:extLst>
                </a:gridCol>
              </a:tblGrid>
              <a:tr h="3781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</a:t>
                      </a:r>
                      <a:r>
                        <a:rPr lang="el-GR" dirty="0"/>
                        <a:t>ρ</a:t>
                      </a:r>
                      <a:r>
                        <a:rPr lang="en-US" dirty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Survived Var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268051"/>
                  </a:ext>
                </a:extLst>
              </a:tr>
              <a:tr h="7490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Directories Impacted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Files Impacted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#Directories Impacted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236311"/>
                  </a:ext>
                </a:extLst>
              </a:tr>
              <a:tr h="7490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# Prior Commits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# Lines Deleted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Lines Deleted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882931"/>
                  </a:ext>
                </a:extLst>
              </a:tr>
              <a:tr h="7490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Lines of Codes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09807"/>
                  </a:ext>
                </a:extLst>
              </a:tr>
              <a:tr h="7490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# Prior Commits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# Lines Deleted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Lines Deleted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09316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5B98D16-CB58-9E4B-A9EF-D2D6AB63F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7928" y="1974501"/>
            <a:ext cx="5197248" cy="41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Linear Mixed Model (LMM) is used since our data is hierarchical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Linear Mixed Model (LMM) is an extension of simple linear model to allow both </a:t>
            </a:r>
            <a:r>
              <a:rPr lang="en-US" b="1" dirty="0"/>
              <a:t>fixed</a:t>
            </a:r>
            <a:r>
              <a:rPr lang="en-US" dirty="0"/>
              <a:t> and </a:t>
            </a:r>
            <a:r>
              <a:rPr lang="en-US" b="1" dirty="0"/>
              <a:t>random</a:t>
            </a:r>
            <a:r>
              <a:rPr lang="en-US" dirty="0"/>
              <a:t> effects.</a:t>
            </a:r>
          </a:p>
          <a:p>
            <a:pPr marL="0" indent="0">
              <a:buNone/>
            </a:pPr>
            <a:r>
              <a:rPr lang="en-US" dirty="0"/>
              <a:t>LMMs are used when there is a </a:t>
            </a:r>
            <a:r>
              <a:rPr lang="en-US" b="1" dirty="0"/>
              <a:t>hierarchical structure</a:t>
            </a:r>
            <a:r>
              <a:rPr lang="en-US" dirty="0"/>
              <a:t> to the data. The variability in the outcome can be either within group, or between groups.</a:t>
            </a:r>
          </a:p>
          <a:p>
            <a:pPr marL="0" indent="0">
              <a:buNone/>
            </a:pPr>
            <a:r>
              <a:rPr lang="en-US" dirty="0"/>
              <a:t>In our case, the random effects/groups are the </a:t>
            </a:r>
            <a:r>
              <a:rPr lang="en-US" b="1" dirty="0"/>
              <a:t>reviewers</a:t>
            </a:r>
            <a:r>
              <a:rPr lang="en-US" dirty="0"/>
              <a:t>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DA6C2A-A26D-804C-97D4-1FCC229548EE}"/>
              </a:ext>
            </a:extLst>
          </p:cNvPr>
          <p:cNvGrpSpPr/>
          <p:nvPr/>
        </p:nvGrpSpPr>
        <p:grpSpPr>
          <a:xfrm>
            <a:off x="7131272" y="1978552"/>
            <a:ext cx="4082613" cy="3459695"/>
            <a:chOff x="6998751" y="2072650"/>
            <a:chExt cx="4082613" cy="345969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673CA98-D20B-2B4E-B7FD-DCD75B0243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998751" y="2072650"/>
              <a:ext cx="4082613" cy="2712700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82AB91-18F5-824C-98CC-9A9D9C7F7715}"/>
                </a:ext>
              </a:extLst>
            </p:cNvPr>
            <p:cNvSpPr txBox="1"/>
            <p:nvPr/>
          </p:nvSpPr>
          <p:spPr>
            <a:xfrm>
              <a:off x="7970980" y="4886014"/>
              <a:ext cx="21381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Groups: reviewers</a:t>
              </a:r>
            </a:p>
            <a:p>
              <a:pPr algn="ctr"/>
              <a:r>
                <a:rPr lang="en-US" dirty="0"/>
                <a:t>Dots: reviews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" y="597159"/>
            <a:ext cx="11569729" cy="89592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We train a full model, a null model, and three separate models excluding each data dimension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2293EE-DA44-0546-966F-577E586123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3018570"/>
              </p:ext>
            </p:extLst>
          </p:nvPr>
        </p:nvGraphicFramePr>
        <p:xfrm>
          <a:off x="259881" y="2830265"/>
          <a:ext cx="115692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703">
                  <a:extLst>
                    <a:ext uri="{9D8B030D-6E8A-4147-A177-3AD203B41FA5}">
                      <a16:colId xmlns:a16="http://schemas.microsoft.com/office/drawing/2014/main" val="3415334152"/>
                    </a:ext>
                  </a:extLst>
                </a:gridCol>
                <a:gridCol w="8309113">
                  <a:extLst>
                    <a:ext uri="{9D8B030D-6E8A-4147-A177-3AD203B41FA5}">
                      <a16:colId xmlns:a16="http://schemas.microsoft.com/office/drawing/2014/main" val="932007774"/>
                    </a:ext>
                  </a:extLst>
                </a:gridCol>
                <a:gridCol w="1678447">
                  <a:extLst>
                    <a:ext uri="{9D8B030D-6E8A-4147-A177-3AD203B41FA5}">
                      <a16:colId xmlns:a16="http://schemas.microsoft.com/office/drawing/2014/main" val="3414600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Formula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Fixed Vars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6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Positive Vote ~ Patch Vars + Dynamic Vars + Reviewer Vars +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(1 | Reviewer ID)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60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Positive Vote ~ Dynamic Vars + Reviewer Vars +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(1 | Reviewer ID)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8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Positive Vote ~ Patch Vars + Reviewer Vars +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(1 | Reviewer ID)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27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Ex-Reviewer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Positive Vote ~ Patch Vars + Dynamic Vars +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(1 | Reviewer ID)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05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Positive Vote ~ 1 +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(1 | Reviewer ID)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669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CBA8570-3DA8-514E-865D-889BC5B70FA0}"/>
              </a:ext>
            </a:extLst>
          </p:cNvPr>
          <p:cNvSpPr txBox="1"/>
          <p:nvPr/>
        </p:nvSpPr>
        <p:spPr>
          <a:xfrm>
            <a:off x="259881" y="1737663"/>
            <a:ext cx="11569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Since we want to understand how evaluation decision is affected, we use </a:t>
            </a:r>
            <a:r>
              <a:rPr lang="en-US" sz="2400" b="1" dirty="0"/>
              <a:t>positive vote</a:t>
            </a:r>
            <a:r>
              <a:rPr lang="en-US" sz="2400" dirty="0"/>
              <a:t> as our target (binary) variable. </a:t>
            </a:r>
          </a:p>
        </p:txBody>
      </p:sp>
    </p:spTree>
    <p:extLst>
      <p:ext uri="{BB962C8B-B14F-4D97-AF65-F5344CB8AC3E}">
        <p14:creationId xmlns:p14="http://schemas.microsoft.com/office/powerpoint/2010/main" val="10392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" y="597159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We evaluate the model performance using AUC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2293EE-DA44-0546-966F-577E586123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99560467"/>
              </p:ext>
            </p:extLst>
          </p:nvPr>
        </p:nvGraphicFramePr>
        <p:xfrm>
          <a:off x="3379292" y="2443905"/>
          <a:ext cx="5330438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154">
                  <a:extLst>
                    <a:ext uri="{9D8B030D-6E8A-4147-A177-3AD203B41FA5}">
                      <a16:colId xmlns:a16="http://schemas.microsoft.com/office/drawing/2014/main" val="932007774"/>
                    </a:ext>
                  </a:extLst>
                </a:gridCol>
                <a:gridCol w="1353637">
                  <a:extLst>
                    <a:ext uri="{9D8B030D-6E8A-4147-A177-3AD203B41FA5}">
                      <a16:colId xmlns:a16="http://schemas.microsoft.com/office/drawing/2014/main" val="3414600659"/>
                    </a:ext>
                  </a:extLst>
                </a:gridCol>
                <a:gridCol w="1314647">
                  <a:extLst>
                    <a:ext uri="{9D8B030D-6E8A-4147-A177-3AD203B41FA5}">
                      <a16:colId xmlns:a16="http://schemas.microsoft.com/office/drawing/2014/main" val="3724584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 of Null 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6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60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85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Ex-Dynamic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27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Ex-Reviewer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05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1432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68FADA9-E813-5A4E-8B93-830A852B524A}"/>
              </a:ext>
            </a:extLst>
          </p:cNvPr>
          <p:cNvSpPr txBox="1"/>
          <p:nvPr/>
        </p:nvSpPr>
        <p:spPr>
          <a:xfrm>
            <a:off x="259881" y="1737663"/>
            <a:ext cx="11569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Larger the AUC (closer to 1), better the discriminant ability.</a:t>
            </a:r>
          </a:p>
        </p:txBody>
      </p:sp>
    </p:spTree>
    <p:extLst>
      <p:ext uri="{BB962C8B-B14F-4D97-AF65-F5344CB8AC3E}">
        <p14:creationId xmlns:p14="http://schemas.microsoft.com/office/powerpoint/2010/main" val="334425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" y="597159"/>
            <a:ext cx="11569729" cy="89592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We estimate the explanatory power of each data dimension by performing log-likelihood ratio tests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2293EE-DA44-0546-966F-577E586123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4409606"/>
              </p:ext>
            </p:extLst>
          </p:nvPr>
        </p:nvGraphicFramePr>
        <p:xfrm>
          <a:off x="2316065" y="2755406"/>
          <a:ext cx="7456892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000">
                  <a:extLst>
                    <a:ext uri="{9D8B030D-6E8A-4147-A177-3AD203B41FA5}">
                      <a16:colId xmlns:a16="http://schemas.microsoft.com/office/drawing/2014/main" val="3415334152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9320077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1961929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14600659"/>
                    </a:ext>
                  </a:extLst>
                </a:gridCol>
                <a:gridCol w="1048892">
                  <a:extLst>
                    <a:ext uri="{9D8B030D-6E8A-4147-A177-3AD203B41FA5}">
                      <a16:colId xmlns:a16="http://schemas.microsoft.com/office/drawing/2014/main" val="3724584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A</a:t>
                      </a:r>
                    </a:p>
                    <a:p>
                      <a:pPr algn="ctr"/>
                      <a:r>
                        <a:rPr lang="en-US" dirty="0"/>
                        <a:t>(Less Complex)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B</a:t>
                      </a:r>
                    </a:p>
                    <a:p>
                      <a:pPr algn="ctr"/>
                      <a:r>
                        <a:rPr lang="en-US" dirty="0"/>
                        <a:t>(More Complex)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D.F.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% of Full LR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6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60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85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Ex-Dynamic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5,934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68%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27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Ex-Reviewer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0553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CBA8570-3DA8-514E-865D-889BC5B70FA0}"/>
              </a:ext>
            </a:extLst>
          </p:cNvPr>
          <p:cNvSpPr txBox="1"/>
          <p:nvPr/>
        </p:nvSpPr>
        <p:spPr>
          <a:xfrm>
            <a:off x="259881" y="1737663"/>
            <a:ext cx="11569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Log-likelihood ratio tests assess the goodness of fit of two competing models based on the ratio of their likelihoods. Large LR means the two models are different.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B814-0679-6C43-BEFE-08BBB16B1F5D}"/>
              </a:ext>
            </a:extLst>
          </p:cNvPr>
          <p:cNvSpPr txBox="1"/>
          <p:nvPr/>
        </p:nvSpPr>
        <p:spPr>
          <a:xfrm>
            <a:off x="259880" y="5060512"/>
            <a:ext cx="11569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Since reviewer characteristics do not offer significant performance increase, we use </a:t>
            </a:r>
            <a:r>
              <a:rPr lang="en-US" sz="2400" b="1" dirty="0"/>
              <a:t>Ex-Reviewer</a:t>
            </a:r>
            <a:r>
              <a:rPr lang="en-US" sz="2400" dirty="0"/>
              <a:t> model as our final model.</a:t>
            </a:r>
          </a:p>
        </p:txBody>
      </p:sp>
    </p:spTree>
    <p:extLst>
      <p:ext uri="{BB962C8B-B14F-4D97-AF65-F5344CB8AC3E}">
        <p14:creationId xmlns:p14="http://schemas.microsoft.com/office/powerpoint/2010/main" val="3721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" y="597159"/>
            <a:ext cx="11569729" cy="89592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We estimate the explanatory power of each individual variable in the final model by calculating its Wald statistics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8A7EDF-CFC1-1447-8DE6-593D8B7A0EBD}"/>
              </a:ext>
            </a:extLst>
          </p:cNvPr>
          <p:cNvGrpSpPr/>
          <p:nvPr/>
        </p:nvGrpSpPr>
        <p:grpSpPr>
          <a:xfrm>
            <a:off x="932684" y="1917645"/>
            <a:ext cx="10326632" cy="3993104"/>
            <a:chOff x="932685" y="1575175"/>
            <a:chExt cx="10326632" cy="399310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7F3F7FD-FE3D-D748-AEB8-E25AE64B4598}"/>
                </a:ext>
              </a:extLst>
            </p:cNvPr>
            <p:cNvGrpSpPr/>
            <p:nvPr/>
          </p:nvGrpSpPr>
          <p:grpSpPr>
            <a:xfrm>
              <a:off x="932685" y="1575175"/>
              <a:ext cx="10326632" cy="3375716"/>
              <a:chOff x="259881" y="1575175"/>
              <a:chExt cx="10326632" cy="3375716"/>
            </a:xfrm>
          </p:grpSpPr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E2AF66C-851D-9A4F-9E8C-DA1B94A13F4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7925114"/>
                  </p:ext>
                </p:extLst>
              </p:nvPr>
            </p:nvGraphicFramePr>
            <p:xfrm>
              <a:off x="259881" y="1575175"/>
              <a:ext cx="4896000" cy="33757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6000">
                      <a:extLst>
                        <a:ext uri="{9D8B030D-6E8A-4147-A177-3AD203B41FA5}">
                          <a16:colId xmlns:a16="http://schemas.microsoft.com/office/drawing/2014/main" val="357621078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56226132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139801215"/>
                        </a:ext>
                      </a:extLst>
                    </a:gridCol>
                  </a:tblGrid>
                  <a:tr h="1279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Patch Var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/>
                            <a:t>χ</a:t>
                          </a:r>
                          <a:r>
                            <a:rPr lang="el-GR" baseline="30000" dirty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/>
                            <a:t>Sign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6042549"/>
                      </a:ext>
                    </a:extLst>
                  </a:tr>
                  <a:tr h="5156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# Lines Deleted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2,109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4698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# Lines Added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2043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Entropy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0997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Description Length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567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Author Is Core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7627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# Directories Impacted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73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Author Is Experienced Reviewer/Author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51/26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+/+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1090842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E09C57E6-3499-0042-9AFC-7D7ADC220BA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37387096"/>
                  </p:ext>
                </p:extLst>
              </p:nvPr>
            </p:nvGraphicFramePr>
            <p:xfrm>
              <a:off x="5690513" y="2518458"/>
              <a:ext cx="4896000" cy="1892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6000">
                      <a:extLst>
                        <a:ext uri="{9D8B030D-6E8A-4147-A177-3AD203B41FA5}">
                          <a16:colId xmlns:a16="http://schemas.microsoft.com/office/drawing/2014/main" val="357621078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56226132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139801215"/>
                        </a:ext>
                      </a:extLst>
                    </a:gridCol>
                  </a:tblGrid>
                  <a:tr h="1279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Dynamic Var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/>
                            <a:t>χ</a:t>
                          </a:r>
                          <a:r>
                            <a:rPr lang="el-GR" baseline="30000" dirty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/>
                            <a:t>Sign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6042549"/>
                      </a:ext>
                    </a:extLst>
                  </a:tr>
                  <a:tr h="5156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% Prior Votes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4,013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4698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# Prior Votes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2043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% Prior Negative/Positive Votes From Core Developers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33/23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-/+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0997120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780396-03FA-194A-963D-E13FC952BAA8}"/>
                </a:ext>
              </a:extLst>
            </p:cNvPr>
            <p:cNvSpPr txBox="1"/>
            <p:nvPr/>
          </p:nvSpPr>
          <p:spPr>
            <a:xfrm>
              <a:off x="3888504" y="5198947"/>
              <a:ext cx="441499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Variables with p-value &lt; 0.001 are shown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06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" y="597159"/>
            <a:ext cx="11569729" cy="89592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We estimate the explanatory power of each individual variable in the final model by calculating its Wald statistics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8A7EDF-CFC1-1447-8DE6-593D8B7A0EBD}"/>
              </a:ext>
            </a:extLst>
          </p:cNvPr>
          <p:cNvGrpSpPr/>
          <p:nvPr/>
        </p:nvGrpSpPr>
        <p:grpSpPr>
          <a:xfrm>
            <a:off x="932684" y="1917645"/>
            <a:ext cx="10326632" cy="3993104"/>
            <a:chOff x="932685" y="1575175"/>
            <a:chExt cx="10326632" cy="399310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7F3F7FD-FE3D-D748-AEB8-E25AE64B4598}"/>
                </a:ext>
              </a:extLst>
            </p:cNvPr>
            <p:cNvGrpSpPr/>
            <p:nvPr/>
          </p:nvGrpSpPr>
          <p:grpSpPr>
            <a:xfrm>
              <a:off x="932685" y="1575175"/>
              <a:ext cx="10326632" cy="3375716"/>
              <a:chOff x="259881" y="1575175"/>
              <a:chExt cx="10326632" cy="3375716"/>
            </a:xfrm>
          </p:grpSpPr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E2AF66C-851D-9A4F-9E8C-DA1B94A13F4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59881" y="1575175"/>
              <a:ext cx="4896000" cy="33757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6000">
                      <a:extLst>
                        <a:ext uri="{9D8B030D-6E8A-4147-A177-3AD203B41FA5}">
                          <a16:colId xmlns:a16="http://schemas.microsoft.com/office/drawing/2014/main" val="357621078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56226132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139801215"/>
                        </a:ext>
                      </a:extLst>
                    </a:gridCol>
                  </a:tblGrid>
                  <a:tr h="1279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Patch Var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/>
                            <a:t>χ</a:t>
                          </a:r>
                          <a:r>
                            <a:rPr lang="el-GR" baseline="30000" dirty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/>
                            <a:t>Sign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6042549"/>
                      </a:ext>
                    </a:extLst>
                  </a:tr>
                  <a:tr h="5156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# Lines Deleted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2,109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4698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# Lines Added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2043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Entropy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0997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Description Length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567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Author Is Core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7627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# Directories Impacted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73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Author Is Experienced Reviewer/Author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51/26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+/+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1090842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E09C57E6-3499-0042-9AFC-7D7ADC220BA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90513" y="2518458"/>
              <a:ext cx="4896000" cy="1892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6000">
                      <a:extLst>
                        <a:ext uri="{9D8B030D-6E8A-4147-A177-3AD203B41FA5}">
                          <a16:colId xmlns:a16="http://schemas.microsoft.com/office/drawing/2014/main" val="357621078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56226132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139801215"/>
                        </a:ext>
                      </a:extLst>
                    </a:gridCol>
                  </a:tblGrid>
                  <a:tr h="1279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Dynamic Var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/>
                            <a:t>χ</a:t>
                          </a:r>
                          <a:r>
                            <a:rPr lang="el-GR" baseline="30000" dirty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/>
                            <a:t>Sign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6042549"/>
                      </a:ext>
                    </a:extLst>
                  </a:tr>
                  <a:tr h="5156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% Prior Votes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4,013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4698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# Prior Votes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2043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% Prior Negative/Positive Votes From Core Developers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33/23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-/+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0997120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780396-03FA-194A-963D-E13FC952BAA8}"/>
                </a:ext>
              </a:extLst>
            </p:cNvPr>
            <p:cNvSpPr txBox="1"/>
            <p:nvPr/>
          </p:nvSpPr>
          <p:spPr>
            <a:xfrm>
              <a:off x="3888504" y="5198947"/>
              <a:ext cx="441499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Variables with p-value &lt; 0.001 are shown</a:t>
              </a:r>
            </a:p>
          </p:txBody>
        </p:sp>
      </p:grp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D6EC1F61-C95D-3541-B77D-DE699B6B2B93}"/>
              </a:ext>
            </a:extLst>
          </p:cNvPr>
          <p:cNvSpPr/>
          <p:nvPr/>
        </p:nvSpPr>
        <p:spPr>
          <a:xfrm>
            <a:off x="6363316" y="1917645"/>
            <a:ext cx="3641296" cy="904812"/>
          </a:xfrm>
          <a:prstGeom prst="wedgeRoundRectCallout">
            <a:avLst>
              <a:gd name="adj1" fmla="val -61368"/>
              <a:gd name="adj2" fmla="val 1944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Could be due to </a:t>
            </a:r>
            <a:r>
              <a:rPr lang="en-US" b="1" dirty="0"/>
              <a:t>prior commits </a:t>
            </a:r>
            <a:r>
              <a:rPr lang="en-US" dirty="0"/>
              <a:t>(removed in correlation test)</a:t>
            </a:r>
          </a:p>
        </p:txBody>
      </p:sp>
    </p:spTree>
    <p:extLst>
      <p:ext uri="{BB962C8B-B14F-4D97-AF65-F5344CB8AC3E}">
        <p14:creationId xmlns:p14="http://schemas.microsoft.com/office/powerpoint/2010/main" val="1355765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What if …</a:t>
            </a:r>
            <a:endParaRPr lang="en-US" b="1" kern="1200" spc="5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tatue of a person holding a cigarette&#10;&#10;Description automatically generated with low confidence">
            <a:extLst>
              <a:ext uri="{FF2B5EF4-FFF2-40B4-BE49-F238E27FC236}">
                <a16:creationId xmlns:a16="http://schemas.microsoft.com/office/drawing/2014/main" id="{963A0094-2AD4-C64E-BB3E-687CE9228C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413" y="1330035"/>
            <a:ext cx="3615174" cy="459105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AA982-75F1-8249-BBDB-A87C9AD86927}"/>
              </a:ext>
            </a:extLst>
          </p:cNvPr>
          <p:cNvSpPr txBox="1"/>
          <p:nvPr/>
        </p:nvSpPr>
        <p:spPr>
          <a:xfrm>
            <a:off x="702365" y="3210061"/>
            <a:ext cx="3453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Reviewers tend to agree with prior reviewers?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C3544-86F9-444A-A819-469F27481D0F}"/>
              </a:ext>
            </a:extLst>
          </p:cNvPr>
          <p:cNvSpPr txBox="1"/>
          <p:nvPr/>
        </p:nvSpPr>
        <p:spPr>
          <a:xfrm>
            <a:off x="7903586" y="1437637"/>
            <a:ext cx="3615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Junior reviewers tend to agree with more experienced reviewers?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2DB9A3-4CC9-5A4D-8664-ADBC42E09DBC}"/>
              </a:ext>
            </a:extLst>
          </p:cNvPr>
          <p:cNvSpPr txBox="1"/>
          <p:nvPr/>
        </p:nvSpPr>
        <p:spPr>
          <a:xfrm>
            <a:off x="7903586" y="4220034"/>
            <a:ext cx="392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Developers who collaborate more often tend to agree with each other?</a:t>
            </a:r>
          </a:p>
        </p:txBody>
      </p:sp>
    </p:spTree>
    <p:extLst>
      <p:ext uri="{BB962C8B-B14F-4D97-AF65-F5344CB8AC3E}">
        <p14:creationId xmlns:p14="http://schemas.microsoft.com/office/powerpoint/2010/main" val="50610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" y="597159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We validate the final model against the unseen project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2293EE-DA44-0546-966F-577E586123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87522357"/>
              </p:ext>
            </p:extLst>
          </p:nvPr>
        </p:nvGraphicFramePr>
        <p:xfrm>
          <a:off x="3452766" y="1493086"/>
          <a:ext cx="518395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958">
                  <a:extLst>
                    <a:ext uri="{9D8B030D-6E8A-4147-A177-3AD203B41FA5}">
                      <a16:colId xmlns:a16="http://schemas.microsoft.com/office/drawing/2014/main" val="93200777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1460065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24584922"/>
                    </a:ext>
                  </a:extLst>
                </a:gridCol>
              </a:tblGrid>
              <a:tr h="3822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Validation 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6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8548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5A83343-4BFF-A14B-87CA-F97691E5E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0436" y="2686070"/>
            <a:ext cx="5836267" cy="346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RQ1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11569729" cy="4590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Review dynamics, particularly the </a:t>
            </a:r>
            <a:r>
              <a:rPr lang="en-US" b="1" dirty="0"/>
              <a:t>proportion of prior positive votes</a:t>
            </a:r>
            <a:r>
              <a:rPr lang="en-US" dirty="0"/>
              <a:t> have a significant impact on the evaluation decision of a reviewer.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Unlike in the original paper, we do not observe significant association between the relationship (interaction frequency) with the patch author and the evaluation decision of a reviewer.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final model also does not perform well on the validation dataset. This could be due to the random effect of the reviewers.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7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18DD-7DD3-FB49-99CE-91BE1482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RQ2 – Defect Proneness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CA8E8-0842-8342-BF1D-21E5D645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3141F-B0FD-334A-8708-2F959DA7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Study Design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791A20-830B-5B40-919E-7D2BE4F01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375278"/>
              </p:ext>
            </p:extLst>
          </p:nvPr>
        </p:nvGraphicFramePr>
        <p:xfrm>
          <a:off x="259882" y="1413163"/>
          <a:ext cx="11569729" cy="459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23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979056"/>
          </a:xfrm>
        </p:spPr>
        <p:txBody>
          <a:bodyPr anchor="ctr">
            <a:normAutofit/>
          </a:bodyPr>
          <a:lstStyle/>
          <a:p>
            <a:r>
              <a:rPr lang="en-US" sz="2800" dirty="0"/>
              <a:t>Based on results from RQ1, we formulate six “social” metrics for measuring review dynamics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A6CEF9-73E7-154F-AD80-108D2201E86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94108812"/>
              </p:ext>
            </p:extLst>
          </p:nvPr>
        </p:nvGraphicFramePr>
        <p:xfrm>
          <a:off x="336878" y="1413164"/>
          <a:ext cx="11518243" cy="4715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346">
                  <a:extLst>
                    <a:ext uri="{9D8B030D-6E8A-4147-A177-3AD203B41FA5}">
                      <a16:colId xmlns:a16="http://schemas.microsoft.com/office/drawing/2014/main" val="3645025098"/>
                    </a:ext>
                  </a:extLst>
                </a:gridCol>
                <a:gridCol w="822711">
                  <a:extLst>
                    <a:ext uri="{9D8B030D-6E8A-4147-A177-3AD203B41FA5}">
                      <a16:colId xmlns:a16="http://schemas.microsoft.com/office/drawing/2014/main" val="1783504735"/>
                    </a:ext>
                  </a:extLst>
                </a:gridCol>
                <a:gridCol w="5393186">
                  <a:extLst>
                    <a:ext uri="{9D8B030D-6E8A-4147-A177-3AD203B41FA5}">
                      <a16:colId xmlns:a16="http://schemas.microsoft.com/office/drawing/2014/main" val="3373886684"/>
                    </a:ext>
                  </a:extLst>
                </a:gridCol>
              </a:tblGrid>
              <a:tr h="3631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Social Metric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972827"/>
                  </a:ext>
                </a:extLst>
              </a:tr>
              <a:tr h="770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Prior </a:t>
                      </a:r>
                      <a:r>
                        <a:rPr lang="en-US"/>
                        <a:t>Votes Positive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Positive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435847"/>
                  </a:ext>
                </a:extLst>
              </a:tr>
              <a:tr h="770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Prior Votes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Inconsistent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Negative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6891"/>
                  </a:ext>
                </a:extLst>
              </a:tr>
              <a:tr h="770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Positive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Core Positive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35008"/>
                  </a:ext>
                </a:extLst>
              </a:tr>
              <a:tr h="770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Negative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Inconsistent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Core Negative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072896"/>
                  </a:ext>
                </a:extLst>
              </a:tr>
              <a:tr h="770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Prior Votes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# Prior Votes for Positive Voters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304473"/>
                  </a:ext>
                </a:extLst>
              </a:tr>
              <a:tr h="496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Prior Comments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# Prior Comments for Positive Voters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087040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9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Autofit/>
          </a:bodyPr>
          <a:lstStyle/>
          <a:p>
            <a:r>
              <a:rPr lang="en-US" sz="2800" dirty="0"/>
              <a:t>We also add patch characteristics from RQ1, and some aggregated review characteristics and combine each patch into one data point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77F1B5-B711-2247-A711-03A79AB3B9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62834553"/>
              </p:ext>
            </p:extLst>
          </p:nvPr>
        </p:nvGraphicFramePr>
        <p:xfrm>
          <a:off x="364143" y="1276214"/>
          <a:ext cx="11465469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823">
                  <a:extLst>
                    <a:ext uri="{9D8B030D-6E8A-4147-A177-3AD203B41FA5}">
                      <a16:colId xmlns:a16="http://schemas.microsoft.com/office/drawing/2014/main" val="1021173166"/>
                    </a:ext>
                  </a:extLst>
                </a:gridCol>
                <a:gridCol w="2326045">
                  <a:extLst>
                    <a:ext uri="{9D8B030D-6E8A-4147-A177-3AD203B41FA5}">
                      <a16:colId xmlns:a16="http://schemas.microsoft.com/office/drawing/2014/main" val="888375637"/>
                    </a:ext>
                  </a:extLst>
                </a:gridCol>
                <a:gridCol w="5317601">
                  <a:extLst>
                    <a:ext uri="{9D8B030D-6E8A-4147-A177-3AD203B41FA5}">
                      <a16:colId xmlns:a16="http://schemas.microsoft.com/office/drawing/2014/main" val="226012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Social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3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Lines 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Positive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3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Files Impacted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Inconsistent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Negative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32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Positive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Core Positive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53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Inconsistent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Core Negative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2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# Prior Votes for Positive Voters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2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# Prior Comments for Positive Voters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4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66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 Is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42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7 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614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90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Variables that are highly correlated are removed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B98D16-CB58-9E4B-A9EF-D2D6AB63F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170992" y="1444952"/>
            <a:ext cx="5658620" cy="4526896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B2AC998A-4F51-6E4D-B666-A5E7C67D9A6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2437292"/>
              </p:ext>
            </p:extLst>
          </p:nvPr>
        </p:nvGraphicFramePr>
        <p:xfrm>
          <a:off x="362388" y="1417825"/>
          <a:ext cx="5327650" cy="458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536">
                  <a:extLst>
                    <a:ext uri="{9D8B030D-6E8A-4147-A177-3AD203B41FA5}">
                      <a16:colId xmlns:a16="http://schemas.microsoft.com/office/drawing/2014/main" val="2266378217"/>
                    </a:ext>
                  </a:extLst>
                </a:gridCol>
                <a:gridCol w="3831114">
                  <a:extLst>
                    <a:ext uri="{9D8B030D-6E8A-4147-A177-3AD203B41FA5}">
                      <a16:colId xmlns:a16="http://schemas.microsoft.com/office/drawing/2014/main" val="3853488270"/>
                    </a:ext>
                  </a:extLst>
                </a:gridCol>
              </a:tblGrid>
              <a:tr h="532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Removed Vars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531303"/>
                  </a:ext>
                </a:extLst>
              </a:tr>
              <a:tr h="532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Files Impacted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626145"/>
                  </a:ext>
                </a:extLst>
              </a:tr>
              <a:tr h="532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475437"/>
                  </a:ext>
                </a:extLst>
              </a:tr>
              <a:tr h="532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Lines of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096516"/>
                  </a:ext>
                </a:extLst>
              </a:tr>
              <a:tr h="532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908934"/>
                  </a:ext>
                </a:extLst>
              </a:tr>
              <a:tr h="532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# Prior Votes for Positive Voters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93933"/>
                  </a:ext>
                </a:extLst>
              </a:tr>
              <a:tr h="532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# Prior Comments for Positive Voters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996540"/>
                  </a:ext>
                </a:extLst>
              </a:tr>
              <a:tr h="532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Inconsistent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Negative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497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33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" y="597159"/>
            <a:ext cx="11569729" cy="89592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We train a full model, a null model, and three separate models excluding each data dimension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37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2293EE-DA44-0546-966F-577E586123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3663388"/>
              </p:ext>
            </p:extLst>
          </p:nvPr>
        </p:nvGraphicFramePr>
        <p:xfrm>
          <a:off x="259881" y="2830265"/>
          <a:ext cx="115692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703">
                  <a:extLst>
                    <a:ext uri="{9D8B030D-6E8A-4147-A177-3AD203B41FA5}">
                      <a16:colId xmlns:a16="http://schemas.microsoft.com/office/drawing/2014/main" val="3415334152"/>
                    </a:ext>
                  </a:extLst>
                </a:gridCol>
                <a:gridCol w="8309113">
                  <a:extLst>
                    <a:ext uri="{9D8B030D-6E8A-4147-A177-3AD203B41FA5}">
                      <a16:colId xmlns:a16="http://schemas.microsoft.com/office/drawing/2014/main" val="932007774"/>
                    </a:ext>
                  </a:extLst>
                </a:gridCol>
                <a:gridCol w="1678447">
                  <a:extLst>
                    <a:ext uri="{9D8B030D-6E8A-4147-A177-3AD203B41FA5}">
                      <a16:colId xmlns:a16="http://schemas.microsoft.com/office/drawing/2014/main" val="3414600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Formula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Vars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6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Fix Inducing ~ Patch Vars + Review Vars + Social Vars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60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Positive Vote ~ Review Vars + Social Vars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8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Fix Inducing ~ Patch Vars + Social Vars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27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Fix Inducing ~ Patch Vars + Review Vars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05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Fix Inducing ~ 1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669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CBA8570-3DA8-514E-865D-889BC5B70FA0}"/>
              </a:ext>
            </a:extLst>
          </p:cNvPr>
          <p:cNvSpPr txBox="1"/>
          <p:nvPr/>
        </p:nvSpPr>
        <p:spPr>
          <a:xfrm>
            <a:off x="259881" y="1737663"/>
            <a:ext cx="11569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use </a:t>
            </a:r>
            <a:r>
              <a:rPr lang="en-US" sz="2400" b="1" dirty="0"/>
              <a:t>fix inducing </a:t>
            </a:r>
            <a:r>
              <a:rPr lang="en-US" sz="2400" dirty="0"/>
              <a:t>as our target (binary) variable. Note that we are using generic GLM instead of mixed-effect linear model.</a:t>
            </a:r>
          </a:p>
        </p:txBody>
      </p:sp>
    </p:spTree>
    <p:extLst>
      <p:ext uri="{BB962C8B-B14F-4D97-AF65-F5344CB8AC3E}">
        <p14:creationId xmlns:p14="http://schemas.microsoft.com/office/powerpoint/2010/main" val="362742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" y="597159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Model performance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38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2293EE-DA44-0546-966F-577E586123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77989314"/>
              </p:ext>
            </p:extLst>
          </p:nvPr>
        </p:nvGraphicFramePr>
        <p:xfrm>
          <a:off x="3379292" y="2443905"/>
          <a:ext cx="5330438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154">
                  <a:extLst>
                    <a:ext uri="{9D8B030D-6E8A-4147-A177-3AD203B41FA5}">
                      <a16:colId xmlns:a16="http://schemas.microsoft.com/office/drawing/2014/main" val="932007774"/>
                    </a:ext>
                  </a:extLst>
                </a:gridCol>
                <a:gridCol w="1353637">
                  <a:extLst>
                    <a:ext uri="{9D8B030D-6E8A-4147-A177-3AD203B41FA5}">
                      <a16:colId xmlns:a16="http://schemas.microsoft.com/office/drawing/2014/main" val="3414600659"/>
                    </a:ext>
                  </a:extLst>
                </a:gridCol>
                <a:gridCol w="1314647">
                  <a:extLst>
                    <a:ext uri="{9D8B030D-6E8A-4147-A177-3AD203B41FA5}">
                      <a16:colId xmlns:a16="http://schemas.microsoft.com/office/drawing/2014/main" val="3724584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 of Null 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6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60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85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27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05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14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64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" y="597159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Log-likelihood ratio tests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39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2293EE-DA44-0546-966F-577E586123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50119397"/>
              </p:ext>
            </p:extLst>
          </p:nvPr>
        </p:nvGraphicFramePr>
        <p:xfrm>
          <a:off x="2367554" y="2369820"/>
          <a:ext cx="7456892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000">
                  <a:extLst>
                    <a:ext uri="{9D8B030D-6E8A-4147-A177-3AD203B41FA5}">
                      <a16:colId xmlns:a16="http://schemas.microsoft.com/office/drawing/2014/main" val="3415334152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9320077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1961929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14600659"/>
                    </a:ext>
                  </a:extLst>
                </a:gridCol>
                <a:gridCol w="1048892">
                  <a:extLst>
                    <a:ext uri="{9D8B030D-6E8A-4147-A177-3AD203B41FA5}">
                      <a16:colId xmlns:a16="http://schemas.microsoft.com/office/drawing/2014/main" val="3724584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A</a:t>
                      </a:r>
                    </a:p>
                    <a:p>
                      <a:pPr algn="ctr"/>
                      <a:r>
                        <a:rPr lang="en-US" dirty="0"/>
                        <a:t>(Less Complex)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B</a:t>
                      </a:r>
                    </a:p>
                    <a:p>
                      <a:pPr algn="ctr"/>
                      <a:r>
                        <a:rPr lang="en-US" dirty="0"/>
                        <a:t>(More Complex)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D.F.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% of Full LR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6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60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3,373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62%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85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27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0553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076285B-C393-FE4C-B245-AA86DB3A76DA}"/>
              </a:ext>
            </a:extLst>
          </p:cNvPr>
          <p:cNvSpPr txBox="1"/>
          <p:nvPr/>
        </p:nvSpPr>
        <p:spPr>
          <a:xfrm>
            <a:off x="259880" y="5060512"/>
            <a:ext cx="11569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Since review characteristics do not offer significant performance increase, we use </a:t>
            </a:r>
            <a:r>
              <a:rPr lang="en-US" sz="2400" b="1" dirty="0"/>
              <a:t>Ex-Review</a:t>
            </a:r>
            <a:r>
              <a:rPr lang="en-US" sz="2400" dirty="0"/>
              <a:t> model as our final model.</a:t>
            </a:r>
          </a:p>
        </p:txBody>
      </p:sp>
    </p:spTree>
    <p:extLst>
      <p:ext uri="{BB962C8B-B14F-4D97-AF65-F5344CB8AC3E}">
        <p14:creationId xmlns:p14="http://schemas.microsoft.com/office/powerpoint/2010/main" val="15657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How does visible information in a code review affect the 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7694C83-B987-4F81-B320-79F4868C0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760543"/>
              </p:ext>
            </p:extLst>
          </p:nvPr>
        </p:nvGraphicFramePr>
        <p:xfrm>
          <a:off x="259882" y="1413163"/>
          <a:ext cx="11569729" cy="459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3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" y="597159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We validate the final model against the unseen project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40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2293EE-DA44-0546-966F-577E586123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8198288"/>
              </p:ext>
            </p:extLst>
          </p:nvPr>
        </p:nvGraphicFramePr>
        <p:xfrm>
          <a:off x="3452766" y="1493086"/>
          <a:ext cx="518395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958">
                  <a:extLst>
                    <a:ext uri="{9D8B030D-6E8A-4147-A177-3AD203B41FA5}">
                      <a16:colId xmlns:a16="http://schemas.microsoft.com/office/drawing/2014/main" val="93200777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1460065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24584922"/>
                    </a:ext>
                  </a:extLst>
                </a:gridCol>
              </a:tblGrid>
              <a:tr h="3822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Validation 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6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8548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5A83343-4BFF-A14B-87CA-F97691E5E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911" y="2667050"/>
            <a:ext cx="5836267" cy="350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4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" y="597159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Final model Wald statistics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E2AF66C-851D-9A4F-9E8C-DA1B94A13F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801931"/>
              </p:ext>
            </p:extLst>
          </p:nvPr>
        </p:nvGraphicFramePr>
        <p:xfrm>
          <a:off x="692000" y="1851821"/>
          <a:ext cx="4896000" cy="3477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000">
                  <a:extLst>
                    <a:ext uri="{9D8B030D-6E8A-4147-A177-3AD203B41FA5}">
                      <a16:colId xmlns:a16="http://schemas.microsoft.com/office/drawing/2014/main" val="357621078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6226132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139801215"/>
                    </a:ext>
                  </a:extLst>
                </a:gridCol>
              </a:tblGrid>
              <a:tr h="127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 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χ</a:t>
                      </a:r>
                      <a:r>
                        <a:rPr lang="el-GR" baseline="30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042549"/>
                  </a:ext>
                </a:extLst>
              </a:tr>
              <a:tr h="51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Average Prior Commits 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6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Entropy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04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# Lines 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99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67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Prior Commits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62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Description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73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Directories Impacted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09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Lines Deleted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51129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09C57E6-3499-0042-9AFC-7D7ADC220B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0465816"/>
              </p:ext>
            </p:extLst>
          </p:nvPr>
        </p:nvGraphicFramePr>
        <p:xfrm>
          <a:off x="6383955" y="2447479"/>
          <a:ext cx="544565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5655">
                  <a:extLst>
                    <a:ext uri="{9D8B030D-6E8A-4147-A177-3AD203B41FA5}">
                      <a16:colId xmlns:a16="http://schemas.microsoft.com/office/drawing/2014/main" val="357621078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6226132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139801215"/>
                    </a:ext>
                  </a:extLst>
                </a:gridCol>
              </a:tblGrid>
              <a:tr h="127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Social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χ</a:t>
                      </a:r>
                      <a:r>
                        <a:rPr lang="el-GR" baseline="30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042549"/>
                  </a:ext>
                </a:extLst>
              </a:tr>
              <a:tr h="51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Core Positive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6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Positive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04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Inconsistent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Core Negative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99712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D780396-03FA-194A-963D-E13FC952BAA8}"/>
              </a:ext>
            </a:extLst>
          </p:cNvPr>
          <p:cNvSpPr txBox="1"/>
          <p:nvPr/>
        </p:nvSpPr>
        <p:spPr>
          <a:xfrm>
            <a:off x="3888503" y="5541417"/>
            <a:ext cx="441499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Variables with p-value &lt; 0.001 are shown</a:t>
            </a:r>
          </a:p>
        </p:txBody>
      </p:sp>
    </p:spTree>
    <p:extLst>
      <p:ext uri="{BB962C8B-B14F-4D97-AF65-F5344CB8AC3E}">
        <p14:creationId xmlns:p14="http://schemas.microsoft.com/office/powerpoint/2010/main" val="391710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RQ2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11569729" cy="4590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Review dynamic metrics and the likelihood of inducing fixes do not have as strong of an association as those of patch characteristics.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9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18DD-7DD3-FB49-99CE-91BE1482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Discussion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CA8E8-0842-8342-BF1D-21E5D645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3141F-B0FD-334A-8708-2F959DA7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4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AD37-FF71-6949-95A0-0F5A6A91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study shows several implications in an open code review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CC6E20-B054-B649-AA88-895C6AAF03AD}"/>
              </a:ext>
            </a:extLst>
          </p:cNvPr>
          <p:cNvGrpSpPr/>
          <p:nvPr/>
        </p:nvGrpSpPr>
        <p:grpSpPr>
          <a:xfrm>
            <a:off x="263965" y="1550169"/>
            <a:ext cx="3525142" cy="4321223"/>
            <a:chOff x="263965" y="1550169"/>
            <a:chExt cx="3525142" cy="4321223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346E50C-D366-FD42-964D-79CE032A16B2}"/>
                </a:ext>
              </a:extLst>
            </p:cNvPr>
            <p:cNvSpPr/>
            <p:nvPr/>
          </p:nvSpPr>
          <p:spPr>
            <a:xfrm>
              <a:off x="263965" y="1550169"/>
              <a:ext cx="3525142" cy="777600"/>
            </a:xfrm>
            <a:custGeom>
              <a:avLst/>
              <a:gdLst>
                <a:gd name="connsiteX0" fmla="*/ 0 w 3525142"/>
                <a:gd name="connsiteY0" fmla="*/ 0 h 777600"/>
                <a:gd name="connsiteX1" fmla="*/ 3525142 w 3525142"/>
                <a:gd name="connsiteY1" fmla="*/ 0 h 777600"/>
                <a:gd name="connsiteX2" fmla="*/ 3525142 w 3525142"/>
                <a:gd name="connsiteY2" fmla="*/ 777600 h 777600"/>
                <a:gd name="connsiteX3" fmla="*/ 0 w 3525142"/>
                <a:gd name="connsiteY3" fmla="*/ 777600 h 777600"/>
                <a:gd name="connsiteX4" fmla="*/ 0 w 3525142"/>
                <a:gd name="connsiteY4" fmla="*/ 0 h 7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142" h="777600">
                  <a:moveTo>
                    <a:pt x="0" y="0"/>
                  </a:moveTo>
                  <a:lnTo>
                    <a:pt x="3525142" y="0"/>
                  </a:lnTo>
                  <a:lnTo>
                    <a:pt x="3525142" y="777600"/>
                  </a:lnTo>
                  <a:lnTo>
                    <a:pt x="0" y="777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024" tIns="109728" rIns="192024" bIns="109728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Dynamics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DC6742F-2800-034C-B61D-3ADFE92D5150}"/>
                </a:ext>
              </a:extLst>
            </p:cNvPr>
            <p:cNvSpPr/>
            <p:nvPr/>
          </p:nvSpPr>
          <p:spPr>
            <a:xfrm>
              <a:off x="263965" y="2327769"/>
              <a:ext cx="3525142" cy="3543623"/>
            </a:xfrm>
            <a:custGeom>
              <a:avLst/>
              <a:gdLst>
                <a:gd name="connsiteX0" fmla="*/ 0 w 3525142"/>
                <a:gd name="connsiteY0" fmla="*/ 0 h 3543623"/>
                <a:gd name="connsiteX1" fmla="*/ 3525142 w 3525142"/>
                <a:gd name="connsiteY1" fmla="*/ 0 h 3543623"/>
                <a:gd name="connsiteX2" fmla="*/ 3525142 w 3525142"/>
                <a:gd name="connsiteY2" fmla="*/ 3543623 h 3543623"/>
                <a:gd name="connsiteX3" fmla="*/ 0 w 3525142"/>
                <a:gd name="connsiteY3" fmla="*/ 3543623 h 3543623"/>
                <a:gd name="connsiteX4" fmla="*/ 0 w 3525142"/>
                <a:gd name="connsiteY4" fmla="*/ 0 h 354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142" h="3543623">
                  <a:moveTo>
                    <a:pt x="0" y="0"/>
                  </a:moveTo>
                  <a:lnTo>
                    <a:pt x="3525142" y="0"/>
                  </a:lnTo>
                  <a:lnTo>
                    <a:pt x="3525142" y="3543623"/>
                  </a:lnTo>
                  <a:lnTo>
                    <a:pt x="0" y="35436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0" lvl="1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700" kern="1200" dirty="0"/>
                <a:t>Reviewers tend to adhere to opinions of the community. </a:t>
              </a:r>
            </a:p>
            <a:p>
              <a:pPr marL="0" lvl="1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US" sz="2700" kern="1200" dirty="0"/>
            </a:p>
            <a:p>
              <a:pPr marL="0" lvl="1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700" kern="1200" dirty="0"/>
                <a:t>However, this has  little impact on the patch qualities.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103187-E157-5143-8012-B78656087C85}"/>
              </a:ext>
            </a:extLst>
          </p:cNvPr>
          <p:cNvGrpSpPr/>
          <p:nvPr/>
        </p:nvGrpSpPr>
        <p:grpSpPr>
          <a:xfrm>
            <a:off x="4282628" y="1550169"/>
            <a:ext cx="3525142" cy="4321223"/>
            <a:chOff x="4282628" y="1550169"/>
            <a:chExt cx="3525142" cy="4321223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A38F118-1A6D-2B46-9A1A-260AE4F21875}"/>
                </a:ext>
              </a:extLst>
            </p:cNvPr>
            <p:cNvSpPr/>
            <p:nvPr/>
          </p:nvSpPr>
          <p:spPr>
            <a:xfrm>
              <a:off x="4282628" y="1550169"/>
              <a:ext cx="3525142" cy="777600"/>
            </a:xfrm>
            <a:custGeom>
              <a:avLst/>
              <a:gdLst>
                <a:gd name="connsiteX0" fmla="*/ 0 w 3525142"/>
                <a:gd name="connsiteY0" fmla="*/ 0 h 777600"/>
                <a:gd name="connsiteX1" fmla="*/ 3525142 w 3525142"/>
                <a:gd name="connsiteY1" fmla="*/ 0 h 777600"/>
                <a:gd name="connsiteX2" fmla="*/ 3525142 w 3525142"/>
                <a:gd name="connsiteY2" fmla="*/ 777600 h 777600"/>
                <a:gd name="connsiteX3" fmla="*/ 0 w 3525142"/>
                <a:gd name="connsiteY3" fmla="*/ 777600 h 777600"/>
                <a:gd name="connsiteX4" fmla="*/ 0 w 3525142"/>
                <a:gd name="connsiteY4" fmla="*/ 0 h 7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142" h="777600">
                  <a:moveTo>
                    <a:pt x="0" y="0"/>
                  </a:moveTo>
                  <a:lnTo>
                    <a:pt x="3525142" y="0"/>
                  </a:lnTo>
                  <a:lnTo>
                    <a:pt x="3525142" y="777600"/>
                  </a:lnTo>
                  <a:lnTo>
                    <a:pt x="0" y="777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024" tIns="109728" rIns="192024" bIns="109728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Patch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E1D8E1D-23AB-C743-9B78-9696DEEFBE42}"/>
                </a:ext>
              </a:extLst>
            </p:cNvPr>
            <p:cNvSpPr/>
            <p:nvPr/>
          </p:nvSpPr>
          <p:spPr>
            <a:xfrm>
              <a:off x="4282628" y="2327769"/>
              <a:ext cx="3525142" cy="3543623"/>
            </a:xfrm>
            <a:custGeom>
              <a:avLst/>
              <a:gdLst>
                <a:gd name="connsiteX0" fmla="*/ 0 w 3525142"/>
                <a:gd name="connsiteY0" fmla="*/ 0 h 3543623"/>
                <a:gd name="connsiteX1" fmla="*/ 3525142 w 3525142"/>
                <a:gd name="connsiteY1" fmla="*/ 0 h 3543623"/>
                <a:gd name="connsiteX2" fmla="*/ 3525142 w 3525142"/>
                <a:gd name="connsiteY2" fmla="*/ 3543623 h 3543623"/>
                <a:gd name="connsiteX3" fmla="*/ 0 w 3525142"/>
                <a:gd name="connsiteY3" fmla="*/ 3543623 h 3543623"/>
                <a:gd name="connsiteX4" fmla="*/ 0 w 3525142"/>
                <a:gd name="connsiteY4" fmla="*/ 0 h 354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142" h="3543623">
                  <a:moveTo>
                    <a:pt x="0" y="0"/>
                  </a:moveTo>
                  <a:lnTo>
                    <a:pt x="3525142" y="0"/>
                  </a:lnTo>
                  <a:lnTo>
                    <a:pt x="3525142" y="3543623"/>
                  </a:lnTo>
                  <a:lnTo>
                    <a:pt x="0" y="35436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0" lvl="1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700" kern="1200" dirty="0"/>
                <a:t>Reviewers tend to prefer patches with low entropy and small modifications.</a:t>
              </a:r>
            </a:p>
            <a:p>
              <a:pPr marL="0" lvl="1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US" sz="2700" kern="1200" dirty="0"/>
            </a:p>
            <a:p>
              <a:pPr marL="0" lvl="1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700" kern="1200" dirty="0"/>
                <a:t>High entropy is also associated with high likelihood of defects.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847393-50E9-9D45-A0C1-BBF8FAA186C5}"/>
              </a:ext>
            </a:extLst>
          </p:cNvPr>
          <p:cNvGrpSpPr/>
          <p:nvPr/>
        </p:nvGrpSpPr>
        <p:grpSpPr>
          <a:xfrm>
            <a:off x="8301291" y="1550169"/>
            <a:ext cx="3525142" cy="4321223"/>
            <a:chOff x="8301291" y="1550169"/>
            <a:chExt cx="3525142" cy="4321223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14593A1-06A1-774D-8898-67DB39607FCA}"/>
                </a:ext>
              </a:extLst>
            </p:cNvPr>
            <p:cNvSpPr/>
            <p:nvPr/>
          </p:nvSpPr>
          <p:spPr>
            <a:xfrm>
              <a:off x="8301291" y="1550169"/>
              <a:ext cx="3525142" cy="777600"/>
            </a:xfrm>
            <a:custGeom>
              <a:avLst/>
              <a:gdLst>
                <a:gd name="connsiteX0" fmla="*/ 0 w 3525142"/>
                <a:gd name="connsiteY0" fmla="*/ 0 h 777600"/>
                <a:gd name="connsiteX1" fmla="*/ 3525142 w 3525142"/>
                <a:gd name="connsiteY1" fmla="*/ 0 h 777600"/>
                <a:gd name="connsiteX2" fmla="*/ 3525142 w 3525142"/>
                <a:gd name="connsiteY2" fmla="*/ 777600 h 777600"/>
                <a:gd name="connsiteX3" fmla="*/ 0 w 3525142"/>
                <a:gd name="connsiteY3" fmla="*/ 777600 h 777600"/>
                <a:gd name="connsiteX4" fmla="*/ 0 w 3525142"/>
                <a:gd name="connsiteY4" fmla="*/ 0 h 7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142" h="777600">
                  <a:moveTo>
                    <a:pt x="0" y="0"/>
                  </a:moveTo>
                  <a:lnTo>
                    <a:pt x="3525142" y="0"/>
                  </a:lnTo>
                  <a:lnTo>
                    <a:pt x="3525142" y="777600"/>
                  </a:lnTo>
                  <a:lnTo>
                    <a:pt x="0" y="777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024" tIns="109728" rIns="192024" bIns="109728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Reviewers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EB700D0-AB32-224C-BEFF-B1AA3CB09AA0}"/>
                </a:ext>
              </a:extLst>
            </p:cNvPr>
            <p:cNvSpPr/>
            <p:nvPr/>
          </p:nvSpPr>
          <p:spPr>
            <a:xfrm>
              <a:off x="8301291" y="2327769"/>
              <a:ext cx="3525142" cy="3543623"/>
            </a:xfrm>
            <a:custGeom>
              <a:avLst/>
              <a:gdLst>
                <a:gd name="connsiteX0" fmla="*/ 0 w 3525142"/>
                <a:gd name="connsiteY0" fmla="*/ 0 h 3543623"/>
                <a:gd name="connsiteX1" fmla="*/ 3525142 w 3525142"/>
                <a:gd name="connsiteY1" fmla="*/ 0 h 3543623"/>
                <a:gd name="connsiteX2" fmla="*/ 3525142 w 3525142"/>
                <a:gd name="connsiteY2" fmla="*/ 3543623 h 3543623"/>
                <a:gd name="connsiteX3" fmla="*/ 0 w 3525142"/>
                <a:gd name="connsiteY3" fmla="*/ 3543623 h 3543623"/>
                <a:gd name="connsiteX4" fmla="*/ 0 w 3525142"/>
                <a:gd name="connsiteY4" fmla="*/ 0 h 354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142" h="3543623">
                  <a:moveTo>
                    <a:pt x="0" y="0"/>
                  </a:moveTo>
                  <a:lnTo>
                    <a:pt x="3525142" y="0"/>
                  </a:lnTo>
                  <a:lnTo>
                    <a:pt x="3525142" y="3543623"/>
                  </a:lnTo>
                  <a:lnTo>
                    <a:pt x="0" y="35436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0" lvl="1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700" kern="1200" dirty="0"/>
                <a:t>There is no evidence of strong association between the reviewer’s own characteristics (including past relationship with the author) and the vote outcome.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C3F0B-90D7-E347-8848-B0129F50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D88ED-83E7-D544-BA04-5F8286F6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1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AD37-FF71-6949-95A0-0F5A6A91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personal lessons learned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CC6E20-B054-B649-AA88-895C6AAF03AD}"/>
              </a:ext>
            </a:extLst>
          </p:cNvPr>
          <p:cNvGrpSpPr/>
          <p:nvPr/>
        </p:nvGrpSpPr>
        <p:grpSpPr>
          <a:xfrm>
            <a:off x="263964" y="1550169"/>
            <a:ext cx="5354472" cy="4321223"/>
            <a:chOff x="263965" y="1550169"/>
            <a:chExt cx="3525142" cy="4321223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346E50C-D366-FD42-964D-79CE032A16B2}"/>
                </a:ext>
              </a:extLst>
            </p:cNvPr>
            <p:cNvSpPr/>
            <p:nvPr/>
          </p:nvSpPr>
          <p:spPr>
            <a:xfrm>
              <a:off x="263965" y="1550169"/>
              <a:ext cx="3525142" cy="777600"/>
            </a:xfrm>
            <a:custGeom>
              <a:avLst/>
              <a:gdLst>
                <a:gd name="connsiteX0" fmla="*/ 0 w 3525142"/>
                <a:gd name="connsiteY0" fmla="*/ 0 h 777600"/>
                <a:gd name="connsiteX1" fmla="*/ 3525142 w 3525142"/>
                <a:gd name="connsiteY1" fmla="*/ 0 h 777600"/>
                <a:gd name="connsiteX2" fmla="*/ 3525142 w 3525142"/>
                <a:gd name="connsiteY2" fmla="*/ 777600 h 777600"/>
                <a:gd name="connsiteX3" fmla="*/ 0 w 3525142"/>
                <a:gd name="connsiteY3" fmla="*/ 777600 h 777600"/>
                <a:gd name="connsiteX4" fmla="*/ 0 w 3525142"/>
                <a:gd name="connsiteY4" fmla="*/ 0 h 7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142" h="777600">
                  <a:moveTo>
                    <a:pt x="0" y="0"/>
                  </a:moveTo>
                  <a:lnTo>
                    <a:pt x="3525142" y="0"/>
                  </a:lnTo>
                  <a:lnTo>
                    <a:pt x="3525142" y="777600"/>
                  </a:lnTo>
                  <a:lnTo>
                    <a:pt x="0" y="777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024" tIns="109728" rIns="192024" bIns="109728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Data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DC6742F-2800-034C-B61D-3ADFE92D5150}"/>
                </a:ext>
              </a:extLst>
            </p:cNvPr>
            <p:cNvSpPr/>
            <p:nvPr/>
          </p:nvSpPr>
          <p:spPr>
            <a:xfrm>
              <a:off x="263965" y="2327769"/>
              <a:ext cx="3525142" cy="3543623"/>
            </a:xfrm>
            <a:custGeom>
              <a:avLst/>
              <a:gdLst>
                <a:gd name="connsiteX0" fmla="*/ 0 w 3525142"/>
                <a:gd name="connsiteY0" fmla="*/ 0 h 3543623"/>
                <a:gd name="connsiteX1" fmla="*/ 3525142 w 3525142"/>
                <a:gd name="connsiteY1" fmla="*/ 0 h 3543623"/>
                <a:gd name="connsiteX2" fmla="*/ 3525142 w 3525142"/>
                <a:gd name="connsiteY2" fmla="*/ 3543623 h 3543623"/>
                <a:gd name="connsiteX3" fmla="*/ 0 w 3525142"/>
                <a:gd name="connsiteY3" fmla="*/ 3543623 h 3543623"/>
                <a:gd name="connsiteX4" fmla="*/ 0 w 3525142"/>
                <a:gd name="connsiteY4" fmla="*/ 0 h 354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142" h="3543623">
                  <a:moveTo>
                    <a:pt x="0" y="0"/>
                  </a:moveTo>
                  <a:lnTo>
                    <a:pt x="3525142" y="0"/>
                  </a:lnTo>
                  <a:lnTo>
                    <a:pt x="3525142" y="3543623"/>
                  </a:lnTo>
                  <a:lnTo>
                    <a:pt x="0" y="35436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0" lvl="1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600" kern="1200" dirty="0"/>
                <a:t>Always use virtual environments to ensure package consistencies and reproducibility.</a:t>
              </a:r>
            </a:p>
            <a:p>
              <a:pPr marL="0" lvl="1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2600" dirty="0"/>
            </a:p>
            <a:p>
              <a:pPr marL="0" lvl="1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600" kern="1200" dirty="0"/>
                <a:t>Conduct thorough spot-checks on data points, covering all possible scenarios, to make sure that the data pipeline is correct.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103187-E157-5143-8012-B78656087C85}"/>
              </a:ext>
            </a:extLst>
          </p:cNvPr>
          <p:cNvGrpSpPr/>
          <p:nvPr/>
        </p:nvGrpSpPr>
        <p:grpSpPr>
          <a:xfrm>
            <a:off x="6475140" y="1550169"/>
            <a:ext cx="5354472" cy="4321223"/>
            <a:chOff x="4282628" y="1550169"/>
            <a:chExt cx="3525142" cy="4321223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A38F118-1A6D-2B46-9A1A-260AE4F21875}"/>
                </a:ext>
              </a:extLst>
            </p:cNvPr>
            <p:cNvSpPr/>
            <p:nvPr/>
          </p:nvSpPr>
          <p:spPr>
            <a:xfrm>
              <a:off x="4282628" y="1550169"/>
              <a:ext cx="3525142" cy="777600"/>
            </a:xfrm>
            <a:custGeom>
              <a:avLst/>
              <a:gdLst>
                <a:gd name="connsiteX0" fmla="*/ 0 w 3525142"/>
                <a:gd name="connsiteY0" fmla="*/ 0 h 777600"/>
                <a:gd name="connsiteX1" fmla="*/ 3525142 w 3525142"/>
                <a:gd name="connsiteY1" fmla="*/ 0 h 777600"/>
                <a:gd name="connsiteX2" fmla="*/ 3525142 w 3525142"/>
                <a:gd name="connsiteY2" fmla="*/ 777600 h 777600"/>
                <a:gd name="connsiteX3" fmla="*/ 0 w 3525142"/>
                <a:gd name="connsiteY3" fmla="*/ 777600 h 777600"/>
                <a:gd name="connsiteX4" fmla="*/ 0 w 3525142"/>
                <a:gd name="connsiteY4" fmla="*/ 0 h 7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142" h="777600">
                  <a:moveTo>
                    <a:pt x="0" y="0"/>
                  </a:moveTo>
                  <a:lnTo>
                    <a:pt x="3525142" y="0"/>
                  </a:lnTo>
                  <a:lnTo>
                    <a:pt x="3525142" y="777600"/>
                  </a:lnTo>
                  <a:lnTo>
                    <a:pt x="0" y="777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024" tIns="109728" rIns="192024" bIns="109728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dirty="0"/>
                <a:t>Model</a:t>
              </a:r>
              <a:endParaRPr lang="en-US" sz="2700" kern="120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E1D8E1D-23AB-C743-9B78-9696DEEFBE42}"/>
                </a:ext>
              </a:extLst>
            </p:cNvPr>
            <p:cNvSpPr/>
            <p:nvPr/>
          </p:nvSpPr>
          <p:spPr>
            <a:xfrm>
              <a:off x="4282628" y="2327769"/>
              <a:ext cx="3525142" cy="3543623"/>
            </a:xfrm>
            <a:custGeom>
              <a:avLst/>
              <a:gdLst>
                <a:gd name="connsiteX0" fmla="*/ 0 w 3525142"/>
                <a:gd name="connsiteY0" fmla="*/ 0 h 3543623"/>
                <a:gd name="connsiteX1" fmla="*/ 3525142 w 3525142"/>
                <a:gd name="connsiteY1" fmla="*/ 0 h 3543623"/>
                <a:gd name="connsiteX2" fmla="*/ 3525142 w 3525142"/>
                <a:gd name="connsiteY2" fmla="*/ 3543623 h 3543623"/>
                <a:gd name="connsiteX3" fmla="*/ 0 w 3525142"/>
                <a:gd name="connsiteY3" fmla="*/ 3543623 h 3543623"/>
                <a:gd name="connsiteX4" fmla="*/ 0 w 3525142"/>
                <a:gd name="connsiteY4" fmla="*/ 0 h 354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142" h="3543623">
                  <a:moveTo>
                    <a:pt x="0" y="0"/>
                  </a:moveTo>
                  <a:lnTo>
                    <a:pt x="3525142" y="0"/>
                  </a:lnTo>
                  <a:lnTo>
                    <a:pt x="3525142" y="3543623"/>
                  </a:lnTo>
                  <a:lnTo>
                    <a:pt x="0" y="35436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018" tIns="144018" rIns="192024" bIns="216027" numCol="1" spcCol="1270" anchor="t" anchorCtr="0">
              <a:noAutofit/>
            </a:bodyPr>
            <a:lstStyle/>
            <a:p>
              <a:pPr marL="0" lvl="1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600" dirty="0"/>
                <a:t>LMM is useful in situations with random effects.</a:t>
              </a:r>
            </a:p>
            <a:p>
              <a:pPr marL="0" lvl="1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US" sz="2600" dirty="0"/>
            </a:p>
            <a:p>
              <a:pPr marL="0" lvl="1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600" dirty="0"/>
                <a:t>Always conduct </a:t>
              </a:r>
              <a:r>
                <a:rPr lang="en-US" sz="2600" kern="1200" dirty="0"/>
                <a:t>validation against unseen datasets to check for generalizability.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C3F0B-90D7-E347-8848-B0129F50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D88ED-83E7-D544-BA04-5F8286F6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OpenStack is one of the most active open-source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0" y="1111913"/>
            <a:ext cx="11569729" cy="8959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With ~30 components, OpenStack is the most widely deployed open-source cloud infrastructure software in the world.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73CA98-D20B-2B4E-B7FD-DCD75B024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78160" y="2047241"/>
            <a:ext cx="7533168" cy="424295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OpenStack Workflow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C7424DC-4D6B-584F-AD9D-A1ADF6108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6541" y="1413163"/>
            <a:ext cx="5816410" cy="4595117"/>
          </a:xfr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7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OpenStack Workflow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C7424DC-4D6B-584F-AD9D-A1ADF6108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6541" y="1413163"/>
            <a:ext cx="5816410" cy="4595117"/>
          </a:xfr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7BFFE-61E4-A949-BC05-873DB82065A7}"/>
              </a:ext>
            </a:extLst>
          </p:cNvPr>
          <p:cNvSpPr txBox="1"/>
          <p:nvPr/>
        </p:nvSpPr>
        <p:spPr>
          <a:xfrm>
            <a:off x="398996" y="3526055"/>
            <a:ext cx="273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Create a work branch</a:t>
            </a:r>
          </a:p>
        </p:txBody>
      </p:sp>
    </p:spTree>
    <p:extLst>
      <p:ext uri="{BB962C8B-B14F-4D97-AF65-F5344CB8AC3E}">
        <p14:creationId xmlns:p14="http://schemas.microsoft.com/office/powerpoint/2010/main" val="348677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OpenStack Workflow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C7424DC-4D6B-584F-AD9D-A1ADF6108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6541" y="1413163"/>
            <a:ext cx="5816410" cy="4595117"/>
          </a:xfr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7BFFE-61E4-A949-BC05-873DB82065A7}"/>
              </a:ext>
            </a:extLst>
          </p:cNvPr>
          <p:cNvSpPr txBox="1"/>
          <p:nvPr/>
        </p:nvSpPr>
        <p:spPr>
          <a:xfrm>
            <a:off x="398996" y="3526055"/>
            <a:ext cx="273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Create a work 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E2625-6EC0-D243-BBAF-FE465EFE8AB3}"/>
              </a:ext>
            </a:extLst>
          </p:cNvPr>
          <p:cNvSpPr txBox="1"/>
          <p:nvPr/>
        </p:nvSpPr>
        <p:spPr>
          <a:xfrm>
            <a:off x="398996" y="5260171"/>
            <a:ext cx="2737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Propose to Gerrit for review</a:t>
            </a:r>
          </a:p>
        </p:txBody>
      </p:sp>
    </p:spTree>
    <p:extLst>
      <p:ext uri="{BB962C8B-B14F-4D97-AF65-F5344CB8AC3E}">
        <p14:creationId xmlns:p14="http://schemas.microsoft.com/office/powerpoint/2010/main" val="25754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OpenStack Workflow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C7424DC-4D6B-584F-AD9D-A1ADF6108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6541" y="1413163"/>
            <a:ext cx="5816410" cy="4595117"/>
          </a:xfr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7BFFE-61E4-A949-BC05-873DB82065A7}"/>
              </a:ext>
            </a:extLst>
          </p:cNvPr>
          <p:cNvSpPr txBox="1"/>
          <p:nvPr/>
        </p:nvSpPr>
        <p:spPr>
          <a:xfrm>
            <a:off x="398996" y="3526055"/>
            <a:ext cx="273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Create a work 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E2625-6EC0-D243-BBAF-FE465EFE8AB3}"/>
              </a:ext>
            </a:extLst>
          </p:cNvPr>
          <p:cNvSpPr txBox="1"/>
          <p:nvPr/>
        </p:nvSpPr>
        <p:spPr>
          <a:xfrm>
            <a:off x="398996" y="5260171"/>
            <a:ext cx="2737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Propose to Gerrit for review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6E6003-DEF0-9648-AEA3-28FAAD61B86F}"/>
              </a:ext>
            </a:extLst>
          </p:cNvPr>
          <p:cNvGrpSpPr/>
          <p:nvPr/>
        </p:nvGrpSpPr>
        <p:grpSpPr>
          <a:xfrm>
            <a:off x="5112752" y="3387555"/>
            <a:ext cx="6680252" cy="2840987"/>
            <a:chOff x="5112752" y="3387555"/>
            <a:chExt cx="6680252" cy="28409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3070F5-EB55-9C49-90A9-1F4FB2105815}"/>
                </a:ext>
              </a:extLst>
            </p:cNvPr>
            <p:cNvSpPr txBox="1"/>
            <p:nvPr/>
          </p:nvSpPr>
          <p:spPr>
            <a:xfrm>
              <a:off x="9055556" y="3387555"/>
              <a:ext cx="2737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Gets reviewed/voted on by reviewers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B3F779-54F2-A149-A984-9151B44E623D}"/>
                </a:ext>
              </a:extLst>
            </p:cNvPr>
            <p:cNvSpPr txBox="1"/>
            <p:nvPr/>
          </p:nvSpPr>
          <p:spPr>
            <a:xfrm>
              <a:off x="9055556" y="5280809"/>
              <a:ext cx="2737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Runs check tests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46157A-E1D4-EF4B-8BB1-2CD8D905ACA0}"/>
                </a:ext>
              </a:extLst>
            </p:cNvPr>
            <p:cNvSpPr txBox="1"/>
            <p:nvPr/>
          </p:nvSpPr>
          <p:spPr>
            <a:xfrm>
              <a:off x="5112752" y="5582211"/>
              <a:ext cx="19664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Make amends and update patch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78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ofWaterloo_WhiteBkgrd">
  <a:themeElements>
    <a:clrScheme name="Math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DE2498"/>
      </a:accent1>
      <a:accent2>
        <a:srgbClr val="0C0C0C"/>
      </a:accent2>
      <a:accent3>
        <a:srgbClr val="FF62AA"/>
      </a:accent3>
      <a:accent4>
        <a:srgbClr val="FFBDEF"/>
      </a:accent4>
      <a:accent5>
        <a:srgbClr val="C50078"/>
      </a:accent5>
      <a:accent6>
        <a:srgbClr val="0073CE"/>
      </a:accent6>
      <a:hlink>
        <a:srgbClr val="C50078"/>
      </a:hlink>
      <a:folHlink>
        <a:srgbClr val="595959"/>
      </a:folHlink>
    </a:clrScheme>
    <a:fontScheme name="Custom 6">
      <a:majorFont>
        <a:latin typeface="Barlow Condensed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ulty_of_mathematics_powerpoint_template_16-9_widescreen" id="{3A67D3AE-E7B6-9047-BD69-C458749CDD0A}" vid="{732B3BD8-0955-F34A-A9C8-6A5C97B2E8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UofWaterloo_WhiteBkgrd</Template>
  <TotalTime>3382</TotalTime>
  <Words>3376</Words>
  <Application>Microsoft Macintosh PowerPoint</Application>
  <PresentationFormat>Widescreen</PresentationFormat>
  <Paragraphs>795</Paragraphs>
  <Slides>45</Slides>
  <Notes>31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Barlow Condensed</vt:lpstr>
      <vt:lpstr>Arial</vt:lpstr>
      <vt:lpstr>Calibri</vt:lpstr>
      <vt:lpstr>Georgia</vt:lpstr>
      <vt:lpstr>Verdana</vt:lpstr>
      <vt:lpstr>Wingdings</vt:lpstr>
      <vt:lpstr>UofWaterloo_WhiteBkgrd</vt:lpstr>
      <vt:lpstr>Review Dynamics in  Open-Source Software:  A Case Study of OpenStack</vt:lpstr>
      <vt:lpstr>Background</vt:lpstr>
      <vt:lpstr>What if …</vt:lpstr>
      <vt:lpstr>How does visible information in a code review affect the …</vt:lpstr>
      <vt:lpstr>OpenStack is one of the most active open-source projects</vt:lpstr>
      <vt:lpstr>OpenStack Workflow</vt:lpstr>
      <vt:lpstr>OpenStack Workflow</vt:lpstr>
      <vt:lpstr>OpenStack Workflow</vt:lpstr>
      <vt:lpstr>OpenStack Workflow</vt:lpstr>
      <vt:lpstr>OpenStack Workflow</vt:lpstr>
      <vt:lpstr>Example Code Review </vt:lpstr>
      <vt:lpstr>Four projects from OpenStack are selected for the study</vt:lpstr>
      <vt:lpstr>RQ1 – Review Dynamics</vt:lpstr>
      <vt:lpstr>Study Design</vt:lpstr>
      <vt:lpstr>Data Extraction</vt:lpstr>
      <vt:lpstr>Data is divided into three dimensions</vt:lpstr>
      <vt:lpstr>Data is divided into three dimensions</vt:lpstr>
      <vt:lpstr>Data is divided into three dimensions</vt:lpstr>
      <vt:lpstr>Data is divided into three dimensions</vt:lpstr>
      <vt:lpstr>Data is divided into three dimensions</vt:lpstr>
      <vt:lpstr>Data is divided into three dimensions</vt:lpstr>
      <vt:lpstr>Data is divided into three dimensions</vt:lpstr>
      <vt:lpstr>Variables that are highly correlated are removed</vt:lpstr>
      <vt:lpstr>Linear Mixed Model (LMM) is used since our data is hierarchical</vt:lpstr>
      <vt:lpstr>We train a full model, a null model, and three separate models excluding each data dimension</vt:lpstr>
      <vt:lpstr>We evaluate the model performance using AUC</vt:lpstr>
      <vt:lpstr>We estimate the explanatory power of each data dimension by performing log-likelihood ratio tests</vt:lpstr>
      <vt:lpstr>We estimate the explanatory power of each individual variable in the final model by calculating its Wald statistics</vt:lpstr>
      <vt:lpstr>We estimate the explanatory power of each individual variable in the final model by calculating its Wald statistics</vt:lpstr>
      <vt:lpstr>We validate the final model against the unseen project</vt:lpstr>
      <vt:lpstr>RQ1 Conclusion</vt:lpstr>
      <vt:lpstr>RQ2 – Defect Proneness</vt:lpstr>
      <vt:lpstr>Study Design</vt:lpstr>
      <vt:lpstr>Based on results from RQ1, we formulate six “social” metrics for measuring review dynamics</vt:lpstr>
      <vt:lpstr>We also add patch characteristics from RQ1, and some aggregated review characteristics and combine each patch into one data point</vt:lpstr>
      <vt:lpstr>Variables that are highly correlated are removed</vt:lpstr>
      <vt:lpstr>We train a full model, a null model, and three separate models excluding each data dimension</vt:lpstr>
      <vt:lpstr>Model performance</vt:lpstr>
      <vt:lpstr>Log-likelihood ratio tests</vt:lpstr>
      <vt:lpstr>We validate the final model against the unseen project</vt:lpstr>
      <vt:lpstr>Final model Wald statistics</vt:lpstr>
      <vt:lpstr>RQ2 Conclusion</vt:lpstr>
      <vt:lpstr>Discussion</vt:lpstr>
      <vt:lpstr>Our study shows several implications in an open code review</vt:lpstr>
      <vt:lpstr>Some personal 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IN THIS SPACE HERE</dc:title>
  <dc:creator>David Liu</dc:creator>
  <cp:lastModifiedBy>David Liu</cp:lastModifiedBy>
  <cp:revision>429</cp:revision>
  <dcterms:created xsi:type="dcterms:W3CDTF">2021-04-04T15:39:14Z</dcterms:created>
  <dcterms:modified xsi:type="dcterms:W3CDTF">2021-04-11T17:34:28Z</dcterms:modified>
</cp:coreProperties>
</file>