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523" r:id="rId3"/>
    <p:sldId id="566" r:id="rId4"/>
    <p:sldId id="567" r:id="rId5"/>
    <p:sldId id="502" r:id="rId6"/>
    <p:sldId id="594" r:id="rId7"/>
    <p:sldId id="520" r:id="rId8"/>
    <p:sldId id="595" r:id="rId9"/>
    <p:sldId id="596" r:id="rId10"/>
    <p:sldId id="533" r:id="rId11"/>
    <p:sldId id="597" r:id="rId12"/>
    <p:sldId id="569" r:id="rId13"/>
    <p:sldId id="327" r:id="rId14"/>
    <p:sldId id="568" r:id="rId15"/>
    <p:sldId id="570" r:id="rId16"/>
    <p:sldId id="580" r:id="rId17"/>
    <p:sldId id="581" r:id="rId18"/>
    <p:sldId id="583" r:id="rId19"/>
    <p:sldId id="582" r:id="rId20"/>
    <p:sldId id="584" r:id="rId21"/>
    <p:sldId id="585" r:id="rId22"/>
    <p:sldId id="587" r:id="rId23"/>
    <p:sldId id="586" r:id="rId24"/>
    <p:sldId id="590" r:id="rId25"/>
    <p:sldId id="588" r:id="rId26"/>
    <p:sldId id="589" r:id="rId27"/>
    <p:sldId id="591" r:id="rId28"/>
    <p:sldId id="592" r:id="rId29"/>
    <p:sldId id="593" r:id="rId30"/>
    <p:sldId id="290" r:id="rId31"/>
  </p:sldIdLst>
  <p:sldSz cx="12192000" cy="6858000"/>
  <p:notesSz cx="6858000" cy="9144000"/>
  <p:embeddedFontLst>
    <p:embeddedFont>
      <p:font typeface="Montserrat" pitchFamily="2" charset="77"/>
      <p:regular r:id="rId33"/>
      <p:bold r:id="rId34"/>
      <p:italic r:id="rId35"/>
      <p:boldItalic r:id="rId36"/>
    </p:embeddedFont>
    <p:embeddedFont>
      <p:font typeface="Space Grotesk" panose="020F0502020204030204" pitchFamily="34" charset="0"/>
      <p:regular r:id="rId37"/>
      <p:bold r:id="rId38"/>
      <p:italic r:id="rId39"/>
      <p:boldItalic r:id="rId40"/>
    </p:embeddedFont>
    <p:embeddedFont>
      <p:font typeface="Space Grotesk Medium" panose="020F0502020204030204" pitchFamily="34" charset="0"/>
      <p:regular r:id="rId41"/>
      <p:bold r:id="rId42"/>
      <p:italic r:id="rId43"/>
      <p:boldItalic r:id="rId44"/>
    </p:embeddedFont>
    <p:embeddedFont>
      <p:font typeface="Work Sans" pitchFamily="2" charset="77"/>
      <p:regular r:id="rId45"/>
      <p:bold r:id="rId46"/>
      <p:italic r:id="rId47"/>
      <p:boldItalic r:id="rId48"/>
    </p:embeddedFont>
    <p:embeddedFont>
      <p:font typeface="Work Sans Medium" pitchFamily="2" charset="77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0" roundtripDataSignature="AMtx7mg1v8IIh9nkclgqrqpLduafUWPm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17"/>
    <p:restoredTop sz="89333"/>
  </p:normalViewPr>
  <p:slideViewPr>
    <p:cSldViewPr snapToGrid="0">
      <p:cViewPr varScale="1">
        <p:scale>
          <a:sx n="104" d="100"/>
          <a:sy n="104" d="100"/>
        </p:scale>
        <p:origin x="13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font" Target="fonts/font19.fntdata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7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7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9215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fld id="{00000000-1234-1234-1234-123412341234}" type="slidenum">
              <a:rPr lang="en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querying a database which represents the current state of the data after all events have been applied, these tools allowed you to perform queries over a subset of these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common example is performing the same calculation over consecutive “windows” of data, e.g., average number of web page visits over a 5-minute period from 9:00-9:05 am,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types of queries weren’t possible before the advent of data streaming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Consequently, a lot of data streaming platforms are used as event-based databases in addition to their data integration duties.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3445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750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6" name="Google Shape;6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054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902f4c2cc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902f4c2cc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rgbClr val="363C44"/>
                </a:solidFill>
                <a:latin typeface="Montserrat" pitchFamily="2" charset="77"/>
              </a:rPr>
              <a:t>Benefits:</a:t>
            </a:r>
            <a:endParaRPr lang="en-US" sz="1100" dirty="0">
              <a:latin typeface="Montserrat" pitchFamily="2" charset="77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1100" i="0" u="none" strike="noStrike" cap="none" dirty="0">
                <a:solidFill>
                  <a:srgbClr val="363C44"/>
                </a:solidFill>
                <a:latin typeface="Montserrat" pitchFamily="2" charset="77"/>
              </a:rPr>
              <a:t>Unlimited Capacity</a:t>
            </a:r>
            <a:endParaRPr lang="en-US" sz="1100" dirty="0">
              <a:latin typeface="Montserrat" pitchFamily="2" charset="77"/>
            </a:endParaRPr>
          </a:p>
          <a:p>
            <a:pPr marL="28575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•"/>
            </a:pPr>
            <a:r>
              <a:rPr lang="en-US" sz="1100" i="0" u="none" strike="noStrike" cap="none" dirty="0">
                <a:solidFill>
                  <a:srgbClr val="363C44"/>
                </a:solidFill>
                <a:latin typeface="Montserrat" pitchFamily="2" charset="77"/>
              </a:rPr>
              <a:t>Automated Scale </a:t>
            </a:r>
            <a:endParaRPr lang="en-US" sz="1100" dirty="0">
              <a:latin typeface="Montserrat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2004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285222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querying a database which represents the current state of the data after all events have been applied, these tools allowed you to perform queries over a subset of these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common example is performing the same calculation over consecutive “windows” of data, e.g., average number of web page visits over a 5-minute period from 9:00-9:05 am,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types of queries weren’t possible before the advent of data streaming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Consequently, a lot of data streaming platforms are used as event-based databases in addition to their data integration duties.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7172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6975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6" name="Google Shape;6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07969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63c89779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dc63c89779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Title: **Building Scalable and Resilient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**Introduction**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Briefly introduce the topic and its relevance in the modern application development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the increasing importance of event-driven architectures for building responsive and efficient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**Understanding Event-Driven Architecture**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Define event-driven architecture and its core concepts.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the benefits of decoupling components, improved scalability, and real-time responsiveness.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**Introducing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Provide an overview of Apache Pulsar as a robust event streaming platform.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Pulsar's key features that make it suitable for building scalable and resilient event-driven apps.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**Scalability in Event-Driven Apps**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the challenges of scaling applications to handle large numbers of events.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how Apache Pulsar's architecture supports seamless horizontal scalability for both producers and consumers.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**Resilience and Reliability**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Address the importance of ensuring high availability and data durability in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Explore how Apache Pulsar achieves resilience through its architecture, durable storage, and replication mechanisms.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**Case Study: Building a Resilient Microservices Ecosystem**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Present a case study of building a microservices-based architecture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Showcase how event-driven communication enhances the resilience and scalability of the ecosystem.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**Best Practices for Building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Offer practical tips and best practices for designing and developing event-driven applications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Cover topics like topic design, message schemas, and choosing the right subscription strategy.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**Demonstration or Walkthrough**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Depending on the presentation format, consider including a live demonstration or a step-by-step walkthrough of setting up a simple event-driven app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**Challenges and Future Trends**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potential challenges in adopting and implementing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future trends and developments in the event streaming and event-driven app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**Conclusion**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Recap the main points covered in the presentation.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Reinforce the benefits of using Apache Pulsar for building scalable, resilient, and efficient event-driven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Encourage the audience to explore Apache Pulsar further and consider its applicability in their own projects.</a:t>
            </a:r>
          </a:p>
        </p:txBody>
      </p:sp>
    </p:spTree>
    <p:extLst>
      <p:ext uri="{BB962C8B-B14F-4D97-AF65-F5344CB8AC3E}">
        <p14:creationId xmlns:p14="http://schemas.microsoft.com/office/powerpoint/2010/main" val="29014181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querying a database which represents the current state of the data after all events have been applied, these tools allowed you to perform queries over a subset of these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common example is performing the same calculation over consecutive “windows” of data, e.g., average number of web page visits over a 5-minute period from 9:00-9:05 am,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types of queries weren’t possible before the advent of data streaming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Consequently, a lot of data streaming platforms are used as event-based databases in addition to their data integration duties.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529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63c89779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dc63c89779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Title: **Building Scalable and Resilient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**Introduction**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Briefly introduce the topic and its relevance in the modern application development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the increasing importance of event-driven architectures for building responsive and efficient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**Understanding Event-Driven Architecture**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Define event-driven architecture and its core concepts.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the benefits of decoupling components, improved scalability, and real-time responsiveness.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**Introducing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Provide an overview of Apache Pulsar as a robust event streaming platform.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Pulsar's key features that make it suitable for building scalable and resilient event-driven apps.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**Scalability in Event-Driven Apps**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the challenges of scaling applications to handle large numbers of events.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how Apache Pulsar's architecture supports seamless horizontal scalability for both producers and consumers.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**Resilience and Reliability**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Address the importance of ensuring high availability and data durability in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Explore how Apache Pulsar achieves resilience through its architecture, durable storage, and replication mechanisms.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**Case Study: Building a Resilient Microservices Ecosystem**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Present a case study of building a microservices-based architecture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Showcase how event-driven communication enhances the resilience and scalability of the ecosystem.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**Best Practices for Building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Offer practical tips and best practices for designing and developing event-driven applications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Cover topics like topic design, message schemas, and choosing the right subscription strategy.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**Demonstration or Walkthrough**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Depending on the presentation format, consider including a live demonstration or a step-by-step walkthrough of setting up a simple event-driven app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**Challenges and Future Trends**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potential challenges in adopting and implementing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future trends and developments in the event streaming and event-driven app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**Conclusion**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Recap the main points covered in the presentation.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Reinforce the benefits of using Apache Pulsar for building scalable, resilient, and efficient event-driven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Encourage the audience to explore Apache Pulsar further and consider its applicability in their own projects.</a:t>
            </a:r>
          </a:p>
        </p:txBody>
      </p:sp>
    </p:spTree>
    <p:extLst>
      <p:ext uri="{BB962C8B-B14F-4D97-AF65-F5344CB8AC3E}">
        <p14:creationId xmlns:p14="http://schemas.microsoft.com/office/powerpoint/2010/main" val="2591346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6" name="Google Shape;6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98603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63c89779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dc63c89779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Title: **Building Scalable and Resilient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**Introduction**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Briefly introduce the topic and its relevance in the modern application development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the increasing importance of event-driven architectures for building responsive and efficient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**Understanding Event-Driven Architecture**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Define event-driven architecture and its core concepts.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the benefits of decoupling components, improved scalability, and real-time responsiveness.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**Introducing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Provide an overview of Apache Pulsar as a robust event streaming platform.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Pulsar's key features that make it suitable for building scalable and resilient event-driven apps.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**Scalability in Event-Driven Apps**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the challenges of scaling applications to handle large numbers of events.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how Apache Pulsar's architecture supports seamless horizontal scalability for both producers and consumers.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**Resilience and Reliability**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Address the importance of ensuring high availability and data durability in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Explore how Apache Pulsar achieves resilience through its architecture, durable storage, and replication mechanisms.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**Case Study: Building a Resilient Microservices Ecosystem**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Present a case study of building a microservices-based architecture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Showcase how event-driven communication enhances the resilience and scalability of the ecosystem.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**Best Practices for Building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Offer practical tips and best practices for designing and developing event-driven applications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Cover topics like topic design, message schemas, and choosing the right subscription strategy.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**Demonstration or Walkthrough**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Depending on the presentation format, consider including a live demonstration or a step-by-step walkthrough of setting up a simple event-driven app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**Challenges and Future Trends**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potential challenges in adopting and implementing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future trends and developments in the event streaming and event-driven app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**Conclusion**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Recap the main points covered in the presentation.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Reinforce the benefits of using Apache Pulsar for building scalable, resilient, and efficient event-driven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Encourage the audience to explore Apache Pulsar further and consider its applicability in their own projects.</a:t>
            </a:r>
          </a:p>
        </p:txBody>
      </p:sp>
    </p:spTree>
    <p:extLst>
      <p:ext uri="{BB962C8B-B14F-4D97-AF65-F5344CB8AC3E}">
        <p14:creationId xmlns:p14="http://schemas.microsoft.com/office/powerpoint/2010/main" val="5030442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305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querying a database which represents the current state of the data after all events have been applied, these tools allowed you to perform queries over a subset of these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common example is performing the same calculation over consecutive “windows” of data, e.g., average number of web page visits over a 5-minute period from 9:00-9:05 am,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types of queries weren’t possible before the advent of data streaming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Consequently, a lot of data streaming platforms are used as event-based databases in addition to their data integration duties.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06592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6" name="Google Shape;6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68508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Rather than querying a database which represents the current state of the data after all events have been applied, these tools allowed you to perform queries over a subset of these events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One common example is performing the same calculation over consecutive “windows” of data, e.g., average number of web page visits over a 5-minute period from 9:00-9:05 am, etc.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These types of queries weren’t possible before the advent of data streaming platforms.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Consequently, a lot of data streaming platforms are used as event-based databases in addition to their data integration duties.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843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6" name="Google Shape;6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10700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2347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dc63c89779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dc63c89779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Title: **Building Scalable and Resilient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**Introduction**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Briefly introduce the topic and its relevance in the modern application development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the increasing importance of event-driven architectures for building responsive and efficient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**Understanding Event-Driven Architecture**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Define event-driven architecture and its core concepts.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the benefits of decoupling components, improved scalability, and real-time responsiveness.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**Introducing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Provide an overview of Apache Pulsar as a robust event streaming platform.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Pulsar's key features that make it suitable for building scalable and resilient event-driven apps.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**Scalability in Event-Driven Apps**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the challenges of scaling applications to handle large numbers of events.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Explain how Apache Pulsar's architecture supports seamless horizontal scalability for both producers and consumers.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**Resilience and Reliability**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Address the importance of ensuring high availability and data durability in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Explore how Apache Pulsar achieves resilience through its architecture, durable storage, and replication mechanisms.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**Case Study: Building a Resilient Microservices Ecosystem**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Present a case study of building a microservices-based architecture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Showcase how event-driven communication enhances the resilience and scalability of the ecosystem.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**Best Practices for Building Event-Driven Apps with Apache Pulsar**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Offer practical tips and best practices for designing and developing event-driven applications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Cover topics like topic design, message schemas, and choosing the right subscription strategy.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**Demonstration or Walkthrough**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Depending on the presentation format, consider including a live demonstration or a step-by-step walkthrough of setting up a simple event-driven app using Apache Pulsar.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**Challenges and Future Trends**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Discuss potential challenges in adopting and implementing event-driven architectures.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Highlight future trends and developments in the event streaming and event-driven app landscape.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**Conclusion**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Recap the main points covered in the presentation.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Reinforce the benefits of using Apache Pulsar for building scalable, resilient, and efficient event-driven applications.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- Encourage the audience to explore Apache Pulsar further and consider its applicability in their own projects.</a:t>
            </a:r>
          </a:p>
        </p:txBody>
      </p:sp>
    </p:spTree>
    <p:extLst>
      <p:ext uri="{BB962C8B-B14F-4D97-AF65-F5344CB8AC3E}">
        <p14:creationId xmlns:p14="http://schemas.microsoft.com/office/powerpoint/2010/main" val="1669635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445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344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6" name="Google Shape;60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4145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642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16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056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>
  <p:cSld name="1_Slide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42979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 title and description 1">
    <p:bg>
      <p:bgPr>
        <a:solidFill>
          <a:srgbClr val="3C91F7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0"/>
          <p:cNvSpPr/>
          <p:nvPr/>
        </p:nvSpPr>
        <p:spPr>
          <a:xfrm>
            <a:off x="4918233" y="-167"/>
            <a:ext cx="727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7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EEEE"/>
              </a:buClr>
              <a:buSzPts val="2100"/>
              <a:buNone/>
              <a:defRPr sz="2800">
                <a:solidFill>
                  <a:srgbClr val="EEEEEE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7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7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Google Shape;17;p7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621" y="6516234"/>
            <a:ext cx="1484861" cy="237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38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py &amp; image">
  <p:cSld name="Copy &amp; imag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23333" y="417633"/>
            <a:ext cx="4730400" cy="12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2800"/>
              <a:buFont typeface="Space Grotesk Medium"/>
              <a:buNone/>
              <a:defRPr>
                <a:solidFill>
                  <a:srgbClr val="110A3A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23333" y="1416500"/>
            <a:ext cx="4082000" cy="45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●"/>
              <a:defRPr sz="1867"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○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■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●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○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■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●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○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Clr>
                <a:srgbClr val="110A3A"/>
              </a:buClr>
              <a:buSzPts val="1400"/>
              <a:buFont typeface="Space Grotesk"/>
              <a:buChar char="■"/>
              <a:defRPr>
                <a:solidFill>
                  <a:srgbClr val="110A3A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731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44"/>
          <p:cNvSpPr/>
          <p:nvPr/>
        </p:nvSpPr>
        <p:spPr>
          <a:xfrm>
            <a:off x="0" y="0"/>
            <a:ext cx="12192000" cy="19160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4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4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4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5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6857" y="2213956"/>
            <a:ext cx="535831" cy="295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96073" y="1924723"/>
            <a:ext cx="495171" cy="2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"/>
          <p:cNvSpPr txBox="1"/>
          <p:nvPr/>
        </p:nvSpPr>
        <p:spPr>
          <a:xfrm>
            <a:off x="4814933" y="2102068"/>
            <a:ext cx="6008808" cy="15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i="0" u="none" strike="noStrike" cap="none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From Zero to Streaming Hero</a:t>
            </a:r>
            <a:endParaRPr sz="4800" b="1" i="0" u="none" strike="noStrike" cap="none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2" name="Google Shape;112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99924" y="2327062"/>
            <a:ext cx="3508688" cy="137234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"/>
          <p:cNvCxnSpPr/>
          <p:nvPr/>
        </p:nvCxnSpPr>
        <p:spPr>
          <a:xfrm>
            <a:off x="4605571" y="1826437"/>
            <a:ext cx="12400" cy="2551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1"/>
          <p:cNvSpPr/>
          <p:nvPr/>
        </p:nvSpPr>
        <p:spPr>
          <a:xfrm>
            <a:off x="-113533" y="6202433"/>
            <a:ext cx="12404800" cy="65560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 txBox="1"/>
          <p:nvPr/>
        </p:nvSpPr>
        <p:spPr>
          <a:xfrm>
            <a:off x="4814933" y="3837300"/>
            <a:ext cx="644723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33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David Kjerrumgaard</a:t>
            </a:r>
            <a:r>
              <a:rPr lang="en" sz="1867" b="1" dirty="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| </a:t>
            </a:r>
            <a: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Developer Advocate</a:t>
            </a:r>
            <a:b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b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br>
              <a:rPr lang="en" sz="2400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</a:br>
            <a:endParaRPr sz="667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" name="Google Shape;115;p1">
            <a:extLst>
              <a:ext uri="{FF2B5EF4-FFF2-40B4-BE49-F238E27FC236}">
                <a16:creationId xmlns:a16="http://schemas.microsoft.com/office/drawing/2014/main" id="{82773550-63C9-2692-111B-2B37FAC5BAA4}"/>
              </a:ext>
            </a:extLst>
          </p:cNvPr>
          <p:cNvSpPr txBox="1"/>
          <p:nvPr/>
        </p:nvSpPr>
        <p:spPr>
          <a:xfrm>
            <a:off x="1890800" y="5506802"/>
            <a:ext cx="7755927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200" tIns="38100" rIns="76200" bIns="381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https://</a:t>
            </a:r>
            <a:r>
              <a:rPr lang="en-US" sz="2400" b="1" i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github.com</a:t>
            </a:r>
            <a:r>
              <a:rPr lang="en-US" sz="2400" b="1" i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/</a:t>
            </a:r>
            <a:r>
              <a:rPr lang="en-US" sz="2400" b="1" i="1" dirty="0" err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david-streamlio</a:t>
            </a:r>
            <a:r>
              <a:rPr lang="en-US" sz="2400" b="1" i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/zero-to-hero</a:t>
            </a:r>
            <a:endParaRPr sz="667" b="1" i="1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Hands-On Lab #5: Running Flink</a:t>
            </a:r>
          </a:p>
        </p:txBody>
      </p:sp>
      <p:sp>
        <p:nvSpPr>
          <p:cNvPr id="3" name="Google Shape;201;p11">
            <a:extLst>
              <a:ext uri="{FF2B5EF4-FFF2-40B4-BE49-F238E27FC236}">
                <a16:creationId xmlns:a16="http://schemas.microsoft.com/office/drawing/2014/main" id="{7A0B4601-8992-03E6-C972-42FDAA028F9A}"/>
              </a:ext>
            </a:extLst>
          </p:cNvPr>
          <p:cNvSpPr txBox="1"/>
          <p:nvPr/>
        </p:nvSpPr>
        <p:spPr>
          <a:xfrm>
            <a:off x="511732" y="1281478"/>
            <a:ext cx="11131868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QR Code to the </a:t>
            </a:r>
            <a:r>
              <a:rPr lang="en-US" sz="2400" dirty="0" err="1">
                <a:latin typeface="Work Sans" pitchFamily="2" charset="77"/>
              </a:rPr>
              <a:t>Github</a:t>
            </a:r>
            <a:r>
              <a:rPr lang="en-US" sz="2400" dirty="0">
                <a:latin typeface="Work Sans" pitchFamily="2" charset="77"/>
              </a:rPr>
              <a:t> repo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Docker run command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A couple of commands to test Flink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D1DB6F-9A3E-07B3-3410-ED43B00F1008}"/>
              </a:ext>
            </a:extLst>
          </p:cNvPr>
          <p:cNvSpPr/>
          <p:nvPr/>
        </p:nvSpPr>
        <p:spPr>
          <a:xfrm>
            <a:off x="9996616" y="864973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33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11">
            <a:extLst>
              <a:ext uri="{FF2B5EF4-FFF2-40B4-BE49-F238E27FC236}">
                <a16:creationId xmlns:a16="http://schemas.microsoft.com/office/drawing/2014/main" id="{09334F35-00C2-AD51-947F-5D7D0A7FB301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Apache Flink – Multiple APIs </a:t>
            </a:r>
          </a:p>
        </p:txBody>
      </p:sp>
      <p:pic>
        <p:nvPicPr>
          <p:cNvPr id="2" name="Google Shape;292;p47">
            <a:extLst>
              <a:ext uri="{FF2B5EF4-FFF2-40B4-BE49-F238E27FC236}">
                <a16:creationId xmlns:a16="http://schemas.microsoft.com/office/drawing/2014/main" id="{8534E445-6B56-D148-D7E0-7FD1119ED9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827" y="2669058"/>
            <a:ext cx="9465275" cy="358868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A28FE-CBB1-A7E0-AB3E-8F3D404C71EF}"/>
              </a:ext>
            </a:extLst>
          </p:cNvPr>
          <p:cNvSpPr txBox="1"/>
          <p:nvPr/>
        </p:nvSpPr>
        <p:spPr>
          <a:xfrm>
            <a:off x="548400" y="1429310"/>
            <a:ext cx="1109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Flink provides multiple APIs at </a:t>
            </a:r>
            <a:r>
              <a:rPr lang="en-US" sz="2400" b="1" i="1" dirty="0">
                <a:latin typeface="Work Sans" pitchFamily="2" charset="77"/>
              </a:rPr>
              <a:t>different layers of abstraction.</a:t>
            </a:r>
          </a:p>
        </p:txBody>
      </p:sp>
    </p:spTree>
    <p:extLst>
      <p:ext uri="{BB962C8B-B14F-4D97-AF65-F5344CB8AC3E}">
        <p14:creationId xmlns:p14="http://schemas.microsoft.com/office/powerpoint/2010/main" val="2090411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"/>
          <p:cNvSpPr txBox="1"/>
          <p:nvPr/>
        </p:nvSpPr>
        <p:spPr>
          <a:xfrm>
            <a:off x="622301" y="2732905"/>
            <a:ext cx="3848100" cy="90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Flink SQL</a:t>
            </a:r>
          </a:p>
          <a:p>
            <a:pPr algn="ctr">
              <a:buSzPts val="2400"/>
            </a:pPr>
            <a:endParaRPr sz="1867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2110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00;p11">
            <a:extLst>
              <a:ext uri="{FF2B5EF4-FFF2-40B4-BE49-F238E27FC236}">
                <a16:creationId xmlns:a16="http://schemas.microsoft.com/office/drawing/2014/main" id="{8F9C9CC7-D58C-1D64-8223-E8433C74E8BC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Flink SQL</a:t>
            </a:r>
          </a:p>
        </p:txBody>
      </p:sp>
      <p:pic>
        <p:nvPicPr>
          <p:cNvPr id="26" name="Picture 25" descr="A diagram of a process&#10;&#10;Description automatically generated">
            <a:extLst>
              <a:ext uri="{FF2B5EF4-FFF2-40B4-BE49-F238E27FC236}">
                <a16:creationId xmlns:a16="http://schemas.microsoft.com/office/drawing/2014/main" id="{C9A5203A-0CB9-0374-9CFB-7BA9A2729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55" y="1228558"/>
            <a:ext cx="11406090" cy="53228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E3D8690-4CBA-DF96-E8D2-EC5A2DD07901}"/>
              </a:ext>
            </a:extLst>
          </p:cNvPr>
          <p:cNvSpPr/>
          <p:nvPr/>
        </p:nvSpPr>
        <p:spPr>
          <a:xfrm>
            <a:off x="9997554" y="352314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8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281886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Phase Four – SQL Access</a:t>
            </a:r>
            <a:endParaRPr sz="3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D8FC1D0-53C7-B782-4A44-B09910B7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4" y="4183688"/>
            <a:ext cx="12700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8EA2C32-98BB-E8DE-E7F7-518A9C01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3" y="5784851"/>
            <a:ext cx="9779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1781820-2E26-F552-B179-108C47DA73F8}"/>
              </a:ext>
            </a:extLst>
          </p:cNvPr>
          <p:cNvCxnSpPr>
            <a:cxnSpLocks/>
            <a:endCxn id="1044" idx="0"/>
          </p:cNvCxnSpPr>
          <p:nvPr/>
        </p:nvCxnSpPr>
        <p:spPr>
          <a:xfrm rot="5400000">
            <a:off x="990492" y="5225789"/>
            <a:ext cx="650054" cy="468071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8D3D936-DD7A-889C-971E-41A486BB54B3}"/>
              </a:ext>
            </a:extLst>
          </p:cNvPr>
          <p:cNvCxnSpPr>
            <a:cxnSpLocks/>
            <a:stCxn id="1042" idx="0"/>
          </p:cNvCxnSpPr>
          <p:nvPr/>
        </p:nvCxnSpPr>
        <p:spPr>
          <a:xfrm rot="5400000" flipH="1" flipV="1">
            <a:off x="1730203" y="3352987"/>
            <a:ext cx="650053" cy="1011351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93CE2D18-87E4-1063-FEE1-023EED33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42" y="3005580"/>
            <a:ext cx="1410614" cy="13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F3C5D35-90BA-9ED9-0013-7007F3AC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6" y="1365505"/>
            <a:ext cx="2322802" cy="1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BEF498C-0D73-74BA-65E8-665C46F1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65" y="3172591"/>
            <a:ext cx="127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4B9-A0C9-8052-EAAC-CCA5E7BA5A2A}"/>
              </a:ext>
            </a:extLst>
          </p:cNvPr>
          <p:cNvCxnSpPr/>
          <p:nvPr/>
        </p:nvCxnSpPr>
        <p:spPr>
          <a:xfrm>
            <a:off x="3274250" y="3533635"/>
            <a:ext cx="968566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>
            <a:extLst>
              <a:ext uri="{FF2B5EF4-FFF2-40B4-BE49-F238E27FC236}">
                <a16:creationId xmlns:a16="http://schemas.microsoft.com/office/drawing/2014/main" id="{47B70B0E-A176-A087-DC2C-6A777E15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80" y="1604207"/>
            <a:ext cx="1410614" cy="13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469653AF-42A3-F595-3F67-E471C92F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02" y="2920070"/>
            <a:ext cx="1410614" cy="13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5E7FBDC-4025-D6CD-DADC-0A809649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46" y="4143996"/>
            <a:ext cx="1432484" cy="13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A4EF34F-D37F-0081-C3C4-CA9FC1F10948}"/>
              </a:ext>
            </a:extLst>
          </p:cNvPr>
          <p:cNvCxnSpPr>
            <a:stCxn id="1054" idx="0"/>
          </p:cNvCxnSpPr>
          <p:nvPr/>
        </p:nvCxnSpPr>
        <p:spPr>
          <a:xfrm rot="5400000" flipH="1" flipV="1">
            <a:off x="4602635" y="2447323"/>
            <a:ext cx="721999" cy="728539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40">
            <a:extLst>
              <a:ext uri="{FF2B5EF4-FFF2-40B4-BE49-F238E27FC236}">
                <a16:creationId xmlns:a16="http://schemas.microsoft.com/office/drawing/2014/main" id="{F1E2BEC0-8B19-9133-3A08-59D46AD6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4" y="2578689"/>
            <a:ext cx="1175372" cy="4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1333303D-0C9B-9EA9-2165-CEC0C427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78" y="3117390"/>
            <a:ext cx="1171749" cy="5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26AEC2-7AB3-41C4-E344-FFA9733DCDA6}"/>
              </a:ext>
            </a:extLst>
          </p:cNvPr>
          <p:cNvCxnSpPr/>
          <p:nvPr/>
        </p:nvCxnSpPr>
        <p:spPr>
          <a:xfrm>
            <a:off x="4938990" y="3533635"/>
            <a:ext cx="1432484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7E760DF-EDD0-977E-D2D2-8596E3D60F50}"/>
              </a:ext>
            </a:extLst>
          </p:cNvPr>
          <p:cNvCxnSpPr>
            <a:cxnSpLocks/>
            <a:stCxn id="1054" idx="2"/>
          </p:cNvCxnSpPr>
          <p:nvPr/>
        </p:nvCxnSpPr>
        <p:spPr>
          <a:xfrm rot="16200000" flipH="1">
            <a:off x="4857501" y="4095555"/>
            <a:ext cx="395146" cy="911418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Picture 44">
            <a:extLst>
              <a:ext uri="{FF2B5EF4-FFF2-40B4-BE49-F238E27FC236}">
                <a16:creationId xmlns:a16="http://schemas.microsoft.com/office/drawing/2014/main" id="{8AEDC796-24A5-ACAD-4F90-3890DE61A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4365883"/>
            <a:ext cx="1173988" cy="5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0E06A4-A7B7-ABE1-AE4B-ECF10D22EC9B}"/>
              </a:ext>
            </a:extLst>
          </p:cNvPr>
          <p:cNvSpPr/>
          <p:nvPr/>
        </p:nvSpPr>
        <p:spPr>
          <a:xfrm>
            <a:off x="451104" y="1286112"/>
            <a:ext cx="6854236" cy="422670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54236"/>
                      <a:gd name="connsiteY0" fmla="*/ 704464 h 4226702"/>
                      <a:gd name="connsiteX1" fmla="*/ 704464 w 6854236"/>
                      <a:gd name="connsiteY1" fmla="*/ 0 h 4226702"/>
                      <a:gd name="connsiteX2" fmla="*/ 6149772 w 6854236"/>
                      <a:gd name="connsiteY2" fmla="*/ 0 h 4226702"/>
                      <a:gd name="connsiteX3" fmla="*/ 6854236 w 6854236"/>
                      <a:gd name="connsiteY3" fmla="*/ 704464 h 4226702"/>
                      <a:gd name="connsiteX4" fmla="*/ 6854236 w 6854236"/>
                      <a:gd name="connsiteY4" fmla="*/ 3522238 h 4226702"/>
                      <a:gd name="connsiteX5" fmla="*/ 6149772 w 6854236"/>
                      <a:gd name="connsiteY5" fmla="*/ 4226702 h 4226702"/>
                      <a:gd name="connsiteX6" fmla="*/ 704464 w 6854236"/>
                      <a:gd name="connsiteY6" fmla="*/ 4226702 h 4226702"/>
                      <a:gd name="connsiteX7" fmla="*/ 0 w 6854236"/>
                      <a:gd name="connsiteY7" fmla="*/ 3522238 h 4226702"/>
                      <a:gd name="connsiteX8" fmla="*/ 0 w 6854236"/>
                      <a:gd name="connsiteY8" fmla="*/ 704464 h 4226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854236" h="4226702" extrusionOk="0">
                        <a:moveTo>
                          <a:pt x="0" y="704464"/>
                        </a:moveTo>
                        <a:cubicBezTo>
                          <a:pt x="-56616" y="280477"/>
                          <a:pt x="291983" y="8788"/>
                          <a:pt x="704464" y="0"/>
                        </a:cubicBezTo>
                        <a:cubicBezTo>
                          <a:pt x="2098481" y="132882"/>
                          <a:pt x="4626211" y="-84951"/>
                          <a:pt x="6149772" y="0"/>
                        </a:cubicBezTo>
                        <a:cubicBezTo>
                          <a:pt x="6513136" y="25098"/>
                          <a:pt x="6853233" y="320943"/>
                          <a:pt x="6854236" y="704464"/>
                        </a:cubicBezTo>
                        <a:cubicBezTo>
                          <a:pt x="6874423" y="1857449"/>
                          <a:pt x="7006716" y="3128637"/>
                          <a:pt x="6854236" y="3522238"/>
                        </a:cubicBezTo>
                        <a:cubicBezTo>
                          <a:pt x="6880278" y="3914392"/>
                          <a:pt x="6571781" y="4158903"/>
                          <a:pt x="6149772" y="4226702"/>
                        </a:cubicBezTo>
                        <a:cubicBezTo>
                          <a:pt x="5593460" y="4314341"/>
                          <a:pt x="3160104" y="4154023"/>
                          <a:pt x="704464" y="4226702"/>
                        </a:cubicBezTo>
                        <a:cubicBezTo>
                          <a:pt x="314848" y="4221443"/>
                          <a:pt x="-33898" y="3958411"/>
                          <a:pt x="0" y="3522238"/>
                        </a:cubicBezTo>
                        <a:cubicBezTo>
                          <a:pt x="-38581" y="2712986"/>
                          <a:pt x="63341" y="1011915"/>
                          <a:pt x="0" y="7044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0" name="Picture 46">
            <a:extLst>
              <a:ext uri="{FF2B5EF4-FFF2-40B4-BE49-F238E27FC236}">
                <a16:creationId xmlns:a16="http://schemas.microsoft.com/office/drawing/2014/main" id="{1F29B094-29D7-F618-0EB2-EDF461C78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0556" y="1212297"/>
            <a:ext cx="1528865" cy="148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4D08AD-091E-5040-A07B-069D8EDAFB52}"/>
              </a:ext>
            </a:extLst>
          </p:cNvPr>
          <p:cNvSpPr/>
          <p:nvPr/>
        </p:nvSpPr>
        <p:spPr>
          <a:xfrm>
            <a:off x="8843256" y="1212297"/>
            <a:ext cx="3117096" cy="4300517"/>
          </a:xfrm>
          <a:prstGeom prst="roundRect">
            <a:avLst/>
          </a:prstGeom>
          <a:noFill/>
          <a:ln>
            <a:solidFill>
              <a:srgbClr val="FF2F9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76" name="Picture 52">
            <a:extLst>
              <a:ext uri="{FF2B5EF4-FFF2-40B4-BE49-F238E27FC236}">
                <a16:creationId xmlns:a16="http://schemas.microsoft.com/office/drawing/2014/main" id="{28802D98-ADEF-F4E0-3EE6-DACBC65AA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533" y="3202539"/>
            <a:ext cx="10922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E3374960-281D-F8F8-FF0E-08E4DBF54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5847" y="3147190"/>
            <a:ext cx="1092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EE0BC28B-771D-9BFE-9684-C9A3B62E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8336" y="1935734"/>
            <a:ext cx="1092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39BF3FFD-96AA-9954-5B14-0A44A81FD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358" y="4327565"/>
            <a:ext cx="1092200" cy="120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35DAC71-4396-545F-CF85-945CDEFB2EA5}"/>
              </a:ext>
            </a:extLst>
          </p:cNvPr>
          <p:cNvCxnSpPr>
            <a:stCxn id="1080" idx="1"/>
            <a:endCxn id="1076" idx="0"/>
          </p:cNvCxnSpPr>
          <p:nvPr/>
        </p:nvCxnSpPr>
        <p:spPr>
          <a:xfrm rot="10800000" flipV="1">
            <a:off x="8088634" y="2538983"/>
            <a:ext cx="869703" cy="663555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54D1BA8-FE8C-1F73-9733-A3CFD5C68832}"/>
              </a:ext>
            </a:extLst>
          </p:cNvPr>
          <p:cNvCxnSpPr/>
          <p:nvPr/>
        </p:nvCxnSpPr>
        <p:spPr>
          <a:xfrm flipH="1">
            <a:off x="8522208" y="3558019"/>
            <a:ext cx="548686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1168BF80-0ACD-A159-5E66-09372CA7A2F3}"/>
              </a:ext>
            </a:extLst>
          </p:cNvPr>
          <p:cNvCxnSpPr>
            <a:endCxn id="1076" idx="2"/>
          </p:cNvCxnSpPr>
          <p:nvPr/>
        </p:nvCxnSpPr>
        <p:spPr>
          <a:xfrm rot="10800000">
            <a:off x="8088634" y="4358239"/>
            <a:ext cx="982261" cy="390598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0C2304-0946-46A4-D939-98787B4E06D2}"/>
              </a:ext>
            </a:extLst>
          </p:cNvPr>
          <p:cNvCxnSpPr>
            <a:cxnSpLocks/>
          </p:cNvCxnSpPr>
          <p:nvPr/>
        </p:nvCxnSpPr>
        <p:spPr>
          <a:xfrm flipH="1">
            <a:off x="7305340" y="3533635"/>
            <a:ext cx="400004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F69031B-9CEE-46DE-8D13-567AB2D2DE2E}"/>
              </a:ext>
            </a:extLst>
          </p:cNvPr>
          <p:cNvSpPr/>
          <p:nvPr/>
        </p:nvSpPr>
        <p:spPr>
          <a:xfrm>
            <a:off x="10065558" y="699491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1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2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repeatCount="indefinite" fill="hold" nodeType="clickEffect">
                                  <p:stCondLst>
                                    <p:cond delay="5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9" dur="10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50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Lab #6: Ad-Hoc Queries with Flink SQL</a:t>
            </a:r>
          </a:p>
        </p:txBody>
      </p:sp>
      <p:sp>
        <p:nvSpPr>
          <p:cNvPr id="3" name="Google Shape;201;p11">
            <a:extLst>
              <a:ext uri="{FF2B5EF4-FFF2-40B4-BE49-F238E27FC236}">
                <a16:creationId xmlns:a16="http://schemas.microsoft.com/office/drawing/2014/main" id="{7A0B4601-8992-03E6-C972-42FDAA028F9A}"/>
              </a:ext>
            </a:extLst>
          </p:cNvPr>
          <p:cNvSpPr txBox="1"/>
          <p:nvPr/>
        </p:nvSpPr>
        <p:spPr>
          <a:xfrm>
            <a:off x="511732" y="1281478"/>
            <a:ext cx="11131868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QR Code to the </a:t>
            </a:r>
            <a:r>
              <a:rPr lang="en-US" sz="2400" dirty="0" err="1">
                <a:latin typeface="Work Sans" pitchFamily="2" charset="77"/>
              </a:rPr>
              <a:t>Github</a:t>
            </a:r>
            <a:r>
              <a:rPr lang="en-US" sz="2400" dirty="0">
                <a:latin typeface="Work Sans" pitchFamily="2" charset="77"/>
              </a:rPr>
              <a:t> repo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Docker run command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Run SQL commands to create tables.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D1DB6F-9A3E-07B3-3410-ED43B00F1008}"/>
              </a:ext>
            </a:extLst>
          </p:cNvPr>
          <p:cNvSpPr/>
          <p:nvPr/>
        </p:nvSpPr>
        <p:spPr>
          <a:xfrm>
            <a:off x="9996616" y="864973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7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/>
        </p:nvSpPr>
        <p:spPr>
          <a:xfrm>
            <a:off x="1617400" y="2428867"/>
            <a:ext cx="8957200" cy="15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66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8666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3236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"/>
          <p:cNvSpPr txBox="1"/>
          <p:nvPr/>
        </p:nvSpPr>
        <p:spPr>
          <a:xfrm>
            <a:off x="622301" y="2732905"/>
            <a:ext cx="3848100" cy="188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Stateful</a:t>
            </a:r>
          </a:p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Aggregations &amp; Windowing</a:t>
            </a:r>
          </a:p>
          <a:p>
            <a:pPr algn="ctr">
              <a:buSzPts val="2400"/>
            </a:pPr>
            <a:endParaRPr sz="1867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0814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63c89779_0_889"/>
          <p:cNvSpPr txBox="1">
            <a:spLocks noGrp="1"/>
          </p:cNvSpPr>
          <p:nvPr>
            <p:ph type="title"/>
          </p:nvPr>
        </p:nvSpPr>
        <p:spPr>
          <a:xfrm>
            <a:off x="415600" y="47271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SzPts val="2800"/>
            </a:pPr>
            <a:r>
              <a:rPr lang="en-US" b="1" dirty="0">
                <a:latin typeface="Work Sans" pitchFamily="2" charset="77"/>
              </a:rPr>
              <a:t>Aggregations On Streams</a:t>
            </a:r>
            <a:endParaRPr dirty="0">
              <a:latin typeface="Work Sa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9A361-CA6F-7991-C422-745290196CE6}"/>
              </a:ext>
            </a:extLst>
          </p:cNvPr>
          <p:cNvSpPr txBox="1"/>
          <p:nvPr/>
        </p:nvSpPr>
        <p:spPr>
          <a:xfrm>
            <a:off x="647700" y="1524000"/>
            <a:ext cx="1112870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Streams are unbounded, so knowing when you are done is hard.</a:t>
            </a: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Windowing Solves this problem.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Google Shape;271;p44">
            <a:extLst>
              <a:ext uri="{FF2B5EF4-FFF2-40B4-BE49-F238E27FC236}">
                <a16:creationId xmlns:a16="http://schemas.microsoft.com/office/drawing/2014/main" id="{8B0A4CA4-F5BE-3866-BE77-5C52F68ECA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0404" y="3227455"/>
            <a:ext cx="10223292" cy="312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9523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Lab #7: Aggregations and Windows</a:t>
            </a:r>
          </a:p>
        </p:txBody>
      </p:sp>
      <p:sp>
        <p:nvSpPr>
          <p:cNvPr id="3" name="Google Shape;201;p11">
            <a:extLst>
              <a:ext uri="{FF2B5EF4-FFF2-40B4-BE49-F238E27FC236}">
                <a16:creationId xmlns:a16="http://schemas.microsoft.com/office/drawing/2014/main" id="{7A0B4601-8992-03E6-C972-42FDAA028F9A}"/>
              </a:ext>
            </a:extLst>
          </p:cNvPr>
          <p:cNvSpPr txBox="1"/>
          <p:nvPr/>
        </p:nvSpPr>
        <p:spPr>
          <a:xfrm>
            <a:off x="511732" y="1281478"/>
            <a:ext cx="11131868" cy="2831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QR Code to the </a:t>
            </a:r>
            <a:r>
              <a:rPr lang="en-US" sz="2400" dirty="0" err="1">
                <a:latin typeface="Work Sans" pitchFamily="2" charset="77"/>
              </a:rPr>
              <a:t>Github</a:t>
            </a:r>
            <a:r>
              <a:rPr lang="en-US" sz="2400" dirty="0">
                <a:latin typeface="Work Sans" pitchFamily="2" charset="77"/>
              </a:rPr>
              <a:t> repo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Docker run command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A couple of SQL commands for aggregations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D1DB6F-9A3E-07B3-3410-ED43B00F1008}"/>
              </a:ext>
            </a:extLst>
          </p:cNvPr>
          <p:cNvSpPr/>
          <p:nvPr/>
        </p:nvSpPr>
        <p:spPr>
          <a:xfrm>
            <a:off x="9996616" y="864973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1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63c89779_0_889"/>
          <p:cNvSpPr txBox="1">
            <a:spLocks noGrp="1"/>
          </p:cNvSpPr>
          <p:nvPr>
            <p:ph type="title"/>
          </p:nvPr>
        </p:nvSpPr>
        <p:spPr>
          <a:xfrm>
            <a:off x="415600" y="47271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SzPts val="2800"/>
            </a:pPr>
            <a:r>
              <a:rPr lang="en-US" b="1" dirty="0">
                <a:latin typeface="Work Sans" pitchFamily="2" charset="77"/>
              </a:rPr>
              <a:t>Outline – Session 2</a:t>
            </a:r>
            <a:endParaRPr dirty="0">
              <a:latin typeface="Work Sa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9A361-CA6F-7991-C422-745290196CE6}"/>
              </a:ext>
            </a:extLst>
          </p:cNvPr>
          <p:cNvSpPr txBox="1"/>
          <p:nvPr/>
        </p:nvSpPr>
        <p:spPr>
          <a:xfrm>
            <a:off x="647700" y="1524000"/>
            <a:ext cx="11128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Complex Stream Processing? (Lecture)</a:t>
            </a:r>
          </a:p>
          <a:p>
            <a:pPr>
              <a:buClr>
                <a:srgbClr val="3B96FF"/>
              </a:buClr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Stream Processing Reference Architecture (Lecture)</a:t>
            </a: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Run your own Streaming Processing Platform (Hands-on Lab)</a:t>
            </a:r>
          </a:p>
          <a:p>
            <a:pPr>
              <a:buClr>
                <a:srgbClr val="3B96FF"/>
              </a:buClr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Processing the Streaming Dataset (Hands-on Lab)</a:t>
            </a:r>
          </a:p>
          <a:p>
            <a:pPr lvl="1">
              <a:buClr>
                <a:srgbClr val="3B96FF"/>
              </a:buClr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0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"/>
          <p:cNvSpPr txBox="1"/>
          <p:nvPr/>
        </p:nvSpPr>
        <p:spPr>
          <a:xfrm>
            <a:off x="622301" y="2732905"/>
            <a:ext cx="3848100" cy="139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Materializing</a:t>
            </a:r>
          </a:p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Streams</a:t>
            </a:r>
          </a:p>
          <a:p>
            <a:pPr algn="ctr">
              <a:buSzPts val="2400"/>
            </a:pPr>
            <a:endParaRPr sz="1867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865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63c89779_0_889"/>
          <p:cNvSpPr txBox="1">
            <a:spLocks noGrp="1"/>
          </p:cNvSpPr>
          <p:nvPr>
            <p:ph type="title"/>
          </p:nvPr>
        </p:nvSpPr>
        <p:spPr>
          <a:xfrm>
            <a:off x="415600" y="47271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SzPts val="2800"/>
            </a:pPr>
            <a:r>
              <a:rPr lang="en-US" b="1" dirty="0">
                <a:latin typeface="Work Sans" pitchFamily="2" charset="77"/>
              </a:rPr>
              <a:t>Materialization Of Streams</a:t>
            </a:r>
            <a:endParaRPr dirty="0">
              <a:latin typeface="Work Sa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9A361-CA6F-7991-C422-745290196CE6}"/>
              </a:ext>
            </a:extLst>
          </p:cNvPr>
          <p:cNvSpPr txBox="1"/>
          <p:nvPr/>
        </p:nvSpPr>
        <p:spPr>
          <a:xfrm>
            <a:off x="647700" y="1524000"/>
            <a:ext cx="111287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Definition of the term</a:t>
            </a: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Graphic to illustrate the point.</a:t>
            </a: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5E5CE0-4F5C-9B63-A24C-9FBAB8154969}"/>
              </a:ext>
            </a:extLst>
          </p:cNvPr>
          <p:cNvSpPr/>
          <p:nvPr/>
        </p:nvSpPr>
        <p:spPr>
          <a:xfrm>
            <a:off x="9996616" y="864973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96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281886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Phase Five – Materialized Stream</a:t>
            </a:r>
            <a:endParaRPr sz="3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FD8FC1D0-53C7-B782-4A44-B09910B73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54" y="4183688"/>
            <a:ext cx="1270000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8EA2C32-98BB-E8DE-E7F7-518A9C01D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33" y="5784851"/>
            <a:ext cx="977900" cy="96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F1781820-2E26-F552-B179-108C47DA73F8}"/>
              </a:ext>
            </a:extLst>
          </p:cNvPr>
          <p:cNvCxnSpPr>
            <a:cxnSpLocks/>
            <a:endCxn id="1044" idx="0"/>
          </p:cNvCxnSpPr>
          <p:nvPr/>
        </p:nvCxnSpPr>
        <p:spPr>
          <a:xfrm rot="5400000">
            <a:off x="990492" y="5225789"/>
            <a:ext cx="650054" cy="468071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A8D3D936-DD7A-889C-971E-41A486BB54B3}"/>
              </a:ext>
            </a:extLst>
          </p:cNvPr>
          <p:cNvCxnSpPr>
            <a:cxnSpLocks/>
            <a:stCxn id="1042" idx="0"/>
          </p:cNvCxnSpPr>
          <p:nvPr/>
        </p:nvCxnSpPr>
        <p:spPr>
          <a:xfrm rot="5400000" flipH="1" flipV="1">
            <a:off x="1730203" y="3352987"/>
            <a:ext cx="650053" cy="1011351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>
            <a:extLst>
              <a:ext uri="{FF2B5EF4-FFF2-40B4-BE49-F238E27FC236}">
                <a16:creationId xmlns:a16="http://schemas.microsoft.com/office/drawing/2014/main" id="{93CE2D18-87E4-1063-FEE1-023EED330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642" y="3005580"/>
            <a:ext cx="1410614" cy="13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FF3C5D35-90BA-9ED9-0013-7007F3ACB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56" y="1365505"/>
            <a:ext cx="2322802" cy="158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9BEF498C-0D73-74BA-65E8-665C46F1EE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365" y="3172591"/>
            <a:ext cx="12700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AD034B9-A0C9-8052-EAAC-CCA5E7BA5A2A}"/>
              </a:ext>
            </a:extLst>
          </p:cNvPr>
          <p:cNvCxnSpPr/>
          <p:nvPr/>
        </p:nvCxnSpPr>
        <p:spPr>
          <a:xfrm>
            <a:off x="3274250" y="3533635"/>
            <a:ext cx="968566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8" name="Picture 34">
            <a:extLst>
              <a:ext uri="{FF2B5EF4-FFF2-40B4-BE49-F238E27FC236}">
                <a16:creationId xmlns:a16="http://schemas.microsoft.com/office/drawing/2014/main" id="{47B70B0E-A176-A087-DC2C-6A777E15C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780" y="1604207"/>
            <a:ext cx="1410614" cy="13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469653AF-42A3-F595-3F67-E471C92FA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402" y="2920070"/>
            <a:ext cx="1410614" cy="13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5E7FBDC-4025-D6CD-DADC-0A8096494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446" y="4143996"/>
            <a:ext cx="1432484" cy="13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EA4EF34F-D37F-0081-C3C4-CA9FC1F10948}"/>
              </a:ext>
            </a:extLst>
          </p:cNvPr>
          <p:cNvCxnSpPr>
            <a:stCxn id="1054" idx="0"/>
          </p:cNvCxnSpPr>
          <p:nvPr/>
        </p:nvCxnSpPr>
        <p:spPr>
          <a:xfrm rot="5400000" flipH="1" flipV="1">
            <a:off x="4602635" y="2447323"/>
            <a:ext cx="721999" cy="728539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4" name="Picture 40">
            <a:extLst>
              <a:ext uri="{FF2B5EF4-FFF2-40B4-BE49-F238E27FC236}">
                <a16:creationId xmlns:a16="http://schemas.microsoft.com/office/drawing/2014/main" id="{F1E2BEC0-8B19-9133-3A08-59D46AD6F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854" y="2578689"/>
            <a:ext cx="1175372" cy="48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1333303D-0C9B-9EA9-2165-CEC0C4275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978" y="3117390"/>
            <a:ext cx="1171749" cy="5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926AEC2-7AB3-41C4-E344-FFA9733DCDA6}"/>
              </a:ext>
            </a:extLst>
          </p:cNvPr>
          <p:cNvCxnSpPr/>
          <p:nvPr/>
        </p:nvCxnSpPr>
        <p:spPr>
          <a:xfrm>
            <a:off x="4938990" y="3533635"/>
            <a:ext cx="1432484" cy="0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67E760DF-EDD0-977E-D2D2-8596E3D60F50}"/>
              </a:ext>
            </a:extLst>
          </p:cNvPr>
          <p:cNvCxnSpPr>
            <a:cxnSpLocks/>
            <a:stCxn id="1054" idx="2"/>
          </p:cNvCxnSpPr>
          <p:nvPr/>
        </p:nvCxnSpPr>
        <p:spPr>
          <a:xfrm rot="16200000" flipH="1">
            <a:off x="4857501" y="4095555"/>
            <a:ext cx="395146" cy="911418"/>
          </a:xfrm>
          <a:prstGeom prst="curvedConnector2">
            <a:avLst/>
          </a:prstGeom>
          <a:ln w="190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8" name="Picture 44">
            <a:extLst>
              <a:ext uri="{FF2B5EF4-FFF2-40B4-BE49-F238E27FC236}">
                <a16:creationId xmlns:a16="http://schemas.microsoft.com/office/drawing/2014/main" id="{8AEDC796-24A5-ACAD-4F90-3890DE61A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4365883"/>
            <a:ext cx="1173988" cy="53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80E06A4-A7B7-ABE1-AE4B-ECF10D22EC9B}"/>
              </a:ext>
            </a:extLst>
          </p:cNvPr>
          <p:cNvSpPr/>
          <p:nvPr/>
        </p:nvSpPr>
        <p:spPr>
          <a:xfrm>
            <a:off x="451104" y="1286112"/>
            <a:ext cx="8594042" cy="4226702"/>
          </a:xfrm>
          <a:prstGeom prst="roundRect">
            <a:avLst/>
          </a:prstGeom>
          <a:noFill/>
          <a:ln>
            <a:solidFill>
              <a:srgbClr val="0070C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854236"/>
                      <a:gd name="connsiteY0" fmla="*/ 704464 h 4226702"/>
                      <a:gd name="connsiteX1" fmla="*/ 704464 w 6854236"/>
                      <a:gd name="connsiteY1" fmla="*/ 0 h 4226702"/>
                      <a:gd name="connsiteX2" fmla="*/ 6149772 w 6854236"/>
                      <a:gd name="connsiteY2" fmla="*/ 0 h 4226702"/>
                      <a:gd name="connsiteX3" fmla="*/ 6854236 w 6854236"/>
                      <a:gd name="connsiteY3" fmla="*/ 704464 h 4226702"/>
                      <a:gd name="connsiteX4" fmla="*/ 6854236 w 6854236"/>
                      <a:gd name="connsiteY4" fmla="*/ 3522238 h 4226702"/>
                      <a:gd name="connsiteX5" fmla="*/ 6149772 w 6854236"/>
                      <a:gd name="connsiteY5" fmla="*/ 4226702 h 4226702"/>
                      <a:gd name="connsiteX6" fmla="*/ 704464 w 6854236"/>
                      <a:gd name="connsiteY6" fmla="*/ 4226702 h 4226702"/>
                      <a:gd name="connsiteX7" fmla="*/ 0 w 6854236"/>
                      <a:gd name="connsiteY7" fmla="*/ 3522238 h 4226702"/>
                      <a:gd name="connsiteX8" fmla="*/ 0 w 6854236"/>
                      <a:gd name="connsiteY8" fmla="*/ 704464 h 4226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854236" h="4226702" extrusionOk="0">
                        <a:moveTo>
                          <a:pt x="0" y="704464"/>
                        </a:moveTo>
                        <a:cubicBezTo>
                          <a:pt x="-56616" y="280477"/>
                          <a:pt x="291983" y="8788"/>
                          <a:pt x="704464" y="0"/>
                        </a:cubicBezTo>
                        <a:cubicBezTo>
                          <a:pt x="2098481" y="132882"/>
                          <a:pt x="4626211" y="-84951"/>
                          <a:pt x="6149772" y="0"/>
                        </a:cubicBezTo>
                        <a:cubicBezTo>
                          <a:pt x="6513136" y="25098"/>
                          <a:pt x="6853233" y="320943"/>
                          <a:pt x="6854236" y="704464"/>
                        </a:cubicBezTo>
                        <a:cubicBezTo>
                          <a:pt x="6874423" y="1857449"/>
                          <a:pt x="7006716" y="3128637"/>
                          <a:pt x="6854236" y="3522238"/>
                        </a:cubicBezTo>
                        <a:cubicBezTo>
                          <a:pt x="6880278" y="3914392"/>
                          <a:pt x="6571781" y="4158903"/>
                          <a:pt x="6149772" y="4226702"/>
                        </a:cubicBezTo>
                        <a:cubicBezTo>
                          <a:pt x="5593460" y="4314341"/>
                          <a:pt x="3160104" y="4154023"/>
                          <a:pt x="704464" y="4226702"/>
                        </a:cubicBezTo>
                        <a:cubicBezTo>
                          <a:pt x="314848" y="4221443"/>
                          <a:pt x="-33898" y="3958411"/>
                          <a:pt x="0" y="3522238"/>
                        </a:cubicBezTo>
                        <a:cubicBezTo>
                          <a:pt x="-38581" y="2712986"/>
                          <a:pt x="63341" y="1011915"/>
                          <a:pt x="0" y="70446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69031B-9CEE-46DE-8D13-567AB2D2DE2E}"/>
              </a:ext>
            </a:extLst>
          </p:cNvPr>
          <p:cNvSpPr/>
          <p:nvPr/>
        </p:nvSpPr>
        <p:spPr>
          <a:xfrm>
            <a:off x="10065558" y="699491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6">
            <a:extLst>
              <a:ext uri="{FF2B5EF4-FFF2-40B4-BE49-F238E27FC236}">
                <a16:creationId xmlns:a16="http://schemas.microsoft.com/office/drawing/2014/main" id="{B3E00F73-8702-B84B-B542-AE6ACDB7F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0092" y="2781846"/>
            <a:ext cx="1410614" cy="1379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85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3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Lab #8: Materialize Streams</a:t>
            </a:r>
          </a:p>
        </p:txBody>
      </p:sp>
      <p:sp>
        <p:nvSpPr>
          <p:cNvPr id="3" name="Google Shape;201;p11">
            <a:extLst>
              <a:ext uri="{FF2B5EF4-FFF2-40B4-BE49-F238E27FC236}">
                <a16:creationId xmlns:a16="http://schemas.microsoft.com/office/drawing/2014/main" id="{7A0B4601-8992-03E6-C972-42FDAA028F9A}"/>
              </a:ext>
            </a:extLst>
          </p:cNvPr>
          <p:cNvSpPr txBox="1"/>
          <p:nvPr/>
        </p:nvSpPr>
        <p:spPr>
          <a:xfrm>
            <a:off x="511732" y="1281478"/>
            <a:ext cx="11131868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QR Code to the </a:t>
            </a:r>
            <a:r>
              <a:rPr lang="en-US" sz="2400" dirty="0" err="1">
                <a:latin typeface="Work Sans" pitchFamily="2" charset="77"/>
              </a:rPr>
              <a:t>Github</a:t>
            </a:r>
            <a:r>
              <a:rPr lang="en-US" sz="2400" dirty="0">
                <a:latin typeface="Work Sans" pitchFamily="2" charset="77"/>
              </a:rPr>
              <a:t> repo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Source code for the Join Tables Job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Command to build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Command to run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Command to view the materialized stream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D1DB6F-9A3E-07B3-3410-ED43B00F1008}"/>
              </a:ext>
            </a:extLst>
          </p:cNvPr>
          <p:cNvSpPr/>
          <p:nvPr/>
        </p:nvSpPr>
        <p:spPr>
          <a:xfrm>
            <a:off x="9996616" y="864973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81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/>
        </p:nvSpPr>
        <p:spPr>
          <a:xfrm>
            <a:off x="1617400" y="2428867"/>
            <a:ext cx="8957200" cy="15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66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  <a:endParaRPr sz="8666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"/>
          <p:cNvSpPr txBox="1"/>
          <p:nvPr/>
        </p:nvSpPr>
        <p:spPr>
          <a:xfrm>
            <a:off x="622301" y="2732905"/>
            <a:ext cx="3848100" cy="188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Stream Joins</a:t>
            </a:r>
          </a:p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For</a:t>
            </a:r>
          </a:p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Enrichment</a:t>
            </a:r>
          </a:p>
          <a:p>
            <a:pPr algn="ctr">
              <a:buSzPts val="2400"/>
            </a:pPr>
            <a:endParaRPr sz="1867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13924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Lab #9: Stream Joins with Enrichment</a:t>
            </a:r>
          </a:p>
        </p:txBody>
      </p:sp>
      <p:sp>
        <p:nvSpPr>
          <p:cNvPr id="3" name="Google Shape;201;p11">
            <a:extLst>
              <a:ext uri="{FF2B5EF4-FFF2-40B4-BE49-F238E27FC236}">
                <a16:creationId xmlns:a16="http://schemas.microsoft.com/office/drawing/2014/main" id="{7A0B4601-8992-03E6-C972-42FDAA028F9A}"/>
              </a:ext>
            </a:extLst>
          </p:cNvPr>
          <p:cNvSpPr txBox="1"/>
          <p:nvPr/>
        </p:nvSpPr>
        <p:spPr>
          <a:xfrm>
            <a:off x="548400" y="1890584"/>
            <a:ext cx="11131868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QR Code to the </a:t>
            </a:r>
            <a:r>
              <a:rPr lang="en-US" sz="2400" dirty="0" err="1">
                <a:latin typeface="Work Sans" pitchFamily="2" charset="77"/>
              </a:rPr>
              <a:t>Github</a:t>
            </a:r>
            <a:r>
              <a:rPr lang="en-US" sz="2400" dirty="0">
                <a:latin typeface="Work Sans" pitchFamily="2" charset="77"/>
              </a:rPr>
              <a:t> repo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Source code for the Enrichment Tables Job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Command to build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Command to run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Command to view the enriched stream</a:t>
            </a:r>
          </a:p>
          <a:p>
            <a:pPr marL="342900" indent="-342900"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D1DB6F-9A3E-07B3-3410-ED43B00F1008}"/>
              </a:ext>
            </a:extLst>
          </p:cNvPr>
          <p:cNvSpPr/>
          <p:nvPr/>
        </p:nvSpPr>
        <p:spPr>
          <a:xfrm>
            <a:off x="9996616" y="864973"/>
            <a:ext cx="1149179" cy="10256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17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"/>
          <p:cNvSpPr txBox="1"/>
          <p:nvPr/>
        </p:nvSpPr>
        <p:spPr>
          <a:xfrm>
            <a:off x="622301" y="2732905"/>
            <a:ext cx="3848100" cy="902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Summary</a:t>
            </a:r>
          </a:p>
          <a:p>
            <a:pPr algn="ctr">
              <a:buSzPts val="2400"/>
            </a:pPr>
            <a:endParaRPr sz="1867" dirty="0">
              <a:latin typeface="Work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61254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Stream Processing with Pulsar Functions</a:t>
            </a:r>
            <a:endParaRPr sz="3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" name="Picture 9" descr="A diagram of a stream processing process&#10;&#10;Description automatically generated">
            <a:extLst>
              <a:ext uri="{FF2B5EF4-FFF2-40B4-BE49-F238E27FC236}">
                <a16:creationId xmlns:a16="http://schemas.microsoft.com/office/drawing/2014/main" id="{BE183682-16DA-6D92-25E3-ED6595C6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61" y="1282719"/>
            <a:ext cx="9080501" cy="5490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961EE4-E62B-8A97-5281-E9617525204B}"/>
              </a:ext>
            </a:extLst>
          </p:cNvPr>
          <p:cNvSpPr/>
          <p:nvPr/>
        </p:nvSpPr>
        <p:spPr>
          <a:xfrm>
            <a:off x="2173740" y="5828841"/>
            <a:ext cx="1304800" cy="230812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5CFF5-B2E1-DB8C-B947-6620595BC60C}"/>
              </a:ext>
            </a:extLst>
          </p:cNvPr>
          <p:cNvSpPr/>
          <p:nvPr/>
        </p:nvSpPr>
        <p:spPr>
          <a:xfrm>
            <a:off x="6959676" y="5815587"/>
            <a:ext cx="2839453" cy="24406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C540C-954B-B5C2-6981-C9DB89BF3965}"/>
              </a:ext>
            </a:extLst>
          </p:cNvPr>
          <p:cNvSpPr/>
          <p:nvPr/>
        </p:nvSpPr>
        <p:spPr>
          <a:xfrm>
            <a:off x="4340291" y="6059652"/>
            <a:ext cx="1899876" cy="24406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44E17B-3E56-EBF4-AC1F-66083642A315}"/>
              </a:ext>
            </a:extLst>
          </p:cNvPr>
          <p:cNvSpPr/>
          <p:nvPr/>
        </p:nvSpPr>
        <p:spPr>
          <a:xfrm>
            <a:off x="2173740" y="5584775"/>
            <a:ext cx="1483860" cy="244066"/>
          </a:xfrm>
          <a:prstGeom prst="rect">
            <a:avLst/>
          </a:prstGeom>
          <a:solidFill>
            <a:srgbClr val="FF8AD8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26FBD-0B1D-73F4-2948-50929075A057}"/>
              </a:ext>
            </a:extLst>
          </p:cNvPr>
          <p:cNvSpPr/>
          <p:nvPr/>
        </p:nvSpPr>
        <p:spPr>
          <a:xfrm>
            <a:off x="2136922" y="6049700"/>
            <a:ext cx="1483860" cy="244066"/>
          </a:xfrm>
          <a:prstGeom prst="rect">
            <a:avLst/>
          </a:prstGeom>
          <a:solidFill>
            <a:srgbClr val="FF8AD8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AF33C-70F5-4C50-4B93-D05AC64BAC07}"/>
              </a:ext>
            </a:extLst>
          </p:cNvPr>
          <p:cNvSpPr/>
          <p:nvPr/>
        </p:nvSpPr>
        <p:spPr>
          <a:xfrm>
            <a:off x="7138736" y="5584775"/>
            <a:ext cx="1929064" cy="230812"/>
          </a:xfrm>
          <a:prstGeom prst="rect">
            <a:avLst/>
          </a:prstGeom>
          <a:solidFill>
            <a:srgbClr val="FF8AD8">
              <a:alpha val="30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c63c89779_0_889"/>
          <p:cNvSpPr txBox="1">
            <a:spLocks noGrp="1"/>
          </p:cNvSpPr>
          <p:nvPr>
            <p:ph type="title"/>
          </p:nvPr>
        </p:nvSpPr>
        <p:spPr>
          <a:xfrm>
            <a:off x="415600" y="47271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00000"/>
              </a:lnSpc>
              <a:buSzPts val="2800"/>
            </a:pPr>
            <a:r>
              <a:rPr lang="en-US" b="1" dirty="0">
                <a:latin typeface="Work Sans" pitchFamily="2" charset="77"/>
              </a:rPr>
              <a:t>Summary</a:t>
            </a:r>
            <a:endParaRPr dirty="0">
              <a:latin typeface="Work Sans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9A361-CA6F-7991-C422-745290196CE6}"/>
              </a:ext>
            </a:extLst>
          </p:cNvPr>
          <p:cNvSpPr txBox="1"/>
          <p:nvPr/>
        </p:nvSpPr>
        <p:spPr>
          <a:xfrm>
            <a:off x="647700" y="1524000"/>
            <a:ext cx="11128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Stream platforms store logs of unbounded size. </a:t>
            </a: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>
              <a:buClr>
                <a:srgbClr val="3B96FF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Stream processing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36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Stream Processing with Pulsar Functions</a:t>
            </a:r>
            <a:endParaRPr sz="3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" name="Picture 9" descr="A diagram of a stream processing process&#10;&#10;Description automatically generated">
            <a:extLst>
              <a:ext uri="{FF2B5EF4-FFF2-40B4-BE49-F238E27FC236}">
                <a16:creationId xmlns:a16="http://schemas.microsoft.com/office/drawing/2014/main" id="{BE183682-16DA-6D92-25E3-ED6595C6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861" y="1282719"/>
            <a:ext cx="9080501" cy="5490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961EE4-E62B-8A97-5281-E9617525204B}"/>
              </a:ext>
            </a:extLst>
          </p:cNvPr>
          <p:cNvSpPr/>
          <p:nvPr/>
        </p:nvSpPr>
        <p:spPr>
          <a:xfrm>
            <a:off x="2173740" y="5828841"/>
            <a:ext cx="1304800" cy="230812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5CFF5-B2E1-DB8C-B947-6620595BC60C}"/>
              </a:ext>
            </a:extLst>
          </p:cNvPr>
          <p:cNvSpPr/>
          <p:nvPr/>
        </p:nvSpPr>
        <p:spPr>
          <a:xfrm>
            <a:off x="6959676" y="5815587"/>
            <a:ext cx="2839453" cy="24406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EC540C-954B-B5C2-6981-C9DB89BF3965}"/>
              </a:ext>
            </a:extLst>
          </p:cNvPr>
          <p:cNvSpPr/>
          <p:nvPr/>
        </p:nvSpPr>
        <p:spPr>
          <a:xfrm>
            <a:off x="4340291" y="6059652"/>
            <a:ext cx="1899876" cy="24406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9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3" grpId="0" animBg="1"/>
      <p:bldP spid="3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5"/>
          <p:cNvSpPr txBox="1"/>
          <p:nvPr/>
        </p:nvSpPr>
        <p:spPr>
          <a:xfrm>
            <a:off x="1617400" y="2428867"/>
            <a:ext cx="8957200" cy="1579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66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8666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What About the Other Patterns?</a:t>
            </a:r>
            <a:endParaRPr sz="3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0" name="Picture 9" descr="A diagram of a stream processing process&#10;&#10;Description automatically generated">
            <a:extLst>
              <a:ext uri="{FF2B5EF4-FFF2-40B4-BE49-F238E27FC236}">
                <a16:creationId xmlns:a16="http://schemas.microsoft.com/office/drawing/2014/main" id="{BE183682-16DA-6D92-25E3-ED6595C68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649" y="1282719"/>
            <a:ext cx="9080501" cy="549014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961EE4-E62B-8A97-5281-E9617525204B}"/>
              </a:ext>
            </a:extLst>
          </p:cNvPr>
          <p:cNvSpPr/>
          <p:nvPr/>
        </p:nvSpPr>
        <p:spPr>
          <a:xfrm>
            <a:off x="2099599" y="5828841"/>
            <a:ext cx="1304800" cy="230812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95CFF5-B2E1-DB8C-B947-6620595BC60C}"/>
              </a:ext>
            </a:extLst>
          </p:cNvPr>
          <p:cNvSpPr/>
          <p:nvPr/>
        </p:nvSpPr>
        <p:spPr>
          <a:xfrm>
            <a:off x="6885535" y="5815587"/>
            <a:ext cx="2839453" cy="24406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A6FDC757-8AF9-6573-7A63-46B08A441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90" y="4903187"/>
            <a:ext cx="2627938" cy="1962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A4A4A548-A13C-9200-A04C-02A11695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250" y="4965895"/>
            <a:ext cx="4235115" cy="2044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C1D013A-F1FD-90AB-D7B7-2C65E241B666}"/>
              </a:ext>
            </a:extLst>
          </p:cNvPr>
          <p:cNvSpPr/>
          <p:nvPr/>
        </p:nvSpPr>
        <p:spPr>
          <a:xfrm>
            <a:off x="4266150" y="6059652"/>
            <a:ext cx="1899876" cy="244066"/>
          </a:xfrm>
          <a:prstGeom prst="rect">
            <a:avLst/>
          </a:prstGeom>
          <a:solidFill>
            <a:srgbClr val="FFFF00">
              <a:alpha val="36000"/>
            </a:srgb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3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35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5"/>
          <p:cNvSpPr txBox="1"/>
          <p:nvPr/>
        </p:nvSpPr>
        <p:spPr>
          <a:xfrm>
            <a:off x="622301" y="2732905"/>
            <a:ext cx="3848100" cy="1887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Stateful</a:t>
            </a:r>
          </a:p>
          <a:p>
            <a:pPr algn="ctr">
              <a:buSzPts val="2400"/>
            </a:pPr>
            <a:r>
              <a:rPr lang="en-US" sz="3200" b="1" dirty="0">
                <a:solidFill>
                  <a:schemeClr val="lt1"/>
                </a:solidFill>
                <a:latin typeface="Work Sans" pitchFamily="2" charset="77"/>
                <a:sym typeface="Montserrat"/>
              </a:rPr>
              <a:t>Stream Processing</a:t>
            </a:r>
          </a:p>
          <a:p>
            <a:pPr algn="ctr">
              <a:buSzPts val="2400"/>
            </a:pPr>
            <a:endParaRPr sz="1867" dirty="0">
              <a:latin typeface="Work Sans" pitchFamily="2" charset="77"/>
            </a:endParaRPr>
          </a:p>
        </p:txBody>
      </p:sp>
      <p:pic>
        <p:nvPicPr>
          <p:cNvPr id="2" name="Picture 1" descr="A group of people looking at a computer screen&#10;&#10;Description automatically generated">
            <a:extLst>
              <a:ext uri="{FF2B5EF4-FFF2-40B4-BE49-F238E27FC236}">
                <a16:creationId xmlns:a16="http://schemas.microsoft.com/office/drawing/2014/main" id="{39304C6D-F202-541D-AF0B-C72087C9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317" y="1165123"/>
            <a:ext cx="6210381" cy="479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9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00;p11">
            <a:extLst>
              <a:ext uri="{FF2B5EF4-FFF2-40B4-BE49-F238E27FC236}">
                <a16:creationId xmlns:a16="http://schemas.microsoft.com/office/drawing/2014/main" id="{224A3BD0-276A-36E3-040C-993FBB430798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Apache Flink Overview</a:t>
            </a:r>
            <a:endParaRPr sz="3600" b="1" dirty="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4" name="Google Shape;213;p42">
            <a:extLst>
              <a:ext uri="{FF2B5EF4-FFF2-40B4-BE49-F238E27FC236}">
                <a16:creationId xmlns:a16="http://schemas.microsoft.com/office/drawing/2014/main" id="{D6233BA5-A379-9FC0-C500-5B8C65A7D8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988" y="5016843"/>
            <a:ext cx="3447536" cy="163068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14;p42">
            <a:extLst>
              <a:ext uri="{FF2B5EF4-FFF2-40B4-BE49-F238E27FC236}">
                <a16:creationId xmlns:a16="http://schemas.microsoft.com/office/drawing/2014/main" id="{8F2507D5-6289-7868-7B3A-3B8E22BDA96F}"/>
              </a:ext>
            </a:extLst>
          </p:cNvPr>
          <p:cNvSpPr txBox="1"/>
          <p:nvPr/>
        </p:nvSpPr>
        <p:spPr>
          <a:xfrm>
            <a:off x="698770" y="1224804"/>
            <a:ext cx="11095199" cy="3260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noAutofit/>
          </a:bodyPr>
          <a:lstStyle/>
          <a:p>
            <a:endParaRPr sz="1867" dirty="0">
              <a:latin typeface="Work Sans" pitchFamily="2" charset="77"/>
              <a:ea typeface="Work Sans Medium"/>
              <a:cs typeface="Work Sans Medium"/>
              <a:sym typeface="Work Sans Medium"/>
            </a:endParaRPr>
          </a:p>
          <a:p>
            <a:pPr marL="609585" indent="-423323">
              <a:buClr>
                <a:srgbClr val="3C91F7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  <a:ea typeface="Work Sans Medium"/>
                <a:cs typeface="Work Sans Medium"/>
                <a:sym typeface="Work Sans Medium"/>
              </a:rPr>
              <a:t>A distributed real-time processing engine capable of providing high throughput and accurate streaming processing.</a:t>
            </a:r>
          </a:p>
          <a:p>
            <a:pPr marL="186262">
              <a:buClr>
                <a:srgbClr val="3C91F7"/>
              </a:buClr>
              <a:buSzPct val="100000"/>
            </a:pPr>
            <a:endParaRPr sz="1000" dirty="0">
              <a:latin typeface="Work Sans" pitchFamily="2" charset="77"/>
              <a:ea typeface="Work Sans Medium"/>
              <a:cs typeface="Work Sans Medium"/>
              <a:sym typeface="Work Sans Medium"/>
            </a:endParaRPr>
          </a:p>
          <a:p>
            <a:pPr marL="609585" indent="-423323">
              <a:spcBef>
                <a:spcPts val="1333"/>
              </a:spcBef>
              <a:buClr>
                <a:srgbClr val="3C91F7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  <a:ea typeface="Work Sans Medium"/>
                <a:cs typeface="Work Sans Medium"/>
                <a:sym typeface="Work Sans Medium"/>
              </a:rPr>
              <a:t>Integrated with many systems, including Apache Pulsar</a:t>
            </a:r>
          </a:p>
          <a:p>
            <a:pPr marL="186262">
              <a:spcBef>
                <a:spcPts val="1333"/>
              </a:spcBef>
              <a:buClr>
                <a:srgbClr val="3C91F7"/>
              </a:buClr>
              <a:buSzPct val="100000"/>
            </a:pPr>
            <a:endParaRPr sz="1000" dirty="0">
              <a:latin typeface="Work Sans" pitchFamily="2" charset="77"/>
              <a:ea typeface="Work Sans Medium"/>
              <a:cs typeface="Work Sans Medium"/>
              <a:sym typeface="Work Sans Medium"/>
            </a:endParaRPr>
          </a:p>
          <a:p>
            <a:pPr marL="609585" indent="-423323">
              <a:spcBef>
                <a:spcPts val="1333"/>
              </a:spcBef>
              <a:buClr>
                <a:srgbClr val="3C91F7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  <a:ea typeface="Work Sans Medium"/>
                <a:cs typeface="Work Sans Medium"/>
                <a:sym typeface="Work Sans Medium"/>
              </a:rPr>
              <a:t>Used by organizations looking to do </a:t>
            </a:r>
            <a:r>
              <a:rPr lang="en-US" sz="2400" i="1" dirty="0">
                <a:latin typeface="Work Sans" pitchFamily="2" charset="77"/>
                <a:ea typeface="Work Sans Medium"/>
                <a:cs typeface="Work Sans Medium"/>
                <a:sym typeface="Work Sans Medium"/>
              </a:rPr>
              <a:t>ambitious, stateful stream processing</a:t>
            </a:r>
            <a:r>
              <a:rPr lang="en-US" sz="2400" b="1" i="1" dirty="0">
                <a:latin typeface="Work Sans" pitchFamily="2" charset="77"/>
                <a:ea typeface="Work Sans"/>
                <a:cs typeface="Work Sans"/>
                <a:sym typeface="Work Sans"/>
              </a:rPr>
              <a:t> </a:t>
            </a:r>
            <a:r>
              <a:rPr lang="en-US" sz="2400" dirty="0">
                <a:latin typeface="Work Sans" pitchFamily="2" charset="77"/>
                <a:ea typeface="Work Sans Medium"/>
                <a:cs typeface="Work Sans Medium"/>
                <a:sym typeface="Work Sans Medium"/>
              </a:rPr>
              <a:t>with support for exactly once end-to-end processing</a:t>
            </a:r>
            <a:endParaRPr sz="2400" dirty="0">
              <a:latin typeface="Work Sans" pitchFamily="2" charset="77"/>
              <a:ea typeface="Work Sans Medium"/>
              <a:cs typeface="Work Sans Medium"/>
              <a:sym typeface="Work Sans Medium"/>
            </a:endParaRPr>
          </a:p>
          <a:p>
            <a:pPr>
              <a:spcBef>
                <a:spcPts val="1333"/>
              </a:spcBef>
            </a:pPr>
            <a:endParaRPr sz="1467" dirty="0"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759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11">
            <a:extLst>
              <a:ext uri="{FF2B5EF4-FFF2-40B4-BE49-F238E27FC236}">
                <a16:creationId xmlns:a16="http://schemas.microsoft.com/office/drawing/2014/main" id="{09334F35-00C2-AD51-947F-5D7D0A7FB301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Infinite Stream Compute – Apache Flink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E9EB3D3-C44A-D361-D4EF-BBB18F577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02" y="1309815"/>
            <a:ext cx="8016792" cy="54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D55A01-C4F4-FD02-90DF-852655168A8D}"/>
              </a:ext>
            </a:extLst>
          </p:cNvPr>
          <p:cNvSpPr txBox="1"/>
          <p:nvPr/>
        </p:nvSpPr>
        <p:spPr>
          <a:xfrm>
            <a:off x="548400" y="1404596"/>
            <a:ext cx="490927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 Distributed computing engine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Work Sans" pitchFamily="2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 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tateful processing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Work Sans" pitchFamily="2" charset="77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i="0" u="none" strike="noStrike" dirty="0">
                <a:solidFill>
                  <a:srgbClr val="000000"/>
                </a:solidFill>
                <a:latin typeface="Work Sans" pitchFamily="2" charset="77"/>
              </a:rPr>
              <a:t>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Work Sans" pitchFamily="2" charset="77"/>
              </a:rPr>
              <a:t>Massive scalability</a:t>
            </a:r>
          </a:p>
        </p:txBody>
      </p:sp>
    </p:spTree>
    <p:extLst>
      <p:ext uri="{BB962C8B-B14F-4D97-AF65-F5344CB8AC3E}">
        <p14:creationId xmlns:p14="http://schemas.microsoft.com/office/powerpoint/2010/main" val="3155845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11">
            <a:extLst>
              <a:ext uri="{FF2B5EF4-FFF2-40B4-BE49-F238E27FC236}">
                <a16:creationId xmlns:a16="http://schemas.microsoft.com/office/drawing/2014/main" id="{09334F35-00C2-AD51-947F-5D7D0A7FB301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How Apache Flink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A01-C4F4-FD02-90DF-852655168A8D}"/>
              </a:ext>
            </a:extLst>
          </p:cNvPr>
          <p:cNvSpPr txBox="1"/>
          <p:nvPr/>
        </p:nvSpPr>
        <p:spPr>
          <a:xfrm>
            <a:off x="548400" y="1404596"/>
            <a:ext cx="1109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Flink Provides an API for handling events and intermediate state and periodic snapshots to ensure consistency.</a:t>
            </a:r>
          </a:p>
        </p:txBody>
      </p:sp>
      <p:pic>
        <p:nvPicPr>
          <p:cNvPr id="2" name="Google Shape;278;p45">
            <a:extLst>
              <a:ext uri="{FF2B5EF4-FFF2-40B4-BE49-F238E27FC236}">
                <a16:creationId xmlns:a16="http://schemas.microsoft.com/office/drawing/2014/main" id="{0471D993-BCEE-395E-601E-9770CD28E3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401" y="2817339"/>
            <a:ext cx="10925586" cy="29109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7850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00;p11">
            <a:extLst>
              <a:ext uri="{FF2B5EF4-FFF2-40B4-BE49-F238E27FC236}">
                <a16:creationId xmlns:a16="http://schemas.microsoft.com/office/drawing/2014/main" id="{09334F35-00C2-AD51-947F-5D7D0A7FB301}"/>
              </a:ext>
            </a:extLst>
          </p:cNvPr>
          <p:cNvSpPr txBox="1"/>
          <p:nvPr/>
        </p:nvSpPr>
        <p:spPr>
          <a:xfrm>
            <a:off x="548400" y="306600"/>
            <a:ext cx="11095200" cy="115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None/>
            </a:pPr>
            <a:r>
              <a:rPr lang="en-US" sz="3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Apache Flink – Job Execution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D55A01-C4F4-FD02-90DF-852655168A8D}"/>
              </a:ext>
            </a:extLst>
          </p:cNvPr>
          <p:cNvSpPr txBox="1"/>
          <p:nvPr/>
        </p:nvSpPr>
        <p:spPr>
          <a:xfrm>
            <a:off x="548400" y="1404596"/>
            <a:ext cx="43819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Flink apps are composed of a graph of tasks that is executed in a distributed runtime.</a:t>
            </a: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Work Sans" pitchFamily="2" charset="77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Work Sans" pitchFamily="2" charset="77"/>
              </a:rPr>
              <a:t>Tasks are assigned to </a:t>
            </a:r>
            <a:r>
              <a:rPr lang="en-US" sz="2400" b="1" i="1" dirty="0">
                <a:latin typeface="Work Sans" pitchFamily="2" charset="77"/>
              </a:rPr>
              <a:t>slots</a:t>
            </a:r>
            <a:r>
              <a:rPr lang="en-US" sz="2400" dirty="0">
                <a:latin typeface="Work Sans" pitchFamily="2" charset="77"/>
              </a:rPr>
              <a:t> on one of the available </a:t>
            </a:r>
            <a:r>
              <a:rPr lang="en-US" sz="2400" i="1" dirty="0">
                <a:latin typeface="Work Sans" pitchFamily="2" charset="77"/>
              </a:rPr>
              <a:t>Task Managers</a:t>
            </a:r>
          </a:p>
        </p:txBody>
      </p:sp>
      <p:pic>
        <p:nvPicPr>
          <p:cNvPr id="5" name="Google Shape;285;p46">
            <a:extLst>
              <a:ext uri="{FF2B5EF4-FFF2-40B4-BE49-F238E27FC236}">
                <a16:creationId xmlns:a16="http://schemas.microsoft.com/office/drawing/2014/main" id="{5F2577C9-4486-49B9-F13C-F764BFDB8D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8412" y="1606145"/>
            <a:ext cx="7003588" cy="4555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3946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7495</TotalTime>
  <Words>2472</Words>
  <Application>Microsoft Macintosh PowerPoint</Application>
  <PresentationFormat>Widescreen</PresentationFormat>
  <Paragraphs>305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Space Grotesk</vt:lpstr>
      <vt:lpstr>Arial</vt:lpstr>
      <vt:lpstr>Work Sans</vt:lpstr>
      <vt:lpstr>Calibri</vt:lpstr>
      <vt:lpstr>Space Grotesk Medium</vt:lpstr>
      <vt:lpstr>Montserrat</vt:lpstr>
      <vt:lpstr>Work Sans Medium</vt:lpstr>
      <vt:lpstr>Office Theme</vt:lpstr>
      <vt:lpstr>PowerPoint Presentation</vt:lpstr>
      <vt:lpstr>Outline – Session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Aggregations On Streams</vt:lpstr>
      <vt:lpstr>PowerPoint Presentation</vt:lpstr>
      <vt:lpstr>PowerPoint Presentation</vt:lpstr>
      <vt:lpstr>Materialization Of Streams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Kjerrumgaard</dc:creator>
  <cp:lastModifiedBy>David Kjerrumgaard</cp:lastModifiedBy>
  <cp:revision>13</cp:revision>
  <dcterms:created xsi:type="dcterms:W3CDTF">2022-08-01T21:50:08Z</dcterms:created>
  <dcterms:modified xsi:type="dcterms:W3CDTF">2024-05-28T03:27:29Z</dcterms:modified>
</cp:coreProperties>
</file>