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B9B0F0-9479-4296-A46D-72D4D65494D1}">
  <a:tblStyle styleId="{89B9B0F0-9479-4296-A46D-72D4D65494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0f082105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0f08210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f08210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0f08210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0f08210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0f08210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0f08210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0f08210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124486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124486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124486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124486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124486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124486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0f08210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0f08210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1244868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1244868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0f08210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0f08210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1244868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1244868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0f08210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0f08210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124486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124486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12448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12448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124486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124486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124486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124486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1244868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1244868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124486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124486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1244868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1244868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124486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124486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124486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124486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0f0821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0f0821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1244868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1244868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124486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124486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1244868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1244868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124486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124486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1244868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1244868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124486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124486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124486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124486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1244868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1244868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7124486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7124486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1244868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124486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0f0821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0f0821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124486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7124486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70f08210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70f08210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71244868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7124486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1244868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7124486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1244868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71244868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1244868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71244868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71244868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71244868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71244868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71244868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1244868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1244868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1244868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71244868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0f0821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0f0821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71244868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71244868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1244868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1244868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0f0821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0f0821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0f08210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0f08210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0f0821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0f0821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0f0821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0f0821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Java - please (Netbeans)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by Szabó Dávid (2016)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556850" y="567600"/>
            <a:ext cx="60303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4800">
                <a:solidFill>
                  <a:schemeClr val="lt1"/>
                </a:solidFill>
              </a:rPr>
              <a:t>(╯°□°）╯︵ ┻━┻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71" name="Google Shape;71;p13"/>
          <p:cNvSpPr txBox="1"/>
          <p:nvPr/>
        </p:nvSpPr>
        <p:spPr>
          <a:xfrm>
            <a:off x="1556850" y="3803650"/>
            <a:ext cx="6030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4800">
                <a:solidFill>
                  <a:schemeClr val="lt1"/>
                </a:solidFill>
              </a:rPr>
              <a:t>┬─┬﻿ ノ( ゜-゜ノ)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első programunk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959413"/>
            <a:ext cx="64008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125" y="2271125"/>
            <a:ext cx="4244125" cy="28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90250" y="488250"/>
            <a:ext cx="827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Forráskód elemzése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638300"/>
            <a:ext cx="47625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Csomagok, avagy package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471900" y="806425"/>
            <a:ext cx="82221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Osztályaidat, interfészeidet csomagokba rendezheted. Valójában mappánként funkcionálnak,  de </a:t>
            </a:r>
            <a:r>
              <a:rPr lang="hu" sz="2400">
                <a:solidFill>
                  <a:schemeClr val="dk1"/>
                </a:solidFill>
              </a:rPr>
              <a:t>\</a:t>
            </a:r>
            <a:r>
              <a:rPr lang="hu" sz="2400"/>
              <a:t> elválasztó helyett </a:t>
            </a:r>
            <a:r>
              <a:rPr lang="hu" sz="2400">
                <a:solidFill>
                  <a:schemeClr val="dk1"/>
                </a:solidFill>
              </a:rPr>
              <a:t>. (pont) </a:t>
            </a:r>
            <a:r>
              <a:rPr lang="hu" sz="2400"/>
              <a:t>az elválasztó.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2400"/>
              <a:t>Csomagok segítségével könnyen elkülönítheted különböző részeit a programodnak, így könnyebben karbantartható.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475" y="3175325"/>
            <a:ext cx="2931926" cy="1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63" y="2054425"/>
            <a:ext cx="34194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Csomagok, avagy package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 rot="10800000">
            <a:off x="1794500" y="1978225"/>
            <a:ext cx="20316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4294967295" type="body"/>
          </p:nvPr>
        </p:nvSpPr>
        <p:spPr>
          <a:xfrm>
            <a:off x="3889150" y="1865375"/>
            <a:ext cx="5183100" cy="29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Pl.: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flappybird.engine -&gt; játékmotor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flappybird.gui -&gt; felület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flappybird.utils -&gt; segédosztályok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Csomagok, avagy package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98250" y="983450"/>
            <a:ext cx="8826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Más csomagban lévő osztályok, interfészek nem lesznek elérhetőek, ezért importálni kell vagy teljes elérési útvonalat megadni.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2400"/>
              <a:t>Tételezzük fel van egy </a:t>
            </a:r>
            <a:r>
              <a:rPr lang="hu" sz="2400">
                <a:solidFill>
                  <a:schemeClr val="dk1"/>
                </a:solidFill>
              </a:rPr>
              <a:t>Yey</a:t>
            </a:r>
            <a:r>
              <a:rPr lang="hu" sz="2400"/>
              <a:t> osztályunk a </a:t>
            </a:r>
            <a:r>
              <a:rPr lang="hu" sz="2400">
                <a:solidFill>
                  <a:schemeClr val="dk1"/>
                </a:solidFill>
              </a:rPr>
              <a:t>javaplease.utils</a:t>
            </a:r>
            <a:r>
              <a:rPr lang="hu" sz="2400"/>
              <a:t> csomagban, amely példányosítás esetén kiírja hogy </a:t>
            </a:r>
            <a:r>
              <a:rPr lang="hu" sz="2400">
                <a:solidFill>
                  <a:schemeClr val="dk1"/>
                </a:solidFill>
              </a:rPr>
              <a:t>YEY!</a:t>
            </a:r>
            <a:r>
              <a:rPr lang="hu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2400"/>
              <a:t>A Yey osztályt a main csomagból akarjuk elérni a Main osztályból, tehát a </a:t>
            </a:r>
            <a:r>
              <a:rPr lang="hu" sz="2400">
                <a:solidFill>
                  <a:schemeClr val="dk1"/>
                </a:solidFill>
              </a:rPr>
              <a:t>main.Main</a:t>
            </a:r>
            <a:r>
              <a:rPr lang="hu" sz="2400"/>
              <a:t> -ből. Ezért vagy hivatkozunk rá teljesen: </a:t>
            </a:r>
            <a:r>
              <a:rPr lang="hu" sz="2400">
                <a:solidFill>
                  <a:schemeClr val="dk1"/>
                </a:solidFill>
              </a:rPr>
              <a:t>javaplease.utils.Yey</a:t>
            </a:r>
            <a:r>
              <a:rPr lang="hu" sz="2400"/>
              <a:t> vagy importáljuk.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Csomag, importálás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13" y="1481125"/>
            <a:ext cx="57816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Csomag, importálás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866575"/>
            <a:ext cx="63627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Belépőpont, avagy entry point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4294967295" type="body"/>
          </p:nvPr>
        </p:nvSpPr>
        <p:spPr>
          <a:xfrm>
            <a:off x="471900" y="10350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A programod ettől a ponttól kezd el futni amikor futtatják.</a:t>
            </a:r>
            <a:endParaRPr sz="24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388" y="1454000"/>
            <a:ext cx="34194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50" y="3041050"/>
            <a:ext cx="5012750" cy="33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5">
            <a:alphaModFix/>
          </a:blip>
          <a:srcRect b="6799" l="6279" r="0" t="5581"/>
          <a:stretch/>
        </p:blipFill>
        <p:spPr>
          <a:xfrm>
            <a:off x="195225" y="2218813"/>
            <a:ext cx="3070200" cy="28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 rot="5400000">
            <a:off x="4527400" y="3262450"/>
            <a:ext cx="2605500" cy="72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60950" y="0"/>
            <a:ext cx="82221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Amennyiben nem volt teljesen világos minden eddig, az nem baj, később tisztázzuk ezeket a dolgokat. 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900" y="2251725"/>
            <a:ext cx="3036975" cy="28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Primitív adattípusok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25" y="719125"/>
            <a:ext cx="3619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90525" y="142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Figyelem!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90525" y="1417501"/>
            <a:ext cx="82221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Ez az előadás csak erős idegzetűeknek ajánlott.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prezentáció elkészítése során senkinek nem sérült meg (eddig).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Igen, lesz elmélet, bocsi.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U.I. Az előadás 100%-os megértéséhez angol nyelvismeret szükséges.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Primitív adattípusok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130050" y="9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{89B9B0F0-9479-4296-A46D-72D4D65494D1}</a:tableStyleId>
              </a:tblPr>
              <a:tblGrid>
                <a:gridCol w="1032225"/>
                <a:gridCol w="4415925"/>
              </a:tblGrid>
              <a:tr h="31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előjeles egész szám, 8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előjeles egész szám, 16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előjeles egész szám, 32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előjeles egész szám, 64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egyszeres pontosságú lebegőpontos szám (32 bit)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kétszeres </a:t>
                      </a:r>
                      <a:r>
                        <a:rPr lang="hu"/>
                        <a:t>pontosságú lebegőpontos szám (64 bit)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16 bit unicode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igaz / hamis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String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karakterlánc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200" y="2469114"/>
            <a:ext cx="3565800" cy="267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Változók gyakorlatban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Változók</a:t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1487" l="0" r="0" t="0"/>
          <a:stretch/>
        </p:blipFill>
        <p:spPr>
          <a:xfrm>
            <a:off x="181500" y="803950"/>
            <a:ext cx="5418550" cy="40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4294967295" type="body"/>
          </p:nvPr>
        </p:nvSpPr>
        <p:spPr>
          <a:xfrm>
            <a:off x="6104375" y="1921800"/>
            <a:ext cx="19680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L vagy l affix</a:t>
            </a:r>
            <a:endParaRPr sz="2400"/>
          </a:p>
        </p:txBody>
      </p:sp>
      <p:sp>
        <p:nvSpPr>
          <p:cNvPr id="237" name="Google Shape;237;p34"/>
          <p:cNvSpPr txBox="1"/>
          <p:nvPr>
            <p:ph idx="4294967295" type="body"/>
          </p:nvPr>
        </p:nvSpPr>
        <p:spPr>
          <a:xfrm>
            <a:off x="6114150" y="3121200"/>
            <a:ext cx="19680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F vagy f affix</a:t>
            </a:r>
            <a:endParaRPr sz="2400"/>
          </a:p>
        </p:txBody>
      </p:sp>
      <p:sp>
        <p:nvSpPr>
          <p:cNvPr id="238" name="Google Shape;238;p34"/>
          <p:cNvSpPr txBox="1"/>
          <p:nvPr>
            <p:ph idx="4294967295" type="body"/>
          </p:nvPr>
        </p:nvSpPr>
        <p:spPr>
          <a:xfrm>
            <a:off x="5647175" y="3829875"/>
            <a:ext cx="19680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false (hamis) true (igaz)</a:t>
            </a:r>
            <a:endParaRPr sz="2400"/>
          </a:p>
        </p:txBody>
      </p:sp>
      <p:sp>
        <p:nvSpPr>
          <p:cNvPr id="239" name="Google Shape;239;p34"/>
          <p:cNvSpPr/>
          <p:nvPr/>
        </p:nvSpPr>
        <p:spPr>
          <a:xfrm rot="-1965169">
            <a:off x="5516017" y="2424656"/>
            <a:ext cx="646007" cy="3232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 rot="1087422">
            <a:off x="5423996" y="3048407"/>
            <a:ext cx="646158" cy="3232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3839482" y="3927850"/>
            <a:ext cx="17607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Karakterlánc, String</a:t>
            </a:r>
            <a:endParaRPr/>
          </a:p>
        </p:txBody>
      </p:sp>
      <p:sp>
        <p:nvSpPr>
          <p:cNvPr id="247" name="Google Shape;247;p35"/>
          <p:cNvSpPr txBox="1"/>
          <p:nvPr>
            <p:ph idx="4294967295" type="body"/>
          </p:nvPr>
        </p:nvSpPr>
        <p:spPr>
          <a:xfrm>
            <a:off x="98250" y="885900"/>
            <a:ext cx="8826600" cy="4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Habár a karakterláncot primitív adattípusként láttuk, ez nem teljesen igaz rá. Amikor beírunk egy szöveget mint pl. </a:t>
            </a:r>
            <a:r>
              <a:rPr lang="hu" sz="2400">
                <a:solidFill>
                  <a:schemeClr val="dk1"/>
                </a:solidFill>
              </a:rPr>
              <a:t>“cica” </a:t>
            </a:r>
            <a:r>
              <a:rPr lang="hu" sz="2400"/>
              <a:t>ekkor a Java létrehoz nekünk egy </a:t>
            </a:r>
            <a:r>
              <a:rPr lang="hu" sz="2400">
                <a:solidFill>
                  <a:schemeClr val="dk1"/>
                </a:solidFill>
              </a:rPr>
              <a:t>String </a:t>
            </a:r>
            <a:r>
              <a:rPr lang="hu" sz="2400"/>
              <a:t>objektumot.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2400"/>
              <a:t>Karakterlánchoz könnyen hözzáfűzhetünk másik karakterláncot vagy más adatokat is a </a:t>
            </a:r>
            <a:r>
              <a:rPr lang="hu" sz="2400">
                <a:solidFill>
                  <a:schemeClr val="dk1"/>
                </a:solidFill>
              </a:rPr>
              <a:t>+</a:t>
            </a:r>
            <a:r>
              <a:rPr lang="hu" sz="2400"/>
              <a:t> operátor segítégével.</a:t>
            </a:r>
            <a:endParaRPr sz="24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Karakterlánc, String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0" y="886775"/>
            <a:ext cx="480060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850" y="1346600"/>
            <a:ext cx="3780000" cy="3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Beolvasás</a:t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/>
          </a:blip>
          <a:srcRect b="0" l="0" r="1254" t="0"/>
          <a:stretch/>
        </p:blipFill>
        <p:spPr>
          <a:xfrm>
            <a:off x="5474925" y="580025"/>
            <a:ext cx="3459650" cy="39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Kor</a:t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19175"/>
            <a:ext cx="4572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Scanner</a:t>
            </a:r>
            <a:endParaRPr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277" name="Google Shape;277;p39"/>
          <p:cNvSpPr txBox="1"/>
          <p:nvPr>
            <p:ph idx="4294967295" type="body"/>
          </p:nvPr>
        </p:nvSpPr>
        <p:spPr>
          <a:xfrm>
            <a:off x="471900" y="806425"/>
            <a:ext cx="82221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Scanner osztállyal szinte bármilyen adatfolyamból képesek vagyunk beolvasni. Alapértelmezetten szóközig olvas.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8" name="Google Shape;278;p39"/>
          <p:cNvSpPr txBox="1"/>
          <p:nvPr/>
        </p:nvSpPr>
        <p:spPr>
          <a:xfrm>
            <a:off x="342025" y="2106231"/>
            <a:ext cx="2894400" cy="252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s.next()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s.nextLine()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s.nextInt()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s.nextFloat()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 txBox="1"/>
          <p:nvPr>
            <p:ph idx="4294967295" type="body"/>
          </p:nvPr>
        </p:nvSpPr>
        <p:spPr>
          <a:xfrm>
            <a:off x="3236425" y="2106225"/>
            <a:ext cx="5688300" cy="25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Karakterlánc beolvasása</a:t>
            </a:r>
            <a:br>
              <a:rPr lang="hu" sz="2400"/>
            </a:br>
            <a:r>
              <a:rPr lang="hu" sz="2400"/>
              <a:t>Sor beolvasása</a:t>
            </a:r>
            <a:br>
              <a:rPr lang="hu" sz="2400"/>
            </a:br>
            <a:r>
              <a:rPr lang="hu" sz="2400"/>
              <a:t>Egész szám beolvasása</a:t>
            </a:r>
            <a:br>
              <a:rPr lang="hu" sz="2400"/>
            </a:br>
            <a:r>
              <a:rPr lang="hu" sz="2400"/>
              <a:t>Szám beolvasása</a:t>
            </a:r>
            <a:br>
              <a:rPr lang="hu" sz="2400"/>
            </a:br>
            <a:r>
              <a:rPr lang="hu" sz="2400"/>
              <a:t>stb.</a:t>
            </a:r>
            <a:endParaRPr sz="2400"/>
          </a:p>
        </p:txBody>
      </p:sp>
      <p:sp>
        <p:nvSpPr>
          <p:cNvPr id="280" name="Google Shape;280;p39"/>
          <p:cNvSpPr/>
          <p:nvPr/>
        </p:nvSpPr>
        <p:spPr>
          <a:xfrm>
            <a:off x="2431475" y="2251625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2431475" y="2684575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2431475" y="3074363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2431475" y="3464150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Elágazások</a:t>
            </a:r>
            <a:endParaRPr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If-then-else</a:t>
            </a:r>
            <a:endParaRPr/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296" name="Google Shape;296;p41"/>
          <p:cNvSpPr txBox="1"/>
          <p:nvPr>
            <p:ph idx="4294967295" type="body"/>
          </p:nvPr>
        </p:nvSpPr>
        <p:spPr>
          <a:xfrm>
            <a:off x="98250" y="885900"/>
            <a:ext cx="8826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Elágazások segítségével könnyen eldönthetjük hogy ha van egy feltételünk akkor annak megfelelően merre haladjunk tovább.</a:t>
            </a:r>
            <a:br>
              <a:rPr lang="hu" sz="2400"/>
            </a:br>
            <a:endParaRPr sz="2400">
              <a:solidFill>
                <a:schemeClr val="dk1"/>
              </a:solidFill>
            </a:endParaRPr>
          </a:p>
        </p:txBody>
      </p:sp>
      <p:sp>
        <p:nvSpPr>
          <p:cNvPr id="297" name="Google Shape;297;p41"/>
          <p:cNvSpPr txBox="1"/>
          <p:nvPr>
            <p:ph idx="4294967295" type="body"/>
          </p:nvPr>
        </p:nvSpPr>
        <p:spPr>
          <a:xfrm>
            <a:off x="3225475" y="1705500"/>
            <a:ext cx="2316300" cy="16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>
                <a:solidFill>
                  <a:schemeClr val="dk1"/>
                </a:solidFill>
              </a:rPr>
              <a:t>if (f1 &amp;&amp; f2) {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… utasítások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....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8" name="Google Shape;298;p41"/>
          <p:cNvSpPr txBox="1"/>
          <p:nvPr>
            <p:ph idx="4294967295" type="body"/>
          </p:nvPr>
        </p:nvSpPr>
        <p:spPr>
          <a:xfrm>
            <a:off x="6015325" y="1705500"/>
            <a:ext cx="2316300" cy="16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>
                <a:solidFill>
                  <a:schemeClr val="dk1"/>
                </a:solidFill>
              </a:rPr>
              <a:t>if (f1 || f2) {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… utasítások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....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9" name="Google Shape;299;p41"/>
          <p:cNvSpPr txBox="1"/>
          <p:nvPr>
            <p:ph idx="4294967295" type="body"/>
          </p:nvPr>
        </p:nvSpPr>
        <p:spPr>
          <a:xfrm>
            <a:off x="3704800" y="3408325"/>
            <a:ext cx="4035900" cy="16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>
                <a:solidFill>
                  <a:schemeClr val="dk1"/>
                </a:solidFill>
              </a:rPr>
              <a:t>if ((f1 &amp;&amp; f2 &amp;&amp; f3) || f4) {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… utasítások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    ....</a:t>
            </a:r>
            <a:br>
              <a:rPr lang="hu" sz="2400">
                <a:solidFill>
                  <a:schemeClr val="dk1"/>
                </a:solidFill>
              </a:rPr>
            </a:br>
            <a:r>
              <a:rPr lang="hu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98250" y="1731300"/>
            <a:ext cx="2894400" cy="335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(feltétel)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… utasítások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....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….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...ha nem teljesül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...a feltétel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90250" y="-5785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Java?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571613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If-then-else</a:t>
            </a:r>
            <a:endParaRPr/>
          </a:p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07" name="Google Shape;307;p42"/>
          <p:cNvPicPr preferRelativeResize="0"/>
          <p:nvPr/>
        </p:nvPicPr>
        <p:blipFill rotWithShape="1">
          <a:blip r:embed="rId3">
            <a:alphaModFix/>
          </a:blip>
          <a:srcRect b="950" l="0" r="0" t="0"/>
          <a:stretch/>
        </p:blipFill>
        <p:spPr>
          <a:xfrm>
            <a:off x="98250" y="952600"/>
            <a:ext cx="5219700" cy="3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Switch</a:t>
            </a:r>
            <a:endParaRPr/>
          </a:p>
        </p:txBody>
      </p:sp>
      <p:sp>
        <p:nvSpPr>
          <p:cNvPr id="313" name="Google Shape;313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314" name="Google Shape;314;p43"/>
          <p:cNvSpPr txBox="1"/>
          <p:nvPr>
            <p:ph idx="4294967295" type="body"/>
          </p:nvPr>
        </p:nvSpPr>
        <p:spPr>
          <a:xfrm>
            <a:off x="98250" y="885900"/>
            <a:ext cx="8826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Switch segítségével egy megadott érték alapján több ágra térhetünk ki.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98250" y="1877550"/>
            <a:ext cx="4599300" cy="3211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(érték) {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érték: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….utasítások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másikérték: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….utasitások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600" y="1515225"/>
            <a:ext cx="3173675" cy="35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Switch</a:t>
            </a:r>
            <a:endParaRPr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25" y="967825"/>
            <a:ext cx="42005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Ciklusok</a:t>
            </a:r>
            <a:endParaRPr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75" y="828675"/>
            <a:ext cx="47625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While, do-while</a:t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337" name="Google Shape;337;p46"/>
          <p:cNvSpPr txBox="1"/>
          <p:nvPr>
            <p:ph idx="4294967295" type="body"/>
          </p:nvPr>
        </p:nvSpPr>
        <p:spPr>
          <a:xfrm>
            <a:off x="98250" y="885900"/>
            <a:ext cx="8826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Ciklusok segítségével addig ismételhetjük az utasításokat amíg a feltétel igaz.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1241250" y="2250088"/>
            <a:ext cx="2894400" cy="172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(feltétel)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… utasítások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....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4852550" y="2250088"/>
            <a:ext cx="2894400" cy="172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… utasítások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....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while(feltétel);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For</a:t>
            </a:r>
            <a:endParaRPr/>
          </a:p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1638900" y="854500"/>
            <a:ext cx="5866200" cy="172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(inicializálás; feltétel; növelés)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… utasítások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2844900" y="2966725"/>
            <a:ext cx="3454200" cy="172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(int i = 0; i &lt; 10; i++) {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… utasítások</a:t>
            </a:r>
            <a:b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7"/>
          <p:cNvSpPr/>
          <p:nvPr/>
        </p:nvSpPr>
        <p:spPr>
          <a:xfrm flipH="1" rot="10800000">
            <a:off x="1906350" y="2697625"/>
            <a:ext cx="891900" cy="1374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4294967295" type="body"/>
          </p:nvPr>
        </p:nvSpPr>
        <p:spPr>
          <a:xfrm>
            <a:off x="853575" y="3066200"/>
            <a:ext cx="1153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Példa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1 2 3 4 5 6 7 8 9 10</a:t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 b="24196" l="3679" r="0" t="0"/>
          <a:stretch/>
        </p:blipFill>
        <p:spPr>
          <a:xfrm>
            <a:off x="264825" y="927975"/>
            <a:ext cx="3906700" cy="38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 b="0" l="0" r="0" t="84125"/>
          <a:stretch/>
        </p:blipFill>
        <p:spPr>
          <a:xfrm>
            <a:off x="4868750" y="2469237"/>
            <a:ext cx="4056100" cy="8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/>
          <p:nvPr/>
        </p:nvSpPr>
        <p:spPr>
          <a:xfrm>
            <a:off x="3963750" y="2704813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Tömbök</a:t>
            </a:r>
            <a:endParaRPr/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625" y="1276713"/>
            <a:ext cx="4614500" cy="2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Tömbök</a:t>
            </a:r>
            <a:endParaRPr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372" name="Google Shape;372;p50"/>
          <p:cNvSpPr txBox="1"/>
          <p:nvPr>
            <p:ph idx="4294967295" type="body"/>
          </p:nvPr>
        </p:nvSpPr>
        <p:spPr>
          <a:xfrm>
            <a:off x="208625" y="820075"/>
            <a:ext cx="86379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Tömbök segítségével </a:t>
            </a:r>
            <a:r>
              <a:rPr lang="hu">
                <a:solidFill>
                  <a:schemeClr val="dk1"/>
                </a:solidFill>
              </a:rPr>
              <a:t>több adatot</a:t>
            </a:r>
            <a:r>
              <a:rPr lang="hu"/>
              <a:t> tárolhatunk </a:t>
            </a:r>
            <a:r>
              <a:rPr lang="hu">
                <a:solidFill>
                  <a:schemeClr val="dk1"/>
                </a:solidFill>
              </a:rPr>
              <a:t>egy változóban</a:t>
            </a:r>
            <a:r>
              <a:rPr lang="hu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Javaban a tömbök </a:t>
            </a:r>
            <a:r>
              <a:rPr lang="hu">
                <a:solidFill>
                  <a:schemeClr val="dk1"/>
                </a:solidFill>
              </a:rPr>
              <a:t>0</a:t>
            </a:r>
            <a:r>
              <a:rPr lang="hu"/>
              <a:t>-tól indexelődnek.</a:t>
            </a:r>
            <a:endParaRPr/>
          </a:p>
        </p:txBody>
      </p:sp>
      <p:grpSp>
        <p:nvGrpSpPr>
          <p:cNvPr id="373" name="Google Shape;373;p50"/>
          <p:cNvGrpSpPr/>
          <p:nvPr/>
        </p:nvGrpSpPr>
        <p:grpSpPr>
          <a:xfrm>
            <a:off x="555450" y="3271825"/>
            <a:ext cx="7912200" cy="1342500"/>
            <a:chOff x="555450" y="2281225"/>
            <a:chExt cx="7912200" cy="1342500"/>
          </a:xfrm>
        </p:grpSpPr>
        <p:grpSp>
          <p:nvGrpSpPr>
            <p:cNvPr id="374" name="Google Shape;374;p50"/>
            <p:cNvGrpSpPr/>
            <p:nvPr/>
          </p:nvGrpSpPr>
          <p:grpSpPr>
            <a:xfrm>
              <a:off x="555450" y="2631025"/>
              <a:ext cx="7912200" cy="992700"/>
              <a:chOff x="555450" y="2021425"/>
              <a:chExt cx="7912200" cy="992700"/>
            </a:xfrm>
          </p:grpSpPr>
          <p:sp>
            <p:nvSpPr>
              <p:cNvPr id="375" name="Google Shape;375;p50"/>
              <p:cNvSpPr/>
              <p:nvPr/>
            </p:nvSpPr>
            <p:spPr>
              <a:xfrm>
                <a:off x="555450" y="2028625"/>
                <a:ext cx="7912200" cy="978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6" name="Google Shape;376;p50"/>
              <p:cNvCxnSpPr/>
              <p:nvPr/>
            </p:nvCxnSpPr>
            <p:spPr>
              <a:xfrm>
                <a:off x="1323650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50"/>
              <p:cNvCxnSpPr/>
              <p:nvPr/>
            </p:nvCxnSpPr>
            <p:spPr>
              <a:xfrm>
                <a:off x="2126247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50"/>
              <p:cNvCxnSpPr/>
              <p:nvPr/>
            </p:nvCxnSpPr>
            <p:spPr>
              <a:xfrm>
                <a:off x="2928844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50"/>
              <p:cNvCxnSpPr/>
              <p:nvPr/>
            </p:nvCxnSpPr>
            <p:spPr>
              <a:xfrm>
                <a:off x="7744425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50"/>
              <p:cNvCxnSpPr/>
              <p:nvPr/>
            </p:nvCxnSpPr>
            <p:spPr>
              <a:xfrm>
                <a:off x="5336634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50"/>
              <p:cNvCxnSpPr/>
              <p:nvPr/>
            </p:nvCxnSpPr>
            <p:spPr>
              <a:xfrm>
                <a:off x="4534038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50"/>
              <p:cNvCxnSpPr/>
              <p:nvPr/>
            </p:nvCxnSpPr>
            <p:spPr>
              <a:xfrm>
                <a:off x="3731441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50"/>
              <p:cNvCxnSpPr/>
              <p:nvPr/>
            </p:nvCxnSpPr>
            <p:spPr>
              <a:xfrm>
                <a:off x="6941828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50"/>
              <p:cNvCxnSpPr/>
              <p:nvPr/>
            </p:nvCxnSpPr>
            <p:spPr>
              <a:xfrm>
                <a:off x="6139231" y="2021425"/>
                <a:ext cx="0" cy="99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5" name="Google Shape;385;p50"/>
            <p:cNvSpPr txBox="1"/>
            <p:nvPr/>
          </p:nvSpPr>
          <p:spPr>
            <a:xfrm>
              <a:off x="555450" y="2281225"/>
              <a:ext cx="7912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hu" sz="3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0     1     2     3    4     5     6     7     8    9</a:t>
              </a:r>
              <a:endPara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6" name="Google Shape;386;p50"/>
          <p:cNvSpPr txBox="1"/>
          <p:nvPr>
            <p:ph idx="4294967295" type="body"/>
          </p:nvPr>
        </p:nvSpPr>
        <p:spPr>
          <a:xfrm>
            <a:off x="1534050" y="2056050"/>
            <a:ext cx="5955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4800"/>
              <a:t>Egy 10 elemű tömb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Tömbök</a:t>
            </a:r>
            <a:endParaRPr/>
          </a:p>
        </p:txBody>
      </p:sp>
      <p:sp>
        <p:nvSpPr>
          <p:cNvPr id="392" name="Google Shape;392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 b="25194" l="0" r="0" t="0"/>
          <a:stretch/>
        </p:blipFill>
        <p:spPr>
          <a:xfrm>
            <a:off x="98250" y="1268272"/>
            <a:ext cx="5219700" cy="34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 rotWithShape="1">
          <a:blip r:embed="rId4">
            <a:alphaModFix/>
          </a:blip>
          <a:srcRect b="0" l="4654" r="41224" t="85955"/>
          <a:stretch/>
        </p:blipFill>
        <p:spPr>
          <a:xfrm>
            <a:off x="6099950" y="2660237"/>
            <a:ext cx="2824900" cy="6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/>
          <p:nvPr/>
        </p:nvSpPr>
        <p:spPr>
          <a:xfrm>
            <a:off x="5114725" y="2809300"/>
            <a:ext cx="690600" cy="34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Java?</a:t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791400" y="1107300"/>
            <a:ext cx="75612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3000"/>
              <a:t>(osztály alapú) </a:t>
            </a:r>
            <a:br>
              <a:rPr lang="hu" sz="3000"/>
            </a:br>
            <a:r>
              <a:rPr lang="hu" sz="3000"/>
              <a:t>objektum-orientált </a:t>
            </a:r>
            <a:r>
              <a:rPr lang="hu" sz="3000">
                <a:solidFill>
                  <a:srgbClr val="FF0000"/>
                </a:solidFill>
              </a:rPr>
              <a:t>programozási nyelv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12" y="2300950"/>
            <a:ext cx="3831274" cy="28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Osztály</a:t>
            </a:r>
            <a:endParaRPr/>
          </a:p>
        </p:txBody>
      </p:sp>
      <p:sp>
        <p:nvSpPr>
          <p:cNvPr id="401" name="Google Shape;401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150" y="495300"/>
            <a:ext cx="47625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408" name="Google Shape;408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Osztály</a:t>
            </a:r>
            <a:endParaRPr/>
          </a:p>
        </p:txBody>
      </p:sp>
      <p:sp>
        <p:nvSpPr>
          <p:cNvPr id="409" name="Google Shape;409;p53"/>
          <p:cNvSpPr txBox="1"/>
          <p:nvPr>
            <p:ph idx="4294967295" type="body"/>
          </p:nvPr>
        </p:nvSpPr>
        <p:spPr>
          <a:xfrm>
            <a:off x="471900" y="1035025"/>
            <a:ext cx="8222100" cy="3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A valóságban sokszor találkozol eltérő </a:t>
            </a:r>
            <a:r>
              <a:rPr lang="hu" sz="2400">
                <a:solidFill>
                  <a:schemeClr val="dk1"/>
                </a:solidFill>
              </a:rPr>
              <a:t>tárgyakkal</a:t>
            </a:r>
            <a:r>
              <a:rPr lang="hu" sz="2400"/>
              <a:t> de mind ugyanolyan </a:t>
            </a:r>
            <a:r>
              <a:rPr lang="hu" sz="2400">
                <a:solidFill>
                  <a:schemeClr val="dk1"/>
                </a:solidFill>
              </a:rPr>
              <a:t>típusú</a:t>
            </a:r>
            <a:r>
              <a:rPr lang="hu" sz="2400"/>
              <a:t>, </a:t>
            </a:r>
            <a:r>
              <a:rPr lang="hu" sz="2400">
                <a:solidFill>
                  <a:schemeClr val="dk1"/>
                </a:solidFill>
              </a:rPr>
              <a:t>fajtájú</a:t>
            </a:r>
            <a:r>
              <a:rPr lang="hu" sz="2400"/>
              <a:t>.</a:t>
            </a:r>
            <a:br>
              <a:rPr lang="hu" sz="2400"/>
            </a:br>
            <a:br>
              <a:rPr lang="hu" sz="2400"/>
            </a:br>
            <a:r>
              <a:rPr lang="hu" sz="2400"/>
              <a:t>Például több ezer különféle bicikli van, de mind bicikli.</a:t>
            </a:r>
            <a:br>
              <a:rPr lang="hu" sz="2400"/>
            </a:br>
            <a:r>
              <a:rPr lang="hu" sz="2400"/>
              <a:t>Több ezer </a:t>
            </a:r>
            <a:r>
              <a:rPr lang="hu" sz="2400">
                <a:solidFill>
                  <a:schemeClr val="dk1"/>
                </a:solidFill>
              </a:rPr>
              <a:t>fajta</a:t>
            </a:r>
            <a:r>
              <a:rPr lang="hu" sz="2400"/>
              <a:t> kutya van, de </a:t>
            </a:r>
            <a:r>
              <a:rPr lang="hu" sz="2400">
                <a:solidFill>
                  <a:schemeClr val="dk1"/>
                </a:solidFill>
              </a:rPr>
              <a:t>mind</a:t>
            </a:r>
            <a:r>
              <a:rPr lang="hu" sz="2400"/>
              <a:t> kutya.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2400"/>
              <a:t>Tehát egy </a:t>
            </a:r>
            <a:r>
              <a:rPr lang="hu" sz="2400">
                <a:solidFill>
                  <a:schemeClr val="dk1"/>
                </a:solidFill>
              </a:rPr>
              <a:t>osztály</a:t>
            </a:r>
            <a:r>
              <a:rPr lang="hu" sz="2400"/>
              <a:t> a </a:t>
            </a:r>
            <a:r>
              <a:rPr lang="hu" sz="2400">
                <a:solidFill>
                  <a:schemeClr val="dk1"/>
                </a:solidFill>
              </a:rPr>
              <a:t>terve</a:t>
            </a:r>
            <a:r>
              <a:rPr lang="hu" sz="2400"/>
              <a:t> a megadott </a:t>
            </a:r>
            <a:r>
              <a:rPr lang="hu" sz="2400">
                <a:solidFill>
                  <a:schemeClr val="dk1"/>
                </a:solidFill>
              </a:rPr>
              <a:t>tárgynak</a:t>
            </a:r>
            <a:r>
              <a:rPr lang="hu" sz="2400"/>
              <a:t>. Mind ugyanazon terv alapján készült és mind tartalmazza ugyanazokat az </a:t>
            </a:r>
            <a:r>
              <a:rPr lang="hu" sz="2400">
                <a:solidFill>
                  <a:schemeClr val="dk1"/>
                </a:solidFill>
              </a:rPr>
              <a:t>összetevőket</a:t>
            </a:r>
            <a:r>
              <a:rPr lang="hu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Nem érted mi?</a:t>
            </a:r>
            <a:endParaRPr/>
          </a:p>
        </p:txBody>
      </p:sp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416" name="Google Shape;4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675" y="766750"/>
            <a:ext cx="19050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Akkor telefonos segítségkép hívjuk fel Fintát</a:t>
            </a:r>
            <a:endParaRPr/>
          </a:p>
        </p:txBody>
      </p:sp>
      <p:sp>
        <p:nvSpPr>
          <p:cNvPr id="418" name="Google Shape;418;p54"/>
          <p:cNvSpPr/>
          <p:nvPr/>
        </p:nvSpPr>
        <p:spPr>
          <a:xfrm>
            <a:off x="4120175" y="2888175"/>
            <a:ext cx="17571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9" name="Google Shape;419;p54"/>
          <p:cNvSpPr txBox="1"/>
          <p:nvPr>
            <p:ph type="title"/>
          </p:nvPr>
        </p:nvSpPr>
        <p:spPr>
          <a:xfrm>
            <a:off x="4864575" y="3802825"/>
            <a:ext cx="4045200" cy="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Just Kidding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7499825" y="1582125"/>
            <a:ext cx="1235088" cy="1235088"/>
          </a:xfrm>
          <a:prstGeom prst="irregularSeal1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Absztrakt osztály</a:t>
            </a:r>
            <a:endParaRPr/>
          </a:p>
        </p:txBody>
      </p:sp>
      <p:sp>
        <p:nvSpPr>
          <p:cNvPr id="426" name="Google Shape;426;p5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427" name="Google Shape;427;p55"/>
          <p:cNvSpPr txBox="1"/>
          <p:nvPr>
            <p:ph idx="4294967295" type="body"/>
          </p:nvPr>
        </p:nvSpPr>
        <p:spPr>
          <a:xfrm>
            <a:off x="471900" y="1035025"/>
            <a:ext cx="8222100" cy="3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Absztrakt osztály nem példányosítható de származtatható. Tehát önmaga csak egy tervként, alapként szolgál.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2400"/>
              <a:t>A </a:t>
            </a:r>
            <a:r>
              <a:rPr lang="hu" sz="2400">
                <a:solidFill>
                  <a:schemeClr val="dk1"/>
                </a:solidFill>
              </a:rPr>
              <a:t>Pet </a:t>
            </a:r>
            <a:r>
              <a:rPr lang="hu" sz="2400"/>
              <a:t>önmagában nem létezik mert nincs megadva mit tud, hiányos, absztrakt háziállat.</a:t>
            </a:r>
            <a:endParaRPr sz="2400"/>
          </a:p>
        </p:txBody>
      </p:sp>
      <p:pic>
        <p:nvPicPr>
          <p:cNvPr id="428" name="Google Shape;4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093475"/>
            <a:ext cx="3053800" cy="20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Láthatóság, hozzáférés</a:t>
            </a:r>
            <a:endParaRPr/>
          </a:p>
        </p:txBody>
      </p:sp>
      <p:sp>
        <p:nvSpPr>
          <p:cNvPr id="434" name="Google Shape;434;p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435" name="Google Shape;435;p56"/>
          <p:cNvSpPr txBox="1"/>
          <p:nvPr>
            <p:ph idx="4294967295" type="body"/>
          </p:nvPr>
        </p:nvSpPr>
        <p:spPr>
          <a:xfrm>
            <a:off x="471900" y="1035025"/>
            <a:ext cx="8222100" cy="3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Minden osztály, tulajdonság, interfész stb. rendelkezik egy láthatósággal, ez lehet: </a:t>
            </a:r>
            <a:r>
              <a:rPr lang="hu" sz="2400">
                <a:solidFill>
                  <a:schemeClr val="dk1"/>
                </a:solidFill>
              </a:rPr>
              <a:t>semmi</a:t>
            </a:r>
            <a:r>
              <a:rPr lang="hu" sz="2400"/>
              <a:t>, </a:t>
            </a:r>
            <a:r>
              <a:rPr lang="hu" sz="2400">
                <a:solidFill>
                  <a:schemeClr val="dk1"/>
                </a:solidFill>
              </a:rPr>
              <a:t>public</a:t>
            </a:r>
            <a:r>
              <a:rPr lang="hu" sz="2400"/>
              <a:t>, </a:t>
            </a:r>
            <a:r>
              <a:rPr lang="hu" sz="2400">
                <a:solidFill>
                  <a:schemeClr val="dk1"/>
                </a:solidFill>
              </a:rPr>
              <a:t>protected</a:t>
            </a:r>
            <a:r>
              <a:rPr lang="hu" sz="2400"/>
              <a:t>, </a:t>
            </a:r>
            <a:r>
              <a:rPr lang="hu" sz="2400">
                <a:solidFill>
                  <a:schemeClr val="dk1"/>
                </a:solidFill>
              </a:rPr>
              <a:t>private</a:t>
            </a:r>
            <a:r>
              <a:rPr lang="hu" sz="2400"/>
              <a:t>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436" name="Google Shape;436;p56"/>
          <p:cNvGraphicFramePr/>
          <p:nvPr/>
        </p:nvGraphicFramePr>
        <p:xfrm>
          <a:off x="9525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{89B9B0F0-9479-4296-A46D-72D4D65494D1}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Modosító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Package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Subclass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Világ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public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protected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semmi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private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993" y="4206100"/>
            <a:ext cx="1249832" cy="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384750" y="7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kenyér</a:t>
            </a:r>
            <a:endParaRPr/>
          </a:p>
        </p:txBody>
      </p:sp>
      <p:sp>
        <p:nvSpPr>
          <p:cNvPr id="443" name="Google Shape;443;p5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444" name="Google Shape;4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3050"/>
            <a:ext cx="7329564" cy="41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Bread</a:t>
            </a:r>
            <a:endParaRPr/>
          </a:p>
        </p:txBody>
      </p:sp>
      <p:sp>
        <p:nvSpPr>
          <p:cNvPr id="450" name="Google Shape;450;p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51" name="Google Shape;4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1390438"/>
            <a:ext cx="44958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8"/>
          <p:cNvSpPr/>
          <p:nvPr/>
        </p:nvSpPr>
        <p:spPr>
          <a:xfrm>
            <a:off x="2517875" y="2241850"/>
            <a:ext cx="3117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8"/>
          <p:cNvSpPr/>
          <p:nvPr/>
        </p:nvSpPr>
        <p:spPr>
          <a:xfrm>
            <a:off x="4765800" y="2710675"/>
            <a:ext cx="8691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8"/>
          <p:cNvSpPr/>
          <p:nvPr/>
        </p:nvSpPr>
        <p:spPr>
          <a:xfrm>
            <a:off x="2618875" y="3852725"/>
            <a:ext cx="30159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8"/>
          <p:cNvSpPr txBox="1"/>
          <p:nvPr>
            <p:ph idx="4294967295" type="body"/>
          </p:nvPr>
        </p:nvSpPr>
        <p:spPr>
          <a:xfrm>
            <a:off x="5744100" y="2089450"/>
            <a:ext cx="3399900" cy="4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tulajdonságok, mezők</a:t>
            </a:r>
            <a:endParaRPr sz="2400"/>
          </a:p>
        </p:txBody>
      </p:sp>
      <p:sp>
        <p:nvSpPr>
          <p:cNvPr id="456" name="Google Shape;456;p58"/>
          <p:cNvSpPr txBox="1"/>
          <p:nvPr>
            <p:ph idx="4294967295" type="body"/>
          </p:nvPr>
        </p:nvSpPr>
        <p:spPr>
          <a:xfrm>
            <a:off x="5795500" y="2634475"/>
            <a:ext cx="3399900" cy="4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konstruktor</a:t>
            </a:r>
            <a:endParaRPr sz="2400"/>
          </a:p>
        </p:txBody>
      </p:sp>
      <p:sp>
        <p:nvSpPr>
          <p:cNvPr id="457" name="Google Shape;457;p58"/>
          <p:cNvSpPr txBox="1"/>
          <p:nvPr>
            <p:ph idx="4294967295" type="body"/>
          </p:nvPr>
        </p:nvSpPr>
        <p:spPr>
          <a:xfrm>
            <a:off x="5795500" y="3688925"/>
            <a:ext cx="3399900" cy="4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metódus</a:t>
            </a:r>
            <a:endParaRPr sz="2400"/>
          </a:p>
        </p:txBody>
      </p:sp>
      <p:sp>
        <p:nvSpPr>
          <p:cNvPr id="458" name="Google Shape;458;p58"/>
          <p:cNvSpPr/>
          <p:nvPr/>
        </p:nvSpPr>
        <p:spPr>
          <a:xfrm>
            <a:off x="1863175" y="1708450"/>
            <a:ext cx="37716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"/>
          <p:cNvSpPr txBox="1"/>
          <p:nvPr>
            <p:ph idx="4294967295" type="body"/>
          </p:nvPr>
        </p:nvSpPr>
        <p:spPr>
          <a:xfrm>
            <a:off x="5744100" y="1556050"/>
            <a:ext cx="3399900" cy="4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osztály neve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925" y="2273200"/>
            <a:ext cx="3827075" cy="28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this</a:t>
            </a:r>
            <a:endParaRPr/>
          </a:p>
        </p:txBody>
      </p:sp>
      <p:sp>
        <p:nvSpPr>
          <p:cNvPr id="466" name="Google Shape;466;p5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59"/>
          <p:cNvSpPr txBox="1"/>
          <p:nvPr>
            <p:ph idx="4294967295" type="body"/>
          </p:nvPr>
        </p:nvSpPr>
        <p:spPr>
          <a:xfrm>
            <a:off x="471900" y="882625"/>
            <a:ext cx="8222100" cy="3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Ezzel a “változóval” elérhetjük a </a:t>
            </a:r>
            <a:r>
              <a:rPr lang="hu" sz="2400">
                <a:solidFill>
                  <a:schemeClr val="dk1"/>
                </a:solidFill>
              </a:rPr>
              <a:t>jelenlegi példányt</a:t>
            </a:r>
            <a:r>
              <a:rPr lang="hu" sz="2400"/>
              <a:t>. Tehát ha létrehoztunk egy </a:t>
            </a:r>
            <a:r>
              <a:rPr lang="hu" sz="2400">
                <a:solidFill>
                  <a:schemeClr val="dk1"/>
                </a:solidFill>
              </a:rPr>
              <a:t>Bread példányt </a:t>
            </a:r>
            <a:r>
              <a:rPr lang="hu" sz="2400"/>
              <a:t>és a </a:t>
            </a:r>
            <a:r>
              <a:rPr lang="hu" sz="2400">
                <a:solidFill>
                  <a:schemeClr val="dk1"/>
                </a:solidFill>
              </a:rPr>
              <a:t>Bread osztályban </a:t>
            </a:r>
            <a:r>
              <a:rPr lang="hu" sz="2400"/>
              <a:t>van </a:t>
            </a:r>
            <a:r>
              <a:rPr lang="hu" sz="2400">
                <a:solidFill>
                  <a:schemeClr val="dk1"/>
                </a:solidFill>
              </a:rPr>
              <a:t>this </a:t>
            </a:r>
            <a:r>
              <a:rPr lang="hu" sz="2400"/>
              <a:t>hivatkozás akkor az arra a </a:t>
            </a:r>
            <a:r>
              <a:rPr lang="hu" sz="2400">
                <a:solidFill>
                  <a:schemeClr val="dk1"/>
                </a:solidFill>
              </a:rPr>
              <a:t>példányra </a:t>
            </a:r>
            <a:r>
              <a:rPr lang="hu" sz="2400"/>
              <a:t>fog szólni amelyiket éppen </a:t>
            </a:r>
            <a:r>
              <a:rPr lang="hu" sz="2400">
                <a:solidFill>
                  <a:schemeClr val="dk1"/>
                </a:solidFill>
              </a:rPr>
              <a:t>meghívtuk</a:t>
            </a:r>
            <a:r>
              <a:rPr lang="hu" sz="2400"/>
              <a:t>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Metódus</a:t>
            </a:r>
            <a:endParaRPr/>
          </a:p>
        </p:txBody>
      </p:sp>
      <p:sp>
        <p:nvSpPr>
          <p:cNvPr id="473" name="Google Shape;473;p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474" name="Google Shape;474;p60"/>
          <p:cNvPicPr preferRelativeResize="0"/>
          <p:nvPr/>
        </p:nvPicPr>
        <p:blipFill rotWithShape="1">
          <a:blip r:embed="rId3">
            <a:alphaModFix/>
          </a:blip>
          <a:srcRect b="0" l="0" r="0" t="10610"/>
          <a:stretch/>
        </p:blipFill>
        <p:spPr>
          <a:xfrm>
            <a:off x="291575" y="1935124"/>
            <a:ext cx="4495800" cy="29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0"/>
          <p:cNvSpPr txBox="1"/>
          <p:nvPr>
            <p:ph idx="4294967295" type="body"/>
          </p:nvPr>
        </p:nvSpPr>
        <p:spPr>
          <a:xfrm>
            <a:off x="471900" y="882625"/>
            <a:ext cx="8222100" cy="97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A metódusok rendelkeznek egy névvel, visszatérési értékkel és paraméterekkel.</a:t>
            </a:r>
            <a:endParaRPr sz="2400"/>
          </a:p>
        </p:txBody>
      </p:sp>
      <p:sp>
        <p:nvSpPr>
          <p:cNvPr id="476" name="Google Shape;476;p60"/>
          <p:cNvSpPr/>
          <p:nvPr/>
        </p:nvSpPr>
        <p:spPr>
          <a:xfrm>
            <a:off x="2222850" y="3942175"/>
            <a:ext cx="2762400" cy="3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0"/>
          <p:cNvSpPr txBox="1"/>
          <p:nvPr>
            <p:ph idx="4294967295" type="body"/>
          </p:nvPr>
        </p:nvSpPr>
        <p:spPr>
          <a:xfrm>
            <a:off x="5035674" y="3907225"/>
            <a:ext cx="41082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400"/>
              <a:t>láthatóság visszatérésiérték név(paraméterek)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konstruktor</a:t>
            </a:r>
            <a:endParaRPr/>
          </a:p>
        </p:txBody>
      </p:sp>
      <p:sp>
        <p:nvSpPr>
          <p:cNvPr id="483" name="Google Shape;483;p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484" name="Google Shape;484;p61"/>
          <p:cNvSpPr txBox="1"/>
          <p:nvPr>
            <p:ph idx="4294967295" type="body"/>
          </p:nvPr>
        </p:nvSpPr>
        <p:spPr>
          <a:xfrm>
            <a:off x="471900" y="1035025"/>
            <a:ext cx="8222100" cy="3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chemeClr val="dk1"/>
                </a:solidFill>
              </a:rPr>
              <a:t>Konstruktor </a:t>
            </a:r>
            <a:r>
              <a:rPr lang="hu" sz="2400"/>
              <a:t>akkor hívódik meg mikor létrehozunk egy </a:t>
            </a:r>
            <a:r>
              <a:rPr lang="hu" sz="2400">
                <a:solidFill>
                  <a:schemeClr val="dk1"/>
                </a:solidFill>
              </a:rPr>
              <a:t>példányt </a:t>
            </a:r>
            <a:r>
              <a:rPr lang="hu" sz="2400"/>
              <a:t>az adott </a:t>
            </a:r>
            <a:r>
              <a:rPr lang="hu" sz="2400">
                <a:solidFill>
                  <a:schemeClr val="dk1"/>
                </a:solidFill>
              </a:rPr>
              <a:t>osztályból</a:t>
            </a:r>
            <a:r>
              <a:rPr lang="hu" sz="2400"/>
              <a:t>. Ez a </a:t>
            </a:r>
            <a:r>
              <a:rPr lang="hu" sz="2400">
                <a:solidFill>
                  <a:schemeClr val="dk1"/>
                </a:solidFill>
              </a:rPr>
              <a:t>metódus </a:t>
            </a:r>
            <a:r>
              <a:rPr lang="hu" sz="2400"/>
              <a:t>mindig megegyezik az </a:t>
            </a:r>
            <a:r>
              <a:rPr lang="hu" sz="2400">
                <a:solidFill>
                  <a:schemeClr val="dk1"/>
                </a:solidFill>
              </a:rPr>
              <a:t>osztály nevével</a:t>
            </a:r>
            <a:r>
              <a:rPr lang="hu" sz="2400"/>
              <a:t> és </a:t>
            </a:r>
            <a:r>
              <a:rPr lang="hu" sz="2400">
                <a:solidFill>
                  <a:schemeClr val="dk1"/>
                </a:solidFill>
              </a:rPr>
              <a:t>nincs visszatérési értéke</a:t>
            </a:r>
            <a:r>
              <a:rPr lang="hu" sz="2400"/>
              <a:t>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85" name="Google Shape;4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2600538"/>
            <a:ext cx="57816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1"/>
          <p:cNvSpPr/>
          <p:nvPr/>
        </p:nvSpPr>
        <p:spPr>
          <a:xfrm>
            <a:off x="3581600" y="3622000"/>
            <a:ext cx="2592000" cy="821400"/>
          </a:xfrm>
          <a:prstGeom prst="rect">
            <a:avLst/>
          </a:prstGeom>
          <a:solidFill>
            <a:srgbClr val="07734D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Java? - Objektum</a:t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471900" y="1035025"/>
            <a:ext cx="82221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2400"/>
              <a:t>Mi az az </a:t>
            </a:r>
            <a:r>
              <a:rPr lang="hu" sz="2400">
                <a:solidFill>
                  <a:schemeClr val="dk1"/>
                </a:solidFill>
              </a:rPr>
              <a:t>objektum</a:t>
            </a:r>
            <a:r>
              <a:rPr lang="hu" sz="2400"/>
              <a:t>?</a:t>
            </a:r>
            <a:br>
              <a:rPr lang="hu" sz="2400"/>
            </a:br>
            <a:r>
              <a:rPr lang="hu" sz="2400"/>
              <a:t>Nézz körül, rengeteg példát fogsz rá találni. Minden objektumnak van </a:t>
            </a:r>
            <a:r>
              <a:rPr lang="hu" sz="2400">
                <a:solidFill>
                  <a:schemeClr val="dk1"/>
                </a:solidFill>
              </a:rPr>
              <a:t>állapota</a:t>
            </a:r>
            <a:r>
              <a:rPr lang="hu" sz="2400"/>
              <a:t> és </a:t>
            </a:r>
            <a:r>
              <a:rPr lang="hu" sz="2400">
                <a:solidFill>
                  <a:schemeClr val="dk1"/>
                </a:solidFill>
              </a:rPr>
              <a:t>viselkedése</a:t>
            </a:r>
            <a:r>
              <a:rPr lang="hu" sz="2400"/>
              <a:t>. </a:t>
            </a:r>
            <a:br>
              <a:rPr lang="hu" sz="2400"/>
            </a:br>
            <a:br>
              <a:rPr lang="hu" sz="2400"/>
            </a:br>
            <a:r>
              <a:rPr lang="hu" sz="2400"/>
              <a:t>Például a </a:t>
            </a:r>
            <a:r>
              <a:rPr lang="hu" sz="2400">
                <a:solidFill>
                  <a:schemeClr val="dk1"/>
                </a:solidFill>
              </a:rPr>
              <a:t>kutyának </a:t>
            </a:r>
            <a:r>
              <a:rPr lang="hu" sz="2400"/>
              <a:t>van á</a:t>
            </a:r>
            <a:r>
              <a:rPr lang="hu" sz="2400">
                <a:solidFill>
                  <a:schemeClr val="dk1"/>
                </a:solidFill>
              </a:rPr>
              <a:t>llapota (név, szín, fajtája, éhség)</a:t>
            </a:r>
            <a:r>
              <a:rPr lang="hu" sz="2400"/>
              <a:t> és </a:t>
            </a:r>
            <a:r>
              <a:rPr lang="hu" sz="2400">
                <a:solidFill>
                  <a:schemeClr val="dk1"/>
                </a:solidFill>
              </a:rPr>
              <a:t>viselkedése (ugatás, labda visszahozása, farok csóválás)</a:t>
            </a:r>
            <a:r>
              <a:rPr lang="hu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460950" y="3127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Kicsit mélyedjünk bele jobban….</a:t>
            </a:r>
            <a:endParaRPr/>
          </a:p>
        </p:txBody>
      </p:sp>
      <p:sp>
        <p:nvSpPr>
          <p:cNvPr id="492" name="Google Shape;492;p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493" name="Google Shape;493;p62"/>
          <p:cNvPicPr preferRelativeResize="0"/>
          <p:nvPr/>
        </p:nvPicPr>
        <p:blipFill rotWithShape="1">
          <a:blip r:embed="rId3">
            <a:alphaModFix/>
          </a:blip>
          <a:srcRect b="0" l="0" r="0" t="1584"/>
          <a:stretch/>
        </p:blipFill>
        <p:spPr>
          <a:xfrm>
            <a:off x="2737220" y="1477950"/>
            <a:ext cx="3669560" cy="36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Állatok, CICÓÓÓ</a:t>
            </a:r>
            <a:endParaRPr/>
          </a:p>
        </p:txBody>
      </p:sp>
      <p:sp>
        <p:nvSpPr>
          <p:cNvPr id="499" name="Google Shape;499;p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500" name="Google Shape;500;p63"/>
          <p:cNvSpPr/>
          <p:nvPr/>
        </p:nvSpPr>
        <p:spPr>
          <a:xfrm>
            <a:off x="3903000" y="1135275"/>
            <a:ext cx="1338000" cy="44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Object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1" name="Google Shape;501;p63"/>
          <p:cNvSpPr/>
          <p:nvPr/>
        </p:nvSpPr>
        <p:spPr>
          <a:xfrm>
            <a:off x="3903000" y="2062788"/>
            <a:ext cx="1338000" cy="44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Pet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2" name="Google Shape;502;p63"/>
          <p:cNvSpPr/>
          <p:nvPr/>
        </p:nvSpPr>
        <p:spPr>
          <a:xfrm>
            <a:off x="2769325" y="2962825"/>
            <a:ext cx="1338000" cy="44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Dog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63"/>
          <p:cNvSpPr/>
          <p:nvPr/>
        </p:nvSpPr>
        <p:spPr>
          <a:xfrm>
            <a:off x="5036675" y="2962825"/>
            <a:ext cx="1338000" cy="44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Cat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4" name="Google Shape;504;p63"/>
          <p:cNvCxnSpPr>
            <a:stCxn id="500" idx="2"/>
            <a:endCxn id="501" idx="0"/>
          </p:cNvCxnSpPr>
          <p:nvPr/>
        </p:nvCxnSpPr>
        <p:spPr>
          <a:xfrm>
            <a:off x="4572000" y="1581375"/>
            <a:ext cx="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3"/>
          <p:cNvCxnSpPr>
            <a:stCxn id="501" idx="2"/>
            <a:endCxn id="502" idx="0"/>
          </p:cNvCxnSpPr>
          <p:nvPr/>
        </p:nvCxnSpPr>
        <p:spPr>
          <a:xfrm flipH="1">
            <a:off x="3438300" y="2508888"/>
            <a:ext cx="11337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63"/>
          <p:cNvCxnSpPr>
            <a:stCxn id="501" idx="2"/>
            <a:endCxn id="503" idx="0"/>
          </p:cNvCxnSpPr>
          <p:nvPr/>
        </p:nvCxnSpPr>
        <p:spPr>
          <a:xfrm>
            <a:off x="4572000" y="2508888"/>
            <a:ext cx="11337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7" name="Google Shape;5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900"/>
            <a:ext cx="310545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60950" y="407750"/>
            <a:ext cx="8222100" cy="13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Azt hitted könnyen megúszod mi?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Ez még csak a kezdet...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117" y="1757150"/>
            <a:ext cx="2717770" cy="33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250025"/>
            <a:ext cx="8222100" cy="11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/>
              <a:t>De először….</a:t>
            </a:r>
            <a:br>
              <a:rPr lang="hu" sz="3600"/>
            </a:br>
            <a:r>
              <a:rPr lang="hu" sz="3600"/>
              <a:t>jöjjön egy kis gyakorlat</a:t>
            </a:r>
            <a:endParaRPr sz="3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99" y="1764874"/>
            <a:ext cx="2981025" cy="3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23" y="926873"/>
            <a:ext cx="5671126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Netbeans projekt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98250" y="2454750"/>
            <a:ext cx="2082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hu" sz="1600"/>
              <a:t> File -&gt; New Project </a:t>
            </a:r>
            <a:br>
              <a:rPr b="1" lang="hu" sz="1600"/>
            </a:br>
            <a:r>
              <a:rPr b="1" lang="hu" sz="1600"/>
              <a:t>   (Ctrl + Shift + N)</a:t>
            </a:r>
            <a:endParaRPr b="1" sz="1600"/>
          </a:p>
        </p:txBody>
      </p:sp>
      <p:sp>
        <p:nvSpPr>
          <p:cNvPr id="123" name="Google Shape;123;p20"/>
          <p:cNvSpPr/>
          <p:nvPr/>
        </p:nvSpPr>
        <p:spPr>
          <a:xfrm>
            <a:off x="2256400" y="2708413"/>
            <a:ext cx="6726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 rot="5400000">
            <a:off x="3941700" y="2203850"/>
            <a:ext cx="805800" cy="3181500"/>
          </a:xfrm>
          <a:prstGeom prst="bentArrow">
            <a:avLst>
              <a:gd fmla="val 25003" name="adj1"/>
              <a:gd fmla="val 25000" name="adj2"/>
              <a:gd fmla="val 31255" name="adj3"/>
              <a:gd fmla="val 4271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362775" y="3700325"/>
            <a:ext cx="2082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hu" sz="1600"/>
              <a:t>Program belépőpontja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13" y="730975"/>
            <a:ext cx="73056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FORRÁSKÓÓÓD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133" name="Google Shape;133;p21"/>
          <p:cNvSpPr/>
          <p:nvPr/>
        </p:nvSpPr>
        <p:spPr>
          <a:xfrm rot="-5400000">
            <a:off x="1090225" y="2907325"/>
            <a:ext cx="10725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402325" y="3082325"/>
            <a:ext cx="336300" cy="8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403050" y="3706925"/>
            <a:ext cx="2559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hu" sz="1600"/>
              <a:t>Projekt fájlok</a:t>
            </a:r>
            <a:br>
              <a:rPr b="1" lang="hu" sz="1600"/>
            </a:br>
            <a:r>
              <a:rPr b="1" lang="hu" sz="1600"/>
              <a:t>csomagok, osztályok, interfészek</a:t>
            </a:r>
            <a:endParaRPr b="1" sz="1600"/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3647400" y="3935525"/>
            <a:ext cx="2082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hu" sz="1600"/>
              <a:t>Program</a:t>
            </a:r>
            <a:br>
              <a:rPr b="1" lang="hu" sz="1600"/>
            </a:br>
            <a:r>
              <a:rPr b="1" lang="hu" sz="1600"/>
              <a:t>Belépőpont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