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2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F17BA-34FD-4B63-8C92-99AADE463C89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AC894-E932-489B-8169-C8A04D71F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7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6081-FF19-4B59-924D-75F1A50A9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BF91-546C-4C17-8636-DE775DE7C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6809-4909-489E-B737-E13C30E5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B98B-2542-43F0-BFD7-91870C8A0501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1051C-35C5-44FE-A330-92A096B0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09A1-2B74-4E78-8574-8EC3F9B3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0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13B6-7030-4494-BEC4-C4124E57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27D24-65CF-483B-A972-C6499AFED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B12D-472D-4B31-BEF4-1053EA8E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637A0-B25F-4430-8B62-2419CC480946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E169-11C1-4E2E-B561-16ED868A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6BDF-62BA-4F9C-B768-F8C9E535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2ADDA-CE20-4869-B58F-EC11DD106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17D18-9CE2-4320-A1CE-4CF65018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A3CA0-9461-4C8A-91BF-89760AFC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06B1-B7A1-4727-8BDA-AA5E6DB6F073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B9C6-E082-430C-9558-3C79D6AF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27FA-FC20-4835-BE16-CCC31D74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54C7-C244-46D2-A941-91AB2992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0B7-2DA8-4AE2-A6B2-59097F50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30F3-325E-437F-A960-756E276B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A1C9-E4DD-4B9B-9C15-D8BFC44B1BE0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EFFB-615B-4AC7-837F-376AAC8F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C088-D342-4929-B13C-F4CCB563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40DD-28C6-47D9-8304-1BB213CB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213C-DB2E-4F8A-BF57-44FACD4D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4063-D256-42EE-ADF3-2667A1C2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B593-7DA8-4B45-A153-4F29375AA151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845F-1F8A-4474-B446-C692C542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1BDC3-8BA5-4927-B062-0EF26AB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989-6CA5-4FC4-985C-A77A08D3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C8AA-9963-43EE-B8CC-C4F2428E0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A8A58-DE51-4EE8-9999-76E24B2F1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FA6F3-2D57-486D-A9D6-4A36AE3F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E0F3-A09D-4812-8EFE-CD6AB624417B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6300D-D909-4818-BDA4-288A48F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E47B5-1CEC-44A8-916C-9BC17FEC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0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EF77-4555-4534-8F02-19FE190B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9F8A6-15C4-49FF-BF25-1861726A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EFC86-8152-4484-A312-7C09F54B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50DA9-886A-49E6-A7E5-82C56435E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8CD19-00F9-45C6-A5C8-CCBF6008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77288-92D7-4324-9493-B75A9A23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C3FD-E074-4838-AF4D-DD20660025BB}" type="datetime1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3D7E0-C4C9-449C-9A1F-558514C2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F7C60-6AEC-4608-8D4A-91541C18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BDFE-D9F5-4C8A-A3E6-729D13C0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41C75-EE9A-4443-8475-1D1639A9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F7BE-20E1-4D27-86B7-18512D904A67}" type="datetime1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020-2C0F-4583-BB26-72267A0D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B7FF6-1B6A-47B7-8C47-C3965D39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566B5-1CE5-46B0-9B67-1F492ED5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B4D6-09E7-4B57-ADBB-25C0A282BAF9}" type="datetime1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398A2-10FE-443D-971C-136D8CF3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ED555-CF4B-4BA1-8AE9-3BC428D2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6ACE-A464-4F45-998D-F465A429B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C85E-24CF-4EE4-A056-12DA1C3A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4594B-BB33-405E-9BAB-D0275251F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4C79F-E230-4B47-87FC-2625A559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6525-9285-414E-98E3-BA2ED207FCA1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7EA22-2827-4BCE-A60D-EA9DC077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4023-880B-4914-A3BE-7F0F7DBE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1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739F-81A8-414C-85FA-59D2C2D3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4D783-B8F2-4794-A612-8DE16828E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F3F10-BA6F-4C76-9254-2AA2134E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F523-862C-4AD4-891A-6845FF84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3B88-6E97-4FAA-89A7-A1E56D003C91}" type="datetime1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31A9E-9A06-44AA-A2B0-09677BDD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E1B50-E5BF-40A6-B1F5-3B692035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5C7EF-51B7-462B-9AF0-E26D6A45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803B1-9C7C-4A51-996C-45B48F13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FAF7-AA80-46C4-BE46-4191E0286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5DF7-AD18-47D8-B2C6-4E95127FD48F}" type="datetime1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2503-C6E6-482C-99EA-13E74A096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EB87-6002-4CF3-BA8F-35A8A90A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059B7-F112-496E-8B99-13351AA1F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1038687" y="-54601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Century Gothic"/>
              <a:buNone/>
            </a:pPr>
            <a:r>
              <a:rPr lang="en-US" sz="4500" b="1" dirty="0"/>
              <a:t>School Zones and Chicago Crime Rates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4763911" y="2009593"/>
            <a:ext cx="7078133" cy="192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 dirty="0"/>
              <a:t>Laura Schmidt, David Tabor, Anthony Ruggeri </a:t>
            </a:r>
            <a:endParaRPr sz="2400" dirty="0"/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449" y="2009593"/>
            <a:ext cx="2965142" cy="4848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2181318" y="114045"/>
            <a:ext cx="7426911" cy="100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T test </a:t>
            </a:r>
            <a:endParaRPr b="1" dirty="0"/>
          </a:p>
        </p:txBody>
      </p:sp>
      <p:pic>
        <p:nvPicPr>
          <p:cNvPr id="223" name="Google Shape;223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03146" y="1427661"/>
            <a:ext cx="5892236" cy="487778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674702" y="1114302"/>
            <a:ext cx="4811698" cy="288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Two sided independent t test </a:t>
            </a:r>
            <a:endParaRPr dirty="0">
              <a:latin typeface="Century Gothic" panose="020B0502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Summed crime counts for selected crime categories for each year and took averages. </a:t>
            </a:r>
            <a:endParaRPr dirty="0">
              <a:latin typeface="Century Gothic" panose="020B0502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Wanted to see if crime rates are significantly different in school zones vs not. </a:t>
            </a:r>
            <a:endParaRPr dirty="0">
              <a:latin typeface="Century Gothic" panose="020B0502020202020204" pitchFamily="34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 =0.49, no significant difference between narcotics crimes in school zones vs not. </a:t>
            </a:r>
            <a:endParaRPr dirty="0">
              <a:latin typeface="Century Gothic" panose="020B0502020202020204" pitchFamily="34" charset="0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832" y="4003546"/>
            <a:ext cx="5987314" cy="11792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4F9E04-7829-4E83-A0E1-ECE4A3A9255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589212" y="6420713"/>
            <a:ext cx="7619999" cy="365125"/>
          </a:xfrm>
        </p:spPr>
        <p:txBody>
          <a:bodyPr/>
          <a:lstStyle/>
          <a:p>
            <a:endParaRPr lang="en-US" sz="11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A9763-4FA9-41E6-A03E-060AA03BE4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467" y="52378"/>
            <a:ext cx="5854533" cy="332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8389" y="52378"/>
            <a:ext cx="5583611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0447" y="3619500"/>
            <a:ext cx="558361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99895" y="3429000"/>
            <a:ext cx="5021658" cy="33248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C0D10-1E36-45A8-8225-DCE31336B62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5924501" y="6226119"/>
            <a:ext cx="68388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AFBDF4-9B41-4745-B9C1-FB45AB9224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14450"/>
            <a:ext cx="6696075" cy="534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402644"/>
            <a:ext cx="5999293" cy="52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/>
        </p:nvSpPr>
        <p:spPr>
          <a:xfrm>
            <a:off x="4012572" y="433649"/>
            <a:ext cx="45619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Seasonality </a:t>
            </a:r>
            <a:endParaRPr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BBF36F-C48B-4622-B446-93D9D81147D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6096001" y="6135808"/>
            <a:ext cx="395110" cy="365125"/>
          </a:xfrm>
        </p:spPr>
        <p:txBody>
          <a:bodyPr/>
          <a:lstStyle/>
          <a:p>
            <a:endParaRPr lang="en-US" sz="11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9883A-FEFE-4EEA-97E7-8ED4560E4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1563115" y="53533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Conclusions</a:t>
            </a:r>
            <a:endParaRPr b="1" dirty="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2589212" y="1557867"/>
            <a:ext cx="8915400" cy="435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Stiffer penalties do not appear to deter crimes.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dirty="0">
                <a:latin typeface="Century Gothic" panose="020B0502020202020204" pitchFamily="34" charset="0"/>
              </a:rPr>
              <a:t>Crimes still occur in school zones, even with stiffer penalties. 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However, based on the data, crime in school zones and the entire city is trending down. </a:t>
            </a:r>
            <a:endParaRPr dirty="0">
              <a:latin typeface="Century Gothic" panose="020B0502020202020204" pitchFamily="34" charset="0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Things to consider:</a:t>
            </a:r>
            <a:endParaRPr dirty="0">
              <a:latin typeface="Century Gothic" panose="020B0502020202020204" pitchFamily="34" charset="0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Medical marijuana program put into effect Jan. 1, 2014.</a:t>
            </a:r>
            <a:endParaRPr sz="1800" dirty="0">
              <a:latin typeface="Century Gothic" panose="020B0502020202020204" pitchFamily="34" charset="0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95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 Narcotics crimes is only category only to trend down at this point.</a:t>
            </a:r>
            <a:endParaRPr sz="1800" dirty="0">
              <a:latin typeface="Century Gothic" panose="020B0502020202020204" pitchFamily="34" charset="0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Concealed carry introduced in IL in July 2013.  </a:t>
            </a:r>
            <a:endParaRPr sz="1800" dirty="0">
              <a:latin typeface="Century Gothic" panose="020B0502020202020204" pitchFamily="34" charset="0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95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No apparent effect on weapons violations. </a:t>
            </a:r>
            <a:endParaRPr sz="1800" dirty="0">
              <a:latin typeface="Century Gothic" panose="020B0502020202020204" pitchFamily="34" charset="0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Safe passage program has been ramping up since inception. </a:t>
            </a:r>
            <a:endParaRPr sz="1800" dirty="0">
              <a:latin typeface="Century Gothic" panose="020B0502020202020204" pitchFamily="34" charset="0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95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35 school in 2009 to 159 schools in 2018. </a:t>
            </a:r>
            <a:endParaRPr sz="1800" dirty="0">
              <a:latin typeface="Century Gothic" panose="020B0502020202020204" pitchFamily="34" charset="0"/>
            </a:endParaRPr>
          </a:p>
          <a:p>
            <a:pPr marL="11430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95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1350 workers on routes in 2018. </a:t>
            </a:r>
            <a:endParaRPr sz="1800" dirty="0">
              <a:latin typeface="Century Gothic" panose="020B0502020202020204" pitchFamily="34" charset="0"/>
            </a:endParaRPr>
          </a:p>
          <a:p>
            <a:pPr marL="1143000" lvl="2" indent="-1463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95"/>
              <a:buNone/>
            </a:pPr>
            <a:endParaRPr sz="1800" dirty="0">
              <a:latin typeface="Century Gothic" panose="020B0502020202020204" pitchFamily="34" charset="0"/>
            </a:endParaRPr>
          </a:p>
          <a:p>
            <a:pPr marL="342900" lvl="0" indent="-2371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endParaRPr dirty="0">
              <a:latin typeface="Century Gothic" panose="020B0502020202020204" pitchFamily="34" charset="0"/>
            </a:endParaRPr>
          </a:p>
          <a:p>
            <a:pPr marL="342900" lvl="0" indent="-2371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endParaRPr sz="1665" dirty="0"/>
          </a:p>
          <a:p>
            <a:pPr marL="342900" lvl="0" indent="-2371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endParaRPr sz="1665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endParaRPr sz="1665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6CCE76-412E-491B-9A38-FBF23330D0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7224C-DA5B-4532-8AFC-D0E0F3CE32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1526479" y="13844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If we had more time, more money, and  no full time jobs… </a:t>
            </a:r>
            <a:endParaRPr b="1" dirty="0"/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1"/>
          </p:nvPr>
        </p:nvSpPr>
        <p:spPr>
          <a:xfrm>
            <a:off x="1522766" y="1419335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Wanted to plot crimes along safe passage routes to see if the routes are effective.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Would get population densities of each school zone and incorporate this into comparison to see if closeness of neighbors influences crime rates of certain categories.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Wanted to lay a heatmap on top of schools to visualize but sheer number of crimes made  it hard to infer anything.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Could’ve divided by number of schools of each type to eliminate disparity in HS and ES totals.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To continue exploring: do these safe passages matter?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City claims  9% reduction in crime from 2017 to 2018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6976ED-30AA-48FA-98AA-C8BD2FC3BA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A31D4-A754-4CA8-B20D-548AA61CB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902" y="1825625"/>
            <a:ext cx="6503053" cy="4467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943367" y="32989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entury Gothic"/>
              <a:buNone/>
            </a:pPr>
            <a:r>
              <a:rPr lang="en-US" sz="3800" b="1" dirty="0"/>
              <a:t>Scope	</a:t>
            </a:r>
            <a:endParaRPr b="1" dirty="0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7006701" y="1825625"/>
            <a:ext cx="4960397" cy="4179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661 CPS schools.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Trimmed down to 208 for our purposes. </a:t>
            </a:r>
            <a:endParaRPr dirty="0"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124 HS, 84 ES. 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Excluded schools that are not K-8 or 9-12.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Crime data throughout Chicago for even years 2008-2018.</a:t>
            </a:r>
            <a:endParaRPr dirty="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77EEBE-F83C-4C3D-AC95-7CE7C2F3CB7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589212" y="6293089"/>
            <a:ext cx="7619999" cy="446378"/>
          </a:xfrm>
        </p:spPr>
        <p:txBody>
          <a:bodyPr/>
          <a:lstStyle/>
          <a:p>
            <a:endParaRPr lang="en-US" sz="11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4E496-DEA0-46CE-959B-2D19B34B6D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44758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br>
              <a:rPr lang="en-US" dirty="0"/>
            </a:br>
            <a:r>
              <a:rPr lang="en-US" b="1" dirty="0"/>
              <a:t>Background </a:t>
            </a:r>
            <a:endParaRPr b="1"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447582" y="1426129"/>
            <a:ext cx="10631750" cy="510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Investigating the relationship between closeness to schools and crime rates. 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School zone- 1000 ft between 7 AM- 6 PM on any day school is in session.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Certain crimes within a school zones receive stiffer penalties. </a:t>
            </a:r>
            <a:endParaRPr dirty="0"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Do the increased sentences for certain crimes within school zones deter these crimes?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Do certain crimes peak at different times in the year?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Have any crimes become more frequent/less frequent over time with the advent of safe passage zones?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 general, we expect crime rates to be lower within school zones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 School zones may overlap, so ES and HS area crimes may not be independent. </a:t>
            </a:r>
            <a:endParaRPr dirty="0"/>
          </a:p>
          <a:p>
            <a:pPr marL="1143000" lvl="2" indent="-2286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By making small radii around schools, we hope to limit this effect.</a:t>
            </a:r>
            <a:endParaRPr dirty="0"/>
          </a:p>
          <a:p>
            <a:pPr marL="1143000" lvl="2" indent="-1397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2D5301-8746-4C44-8368-D217EF82BB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 sz="11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33930B-1D2E-4DA5-988C-94728962F9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838200" y="1254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Data Sources</a:t>
            </a:r>
            <a:endParaRPr b="1" dirty="0"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1252353" y="145099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5"/>
              <a:buChar char="•"/>
            </a:pPr>
            <a:r>
              <a:rPr lang="en-US" sz="2400" dirty="0"/>
              <a:t>CPD reported crimes 2008-present</a:t>
            </a:r>
            <a:endParaRPr sz="2400"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50"/>
              <a:buChar char="•"/>
            </a:pPr>
            <a:r>
              <a:rPr lang="en-US" dirty="0"/>
              <a:t>2008, 2010, 2012, 2014, 2016, 2018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50"/>
              <a:buChar char="•"/>
            </a:pPr>
            <a:r>
              <a:rPr lang="en-US" dirty="0">
                <a:solidFill>
                  <a:schemeClr val="accent5"/>
                </a:solidFill>
              </a:rPr>
              <a:t>https://data.cityofchicago.org/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2400" dirty="0"/>
              <a:t>Google Maps API</a:t>
            </a:r>
            <a:endParaRPr sz="2400"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Char char="•"/>
            </a:pPr>
            <a:r>
              <a:rPr lang="en-US" dirty="0"/>
              <a:t>To find school locations and proximity of a crime to the nearest school.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2400" dirty="0"/>
              <a:t>Chicago Schools API</a:t>
            </a:r>
            <a:endParaRPr sz="2400"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50"/>
              <a:buChar char="•"/>
            </a:pPr>
            <a:r>
              <a:rPr lang="en-US" dirty="0">
                <a:solidFill>
                  <a:schemeClr val="accent5"/>
                </a:solidFill>
              </a:rPr>
              <a:t>https://dev.socrata.com/foundry/data.opendatanetwork.com/atj2-dnzr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en-US" sz="2400" dirty="0"/>
              <a:t>CPS.edu blog</a:t>
            </a:r>
            <a:endParaRPr sz="2400"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35"/>
              <a:buChar char="•"/>
            </a:pPr>
            <a:r>
              <a:rPr lang="en-US" dirty="0"/>
              <a:t>For info on safe passage zones. </a:t>
            </a:r>
            <a:endParaRPr dirty="0"/>
          </a:p>
          <a:p>
            <a:pPr marL="1143000" lvl="2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35"/>
              <a:buChar char="•"/>
            </a:pPr>
            <a:r>
              <a:rPr lang="en-US" sz="2400" dirty="0"/>
              <a:t>Passed in 2009 to ensure safe routes to/from school for children.</a:t>
            </a:r>
            <a:endParaRPr sz="2400" dirty="0"/>
          </a:p>
          <a:p>
            <a:pPr marL="74295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35"/>
              <a:buChar char="•"/>
            </a:pPr>
            <a:r>
              <a:rPr lang="en-US" dirty="0">
                <a:solidFill>
                  <a:schemeClr val="accent5"/>
                </a:solidFill>
              </a:rPr>
              <a:t>https://blog.cps.edu/2018/08/30/safe-passage-how-it-works-the-impact-and-expansion/</a:t>
            </a:r>
            <a:endParaRPr dirty="0"/>
          </a:p>
          <a:p>
            <a:pPr marL="342900" lvl="0" indent="-237172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65"/>
              <a:buNone/>
            </a:pPr>
            <a:endParaRPr sz="2400" dirty="0"/>
          </a:p>
          <a:p>
            <a:pPr marL="1143000" lvl="2" indent="-1463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95"/>
              <a:buNone/>
            </a:pPr>
            <a:endParaRPr sz="1295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0A3370-E7F4-4864-90C1-15737FD7E0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 sz="11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7F5D9-AC90-45DC-9C22-92003F375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453285" y="41023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School Data Cleanup</a:t>
            </a:r>
            <a:endParaRPr b="1"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943367" y="1907822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3200" dirty="0"/>
              <a:t>Collected data from API and saved to csv files. </a:t>
            </a:r>
            <a:endParaRPr sz="32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 dirty="0"/>
              <a:t>Dropped unnecessary school columns, keeping school name, location,  grade levels and community. </a:t>
            </a:r>
            <a:endParaRPr sz="32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3200" dirty="0"/>
              <a:t>Dropped schools that did not meet requirements of K-8 and 9-12. </a:t>
            </a:r>
            <a:endParaRPr sz="3200"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09B80-F9B2-4B45-A1FD-67A91960F2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 sz="11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81C2B4-0B0D-4EFC-8C60-3E23F2452E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757562" y="-794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Crime Data Cleanup</a:t>
            </a:r>
            <a:endParaRPr b="1" dirty="0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122286" y="11070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Collected data from API and saved to csv files.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Split date into month, day, and time.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Created separate file to read in all csv files.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Dropped data lines with missing data.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Changed column names to allow for seamless joining with schools data.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Dropped crimes that did not include theft, battery, narcotics, weapons violations, and criminal damage. </a:t>
            </a:r>
            <a:endParaRPr dirty="0"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3087" y="4452499"/>
            <a:ext cx="6851170" cy="20117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F1A169-F74E-4CCB-8765-865C36863D1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589212" y="6558844"/>
            <a:ext cx="7619999" cy="299156"/>
          </a:xfrm>
        </p:spPr>
        <p:txBody>
          <a:bodyPr/>
          <a:lstStyle/>
          <a:p>
            <a:endParaRPr lang="en-US" sz="11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EBF881-2EF9-4F95-88AB-F2A0115D5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1768837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Data Analysis</a:t>
            </a:r>
            <a:endParaRPr b="1" dirty="0"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1940626" y="16764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Two files: one with crime data, one with school data.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Created new </a:t>
            </a:r>
            <a:r>
              <a:rPr lang="en-US" dirty="0" err="1"/>
              <a:t>dataframe</a:t>
            </a:r>
            <a:r>
              <a:rPr lang="en-US" dirty="0"/>
              <a:t> for each year, only including type of crime, year, and school ID columns.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Created map of selected schools.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Used </a:t>
            </a:r>
            <a:r>
              <a:rPr lang="en-US" dirty="0" err="1"/>
              <a:t>lat</a:t>
            </a:r>
            <a:r>
              <a:rPr lang="en-US" dirty="0"/>
              <a:t>/longs in school and crime data to determine the closest school to each crime.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Found closest school to each crime and distance to determine if its in a school zone or not.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Created visualizations to display trends in data. </a:t>
            </a: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0" lvl="2" indent="-1397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EA1B22-AD2D-46F0-9622-9929EA46B9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 sz="11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C8A6C-C7D1-4B29-90B7-8CB232473D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1734970" y="35706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Crimes by School Type</a:t>
            </a:r>
            <a:endParaRPr b="1" dirty="0"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940" y="1558632"/>
            <a:ext cx="6602120" cy="511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F062EB-BFE5-455F-8A29-2604C5F97A9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9674578" y="6318370"/>
            <a:ext cx="1618366" cy="365125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6785C-6640-424A-BB4F-6597ADDF56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2051058" y="387117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Crime Rates in School Zones vs City-wide </a:t>
            </a:r>
            <a:endParaRPr b="1" dirty="0"/>
          </a:p>
        </p:txBody>
      </p:sp>
      <p:pic>
        <p:nvPicPr>
          <p:cNvPr id="216" name="Google Shape;216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5436" y="2005263"/>
            <a:ext cx="5486564" cy="415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305" y="2005263"/>
            <a:ext cx="5491695" cy="41584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D3CF13-7D2D-4AE7-8136-6745386621D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2696901" y="6318370"/>
            <a:ext cx="7619999" cy="365125"/>
          </a:xfrm>
        </p:spPr>
        <p:txBody>
          <a:bodyPr/>
          <a:lstStyle/>
          <a:p>
            <a:endParaRPr lang="en-US" sz="11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47316-DC9F-461F-B0E7-F85C97D08F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784</Words>
  <Application>Microsoft Office PowerPoint</Application>
  <PresentationFormat>Widescreen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Office Theme</vt:lpstr>
      <vt:lpstr>School Zones and Chicago Crime Rates</vt:lpstr>
      <vt:lpstr>Scope </vt:lpstr>
      <vt:lpstr> Background </vt:lpstr>
      <vt:lpstr>Data Sources</vt:lpstr>
      <vt:lpstr>School Data Cleanup</vt:lpstr>
      <vt:lpstr>Crime Data Cleanup</vt:lpstr>
      <vt:lpstr>Data Analysis</vt:lpstr>
      <vt:lpstr>Crimes by School Type</vt:lpstr>
      <vt:lpstr>Crime Rates in School Zones vs City-wide </vt:lpstr>
      <vt:lpstr>T test </vt:lpstr>
      <vt:lpstr>PowerPoint Presentation</vt:lpstr>
      <vt:lpstr>PowerPoint Presentation</vt:lpstr>
      <vt:lpstr>Conclusions</vt:lpstr>
      <vt:lpstr>If we had more time, more money, and  no full time jobs…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Russell Schmidt</dc:creator>
  <cp:lastModifiedBy>Laura Russell Schmidt</cp:lastModifiedBy>
  <cp:revision>17</cp:revision>
  <dcterms:created xsi:type="dcterms:W3CDTF">2019-01-14T22:45:31Z</dcterms:created>
  <dcterms:modified xsi:type="dcterms:W3CDTF">2019-01-14T23:24:28Z</dcterms:modified>
</cp:coreProperties>
</file>