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258" r:id="rId3"/>
    <p:sldId id="259" r:id="rId4"/>
    <p:sldId id="260" r:id="rId5"/>
    <p:sldId id="261" r:id="rId6"/>
    <p:sldId id="262" r:id="rId7"/>
    <p:sldId id="284" r:id="rId8"/>
    <p:sldId id="263" r:id="rId9"/>
    <p:sldId id="264" r:id="rId10"/>
    <p:sldId id="265" r:id="rId11"/>
    <p:sldId id="266" r:id="rId12"/>
    <p:sldId id="267" r:id="rId13"/>
    <p:sldId id="276" r:id="rId14"/>
    <p:sldId id="277" r:id="rId15"/>
    <p:sldId id="269" r:id="rId16"/>
    <p:sldId id="278" r:id="rId17"/>
    <p:sldId id="270" r:id="rId18"/>
    <p:sldId id="271" r:id="rId19"/>
    <p:sldId id="272" r:id="rId20"/>
    <p:sldId id="273" r:id="rId21"/>
    <p:sldId id="274" r:id="rId22"/>
    <p:sldId id="275" r:id="rId23"/>
    <p:sldId id="279" r:id="rId24"/>
    <p:sldId id="282" r:id="rId25"/>
  </p:sldIdLst>
  <p:sldSz cx="9144000" cy="6858000" type="screen4x3"/>
  <p:notesSz cx="6858000" cy="9144000"/>
  <p:defaultTextStyle>
    <a:defPPr>
      <a:defRPr lang="en-AU"/>
    </a:defPPr>
    <a:lvl1pPr algn="l" rtl="0" eaLnBrk="0" fontAlgn="base" hangingPunct="0">
      <a:spcBef>
        <a:spcPct val="0"/>
      </a:spcBef>
      <a:spcAft>
        <a:spcPct val="0"/>
      </a:spcAft>
      <a:defRPr sz="10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000"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000" kern="1200">
        <a:solidFill>
          <a:schemeClr val="bg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3224"/>
    <a:srgbClr val="FFFFFF"/>
    <a:srgbClr val="887E6E"/>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0" autoAdjust="0"/>
    <p:restoredTop sz="58704" autoAdjust="0"/>
  </p:normalViewPr>
  <p:slideViewPr>
    <p:cSldViewPr>
      <p:cViewPr varScale="1">
        <p:scale>
          <a:sx n="36" d="100"/>
          <a:sy n="36" d="100"/>
        </p:scale>
        <p:origin x="1323"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D19151C-41FA-486D-AEBF-9C37C70FA2A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base" hangingPunct="1">
              <a:defRPr sz="1200">
                <a:solidFill>
                  <a:schemeClr val="tx1"/>
                </a:solidFill>
              </a:defRPr>
            </a:lvl1pPr>
          </a:lstStyle>
          <a:p>
            <a:pPr>
              <a:defRPr/>
            </a:pPr>
            <a:endParaRPr lang="en-AU" altLang="en-US"/>
          </a:p>
        </p:txBody>
      </p:sp>
      <p:sp>
        <p:nvSpPr>
          <p:cNvPr id="41987" name="Rectangle 3">
            <a:extLst>
              <a:ext uri="{FF2B5EF4-FFF2-40B4-BE49-F238E27FC236}">
                <a16:creationId xmlns:a16="http://schemas.microsoft.com/office/drawing/2014/main" id="{FEE4E463-8899-43FD-84AF-1C2C2BB178F2}"/>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base" hangingPunct="1">
              <a:defRPr sz="1200">
                <a:solidFill>
                  <a:schemeClr val="tx1"/>
                </a:solidFill>
              </a:defRPr>
            </a:lvl1pPr>
          </a:lstStyle>
          <a:p>
            <a:pPr>
              <a:defRPr/>
            </a:pPr>
            <a:endParaRPr lang="en-AU" altLang="en-US"/>
          </a:p>
        </p:txBody>
      </p:sp>
      <p:sp>
        <p:nvSpPr>
          <p:cNvPr id="3076" name="Rectangle 4">
            <a:extLst>
              <a:ext uri="{FF2B5EF4-FFF2-40B4-BE49-F238E27FC236}">
                <a16:creationId xmlns:a16="http://schemas.microsoft.com/office/drawing/2014/main" id="{8102388A-1079-417E-8D91-3884FC359CE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a:extLst>
              <a:ext uri="{FF2B5EF4-FFF2-40B4-BE49-F238E27FC236}">
                <a16:creationId xmlns:a16="http://schemas.microsoft.com/office/drawing/2014/main" id="{3D7B1326-0B14-4692-8717-B35D1827FC7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41990" name="Rectangle 6">
            <a:extLst>
              <a:ext uri="{FF2B5EF4-FFF2-40B4-BE49-F238E27FC236}">
                <a16:creationId xmlns:a16="http://schemas.microsoft.com/office/drawing/2014/main" id="{CE42C959-8130-47D4-91F2-D83D20AAEAB9}"/>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base" hangingPunct="1">
              <a:defRPr sz="1200">
                <a:solidFill>
                  <a:schemeClr val="tx1"/>
                </a:solidFill>
              </a:defRPr>
            </a:lvl1pPr>
          </a:lstStyle>
          <a:p>
            <a:pPr>
              <a:defRPr/>
            </a:pPr>
            <a:endParaRPr lang="en-AU" altLang="en-US"/>
          </a:p>
        </p:txBody>
      </p:sp>
      <p:sp>
        <p:nvSpPr>
          <p:cNvPr id="41991" name="Rectangle 7">
            <a:extLst>
              <a:ext uri="{FF2B5EF4-FFF2-40B4-BE49-F238E27FC236}">
                <a16:creationId xmlns:a16="http://schemas.microsoft.com/office/drawing/2014/main" id="{A7032BAC-EF9E-41B0-B8E6-F2B54CF70AED}"/>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base" hangingPunct="1">
              <a:defRPr sz="1200" smtClean="0">
                <a:solidFill>
                  <a:schemeClr val="tx1"/>
                </a:solidFill>
              </a:defRPr>
            </a:lvl1pPr>
          </a:lstStyle>
          <a:p>
            <a:pPr>
              <a:defRPr/>
            </a:pPr>
            <a:fld id="{C1AA5E3C-73B9-4200-9518-7387869D533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a:t>
            </a:fld>
            <a:endParaRPr lang="en-AU" altLang="en-US"/>
          </a:p>
        </p:txBody>
      </p:sp>
    </p:spTree>
    <p:extLst>
      <p:ext uri="{BB962C8B-B14F-4D97-AF65-F5344CB8AC3E}">
        <p14:creationId xmlns:p14="http://schemas.microsoft.com/office/powerpoint/2010/main" val="413994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at this point, every point in both trajectories are in the form of vectors, so we can take the Euclidean distance between them.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15</a:t>
            </a:fld>
            <a:endParaRPr lang="en-AU" altLang="en-US"/>
          </a:p>
        </p:txBody>
      </p:sp>
    </p:spTree>
    <p:extLst>
      <p:ext uri="{BB962C8B-B14F-4D97-AF65-F5344CB8AC3E}">
        <p14:creationId xmlns:p14="http://schemas.microsoft.com/office/powerpoint/2010/main" val="20156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that you reconstruct the input trajectory here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16</a:t>
            </a:fld>
            <a:endParaRPr lang="en-AU" altLang="en-US"/>
          </a:p>
        </p:txBody>
      </p:sp>
    </p:spTree>
    <p:extLst>
      <p:ext uri="{BB962C8B-B14F-4D97-AF65-F5344CB8AC3E}">
        <p14:creationId xmlns:p14="http://schemas.microsoft.com/office/powerpoint/2010/main" val="4191599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Benchmarks</a:t>
            </a:r>
          </a:p>
          <a:p>
            <a:pPr marL="171450" indent="-171450">
              <a:buFontTx/>
              <a:buChar char="-"/>
            </a:pPr>
            <a:r>
              <a:rPr lang="en-AU" dirty="0"/>
              <a:t>The reason we are using t2vec is because we want to observe the effectiveness of using both spatial and temporal aspects of the data</a:t>
            </a:r>
          </a:p>
          <a:p>
            <a:pPr marL="171450" indent="-171450">
              <a:buFontTx/>
              <a:buChar char="-"/>
            </a:pPr>
            <a:r>
              <a:rPr lang="en-AU" dirty="0"/>
              <a:t>The reason we are using the classical methods is because we want to observe the effectiveness of deep neural network models in this task</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19</a:t>
            </a:fld>
            <a:endParaRPr lang="en-AU" altLang="en-US"/>
          </a:p>
        </p:txBody>
      </p:sp>
    </p:spTree>
    <p:extLst>
      <p:ext uri="{BB962C8B-B14F-4D97-AF65-F5344CB8AC3E}">
        <p14:creationId xmlns:p14="http://schemas.microsoft.com/office/powerpoint/2010/main" val="4182503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((Synthetic query and ground truth pair))</a:t>
            </a:r>
          </a:p>
          <a:p>
            <a:r>
              <a:rPr lang="en-AU" dirty="0"/>
              <a:t>There is no dataset with the required query and ground truth pair for this experiment, we have to devise a synthetic dataset.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20</a:t>
            </a:fld>
            <a:endParaRPr lang="en-AU" altLang="en-US"/>
          </a:p>
        </p:txBody>
      </p:sp>
    </p:spTree>
    <p:extLst>
      <p:ext uri="{BB962C8B-B14F-4D97-AF65-F5344CB8AC3E}">
        <p14:creationId xmlns:p14="http://schemas.microsoft.com/office/powerpoint/2010/main" val="346855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main reason why t2vec is much more efficient than our model is that t2vec only deals with the spatial aspect of the data.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23</a:t>
            </a:fld>
            <a:endParaRPr lang="en-AU" altLang="en-US"/>
          </a:p>
        </p:txBody>
      </p:sp>
    </p:spTree>
    <p:extLst>
      <p:ext uri="{BB962C8B-B14F-4D97-AF65-F5344CB8AC3E}">
        <p14:creationId xmlns:p14="http://schemas.microsoft.com/office/powerpoint/2010/main" val="182073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Trajectory-driven research topics such as convoy identification and trajectory clustering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3</a:t>
            </a:fld>
            <a:endParaRPr lang="en-AU" altLang="en-US"/>
          </a:p>
        </p:txBody>
      </p:sp>
    </p:spTree>
    <p:extLst>
      <p:ext uri="{BB962C8B-B14F-4D97-AF65-F5344CB8AC3E}">
        <p14:creationId xmlns:p14="http://schemas.microsoft.com/office/powerpoint/2010/main" val="120402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Non-uniform sampling rate may be caused by factors such as the GPS device’s power management policies and different device specifications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5</a:t>
            </a:fld>
            <a:endParaRPr lang="en-AU" altLang="en-US"/>
          </a:p>
        </p:txBody>
      </p:sp>
    </p:spTree>
    <p:extLst>
      <p:ext uri="{BB962C8B-B14F-4D97-AF65-F5344CB8AC3E}">
        <p14:creationId xmlns:p14="http://schemas.microsoft.com/office/powerpoint/2010/main" val="36170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GPS errors may be caused by several factors, such as device or data processing errors and interference from other radio signals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6</a:t>
            </a:fld>
            <a:endParaRPr lang="en-AU" altLang="en-US"/>
          </a:p>
        </p:txBody>
      </p:sp>
    </p:spTree>
    <p:extLst>
      <p:ext uri="{BB962C8B-B14F-4D97-AF65-F5344CB8AC3E}">
        <p14:creationId xmlns:p14="http://schemas.microsoft.com/office/powerpoint/2010/main" val="302898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((Addressing the inefficiency problem through deep representation learning)) </a:t>
            </a:r>
          </a:p>
          <a:p>
            <a:r>
              <a:rPr lang="en-AU" dirty="0"/>
              <a:t>In the case of similar trajectory search, the most common classical methods such as DTW use dynamic programming that has a quadratic time complexity. </a:t>
            </a:r>
          </a:p>
          <a:p>
            <a:r>
              <a:rPr lang="en-AU" dirty="0"/>
              <a:t>On the other hand, in deep representation learning, we commonly transform the input data to what is called a feature vector that represents the context of the trajectory. By using this representation, we transform the problem of calculating the similarity between a pair of trajectories to calculating the Euclidean distance between two vectors, which has a linear time complexity. </a:t>
            </a:r>
          </a:p>
          <a:p>
            <a:endParaRPr lang="en-AU"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a:t>
            </a:r>
            <a:r>
              <a:rPr lang="en-US" altLang="en-US" dirty="0"/>
              <a:t>Addressing the three challenges by manually injecting noise))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By injecting our data with synthetic noise, we can train our model to be more robust to them, improving their performance in the face of real-life data imperfections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7</a:t>
            </a:fld>
            <a:endParaRPr lang="en-AU" altLang="en-US"/>
          </a:p>
        </p:txBody>
      </p:sp>
    </p:spTree>
    <p:extLst>
      <p:ext uri="{BB962C8B-B14F-4D97-AF65-F5344CB8AC3E}">
        <p14:creationId xmlns:p14="http://schemas.microsoft.com/office/powerpoint/2010/main" val="222313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((Machine translation))</a:t>
            </a:r>
          </a:p>
          <a:p>
            <a:r>
              <a:rPr lang="en-AU" dirty="0"/>
              <a:t>As an example, we can input an English sentence and the model will output a French sentence. That is, the input is a sequence of English words and the output is a sequence of French words.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9</a:t>
            </a:fld>
            <a:endParaRPr lang="en-AU" altLang="en-US"/>
          </a:p>
        </p:txBody>
      </p:sp>
    </p:spTree>
    <p:extLst>
      <p:ext uri="{BB962C8B-B14F-4D97-AF65-F5344CB8AC3E}">
        <p14:creationId xmlns:p14="http://schemas.microsoft.com/office/powerpoint/2010/main" val="143340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that you reconstruct the input trajectory here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10</a:t>
            </a:fld>
            <a:endParaRPr lang="en-AU" altLang="en-US"/>
          </a:p>
        </p:txBody>
      </p:sp>
    </p:spTree>
    <p:extLst>
      <p:ext uri="{BB962C8B-B14F-4D97-AF65-F5344CB8AC3E}">
        <p14:creationId xmlns:p14="http://schemas.microsoft.com/office/powerpoint/2010/main" val="3644412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3C94E916-AA5D-41ED-BEF4-6F4EF5565EC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1433AA34-F706-4072-AD2C-214E2E84E2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dirty="0"/>
              <a:t>((Approach inspired by NLP))</a:t>
            </a:r>
          </a:p>
          <a:p>
            <a:pPr eaLnBrk="1" hangingPunct="1"/>
            <a:r>
              <a:rPr lang="en-AU" altLang="en-US" dirty="0"/>
              <a:t>In NLP, we want to transform words in a corpora into a vector that captures the semantic meaning of the word. For instance, the vector for the word “spaghetti” is closer to the word “food” rather than “drink”. In our work, we use </a:t>
            </a:r>
            <a:r>
              <a:rPr lang="en-AU" altLang="en-US" dirty="0" err="1"/>
              <a:t>spatio</a:t>
            </a:r>
            <a:r>
              <a:rPr lang="en-AU" altLang="en-US" dirty="0"/>
              <a:t>-temporal semantics rather than linguistic. </a:t>
            </a:r>
          </a:p>
          <a:p>
            <a:pPr eaLnBrk="1" hangingPunct="1"/>
            <a:endParaRPr lang="en-AU" altLang="en-US" dirty="0"/>
          </a:p>
          <a:p>
            <a:pPr eaLnBrk="1" hangingPunct="1"/>
            <a:r>
              <a:rPr lang="en-AU" altLang="en-US" dirty="0"/>
              <a:t>((Figure))</a:t>
            </a:r>
          </a:p>
          <a:p>
            <a:pPr eaLnBrk="1" hangingPunct="1"/>
            <a:r>
              <a:rPr lang="en-AU" altLang="en-US" dirty="0"/>
              <a:t>Imagine that we have a 3D grid where the X and Y coordinates relate to the spatial coordinates (i.e. a city) and the Z coordinates relate to the temporal dimension. Each cell in the grid captures a range of spatial areas and timestamp range (e.g. 3 AM to 9 AM). Each cell is represented with a trainable feature vector. </a:t>
            </a:r>
          </a:p>
          <a:p>
            <a:pPr eaLnBrk="1" hangingPunct="1"/>
            <a:endParaRPr lang="en-AU" altLang="en-US" dirty="0"/>
          </a:p>
          <a:p>
            <a:pPr eaLnBrk="1" hangingPunct="1"/>
            <a:r>
              <a:rPr lang="en-AU" altLang="en-US" dirty="0"/>
              <a:t>To get the feature vector for a triplet of latitude, longitude and timestamp, we perform a lookup on the grid to find the matching cell and then get the vector for that cell. We use this vector to represent the given timestamp. </a:t>
            </a:r>
          </a:p>
        </p:txBody>
      </p:sp>
      <p:sp>
        <p:nvSpPr>
          <p:cNvPr id="14340" name="Slide Number Placeholder 3">
            <a:extLst>
              <a:ext uri="{FF2B5EF4-FFF2-40B4-BE49-F238E27FC236}">
                <a16:creationId xmlns:a16="http://schemas.microsoft.com/office/drawing/2014/main" id="{E8B12A1D-C670-42BD-B24D-BA53A2E97F0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899B2731-AE7B-4CAC-B410-377844E7B7F9}" type="slidenum">
              <a:rPr lang="en-AU" altLang="en-US" sz="1200">
                <a:solidFill>
                  <a:schemeClr val="tx1"/>
                </a:solidFill>
              </a:rPr>
              <a:pPr fontAlgn="base"/>
              <a:t>11</a:t>
            </a:fld>
            <a:endParaRPr lang="en-AU"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Explain that you reconstruct the input trajectory here </a:t>
            </a:r>
          </a:p>
        </p:txBody>
      </p:sp>
      <p:sp>
        <p:nvSpPr>
          <p:cNvPr id="4" name="Slide Number Placeholder 3"/>
          <p:cNvSpPr>
            <a:spLocks noGrp="1"/>
          </p:cNvSpPr>
          <p:nvPr>
            <p:ph type="sldNum" sz="quarter" idx="5"/>
          </p:nvPr>
        </p:nvSpPr>
        <p:spPr/>
        <p:txBody>
          <a:bodyPr/>
          <a:lstStyle/>
          <a:p>
            <a:pPr>
              <a:defRPr/>
            </a:pPr>
            <a:fld id="{C1AA5E3C-73B9-4200-9518-7387869D5333}" type="slidenum">
              <a:rPr lang="en-AU" altLang="en-US" smtClean="0"/>
              <a:pPr>
                <a:defRPr/>
              </a:pPr>
              <a:t>14</a:t>
            </a:fld>
            <a:endParaRPr lang="en-AU" altLang="en-US"/>
          </a:p>
        </p:txBody>
      </p:sp>
    </p:spTree>
    <p:extLst>
      <p:ext uri="{BB962C8B-B14F-4D97-AF65-F5344CB8AC3E}">
        <p14:creationId xmlns:p14="http://schemas.microsoft.com/office/powerpoint/2010/main" val="3441775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pPr lvl="0"/>
            <a:r>
              <a:rPr lang="en-AU" altLang="en-US" noProof="0"/>
              <a:t>Click to edit Master title style</a:t>
            </a:r>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pPr lvl="0"/>
            <a:r>
              <a:rPr lang="en-AU" altLang="en-US" noProof="0"/>
              <a:t>Click to edit Master subtitle style</a:t>
            </a:r>
          </a:p>
        </p:txBody>
      </p:sp>
    </p:spTree>
    <p:extLst>
      <p:ext uri="{BB962C8B-B14F-4D97-AF65-F5344CB8AC3E}">
        <p14:creationId xmlns:p14="http://schemas.microsoft.com/office/powerpoint/2010/main" val="186022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B00AA03B-70D9-4836-9CAD-2BAD9EEF7A4D}"/>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5" name="Rectangle 19">
            <a:extLst>
              <a:ext uri="{FF2B5EF4-FFF2-40B4-BE49-F238E27FC236}">
                <a16:creationId xmlns:a16="http://schemas.microsoft.com/office/drawing/2014/main" id="{4B6ACF48-3C9E-4D3A-B35F-244B610F5B26}"/>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6" name="Rectangle 20">
            <a:extLst>
              <a:ext uri="{FF2B5EF4-FFF2-40B4-BE49-F238E27FC236}">
                <a16:creationId xmlns:a16="http://schemas.microsoft.com/office/drawing/2014/main" id="{8FADC55A-4E07-493F-8AF1-7E3DA529E10A}"/>
              </a:ext>
            </a:extLst>
          </p:cNvPr>
          <p:cNvSpPr>
            <a:spLocks noGrp="1" noChangeArrowheads="1"/>
          </p:cNvSpPr>
          <p:nvPr>
            <p:ph type="sldNum" sz="quarter" idx="12"/>
          </p:nvPr>
        </p:nvSpPr>
        <p:spPr>
          <a:ln/>
        </p:spPr>
        <p:txBody>
          <a:bodyPr/>
          <a:lstStyle>
            <a:lvl1pPr>
              <a:defRPr/>
            </a:lvl1pPr>
          </a:lstStyle>
          <a:p>
            <a:pPr>
              <a:defRPr/>
            </a:pPr>
            <a:fld id="{2A092920-83F6-4DC6-9F29-B7C46FB1EC4F}" type="slidenum">
              <a:rPr lang="en-AU" altLang="en-US"/>
              <a:pPr>
                <a:defRPr/>
              </a:pPr>
              <a:t>‹#›</a:t>
            </a:fld>
            <a:endParaRPr lang="en-AU" altLang="en-US"/>
          </a:p>
        </p:txBody>
      </p:sp>
    </p:spTree>
    <p:extLst>
      <p:ext uri="{BB962C8B-B14F-4D97-AF65-F5344CB8AC3E}">
        <p14:creationId xmlns:p14="http://schemas.microsoft.com/office/powerpoint/2010/main" val="288098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7BD89EE1-EDEB-4BC5-8380-1C40B04D4016}"/>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5" name="Rectangle 19">
            <a:extLst>
              <a:ext uri="{FF2B5EF4-FFF2-40B4-BE49-F238E27FC236}">
                <a16:creationId xmlns:a16="http://schemas.microsoft.com/office/drawing/2014/main" id="{727163F6-B9B3-43C6-AA3D-261F5E55C81B}"/>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6" name="Rectangle 20">
            <a:extLst>
              <a:ext uri="{FF2B5EF4-FFF2-40B4-BE49-F238E27FC236}">
                <a16:creationId xmlns:a16="http://schemas.microsoft.com/office/drawing/2014/main" id="{E254FF0A-9060-47CC-9533-4EF14391A693}"/>
              </a:ext>
            </a:extLst>
          </p:cNvPr>
          <p:cNvSpPr>
            <a:spLocks noGrp="1" noChangeArrowheads="1"/>
          </p:cNvSpPr>
          <p:nvPr>
            <p:ph type="sldNum" sz="quarter" idx="12"/>
          </p:nvPr>
        </p:nvSpPr>
        <p:spPr>
          <a:ln/>
        </p:spPr>
        <p:txBody>
          <a:bodyPr/>
          <a:lstStyle>
            <a:lvl1pPr>
              <a:defRPr/>
            </a:lvl1pPr>
          </a:lstStyle>
          <a:p>
            <a:pPr>
              <a:defRPr/>
            </a:pPr>
            <a:fld id="{D7559D33-B3DF-4E7C-A05D-6C4388D072A7}" type="slidenum">
              <a:rPr lang="en-AU" altLang="en-US"/>
              <a:pPr>
                <a:defRPr/>
              </a:pPr>
              <a:t>‹#›</a:t>
            </a:fld>
            <a:endParaRPr lang="en-AU" altLang="en-US"/>
          </a:p>
        </p:txBody>
      </p:sp>
    </p:spTree>
    <p:extLst>
      <p:ext uri="{BB962C8B-B14F-4D97-AF65-F5344CB8AC3E}">
        <p14:creationId xmlns:p14="http://schemas.microsoft.com/office/powerpoint/2010/main" val="145889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a:extLst>
              <a:ext uri="{FF2B5EF4-FFF2-40B4-BE49-F238E27FC236}">
                <a16:creationId xmlns:a16="http://schemas.microsoft.com/office/drawing/2014/main" id="{67104DE6-C013-4118-AC6B-846A19ECD35C}"/>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5" name="Rectangle 19">
            <a:extLst>
              <a:ext uri="{FF2B5EF4-FFF2-40B4-BE49-F238E27FC236}">
                <a16:creationId xmlns:a16="http://schemas.microsoft.com/office/drawing/2014/main" id="{871293A0-6D70-4B0C-A890-7B1750C476B4}"/>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6" name="Rectangle 20">
            <a:extLst>
              <a:ext uri="{FF2B5EF4-FFF2-40B4-BE49-F238E27FC236}">
                <a16:creationId xmlns:a16="http://schemas.microsoft.com/office/drawing/2014/main" id="{7B4EAC4C-A5AA-4551-AA76-6B1A46A597F8}"/>
              </a:ext>
            </a:extLst>
          </p:cNvPr>
          <p:cNvSpPr>
            <a:spLocks noGrp="1" noChangeArrowheads="1"/>
          </p:cNvSpPr>
          <p:nvPr>
            <p:ph type="sldNum" sz="quarter" idx="12"/>
          </p:nvPr>
        </p:nvSpPr>
        <p:spPr>
          <a:ln/>
        </p:spPr>
        <p:txBody>
          <a:bodyPr/>
          <a:lstStyle>
            <a:lvl1pPr>
              <a:defRPr/>
            </a:lvl1pPr>
          </a:lstStyle>
          <a:p>
            <a:pPr>
              <a:defRPr/>
            </a:pPr>
            <a:fld id="{776AB381-7A64-4A66-A283-090FBAC69AAC}" type="slidenum">
              <a:rPr lang="en-AU" altLang="en-US"/>
              <a:pPr>
                <a:defRPr/>
              </a:pPr>
              <a:t>‹#›</a:t>
            </a:fld>
            <a:endParaRPr lang="en-AU" altLang="en-US"/>
          </a:p>
        </p:txBody>
      </p:sp>
    </p:spTree>
    <p:extLst>
      <p:ext uri="{BB962C8B-B14F-4D97-AF65-F5344CB8AC3E}">
        <p14:creationId xmlns:p14="http://schemas.microsoft.com/office/powerpoint/2010/main" val="231341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80BEF51-0357-405B-9E3C-00E95BD92185}"/>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5" name="Rectangle 19">
            <a:extLst>
              <a:ext uri="{FF2B5EF4-FFF2-40B4-BE49-F238E27FC236}">
                <a16:creationId xmlns:a16="http://schemas.microsoft.com/office/drawing/2014/main" id="{0B325F4A-F036-469A-BF42-34FF6CEAAD53}"/>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6" name="Rectangle 20">
            <a:extLst>
              <a:ext uri="{FF2B5EF4-FFF2-40B4-BE49-F238E27FC236}">
                <a16:creationId xmlns:a16="http://schemas.microsoft.com/office/drawing/2014/main" id="{6AC4E8B0-EA46-441A-9B43-F5F5767F0975}"/>
              </a:ext>
            </a:extLst>
          </p:cNvPr>
          <p:cNvSpPr>
            <a:spLocks noGrp="1" noChangeArrowheads="1"/>
          </p:cNvSpPr>
          <p:nvPr>
            <p:ph type="sldNum" sz="quarter" idx="12"/>
          </p:nvPr>
        </p:nvSpPr>
        <p:spPr>
          <a:ln/>
        </p:spPr>
        <p:txBody>
          <a:bodyPr/>
          <a:lstStyle>
            <a:lvl1pPr>
              <a:defRPr/>
            </a:lvl1pPr>
          </a:lstStyle>
          <a:p>
            <a:pPr>
              <a:defRPr/>
            </a:pPr>
            <a:fld id="{0D067422-EEB5-45B9-AC9A-86703C7053FE}" type="slidenum">
              <a:rPr lang="en-AU" altLang="en-US"/>
              <a:pPr>
                <a:defRPr/>
              </a:pPr>
              <a:t>‹#›</a:t>
            </a:fld>
            <a:endParaRPr lang="en-AU" altLang="en-US"/>
          </a:p>
        </p:txBody>
      </p:sp>
    </p:spTree>
    <p:extLst>
      <p:ext uri="{BB962C8B-B14F-4D97-AF65-F5344CB8AC3E}">
        <p14:creationId xmlns:p14="http://schemas.microsoft.com/office/powerpoint/2010/main" val="25312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1300163"/>
            <a:ext cx="40386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BE84E034-B2C0-4F50-9F59-58307183A0A6}"/>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6" name="Rectangle 19">
            <a:extLst>
              <a:ext uri="{FF2B5EF4-FFF2-40B4-BE49-F238E27FC236}">
                <a16:creationId xmlns:a16="http://schemas.microsoft.com/office/drawing/2014/main" id="{AC8D8B77-10D3-4C1D-987C-339E108B5ED7}"/>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7" name="Rectangle 20">
            <a:extLst>
              <a:ext uri="{FF2B5EF4-FFF2-40B4-BE49-F238E27FC236}">
                <a16:creationId xmlns:a16="http://schemas.microsoft.com/office/drawing/2014/main" id="{829310F1-76B2-454E-AED2-85B14FA36453}"/>
              </a:ext>
            </a:extLst>
          </p:cNvPr>
          <p:cNvSpPr>
            <a:spLocks noGrp="1" noChangeArrowheads="1"/>
          </p:cNvSpPr>
          <p:nvPr>
            <p:ph type="sldNum" sz="quarter" idx="12"/>
          </p:nvPr>
        </p:nvSpPr>
        <p:spPr>
          <a:ln/>
        </p:spPr>
        <p:txBody>
          <a:bodyPr/>
          <a:lstStyle>
            <a:lvl1pPr>
              <a:defRPr/>
            </a:lvl1pPr>
          </a:lstStyle>
          <a:p>
            <a:pPr>
              <a:defRPr/>
            </a:pPr>
            <a:fld id="{1AE69126-141F-42E8-9D93-F02A58E72FAD}" type="slidenum">
              <a:rPr lang="en-AU" altLang="en-US"/>
              <a:pPr>
                <a:defRPr/>
              </a:pPr>
              <a:t>‹#›</a:t>
            </a:fld>
            <a:endParaRPr lang="en-AU" altLang="en-US"/>
          </a:p>
        </p:txBody>
      </p:sp>
    </p:spTree>
    <p:extLst>
      <p:ext uri="{BB962C8B-B14F-4D97-AF65-F5344CB8AC3E}">
        <p14:creationId xmlns:p14="http://schemas.microsoft.com/office/powerpoint/2010/main" val="45585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a:extLst>
              <a:ext uri="{FF2B5EF4-FFF2-40B4-BE49-F238E27FC236}">
                <a16:creationId xmlns:a16="http://schemas.microsoft.com/office/drawing/2014/main" id="{DA8514D8-5844-4AE3-BB98-D538DD007806}"/>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8" name="Rectangle 19">
            <a:extLst>
              <a:ext uri="{FF2B5EF4-FFF2-40B4-BE49-F238E27FC236}">
                <a16:creationId xmlns:a16="http://schemas.microsoft.com/office/drawing/2014/main" id="{56E57AE6-41C8-4DBE-A3A3-59A0B2736CD5}"/>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9" name="Rectangle 20">
            <a:extLst>
              <a:ext uri="{FF2B5EF4-FFF2-40B4-BE49-F238E27FC236}">
                <a16:creationId xmlns:a16="http://schemas.microsoft.com/office/drawing/2014/main" id="{FB079105-6C8F-43B5-A3BD-B38FC46916A7}"/>
              </a:ext>
            </a:extLst>
          </p:cNvPr>
          <p:cNvSpPr>
            <a:spLocks noGrp="1" noChangeArrowheads="1"/>
          </p:cNvSpPr>
          <p:nvPr>
            <p:ph type="sldNum" sz="quarter" idx="12"/>
          </p:nvPr>
        </p:nvSpPr>
        <p:spPr>
          <a:ln/>
        </p:spPr>
        <p:txBody>
          <a:bodyPr/>
          <a:lstStyle>
            <a:lvl1pPr>
              <a:defRPr/>
            </a:lvl1pPr>
          </a:lstStyle>
          <a:p>
            <a:pPr>
              <a:defRPr/>
            </a:pPr>
            <a:fld id="{1DB8EF3B-6053-44B5-B21C-04AFECE312CF}" type="slidenum">
              <a:rPr lang="en-AU" altLang="en-US"/>
              <a:pPr>
                <a:defRPr/>
              </a:pPr>
              <a:t>‹#›</a:t>
            </a:fld>
            <a:endParaRPr lang="en-AU" altLang="en-US"/>
          </a:p>
        </p:txBody>
      </p:sp>
    </p:spTree>
    <p:extLst>
      <p:ext uri="{BB962C8B-B14F-4D97-AF65-F5344CB8AC3E}">
        <p14:creationId xmlns:p14="http://schemas.microsoft.com/office/powerpoint/2010/main" val="137611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a:extLst>
              <a:ext uri="{FF2B5EF4-FFF2-40B4-BE49-F238E27FC236}">
                <a16:creationId xmlns:a16="http://schemas.microsoft.com/office/drawing/2014/main" id="{DA176569-6ED2-405A-9CFF-78A91E68C6AD}"/>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4" name="Rectangle 19">
            <a:extLst>
              <a:ext uri="{FF2B5EF4-FFF2-40B4-BE49-F238E27FC236}">
                <a16:creationId xmlns:a16="http://schemas.microsoft.com/office/drawing/2014/main" id="{04F841A8-FB3C-4C7B-A97B-6BE093654D94}"/>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5" name="Rectangle 20">
            <a:extLst>
              <a:ext uri="{FF2B5EF4-FFF2-40B4-BE49-F238E27FC236}">
                <a16:creationId xmlns:a16="http://schemas.microsoft.com/office/drawing/2014/main" id="{4202979C-E43D-4545-A31D-0EEDB7F05D64}"/>
              </a:ext>
            </a:extLst>
          </p:cNvPr>
          <p:cNvSpPr>
            <a:spLocks noGrp="1" noChangeArrowheads="1"/>
          </p:cNvSpPr>
          <p:nvPr>
            <p:ph type="sldNum" sz="quarter" idx="12"/>
          </p:nvPr>
        </p:nvSpPr>
        <p:spPr>
          <a:ln/>
        </p:spPr>
        <p:txBody>
          <a:bodyPr/>
          <a:lstStyle>
            <a:lvl1pPr>
              <a:defRPr/>
            </a:lvl1pPr>
          </a:lstStyle>
          <a:p>
            <a:pPr>
              <a:defRPr/>
            </a:pPr>
            <a:fld id="{6BCD59FE-A53C-4B06-BCEF-0EA79904B374}" type="slidenum">
              <a:rPr lang="en-AU" altLang="en-US"/>
              <a:pPr>
                <a:defRPr/>
              </a:pPr>
              <a:t>‹#›</a:t>
            </a:fld>
            <a:endParaRPr lang="en-AU" altLang="en-US"/>
          </a:p>
        </p:txBody>
      </p:sp>
    </p:spTree>
    <p:extLst>
      <p:ext uri="{BB962C8B-B14F-4D97-AF65-F5344CB8AC3E}">
        <p14:creationId xmlns:p14="http://schemas.microsoft.com/office/powerpoint/2010/main" val="22963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04C008-AB3C-47CC-8D81-C1C8D39E885A}"/>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3" name="Rectangle 19">
            <a:extLst>
              <a:ext uri="{FF2B5EF4-FFF2-40B4-BE49-F238E27FC236}">
                <a16:creationId xmlns:a16="http://schemas.microsoft.com/office/drawing/2014/main" id="{1BBF04DA-7AE2-42FE-92BC-6F04AB639FB1}"/>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4" name="Rectangle 20">
            <a:extLst>
              <a:ext uri="{FF2B5EF4-FFF2-40B4-BE49-F238E27FC236}">
                <a16:creationId xmlns:a16="http://schemas.microsoft.com/office/drawing/2014/main" id="{BAD1E858-C7DF-464E-AC12-3BD1013DF359}"/>
              </a:ext>
            </a:extLst>
          </p:cNvPr>
          <p:cNvSpPr>
            <a:spLocks noGrp="1" noChangeArrowheads="1"/>
          </p:cNvSpPr>
          <p:nvPr>
            <p:ph type="sldNum" sz="quarter" idx="12"/>
          </p:nvPr>
        </p:nvSpPr>
        <p:spPr>
          <a:ln/>
        </p:spPr>
        <p:txBody>
          <a:bodyPr/>
          <a:lstStyle>
            <a:lvl1pPr>
              <a:defRPr/>
            </a:lvl1pPr>
          </a:lstStyle>
          <a:p>
            <a:pPr>
              <a:defRPr/>
            </a:pPr>
            <a:fld id="{6FB3656A-6ABA-4DD2-890E-7BAF3B89B870}" type="slidenum">
              <a:rPr lang="en-AU" altLang="en-US"/>
              <a:pPr>
                <a:defRPr/>
              </a:pPr>
              <a:t>‹#›</a:t>
            </a:fld>
            <a:endParaRPr lang="en-AU" altLang="en-US"/>
          </a:p>
        </p:txBody>
      </p:sp>
    </p:spTree>
    <p:extLst>
      <p:ext uri="{BB962C8B-B14F-4D97-AF65-F5344CB8AC3E}">
        <p14:creationId xmlns:p14="http://schemas.microsoft.com/office/powerpoint/2010/main" val="149904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B8D623F-7687-420E-9128-84E8D52F4CCD}"/>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6" name="Rectangle 19">
            <a:extLst>
              <a:ext uri="{FF2B5EF4-FFF2-40B4-BE49-F238E27FC236}">
                <a16:creationId xmlns:a16="http://schemas.microsoft.com/office/drawing/2014/main" id="{26DE947F-A5AB-4173-8E93-19371FE7579E}"/>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7" name="Rectangle 20">
            <a:extLst>
              <a:ext uri="{FF2B5EF4-FFF2-40B4-BE49-F238E27FC236}">
                <a16:creationId xmlns:a16="http://schemas.microsoft.com/office/drawing/2014/main" id="{868C1252-BDB5-44E5-AF3F-572EB5C2A8CA}"/>
              </a:ext>
            </a:extLst>
          </p:cNvPr>
          <p:cNvSpPr>
            <a:spLocks noGrp="1" noChangeArrowheads="1"/>
          </p:cNvSpPr>
          <p:nvPr>
            <p:ph type="sldNum" sz="quarter" idx="12"/>
          </p:nvPr>
        </p:nvSpPr>
        <p:spPr>
          <a:ln/>
        </p:spPr>
        <p:txBody>
          <a:bodyPr/>
          <a:lstStyle>
            <a:lvl1pPr>
              <a:defRPr/>
            </a:lvl1pPr>
          </a:lstStyle>
          <a:p>
            <a:pPr>
              <a:defRPr/>
            </a:pPr>
            <a:fld id="{9F06BD62-2650-470A-AEC1-4B376855075E}" type="slidenum">
              <a:rPr lang="en-AU" altLang="en-US"/>
              <a:pPr>
                <a:defRPr/>
              </a:pPr>
              <a:t>‹#›</a:t>
            </a:fld>
            <a:endParaRPr lang="en-AU" altLang="en-US"/>
          </a:p>
        </p:txBody>
      </p:sp>
    </p:spTree>
    <p:extLst>
      <p:ext uri="{BB962C8B-B14F-4D97-AF65-F5344CB8AC3E}">
        <p14:creationId xmlns:p14="http://schemas.microsoft.com/office/powerpoint/2010/main" val="207742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A65E697-E6C8-4E4F-9DD6-02CBAF62A125}"/>
              </a:ext>
            </a:extLst>
          </p:cNvPr>
          <p:cNvSpPr>
            <a:spLocks noGrp="1" noChangeArrowheads="1"/>
          </p:cNvSpPr>
          <p:nvPr>
            <p:ph type="dt" sz="half" idx="10"/>
          </p:nvPr>
        </p:nvSpPr>
        <p:spPr>
          <a:ln/>
        </p:spPr>
        <p:txBody>
          <a:bodyPr/>
          <a:lstStyle>
            <a:lvl1pPr>
              <a:defRPr/>
            </a:lvl1pPr>
          </a:lstStyle>
          <a:p>
            <a:pPr>
              <a:defRPr/>
            </a:pPr>
            <a:r>
              <a:rPr lang="en-AU" altLang="en-US"/>
              <a:t>RMIT University©March 2011</a:t>
            </a:r>
          </a:p>
        </p:txBody>
      </p:sp>
      <p:sp>
        <p:nvSpPr>
          <p:cNvPr id="6" name="Rectangle 19">
            <a:extLst>
              <a:ext uri="{FF2B5EF4-FFF2-40B4-BE49-F238E27FC236}">
                <a16:creationId xmlns:a16="http://schemas.microsoft.com/office/drawing/2014/main" id="{1EF70020-8AFA-4905-8FD0-773EEF572CB1}"/>
              </a:ext>
            </a:extLst>
          </p:cNvPr>
          <p:cNvSpPr>
            <a:spLocks noGrp="1" noChangeArrowheads="1"/>
          </p:cNvSpPr>
          <p:nvPr>
            <p:ph type="ftr" sz="quarter" idx="11"/>
          </p:nvPr>
        </p:nvSpPr>
        <p:spPr>
          <a:ln/>
        </p:spPr>
        <p:txBody>
          <a:bodyPr/>
          <a:lstStyle>
            <a:lvl1pPr>
              <a:defRPr/>
            </a:lvl1pPr>
          </a:lstStyle>
          <a:p>
            <a:pPr>
              <a:defRPr/>
            </a:pPr>
            <a:r>
              <a:rPr lang="en-AU" altLang="en-US"/>
              <a:t>International &amp; Development Portfolio</a:t>
            </a:r>
          </a:p>
        </p:txBody>
      </p:sp>
      <p:sp>
        <p:nvSpPr>
          <p:cNvPr id="7" name="Rectangle 20">
            <a:extLst>
              <a:ext uri="{FF2B5EF4-FFF2-40B4-BE49-F238E27FC236}">
                <a16:creationId xmlns:a16="http://schemas.microsoft.com/office/drawing/2014/main" id="{349520A4-2AA5-458A-A3A1-434BE3585C63}"/>
              </a:ext>
            </a:extLst>
          </p:cNvPr>
          <p:cNvSpPr>
            <a:spLocks noGrp="1" noChangeArrowheads="1"/>
          </p:cNvSpPr>
          <p:nvPr>
            <p:ph type="sldNum" sz="quarter" idx="12"/>
          </p:nvPr>
        </p:nvSpPr>
        <p:spPr>
          <a:ln/>
        </p:spPr>
        <p:txBody>
          <a:bodyPr/>
          <a:lstStyle>
            <a:lvl1pPr>
              <a:defRPr/>
            </a:lvl1pPr>
          </a:lstStyle>
          <a:p>
            <a:pPr>
              <a:defRPr/>
            </a:pPr>
            <a:fld id="{F887B781-8538-44A7-ACAF-EDFA741A620B}" type="slidenum">
              <a:rPr lang="en-AU" altLang="en-US"/>
              <a:pPr>
                <a:defRPr/>
              </a:pPr>
              <a:t>‹#›</a:t>
            </a:fld>
            <a:endParaRPr lang="en-AU" altLang="en-US"/>
          </a:p>
        </p:txBody>
      </p:sp>
    </p:spTree>
    <p:extLst>
      <p:ext uri="{BB962C8B-B14F-4D97-AF65-F5344CB8AC3E}">
        <p14:creationId xmlns:p14="http://schemas.microsoft.com/office/powerpoint/2010/main" val="341693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1">
            <a:extLst>
              <a:ext uri="{FF2B5EF4-FFF2-40B4-BE49-F238E27FC236}">
                <a16:creationId xmlns:a16="http://schemas.microsoft.com/office/drawing/2014/main" id="{1005444E-F054-4229-8B1F-6075E2ED4A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A77C7A02-CD7F-4B31-84ED-2B4AB49C3A4F}"/>
              </a:ext>
            </a:extLst>
          </p:cNvPr>
          <p:cNvSpPr>
            <a:spLocks noGrp="1" noChangeArrowheads="1"/>
          </p:cNvSpPr>
          <p:nvPr>
            <p:ph type="title"/>
          </p:nvPr>
        </p:nvSpPr>
        <p:spPr bwMode="auto">
          <a:xfrm>
            <a:off x="381000" y="274638"/>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Header 1</a:t>
            </a:r>
          </a:p>
        </p:txBody>
      </p:sp>
      <p:sp>
        <p:nvSpPr>
          <p:cNvPr id="1028" name="Rectangle 3">
            <a:extLst>
              <a:ext uri="{FF2B5EF4-FFF2-40B4-BE49-F238E27FC236}">
                <a16:creationId xmlns:a16="http://schemas.microsoft.com/office/drawing/2014/main" id="{BA542017-64F8-49BF-AA77-E63B34B03ABA}"/>
              </a:ext>
            </a:extLst>
          </p:cNvPr>
          <p:cNvSpPr>
            <a:spLocks noGrp="1" noChangeArrowheads="1"/>
          </p:cNvSpPr>
          <p:nvPr>
            <p:ph type="body" idx="1"/>
          </p:nvPr>
        </p:nvSpPr>
        <p:spPr bwMode="auto">
          <a:xfrm>
            <a:off x="381000" y="1300163"/>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3076" name="Rectangle 4">
            <a:extLst>
              <a:ext uri="{FF2B5EF4-FFF2-40B4-BE49-F238E27FC236}">
                <a16:creationId xmlns:a16="http://schemas.microsoft.com/office/drawing/2014/main" id="{8FEB571C-AC23-4EF5-8B14-78A288BFF869}"/>
              </a:ext>
            </a:extLst>
          </p:cNvPr>
          <p:cNvSpPr>
            <a:spLocks noGrp="1" noChangeArrowheads="1"/>
          </p:cNvSpPr>
          <p:nvPr>
            <p:ph type="dt" sz="half" idx="2"/>
          </p:nvPr>
        </p:nvSpPr>
        <p:spPr bwMode="auto">
          <a:xfrm>
            <a:off x="444500" y="65659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base" hangingPunct="1">
              <a:defRPr sz="1100"/>
            </a:lvl1pPr>
          </a:lstStyle>
          <a:p>
            <a:pPr>
              <a:defRPr/>
            </a:pPr>
            <a:r>
              <a:rPr lang="en-AU" altLang="en-US"/>
              <a:t>RMIT University©March 2011</a:t>
            </a:r>
          </a:p>
        </p:txBody>
      </p:sp>
      <p:sp>
        <p:nvSpPr>
          <p:cNvPr id="3091" name="Rectangle 19">
            <a:extLst>
              <a:ext uri="{FF2B5EF4-FFF2-40B4-BE49-F238E27FC236}">
                <a16:creationId xmlns:a16="http://schemas.microsoft.com/office/drawing/2014/main" id="{7CED69D0-7675-4CC0-9A01-1D2BA694CDA3}"/>
              </a:ext>
            </a:extLst>
          </p:cNvPr>
          <p:cNvSpPr>
            <a:spLocks noGrp="1" noChangeArrowheads="1"/>
          </p:cNvSpPr>
          <p:nvPr>
            <p:ph type="ftr" sz="quarter" idx="3"/>
          </p:nvPr>
        </p:nvSpPr>
        <p:spPr bwMode="auto">
          <a:xfrm>
            <a:off x="2611438" y="6575425"/>
            <a:ext cx="3832225"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fontAlgn="base" hangingPunct="1">
              <a:defRPr sz="1100"/>
            </a:lvl1pPr>
          </a:lstStyle>
          <a:p>
            <a:pPr>
              <a:defRPr/>
            </a:pPr>
            <a:r>
              <a:rPr lang="en-AU" altLang="en-US"/>
              <a:t>International &amp; Development Portfolio</a:t>
            </a:r>
          </a:p>
        </p:txBody>
      </p:sp>
      <p:sp>
        <p:nvSpPr>
          <p:cNvPr id="3092" name="Rectangle 20">
            <a:extLst>
              <a:ext uri="{FF2B5EF4-FFF2-40B4-BE49-F238E27FC236}">
                <a16:creationId xmlns:a16="http://schemas.microsoft.com/office/drawing/2014/main" id="{1A6CB445-854B-42E6-92A9-2130E238B768}"/>
              </a:ext>
            </a:extLst>
          </p:cNvPr>
          <p:cNvSpPr>
            <a:spLocks noGrp="1" noChangeArrowheads="1"/>
          </p:cNvSpPr>
          <p:nvPr>
            <p:ph type="sldNum" sz="quarter" idx="4"/>
          </p:nvPr>
        </p:nvSpPr>
        <p:spPr bwMode="auto">
          <a:xfrm>
            <a:off x="6523038" y="65786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base" hangingPunct="1">
              <a:defRPr sz="1100" smtClean="0"/>
            </a:lvl1pPr>
          </a:lstStyle>
          <a:p>
            <a:pPr>
              <a:defRPr/>
            </a:pPr>
            <a:fld id="{74835ED0-E2C9-472E-BE11-6DD99820063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2500" kern="12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500">
          <a:solidFill>
            <a:srgbClr val="EE3224"/>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500">
          <a:solidFill>
            <a:srgbClr val="EE3224"/>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500">
          <a:solidFill>
            <a:srgbClr val="EE3224"/>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500">
          <a:solidFill>
            <a:srgbClr val="EE3224"/>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500">
          <a:solidFill>
            <a:srgbClr val="EE3224"/>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500">
          <a:solidFill>
            <a:srgbClr val="EE3224"/>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500">
          <a:solidFill>
            <a:srgbClr val="EE3224"/>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50000"/>
        </a:spcBef>
        <a:spcAft>
          <a:spcPct val="0"/>
        </a:spcAft>
        <a:buClr>
          <a:srgbClr val="887E6E"/>
        </a:buClr>
        <a:buChar char="•"/>
        <a:defRPr kern="1200">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panose="020B0604020202020204" pitchFamily="34" charset="0"/>
        <a:buChar char="–"/>
        <a:defRPr kern="1200">
          <a:solidFill>
            <a:schemeClr val="tx1"/>
          </a:solidFill>
          <a:latin typeface="+mn-lt"/>
          <a:ea typeface="+mn-ea"/>
          <a:cs typeface="+mn-cs"/>
        </a:defRPr>
      </a:lvl2pPr>
      <a:lvl3pPr marL="795338" indent="-161925" algn="l" rtl="0" eaLnBrk="0" fontAlgn="base" hangingPunct="0">
        <a:spcBef>
          <a:spcPct val="25000"/>
        </a:spcBef>
        <a:spcAft>
          <a:spcPct val="0"/>
        </a:spcAft>
        <a:buClr>
          <a:srgbClr val="887E6E"/>
        </a:buClr>
        <a:buFont typeface="Arial" panose="020B0604020202020204" pitchFamily="34" charset="0"/>
        <a:buChar char="–"/>
        <a:defRPr kern="1200">
          <a:solidFill>
            <a:schemeClr val="tx1"/>
          </a:solidFill>
          <a:latin typeface="+mn-lt"/>
          <a:ea typeface="+mn-ea"/>
          <a:cs typeface="+mn-cs"/>
        </a:defRPr>
      </a:lvl3pPr>
      <a:lvl4pPr marL="1090613" indent="-166688" algn="l" rtl="0" eaLnBrk="0" fontAlgn="base" hangingPunct="0">
        <a:spcBef>
          <a:spcPct val="25000"/>
        </a:spcBef>
        <a:spcAft>
          <a:spcPct val="0"/>
        </a:spcAft>
        <a:buClr>
          <a:srgbClr val="887E6E"/>
        </a:buClr>
        <a:buChar char="–"/>
        <a:defRPr kern="1200">
          <a:solidFill>
            <a:schemeClr val="tx1"/>
          </a:solidFill>
          <a:latin typeface="+mn-lt"/>
          <a:ea typeface="+mn-ea"/>
          <a:cs typeface="+mn-cs"/>
        </a:defRPr>
      </a:lvl4pPr>
      <a:lvl5pPr marL="1390650" indent="-171450" algn="l" rtl="0" eaLnBrk="0" fontAlgn="base" hangingPunct="0">
        <a:spcBef>
          <a:spcPct val="25000"/>
        </a:spcBef>
        <a:spcAft>
          <a:spcPct val="0"/>
        </a:spcAft>
        <a:buClr>
          <a:srgbClr val="887E6E"/>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8D4B516-832B-447F-9CFB-36583C4E05CD}"/>
              </a:ext>
            </a:extLst>
          </p:cNvPr>
          <p:cNvSpPr>
            <a:spLocks noGrp="1" noChangeArrowheads="1"/>
          </p:cNvSpPr>
          <p:nvPr>
            <p:ph type="ctrTitle"/>
          </p:nvPr>
        </p:nvSpPr>
        <p:spPr/>
        <p:txBody>
          <a:bodyPr/>
          <a:lstStyle/>
          <a:p>
            <a:pPr eaLnBrk="1" hangingPunct="1"/>
            <a:r>
              <a:rPr lang="en-AU" altLang="en-US"/>
              <a:t>Similar Trajectory Search with Spatio-temporal Deep Representation Learning</a:t>
            </a:r>
          </a:p>
        </p:txBody>
      </p:sp>
      <p:sp>
        <p:nvSpPr>
          <p:cNvPr id="4099" name="Rectangle 3">
            <a:extLst>
              <a:ext uri="{FF2B5EF4-FFF2-40B4-BE49-F238E27FC236}">
                <a16:creationId xmlns:a16="http://schemas.microsoft.com/office/drawing/2014/main" id="{28AFEBDD-835A-4765-8FD4-F183B4EB93D0}"/>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62FB27D-84EE-4C16-8A08-36DA97914B0D}"/>
              </a:ext>
            </a:extLst>
          </p:cNvPr>
          <p:cNvSpPr>
            <a:spLocks noGrp="1" noChangeArrowheads="1"/>
          </p:cNvSpPr>
          <p:nvPr>
            <p:ph type="title"/>
          </p:nvPr>
        </p:nvSpPr>
        <p:spPr/>
        <p:txBody>
          <a:bodyPr/>
          <a:lstStyle/>
          <a:p>
            <a:pPr eaLnBrk="1" hangingPunct="1"/>
            <a:r>
              <a:rPr lang="en-AU" altLang="en-US"/>
              <a:t>Methodology – Model </a:t>
            </a:r>
          </a:p>
        </p:txBody>
      </p:sp>
      <p:sp>
        <p:nvSpPr>
          <p:cNvPr id="12291" name="Date Placeholder 3">
            <a:extLst>
              <a:ext uri="{FF2B5EF4-FFF2-40B4-BE49-F238E27FC236}">
                <a16:creationId xmlns:a16="http://schemas.microsoft.com/office/drawing/2014/main" id="{E3E5937E-9BA5-4034-A3C7-9B004365D97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2292" name="Slide Number Placeholder 5">
            <a:extLst>
              <a:ext uri="{FF2B5EF4-FFF2-40B4-BE49-F238E27FC236}">
                <a16:creationId xmlns:a16="http://schemas.microsoft.com/office/drawing/2014/main" id="{D8C01307-1819-45A6-A823-52B3337C2CC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B8ADE26A-702B-4B72-903D-0433F931B460}" type="slidenum">
              <a:rPr lang="en-AU" altLang="en-US" sz="1100"/>
              <a:pPr fontAlgn="base"/>
              <a:t>10</a:t>
            </a:fld>
            <a:endParaRPr lang="en-AU" altLang="en-US" sz="1100"/>
          </a:p>
        </p:txBody>
      </p:sp>
      <p:pic>
        <p:nvPicPr>
          <p:cNvPr id="12293" name="Content Placeholder 5" descr="Diagram&#10;&#10;Description automatically generated">
            <a:extLst>
              <a:ext uri="{FF2B5EF4-FFF2-40B4-BE49-F238E27FC236}">
                <a16:creationId xmlns:a16="http://schemas.microsoft.com/office/drawing/2014/main" id="{0263ECEA-F83A-4379-AECF-DD52DA6D9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43025" y="876300"/>
            <a:ext cx="6457950" cy="531971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A10BAB8-64B1-4106-A367-E7DFAAA9F001}"/>
              </a:ext>
            </a:extLst>
          </p:cNvPr>
          <p:cNvSpPr>
            <a:spLocks noGrp="1" noChangeArrowheads="1"/>
          </p:cNvSpPr>
          <p:nvPr>
            <p:ph type="title"/>
          </p:nvPr>
        </p:nvSpPr>
        <p:spPr/>
        <p:txBody>
          <a:bodyPr/>
          <a:lstStyle/>
          <a:p>
            <a:pPr eaLnBrk="1" hangingPunct="1"/>
            <a:r>
              <a:rPr lang="en-AU" altLang="en-US"/>
              <a:t>Methodology – Data transformation </a:t>
            </a:r>
          </a:p>
        </p:txBody>
      </p:sp>
      <p:sp>
        <p:nvSpPr>
          <p:cNvPr id="13315" name="Content Placeholder 2">
            <a:extLst>
              <a:ext uri="{FF2B5EF4-FFF2-40B4-BE49-F238E27FC236}">
                <a16:creationId xmlns:a16="http://schemas.microsoft.com/office/drawing/2014/main" id="{5D2A377A-AF41-41D8-A446-31F3C9D45B4B}"/>
              </a:ext>
            </a:extLst>
          </p:cNvPr>
          <p:cNvSpPr>
            <a:spLocks noGrp="1" noChangeArrowheads="1"/>
          </p:cNvSpPr>
          <p:nvPr>
            <p:ph idx="1"/>
          </p:nvPr>
        </p:nvSpPr>
        <p:spPr/>
        <p:txBody>
          <a:bodyPr/>
          <a:lstStyle/>
          <a:p>
            <a:pPr eaLnBrk="1" hangingPunct="1"/>
            <a:r>
              <a:rPr lang="en-AU" altLang="en-US" dirty="0"/>
              <a:t>Embedding: transforming raw data to vectors that store semantic information</a:t>
            </a:r>
          </a:p>
          <a:p>
            <a:pPr lvl="1" eaLnBrk="1" hangingPunct="1"/>
            <a:r>
              <a:rPr lang="en-AU" altLang="en-US" dirty="0"/>
              <a:t>Raw data cannot be used directly </a:t>
            </a:r>
          </a:p>
          <a:p>
            <a:pPr lvl="1" eaLnBrk="1" hangingPunct="1"/>
            <a:r>
              <a:rPr lang="en-AU" altLang="en-US" dirty="0"/>
              <a:t>Approach inspired by NLP </a:t>
            </a:r>
          </a:p>
          <a:p>
            <a:pPr eaLnBrk="1" hangingPunct="1"/>
            <a:r>
              <a:rPr lang="en-AU" altLang="en-US" dirty="0"/>
              <a:t>This work uses </a:t>
            </a:r>
            <a:r>
              <a:rPr lang="en-AU" altLang="en-US" dirty="0" err="1"/>
              <a:t>spatio</a:t>
            </a:r>
            <a:r>
              <a:rPr lang="en-AU" altLang="en-US" dirty="0"/>
              <a:t>-temporal instead of linguistic semantics</a:t>
            </a:r>
          </a:p>
          <a:p>
            <a:pPr lvl="1" eaLnBrk="1" hangingPunct="1"/>
            <a:r>
              <a:rPr lang="en-AU" altLang="en-US" dirty="0"/>
              <a:t>Vectors store the </a:t>
            </a:r>
            <a:r>
              <a:rPr lang="en-AU" altLang="en-US" dirty="0" err="1"/>
              <a:t>spatio</a:t>
            </a:r>
            <a:r>
              <a:rPr lang="en-AU" altLang="en-US" dirty="0"/>
              <a:t>-temporal semantics, i.e. how different areas and temporal segments relate to one another</a:t>
            </a:r>
          </a:p>
        </p:txBody>
      </p:sp>
      <p:sp>
        <p:nvSpPr>
          <p:cNvPr id="13316" name="Date Placeholder 3">
            <a:extLst>
              <a:ext uri="{FF2B5EF4-FFF2-40B4-BE49-F238E27FC236}">
                <a16:creationId xmlns:a16="http://schemas.microsoft.com/office/drawing/2014/main" id="{4D324BB1-C835-48EF-8929-6F8667793BD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3317" name="Slide Number Placeholder 5">
            <a:extLst>
              <a:ext uri="{FF2B5EF4-FFF2-40B4-BE49-F238E27FC236}">
                <a16:creationId xmlns:a16="http://schemas.microsoft.com/office/drawing/2014/main" id="{0181D129-6871-4EC4-9A90-2686842A62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23ADC11D-95B9-4EA3-B4FC-14511A88BC90}" type="slidenum">
              <a:rPr lang="en-AU" altLang="en-US" sz="1100"/>
              <a:pPr fontAlgn="base"/>
              <a:t>11</a:t>
            </a:fld>
            <a:endParaRPr lang="en-AU" altLang="en-US" sz="1100"/>
          </a:p>
        </p:txBody>
      </p:sp>
      <p:pic>
        <p:nvPicPr>
          <p:cNvPr id="13318" name="Picture 4" descr="Diagram&#10;&#10;Description automatically generated">
            <a:extLst>
              <a:ext uri="{FF2B5EF4-FFF2-40B4-BE49-F238E27FC236}">
                <a16:creationId xmlns:a16="http://schemas.microsoft.com/office/drawing/2014/main" id="{F304BAC6-3B5E-4F18-9908-47627AC9F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3716238"/>
            <a:ext cx="47371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500"/>
                                        <p:tgtEl>
                                          <p:spTgt spid="133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fade">
                                      <p:cBhvr>
                                        <p:cTn id="18" dur="500"/>
                                        <p:tgtEl>
                                          <p:spTgt spid="133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318"/>
                                        </p:tgtEl>
                                        <p:attrNameLst>
                                          <p:attrName>style.visibility</p:attrName>
                                        </p:attrNameLst>
                                      </p:cBhvr>
                                      <p:to>
                                        <p:strVal val="visible"/>
                                      </p:to>
                                    </p:set>
                                    <p:animEffect transition="in" filter="fade">
                                      <p:cBhvr>
                                        <p:cTn id="26"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B714C3B-238E-4ADD-A41D-21A4343FB980}"/>
              </a:ext>
            </a:extLst>
          </p:cNvPr>
          <p:cNvSpPr>
            <a:spLocks noGrp="1" noChangeArrowheads="1"/>
          </p:cNvSpPr>
          <p:nvPr>
            <p:ph type="title"/>
          </p:nvPr>
        </p:nvSpPr>
        <p:spPr/>
        <p:txBody>
          <a:bodyPr/>
          <a:lstStyle/>
          <a:p>
            <a:pPr eaLnBrk="1" hangingPunct="1"/>
            <a:r>
              <a:rPr lang="en-AU" altLang="en-US"/>
              <a:t>Methodology – Injecting Distortions	</a:t>
            </a:r>
          </a:p>
        </p:txBody>
      </p:sp>
      <p:sp>
        <p:nvSpPr>
          <p:cNvPr id="15363" name="Content Placeholder 2">
            <a:extLst>
              <a:ext uri="{FF2B5EF4-FFF2-40B4-BE49-F238E27FC236}">
                <a16:creationId xmlns:a16="http://schemas.microsoft.com/office/drawing/2014/main" id="{A8D4E651-8B0D-4A41-B1B0-48C3122CFA6E}"/>
              </a:ext>
            </a:extLst>
          </p:cNvPr>
          <p:cNvSpPr>
            <a:spLocks noGrp="1" noChangeArrowheads="1"/>
          </p:cNvSpPr>
          <p:nvPr>
            <p:ph idx="1"/>
          </p:nvPr>
        </p:nvSpPr>
        <p:spPr/>
        <p:txBody>
          <a:bodyPr/>
          <a:lstStyle/>
          <a:p>
            <a:pPr eaLnBrk="1" hangingPunct="1"/>
            <a:r>
              <a:rPr lang="en-AU" altLang="en-US" dirty="0"/>
              <a:t>No dataset available to train the model to address the three challenges, need manual noise injection</a:t>
            </a:r>
          </a:p>
          <a:p>
            <a:pPr eaLnBrk="1" hangingPunct="1"/>
            <a:r>
              <a:rPr lang="en-AU" altLang="en-US" dirty="0"/>
              <a:t>Challenge 1: Injecting temporal noise </a:t>
            </a:r>
          </a:p>
          <a:p>
            <a:pPr lvl="1" eaLnBrk="1" hangingPunct="1"/>
            <a:r>
              <a:rPr lang="en-AU" altLang="en-US" dirty="0"/>
              <a:t>For all points in a trajectory, we add or subtract a random number of minutes. Controlled by parameter </a:t>
            </a:r>
            <a:r>
              <a:rPr lang="en-AU" altLang="en-US" i="1" dirty="0"/>
              <a:t>d</a:t>
            </a:r>
            <a:r>
              <a:rPr lang="en-AU" altLang="en-US" i="1" baseline="-25000" dirty="0"/>
              <a:t>e</a:t>
            </a:r>
          </a:p>
          <a:p>
            <a:pPr eaLnBrk="1" hangingPunct="1"/>
            <a:r>
              <a:rPr lang="en-AU" altLang="en-US" dirty="0"/>
              <a:t>Challenge 2: </a:t>
            </a:r>
            <a:r>
              <a:rPr lang="en-AU" altLang="en-US" dirty="0" err="1"/>
              <a:t>Downsampling</a:t>
            </a:r>
            <a:r>
              <a:rPr lang="en-AU" altLang="en-US" dirty="0"/>
              <a:t> trajectories</a:t>
            </a:r>
          </a:p>
          <a:p>
            <a:pPr lvl="1" eaLnBrk="1" hangingPunct="1"/>
            <a:r>
              <a:rPr lang="en-AU" altLang="en-US" dirty="0"/>
              <a:t>Randomly remove some points from the trajectory. Controlled by parameter </a:t>
            </a:r>
            <a:r>
              <a:rPr lang="en-AU" altLang="en-US" i="1" dirty="0" err="1"/>
              <a:t>d</a:t>
            </a:r>
            <a:r>
              <a:rPr lang="en-AU" altLang="en-US" i="1" baseline="-25000" dirty="0" err="1"/>
              <a:t>r</a:t>
            </a:r>
            <a:endParaRPr lang="en-AU" altLang="en-US" dirty="0"/>
          </a:p>
          <a:p>
            <a:pPr eaLnBrk="1" hangingPunct="1"/>
            <a:r>
              <a:rPr lang="en-AU" altLang="en-US" dirty="0"/>
              <a:t>Challenge 3: Injecting spatial noise </a:t>
            </a:r>
          </a:p>
          <a:p>
            <a:pPr lvl="1" eaLnBrk="1" hangingPunct="1"/>
            <a:r>
              <a:rPr lang="en-AU" altLang="en-US" dirty="0"/>
              <a:t>For all points in a trajectory, we randomly shift some points’ spatial coordinates to a random location within 30 meters. Controlled by parameter </a:t>
            </a:r>
            <a:r>
              <a:rPr lang="en-AU" altLang="en-US" i="1" dirty="0"/>
              <a:t>d</a:t>
            </a:r>
            <a:r>
              <a:rPr lang="en-AU" altLang="en-US" i="1" baseline="-25000" dirty="0"/>
              <a:t>s</a:t>
            </a:r>
          </a:p>
          <a:p>
            <a:pPr eaLnBrk="1" hangingPunct="1"/>
            <a:endParaRPr lang="en-AU" altLang="en-US" dirty="0"/>
          </a:p>
          <a:p>
            <a:pPr eaLnBrk="1" hangingPunct="1"/>
            <a:endParaRPr lang="en-AU" altLang="en-US" dirty="0"/>
          </a:p>
        </p:txBody>
      </p:sp>
      <p:sp>
        <p:nvSpPr>
          <p:cNvPr id="15364" name="Date Placeholder 3">
            <a:extLst>
              <a:ext uri="{FF2B5EF4-FFF2-40B4-BE49-F238E27FC236}">
                <a16:creationId xmlns:a16="http://schemas.microsoft.com/office/drawing/2014/main" id="{99F7EF4F-06F3-4B98-A2C2-2BB18DBB8F5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5365" name="Slide Number Placeholder 5">
            <a:extLst>
              <a:ext uri="{FF2B5EF4-FFF2-40B4-BE49-F238E27FC236}">
                <a16:creationId xmlns:a16="http://schemas.microsoft.com/office/drawing/2014/main" id="{A1F485C8-8419-4A21-A613-A5924795C5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A946E116-19F4-4E76-BB70-B85FCF2904B3}" type="slidenum">
              <a:rPr lang="en-AU" altLang="en-US" sz="1100"/>
              <a:pPr fontAlgn="base"/>
              <a:t>12</a:t>
            </a:fld>
            <a:endParaRPr lang="en-AU" altLang="en-US"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fade">
                                      <p:cBhvr>
                                        <p:cTn id="15" dur="500"/>
                                        <p:tgtEl>
                                          <p:spTgt spid="153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fade">
                                      <p:cBhvr>
                                        <p:cTn id="20" dur="500"/>
                                        <p:tgtEl>
                                          <p:spTgt spid="1536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fade">
                                      <p:cBhvr>
                                        <p:cTn id="23" dur="500"/>
                                        <p:tgtEl>
                                          <p:spTgt spid="153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363">
                                            <p:txEl>
                                              <p:pRg st="5" end="5"/>
                                            </p:txEl>
                                          </p:spTgt>
                                        </p:tgtEl>
                                        <p:attrNameLst>
                                          <p:attrName>style.visibility</p:attrName>
                                        </p:attrNameLst>
                                      </p:cBhvr>
                                      <p:to>
                                        <p:strVal val="visible"/>
                                      </p:to>
                                    </p:set>
                                    <p:animEffect transition="in" filter="fade">
                                      <p:cBhvr>
                                        <p:cTn id="28" dur="500"/>
                                        <p:tgtEl>
                                          <p:spTgt spid="1536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animEffect transition="in" filter="fade">
                                      <p:cBhvr>
                                        <p:cTn id="31"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816C653-3C3D-4C19-86CF-1980E2EA8165}"/>
              </a:ext>
            </a:extLst>
          </p:cNvPr>
          <p:cNvSpPr>
            <a:spLocks noGrp="1" noChangeArrowheads="1"/>
          </p:cNvSpPr>
          <p:nvPr>
            <p:ph type="title"/>
          </p:nvPr>
        </p:nvSpPr>
        <p:spPr/>
        <p:txBody>
          <a:bodyPr/>
          <a:lstStyle/>
          <a:p>
            <a:pPr eaLnBrk="1" hangingPunct="1"/>
            <a:r>
              <a:rPr lang="en-AU" altLang="en-US" dirty="0"/>
              <a:t>Methodology – Loss 1: Representation Loss</a:t>
            </a:r>
            <a:endParaRPr lang="en-US" altLang="en-US" dirty="0"/>
          </a:p>
        </p:txBody>
      </p:sp>
      <mc:AlternateContent xmlns:mc="http://schemas.openxmlformats.org/markup-compatibility/2006" xmlns:a14="http://schemas.microsoft.com/office/drawing/2010/main">
        <mc:Choice Requires="a14">
          <p:sp>
            <p:nvSpPr>
              <p:cNvPr id="20483" name="Content Placeholder 2">
                <a:extLst>
                  <a:ext uri="{FF2B5EF4-FFF2-40B4-BE49-F238E27FC236}">
                    <a16:creationId xmlns:a16="http://schemas.microsoft.com/office/drawing/2014/main" id="{944D6B7D-BAC9-4D76-92A6-DA8E92E7F5C0}"/>
                  </a:ext>
                </a:extLst>
              </p:cNvPr>
              <p:cNvSpPr>
                <a:spLocks noGrp="1" noChangeArrowheads="1"/>
              </p:cNvSpPr>
              <p:nvPr>
                <p:ph idx="1"/>
              </p:nvPr>
            </p:nvSpPr>
            <p:spPr/>
            <p:txBody>
              <a:bodyPr/>
              <a:lstStyle/>
              <a:p>
                <a:pPr eaLnBrk="1" hangingPunct="1"/>
                <a:r>
                  <a:rPr lang="en-US" altLang="en-US" dirty="0"/>
                  <a:t>We use the triplet loss, utilizing three trajectories: input trajectory (X), ground truth trajectory (Y), negative trajectory (N)</a:t>
                </a:r>
              </a:p>
              <a:p>
                <a:pPr lvl="1" eaLnBrk="1" hangingPunct="1"/>
                <a:r>
                  <a:rPr lang="en-US" altLang="en-US" dirty="0"/>
                  <a:t>Y: Actual recorded trajectory from the dataset (ground truth trajectory)</a:t>
                </a:r>
              </a:p>
              <a:p>
                <a:pPr lvl="1" eaLnBrk="1" hangingPunct="1"/>
                <a:r>
                  <a:rPr lang="en-US" altLang="en-US" dirty="0"/>
                  <a:t>X: Trajectory Y after the distortions mentioned before (query trajectory)</a:t>
                </a:r>
              </a:p>
              <a:p>
                <a:pPr lvl="1" eaLnBrk="1" hangingPunct="1"/>
                <a:r>
                  <a:rPr lang="en-US" altLang="en-US" dirty="0"/>
                  <a:t>N: A random trajectory from the dataset (negative trajectory) </a:t>
                </a:r>
              </a:p>
              <a:p>
                <a:pPr eaLnBrk="1" hangingPunct="1"/>
                <a:r>
                  <a:rPr lang="en-US" altLang="en-US" dirty="0"/>
                  <a:t>Objective: Train our model to recognize both trajectory similarity and dissimilarity </a:t>
                </a:r>
              </a:p>
              <a:p>
                <a:pPr eaLnBrk="1" hangingPunct="1"/>
                <a:endParaRPr lang="en-US" altLang="en-US" dirty="0"/>
              </a:p>
              <a:p>
                <a:pPr marL="0" indent="0" eaLnBrk="1" hangingPunct="1">
                  <a:buNone/>
                </a:pPr>
                <a:r>
                  <a:rPr lang="en-US" altLang="en-US" dirty="0"/>
                  <a:t>Where:</a:t>
                </a:r>
              </a:p>
              <a:p>
                <a:pPr eaLnBrk="1" hangingPunct="1"/>
                <a:r>
                  <a:rPr lang="en-US" altLang="en-US" dirty="0"/>
                  <a:t>VX, VY, VN: Vector representation of X, Y and N respectively</a:t>
                </a:r>
              </a:p>
              <a:p>
                <a:pPr eaLnBrk="1" hangingPunct="1"/>
                <a14:m>
                  <m:oMath xmlns:m="http://schemas.openxmlformats.org/officeDocument/2006/math">
                    <m:r>
                      <a:rPr lang="en-AU" altLang="en-US" b="0" i="1" smtClean="0">
                        <a:latin typeface="Cambria Math" panose="02040503050406030204" pitchFamily="18" charset="0"/>
                      </a:rPr>
                      <m:t>𝛼</m:t>
                    </m:r>
                  </m:oMath>
                </a14:m>
                <a:r>
                  <a:rPr lang="en-US" altLang="en-US" dirty="0"/>
                  <a:t>: Triplet loss margin</a:t>
                </a:r>
              </a:p>
              <a:p>
                <a:pPr eaLnBrk="1" hangingPunct="1"/>
                <a:endParaRPr lang="en-US" altLang="en-US" dirty="0"/>
              </a:p>
            </p:txBody>
          </p:sp>
        </mc:Choice>
        <mc:Fallback xmlns="">
          <p:sp>
            <p:nvSpPr>
              <p:cNvPr id="20483" name="Content Placeholder 2">
                <a:extLst>
                  <a:ext uri="{FF2B5EF4-FFF2-40B4-BE49-F238E27FC236}">
                    <a16:creationId xmlns:a16="http://schemas.microsoft.com/office/drawing/2014/main" id="{944D6B7D-BAC9-4D76-92A6-DA8E92E7F5C0}"/>
                  </a:ext>
                </a:extLst>
              </p:cNvPr>
              <p:cNvSpPr>
                <a:spLocks noGrp="1" noRot="1" noChangeAspect="1" noMove="1" noResize="1" noEditPoints="1" noAdjustHandles="1" noChangeArrowheads="1" noChangeShapeType="1" noTextEdit="1"/>
              </p:cNvSpPr>
              <p:nvPr>
                <p:ph idx="1"/>
              </p:nvPr>
            </p:nvSpPr>
            <p:spPr>
              <a:blipFill>
                <a:blip r:embed="rId2"/>
                <a:stretch>
                  <a:fillRect l="-667" t="-627"/>
                </a:stretch>
              </a:blipFill>
            </p:spPr>
            <p:txBody>
              <a:bodyPr/>
              <a:lstStyle/>
              <a:p>
                <a:r>
                  <a:rPr lang="en-AU">
                    <a:noFill/>
                  </a:rPr>
                  <a:t> </a:t>
                </a:r>
              </a:p>
            </p:txBody>
          </p:sp>
        </mc:Fallback>
      </mc:AlternateContent>
      <p:sp>
        <p:nvSpPr>
          <p:cNvPr id="20484" name="Date Placeholder 3">
            <a:extLst>
              <a:ext uri="{FF2B5EF4-FFF2-40B4-BE49-F238E27FC236}">
                <a16:creationId xmlns:a16="http://schemas.microsoft.com/office/drawing/2014/main" id="{27BF355C-2F66-437A-A93A-701BB919982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0485" name="Slide Number Placeholder 5">
            <a:extLst>
              <a:ext uri="{FF2B5EF4-FFF2-40B4-BE49-F238E27FC236}">
                <a16:creationId xmlns:a16="http://schemas.microsoft.com/office/drawing/2014/main" id="{12EDDACE-55A9-4E08-AF34-2F1EE0799D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A599BDAD-1E72-4D72-AA7B-D64C31AE9CB9}" type="slidenum">
              <a:rPr lang="en-AU" altLang="en-US" sz="1100"/>
              <a:pPr fontAlgn="base"/>
              <a:t>13</a:t>
            </a:fld>
            <a:endParaRPr lang="en-AU" altLang="en-US" sz="1100"/>
          </a:p>
        </p:txBody>
      </p:sp>
      <p:pic>
        <p:nvPicPr>
          <p:cNvPr id="3" name="Picture 2">
            <a:extLst>
              <a:ext uri="{FF2B5EF4-FFF2-40B4-BE49-F238E27FC236}">
                <a16:creationId xmlns:a16="http://schemas.microsoft.com/office/drawing/2014/main" id="{B71B330B-91CA-4EE2-AC2D-74BE08DF9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26" y="3733006"/>
            <a:ext cx="8549134" cy="393711"/>
          </a:xfrm>
          <a:prstGeom prst="rect">
            <a:avLst/>
          </a:prstGeom>
        </p:spPr>
      </p:pic>
    </p:spTree>
    <p:extLst>
      <p:ext uri="{BB962C8B-B14F-4D97-AF65-F5344CB8AC3E}">
        <p14:creationId xmlns:p14="http://schemas.microsoft.com/office/powerpoint/2010/main" val="145681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fade">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fade">
                                      <p:cBhvr>
                                        <p:cTn id="37" dur="500"/>
                                        <p:tgtEl>
                                          <p:spTgt spid="2048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483">
                                            <p:txEl>
                                              <p:pRg st="7" end="7"/>
                                            </p:txEl>
                                          </p:spTgt>
                                        </p:tgtEl>
                                        <p:attrNameLst>
                                          <p:attrName>style.visibility</p:attrName>
                                        </p:attrNameLst>
                                      </p:cBhvr>
                                      <p:to>
                                        <p:strVal val="visible"/>
                                      </p:to>
                                    </p:set>
                                    <p:animEffect transition="in" filter="fade">
                                      <p:cBhvr>
                                        <p:cTn id="40" dur="500"/>
                                        <p:tgtEl>
                                          <p:spTgt spid="20483">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Effect transition="in" filter="fade">
                                      <p:cBhvr>
                                        <p:cTn id="43"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Date Placeholder 3">
            <a:extLst>
              <a:ext uri="{FF2B5EF4-FFF2-40B4-BE49-F238E27FC236}">
                <a16:creationId xmlns:a16="http://schemas.microsoft.com/office/drawing/2014/main" id="{E3E5937E-9BA5-4034-A3C7-9B004365D97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2292" name="Slide Number Placeholder 5">
            <a:extLst>
              <a:ext uri="{FF2B5EF4-FFF2-40B4-BE49-F238E27FC236}">
                <a16:creationId xmlns:a16="http://schemas.microsoft.com/office/drawing/2014/main" id="{D8C01307-1819-45A6-A823-52B3337C2CC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B8ADE26A-702B-4B72-903D-0433F931B460}" type="slidenum">
              <a:rPr lang="en-AU" altLang="en-US" sz="1100"/>
              <a:pPr fontAlgn="base"/>
              <a:t>14</a:t>
            </a:fld>
            <a:endParaRPr lang="en-AU" altLang="en-US" sz="1100"/>
          </a:p>
        </p:txBody>
      </p:sp>
      <p:pic>
        <p:nvPicPr>
          <p:cNvPr id="12293" name="Content Placeholder 5" descr="Diagram&#10;&#10;Description automatically generated">
            <a:extLst>
              <a:ext uri="{FF2B5EF4-FFF2-40B4-BE49-F238E27FC236}">
                <a16:creationId xmlns:a16="http://schemas.microsoft.com/office/drawing/2014/main" id="{0263ECEA-F83A-4379-AECF-DD52DA6D9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43025" y="404664"/>
            <a:ext cx="6457950" cy="5319713"/>
          </a:xfrm>
        </p:spPr>
      </p:pic>
      <p:sp>
        <p:nvSpPr>
          <p:cNvPr id="3" name="Rectangle 2">
            <a:extLst>
              <a:ext uri="{FF2B5EF4-FFF2-40B4-BE49-F238E27FC236}">
                <a16:creationId xmlns:a16="http://schemas.microsoft.com/office/drawing/2014/main" id="{6570D94D-0CA6-465A-94BA-C2D2E69CDF5A}"/>
              </a:ext>
            </a:extLst>
          </p:cNvPr>
          <p:cNvSpPr/>
          <p:nvPr/>
        </p:nvSpPr>
        <p:spPr bwMode="auto">
          <a:xfrm>
            <a:off x="1187624" y="3645024"/>
            <a:ext cx="6840760" cy="216024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22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B903B2-558B-4D31-86F1-904C18462EB0}"/>
              </a:ext>
            </a:extLst>
          </p:cNvPr>
          <p:cNvSpPr>
            <a:spLocks noGrp="1" noChangeArrowheads="1"/>
          </p:cNvSpPr>
          <p:nvPr>
            <p:ph type="title"/>
          </p:nvPr>
        </p:nvSpPr>
        <p:spPr/>
        <p:txBody>
          <a:bodyPr/>
          <a:lstStyle/>
          <a:p>
            <a:pPr eaLnBrk="1" hangingPunct="1"/>
            <a:r>
              <a:rPr lang="en-AU" altLang="en-US" dirty="0"/>
              <a:t>Methodology – Loss 2: Point-to-point Loss</a:t>
            </a:r>
          </a:p>
        </p:txBody>
      </p:sp>
      <mc:AlternateContent xmlns:mc="http://schemas.openxmlformats.org/markup-compatibility/2006" xmlns:a14="http://schemas.microsoft.com/office/drawing/2010/main">
        <mc:Choice Requires="a14">
          <p:sp>
            <p:nvSpPr>
              <p:cNvPr id="18435" name="Content Placeholder 2">
                <a:extLst>
                  <a:ext uri="{FF2B5EF4-FFF2-40B4-BE49-F238E27FC236}">
                    <a16:creationId xmlns:a16="http://schemas.microsoft.com/office/drawing/2014/main" id="{D9E28355-7844-495B-A8B3-32E775E58F79}"/>
                  </a:ext>
                </a:extLst>
              </p:cNvPr>
              <p:cNvSpPr>
                <a:spLocks noGrp="1" noChangeArrowheads="1"/>
              </p:cNvSpPr>
              <p:nvPr>
                <p:ph idx="1"/>
              </p:nvPr>
            </p:nvSpPr>
            <p:spPr/>
            <p:txBody>
              <a:bodyPr/>
              <a:lstStyle/>
              <a:p>
                <a:pPr eaLnBrk="1" hangingPunct="1"/>
                <a:r>
                  <a:rPr lang="en-US" altLang="en-US" dirty="0"/>
                  <a:t>Since the output and the ground truth of the model are both sequences, we can compare the accuracy of the prediction on a point-to-point basis</a:t>
                </a:r>
              </a:p>
              <a:p>
                <a:pPr eaLnBrk="1" hangingPunct="1"/>
                <a:r>
                  <a:rPr lang="en-US" altLang="en-US" dirty="0"/>
                  <a:t>Objective: Train our model to be able to reconstruct the original input more accurately</a:t>
                </a:r>
              </a:p>
              <a:p>
                <a:pPr eaLnBrk="1" hangingPunct="1"/>
                <a:endParaRPr lang="en-US" altLang="en-US" dirty="0"/>
              </a:p>
              <a:p>
                <a:pPr eaLnBrk="1" hangingPunct="1"/>
                <a:endParaRPr lang="en-US" altLang="en-US" dirty="0"/>
              </a:p>
              <a:p>
                <a:pPr marL="0" indent="0" eaLnBrk="1" hangingPunct="1">
                  <a:buNone/>
                </a:pPr>
                <a:r>
                  <a:rPr lang="en-US" altLang="en-US" dirty="0"/>
                  <a:t>Where:</a:t>
                </a:r>
              </a:p>
              <a:p>
                <a:pPr eaLnBrk="1" hangingPunct="1"/>
                <a14:m>
                  <m:oMath xmlns:m="http://schemas.openxmlformats.org/officeDocument/2006/math">
                    <m:sSup>
                      <m:sSupPr>
                        <m:ctrlPr>
                          <a:rPr lang="en-US" altLang="en-US" i="1" smtClean="0">
                            <a:latin typeface="Cambria Math" panose="02040503050406030204" pitchFamily="18" charset="0"/>
                          </a:rPr>
                        </m:ctrlPr>
                      </m:sSupPr>
                      <m:e>
                        <m:r>
                          <a:rPr lang="en-AU" altLang="en-US" b="0" i="1" smtClean="0">
                            <a:latin typeface="Cambria Math" panose="02040503050406030204" pitchFamily="18" charset="0"/>
                          </a:rPr>
                          <m:t>𝑌</m:t>
                        </m:r>
                      </m:e>
                      <m:sup>
                        <m:r>
                          <a:rPr lang="en-AU" altLang="en-US" b="0" i="1" smtClean="0">
                            <a:latin typeface="Cambria Math" panose="02040503050406030204" pitchFamily="18" charset="0"/>
                          </a:rPr>
                          <m:t>𝑘</m:t>
                        </m:r>
                      </m:sup>
                    </m:sSup>
                    <m:r>
                      <a:rPr lang="en-AU" altLang="en-US" b="0" i="1" smtClean="0">
                        <a:latin typeface="Cambria Math" panose="02040503050406030204" pitchFamily="18" charset="0"/>
                      </a:rPr>
                      <m:t>:</m:t>
                    </m:r>
                  </m:oMath>
                </a14:m>
                <a:r>
                  <a:rPr lang="en-US" altLang="en-US" dirty="0"/>
                  <a:t> Ground truth trajectory</a:t>
                </a:r>
              </a:p>
              <a:p>
                <a:pPr eaLnBrk="1" hangingPunct="1"/>
                <a14:m>
                  <m:oMath xmlns:m="http://schemas.openxmlformats.org/officeDocument/2006/math">
                    <m:sSup>
                      <m:sSupPr>
                        <m:ctrlPr>
                          <a:rPr lang="en-US" altLang="en-US" i="1" smtClean="0">
                            <a:latin typeface="Cambria Math" panose="02040503050406030204" pitchFamily="18" charset="0"/>
                          </a:rPr>
                        </m:ctrlPr>
                      </m:sSupPr>
                      <m:e>
                        <m:r>
                          <a:rPr lang="en-AU" altLang="en-US" b="0" i="1" smtClean="0">
                            <a:latin typeface="Cambria Math" panose="02040503050406030204" pitchFamily="18" charset="0"/>
                          </a:rPr>
                          <m:t>𝑌</m:t>
                        </m:r>
                      </m:e>
                      <m:sup>
                        <m:r>
                          <a:rPr lang="en-AU" altLang="en-US" b="0" i="1" smtClean="0">
                            <a:latin typeface="Cambria Math" panose="02040503050406030204" pitchFamily="18" charset="0"/>
                          </a:rPr>
                          <m:t>𝑘</m:t>
                        </m:r>
                        <m:r>
                          <a:rPr lang="en-AU" altLang="en-US" b="0" i="1" smtClean="0">
                            <a:latin typeface="Cambria Math" panose="02040503050406030204" pitchFamily="18" charset="0"/>
                          </a:rPr>
                          <m:t>′</m:t>
                        </m:r>
                      </m:sup>
                    </m:sSup>
                    <m:r>
                      <a:rPr lang="en-AU" altLang="en-US" b="0" i="1" smtClean="0">
                        <a:latin typeface="Cambria Math" panose="02040503050406030204" pitchFamily="18" charset="0"/>
                      </a:rPr>
                      <m:t>:</m:t>
                    </m:r>
                  </m:oMath>
                </a14:m>
                <a:r>
                  <a:rPr lang="en-US" altLang="en-US" dirty="0"/>
                  <a:t> Output from the model (i.e. predicted trajectory)</a:t>
                </a:r>
              </a:p>
              <a:p>
                <a:pPr eaLnBrk="1" hangingPunct="1"/>
                <a14:m>
                  <m:oMath xmlns:m="http://schemas.openxmlformats.org/officeDocument/2006/math">
                    <m:sSubSup>
                      <m:sSubSupPr>
                        <m:ctrlPr>
                          <a:rPr lang="en-AU" altLang="en-US" b="0" i="1" smtClean="0">
                            <a:latin typeface="Cambria Math" panose="02040503050406030204" pitchFamily="18" charset="0"/>
                          </a:rPr>
                        </m:ctrlPr>
                      </m:sSubSupPr>
                      <m:e>
                        <m:r>
                          <a:rPr lang="en-AU" altLang="en-US" b="0" i="1" smtClean="0">
                            <a:latin typeface="Cambria Math" panose="02040503050406030204" pitchFamily="18" charset="0"/>
                          </a:rPr>
                          <m:t>𝑦</m:t>
                        </m:r>
                      </m:e>
                      <m:sub>
                        <m:r>
                          <a:rPr lang="en-AU" altLang="en-US" b="0" i="1" smtClean="0">
                            <a:latin typeface="Cambria Math" panose="02040503050406030204" pitchFamily="18" charset="0"/>
                          </a:rPr>
                          <m:t>𝑡</m:t>
                        </m:r>
                      </m:sub>
                      <m:sup>
                        <m:r>
                          <a:rPr lang="en-AU" altLang="en-US" b="0" i="1" smtClean="0">
                            <a:latin typeface="Cambria Math" panose="02040503050406030204" pitchFamily="18" charset="0"/>
                          </a:rPr>
                          <m:t>𝑘</m:t>
                        </m:r>
                      </m:sup>
                    </m:sSubSup>
                    <m:r>
                      <a:rPr lang="en-AU" altLang="en-US" b="0" i="1" smtClean="0">
                        <a:latin typeface="Cambria Math" panose="02040503050406030204" pitchFamily="18" charset="0"/>
                      </a:rPr>
                      <m:t>:</m:t>
                    </m:r>
                  </m:oMath>
                </a14:m>
                <a:r>
                  <a:rPr lang="en-US" altLang="en-US" dirty="0"/>
                  <a:t> A point in </a:t>
                </a:r>
                <a14:m>
                  <m:oMath xmlns:m="http://schemas.openxmlformats.org/officeDocument/2006/math">
                    <m:sSup>
                      <m:sSupPr>
                        <m:ctrlPr>
                          <a:rPr lang="en-US" altLang="en-US" i="1">
                            <a:latin typeface="Cambria Math" panose="02040503050406030204" pitchFamily="18" charset="0"/>
                          </a:rPr>
                        </m:ctrlPr>
                      </m:sSupPr>
                      <m:e>
                        <m:r>
                          <a:rPr lang="en-AU" altLang="en-US" i="1">
                            <a:latin typeface="Cambria Math" panose="02040503050406030204" pitchFamily="18" charset="0"/>
                          </a:rPr>
                          <m:t>𝑌</m:t>
                        </m:r>
                      </m:e>
                      <m:sup>
                        <m:r>
                          <a:rPr lang="en-AU" altLang="en-US" i="1">
                            <a:latin typeface="Cambria Math" panose="02040503050406030204" pitchFamily="18" charset="0"/>
                          </a:rPr>
                          <m:t>𝑘</m:t>
                        </m:r>
                      </m:sup>
                    </m:sSup>
                  </m:oMath>
                </a14:m>
                <a:r>
                  <a:rPr lang="en-US" altLang="en-US" dirty="0"/>
                  <a:t> at time </a:t>
                </a:r>
                <a:r>
                  <a:rPr lang="en-US" altLang="en-US" i="1" dirty="0"/>
                  <a:t>t</a:t>
                </a:r>
              </a:p>
              <a:p>
                <a:pPr eaLnBrk="1" hangingPunct="1"/>
                <a14:m>
                  <m:oMath xmlns:m="http://schemas.openxmlformats.org/officeDocument/2006/math">
                    <m:sSubSup>
                      <m:sSubSupPr>
                        <m:ctrlPr>
                          <a:rPr lang="en-AU" altLang="en-US" b="0" i="1" smtClean="0">
                            <a:latin typeface="Cambria Math" panose="02040503050406030204" pitchFamily="18" charset="0"/>
                          </a:rPr>
                        </m:ctrlPr>
                      </m:sSubSupPr>
                      <m:e>
                        <m:r>
                          <a:rPr lang="en-AU" altLang="en-US" b="0" i="1" smtClean="0">
                            <a:latin typeface="Cambria Math" panose="02040503050406030204" pitchFamily="18" charset="0"/>
                          </a:rPr>
                          <m:t>𝑦</m:t>
                        </m:r>
                      </m:e>
                      <m:sub>
                        <m:r>
                          <a:rPr lang="en-AU" altLang="en-US" b="0" i="1" smtClean="0">
                            <a:latin typeface="Cambria Math" panose="02040503050406030204" pitchFamily="18" charset="0"/>
                          </a:rPr>
                          <m:t>𝑡</m:t>
                        </m:r>
                      </m:sub>
                      <m:sup>
                        <m:r>
                          <a:rPr lang="en-AU" altLang="en-US" b="0" i="1" smtClean="0">
                            <a:latin typeface="Cambria Math" panose="02040503050406030204" pitchFamily="18" charset="0"/>
                          </a:rPr>
                          <m:t>𝑘</m:t>
                        </m:r>
                        <m:r>
                          <a:rPr lang="en-AU" altLang="en-US" b="0" i="1" smtClean="0">
                            <a:latin typeface="Cambria Math" panose="02040503050406030204" pitchFamily="18" charset="0"/>
                          </a:rPr>
                          <m:t>′</m:t>
                        </m:r>
                      </m:sup>
                    </m:sSubSup>
                    <m:r>
                      <a:rPr lang="en-AU" altLang="en-US" b="0" i="1" smtClean="0">
                        <a:latin typeface="Cambria Math" panose="02040503050406030204" pitchFamily="18" charset="0"/>
                      </a:rPr>
                      <m:t>:</m:t>
                    </m:r>
                  </m:oMath>
                </a14:m>
                <a:r>
                  <a:rPr lang="en-US" altLang="en-US" dirty="0"/>
                  <a:t> A point in </a:t>
                </a:r>
                <a14:m>
                  <m:oMath xmlns:m="http://schemas.openxmlformats.org/officeDocument/2006/math">
                    <m:sSup>
                      <m:sSupPr>
                        <m:ctrlPr>
                          <a:rPr lang="en-US" altLang="en-US" i="1">
                            <a:latin typeface="Cambria Math" panose="02040503050406030204" pitchFamily="18" charset="0"/>
                          </a:rPr>
                        </m:ctrlPr>
                      </m:sSupPr>
                      <m:e>
                        <m:r>
                          <a:rPr lang="en-AU" altLang="en-US" i="1">
                            <a:latin typeface="Cambria Math" panose="02040503050406030204" pitchFamily="18" charset="0"/>
                          </a:rPr>
                          <m:t>𝑌</m:t>
                        </m:r>
                      </m:e>
                      <m:sup>
                        <m:r>
                          <a:rPr lang="en-AU" altLang="en-US" i="1">
                            <a:latin typeface="Cambria Math" panose="02040503050406030204" pitchFamily="18" charset="0"/>
                          </a:rPr>
                          <m:t>𝑘</m:t>
                        </m:r>
                      </m:sup>
                    </m:sSup>
                    <m:r>
                      <a:rPr lang="en-AU" altLang="en-US" b="0" i="1" smtClean="0">
                        <a:latin typeface="Cambria Math" panose="02040503050406030204" pitchFamily="18" charset="0"/>
                      </a:rPr>
                      <m:t>′</m:t>
                    </m:r>
                  </m:oMath>
                </a14:m>
                <a:r>
                  <a:rPr lang="en-US" altLang="en-US" dirty="0"/>
                  <a:t> at time </a:t>
                </a:r>
                <a:r>
                  <a:rPr lang="en-US" altLang="en-US" i="1" dirty="0"/>
                  <a:t>t</a:t>
                </a:r>
                <a:endParaRPr lang="en-US" altLang="en-US" dirty="0"/>
              </a:p>
              <a:p>
                <a:pPr eaLnBrk="1" hangingPunct="1"/>
                <a:endParaRPr lang="en-US" altLang="en-US" dirty="0"/>
              </a:p>
            </p:txBody>
          </p:sp>
        </mc:Choice>
        <mc:Fallback xmlns="">
          <p:sp>
            <p:nvSpPr>
              <p:cNvPr id="18435" name="Content Placeholder 2">
                <a:extLst>
                  <a:ext uri="{FF2B5EF4-FFF2-40B4-BE49-F238E27FC236}">
                    <a16:creationId xmlns:a16="http://schemas.microsoft.com/office/drawing/2014/main" id="{D9E28355-7844-495B-A8B3-32E775E58F79}"/>
                  </a:ext>
                </a:extLst>
              </p:cNvPr>
              <p:cNvSpPr>
                <a:spLocks noGrp="1" noRot="1" noChangeAspect="1" noMove="1" noResize="1" noEditPoints="1" noAdjustHandles="1" noChangeArrowheads="1" noChangeShapeType="1" noTextEdit="1"/>
              </p:cNvSpPr>
              <p:nvPr>
                <p:ph idx="1"/>
              </p:nvPr>
            </p:nvSpPr>
            <p:spPr>
              <a:blipFill>
                <a:blip r:embed="rId3"/>
                <a:stretch>
                  <a:fillRect l="-667" t="-627"/>
                </a:stretch>
              </a:blipFill>
            </p:spPr>
            <p:txBody>
              <a:bodyPr/>
              <a:lstStyle/>
              <a:p>
                <a:r>
                  <a:rPr lang="en-AU">
                    <a:noFill/>
                  </a:rPr>
                  <a:t> </a:t>
                </a:r>
              </a:p>
            </p:txBody>
          </p:sp>
        </mc:Fallback>
      </mc:AlternateContent>
      <p:sp>
        <p:nvSpPr>
          <p:cNvPr id="18436" name="Date Placeholder 3">
            <a:extLst>
              <a:ext uri="{FF2B5EF4-FFF2-40B4-BE49-F238E27FC236}">
                <a16:creationId xmlns:a16="http://schemas.microsoft.com/office/drawing/2014/main" id="{74A8E2A7-3C58-4785-80DD-DB52835C814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8437" name="Slide Number Placeholder 5">
            <a:extLst>
              <a:ext uri="{FF2B5EF4-FFF2-40B4-BE49-F238E27FC236}">
                <a16:creationId xmlns:a16="http://schemas.microsoft.com/office/drawing/2014/main" id="{4029811D-716C-414A-B5CC-E9456794D22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4C23FF10-ECCB-495C-8434-A38DF642E187}" type="slidenum">
              <a:rPr lang="en-AU" altLang="en-US" sz="1100"/>
              <a:pPr fontAlgn="base"/>
              <a:t>15</a:t>
            </a:fld>
            <a:endParaRPr lang="en-AU" altLang="en-US" sz="1100"/>
          </a:p>
        </p:txBody>
      </p:sp>
      <p:pic>
        <p:nvPicPr>
          <p:cNvPr id="3" name="Picture 2" descr="Diagram&#10;&#10;Description automatically generated with medium confidence">
            <a:extLst>
              <a:ext uri="{FF2B5EF4-FFF2-40B4-BE49-F238E27FC236}">
                <a16:creationId xmlns:a16="http://schemas.microsoft.com/office/drawing/2014/main" id="{18658A05-B283-4FD1-A29B-C111F09CF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2708920"/>
            <a:ext cx="5537759" cy="72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fade">
                                      <p:cBhvr>
                                        <p:cTn id="22" dur="500"/>
                                        <p:tgtEl>
                                          <p:spTgt spid="1843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Effect transition="in" filter="fade">
                                      <p:cBhvr>
                                        <p:cTn id="25" dur="500"/>
                                        <p:tgtEl>
                                          <p:spTgt spid="1843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fade">
                                      <p:cBhvr>
                                        <p:cTn id="28" dur="500"/>
                                        <p:tgtEl>
                                          <p:spTgt spid="1843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fade">
                                      <p:cBhvr>
                                        <p:cTn id="31" dur="500"/>
                                        <p:tgtEl>
                                          <p:spTgt spid="18435">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fade">
                                      <p:cBhvr>
                                        <p:cTn id="34"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Date Placeholder 3">
            <a:extLst>
              <a:ext uri="{FF2B5EF4-FFF2-40B4-BE49-F238E27FC236}">
                <a16:creationId xmlns:a16="http://schemas.microsoft.com/office/drawing/2014/main" id="{E3E5937E-9BA5-4034-A3C7-9B004365D97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2292" name="Slide Number Placeholder 5">
            <a:extLst>
              <a:ext uri="{FF2B5EF4-FFF2-40B4-BE49-F238E27FC236}">
                <a16:creationId xmlns:a16="http://schemas.microsoft.com/office/drawing/2014/main" id="{D8C01307-1819-45A6-A823-52B3337C2CC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B8ADE26A-702B-4B72-903D-0433F931B460}" type="slidenum">
              <a:rPr lang="en-AU" altLang="en-US" sz="1100"/>
              <a:pPr fontAlgn="base"/>
              <a:t>16</a:t>
            </a:fld>
            <a:endParaRPr lang="en-AU" altLang="en-US" sz="1100"/>
          </a:p>
        </p:txBody>
      </p:sp>
      <p:pic>
        <p:nvPicPr>
          <p:cNvPr id="12293" name="Content Placeholder 5" descr="Diagram&#10;&#10;Description automatically generated">
            <a:extLst>
              <a:ext uri="{FF2B5EF4-FFF2-40B4-BE49-F238E27FC236}">
                <a16:creationId xmlns:a16="http://schemas.microsoft.com/office/drawing/2014/main" id="{0263ECEA-F83A-4379-AECF-DD52DA6D9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43025" y="404664"/>
            <a:ext cx="6457950" cy="5319713"/>
          </a:xfrm>
        </p:spPr>
      </p:pic>
      <p:sp>
        <p:nvSpPr>
          <p:cNvPr id="3" name="Rectangle 2">
            <a:extLst>
              <a:ext uri="{FF2B5EF4-FFF2-40B4-BE49-F238E27FC236}">
                <a16:creationId xmlns:a16="http://schemas.microsoft.com/office/drawing/2014/main" id="{6570D94D-0CA6-465A-94BA-C2D2E69CDF5A}"/>
              </a:ext>
            </a:extLst>
          </p:cNvPr>
          <p:cNvSpPr/>
          <p:nvPr/>
        </p:nvSpPr>
        <p:spPr bwMode="auto">
          <a:xfrm>
            <a:off x="1151620" y="332656"/>
            <a:ext cx="6840760" cy="223224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83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93D96F1-A4B4-45A6-9ED4-B2F71B98A650}"/>
              </a:ext>
            </a:extLst>
          </p:cNvPr>
          <p:cNvSpPr>
            <a:spLocks noGrp="1" noChangeArrowheads="1"/>
          </p:cNvSpPr>
          <p:nvPr>
            <p:ph type="title"/>
          </p:nvPr>
        </p:nvSpPr>
        <p:spPr/>
        <p:txBody>
          <a:bodyPr/>
          <a:lstStyle/>
          <a:p>
            <a:pPr eaLnBrk="1" hangingPunct="1"/>
            <a:r>
              <a:rPr lang="en-AU" altLang="en-US" dirty="0"/>
              <a:t>Methodology – Loss 3: Pattern loss </a:t>
            </a:r>
          </a:p>
        </p:txBody>
      </p:sp>
      <p:sp>
        <p:nvSpPr>
          <p:cNvPr id="19459" name="Content Placeholder 2">
            <a:extLst>
              <a:ext uri="{FF2B5EF4-FFF2-40B4-BE49-F238E27FC236}">
                <a16:creationId xmlns:a16="http://schemas.microsoft.com/office/drawing/2014/main" id="{CEF9948E-3B3A-4AC6-BE61-47D1FA51E0D9}"/>
              </a:ext>
            </a:extLst>
          </p:cNvPr>
          <p:cNvSpPr>
            <a:spLocks noGrp="1" noChangeArrowheads="1"/>
          </p:cNvSpPr>
          <p:nvPr>
            <p:ph idx="1"/>
          </p:nvPr>
        </p:nvSpPr>
        <p:spPr/>
        <p:txBody>
          <a:bodyPr/>
          <a:lstStyle/>
          <a:p>
            <a:pPr eaLnBrk="1" hangingPunct="1"/>
            <a:r>
              <a:rPr lang="en-US" altLang="en-US" dirty="0"/>
              <a:t>Modeling the concept of trajectory movement patterns and comparing the patterns of different trajectories.</a:t>
            </a:r>
          </a:p>
          <a:p>
            <a:pPr eaLnBrk="1" hangingPunct="1"/>
            <a:r>
              <a:rPr lang="en-US" altLang="en-US" dirty="0"/>
              <a:t>Patterns: short sequence of trajectory points</a:t>
            </a:r>
          </a:p>
          <a:p>
            <a:pPr eaLnBrk="1" hangingPunct="1"/>
            <a:r>
              <a:rPr lang="en-US" altLang="en-US" dirty="0"/>
              <a:t>Divide trajectory points to “time spans”. </a:t>
            </a:r>
          </a:p>
        </p:txBody>
      </p:sp>
      <p:sp>
        <p:nvSpPr>
          <p:cNvPr id="19460" name="Date Placeholder 3">
            <a:extLst>
              <a:ext uri="{FF2B5EF4-FFF2-40B4-BE49-F238E27FC236}">
                <a16:creationId xmlns:a16="http://schemas.microsoft.com/office/drawing/2014/main" id="{7C1CD64C-36D2-4DE6-B043-D5BC14CF01E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9461" name="Slide Number Placeholder 5">
            <a:extLst>
              <a:ext uri="{FF2B5EF4-FFF2-40B4-BE49-F238E27FC236}">
                <a16:creationId xmlns:a16="http://schemas.microsoft.com/office/drawing/2014/main" id="{0CACC489-647F-45E5-A8AD-546C7D082BE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C8EC5BB0-E8F3-4D2F-AA19-A0EC5EC54450}" type="slidenum">
              <a:rPr lang="en-AU" altLang="en-US" sz="1100"/>
              <a:pPr fontAlgn="base"/>
              <a:t>17</a:t>
            </a:fld>
            <a:endParaRPr lang="en-AU" altLang="en-US" sz="1100"/>
          </a:p>
        </p:txBody>
      </p:sp>
      <p:pic>
        <p:nvPicPr>
          <p:cNvPr id="3" name="Picture 2" descr="A picture containing text, clock, clipart&#10;&#10;Description automatically generated">
            <a:extLst>
              <a:ext uri="{FF2B5EF4-FFF2-40B4-BE49-F238E27FC236}">
                <a16:creationId xmlns:a16="http://schemas.microsoft.com/office/drawing/2014/main" id="{F01F936A-2CBE-426E-8DB0-0FDCCD9E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243" y="2943225"/>
            <a:ext cx="5243513" cy="971550"/>
          </a:xfrm>
          <a:prstGeom prst="rect">
            <a:avLst/>
          </a:prstGeom>
        </p:spPr>
      </p:pic>
      <p:pic>
        <p:nvPicPr>
          <p:cNvPr id="5" name="Picture 4" descr="Table&#10;&#10;Description automatically generated">
            <a:extLst>
              <a:ext uri="{FF2B5EF4-FFF2-40B4-BE49-F238E27FC236}">
                <a16:creationId xmlns:a16="http://schemas.microsoft.com/office/drawing/2014/main" id="{9BE5291D-7746-455F-B197-22AA83E2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006" y="4025900"/>
            <a:ext cx="2795588" cy="2028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816C653-3C3D-4C19-86CF-1980E2EA8165}"/>
              </a:ext>
            </a:extLst>
          </p:cNvPr>
          <p:cNvSpPr>
            <a:spLocks noGrp="1" noChangeArrowheads="1"/>
          </p:cNvSpPr>
          <p:nvPr>
            <p:ph type="title"/>
          </p:nvPr>
        </p:nvSpPr>
        <p:spPr/>
        <p:txBody>
          <a:bodyPr/>
          <a:lstStyle/>
          <a:p>
            <a:pPr eaLnBrk="1" hangingPunct="1"/>
            <a:r>
              <a:rPr lang="en-AU" altLang="en-US" dirty="0"/>
              <a:t>Methodology – Loss 3: Pattern loss </a:t>
            </a:r>
            <a:endParaRPr lang="en-US" altLang="en-US" dirty="0"/>
          </a:p>
        </p:txBody>
      </p:sp>
      <p:sp>
        <p:nvSpPr>
          <p:cNvPr id="20483" name="Content Placeholder 2">
            <a:extLst>
              <a:ext uri="{FF2B5EF4-FFF2-40B4-BE49-F238E27FC236}">
                <a16:creationId xmlns:a16="http://schemas.microsoft.com/office/drawing/2014/main" id="{944D6B7D-BAC9-4D76-92A6-DA8E92E7F5C0}"/>
              </a:ext>
            </a:extLst>
          </p:cNvPr>
          <p:cNvSpPr>
            <a:spLocks noGrp="1" noChangeArrowheads="1"/>
          </p:cNvSpPr>
          <p:nvPr>
            <p:ph idx="1"/>
          </p:nvPr>
        </p:nvSpPr>
        <p:spPr>
          <a:xfrm>
            <a:off x="381000" y="1300163"/>
            <a:ext cx="8229600" cy="688677"/>
          </a:xfrm>
        </p:spPr>
        <p:txBody>
          <a:bodyPr/>
          <a:lstStyle/>
          <a:p>
            <a:pPr eaLnBrk="1" hangingPunct="1"/>
            <a:r>
              <a:rPr lang="en-US" altLang="en-US" dirty="0"/>
              <a:t>Spatial and temporal pattern: total distance travelled and elapsed time, respectively </a:t>
            </a:r>
          </a:p>
        </p:txBody>
      </p:sp>
      <p:sp>
        <p:nvSpPr>
          <p:cNvPr id="20484" name="Date Placeholder 3">
            <a:extLst>
              <a:ext uri="{FF2B5EF4-FFF2-40B4-BE49-F238E27FC236}">
                <a16:creationId xmlns:a16="http://schemas.microsoft.com/office/drawing/2014/main" id="{27BF355C-2F66-437A-A93A-701BB919982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0485" name="Slide Number Placeholder 5">
            <a:extLst>
              <a:ext uri="{FF2B5EF4-FFF2-40B4-BE49-F238E27FC236}">
                <a16:creationId xmlns:a16="http://schemas.microsoft.com/office/drawing/2014/main" id="{12EDDACE-55A9-4E08-AF34-2F1EE0799D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A599BDAD-1E72-4D72-AA7B-D64C31AE9CB9}" type="slidenum">
              <a:rPr lang="en-AU" altLang="en-US" sz="1100"/>
              <a:pPr fontAlgn="base"/>
              <a:t>18</a:t>
            </a:fld>
            <a:endParaRPr lang="en-AU" altLang="en-US" sz="1100"/>
          </a:p>
        </p:txBody>
      </p:sp>
      <p:pic>
        <p:nvPicPr>
          <p:cNvPr id="9" name="Picture 8" descr="Background pattern&#10;&#10;Description automatically generated with low confidence">
            <a:extLst>
              <a:ext uri="{FF2B5EF4-FFF2-40B4-BE49-F238E27FC236}">
                <a16:creationId xmlns:a16="http://schemas.microsoft.com/office/drawing/2014/main" id="{18B818CE-E263-4B12-BA48-1CAB2B96E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39" y="1988840"/>
            <a:ext cx="5257449" cy="666280"/>
          </a:xfrm>
          <a:prstGeom prst="rect">
            <a:avLst/>
          </a:prstGeom>
        </p:spPr>
      </p:pic>
      <p:pic>
        <p:nvPicPr>
          <p:cNvPr id="11" name="Picture 10" descr="Diagram&#10;&#10;Description automatically generated">
            <a:extLst>
              <a:ext uri="{FF2B5EF4-FFF2-40B4-BE49-F238E27FC236}">
                <a16:creationId xmlns:a16="http://schemas.microsoft.com/office/drawing/2014/main" id="{C4D5AA61-BC02-43EC-823C-64482B6D3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401" y="2942552"/>
            <a:ext cx="5604588" cy="121498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0D1D0581-68E8-4366-998A-8BD641FB1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995" y="4320653"/>
            <a:ext cx="5330236" cy="699874"/>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44B49701-DCE4-494A-8408-1DCFD5FB7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8181" y="5260604"/>
            <a:ext cx="5498205" cy="688676"/>
          </a:xfrm>
          <a:prstGeom prst="rect">
            <a:avLst/>
          </a:prstGeom>
        </p:spPr>
      </p:pic>
      <p:sp>
        <p:nvSpPr>
          <p:cNvPr id="16" name="TextBox 15">
            <a:extLst>
              <a:ext uri="{FF2B5EF4-FFF2-40B4-BE49-F238E27FC236}">
                <a16:creationId xmlns:a16="http://schemas.microsoft.com/office/drawing/2014/main" id="{04D24D0C-F738-4018-BF3C-B39AA0984024}"/>
              </a:ext>
            </a:extLst>
          </p:cNvPr>
          <p:cNvSpPr txBox="1"/>
          <p:nvPr/>
        </p:nvSpPr>
        <p:spPr>
          <a:xfrm>
            <a:off x="1691680" y="2191061"/>
            <a:ext cx="1512168" cy="323165"/>
          </a:xfrm>
          <a:prstGeom prst="rect">
            <a:avLst/>
          </a:prstGeom>
          <a:noFill/>
        </p:spPr>
        <p:txBody>
          <a:bodyPr wrap="square" rtlCol="0">
            <a:spAutoFit/>
          </a:bodyPr>
          <a:lstStyle/>
          <a:p>
            <a:pPr algn="r"/>
            <a:r>
              <a:rPr lang="en-AU" sz="1500" dirty="0">
                <a:solidFill>
                  <a:schemeClr val="tx1"/>
                </a:solidFill>
              </a:rPr>
              <a:t>Spatial pattern</a:t>
            </a:r>
          </a:p>
        </p:txBody>
      </p:sp>
      <p:sp>
        <p:nvSpPr>
          <p:cNvPr id="21" name="TextBox 20">
            <a:extLst>
              <a:ext uri="{FF2B5EF4-FFF2-40B4-BE49-F238E27FC236}">
                <a16:creationId xmlns:a16="http://schemas.microsoft.com/office/drawing/2014/main" id="{B3E0CD7B-B970-401C-B1BA-597DEE25C7B1}"/>
              </a:ext>
            </a:extLst>
          </p:cNvPr>
          <p:cNvSpPr txBox="1"/>
          <p:nvPr/>
        </p:nvSpPr>
        <p:spPr>
          <a:xfrm>
            <a:off x="683568" y="3225103"/>
            <a:ext cx="2520280" cy="784830"/>
          </a:xfrm>
          <a:prstGeom prst="rect">
            <a:avLst/>
          </a:prstGeom>
          <a:noFill/>
        </p:spPr>
        <p:txBody>
          <a:bodyPr wrap="square" rtlCol="0">
            <a:spAutoFit/>
          </a:bodyPr>
          <a:lstStyle/>
          <a:p>
            <a:pPr algn="r"/>
            <a:r>
              <a:rPr lang="en-AU" sz="1500" dirty="0">
                <a:solidFill>
                  <a:schemeClr val="tx1"/>
                </a:solidFill>
              </a:rPr>
              <a:t>Sin and cos timestamp transformation for cyclical features</a:t>
            </a:r>
          </a:p>
        </p:txBody>
      </p:sp>
      <p:sp>
        <p:nvSpPr>
          <p:cNvPr id="22" name="TextBox 21">
            <a:extLst>
              <a:ext uri="{FF2B5EF4-FFF2-40B4-BE49-F238E27FC236}">
                <a16:creationId xmlns:a16="http://schemas.microsoft.com/office/drawing/2014/main" id="{70C83726-9B82-4AFE-B05B-32EA5E711A11}"/>
              </a:ext>
            </a:extLst>
          </p:cNvPr>
          <p:cNvSpPr txBox="1"/>
          <p:nvPr/>
        </p:nvSpPr>
        <p:spPr>
          <a:xfrm>
            <a:off x="1476839" y="4434415"/>
            <a:ext cx="1680998" cy="323165"/>
          </a:xfrm>
          <a:prstGeom prst="rect">
            <a:avLst/>
          </a:prstGeom>
          <a:noFill/>
        </p:spPr>
        <p:txBody>
          <a:bodyPr wrap="square" rtlCol="0">
            <a:spAutoFit/>
          </a:bodyPr>
          <a:lstStyle/>
          <a:p>
            <a:pPr algn="r"/>
            <a:r>
              <a:rPr lang="en-AU" sz="1500" dirty="0">
                <a:solidFill>
                  <a:schemeClr val="tx1"/>
                </a:solidFill>
              </a:rPr>
              <a:t>Temporal pattern</a:t>
            </a:r>
          </a:p>
        </p:txBody>
      </p:sp>
      <p:sp>
        <p:nvSpPr>
          <p:cNvPr id="23" name="TextBox 22">
            <a:extLst>
              <a:ext uri="{FF2B5EF4-FFF2-40B4-BE49-F238E27FC236}">
                <a16:creationId xmlns:a16="http://schemas.microsoft.com/office/drawing/2014/main" id="{7437D08D-4C49-4A13-B0E7-D3CFF42D054F}"/>
              </a:ext>
            </a:extLst>
          </p:cNvPr>
          <p:cNvSpPr txBox="1"/>
          <p:nvPr/>
        </p:nvSpPr>
        <p:spPr>
          <a:xfrm>
            <a:off x="1645669" y="5412894"/>
            <a:ext cx="1512168" cy="323165"/>
          </a:xfrm>
          <a:prstGeom prst="rect">
            <a:avLst/>
          </a:prstGeom>
          <a:noFill/>
        </p:spPr>
        <p:txBody>
          <a:bodyPr wrap="square" rtlCol="0">
            <a:spAutoFit/>
          </a:bodyPr>
          <a:lstStyle/>
          <a:p>
            <a:pPr algn="r"/>
            <a:r>
              <a:rPr lang="en-AU" sz="1500" dirty="0">
                <a:solidFill>
                  <a:schemeClr val="tx1"/>
                </a:solidFill>
              </a:rPr>
              <a:t>Pattern loss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16"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D743DD1-012B-4264-A369-CD4DA9027F56}"/>
              </a:ext>
            </a:extLst>
          </p:cNvPr>
          <p:cNvSpPr>
            <a:spLocks noGrp="1" noChangeArrowheads="1"/>
          </p:cNvSpPr>
          <p:nvPr>
            <p:ph type="title"/>
          </p:nvPr>
        </p:nvSpPr>
        <p:spPr/>
        <p:txBody>
          <a:bodyPr/>
          <a:lstStyle/>
          <a:p>
            <a:pPr eaLnBrk="1" hangingPunct="1"/>
            <a:r>
              <a:rPr lang="en-US" altLang="en-US" dirty="0"/>
              <a:t>Experiments</a:t>
            </a:r>
          </a:p>
        </p:txBody>
      </p:sp>
      <p:sp>
        <p:nvSpPr>
          <p:cNvPr id="21507" name="Content Placeholder 2">
            <a:extLst>
              <a:ext uri="{FF2B5EF4-FFF2-40B4-BE49-F238E27FC236}">
                <a16:creationId xmlns:a16="http://schemas.microsoft.com/office/drawing/2014/main" id="{1C9DEB5E-00F5-4E33-9797-BEDC6BD63E32}"/>
              </a:ext>
            </a:extLst>
          </p:cNvPr>
          <p:cNvSpPr>
            <a:spLocks noGrp="1" noChangeArrowheads="1"/>
          </p:cNvSpPr>
          <p:nvPr>
            <p:ph idx="1"/>
          </p:nvPr>
        </p:nvSpPr>
        <p:spPr/>
        <p:txBody>
          <a:bodyPr/>
          <a:lstStyle/>
          <a:p>
            <a:pPr eaLnBrk="1" hangingPunct="1"/>
            <a:r>
              <a:rPr lang="en-US" altLang="en-US" dirty="0"/>
              <a:t>Dataset: Porto taxi dataset and Didi Chengdu dataset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Benchmarks:</a:t>
            </a:r>
          </a:p>
          <a:p>
            <a:pPr lvl="1" eaLnBrk="1" hangingPunct="1"/>
            <a:r>
              <a:rPr lang="en-US" altLang="en-US" dirty="0"/>
              <a:t>T2vec [1]: State of the art deep-neural-network-based model. Spatial-only.</a:t>
            </a:r>
          </a:p>
          <a:p>
            <a:pPr lvl="1" eaLnBrk="1" hangingPunct="1"/>
            <a:r>
              <a:rPr lang="en-US" altLang="en-US" dirty="0"/>
              <a:t>Classical trajectory similarity functions adapted to spatiotemporal trajectories: DTW, EDR, ERP, LCSS </a:t>
            </a:r>
          </a:p>
        </p:txBody>
      </p:sp>
      <p:sp>
        <p:nvSpPr>
          <p:cNvPr id="21508" name="Date Placeholder 3">
            <a:extLst>
              <a:ext uri="{FF2B5EF4-FFF2-40B4-BE49-F238E27FC236}">
                <a16:creationId xmlns:a16="http://schemas.microsoft.com/office/drawing/2014/main" id="{7E9925F6-A141-473C-A66B-0D7842377A7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1509" name="Slide Number Placeholder 5">
            <a:extLst>
              <a:ext uri="{FF2B5EF4-FFF2-40B4-BE49-F238E27FC236}">
                <a16:creationId xmlns:a16="http://schemas.microsoft.com/office/drawing/2014/main" id="{9339612D-17C2-4451-A14D-63F2027A941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B6DB8280-937B-4ABB-92D7-DB8CEBCE77CB}" type="slidenum">
              <a:rPr lang="en-AU" altLang="en-US" sz="1100"/>
              <a:pPr fontAlgn="base"/>
              <a:t>19</a:t>
            </a:fld>
            <a:endParaRPr lang="en-AU" altLang="en-US" sz="1100"/>
          </a:p>
        </p:txBody>
      </p:sp>
      <p:pic>
        <p:nvPicPr>
          <p:cNvPr id="3" name="Picture 2" descr="Table&#10;&#10;Description automatically generated">
            <a:extLst>
              <a:ext uri="{FF2B5EF4-FFF2-40B4-BE49-F238E27FC236}">
                <a16:creationId xmlns:a16="http://schemas.microsoft.com/office/drawing/2014/main" id="{B509BDF5-66FF-4D77-826F-1C51A532A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28520"/>
            <a:ext cx="8229600" cy="161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animEffect transition="in" filter="fade">
                                      <p:cBhvr>
                                        <p:cTn id="17" dur="500"/>
                                        <p:tgtEl>
                                          <p:spTgt spid="21507">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7" end="7"/>
                                            </p:txEl>
                                          </p:spTgt>
                                        </p:tgtEl>
                                        <p:attrNameLst>
                                          <p:attrName>style.visibility</p:attrName>
                                        </p:attrNameLst>
                                      </p:cBhvr>
                                      <p:to>
                                        <p:strVal val="visible"/>
                                      </p:to>
                                    </p:set>
                                    <p:animEffect transition="in" filter="fade">
                                      <p:cBhvr>
                                        <p:cTn id="20" dur="500"/>
                                        <p:tgtEl>
                                          <p:spTgt spid="21507">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animEffect transition="in" filter="fade">
                                      <p:cBhvr>
                                        <p:cTn id="23"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C9EB4D1-A61B-4694-B814-0418B8F685E3}"/>
              </a:ext>
            </a:extLst>
          </p:cNvPr>
          <p:cNvSpPr>
            <a:spLocks noGrp="1" noChangeArrowheads="1"/>
          </p:cNvSpPr>
          <p:nvPr>
            <p:ph type="title"/>
          </p:nvPr>
        </p:nvSpPr>
        <p:spPr/>
        <p:txBody>
          <a:bodyPr/>
          <a:lstStyle/>
          <a:p>
            <a:pPr eaLnBrk="1" hangingPunct="1"/>
            <a:r>
              <a:rPr lang="en-AU" altLang="en-US"/>
              <a:t>Contents</a:t>
            </a:r>
          </a:p>
        </p:txBody>
      </p:sp>
      <p:sp>
        <p:nvSpPr>
          <p:cNvPr id="5123" name="Content Placeholder 2">
            <a:extLst>
              <a:ext uri="{FF2B5EF4-FFF2-40B4-BE49-F238E27FC236}">
                <a16:creationId xmlns:a16="http://schemas.microsoft.com/office/drawing/2014/main" id="{FB788426-DEAA-4A0A-97A2-3293A19AAD77}"/>
              </a:ext>
            </a:extLst>
          </p:cNvPr>
          <p:cNvSpPr>
            <a:spLocks noGrp="1" noChangeArrowheads="1"/>
          </p:cNvSpPr>
          <p:nvPr>
            <p:ph idx="1"/>
          </p:nvPr>
        </p:nvSpPr>
        <p:spPr/>
        <p:txBody>
          <a:bodyPr/>
          <a:lstStyle/>
          <a:p>
            <a:pPr eaLnBrk="1" hangingPunct="1"/>
            <a:r>
              <a:rPr lang="en-AU" altLang="en-US" dirty="0"/>
              <a:t>Background</a:t>
            </a:r>
          </a:p>
          <a:p>
            <a:pPr eaLnBrk="1" hangingPunct="1"/>
            <a:r>
              <a:rPr lang="en-AU" altLang="en-US" dirty="0"/>
              <a:t>Challenges</a:t>
            </a:r>
          </a:p>
          <a:p>
            <a:pPr eaLnBrk="1" hangingPunct="1"/>
            <a:r>
              <a:rPr lang="en-AU" altLang="en-US" dirty="0"/>
              <a:t>Problem Definition</a:t>
            </a:r>
          </a:p>
          <a:p>
            <a:pPr eaLnBrk="1" hangingPunct="1"/>
            <a:r>
              <a:rPr lang="en-AU" altLang="en-US" dirty="0"/>
              <a:t>Methodology</a:t>
            </a:r>
          </a:p>
          <a:p>
            <a:pPr lvl="1" eaLnBrk="1" hangingPunct="1"/>
            <a:r>
              <a:rPr lang="en-AU" altLang="en-US" dirty="0"/>
              <a:t>Model </a:t>
            </a:r>
          </a:p>
          <a:p>
            <a:pPr lvl="1" eaLnBrk="1" hangingPunct="1"/>
            <a:r>
              <a:rPr lang="en-AU" altLang="en-US" dirty="0"/>
              <a:t>Data transformation</a:t>
            </a:r>
          </a:p>
          <a:p>
            <a:pPr lvl="1" eaLnBrk="1" hangingPunct="1"/>
            <a:r>
              <a:rPr lang="en-AU" altLang="en-US" dirty="0"/>
              <a:t>Injecting distortions</a:t>
            </a:r>
          </a:p>
          <a:p>
            <a:pPr lvl="1" eaLnBrk="1" hangingPunct="1"/>
            <a:r>
              <a:rPr lang="en-AU" altLang="en-US" dirty="0"/>
              <a:t>Loss 1: Representation loss</a:t>
            </a:r>
          </a:p>
          <a:p>
            <a:pPr lvl="1" eaLnBrk="1" hangingPunct="1"/>
            <a:r>
              <a:rPr lang="en-AU" altLang="en-US" dirty="0"/>
              <a:t>Loss 2: Point-to-point loss</a:t>
            </a:r>
          </a:p>
          <a:p>
            <a:pPr lvl="1" eaLnBrk="1" hangingPunct="1"/>
            <a:r>
              <a:rPr lang="en-AU" altLang="en-US" dirty="0"/>
              <a:t>Loss 3: Pattern loss </a:t>
            </a:r>
          </a:p>
          <a:p>
            <a:pPr eaLnBrk="1" hangingPunct="1"/>
            <a:r>
              <a:rPr lang="en-AU" altLang="en-US" dirty="0"/>
              <a:t>Experiments</a:t>
            </a:r>
          </a:p>
        </p:txBody>
      </p:sp>
      <p:sp>
        <p:nvSpPr>
          <p:cNvPr id="5124" name="Date Placeholder 3">
            <a:extLst>
              <a:ext uri="{FF2B5EF4-FFF2-40B4-BE49-F238E27FC236}">
                <a16:creationId xmlns:a16="http://schemas.microsoft.com/office/drawing/2014/main" id="{C2D41781-CC69-4EB3-8CEF-3B40FA59EF4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5125" name="Slide Number Placeholder 5">
            <a:extLst>
              <a:ext uri="{FF2B5EF4-FFF2-40B4-BE49-F238E27FC236}">
                <a16:creationId xmlns:a16="http://schemas.microsoft.com/office/drawing/2014/main" id="{93C9B3ED-F226-4A42-95C3-34539006A5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011484B4-7638-4F69-AAD5-5E5257A4AC31}" type="slidenum">
              <a:rPr lang="en-AU" altLang="en-US" sz="1100"/>
              <a:pPr fontAlgn="base"/>
              <a:t>2</a:t>
            </a:fld>
            <a:endParaRPr lang="en-AU" altLang="en-US"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8B359BF-B69C-4567-9046-861126E06937}"/>
              </a:ext>
            </a:extLst>
          </p:cNvPr>
          <p:cNvSpPr>
            <a:spLocks noGrp="1" noChangeArrowheads="1"/>
          </p:cNvSpPr>
          <p:nvPr>
            <p:ph type="title"/>
          </p:nvPr>
        </p:nvSpPr>
        <p:spPr/>
        <p:txBody>
          <a:bodyPr/>
          <a:lstStyle/>
          <a:p>
            <a:pPr eaLnBrk="1" hangingPunct="1"/>
            <a:r>
              <a:rPr lang="en-US" altLang="en-US" dirty="0"/>
              <a:t>Experiments</a:t>
            </a:r>
          </a:p>
        </p:txBody>
      </p:sp>
      <p:sp>
        <p:nvSpPr>
          <p:cNvPr id="22531" name="Content Placeholder 2">
            <a:extLst>
              <a:ext uri="{FF2B5EF4-FFF2-40B4-BE49-F238E27FC236}">
                <a16:creationId xmlns:a16="http://schemas.microsoft.com/office/drawing/2014/main" id="{B11C4976-2F24-41FC-8CC6-1338CCD065EE}"/>
              </a:ext>
            </a:extLst>
          </p:cNvPr>
          <p:cNvSpPr>
            <a:spLocks noGrp="1" noChangeArrowheads="1"/>
          </p:cNvSpPr>
          <p:nvPr>
            <p:ph idx="1"/>
          </p:nvPr>
        </p:nvSpPr>
        <p:spPr/>
        <p:txBody>
          <a:bodyPr/>
          <a:lstStyle/>
          <a:p>
            <a:pPr eaLnBrk="1" hangingPunct="1"/>
            <a:r>
              <a:rPr lang="en-US" altLang="en-US" dirty="0"/>
              <a:t>Synthetic query and ground truth pair:</a:t>
            </a:r>
          </a:p>
          <a:p>
            <a:pPr lvl="1" eaLnBrk="1" hangingPunct="1"/>
            <a:r>
              <a:rPr lang="en-US" altLang="en-US" dirty="0"/>
              <a:t>Ground truth: trajectories from the dataset</a:t>
            </a:r>
          </a:p>
          <a:p>
            <a:pPr lvl="1" eaLnBrk="1" hangingPunct="1"/>
            <a:r>
              <a:rPr lang="en-US" altLang="en-US" dirty="0"/>
              <a:t>Query: distorted and </a:t>
            </a:r>
            <a:r>
              <a:rPr lang="en-US" altLang="en-US" dirty="0" err="1"/>
              <a:t>downsampled</a:t>
            </a:r>
            <a:r>
              <a:rPr lang="en-US" altLang="en-US" dirty="0"/>
              <a:t> copies of the ground truth trajectories</a:t>
            </a:r>
          </a:p>
          <a:p>
            <a:pPr eaLnBrk="1" hangingPunct="1"/>
            <a:r>
              <a:rPr lang="en-US" altLang="en-US" dirty="0"/>
              <a:t>Objective: given a query trajectory</a:t>
            </a:r>
            <a:r>
              <a:rPr lang="en-US" altLang="en-US"/>
              <a:t>, search </a:t>
            </a:r>
            <a:r>
              <a:rPr lang="en-US" altLang="en-US" dirty="0"/>
              <a:t>the database of trajectories and find the ranking of the matching ground truth. The higher the ranking the better.</a:t>
            </a:r>
          </a:p>
          <a:p>
            <a:pPr eaLnBrk="1" hangingPunct="1"/>
            <a:r>
              <a:rPr lang="en-US" altLang="en-US" dirty="0"/>
              <a:t>Experiments:</a:t>
            </a:r>
          </a:p>
          <a:p>
            <a:pPr lvl="1" eaLnBrk="1" hangingPunct="1"/>
            <a:r>
              <a:rPr lang="en-US" altLang="en-US" dirty="0"/>
              <a:t>Scalability: vary the database size</a:t>
            </a:r>
          </a:p>
          <a:p>
            <a:pPr lvl="1" eaLnBrk="1" hangingPunct="1"/>
            <a:r>
              <a:rPr lang="en-US" altLang="en-US" dirty="0"/>
              <a:t>Robustness to </a:t>
            </a:r>
            <a:r>
              <a:rPr lang="en-US" altLang="en-US" dirty="0" err="1"/>
              <a:t>downsampling</a:t>
            </a:r>
            <a:r>
              <a:rPr lang="en-US" altLang="en-US" dirty="0"/>
              <a:t> rate: vary the </a:t>
            </a:r>
            <a:r>
              <a:rPr lang="en-US" altLang="en-US" dirty="0" err="1"/>
              <a:t>downsampling</a:t>
            </a:r>
            <a:r>
              <a:rPr lang="en-US" altLang="en-US" dirty="0"/>
              <a:t> rate</a:t>
            </a:r>
          </a:p>
          <a:p>
            <a:pPr lvl="1" eaLnBrk="1" hangingPunct="1"/>
            <a:r>
              <a:rPr lang="en-US" altLang="en-US" dirty="0"/>
              <a:t>Robustness to spatial distortions: vary the spatial distortion rate</a:t>
            </a:r>
          </a:p>
          <a:p>
            <a:pPr lvl="1" eaLnBrk="1" hangingPunct="1"/>
            <a:r>
              <a:rPr lang="en-US" altLang="en-US" dirty="0"/>
              <a:t>Robustness to temporal distortions: vary the temporal distortion rate </a:t>
            </a:r>
          </a:p>
          <a:p>
            <a:pPr lvl="1" eaLnBrk="1" hangingPunct="1"/>
            <a:r>
              <a:rPr lang="en-US" altLang="en-US" dirty="0"/>
              <a:t>Querying time</a:t>
            </a:r>
          </a:p>
        </p:txBody>
      </p:sp>
      <p:sp>
        <p:nvSpPr>
          <p:cNvPr id="22532" name="Date Placeholder 3">
            <a:extLst>
              <a:ext uri="{FF2B5EF4-FFF2-40B4-BE49-F238E27FC236}">
                <a16:creationId xmlns:a16="http://schemas.microsoft.com/office/drawing/2014/main" id="{FFF08C12-5E1C-42AF-8903-1E6E2188F27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2533" name="Slide Number Placeholder 5">
            <a:extLst>
              <a:ext uri="{FF2B5EF4-FFF2-40B4-BE49-F238E27FC236}">
                <a16:creationId xmlns:a16="http://schemas.microsoft.com/office/drawing/2014/main" id="{FD9DD674-7786-48DA-A182-19F4FA1272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B365C53C-8D18-4C2A-ACE0-0789ECC27564}" type="slidenum">
              <a:rPr lang="en-AU" altLang="en-US" sz="1100"/>
              <a:pPr fontAlgn="base"/>
              <a:t>20</a:t>
            </a:fld>
            <a:endParaRPr lang="en-AU" altLang="en-US"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Effect transition="in" filter="fade">
                                      <p:cBhvr>
                                        <p:cTn id="13" dur="500"/>
                                        <p:tgtEl>
                                          <p:spTgt spid="225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transition="in" filter="fade">
                                      <p:cBhvr>
                                        <p:cTn id="29" dur="500"/>
                                        <p:tgtEl>
                                          <p:spTgt spid="2253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531">
                                            <p:txEl>
                                              <p:pRg st="7" end="7"/>
                                            </p:txEl>
                                          </p:spTgt>
                                        </p:tgtEl>
                                        <p:attrNameLst>
                                          <p:attrName>style.visibility</p:attrName>
                                        </p:attrNameLst>
                                      </p:cBhvr>
                                      <p:to>
                                        <p:strVal val="visible"/>
                                      </p:to>
                                    </p:set>
                                    <p:animEffect transition="in" filter="fade">
                                      <p:cBhvr>
                                        <p:cTn id="32" dur="500"/>
                                        <p:tgtEl>
                                          <p:spTgt spid="2253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531">
                                            <p:txEl>
                                              <p:pRg st="8" end="8"/>
                                            </p:txEl>
                                          </p:spTgt>
                                        </p:tgtEl>
                                        <p:attrNameLst>
                                          <p:attrName>style.visibility</p:attrName>
                                        </p:attrNameLst>
                                      </p:cBhvr>
                                      <p:to>
                                        <p:strVal val="visible"/>
                                      </p:to>
                                    </p:set>
                                    <p:animEffect transition="in" filter="fade">
                                      <p:cBhvr>
                                        <p:cTn id="35" dur="500"/>
                                        <p:tgtEl>
                                          <p:spTgt spid="2253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531">
                                            <p:txEl>
                                              <p:pRg st="9" end="9"/>
                                            </p:txEl>
                                          </p:spTgt>
                                        </p:tgtEl>
                                        <p:attrNameLst>
                                          <p:attrName>style.visibility</p:attrName>
                                        </p:attrNameLst>
                                      </p:cBhvr>
                                      <p:to>
                                        <p:strVal val="visible"/>
                                      </p:to>
                                    </p:set>
                                    <p:animEffect transition="in" filter="fade">
                                      <p:cBhvr>
                                        <p:cTn id="38" dur="5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4A9BCF7-1704-453D-AC46-32C044B24649}"/>
              </a:ext>
            </a:extLst>
          </p:cNvPr>
          <p:cNvSpPr>
            <a:spLocks noGrp="1" noChangeArrowheads="1"/>
          </p:cNvSpPr>
          <p:nvPr>
            <p:ph type="title"/>
          </p:nvPr>
        </p:nvSpPr>
        <p:spPr/>
        <p:txBody>
          <a:bodyPr/>
          <a:lstStyle/>
          <a:p>
            <a:pPr eaLnBrk="1" hangingPunct="1"/>
            <a:r>
              <a:rPr lang="en-US" altLang="en-US" dirty="0"/>
              <a:t>Experiments – Effectiveness </a:t>
            </a:r>
          </a:p>
        </p:txBody>
      </p:sp>
      <p:sp>
        <p:nvSpPr>
          <p:cNvPr id="23556" name="Date Placeholder 3">
            <a:extLst>
              <a:ext uri="{FF2B5EF4-FFF2-40B4-BE49-F238E27FC236}">
                <a16:creationId xmlns:a16="http://schemas.microsoft.com/office/drawing/2014/main" id="{9FBD6DAD-5B0B-44EE-8E2C-CF2021B089C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3557" name="Slide Number Placeholder 5">
            <a:extLst>
              <a:ext uri="{FF2B5EF4-FFF2-40B4-BE49-F238E27FC236}">
                <a16:creationId xmlns:a16="http://schemas.microsoft.com/office/drawing/2014/main" id="{3234FA2F-A65F-4DBD-9C4C-37D58631CE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87CD3D52-D190-4C4D-AA91-E80D102261C1}" type="slidenum">
              <a:rPr lang="en-AU" altLang="en-US" sz="1100"/>
              <a:pPr fontAlgn="base"/>
              <a:t>21</a:t>
            </a:fld>
            <a:endParaRPr lang="en-AU" altLang="en-US" sz="1100"/>
          </a:p>
        </p:txBody>
      </p:sp>
      <p:pic>
        <p:nvPicPr>
          <p:cNvPr id="3" name="Picture 2" descr="Table&#10;&#10;Description automatically generated">
            <a:extLst>
              <a:ext uri="{FF2B5EF4-FFF2-40B4-BE49-F238E27FC236}">
                <a16:creationId xmlns:a16="http://schemas.microsoft.com/office/drawing/2014/main" id="{4BC051FA-8250-41F3-A862-A74809C91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1052736"/>
            <a:ext cx="4219575" cy="2124075"/>
          </a:xfrm>
          <a:prstGeom prst="rect">
            <a:avLst/>
          </a:prstGeom>
        </p:spPr>
      </p:pic>
      <p:pic>
        <p:nvPicPr>
          <p:cNvPr id="5" name="Picture 4" descr="Table&#10;&#10;Description automatically generated">
            <a:extLst>
              <a:ext uri="{FF2B5EF4-FFF2-40B4-BE49-F238E27FC236}">
                <a16:creationId xmlns:a16="http://schemas.microsoft.com/office/drawing/2014/main" id="{1D39231C-411F-40C3-B3CF-E57ACFC18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339" y="3501008"/>
            <a:ext cx="3448050" cy="2447925"/>
          </a:xfrm>
          <a:prstGeom prst="rect">
            <a:avLst/>
          </a:prstGeom>
        </p:spPr>
      </p:pic>
      <p:pic>
        <p:nvPicPr>
          <p:cNvPr id="7" name="Picture 6" descr="Table&#10;&#10;Description automatically generated">
            <a:extLst>
              <a:ext uri="{FF2B5EF4-FFF2-40B4-BE49-F238E27FC236}">
                <a16:creationId xmlns:a16="http://schemas.microsoft.com/office/drawing/2014/main" id="{D312A89F-66C9-415A-99E2-CCA657C70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0" y="3501008"/>
            <a:ext cx="3586163" cy="2400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64A3CD6-4A59-43C4-A48A-60DD332A2C43}"/>
              </a:ext>
            </a:extLst>
          </p:cNvPr>
          <p:cNvSpPr>
            <a:spLocks noGrp="1" noChangeArrowheads="1"/>
          </p:cNvSpPr>
          <p:nvPr>
            <p:ph type="title"/>
          </p:nvPr>
        </p:nvSpPr>
        <p:spPr/>
        <p:txBody>
          <a:bodyPr/>
          <a:lstStyle/>
          <a:p>
            <a:pPr eaLnBrk="1" hangingPunct="1"/>
            <a:r>
              <a:rPr lang="en-US" altLang="en-US" dirty="0"/>
              <a:t>Experiments – Effectiveness </a:t>
            </a:r>
          </a:p>
        </p:txBody>
      </p:sp>
      <p:pic>
        <p:nvPicPr>
          <p:cNvPr id="3" name="Content Placeholder 2" descr="Table&#10;&#10;Description automatically generated">
            <a:extLst>
              <a:ext uri="{FF2B5EF4-FFF2-40B4-BE49-F238E27FC236}">
                <a16:creationId xmlns:a16="http://schemas.microsoft.com/office/drawing/2014/main" id="{268A4ABC-6B72-4EA0-AFE8-52E77ABE0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1700808"/>
            <a:ext cx="3786566" cy="2683683"/>
          </a:xfrm>
        </p:spPr>
      </p:pic>
      <p:sp>
        <p:nvSpPr>
          <p:cNvPr id="24580" name="Date Placeholder 3">
            <a:extLst>
              <a:ext uri="{FF2B5EF4-FFF2-40B4-BE49-F238E27FC236}">
                <a16:creationId xmlns:a16="http://schemas.microsoft.com/office/drawing/2014/main" id="{F8E10285-C358-462C-BCA6-C3678256926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4581" name="Slide Number Placeholder 5">
            <a:extLst>
              <a:ext uri="{FF2B5EF4-FFF2-40B4-BE49-F238E27FC236}">
                <a16:creationId xmlns:a16="http://schemas.microsoft.com/office/drawing/2014/main" id="{B8540008-D66C-400A-9F88-A5410E5BA9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53CCFAB3-F3EB-47E7-AD86-EDB05E3DE051}" type="slidenum">
              <a:rPr lang="en-AU" altLang="en-US" sz="1100"/>
              <a:pPr fontAlgn="base"/>
              <a:t>22</a:t>
            </a:fld>
            <a:endParaRPr lang="en-AU" altLang="en-US" sz="1100"/>
          </a:p>
        </p:txBody>
      </p:sp>
      <p:pic>
        <p:nvPicPr>
          <p:cNvPr id="5" name="Picture 4" descr="Table&#10;&#10;Description automatically generated">
            <a:extLst>
              <a:ext uri="{FF2B5EF4-FFF2-40B4-BE49-F238E27FC236}">
                <a16:creationId xmlns:a16="http://schemas.microsoft.com/office/drawing/2014/main" id="{BCB3518E-BFE3-4BDB-87F9-CF734566C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162" y="1700808"/>
            <a:ext cx="3676277" cy="267317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64A3CD6-4A59-43C4-A48A-60DD332A2C43}"/>
              </a:ext>
            </a:extLst>
          </p:cNvPr>
          <p:cNvSpPr>
            <a:spLocks noGrp="1" noChangeArrowheads="1"/>
          </p:cNvSpPr>
          <p:nvPr>
            <p:ph type="title"/>
          </p:nvPr>
        </p:nvSpPr>
        <p:spPr/>
        <p:txBody>
          <a:bodyPr/>
          <a:lstStyle/>
          <a:p>
            <a:pPr eaLnBrk="1" hangingPunct="1"/>
            <a:r>
              <a:rPr lang="en-US" altLang="en-US" dirty="0"/>
              <a:t>Experiments – Efficiency	</a:t>
            </a:r>
          </a:p>
        </p:txBody>
      </p:sp>
      <p:pic>
        <p:nvPicPr>
          <p:cNvPr id="3" name="Content Placeholder 2" descr="Chart, box and whisker chart&#10;&#10;Description automatically generated">
            <a:extLst>
              <a:ext uri="{FF2B5EF4-FFF2-40B4-BE49-F238E27FC236}">
                <a16:creationId xmlns:a16="http://schemas.microsoft.com/office/drawing/2014/main" id="{81327807-0CC5-4E38-B530-7D88F7E70E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2776"/>
            <a:ext cx="8376667" cy="3816424"/>
          </a:xfrm>
        </p:spPr>
      </p:pic>
      <p:sp>
        <p:nvSpPr>
          <p:cNvPr id="24580" name="Date Placeholder 3">
            <a:extLst>
              <a:ext uri="{FF2B5EF4-FFF2-40B4-BE49-F238E27FC236}">
                <a16:creationId xmlns:a16="http://schemas.microsoft.com/office/drawing/2014/main" id="{F8E10285-C358-462C-BCA6-C3678256926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4581" name="Slide Number Placeholder 5">
            <a:extLst>
              <a:ext uri="{FF2B5EF4-FFF2-40B4-BE49-F238E27FC236}">
                <a16:creationId xmlns:a16="http://schemas.microsoft.com/office/drawing/2014/main" id="{B8540008-D66C-400A-9F88-A5410E5BA9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53CCFAB3-F3EB-47E7-AD86-EDB05E3DE051}" type="slidenum">
              <a:rPr lang="en-AU" altLang="en-US" sz="1100"/>
              <a:pPr fontAlgn="base"/>
              <a:t>23</a:t>
            </a:fld>
            <a:endParaRPr lang="en-AU" altLang="en-US" sz="1100"/>
          </a:p>
        </p:txBody>
      </p:sp>
    </p:spTree>
    <p:extLst>
      <p:ext uri="{BB962C8B-B14F-4D97-AF65-F5344CB8AC3E}">
        <p14:creationId xmlns:p14="http://schemas.microsoft.com/office/powerpoint/2010/main" val="4084907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64A3CD6-4A59-43C4-A48A-60DD332A2C43}"/>
              </a:ext>
            </a:extLst>
          </p:cNvPr>
          <p:cNvSpPr>
            <a:spLocks noGrp="1" noChangeArrowheads="1"/>
          </p:cNvSpPr>
          <p:nvPr>
            <p:ph type="title"/>
          </p:nvPr>
        </p:nvSpPr>
        <p:spPr>
          <a:xfrm>
            <a:off x="394381" y="3010942"/>
            <a:ext cx="8229600" cy="418058"/>
          </a:xfrm>
        </p:spPr>
        <p:txBody>
          <a:bodyPr/>
          <a:lstStyle/>
          <a:p>
            <a:pPr algn="ctr" eaLnBrk="1" hangingPunct="1"/>
            <a:r>
              <a:rPr lang="en-US" altLang="en-US" dirty="0"/>
              <a:t>End of presentation</a:t>
            </a:r>
          </a:p>
        </p:txBody>
      </p:sp>
      <p:sp>
        <p:nvSpPr>
          <p:cNvPr id="24580" name="Date Placeholder 3">
            <a:extLst>
              <a:ext uri="{FF2B5EF4-FFF2-40B4-BE49-F238E27FC236}">
                <a16:creationId xmlns:a16="http://schemas.microsoft.com/office/drawing/2014/main" id="{F8E10285-C358-462C-BCA6-C3678256926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4581" name="Slide Number Placeholder 5">
            <a:extLst>
              <a:ext uri="{FF2B5EF4-FFF2-40B4-BE49-F238E27FC236}">
                <a16:creationId xmlns:a16="http://schemas.microsoft.com/office/drawing/2014/main" id="{B8540008-D66C-400A-9F88-A5410E5BA9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53CCFAB3-F3EB-47E7-AD86-EDB05E3DE051}" type="slidenum">
              <a:rPr lang="en-AU" altLang="en-US" sz="1100"/>
              <a:pPr fontAlgn="base"/>
              <a:t>24</a:t>
            </a:fld>
            <a:endParaRPr lang="en-AU" altLang="en-US" sz="1100"/>
          </a:p>
        </p:txBody>
      </p:sp>
    </p:spTree>
    <p:extLst>
      <p:ext uri="{BB962C8B-B14F-4D97-AF65-F5344CB8AC3E}">
        <p14:creationId xmlns:p14="http://schemas.microsoft.com/office/powerpoint/2010/main" val="284850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24B1405-8387-41B1-BD01-0E61529F7A36}"/>
              </a:ext>
            </a:extLst>
          </p:cNvPr>
          <p:cNvSpPr>
            <a:spLocks noGrp="1" noChangeArrowheads="1"/>
          </p:cNvSpPr>
          <p:nvPr>
            <p:ph type="title"/>
          </p:nvPr>
        </p:nvSpPr>
        <p:spPr/>
        <p:txBody>
          <a:bodyPr/>
          <a:lstStyle/>
          <a:p>
            <a:pPr eaLnBrk="1" hangingPunct="1"/>
            <a:r>
              <a:rPr lang="en-AU" altLang="en-US" dirty="0"/>
              <a:t>Background</a:t>
            </a:r>
          </a:p>
        </p:txBody>
      </p:sp>
      <p:sp>
        <p:nvSpPr>
          <p:cNvPr id="6147" name="Content Placeholder 2">
            <a:extLst>
              <a:ext uri="{FF2B5EF4-FFF2-40B4-BE49-F238E27FC236}">
                <a16:creationId xmlns:a16="http://schemas.microsoft.com/office/drawing/2014/main" id="{1F2CC115-2663-4992-953D-961661E9C901}"/>
              </a:ext>
            </a:extLst>
          </p:cNvPr>
          <p:cNvSpPr>
            <a:spLocks noGrp="1" noChangeArrowheads="1"/>
          </p:cNvSpPr>
          <p:nvPr>
            <p:ph idx="1"/>
          </p:nvPr>
        </p:nvSpPr>
        <p:spPr/>
        <p:txBody>
          <a:bodyPr/>
          <a:lstStyle/>
          <a:p>
            <a:pPr eaLnBrk="1" hangingPunct="1"/>
            <a:r>
              <a:rPr lang="en-AU" altLang="en-US" dirty="0"/>
              <a:t>Trajectory data have become larger and more easily accessible, opening up many trajectory-driven research topics. </a:t>
            </a:r>
          </a:p>
          <a:p>
            <a:pPr eaLnBrk="1" hangingPunct="1"/>
            <a:r>
              <a:rPr lang="en-AU" altLang="en-US" dirty="0"/>
              <a:t>One of the most important trajectory-related operations is similar trajectory search:</a:t>
            </a:r>
          </a:p>
          <a:p>
            <a:pPr lvl="1" eaLnBrk="1" hangingPunct="1"/>
            <a:r>
              <a:rPr lang="en-AU" altLang="en-US" dirty="0"/>
              <a:t>Input: a database of trajectories and a query trajectory, </a:t>
            </a:r>
          </a:p>
          <a:p>
            <a:pPr lvl="1" eaLnBrk="1" hangingPunct="1"/>
            <a:r>
              <a:rPr lang="en-AU" altLang="en-US" dirty="0"/>
              <a:t>Output: the trajectory from the database that is the most similar to the query trajectory </a:t>
            </a:r>
          </a:p>
          <a:p>
            <a:pPr eaLnBrk="1" hangingPunct="1"/>
            <a:r>
              <a:rPr lang="en-AU" altLang="en-US" dirty="0"/>
              <a:t>Many definitions of similarity: spatial, spatial-textual, spatiotemporal</a:t>
            </a:r>
          </a:p>
          <a:p>
            <a:pPr lvl="1" eaLnBrk="1" hangingPunct="1"/>
            <a:r>
              <a:rPr lang="en-AU" altLang="en-US" dirty="0"/>
              <a:t>We focus on spatiotemporal trajectories in this work</a:t>
            </a:r>
          </a:p>
          <a:p>
            <a:pPr eaLnBrk="1" hangingPunct="1"/>
            <a:r>
              <a:rPr lang="en-AU" altLang="en-US" dirty="0"/>
              <a:t>Weaknesses of current work:</a:t>
            </a:r>
          </a:p>
          <a:p>
            <a:pPr lvl="1" eaLnBrk="1" hangingPunct="1"/>
            <a:r>
              <a:rPr lang="en-AU" altLang="en-US" dirty="0"/>
              <a:t>Classical models: inefficient</a:t>
            </a:r>
          </a:p>
          <a:p>
            <a:pPr lvl="1" eaLnBrk="1" hangingPunct="1"/>
            <a:r>
              <a:rPr lang="en-AU" altLang="en-US" dirty="0"/>
              <a:t>Not robust to common data errors such as minor temporal variations, inconsistent sampling rate, and GPS errors. </a:t>
            </a:r>
          </a:p>
          <a:p>
            <a:pPr lvl="1" eaLnBrk="1" hangingPunct="1"/>
            <a:r>
              <a:rPr lang="en-AU" altLang="en-US" dirty="0"/>
              <a:t>Not commonly applied to spatiotemporal trajectories</a:t>
            </a:r>
          </a:p>
        </p:txBody>
      </p:sp>
      <p:sp>
        <p:nvSpPr>
          <p:cNvPr id="6148" name="Date Placeholder 3">
            <a:extLst>
              <a:ext uri="{FF2B5EF4-FFF2-40B4-BE49-F238E27FC236}">
                <a16:creationId xmlns:a16="http://schemas.microsoft.com/office/drawing/2014/main" id="{752A8BFD-D980-490E-821D-00CDB8AE55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6149" name="Slide Number Placeholder 5">
            <a:extLst>
              <a:ext uri="{FF2B5EF4-FFF2-40B4-BE49-F238E27FC236}">
                <a16:creationId xmlns:a16="http://schemas.microsoft.com/office/drawing/2014/main" id="{9C176CD9-A79E-42AD-B4E8-E7AABA3A06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783BE73F-A864-4848-8013-9BDBE5C0AF22}" type="slidenum">
              <a:rPr lang="en-AU" altLang="en-US" sz="1100"/>
              <a:pPr fontAlgn="base"/>
              <a:t>3</a:t>
            </a:fld>
            <a:endParaRPr lang="en-AU" altLang="en-US"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500"/>
                                        <p:tgtEl>
                                          <p:spTgt spid="61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fade">
                                      <p:cBhvr>
                                        <p:cTn id="18" dur="500"/>
                                        <p:tgtEl>
                                          <p:spTgt spid="61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fade">
                                      <p:cBhvr>
                                        <p:cTn id="23" dur="500"/>
                                        <p:tgtEl>
                                          <p:spTgt spid="614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fade">
                                      <p:cBhvr>
                                        <p:cTn id="26" dur="500"/>
                                        <p:tgtEl>
                                          <p:spTgt spid="61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Effect transition="in" filter="fade">
                                      <p:cBhvr>
                                        <p:cTn id="31" dur="500"/>
                                        <p:tgtEl>
                                          <p:spTgt spid="6147">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47">
                                            <p:txEl>
                                              <p:pRg st="7" end="7"/>
                                            </p:txEl>
                                          </p:spTgt>
                                        </p:tgtEl>
                                        <p:attrNameLst>
                                          <p:attrName>style.visibility</p:attrName>
                                        </p:attrNameLst>
                                      </p:cBhvr>
                                      <p:to>
                                        <p:strVal val="visible"/>
                                      </p:to>
                                    </p:set>
                                    <p:animEffect transition="in" filter="fade">
                                      <p:cBhvr>
                                        <p:cTn id="34" dur="500"/>
                                        <p:tgtEl>
                                          <p:spTgt spid="6147">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47">
                                            <p:txEl>
                                              <p:pRg st="8" end="8"/>
                                            </p:txEl>
                                          </p:spTgt>
                                        </p:tgtEl>
                                        <p:attrNameLst>
                                          <p:attrName>style.visibility</p:attrName>
                                        </p:attrNameLst>
                                      </p:cBhvr>
                                      <p:to>
                                        <p:strVal val="visible"/>
                                      </p:to>
                                    </p:set>
                                    <p:animEffect transition="in" filter="fade">
                                      <p:cBhvr>
                                        <p:cTn id="37" dur="500"/>
                                        <p:tgtEl>
                                          <p:spTgt spid="6147">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47">
                                            <p:txEl>
                                              <p:pRg st="9" end="9"/>
                                            </p:txEl>
                                          </p:spTgt>
                                        </p:tgtEl>
                                        <p:attrNameLst>
                                          <p:attrName>style.visibility</p:attrName>
                                        </p:attrNameLst>
                                      </p:cBhvr>
                                      <p:to>
                                        <p:strVal val="visible"/>
                                      </p:to>
                                    </p:set>
                                    <p:animEffect transition="in" filter="fade">
                                      <p:cBhvr>
                                        <p:cTn id="40"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ABBBD6C-ABD3-4396-9A0E-EB689993ECD2}"/>
              </a:ext>
            </a:extLst>
          </p:cNvPr>
          <p:cNvSpPr>
            <a:spLocks noGrp="1" noChangeArrowheads="1"/>
          </p:cNvSpPr>
          <p:nvPr>
            <p:ph type="title"/>
          </p:nvPr>
        </p:nvSpPr>
        <p:spPr/>
        <p:txBody>
          <a:bodyPr/>
          <a:lstStyle/>
          <a:p>
            <a:pPr eaLnBrk="1" hangingPunct="1"/>
            <a:r>
              <a:rPr lang="en-AU" altLang="en-US"/>
              <a:t>Challenge 1: Temporal difference between trajectories</a:t>
            </a:r>
          </a:p>
        </p:txBody>
      </p:sp>
      <p:sp>
        <p:nvSpPr>
          <p:cNvPr id="7171" name="Date Placeholder 3">
            <a:extLst>
              <a:ext uri="{FF2B5EF4-FFF2-40B4-BE49-F238E27FC236}">
                <a16:creationId xmlns:a16="http://schemas.microsoft.com/office/drawing/2014/main" id="{76C815DD-C774-4BDA-A71F-E68AC7770FF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7172" name="Slide Number Placeholder 5">
            <a:extLst>
              <a:ext uri="{FF2B5EF4-FFF2-40B4-BE49-F238E27FC236}">
                <a16:creationId xmlns:a16="http://schemas.microsoft.com/office/drawing/2014/main" id="{04401A94-70C7-42F3-83E2-4CB5D69D83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E3FA4E5D-8FB3-4614-A8A1-FE28F1AEF990}" type="slidenum">
              <a:rPr lang="en-AU" altLang="en-US" sz="1100"/>
              <a:pPr fontAlgn="base"/>
              <a:t>4</a:t>
            </a:fld>
            <a:endParaRPr lang="en-AU" altLang="en-US" sz="1100"/>
          </a:p>
        </p:txBody>
      </p:sp>
      <p:pic>
        <p:nvPicPr>
          <p:cNvPr id="7173" name="Content Placeholder 11" descr="Chart&#10;&#10;Description automatically generated">
            <a:extLst>
              <a:ext uri="{FF2B5EF4-FFF2-40B4-BE49-F238E27FC236}">
                <a16:creationId xmlns:a16="http://schemas.microsoft.com/office/drawing/2014/main" id="{95708355-E309-40C3-BE58-66504E7477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184275"/>
            <a:ext cx="3254375" cy="3335338"/>
          </a:xfrm>
        </p:spPr>
      </p:pic>
      <p:pic>
        <p:nvPicPr>
          <p:cNvPr id="7174" name="Picture 13" descr="Chart, diagram, schematic&#10;&#10;Description automatically generated">
            <a:extLst>
              <a:ext uri="{FF2B5EF4-FFF2-40B4-BE49-F238E27FC236}">
                <a16:creationId xmlns:a16="http://schemas.microsoft.com/office/drawing/2014/main" id="{85A45A98-6763-4BC6-9FF5-E78198F44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179513"/>
            <a:ext cx="3382963"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14">
            <a:extLst>
              <a:ext uri="{FF2B5EF4-FFF2-40B4-BE49-F238E27FC236}">
                <a16:creationId xmlns:a16="http://schemas.microsoft.com/office/drawing/2014/main" id="{0A35FA0C-732F-435A-A153-458514FA49EE}"/>
              </a:ext>
            </a:extLst>
          </p:cNvPr>
          <p:cNvSpPr txBox="1">
            <a:spLocks noChangeArrowheads="1"/>
          </p:cNvSpPr>
          <p:nvPr/>
        </p:nvSpPr>
        <p:spPr bwMode="auto">
          <a:xfrm>
            <a:off x="444500" y="4860925"/>
            <a:ext cx="405606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eaLnBrk="1" hangingPunct="1"/>
            <a:r>
              <a:rPr lang="en-AU" altLang="en-US" sz="1300">
                <a:solidFill>
                  <a:schemeClr val="tx1"/>
                </a:solidFill>
              </a:rPr>
              <a:t>Top pair:  Spatially similar, temporally identical</a:t>
            </a:r>
          </a:p>
          <a:p>
            <a:pPr eaLnBrk="1" hangingPunct="1"/>
            <a:r>
              <a:rPr lang="en-AU" altLang="en-US" sz="1300">
                <a:solidFill>
                  <a:schemeClr val="tx1"/>
                </a:solidFill>
              </a:rPr>
              <a:t>Bottom pair: Spatially dissimilar, temporally identical</a:t>
            </a:r>
          </a:p>
          <a:p>
            <a:pPr eaLnBrk="1" hangingPunct="1"/>
            <a:endParaRPr lang="en-AU" altLang="en-US" sz="1300">
              <a:solidFill>
                <a:schemeClr val="tx1"/>
              </a:solidFill>
            </a:endParaRPr>
          </a:p>
          <a:p>
            <a:pPr eaLnBrk="1" hangingPunct="1"/>
            <a:r>
              <a:rPr lang="en-AU" altLang="en-US" sz="1300" b="1">
                <a:solidFill>
                  <a:schemeClr val="tx1"/>
                </a:solidFill>
              </a:rPr>
              <a:t>Verdict: </a:t>
            </a:r>
            <a:r>
              <a:rPr lang="en-AU" altLang="en-US" sz="1300" b="1">
                <a:solidFill>
                  <a:srgbClr val="0070C0"/>
                </a:solidFill>
              </a:rPr>
              <a:t>Blue</a:t>
            </a:r>
            <a:r>
              <a:rPr lang="en-AU" altLang="en-US" sz="1300" b="1">
                <a:solidFill>
                  <a:schemeClr val="tx1"/>
                </a:solidFill>
              </a:rPr>
              <a:t> trajectory is most similar to red</a:t>
            </a:r>
          </a:p>
          <a:p>
            <a:pPr eaLnBrk="1" hangingPunct="1"/>
            <a:endParaRPr lang="en-AU" altLang="en-US" sz="1300">
              <a:solidFill>
                <a:schemeClr val="tx1"/>
              </a:solidFill>
            </a:endParaRPr>
          </a:p>
        </p:txBody>
      </p:sp>
      <p:sp>
        <p:nvSpPr>
          <p:cNvPr id="7176" name="TextBox 15">
            <a:extLst>
              <a:ext uri="{FF2B5EF4-FFF2-40B4-BE49-F238E27FC236}">
                <a16:creationId xmlns:a16="http://schemas.microsoft.com/office/drawing/2014/main" id="{F1A45A66-6028-4AFE-B82A-970D59C6072D}"/>
              </a:ext>
            </a:extLst>
          </p:cNvPr>
          <p:cNvSpPr txBox="1">
            <a:spLocks noChangeArrowheads="1"/>
          </p:cNvSpPr>
          <p:nvPr/>
        </p:nvSpPr>
        <p:spPr bwMode="auto">
          <a:xfrm>
            <a:off x="4859338" y="4652963"/>
            <a:ext cx="405606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eaLnBrk="1" hangingPunct="1"/>
            <a:r>
              <a:rPr lang="en-AU" altLang="en-US" sz="1300">
                <a:solidFill>
                  <a:schemeClr val="tx1"/>
                </a:solidFill>
              </a:rPr>
              <a:t>Top pair:  Spatially similar, temporally dissimilar</a:t>
            </a:r>
          </a:p>
          <a:p>
            <a:pPr eaLnBrk="1" hangingPunct="1"/>
            <a:r>
              <a:rPr lang="en-AU" altLang="en-US" sz="1300">
                <a:solidFill>
                  <a:schemeClr val="tx1"/>
                </a:solidFill>
              </a:rPr>
              <a:t>Bottom pair: Somewhat similar spatially, temporally identical</a:t>
            </a:r>
          </a:p>
          <a:p>
            <a:pPr eaLnBrk="1" hangingPunct="1"/>
            <a:endParaRPr lang="en-AU" altLang="en-US" sz="1300">
              <a:solidFill>
                <a:schemeClr val="tx1"/>
              </a:solidFill>
            </a:endParaRPr>
          </a:p>
          <a:p>
            <a:pPr eaLnBrk="1" hangingPunct="1"/>
            <a:r>
              <a:rPr lang="en-AU" altLang="en-US" sz="1300" b="1">
                <a:solidFill>
                  <a:schemeClr val="tx1"/>
                </a:solidFill>
              </a:rPr>
              <a:t>Verdict? </a:t>
            </a:r>
          </a:p>
        </p:txBody>
      </p:sp>
      <p:sp>
        <p:nvSpPr>
          <p:cNvPr id="7177" name="TextBox 16">
            <a:extLst>
              <a:ext uri="{FF2B5EF4-FFF2-40B4-BE49-F238E27FC236}">
                <a16:creationId xmlns:a16="http://schemas.microsoft.com/office/drawing/2014/main" id="{2DF92112-042C-48A3-950F-682CB6FFCB2D}"/>
              </a:ext>
            </a:extLst>
          </p:cNvPr>
          <p:cNvSpPr txBox="1">
            <a:spLocks noChangeArrowheads="1"/>
          </p:cNvSpPr>
          <p:nvPr/>
        </p:nvSpPr>
        <p:spPr bwMode="auto">
          <a:xfrm>
            <a:off x="1908175" y="5927725"/>
            <a:ext cx="57927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algn="ctr" eaLnBrk="1" hangingPunct="1"/>
            <a:r>
              <a:rPr lang="en-AU" altLang="en-US" sz="1300" b="1" dirty="0">
                <a:solidFill>
                  <a:schemeClr val="tx1"/>
                </a:solidFill>
              </a:rPr>
              <a:t>Interaction between spatial and temporal aspect is not straightforward and depends on application and/or dataset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500"/>
                                        <p:tgtEl>
                                          <p:spTgt spid="7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5"/>
                                        </p:tgtEl>
                                        <p:attrNameLst>
                                          <p:attrName>style.visibility</p:attrName>
                                        </p:attrNameLst>
                                      </p:cBhvr>
                                      <p:to>
                                        <p:strVal val="visible"/>
                                      </p:to>
                                    </p:set>
                                    <p:animEffect transition="in" filter="fade">
                                      <p:cBhvr>
                                        <p:cTn id="10" dur="500"/>
                                        <p:tgtEl>
                                          <p:spTgt spid="717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7"/>
                                        </p:tgtEl>
                                        <p:attrNameLst>
                                          <p:attrName>style.visibility</p:attrName>
                                        </p:attrNameLst>
                                      </p:cBhvr>
                                      <p:to>
                                        <p:strVal val="visible"/>
                                      </p:to>
                                    </p:set>
                                    <p:animEffect transition="in" filter="fade">
                                      <p:cBhvr>
                                        <p:cTn id="21"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0F727B4-C3B1-4446-8224-1A0C998A1239}"/>
              </a:ext>
            </a:extLst>
          </p:cNvPr>
          <p:cNvSpPr>
            <a:spLocks noGrp="1" noChangeArrowheads="1"/>
          </p:cNvSpPr>
          <p:nvPr>
            <p:ph type="title"/>
          </p:nvPr>
        </p:nvSpPr>
        <p:spPr/>
        <p:txBody>
          <a:bodyPr/>
          <a:lstStyle/>
          <a:p>
            <a:pPr eaLnBrk="1" hangingPunct="1"/>
            <a:r>
              <a:rPr lang="en-AU" altLang="en-US"/>
              <a:t>Challenge 2: Non-uniform sampling rate</a:t>
            </a:r>
          </a:p>
        </p:txBody>
      </p:sp>
      <p:pic>
        <p:nvPicPr>
          <p:cNvPr id="8195" name="Content Placeholder 4" descr="Diagram&#10;&#10;Description automatically generated">
            <a:extLst>
              <a:ext uri="{FF2B5EF4-FFF2-40B4-BE49-F238E27FC236}">
                <a16:creationId xmlns:a16="http://schemas.microsoft.com/office/drawing/2014/main" id="{B851F035-863C-460E-8664-6A01B9E56F2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268413"/>
            <a:ext cx="8229600" cy="3044825"/>
          </a:xfrm>
        </p:spPr>
      </p:pic>
      <p:sp>
        <p:nvSpPr>
          <p:cNvPr id="8196" name="Date Placeholder 3">
            <a:extLst>
              <a:ext uri="{FF2B5EF4-FFF2-40B4-BE49-F238E27FC236}">
                <a16:creationId xmlns:a16="http://schemas.microsoft.com/office/drawing/2014/main" id="{7E9DBA67-4061-48C3-AABE-A426C41C17E0}"/>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8197" name="Slide Number Placeholder 5">
            <a:extLst>
              <a:ext uri="{FF2B5EF4-FFF2-40B4-BE49-F238E27FC236}">
                <a16:creationId xmlns:a16="http://schemas.microsoft.com/office/drawing/2014/main" id="{5A35D455-9952-450E-A681-118FDD17E7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96984008-2ECC-497D-9F9C-45FAFEFE86B0}" type="slidenum">
              <a:rPr lang="en-AU" altLang="en-US" sz="1100"/>
              <a:pPr fontAlgn="base"/>
              <a:t>5</a:t>
            </a:fld>
            <a:endParaRPr lang="en-AU" altLang="en-US" sz="1100"/>
          </a:p>
        </p:txBody>
      </p:sp>
      <p:sp>
        <p:nvSpPr>
          <p:cNvPr id="9" name="TextBox 8">
            <a:extLst>
              <a:ext uri="{FF2B5EF4-FFF2-40B4-BE49-F238E27FC236}">
                <a16:creationId xmlns:a16="http://schemas.microsoft.com/office/drawing/2014/main" id="{6DAD69A8-B51D-4917-9324-1E3CA7FC9567}"/>
              </a:ext>
            </a:extLst>
          </p:cNvPr>
          <p:cNvSpPr txBox="1"/>
          <p:nvPr/>
        </p:nvSpPr>
        <p:spPr>
          <a:xfrm>
            <a:off x="2051050" y="4797152"/>
            <a:ext cx="5716588" cy="692497"/>
          </a:xfrm>
          <a:prstGeom prst="rect">
            <a:avLst/>
          </a:prstGeom>
          <a:noFill/>
        </p:spPr>
        <p:txBody>
          <a:bodyPr>
            <a:spAutoFit/>
          </a:bodyPr>
          <a:lstStyle/>
          <a:p>
            <a:pPr algn="ctr" eaLnBrk="1" fontAlgn="b" hangingPunct="1">
              <a:defRPr/>
            </a:pPr>
            <a:r>
              <a:rPr lang="en-AU" sz="1300" b="1" dirty="0">
                <a:solidFill>
                  <a:srgbClr val="FF0000"/>
                </a:solidFill>
              </a:rPr>
              <a:t>Red</a:t>
            </a:r>
            <a:r>
              <a:rPr lang="en-AU" sz="1300" dirty="0">
                <a:solidFill>
                  <a:schemeClr val="tx1"/>
                </a:solidFill>
              </a:rPr>
              <a:t> trajectory: Query trajectory</a:t>
            </a:r>
            <a:br>
              <a:rPr lang="en-AU" sz="1300" dirty="0">
                <a:solidFill>
                  <a:schemeClr val="tx1"/>
                </a:solidFill>
              </a:rPr>
            </a:br>
            <a:r>
              <a:rPr lang="en-AU" sz="1300" b="1" dirty="0">
                <a:solidFill>
                  <a:srgbClr val="0070C0"/>
                </a:solidFill>
              </a:rPr>
              <a:t>Blue</a:t>
            </a:r>
            <a:r>
              <a:rPr lang="en-AU" sz="1300" dirty="0">
                <a:solidFill>
                  <a:schemeClr val="tx1"/>
                </a:solidFill>
              </a:rPr>
              <a:t> trajectory: Trajectory from database (recorded)</a:t>
            </a:r>
          </a:p>
          <a:p>
            <a:pPr algn="ctr" eaLnBrk="1" fontAlgn="b" hangingPunct="1">
              <a:defRPr/>
            </a:pPr>
            <a:r>
              <a:rPr lang="en-AU" sz="1300" b="1" dirty="0">
                <a:solidFill>
                  <a:srgbClr val="0070C0"/>
                </a:solidFill>
              </a:rPr>
              <a:t>Blue</a:t>
            </a:r>
            <a:r>
              <a:rPr lang="en-AU" sz="1300" dirty="0">
                <a:solidFill>
                  <a:schemeClr val="tx1"/>
                </a:solidFill>
              </a:rPr>
              <a:t> + </a:t>
            </a:r>
            <a:r>
              <a:rPr lang="en-AU" sz="1300" b="1" dirty="0">
                <a:solidFill>
                  <a:schemeClr val="bg1">
                    <a:lumMod val="65000"/>
                  </a:schemeClr>
                </a:solidFill>
              </a:rPr>
              <a:t>Grey</a:t>
            </a:r>
            <a:r>
              <a:rPr lang="en-AU" sz="1300" dirty="0">
                <a:solidFill>
                  <a:schemeClr val="tx1"/>
                </a:solidFill>
              </a:rPr>
              <a:t> trajectory: Trajectory from database (actual)</a:t>
            </a:r>
          </a:p>
        </p:txBody>
      </p:sp>
      <p:sp>
        <p:nvSpPr>
          <p:cNvPr id="2" name="TextBox 1">
            <a:extLst>
              <a:ext uri="{FF2B5EF4-FFF2-40B4-BE49-F238E27FC236}">
                <a16:creationId xmlns:a16="http://schemas.microsoft.com/office/drawing/2014/main" id="{EE11A1C1-D76D-4679-A085-3BBDE6F2131E}"/>
              </a:ext>
            </a:extLst>
          </p:cNvPr>
          <p:cNvSpPr txBox="1"/>
          <p:nvPr/>
        </p:nvSpPr>
        <p:spPr>
          <a:xfrm>
            <a:off x="3001132" y="5634014"/>
            <a:ext cx="3816424" cy="400110"/>
          </a:xfrm>
          <a:prstGeom prst="rect">
            <a:avLst/>
          </a:prstGeom>
          <a:noFill/>
        </p:spPr>
        <p:txBody>
          <a:bodyPr wrap="square" rtlCol="0">
            <a:spAutoFit/>
          </a:bodyPr>
          <a:lstStyle/>
          <a:p>
            <a:r>
              <a:rPr lang="en-AU" sz="1000" b="1" dirty="0">
                <a:solidFill>
                  <a:schemeClr val="tx1"/>
                </a:solidFill>
              </a:rPr>
              <a:t>Non-uniform sampling rate may induce information loss</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F68894B-682D-41AA-A2BB-2A774B706C89}"/>
              </a:ext>
            </a:extLst>
          </p:cNvPr>
          <p:cNvSpPr>
            <a:spLocks noGrp="1" noChangeArrowheads="1"/>
          </p:cNvSpPr>
          <p:nvPr>
            <p:ph type="title"/>
          </p:nvPr>
        </p:nvSpPr>
        <p:spPr/>
        <p:txBody>
          <a:bodyPr/>
          <a:lstStyle/>
          <a:p>
            <a:pPr eaLnBrk="1" hangingPunct="1"/>
            <a:r>
              <a:rPr lang="en-AU" altLang="en-US"/>
              <a:t>Challenge 3: GPS errors</a:t>
            </a:r>
          </a:p>
        </p:txBody>
      </p:sp>
      <p:sp>
        <p:nvSpPr>
          <p:cNvPr id="9219" name="Date Placeholder 3">
            <a:extLst>
              <a:ext uri="{FF2B5EF4-FFF2-40B4-BE49-F238E27FC236}">
                <a16:creationId xmlns:a16="http://schemas.microsoft.com/office/drawing/2014/main" id="{54E1E8AC-A835-41C8-AB2B-3FA8586B6CE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9220" name="Slide Number Placeholder 5">
            <a:extLst>
              <a:ext uri="{FF2B5EF4-FFF2-40B4-BE49-F238E27FC236}">
                <a16:creationId xmlns:a16="http://schemas.microsoft.com/office/drawing/2014/main" id="{04214A1A-E25D-46E8-B581-AA8ADFB3CD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FC6D450A-728E-439E-B983-48B255868312}" type="slidenum">
              <a:rPr lang="en-AU" altLang="en-US" sz="1100"/>
              <a:pPr fontAlgn="base"/>
              <a:t>6</a:t>
            </a:fld>
            <a:endParaRPr lang="en-AU" altLang="en-US" sz="1100"/>
          </a:p>
        </p:txBody>
      </p:sp>
      <p:sp>
        <p:nvSpPr>
          <p:cNvPr id="9221" name="TextBox 8">
            <a:extLst>
              <a:ext uri="{FF2B5EF4-FFF2-40B4-BE49-F238E27FC236}">
                <a16:creationId xmlns:a16="http://schemas.microsoft.com/office/drawing/2014/main" id="{469D88EE-10EC-467D-925F-71948A5D740E}"/>
              </a:ext>
            </a:extLst>
          </p:cNvPr>
          <p:cNvSpPr txBox="1">
            <a:spLocks noChangeArrowheads="1"/>
          </p:cNvSpPr>
          <p:nvPr/>
        </p:nvSpPr>
        <p:spPr bwMode="auto">
          <a:xfrm>
            <a:off x="1873250" y="4162425"/>
            <a:ext cx="57165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algn="ctr" eaLnBrk="1" hangingPunct="1"/>
            <a:r>
              <a:rPr lang="en-AU" altLang="en-US" sz="1300" b="1" dirty="0">
                <a:solidFill>
                  <a:srgbClr val="FF0000"/>
                </a:solidFill>
              </a:rPr>
              <a:t>Red</a:t>
            </a:r>
            <a:r>
              <a:rPr lang="en-AU" altLang="en-US" sz="1300" dirty="0">
                <a:solidFill>
                  <a:schemeClr val="tx1"/>
                </a:solidFill>
              </a:rPr>
              <a:t> trajectory: Actual trajectory</a:t>
            </a:r>
            <a:br>
              <a:rPr lang="en-AU" altLang="en-US" sz="1300" dirty="0">
                <a:solidFill>
                  <a:schemeClr val="tx1"/>
                </a:solidFill>
              </a:rPr>
            </a:br>
            <a:r>
              <a:rPr lang="en-AU" altLang="en-US" sz="1300" b="1" dirty="0">
                <a:solidFill>
                  <a:srgbClr val="0070C0"/>
                </a:solidFill>
              </a:rPr>
              <a:t>Blue</a:t>
            </a:r>
            <a:r>
              <a:rPr lang="en-AU" altLang="en-US" sz="1300" dirty="0">
                <a:solidFill>
                  <a:schemeClr val="tx1"/>
                </a:solidFill>
              </a:rPr>
              <a:t> trajectory: Trajectory recorded by the GPS</a:t>
            </a:r>
          </a:p>
        </p:txBody>
      </p:sp>
      <p:pic>
        <p:nvPicPr>
          <p:cNvPr id="9222" name="Content Placeholder 10" descr="Diagram, schematic&#10;&#10;Description automatically generated">
            <a:extLst>
              <a:ext uri="{FF2B5EF4-FFF2-40B4-BE49-F238E27FC236}">
                <a16:creationId xmlns:a16="http://schemas.microsoft.com/office/drawing/2014/main" id="{B76EA251-88F3-4187-BFAE-C73AED3BDC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484313"/>
            <a:ext cx="8229600" cy="1419225"/>
          </a:xfrm>
        </p:spPr>
      </p:pic>
      <p:sp>
        <p:nvSpPr>
          <p:cNvPr id="7" name="TextBox 8">
            <a:extLst>
              <a:ext uri="{FF2B5EF4-FFF2-40B4-BE49-F238E27FC236}">
                <a16:creationId xmlns:a16="http://schemas.microsoft.com/office/drawing/2014/main" id="{7C50A59F-2F01-4898-8B2F-A0763B7CF849}"/>
              </a:ext>
            </a:extLst>
          </p:cNvPr>
          <p:cNvSpPr txBox="1">
            <a:spLocks noChangeArrowheads="1"/>
          </p:cNvSpPr>
          <p:nvPr/>
        </p:nvSpPr>
        <p:spPr bwMode="auto">
          <a:xfrm>
            <a:off x="1873250" y="4725144"/>
            <a:ext cx="571658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algn="ctr" eaLnBrk="1" hangingPunct="1"/>
            <a:r>
              <a:rPr lang="en-AU" altLang="en-US" sz="1300" b="1" dirty="0">
                <a:solidFill>
                  <a:schemeClr val="tx1"/>
                </a:solidFill>
              </a:rPr>
              <a:t>Spatial noise from GPS errors should be ignored.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500"/>
                                        <p:tgtEl>
                                          <p:spTgt spid="9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fade">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64A3CD6-4A59-43C4-A48A-60DD332A2C43}"/>
              </a:ext>
            </a:extLst>
          </p:cNvPr>
          <p:cNvSpPr>
            <a:spLocks noGrp="1" noChangeArrowheads="1"/>
          </p:cNvSpPr>
          <p:nvPr>
            <p:ph type="title"/>
          </p:nvPr>
        </p:nvSpPr>
        <p:spPr/>
        <p:txBody>
          <a:bodyPr/>
          <a:lstStyle/>
          <a:p>
            <a:pPr eaLnBrk="1" hangingPunct="1"/>
            <a:r>
              <a:rPr lang="en-US" altLang="en-US" dirty="0"/>
              <a:t>This Work</a:t>
            </a:r>
          </a:p>
        </p:txBody>
      </p:sp>
      <p:sp>
        <p:nvSpPr>
          <p:cNvPr id="24579" name="Content Placeholder 2">
            <a:extLst>
              <a:ext uri="{FF2B5EF4-FFF2-40B4-BE49-F238E27FC236}">
                <a16:creationId xmlns:a16="http://schemas.microsoft.com/office/drawing/2014/main" id="{35E00C8D-BCDE-42FA-88ED-6BF869DE644D}"/>
              </a:ext>
            </a:extLst>
          </p:cNvPr>
          <p:cNvSpPr>
            <a:spLocks noGrp="1" noChangeArrowheads="1"/>
          </p:cNvSpPr>
          <p:nvPr>
            <p:ph idx="1"/>
          </p:nvPr>
        </p:nvSpPr>
        <p:spPr/>
        <p:txBody>
          <a:bodyPr/>
          <a:lstStyle/>
          <a:p>
            <a:pPr eaLnBrk="1" hangingPunct="1"/>
            <a:r>
              <a:rPr lang="en-US" altLang="en-US" dirty="0"/>
              <a:t>Addressing the inefficiency problem through deep representation learning</a:t>
            </a:r>
          </a:p>
          <a:p>
            <a:pPr eaLnBrk="1" hangingPunct="1"/>
            <a:r>
              <a:rPr lang="en-US" altLang="en-US" dirty="0"/>
              <a:t>Addressing the three challenges by injecting synthetic noise and training our model to be robust to them</a:t>
            </a:r>
          </a:p>
          <a:p>
            <a:pPr eaLnBrk="1" hangingPunct="1"/>
            <a:r>
              <a:rPr lang="en-US" altLang="en-US" dirty="0"/>
              <a:t>Three loss functions that work on different representations of the data to improve performance </a:t>
            </a:r>
          </a:p>
        </p:txBody>
      </p:sp>
      <p:sp>
        <p:nvSpPr>
          <p:cNvPr id="24580" name="Date Placeholder 3">
            <a:extLst>
              <a:ext uri="{FF2B5EF4-FFF2-40B4-BE49-F238E27FC236}">
                <a16:creationId xmlns:a16="http://schemas.microsoft.com/office/drawing/2014/main" id="{F8E10285-C358-462C-BCA6-C3678256926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24581" name="Slide Number Placeholder 5">
            <a:extLst>
              <a:ext uri="{FF2B5EF4-FFF2-40B4-BE49-F238E27FC236}">
                <a16:creationId xmlns:a16="http://schemas.microsoft.com/office/drawing/2014/main" id="{B8540008-D66C-400A-9F88-A5410E5BA9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53CCFAB3-F3EB-47E7-AD86-EDB05E3DE051}" type="slidenum">
              <a:rPr lang="en-AU" altLang="en-US" sz="1100"/>
              <a:pPr fontAlgn="base"/>
              <a:t>7</a:t>
            </a:fld>
            <a:endParaRPr lang="en-AU" altLang="en-US" sz="1100"/>
          </a:p>
        </p:txBody>
      </p:sp>
    </p:spTree>
    <p:extLst>
      <p:ext uri="{BB962C8B-B14F-4D97-AF65-F5344CB8AC3E}">
        <p14:creationId xmlns:p14="http://schemas.microsoft.com/office/powerpoint/2010/main" val="14224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348790D-1BF9-4FE9-B156-5AA2AD4F8643}"/>
              </a:ext>
            </a:extLst>
          </p:cNvPr>
          <p:cNvSpPr>
            <a:spLocks noGrp="1" noChangeArrowheads="1"/>
          </p:cNvSpPr>
          <p:nvPr>
            <p:ph type="title"/>
          </p:nvPr>
        </p:nvSpPr>
        <p:spPr/>
        <p:txBody>
          <a:bodyPr/>
          <a:lstStyle/>
          <a:p>
            <a:pPr eaLnBrk="1" hangingPunct="1"/>
            <a:r>
              <a:rPr lang="en-AU" altLang="en-US"/>
              <a:t>Problem Definition</a:t>
            </a:r>
          </a:p>
        </p:txBody>
      </p:sp>
      <p:pic>
        <p:nvPicPr>
          <p:cNvPr id="10243" name="Content Placeholder 4" descr="Text, letter&#10;&#10;Description automatically generated">
            <a:extLst>
              <a:ext uri="{FF2B5EF4-FFF2-40B4-BE49-F238E27FC236}">
                <a16:creationId xmlns:a16="http://schemas.microsoft.com/office/drawing/2014/main" id="{286F1AE6-FB32-4ACD-B87F-0B30F71880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8288" y="1926456"/>
            <a:ext cx="8607425" cy="2006600"/>
          </a:xfrm>
        </p:spPr>
      </p:pic>
      <p:sp>
        <p:nvSpPr>
          <p:cNvPr id="10244" name="Date Placeholder 3">
            <a:extLst>
              <a:ext uri="{FF2B5EF4-FFF2-40B4-BE49-F238E27FC236}">
                <a16:creationId xmlns:a16="http://schemas.microsoft.com/office/drawing/2014/main" id="{BB2604FA-2499-47C6-A05A-DAFE84B4388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0245" name="Slide Number Placeholder 5">
            <a:extLst>
              <a:ext uri="{FF2B5EF4-FFF2-40B4-BE49-F238E27FC236}">
                <a16:creationId xmlns:a16="http://schemas.microsoft.com/office/drawing/2014/main" id="{B2784468-69E6-4911-9839-FE4E5AB56D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40B49DC6-0FB1-429D-8D5D-BF4A3CAE4F85}" type="slidenum">
              <a:rPr lang="en-AU" altLang="en-US" sz="1100"/>
              <a:pPr fontAlgn="base"/>
              <a:t>8</a:t>
            </a:fld>
            <a:endParaRPr lang="en-AU" altLang="en-US"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9723448-2648-4A95-8F48-A168C66B8676}"/>
              </a:ext>
            </a:extLst>
          </p:cNvPr>
          <p:cNvSpPr>
            <a:spLocks noGrp="1" noChangeArrowheads="1"/>
          </p:cNvSpPr>
          <p:nvPr>
            <p:ph type="title"/>
          </p:nvPr>
        </p:nvSpPr>
        <p:spPr/>
        <p:txBody>
          <a:bodyPr/>
          <a:lstStyle/>
          <a:p>
            <a:pPr eaLnBrk="1" hangingPunct="1"/>
            <a:r>
              <a:rPr lang="en-AU" altLang="en-US"/>
              <a:t>Methodology – Model </a:t>
            </a:r>
          </a:p>
        </p:txBody>
      </p:sp>
      <p:sp>
        <p:nvSpPr>
          <p:cNvPr id="11267" name="Content Placeholder 2">
            <a:extLst>
              <a:ext uri="{FF2B5EF4-FFF2-40B4-BE49-F238E27FC236}">
                <a16:creationId xmlns:a16="http://schemas.microsoft.com/office/drawing/2014/main" id="{B40926AE-79EF-41FC-B253-48E910C967D2}"/>
              </a:ext>
            </a:extLst>
          </p:cNvPr>
          <p:cNvSpPr>
            <a:spLocks noGrp="1" noChangeArrowheads="1"/>
          </p:cNvSpPr>
          <p:nvPr>
            <p:ph idx="1"/>
          </p:nvPr>
        </p:nvSpPr>
        <p:spPr/>
        <p:txBody>
          <a:bodyPr/>
          <a:lstStyle/>
          <a:p>
            <a:pPr eaLnBrk="1" hangingPunct="1"/>
            <a:r>
              <a:rPr lang="en-AU" altLang="en-US" dirty="0"/>
              <a:t>Sequence autoencoder with attention layer</a:t>
            </a:r>
          </a:p>
          <a:p>
            <a:pPr eaLnBrk="1" hangingPunct="1"/>
            <a:r>
              <a:rPr lang="en-AU" altLang="en-US" dirty="0"/>
              <a:t>Sequence autoencoder:</a:t>
            </a:r>
          </a:p>
          <a:p>
            <a:pPr lvl="1" eaLnBrk="1" hangingPunct="1"/>
            <a:r>
              <a:rPr lang="en-AU" altLang="en-US" dirty="0"/>
              <a:t>Takes a sequence of values as input, outputs a sequence of values</a:t>
            </a:r>
          </a:p>
          <a:p>
            <a:pPr lvl="1" eaLnBrk="1" hangingPunct="1"/>
            <a:r>
              <a:rPr lang="en-AU" altLang="en-US" dirty="0"/>
              <a:t>Commonly used for machine translation</a:t>
            </a:r>
          </a:p>
          <a:p>
            <a:pPr lvl="1" eaLnBrk="1" hangingPunct="1"/>
            <a:r>
              <a:rPr lang="en-AU" altLang="en-US" dirty="0"/>
              <a:t>Two main components</a:t>
            </a:r>
          </a:p>
          <a:p>
            <a:pPr lvl="2" eaLnBrk="1" hangingPunct="1"/>
            <a:r>
              <a:rPr lang="en-AU" altLang="en-US" dirty="0"/>
              <a:t>Encoder: takes input sequence, produces a vector representation of the sequence</a:t>
            </a:r>
          </a:p>
          <a:p>
            <a:pPr lvl="2" eaLnBrk="1" hangingPunct="1"/>
            <a:r>
              <a:rPr lang="en-AU" altLang="en-US" dirty="0"/>
              <a:t>Decoder: takes the vector, produces the output sequence</a:t>
            </a:r>
          </a:p>
          <a:p>
            <a:pPr lvl="1" eaLnBrk="1" hangingPunct="1"/>
            <a:r>
              <a:rPr lang="en-AU" altLang="en-US" dirty="0"/>
              <a:t>Two recurrent neural networks (or its variants) are used, one for the encoder and one for the decoder </a:t>
            </a:r>
          </a:p>
          <a:p>
            <a:pPr eaLnBrk="1" hangingPunct="1"/>
            <a:r>
              <a:rPr lang="en-AU" altLang="en-US" dirty="0"/>
              <a:t>Attention layer:</a:t>
            </a:r>
          </a:p>
          <a:p>
            <a:pPr lvl="1" eaLnBrk="1" hangingPunct="1"/>
            <a:r>
              <a:rPr lang="en-AU" altLang="en-US" dirty="0"/>
              <a:t>Allows the model to focus on the salient parts of the input</a:t>
            </a:r>
          </a:p>
          <a:p>
            <a:pPr lvl="1" eaLnBrk="1" hangingPunct="1"/>
            <a:r>
              <a:rPr lang="en-AU" altLang="en-US" dirty="0"/>
              <a:t>Utilizes a fully-connected neural network</a:t>
            </a:r>
          </a:p>
          <a:p>
            <a:pPr lvl="1" eaLnBrk="1" hangingPunct="1"/>
            <a:endParaRPr lang="en-AU" altLang="en-US" dirty="0"/>
          </a:p>
        </p:txBody>
      </p:sp>
      <p:sp>
        <p:nvSpPr>
          <p:cNvPr id="11268" name="Date Placeholder 3">
            <a:extLst>
              <a:ext uri="{FF2B5EF4-FFF2-40B4-BE49-F238E27FC236}">
                <a16:creationId xmlns:a16="http://schemas.microsoft.com/office/drawing/2014/main" id="{F73B44D6-F720-4A1D-8B3A-C02339CC47F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r>
              <a:rPr lang="en-AU" altLang="en-US" sz="1100"/>
              <a:t>RMIT University©May 2021</a:t>
            </a:r>
          </a:p>
        </p:txBody>
      </p:sp>
      <p:sp>
        <p:nvSpPr>
          <p:cNvPr id="11269" name="Slide Number Placeholder 5">
            <a:extLst>
              <a:ext uri="{FF2B5EF4-FFF2-40B4-BE49-F238E27FC236}">
                <a16:creationId xmlns:a16="http://schemas.microsoft.com/office/drawing/2014/main" id="{F8AF2607-F0D1-4D51-A6E8-CC3DCFE8C0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fontAlgn="b">
              <a:defRPr sz="1000">
                <a:solidFill>
                  <a:schemeClr val="bg1"/>
                </a:solidFill>
                <a:latin typeface="Arial" panose="020B0604020202020204" pitchFamily="34" charset="0"/>
                <a:cs typeface="Arial" panose="020B0604020202020204" pitchFamily="34" charset="0"/>
              </a:defRPr>
            </a:lvl1pPr>
            <a:lvl2pPr marL="742950" indent="-285750" fontAlgn="b">
              <a:defRPr sz="1000">
                <a:solidFill>
                  <a:schemeClr val="bg1"/>
                </a:solidFill>
                <a:latin typeface="Arial" panose="020B0604020202020204" pitchFamily="34" charset="0"/>
                <a:cs typeface="Arial" panose="020B0604020202020204" pitchFamily="34" charset="0"/>
              </a:defRPr>
            </a:lvl2pPr>
            <a:lvl3pPr marL="1143000" indent="-228600" fontAlgn="b">
              <a:defRPr sz="1000">
                <a:solidFill>
                  <a:schemeClr val="bg1"/>
                </a:solidFill>
                <a:latin typeface="Arial" panose="020B0604020202020204" pitchFamily="34" charset="0"/>
                <a:cs typeface="Arial" panose="020B0604020202020204" pitchFamily="34" charset="0"/>
              </a:defRPr>
            </a:lvl3pPr>
            <a:lvl4pPr marL="1600200" indent="-228600" fontAlgn="b">
              <a:defRPr sz="1000">
                <a:solidFill>
                  <a:schemeClr val="bg1"/>
                </a:solidFill>
                <a:latin typeface="Arial" panose="020B0604020202020204" pitchFamily="34" charset="0"/>
                <a:cs typeface="Arial" panose="020B0604020202020204" pitchFamily="34" charset="0"/>
              </a:defRPr>
            </a:lvl4pPr>
            <a:lvl5pPr marL="2057400" indent="-228600" fontAlgn="b">
              <a:defRPr sz="1000">
                <a:solidFill>
                  <a:schemeClr val="bg1"/>
                </a:solidFill>
                <a:latin typeface="Arial" panose="020B0604020202020204" pitchFamily="34" charset="0"/>
                <a:cs typeface="Arial" panose="020B0604020202020204" pitchFamily="34" charset="0"/>
              </a:defRPr>
            </a:lvl5pPr>
            <a:lvl6pPr marL="25146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6pPr>
            <a:lvl7pPr marL="29718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7pPr>
            <a:lvl8pPr marL="34290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8pPr>
            <a:lvl9pPr marL="3886200" indent="-228600" eaLnBrk="0" fontAlgn="b" hangingPunct="0">
              <a:spcBef>
                <a:spcPct val="0"/>
              </a:spcBef>
              <a:spcAft>
                <a:spcPct val="0"/>
              </a:spcAft>
              <a:defRPr sz="1000">
                <a:solidFill>
                  <a:schemeClr val="bg1"/>
                </a:solidFill>
                <a:latin typeface="Arial" panose="020B0604020202020204" pitchFamily="34" charset="0"/>
                <a:cs typeface="Arial" panose="020B0604020202020204" pitchFamily="34" charset="0"/>
              </a:defRPr>
            </a:lvl9pPr>
          </a:lstStyle>
          <a:p>
            <a:pPr fontAlgn="base"/>
            <a:fld id="{D92BA368-9DBC-4956-9F83-2E689A709578}" type="slidenum">
              <a:rPr lang="en-AU" altLang="en-US" sz="1100"/>
              <a:pPr fontAlgn="base"/>
              <a:t>9</a:t>
            </a:fld>
            <a:endParaRPr lang="en-AU" altLang="en-US"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267">
                                            <p:txEl>
                                              <p:pRg st="9" end="9"/>
                                            </p:txEl>
                                          </p:spTgt>
                                        </p:tgtEl>
                                        <p:attrNameLst>
                                          <p:attrName>style.visibility</p:attrName>
                                        </p:attrNameLst>
                                      </p:cBhvr>
                                      <p:to>
                                        <p:strVal val="visible"/>
                                      </p:to>
                                    </p:set>
                                    <p:animEffect transition="in" filter="fade">
                                      <p:cBhvr>
                                        <p:cTn id="52" dur="500"/>
                                        <p:tgtEl>
                                          <p:spTgt spid="112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267">
                                            <p:txEl>
                                              <p:pRg st="10" end="10"/>
                                            </p:txEl>
                                          </p:spTgt>
                                        </p:tgtEl>
                                        <p:attrNameLst>
                                          <p:attrName>style.visibility</p:attrName>
                                        </p:attrNameLst>
                                      </p:cBhvr>
                                      <p:to>
                                        <p:strVal val="visible"/>
                                      </p:to>
                                    </p:set>
                                    <p:animEffect transition="in" filter="fade">
                                      <p:cBhvr>
                                        <p:cTn id="57"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theme/theme1.xml><?xml version="1.0" encoding="utf-8"?>
<a:theme xmlns:a="http://schemas.openxmlformats.org/drawingml/2006/main" name="Presentation-2">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altLang="en-US" sz="10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altLang="en-US" sz="10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Presentation-2</Template>
  <TotalTime>697</TotalTime>
  <Words>1719</Words>
  <Application>Microsoft Office PowerPoint</Application>
  <PresentationFormat>On-screen Show (4:3)</PresentationFormat>
  <Paragraphs>219</Paragraphs>
  <Slides>24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Cambria Math</vt:lpstr>
      <vt:lpstr>Presentation-2</vt:lpstr>
      <vt:lpstr>Similar Trajectory Search with Spatio-temporal Deep Representation Learning</vt:lpstr>
      <vt:lpstr>Contents</vt:lpstr>
      <vt:lpstr>Background</vt:lpstr>
      <vt:lpstr>Challenge 1: Temporal difference between trajectories</vt:lpstr>
      <vt:lpstr>Challenge 2: Non-uniform sampling rate</vt:lpstr>
      <vt:lpstr>Challenge 3: GPS errors</vt:lpstr>
      <vt:lpstr>This Work</vt:lpstr>
      <vt:lpstr>Problem Definition</vt:lpstr>
      <vt:lpstr>Methodology – Model </vt:lpstr>
      <vt:lpstr>Methodology – Model </vt:lpstr>
      <vt:lpstr>Methodology – Data transformation </vt:lpstr>
      <vt:lpstr>Methodology – Injecting Distortions </vt:lpstr>
      <vt:lpstr>Methodology – Loss 1: Representation Loss</vt:lpstr>
      <vt:lpstr>PowerPoint Presentation</vt:lpstr>
      <vt:lpstr>Methodology – Loss 2: Point-to-point Loss</vt:lpstr>
      <vt:lpstr>PowerPoint Presentation</vt:lpstr>
      <vt:lpstr>Methodology – Loss 3: Pattern loss </vt:lpstr>
      <vt:lpstr>Methodology – Loss 3: Pattern loss </vt:lpstr>
      <vt:lpstr>Experiments</vt:lpstr>
      <vt:lpstr>Experiments</vt:lpstr>
      <vt:lpstr>Experiments – Effectiveness </vt:lpstr>
      <vt:lpstr>Experiments – Effectiveness </vt:lpstr>
      <vt:lpstr>Experiments – Efficiency </vt:lpstr>
      <vt:lpstr>End of presentation</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Sue Fujino</dc:creator>
  <cp:lastModifiedBy>David Tedjopurnomo</cp:lastModifiedBy>
  <cp:revision>227</cp:revision>
  <dcterms:created xsi:type="dcterms:W3CDTF">2010-05-12T02:20:54Z</dcterms:created>
  <dcterms:modified xsi:type="dcterms:W3CDTF">2021-05-07T03:42:34Z</dcterms:modified>
</cp:coreProperties>
</file>