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548" r:id="rId2"/>
    <p:sldId id="480" r:id="rId3"/>
    <p:sldId id="528" r:id="rId4"/>
    <p:sldId id="481" r:id="rId5"/>
    <p:sldId id="538" r:id="rId6"/>
    <p:sldId id="482" r:id="rId7"/>
    <p:sldId id="520" r:id="rId8"/>
    <p:sldId id="428" r:id="rId9"/>
    <p:sldId id="526" r:id="rId10"/>
    <p:sldId id="433" r:id="rId11"/>
    <p:sldId id="527" r:id="rId12"/>
    <p:sldId id="434" r:id="rId13"/>
    <p:sldId id="436" r:id="rId14"/>
    <p:sldId id="494" r:id="rId15"/>
    <p:sldId id="492" r:id="rId16"/>
    <p:sldId id="566" r:id="rId17"/>
    <p:sldId id="535" r:id="rId18"/>
    <p:sldId id="536" r:id="rId19"/>
    <p:sldId id="537" r:id="rId20"/>
    <p:sldId id="524" r:id="rId21"/>
    <p:sldId id="559" r:id="rId22"/>
    <p:sldId id="561" r:id="rId23"/>
    <p:sldId id="563" r:id="rId24"/>
    <p:sldId id="564" r:id="rId25"/>
    <p:sldId id="567" r:id="rId26"/>
    <p:sldId id="530" r:id="rId27"/>
    <p:sldId id="531" r:id="rId28"/>
    <p:sldId id="532" r:id="rId29"/>
    <p:sldId id="554" r:id="rId30"/>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66FF"/>
    <a:srgbClr val="FF0000"/>
    <a:srgbClr val="336600"/>
    <a:srgbClr val="0000FF"/>
    <a:srgbClr val="993366"/>
    <a:srgbClr val="00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9" autoAdjust="0"/>
    <p:restoredTop sz="84767" autoAdjust="0"/>
  </p:normalViewPr>
  <p:slideViewPr>
    <p:cSldViewPr>
      <p:cViewPr>
        <p:scale>
          <a:sx n="66" d="100"/>
          <a:sy n="66"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892774-1E9F-45F6-B41C-AE1C84E061F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371600" y="8686800"/>
            <a:ext cx="5486400" cy="457200"/>
          </a:xfrm>
          <a:prstGeom prst="rect">
            <a:avLst/>
          </a:prstGeom>
          <a:noFill/>
          <a:ln w="9525">
            <a:noFill/>
            <a:miter lim="800000"/>
            <a:headEnd/>
            <a:tailEnd/>
          </a:ln>
        </p:spPr>
        <p:txBody>
          <a:bodyPr lIns="92075" tIns="46038" rIns="92075" bIns="46038" anchor="b"/>
          <a:lstStyle/>
          <a:p>
            <a:pPr algn="r">
              <a:defRPr/>
            </a:pPr>
            <a:r>
              <a:rPr lang="en-US" sz="1200">
                <a:latin typeface="Tahoma" pitchFamily="34" charset="0"/>
              </a:rPr>
              <a:t>©A+ Computer Science     www.apluscompsci.com                 </a:t>
            </a:r>
            <a:fld id="{BA8B4AC6-E383-42E3-A1CB-1C3CB9DAB597}" type="slidenum">
              <a:rPr lang="en-US" sz="1200">
                <a:latin typeface="Tahoma" pitchFamily="34" charset="0"/>
              </a:rPr>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In this example, Mammal is the abstract class.  You would never have just a Mammal.  For instance, you would not walk outside and go “Hey, look at that Mammal!”  Mammal would be used to create something more specific, like a Dog, Human, or Whale.</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In this example, Monster is the abstract class.  You would never have just a Monster.  Monster would be used to create something more specific.</a:t>
            </a:r>
          </a:p>
          <a:p>
            <a:r>
              <a:rPr lang="en-US" sz="1600"/>
              <a:t>A Vampire is a specific type of Monster.</a:t>
            </a:r>
          </a:p>
          <a:p>
            <a:r>
              <a:rPr lang="en-US" sz="1600"/>
              <a:t>A Ghost is a specific type of Monster.</a:t>
            </a:r>
          </a:p>
          <a:p>
            <a:r>
              <a:rPr lang="en-US" sz="1600"/>
              <a:t>A Witch is a specific type of Monster.</a:t>
            </a:r>
          </a:p>
          <a:p>
            <a:r>
              <a:rPr lang="en-US" sz="1600"/>
              <a:t>A Skeleton is a specific type of Monster.</a:t>
            </a:r>
          </a:p>
          <a:p>
            <a:r>
              <a:rPr lang="en-US" sz="1600"/>
              <a:t>A Sasquatch is a specific type of Monster.</a:t>
            </a:r>
          </a:p>
          <a:p>
            <a:r>
              <a:rPr lang="en-US" sz="1600"/>
              <a:t>A Student is a specific type of Monster.</a:t>
            </a:r>
          </a:p>
          <a:p>
            <a:endParaRPr lang="en-US" sz="1600"/>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a:t>Polymorphism is seen in Java when a general reference is used to refer to a more specific child.</a:t>
            </a:r>
          </a:p>
          <a:p>
            <a:r>
              <a:rPr lang="en-US"/>
              <a:t>Actor a = new Critter();</a:t>
            </a:r>
          </a:p>
          <a:p>
            <a:r>
              <a:rPr lang="en-US"/>
              <a:t>a = new Flower();</a:t>
            </a:r>
          </a:p>
          <a:p>
            <a:r>
              <a:rPr lang="en-US"/>
              <a:t>Having a defined as an Actor allows a to refer to any of its children.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In this section of code, random Monsters are loaded into the monsters array.   </a:t>
            </a:r>
          </a:p>
          <a:p>
            <a:r>
              <a:rPr lang="en-US" sz="1600"/>
              <a:t>Monsters is an array of Monster references.  </a:t>
            </a:r>
          </a:p>
          <a:p>
            <a:r>
              <a:rPr lang="en-US" sz="1600"/>
              <a:t>Monsters can refer to any type of Monster.   </a:t>
            </a:r>
          </a:p>
          <a:p>
            <a:r>
              <a:rPr lang="en-US" sz="1600"/>
              <a:t>Vampire, Witch, and Ghost extend Monster; thus, they are Monster Objects.</a:t>
            </a:r>
            <a:br>
              <a:rPr lang="en-US" sz="1600"/>
            </a:br>
            <a:r>
              <a:rPr lang="en-US" sz="1600"/>
              <a:t>The monsters array can refer to any of these as they all extend Monster.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The </a:t>
            </a:r>
            <a:r>
              <a:rPr lang="en-US" sz="1600">
                <a:latin typeface="Courier New" pitchFamily="49" charset="0"/>
              </a:rPr>
              <a:t>monstersTalk()</a:t>
            </a:r>
            <a:r>
              <a:rPr lang="en-US" sz="1600"/>
              <a:t> method will make each Monster talk.  Java does not need to know which type of Monster each reference refers to.  Java knows that each reference is a Monster and that Monster has a </a:t>
            </a:r>
            <a:r>
              <a:rPr lang="en-US" sz="1600">
                <a:latin typeface="Courier New" pitchFamily="49" charset="0"/>
              </a:rPr>
              <a:t>talk()</a:t>
            </a:r>
            <a:r>
              <a:rPr lang="en-US" sz="1600"/>
              <a:t> method.   Java will dynamically call the appropriate Monster </a:t>
            </a:r>
            <a:r>
              <a:rPr lang="en-US" sz="1600">
                <a:latin typeface="Courier New" pitchFamily="49" charset="0"/>
              </a:rPr>
              <a:t>talk()</a:t>
            </a:r>
            <a:r>
              <a:rPr lang="en-US" sz="1600"/>
              <a:t> for each specific type of  Monster at run-time.  This is a very good example of dynamic binding.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The </a:t>
            </a:r>
            <a:r>
              <a:rPr lang="en-US" sz="1600">
                <a:latin typeface="Courier New" pitchFamily="49" charset="0"/>
              </a:rPr>
              <a:t>toString()</a:t>
            </a:r>
            <a:r>
              <a:rPr lang="en-US" sz="1600"/>
              <a:t> method will call each Monsters </a:t>
            </a:r>
            <a:r>
              <a:rPr lang="en-US" sz="1600">
                <a:latin typeface="Courier New" pitchFamily="49" charset="0"/>
              </a:rPr>
              <a:t>toString()</a:t>
            </a:r>
            <a:r>
              <a:rPr lang="en-US" sz="1600"/>
              <a:t>.  Java does not need to know which type of Monster each reference refers to.  Java knows that each reference is a Monster and that Monster has a </a:t>
            </a:r>
            <a:r>
              <a:rPr lang="en-US" sz="1600">
                <a:latin typeface="Courier New" pitchFamily="49" charset="0"/>
              </a:rPr>
              <a:t>toString()</a:t>
            </a:r>
            <a:r>
              <a:rPr lang="en-US" sz="1600"/>
              <a:t> method because all Objects automatically extend class Object which has a </a:t>
            </a:r>
            <a:r>
              <a:rPr lang="en-US" sz="1600">
                <a:latin typeface="Courier New" pitchFamily="49" charset="0"/>
              </a:rPr>
              <a:t>toString()</a:t>
            </a:r>
            <a:r>
              <a:rPr lang="en-US" sz="1600"/>
              <a:t>.   Java will dynamically call the appropriate Monster </a:t>
            </a:r>
            <a:r>
              <a:rPr lang="en-US" sz="1600">
                <a:latin typeface="Courier New" pitchFamily="49" charset="0"/>
              </a:rPr>
              <a:t>toString()</a:t>
            </a:r>
            <a:r>
              <a:rPr lang="en-US" sz="1600"/>
              <a:t> for each Monster at run-time.  This is another very good example of dynamic binding.</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Abstract Classes are used to create hierarchies of classes.   Abstract classes are used to setup future classes.</a:t>
            </a:r>
          </a:p>
          <a:p>
            <a:r>
              <a:rPr lang="en-US" sz="1600"/>
              <a:t>An abstract class can not be instantiated.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A class can extend another class.</a:t>
            </a:r>
          </a:p>
          <a:p>
            <a:r>
              <a:rPr lang="en-US" sz="1600"/>
              <a:t>An abstract class can extend another abstract class.</a:t>
            </a:r>
          </a:p>
          <a:p>
            <a:r>
              <a:rPr lang="en-US" sz="1600"/>
              <a:t>A class can extend an abstract class.</a:t>
            </a:r>
          </a:p>
          <a:p>
            <a:r>
              <a:rPr lang="en-US" sz="1600"/>
              <a:t>An abstract class can extend a class.</a:t>
            </a:r>
          </a:p>
          <a:p>
            <a:r>
              <a:rPr lang="en-US" sz="1600"/>
              <a:t>An interface can extend another interface.</a:t>
            </a:r>
          </a:p>
          <a:p>
            <a:endParaRPr lang="en-US" sz="1600"/>
          </a:p>
          <a:p>
            <a:r>
              <a:rPr lang="en-US" sz="1600"/>
              <a:t>A class can implement an interface.</a:t>
            </a:r>
          </a:p>
          <a:p>
            <a:r>
              <a:rPr lang="en-US" sz="1600"/>
              <a:t>An abstract class can implement an interface.</a:t>
            </a:r>
          </a:p>
          <a:p>
            <a:endParaRPr lang="en-US"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a:t>Static binding is basically just matching up a class with its list of methods at compile time.   Java makes sure that class x has method y.</a:t>
            </a:r>
          </a:p>
          <a:p>
            <a:endParaRPr lang="en-US" sz="1600" dirty="0"/>
          </a:p>
          <a:p>
            <a:r>
              <a:rPr lang="en-US" sz="1600" dirty="0"/>
              <a:t>Dynamic binding occurs dynamically at run-time.  Java will call the appropriate method for a particular object on the fly.  The same line of code will be used to call each different Objects method.   The method names are the same, but the objects being referred</a:t>
            </a:r>
            <a:r>
              <a:rPr lang="en-US" sz="1600" baseline="0" dirty="0"/>
              <a:t> to</a:t>
            </a:r>
            <a:r>
              <a:rPr lang="en-US" sz="1600" dirty="0"/>
              <a:t> will differ.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Static binding is basically just matching up a class with its list of methods at compile time.   Java makes sure that class x has method y.</a:t>
            </a:r>
          </a:p>
          <a:p>
            <a:endParaRPr lang="en-US" sz="1600"/>
          </a:p>
          <a:p>
            <a:r>
              <a:rPr lang="en-US" sz="160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Static binding is basically just matching up a class with its list of methods at compile time.   Java makes sure that class x has method y.</a:t>
            </a:r>
          </a:p>
          <a:p>
            <a:endParaRPr lang="en-US" sz="1600"/>
          </a:p>
          <a:p>
            <a:r>
              <a:rPr lang="en-US" sz="160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In this example, Mammal is the abstract class.  You would never have just a Mammal.  For instance, you would not walk outside and go “Hey, look at that Mammal!”  Mammal would be used to create something more specific, like a Dog, Human, or Whale.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All abstract methods in the Abstract class must be implemented by the sub class extending the abstract class.</a:t>
            </a:r>
          </a:p>
          <a:p>
            <a:r>
              <a:rPr lang="en-US" sz="1600"/>
              <a:t>This process is very similar to implementing an interface.   When implementing an interface, all abstract methods in the interface must be implemented in the class.  All methods in an interface are Abstract.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sz="1600"/>
              <a:t>Abstract classes are great when you know quite a bit about an Object, but not everything.</a:t>
            </a:r>
          </a:p>
          <a:p>
            <a:r>
              <a:rPr lang="en-US" sz="1600"/>
              <a:t>For instance, say you are writing a program to simulate flying objects and you know that all of the objects will have width, height, and speed, but you do not know how each one will fly.</a:t>
            </a:r>
          </a:p>
          <a:p>
            <a:r>
              <a:rPr lang="en-US" sz="1600"/>
              <a:t>The fly properties and behavior will differ for each type of flying object which means that all of the common properties and behaviors that are already known can be placed in an abstract class.   The specific fly methods will be implemented in each of the specific flying objects.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Monster is an abstract class.   </a:t>
            </a:r>
          </a:p>
          <a:p>
            <a:r>
              <a:rPr lang="en-US" sz="1600">
                <a:latin typeface="Courier New" pitchFamily="49" charset="0"/>
              </a:rPr>
              <a:t>Monster x = new Monster();</a:t>
            </a:r>
            <a:r>
              <a:rPr lang="en-US" sz="1600"/>
              <a:t>   	//illegal</a:t>
            </a:r>
          </a:p>
          <a:p>
            <a:r>
              <a:rPr lang="en-US" sz="1600">
                <a:latin typeface="Courier New" pitchFamily="49" charset="0"/>
              </a:rPr>
              <a:t>Monster y = new Ghost();</a:t>
            </a:r>
            <a:r>
              <a:rPr lang="en-US" sz="1600"/>
              <a:t>  	 //legal</a:t>
            </a:r>
          </a:p>
          <a:p>
            <a:r>
              <a:rPr lang="en-US" sz="1600"/>
              <a:t>Monster cannot be instantiated.</a:t>
            </a:r>
          </a:p>
          <a:p>
            <a:r>
              <a:rPr lang="en-US" sz="1600"/>
              <a:t>Monster contains one abstract method, method </a:t>
            </a:r>
            <a:r>
              <a:rPr lang="en-US" sz="1600">
                <a:latin typeface="Courier New" pitchFamily="49" charset="0"/>
              </a:rPr>
              <a:t>talk();</a:t>
            </a:r>
          </a:p>
          <a:p>
            <a:r>
              <a:rPr lang="en-US" sz="1600"/>
              <a:t>The assumption is that all Monsters will have a name and name related methods.  Also, it is assumed that all Monsters will talk.  </a:t>
            </a:r>
            <a:br>
              <a:rPr lang="en-US" sz="1600"/>
            </a:br>
            <a:r>
              <a:rPr lang="en-US" sz="1600"/>
              <a:t>There is no way to know at the Monster level what exactly a particular type of Monster will say.  The </a:t>
            </a:r>
            <a:r>
              <a:rPr lang="en-US" sz="1600">
                <a:latin typeface="Courier New" pitchFamily="49" charset="0"/>
              </a:rPr>
              <a:t>talk()</a:t>
            </a:r>
            <a:r>
              <a:rPr lang="en-US" sz="1600"/>
              <a:t> method is abstract because it makes no sense it implement </a:t>
            </a:r>
            <a:r>
              <a:rPr lang="en-US" sz="1600">
                <a:latin typeface="Courier New" pitchFamily="49" charset="0"/>
              </a:rPr>
              <a:t>talk()</a:t>
            </a:r>
            <a:r>
              <a:rPr lang="en-US" sz="1600"/>
              <a:t> at the Monster level.  It makes more sense to write </a:t>
            </a:r>
            <a:r>
              <a:rPr lang="en-US" sz="1600">
                <a:latin typeface="Courier New" pitchFamily="49" charset="0"/>
              </a:rPr>
              <a:t>talk()</a:t>
            </a:r>
            <a:r>
              <a:rPr lang="en-US" sz="1600"/>
              <a:t> for each specific Monster as each specific Monster will say something specific.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Each Monster will say something specific.  A Ghost will say something different than a Werewolf and a Yetti will say something different from a Vampire.</a:t>
            </a:r>
          </a:p>
          <a:p>
            <a:r>
              <a:rPr lang="en-US" sz="1600"/>
              <a:t>Thus, the </a:t>
            </a:r>
            <a:r>
              <a:rPr lang="en-US" sz="1600">
                <a:latin typeface="Courier New" pitchFamily="49" charset="0"/>
              </a:rPr>
              <a:t>talk()</a:t>
            </a:r>
            <a:r>
              <a:rPr lang="en-US" sz="1600"/>
              <a:t> method is abstract as it will be written in each of the specific Monsters in a way specific to each Monster.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Vampire is a Monster, but it is a Monster that talks in its own specific way.</a:t>
            </a:r>
          </a:p>
          <a:p>
            <a:r>
              <a:rPr lang="en-US" sz="1600"/>
              <a:t>A Vampire says “I want to drink your blood!”.</a:t>
            </a:r>
          </a:p>
          <a:p>
            <a:r>
              <a:rPr lang="en-US" sz="1600"/>
              <a:t>Notice that the talk() method was called in the Monster class before it was even implemented.</a:t>
            </a:r>
            <a:br>
              <a:rPr lang="en-US" sz="1600"/>
            </a:br>
            <a:r>
              <a:rPr lang="en-US" sz="1600"/>
              <a:t>This is a very good example of polymorphism.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a:t>Ghost is a Monster, but it is a Monster that talks in its own specific way.</a:t>
            </a:r>
          </a:p>
          <a:p>
            <a:r>
              <a:rPr lang="en-US" sz="1600"/>
              <a:t>A Ghost says “Where did I go?”.</a:t>
            </a:r>
          </a:p>
          <a:p>
            <a:r>
              <a:rPr lang="en-US" sz="1600"/>
              <a:t>Notice that the talk() method was called in the Monster class before it was even implemented.</a:t>
            </a:r>
            <a:br>
              <a:rPr lang="en-US" sz="1600"/>
            </a:br>
            <a:r>
              <a:rPr lang="en-US" sz="1600"/>
              <a:t>This is a very good example of polymorphism.</a:t>
            </a:r>
          </a:p>
          <a:p>
            <a:endParaRPr lang="en-US" sz="1600"/>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2CEBF96-7BE7-4AF2-9FF1-B37B5FD8E99D}"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F6D7DD8-8FF3-4745-99E0-FEE4DD5886B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883E2B6-8682-41DC-A032-665DF88F3104}"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7770752-38D3-4B4F-A19A-B9DABF29CEBA}"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6556BEB-C011-4CD0-8ADA-76C3385C1C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1CA24950-8F1F-4D4C-9B49-4705F146476E}"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4CADDE5-4EC8-4771-ABE3-E4981281DA87}"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E033A7F2-A78E-43BA-8609-50F85A458FA6}"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5E43EA65-B0FE-4C89-97AA-5929A11F9A59}"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BA40ABE-B111-4616-9FCA-A2EFB5098DCF}"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644CCFCD-2464-4890-A96B-FAC8CDA906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B676B429-0B99-4505-B2D0-342FA28EA93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Abstract</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classes</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2532"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22533"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4"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22535"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22536"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7"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22538"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3556"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Monster </a:t>
            </a:r>
            <a:r>
              <a:rPr lang="en-US" sz="2800"/>
              <a:t>(abstract class)</a:t>
            </a:r>
          </a:p>
        </p:txBody>
      </p:sp>
      <p:sp>
        <p:nvSpPr>
          <p:cNvPr id="23557" name="Line 4"/>
          <p:cNvSpPr>
            <a:spLocks noChangeShapeType="1"/>
          </p:cNvSpPr>
          <p:nvPr/>
        </p:nvSpPr>
        <p:spPr bwMode="auto">
          <a:xfrm>
            <a:off x="22098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58" name="Rectangle 5"/>
          <p:cNvSpPr>
            <a:spLocks noChangeArrowheads="1"/>
          </p:cNvSpPr>
          <p:nvPr/>
        </p:nvSpPr>
        <p:spPr bwMode="auto">
          <a:xfrm>
            <a:off x="6858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Vampire</a:t>
            </a:r>
          </a:p>
        </p:txBody>
      </p:sp>
      <p:sp>
        <p:nvSpPr>
          <p:cNvPr id="23559" name="Rectangle 6"/>
          <p:cNvSpPr>
            <a:spLocks noChangeArrowheads="1"/>
          </p:cNvSpPr>
          <p:nvPr/>
        </p:nvSpPr>
        <p:spPr bwMode="auto">
          <a:xfrm>
            <a:off x="3810000" y="4572000"/>
            <a:ext cx="1828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Ghost</a:t>
            </a:r>
          </a:p>
        </p:txBody>
      </p:sp>
      <p:sp>
        <p:nvSpPr>
          <p:cNvPr id="23560"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61" name="Rectangle 8"/>
          <p:cNvSpPr>
            <a:spLocks noChangeArrowheads="1"/>
          </p:cNvSpPr>
          <p:nvPr/>
        </p:nvSpPr>
        <p:spPr bwMode="auto">
          <a:xfrm>
            <a:off x="6019800" y="4572000"/>
            <a:ext cx="2514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Witch</a:t>
            </a:r>
          </a:p>
        </p:txBody>
      </p:sp>
      <p:sp>
        <p:nvSpPr>
          <p:cNvPr id="23562" name="Line 9"/>
          <p:cNvSpPr>
            <a:spLocks noChangeShapeType="1"/>
          </p:cNvSpPr>
          <p:nvPr/>
        </p:nvSpPr>
        <p:spPr bwMode="auto">
          <a:xfrm>
            <a:off x="69342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5603" name="Text Box 2"/>
          <p:cNvSpPr txBox="1">
            <a:spLocks noChangeArrowheads="1"/>
          </p:cNvSpPr>
          <p:nvPr/>
        </p:nvSpPr>
        <p:spPr bwMode="auto">
          <a:xfrm>
            <a:off x="609600" y="1676400"/>
            <a:ext cx="8170863" cy="2862263"/>
          </a:xfrm>
          <a:prstGeom prst="rect">
            <a:avLst/>
          </a:prstGeom>
          <a:noFill/>
          <a:ln w="12700">
            <a:noFill/>
            <a:miter lim="800000"/>
            <a:headEnd type="none" w="sm" len="sm"/>
            <a:tailEnd type="none" w="sm" len="sm"/>
          </a:ln>
        </p:spPr>
        <p:txBody>
          <a:bodyPr wrap="none">
            <a:spAutoFit/>
          </a:bodyPr>
          <a:lstStyle/>
          <a:p>
            <a:r>
              <a:rPr lang="en-US" sz="3600" dirty="0">
                <a:latin typeface="Tahoma" pitchFamily="34" charset="0"/>
              </a:rPr>
              <a:t>Polymorphism -  the ability of one </a:t>
            </a:r>
          </a:p>
          <a:p>
            <a:r>
              <a:rPr lang="en-US" sz="3600" dirty="0">
                <a:latin typeface="Tahoma" pitchFamily="34" charset="0"/>
              </a:rPr>
              <a:t>general thing to behave like other</a:t>
            </a:r>
          </a:p>
          <a:p>
            <a:r>
              <a:rPr lang="en-US" sz="3600" dirty="0">
                <a:latin typeface="Tahoma" pitchFamily="34" charset="0"/>
              </a:rPr>
              <a:t>specific things.</a:t>
            </a:r>
          </a:p>
          <a:p>
            <a:endParaRPr lang="en-US" sz="3600" dirty="0">
              <a:latin typeface="Tahoma" pitchFamily="34" charset="0"/>
            </a:endParaRPr>
          </a:p>
          <a:p>
            <a:endParaRPr lang="en-US" sz="3600"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6627" name="Text Box 2"/>
          <p:cNvSpPr txBox="1">
            <a:spLocks noChangeArrowheads="1"/>
          </p:cNvSpPr>
          <p:nvPr/>
        </p:nvSpPr>
        <p:spPr bwMode="auto">
          <a:xfrm>
            <a:off x="228600" y="990600"/>
            <a:ext cx="7872413" cy="5632450"/>
          </a:xfrm>
          <a:prstGeom prst="rect">
            <a:avLst/>
          </a:prstGeom>
          <a:noFill/>
          <a:ln w="12700">
            <a:noFill/>
            <a:miter lim="800000"/>
            <a:headEnd type="none" w="sm" len="sm"/>
            <a:tailEnd type="none" w="sm" len="sm"/>
          </a:ln>
        </p:spPr>
        <p:txBody>
          <a:bodyPr wrap="none">
            <a:spAutoFit/>
          </a:bodyPr>
          <a:lstStyle/>
          <a:p>
            <a:r>
              <a:rPr lang="en-US" dirty="0">
                <a:solidFill>
                  <a:srgbClr val="008000"/>
                </a:solidFill>
                <a:latin typeface="Tahoma" pitchFamily="34" charset="0"/>
              </a:rPr>
              <a:t>   //instance variable</a:t>
            </a:r>
          </a:p>
          <a:p>
            <a:r>
              <a:rPr lang="en-US" dirty="0">
                <a:latin typeface="Tahoma" pitchFamily="34" charset="0"/>
              </a:rPr>
              <a:t>   private Monster[] monsters;</a:t>
            </a:r>
          </a:p>
          <a:p>
            <a:br>
              <a:rPr lang="en-US" dirty="0">
                <a:latin typeface="Tahoma" pitchFamily="34" charset="0"/>
              </a:rPr>
            </a:br>
            <a:r>
              <a:rPr lang="en-US" dirty="0">
                <a:solidFill>
                  <a:srgbClr val="008000"/>
                </a:solidFill>
                <a:latin typeface="Tahoma" pitchFamily="34" charset="0"/>
              </a:rPr>
              <a:t>   //ask for the number of monsters</a:t>
            </a:r>
          </a:p>
          <a:p>
            <a:r>
              <a:rPr lang="en-US" dirty="0">
                <a:solidFill>
                  <a:srgbClr val="008000"/>
                </a:solidFill>
                <a:latin typeface="Tahoma" pitchFamily="34" charset="0"/>
              </a:rPr>
              <a:t>   //get the number of monsters</a:t>
            </a:r>
          </a:p>
          <a:p>
            <a:endParaRPr lang="en-US" dirty="0">
              <a:solidFill>
                <a:srgbClr val="008000"/>
              </a:solidFill>
              <a:latin typeface="Tahoma" pitchFamily="34" charset="0"/>
            </a:endParaRPr>
          </a:p>
          <a:p>
            <a:r>
              <a:rPr lang="en-US" dirty="0">
                <a:latin typeface="Tahoma" pitchFamily="34" charset="0"/>
              </a:rPr>
              <a:t>   for ( </a:t>
            </a:r>
            <a:r>
              <a:rPr lang="en-US" dirty="0" err="1">
                <a:latin typeface="Tahoma" pitchFamily="34" charset="0"/>
              </a:rPr>
              <a:t>int</a:t>
            </a:r>
            <a:r>
              <a:rPr lang="en-US" dirty="0">
                <a:latin typeface="Tahoma" pitchFamily="34" charset="0"/>
              </a:rPr>
              <a:t> j=0; j &lt; </a:t>
            </a:r>
            <a:r>
              <a:rPr lang="en-US" dirty="0" err="1">
                <a:latin typeface="Tahoma" pitchFamily="34" charset="0"/>
              </a:rPr>
              <a:t>monsters.length</a:t>
            </a:r>
            <a:r>
              <a:rPr lang="en-US" dirty="0">
                <a:latin typeface="Tahoma" pitchFamily="34" charset="0"/>
              </a:rPr>
              <a:t>; j++ )</a:t>
            </a:r>
          </a:p>
          <a:p>
            <a:r>
              <a:rPr lang="en-US" dirty="0">
                <a:latin typeface="Tahoma" pitchFamily="34" charset="0"/>
              </a:rPr>
              <a:t>   {</a:t>
            </a:r>
          </a:p>
          <a:p>
            <a:r>
              <a:rPr lang="en-US" dirty="0">
                <a:latin typeface="Tahoma" pitchFamily="34" charset="0"/>
              </a:rPr>
              <a:t>      </a:t>
            </a:r>
            <a:r>
              <a:rPr lang="en-US" dirty="0" err="1">
                <a:latin typeface="Tahoma" pitchFamily="34" charset="0"/>
              </a:rPr>
              <a:t>out.print</a:t>
            </a:r>
            <a:r>
              <a:rPr lang="en-US" dirty="0">
                <a:latin typeface="Tahoma" pitchFamily="34" charset="0"/>
              </a:rPr>
              <a:t>("Enter Monster " + j + " Name :: ");</a:t>
            </a:r>
          </a:p>
          <a:p>
            <a:r>
              <a:rPr lang="en-US" dirty="0">
                <a:latin typeface="Tahoma" pitchFamily="34" charset="0"/>
              </a:rPr>
              <a:t>      </a:t>
            </a:r>
            <a:r>
              <a:rPr lang="en-US" dirty="0" err="1">
                <a:latin typeface="Tahoma" pitchFamily="34" charset="0"/>
              </a:rPr>
              <a:t>int</a:t>
            </a:r>
            <a:r>
              <a:rPr lang="en-US" dirty="0">
                <a:latin typeface="Tahoma" pitchFamily="34" charset="0"/>
              </a:rPr>
              <a:t> r = (</a:t>
            </a:r>
            <a:r>
              <a:rPr lang="en-US" dirty="0" err="1">
                <a:latin typeface="Tahoma" pitchFamily="34" charset="0"/>
              </a:rPr>
              <a:t>int</a:t>
            </a:r>
            <a:r>
              <a:rPr lang="en-US" dirty="0">
                <a:latin typeface="Tahoma" pitchFamily="34" charset="0"/>
              </a:rPr>
              <a:t>)( </a:t>
            </a:r>
            <a:r>
              <a:rPr lang="en-US" dirty="0" err="1">
                <a:latin typeface="Tahoma" pitchFamily="34" charset="0"/>
              </a:rPr>
              <a:t>Math.random</a:t>
            </a:r>
            <a:r>
              <a:rPr lang="en-US" dirty="0">
                <a:latin typeface="Tahoma" pitchFamily="34" charset="0"/>
              </a:rPr>
              <a:t>() * 3 );</a:t>
            </a:r>
          </a:p>
          <a:p>
            <a:r>
              <a:rPr lang="en-US" dirty="0">
                <a:latin typeface="Tahoma" pitchFamily="34" charset="0"/>
              </a:rPr>
              <a:t>      if(r==0)</a:t>
            </a:r>
          </a:p>
          <a:p>
            <a:r>
              <a:rPr lang="en-US" dirty="0">
                <a:latin typeface="Tahoma" pitchFamily="34" charset="0"/>
              </a:rPr>
              <a:t>	monsters[j] = new Vampire(</a:t>
            </a:r>
            <a:r>
              <a:rPr lang="en-US" dirty="0" err="1">
                <a:latin typeface="Tahoma" pitchFamily="34" charset="0"/>
              </a:rPr>
              <a:t>kb.nextLine</a:t>
            </a:r>
            <a:r>
              <a:rPr lang="en-US" dirty="0">
                <a:latin typeface="Tahoma" pitchFamily="34" charset="0"/>
              </a:rPr>
              <a:t>());</a:t>
            </a:r>
          </a:p>
          <a:p>
            <a:r>
              <a:rPr lang="en-US" dirty="0">
                <a:latin typeface="Tahoma" pitchFamily="34" charset="0"/>
              </a:rPr>
              <a:t>      else if(r==1)</a:t>
            </a:r>
          </a:p>
          <a:p>
            <a:r>
              <a:rPr lang="en-US" dirty="0">
                <a:latin typeface="Tahoma" pitchFamily="34" charset="0"/>
              </a:rPr>
              <a:t>	monsters[j] = new Witch(</a:t>
            </a:r>
            <a:r>
              <a:rPr lang="en-US" dirty="0" err="1">
                <a:latin typeface="Tahoma" pitchFamily="34" charset="0"/>
              </a:rPr>
              <a:t>kb.nextLine</a:t>
            </a:r>
            <a:r>
              <a:rPr lang="en-US" dirty="0">
                <a:latin typeface="Tahoma" pitchFamily="34" charset="0"/>
              </a:rPr>
              <a:t>());</a:t>
            </a:r>
          </a:p>
          <a:p>
            <a:r>
              <a:rPr lang="en-US" dirty="0">
                <a:latin typeface="Tahoma" pitchFamily="34" charset="0"/>
              </a:rPr>
              <a:t>      else</a:t>
            </a:r>
          </a:p>
          <a:p>
            <a:r>
              <a:rPr lang="en-US" dirty="0">
                <a:latin typeface="Tahoma" pitchFamily="34" charset="0"/>
              </a:rPr>
              <a:t>	monsters[j] = new Ghost(</a:t>
            </a:r>
            <a:r>
              <a:rPr lang="en-US" dirty="0" err="1">
                <a:latin typeface="Tahoma" pitchFamily="34" charset="0"/>
              </a:rPr>
              <a:t>kb.nextLine</a:t>
            </a:r>
            <a:r>
              <a:rPr lang="en-US" dirty="0">
                <a:latin typeface="Tahoma" pitchFamily="34" charset="0"/>
              </a:rPr>
              <a:t>());		    </a:t>
            </a:r>
          </a:p>
          <a:p>
            <a:r>
              <a:rPr lang="en-US" dirty="0">
                <a:latin typeface="Tahoma" pitchFamily="34" charset="0"/>
              </a:rPr>
              <a:t>   }</a:t>
            </a:r>
          </a:p>
          <a:p>
            <a:endParaRPr lang="en-US"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Polymorphism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7651" name="Text Box 2"/>
          <p:cNvSpPr txBox="1">
            <a:spLocks noChangeArrowheads="1"/>
          </p:cNvSpPr>
          <p:nvPr/>
        </p:nvSpPr>
        <p:spPr bwMode="auto">
          <a:xfrm>
            <a:off x="457200" y="1447800"/>
            <a:ext cx="7518400" cy="3540125"/>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monstersTalk</a:t>
            </a:r>
            <a:r>
              <a:rPr lang="en-US" sz="3200" dirty="0"/>
              <a:t>( )</a:t>
            </a:r>
          </a:p>
          <a:p>
            <a:r>
              <a:rPr lang="en-US" sz="3200" dirty="0"/>
              <a:t>{</a:t>
            </a:r>
          </a:p>
          <a:p>
            <a:r>
              <a:rPr lang="en-US" sz="3200" dirty="0"/>
              <a:t>   String out = "";</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 += monsters[</a:t>
            </a:r>
            <a:r>
              <a:rPr lang="en-US" sz="3200" dirty="0" err="1"/>
              <a:t>i</a:t>
            </a:r>
            <a:r>
              <a:rPr lang="en-US" sz="3200" dirty="0"/>
              <a:t>].talk();</a:t>
            </a:r>
            <a:br>
              <a:rPr lang="en-US" sz="3200" dirty="0"/>
            </a:br>
            <a:r>
              <a:rPr lang="en-US" sz="3200" dirty="0"/>
              <a:t>   return out;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pic>
        <p:nvPicPr>
          <p:cNvPr id="7" name="Picture 2"/>
          <p:cNvPicPr>
            <a:picLocks noChangeAspect="1" noChangeArrowheads="1"/>
          </p:cNvPicPr>
          <p:nvPr/>
        </p:nvPicPr>
        <p:blipFill>
          <a:blip r:embed="rId3" cstate="print"/>
          <a:srcRect/>
          <a:stretch>
            <a:fillRect/>
          </a:stretch>
        </p:blipFill>
        <p:spPr bwMode="auto">
          <a:xfrm>
            <a:off x="6858000" y="3962400"/>
            <a:ext cx="1905000" cy="213531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8675" name="Text Box 3"/>
          <p:cNvSpPr txBox="1">
            <a:spLocks noChangeArrowheads="1"/>
          </p:cNvSpPr>
          <p:nvPr/>
        </p:nvSpPr>
        <p:spPr bwMode="auto">
          <a:xfrm>
            <a:off x="457200" y="1371600"/>
            <a:ext cx="7446963" cy="3503613"/>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toString</a:t>
            </a:r>
            <a:r>
              <a:rPr lang="en-US" sz="3200" dirty="0"/>
              <a:t>( )</a:t>
            </a:r>
          </a:p>
          <a:p>
            <a:r>
              <a:rPr lang="en-US" sz="3200" dirty="0"/>
              <a:t>{</a:t>
            </a:r>
          </a:p>
          <a:p>
            <a:r>
              <a:rPr lang="en-US" sz="3200" dirty="0"/>
              <a:t>   String output="";</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output+=monsters[</a:t>
            </a:r>
            <a:r>
              <a:rPr lang="en-US" sz="3200" dirty="0" err="1"/>
              <a:t>i</a:t>
            </a:r>
            <a:r>
              <a:rPr lang="en-US" sz="3200" dirty="0"/>
              <a:t>].</a:t>
            </a:r>
            <a:r>
              <a:rPr lang="en-US" sz="3200" dirty="0" err="1"/>
              <a:t>toString</a:t>
            </a:r>
            <a:r>
              <a:rPr lang="en-US" sz="3200" dirty="0"/>
              <a:t>();</a:t>
            </a:r>
          </a:p>
          <a:p>
            <a:r>
              <a:rPr lang="en-US" sz="3200" dirty="0"/>
              <a:t>   return output;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pic>
        <p:nvPicPr>
          <p:cNvPr id="7" name="Picture 3"/>
          <p:cNvPicPr>
            <a:picLocks noChangeAspect="1" noChangeArrowheads="1"/>
          </p:cNvPicPr>
          <p:nvPr/>
        </p:nvPicPr>
        <p:blipFill>
          <a:blip r:embed="rId3" cstate="print"/>
          <a:srcRect/>
          <a:stretch>
            <a:fillRect/>
          </a:stretch>
        </p:blipFill>
        <p:spPr bwMode="auto">
          <a:xfrm>
            <a:off x="6934200" y="3962400"/>
            <a:ext cx="1807450" cy="218230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524000" y="914401"/>
            <a:ext cx="5867400" cy="44958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Interfaces</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err="1">
                <a:ln w="11430">
                  <a:solidFill>
                    <a:srgbClr val="FFFF00"/>
                  </a:solidFill>
                </a:ln>
                <a:solidFill>
                  <a:srgbClr val="0066FF"/>
                </a:solidFill>
                <a:effectLst>
                  <a:outerShdw blurRad="50800" dist="39000" dir="5460000" algn="tl">
                    <a:srgbClr val="000000">
                      <a:alpha val="38000"/>
                    </a:srgbClr>
                  </a:outerShdw>
                </a:effectLst>
              </a:rPr>
              <a:t>vs</a:t>
            </a:r>
            <a:endParaRPr lang="en-US" sz="7200" dirty="0">
              <a:ln w="11430">
                <a:solidFill>
                  <a:srgbClr val="FFFF00"/>
                </a:solidFill>
              </a:ln>
              <a:solidFill>
                <a:srgbClr val="0066FF"/>
              </a:solidFill>
              <a:effectLst>
                <a:outerShdw blurRad="50800" dist="39000" dir="5460000" algn="tl">
                  <a:srgbClr val="000000">
                    <a:alpha val="38000"/>
                  </a:srgbClr>
                </a:outerShdw>
              </a:effectLst>
            </a:endParaRPr>
          </a:p>
          <a:p>
            <a:pPr algn="ctr"/>
            <a:r>
              <a:rPr lang="en-US" sz="7200" b="1" cap="none" spc="0" dirty="0">
                <a:ln w="11430">
                  <a:solidFill>
                    <a:srgbClr val="FFFF00"/>
                  </a:solidFill>
                </a:ln>
                <a:solidFill>
                  <a:srgbClr val="0066FF"/>
                </a:solidFill>
                <a:effectLst>
                  <a:outerShdw blurRad="50800" dist="39000" dir="5460000" algn="tl">
                    <a:srgbClr val="000000">
                      <a:alpha val="38000"/>
                    </a:srgbClr>
                  </a:outerShdw>
                </a:effectLst>
              </a:rPr>
              <a:t>Abstract </a:t>
            </a:r>
            <a:br>
              <a:rPr lang="en-US" sz="7200" b="1" cap="none" spc="0" dirty="0">
                <a:ln w="11430">
                  <a:solidFill>
                    <a:srgbClr val="FFFF00"/>
                  </a:solidFill>
                </a:ln>
                <a:solidFill>
                  <a:srgbClr val="0066FF"/>
                </a:solidFill>
                <a:effectLst>
                  <a:outerShdw blurRad="50800" dist="39000" dir="5460000" algn="tl">
                    <a:srgbClr val="000000">
                      <a:alpha val="38000"/>
                    </a:srgbClr>
                  </a:outerShdw>
                </a:effectLst>
              </a:rPr>
            </a:br>
            <a:r>
              <a:rPr lang="en-US" sz="7200" b="1" cap="none" spc="0" dirty="0">
                <a:ln w="11430">
                  <a:solidFill>
                    <a:srgbClr val="FFFF00"/>
                  </a:solidFill>
                </a:ln>
                <a:solidFill>
                  <a:srgbClr val="0066FF"/>
                </a:solidFill>
                <a:effectLst>
                  <a:outerShdw blurRad="50800" dist="39000" dir="5460000" algn="tl">
                    <a:srgbClr val="000000">
                      <a:alpha val="38000"/>
                    </a:srgbClr>
                  </a:outerShdw>
                </a:effectLst>
              </a:rPr>
              <a:t>Classes</a:t>
            </a: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2986" name="Group 74"/>
          <p:cNvGraphicFramePr>
            <a:graphicFrameLocks noGrp="1"/>
          </p:cNvGraphicFramePr>
          <p:nvPr/>
        </p:nvGraphicFramePr>
        <p:xfrm>
          <a:off x="533400" y="533400"/>
          <a:ext cx="8229600" cy="4829174"/>
        </p:xfrm>
        <a:graphic>
          <a:graphicData uri="http://schemas.openxmlformats.org/drawingml/2006/table">
            <a:tbl>
              <a:tblPr/>
              <a:tblGrid>
                <a:gridCol w="4419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66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336600"/>
                          </a:solidFill>
                          <a:effectLst/>
                          <a:latin typeface="Arial" charset="0"/>
                          <a:cs typeface="Arial" charset="0"/>
                        </a:rPr>
                        <a:t>Description</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CC3300"/>
                          </a:solidFill>
                          <a:effectLst/>
                          <a:latin typeface="Arial" charset="0"/>
                          <a:cs typeface="Arial" charset="0"/>
                        </a:rPr>
                        <a:t>Interface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993366"/>
                          </a:solidFill>
                          <a:effectLst/>
                          <a:latin typeface="Arial" charset="0"/>
                          <a:cs typeface="Arial" charset="0"/>
                        </a:rPr>
                        <a:t>Abstract Class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non-abstract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endParaRPr kumimoji="0" lang="en-US" sz="2800" b="1"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constructors?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endParaRPr kumimoji="0" lang="en-US" sz="2800" b="1"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272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be instantiated?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3977" name="Group 41"/>
          <p:cNvGraphicFramePr>
            <a:graphicFrameLocks noGrp="1"/>
          </p:cNvGraphicFramePr>
          <p:nvPr/>
        </p:nvGraphicFramePr>
        <p:xfrm>
          <a:off x="533400" y="533400"/>
          <a:ext cx="8229600" cy="2684463"/>
        </p:xfrm>
        <a:graphic>
          <a:graphicData uri="http://schemas.openxmlformats.org/drawingml/2006/table">
            <a:tbl>
              <a:tblPr/>
              <a:tblGrid>
                <a:gridCol w="4419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927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336600"/>
                          </a:solidFill>
                          <a:effectLst/>
                          <a:latin typeface="Arial" charset="0"/>
                          <a:cs typeface="Arial" charset="0"/>
                        </a:rPr>
                        <a:t>Description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CC3300"/>
                          </a:solidFill>
                          <a:effectLst/>
                          <a:latin typeface="Arial" charset="0"/>
                          <a:cs typeface="Arial" charset="0"/>
                        </a:rPr>
                        <a:t>Interface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993366"/>
                          </a:solidFill>
                          <a:effectLst/>
                          <a:latin typeface="Arial" charset="0"/>
                          <a:cs typeface="Arial" charset="0"/>
                        </a:rPr>
                        <a:t>Abstract Class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09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be extended?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08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be implemented?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33194" name="Group 42"/>
          <p:cNvGraphicFramePr>
            <a:graphicFrameLocks noGrp="1"/>
          </p:cNvGraphicFramePr>
          <p:nvPr/>
        </p:nvGraphicFramePr>
        <p:xfrm>
          <a:off x="533400" y="533400"/>
          <a:ext cx="8229600" cy="4846638"/>
        </p:xfrm>
        <a:graphic>
          <a:graphicData uri="http://schemas.openxmlformats.org/drawingml/2006/table">
            <a:tbl>
              <a:tblPr/>
              <a:tblGrid>
                <a:gridCol w="4419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10668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336600"/>
                          </a:solidFill>
                          <a:effectLst/>
                          <a:latin typeface="Arial" charset="0"/>
                          <a:cs typeface="Arial" charset="0"/>
                        </a:rPr>
                        <a:t>Description</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CC3300"/>
                          </a:solidFill>
                          <a:effectLst/>
                          <a:latin typeface="Arial" charset="0"/>
                          <a:cs typeface="Arial" charset="0"/>
                        </a:rPr>
                        <a:t>Interface</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a:ln>
                            <a:noFill/>
                          </a:ln>
                          <a:solidFill>
                            <a:srgbClr val="993366"/>
                          </a:solidFill>
                          <a:effectLst/>
                          <a:latin typeface="Arial" charset="0"/>
                          <a:cs typeface="Arial" charset="0"/>
                        </a:rPr>
                        <a:t>Abstract Class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endParaRPr kumimoji="0" lang="en-US" sz="2800" b="1" i="0" u="none" strike="noStrike" cap="none" normalizeH="0" baseline="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final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final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Can contain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0000"/>
                          </a:solidFill>
                          <a:effectLst/>
                          <a:latin typeface="Arial" charset="0"/>
                          <a:cs typeface="Arial" charset="0"/>
                        </a:rPr>
                        <a:t>No</a:t>
                      </a:r>
                      <a:endParaRPr kumimoji="0" lang="en-US" sz="2800" b="1" i="0" u="none" strike="noStrike" cap="none" normalizeH="0" baseline="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4340" name="Text Box 3"/>
          <p:cNvSpPr txBox="1">
            <a:spLocks noChangeArrowheads="1"/>
          </p:cNvSpPr>
          <p:nvPr/>
        </p:nvSpPr>
        <p:spPr bwMode="auto">
          <a:xfrm>
            <a:off x="990600" y="1371600"/>
            <a:ext cx="7300913" cy="4968875"/>
          </a:xfrm>
          <a:prstGeom prst="rect">
            <a:avLst/>
          </a:prstGeom>
          <a:noFill/>
          <a:ln w="12700">
            <a:noFill/>
            <a:miter lim="800000"/>
            <a:headEnd type="none" w="sm" len="sm"/>
            <a:tailEnd type="none" w="sm" len="sm"/>
          </a:ln>
        </p:spPr>
        <p:txBody>
          <a:bodyPr wrap="none">
            <a:spAutoFit/>
          </a:bodyPr>
          <a:lstStyle/>
          <a:p>
            <a:r>
              <a:rPr lang="en-US" sz="4000"/>
              <a:t>Abstract classes are used to</a:t>
            </a:r>
          </a:p>
          <a:p>
            <a:r>
              <a:rPr lang="en-US" sz="4000"/>
              <a:t>define a class that will be </a:t>
            </a:r>
          </a:p>
          <a:p>
            <a:r>
              <a:rPr lang="en-US" sz="4000"/>
              <a:t>used only to build new </a:t>
            </a:r>
          </a:p>
          <a:p>
            <a:r>
              <a:rPr lang="en-US" sz="4000"/>
              <a:t>classes.</a:t>
            </a:r>
          </a:p>
          <a:p>
            <a:endParaRPr lang="en-US" sz="4000"/>
          </a:p>
          <a:p>
            <a:r>
              <a:rPr lang="en-US" sz="4000"/>
              <a:t>No objects will ever be </a:t>
            </a:r>
          </a:p>
          <a:p>
            <a:r>
              <a:rPr lang="en-US" sz="4000"/>
              <a:t>instantiated from an abstract </a:t>
            </a:r>
          </a:p>
          <a:p>
            <a:r>
              <a:rPr lang="en-US" sz="4000"/>
              <a:t>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0964" name="Text Box 3"/>
          <p:cNvSpPr txBox="1">
            <a:spLocks noChangeArrowheads="1"/>
          </p:cNvSpPr>
          <p:nvPr/>
        </p:nvSpPr>
        <p:spPr bwMode="auto">
          <a:xfrm>
            <a:off x="685800" y="2362200"/>
            <a:ext cx="7913688" cy="3749675"/>
          </a:xfrm>
          <a:prstGeom prst="rect">
            <a:avLst/>
          </a:prstGeom>
          <a:noFill/>
          <a:ln w="12700">
            <a:noFill/>
            <a:miter lim="800000"/>
            <a:headEnd type="none" w="sm" len="sm"/>
            <a:tailEnd type="none" w="sm" len="sm"/>
          </a:ln>
        </p:spPr>
        <p:txBody>
          <a:bodyPr wrap="none">
            <a:spAutoFit/>
          </a:bodyPr>
          <a:lstStyle/>
          <a:p>
            <a:r>
              <a:rPr lang="en-US" sz="4000" dirty="0"/>
              <a:t>Classes extend Classes</a:t>
            </a:r>
          </a:p>
          <a:p>
            <a:r>
              <a:rPr lang="en-US" sz="4000" dirty="0"/>
              <a:t>Interfaces extend Interfaces</a:t>
            </a:r>
          </a:p>
          <a:p>
            <a:r>
              <a:rPr lang="en-US" sz="4000" dirty="0"/>
              <a:t>SAME </a:t>
            </a:r>
            <a:r>
              <a:rPr lang="en-US" sz="4000" dirty="0">
                <a:solidFill>
                  <a:srgbClr val="0000FF"/>
                </a:solidFill>
              </a:rPr>
              <a:t>extends</a:t>
            </a:r>
            <a:r>
              <a:rPr lang="en-US" sz="4000" dirty="0"/>
              <a:t> SAME</a:t>
            </a:r>
          </a:p>
          <a:p>
            <a:endParaRPr lang="en-US" sz="4000" dirty="0"/>
          </a:p>
          <a:p>
            <a:r>
              <a:rPr lang="en-US" sz="4000" dirty="0"/>
              <a:t>Classes implement Interfaces</a:t>
            </a:r>
          </a:p>
          <a:p>
            <a:r>
              <a:rPr lang="en-US" sz="4000" dirty="0"/>
              <a:t>CLASS </a:t>
            </a:r>
            <a:r>
              <a:rPr lang="en-US" sz="4000" dirty="0">
                <a:solidFill>
                  <a:srgbClr val="0000FF"/>
                </a:solidFill>
              </a:rPr>
              <a:t>implements</a:t>
            </a:r>
            <a:r>
              <a:rPr lang="en-US" sz="4000" dirty="0"/>
              <a:t> INTERFACE</a:t>
            </a:r>
          </a:p>
        </p:txBody>
      </p:sp>
      <p:sp>
        <p:nvSpPr>
          <p:cNvPr id="6" name="Rectangle 5"/>
          <p:cNvSpPr/>
          <p:nvPr/>
        </p:nvSpPr>
        <p:spPr>
          <a:xfrm>
            <a:off x="0" y="381000"/>
            <a:ext cx="9144000" cy="1754326"/>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Extends / Implements</a:t>
            </a:r>
            <a:b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Types</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of</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Binding</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2771" name="Rectangle 2"/>
          <p:cNvSpPr>
            <a:spLocks noChangeArrowheads="1"/>
          </p:cNvSpPr>
          <p:nvPr/>
        </p:nvSpPr>
        <p:spPr bwMode="auto">
          <a:xfrm>
            <a:off x="228600" y="1676400"/>
            <a:ext cx="8686800" cy="4154984"/>
          </a:xfrm>
          <a:prstGeom prst="rect">
            <a:avLst/>
          </a:prstGeom>
          <a:noFill/>
          <a:ln w="12700">
            <a:noFill/>
            <a:miter lim="800000"/>
            <a:headEnd type="none" w="sm" len="sm"/>
            <a:tailEnd type="none" w="sm" len="sm"/>
          </a:ln>
        </p:spPr>
        <p:txBody>
          <a:bodyPr>
            <a:spAutoFit/>
          </a:bodyPr>
          <a:lstStyle/>
          <a:p>
            <a:pPr>
              <a:spcBef>
                <a:spcPct val="50000"/>
              </a:spcBef>
            </a:pPr>
            <a:r>
              <a:rPr lang="en-US" sz="3200" dirty="0">
                <a:latin typeface="Tahoma" pitchFamily="34" charset="0"/>
              </a:rPr>
              <a:t>Method calls are locked down at compile time based on the type of reference used.</a:t>
            </a:r>
          </a:p>
          <a:p>
            <a:pPr>
              <a:spcBef>
                <a:spcPct val="50000"/>
              </a:spcBef>
            </a:pPr>
            <a:br>
              <a:rPr lang="en-US" sz="3200" dirty="0">
                <a:latin typeface="Tahoma" pitchFamily="34" charset="0"/>
              </a:rPr>
            </a:br>
            <a:r>
              <a:rPr lang="en-US" sz="3200" dirty="0">
                <a:latin typeface="Tahoma" pitchFamily="34" charset="0"/>
              </a:rPr>
              <a:t>Object a = "</a:t>
            </a:r>
            <a:r>
              <a:rPr lang="en-US" sz="3200" dirty="0" err="1">
                <a:latin typeface="Tahoma" pitchFamily="34" charset="0"/>
              </a:rPr>
              <a:t>apluscompsci</a:t>
            </a:r>
            <a:r>
              <a:rPr lang="en-US" sz="3200" dirty="0">
                <a:latin typeface="Tahoma" pitchFamily="34" charset="0"/>
              </a:rPr>
              <a:t>";</a:t>
            </a:r>
            <a:br>
              <a:rPr lang="en-US" sz="3200" dirty="0">
                <a:latin typeface="Tahoma" pitchFamily="34" charset="0"/>
              </a:rPr>
            </a:br>
            <a:r>
              <a:rPr lang="en-US" sz="3200" dirty="0" err="1">
                <a:latin typeface="Tahoma" pitchFamily="34" charset="0"/>
              </a:rPr>
              <a:t>int</a:t>
            </a:r>
            <a:r>
              <a:rPr lang="en-US" sz="3200" dirty="0">
                <a:latin typeface="Tahoma" pitchFamily="34" charset="0"/>
              </a:rPr>
              <a:t> x = </a:t>
            </a:r>
            <a:r>
              <a:rPr lang="en-US" sz="3200" dirty="0" err="1">
                <a:latin typeface="Tahoma" pitchFamily="34" charset="0"/>
              </a:rPr>
              <a:t>a.length</a:t>
            </a:r>
            <a:r>
              <a:rPr lang="en-US" sz="3200" dirty="0">
                <a:latin typeface="Tahoma" pitchFamily="34" charset="0"/>
              </a:rPr>
              <a:t>();             </a:t>
            </a:r>
            <a:r>
              <a:rPr lang="en-US" sz="3200" dirty="0">
                <a:solidFill>
                  <a:srgbClr val="FF0000"/>
                </a:solidFill>
                <a:latin typeface="Tahoma" pitchFamily="34" charset="0"/>
              </a:rPr>
              <a:t>//syntax error </a:t>
            </a:r>
            <a:br>
              <a:rPr lang="en-US" sz="3200" dirty="0">
                <a:latin typeface="Tahoma" pitchFamily="34" charset="0"/>
              </a:rPr>
            </a:br>
            <a:r>
              <a:rPr lang="en-US" sz="3200" dirty="0" err="1">
                <a:latin typeface="Tahoma" pitchFamily="34" charset="0"/>
              </a:rPr>
              <a:t>System.out.println</a:t>
            </a:r>
            <a:r>
              <a:rPr lang="en-US" sz="3200" dirty="0">
                <a:latin typeface="Tahoma" pitchFamily="34" charset="0"/>
              </a:rPr>
              <a:t>( x ); 	</a:t>
            </a:r>
            <a:br>
              <a:rPr lang="en-US" sz="2400" dirty="0">
                <a:solidFill>
                  <a:srgbClr val="FF0000"/>
                </a:solidFill>
                <a:latin typeface="Tahoma" pitchFamily="34" charset="0"/>
              </a:rPr>
            </a:br>
            <a:r>
              <a:rPr lang="en-US" sz="2400" dirty="0">
                <a:solidFill>
                  <a:srgbClr val="FF0000"/>
                </a:solidFill>
                <a:latin typeface="Tahoma" pitchFamily="34" charset="0"/>
              </a:rPr>
              <a:t>					</a:t>
            </a:r>
            <a:br>
              <a:rPr lang="en-US" sz="3200" dirty="0">
                <a:latin typeface="Tahoma" pitchFamily="34" charset="0"/>
              </a:rPr>
            </a:br>
            <a:r>
              <a:rPr lang="en-US" sz="3200" dirty="0">
                <a:latin typeface="Tahoma" pitchFamily="34" charset="0"/>
              </a:rPr>
              <a:t>x = ((String)a).length();   	        </a:t>
            </a:r>
            <a:r>
              <a:rPr lang="en-US" sz="2400" dirty="0">
                <a:solidFill>
                  <a:srgbClr val="008000"/>
                </a:solidFill>
                <a:latin typeface="Tahoma" pitchFamily="34" charset="0"/>
              </a:rPr>
              <a:t>//add a cast</a:t>
            </a:r>
            <a:endParaRPr lang="en-US" sz="3600" dirty="0">
              <a:solidFill>
                <a:srgbClr val="FF0000"/>
              </a:solidFill>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 Binding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4819" name="Rectangle 2"/>
          <p:cNvSpPr>
            <a:spLocks noChangeArrowheads="1"/>
          </p:cNvSpPr>
          <p:nvPr/>
        </p:nvSpPr>
        <p:spPr bwMode="auto">
          <a:xfrm>
            <a:off x="304800" y="1676400"/>
            <a:ext cx="8610600" cy="4586288"/>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ahoma" pitchFamily="34" charset="0"/>
              </a:rPr>
              <a:t>Specific types of objects associated with method calls are determined at run time, creating polymorphic behavior.</a:t>
            </a:r>
          </a:p>
          <a:p>
            <a:br>
              <a:rPr lang="en-US" sz="2800"/>
            </a:br>
            <a:r>
              <a:rPr lang="en-US" sz="2800"/>
              <a:t>public void monstersTalk( )</a:t>
            </a:r>
          </a:p>
          <a:p>
            <a:r>
              <a:rPr lang="en-US" sz="2800"/>
              <a:t>{</a:t>
            </a:r>
          </a:p>
          <a:p>
            <a:r>
              <a:rPr lang="en-US" sz="2800"/>
              <a:t>   out.print("monstersTalk\n\n");</a:t>
            </a:r>
          </a:p>
          <a:p>
            <a:r>
              <a:rPr lang="en-US" sz="2800"/>
              <a:t>   for ( int i=0; i&lt;monsters.length; i++ )</a:t>
            </a:r>
          </a:p>
          <a:p>
            <a:r>
              <a:rPr lang="en-US" sz="2800"/>
              <a:t>      out.println( monsters[i].talk() );</a:t>
            </a:r>
          </a:p>
          <a:p>
            <a:r>
              <a:rPr lang="en-US" sz="2800"/>
              <a:t>}</a:t>
            </a:r>
            <a:endParaRPr lang="en-US" sz="28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5843" name="Rectangle 2"/>
          <p:cNvSpPr>
            <a:spLocks noChangeArrowheads="1"/>
          </p:cNvSpPr>
          <p:nvPr/>
        </p:nvSpPr>
        <p:spPr bwMode="auto">
          <a:xfrm>
            <a:off x="304800" y="1447800"/>
            <a:ext cx="8610600" cy="5016500"/>
          </a:xfrm>
          <a:prstGeom prst="rect">
            <a:avLst/>
          </a:prstGeom>
          <a:noFill/>
          <a:ln w="12700">
            <a:noFill/>
            <a:miter lim="800000"/>
            <a:headEnd type="none" w="sm" len="sm"/>
            <a:tailEnd type="none" w="sm" len="sm"/>
          </a:ln>
        </p:spPr>
        <p:txBody>
          <a:bodyPr>
            <a:spAutoFit/>
          </a:bodyPr>
          <a:lstStyle/>
          <a:p>
            <a:r>
              <a:rPr lang="en-US" sz="2800"/>
              <a:t>public double processList( List&lt;Integer&gt; list )</a:t>
            </a:r>
          </a:p>
          <a:p>
            <a:r>
              <a:rPr lang="en-US" sz="2800"/>
              <a:t>{</a:t>
            </a:r>
          </a:p>
          <a:p>
            <a:r>
              <a:rPr lang="en-US" sz="2800"/>
              <a:t>   double sum = 0;</a:t>
            </a:r>
          </a:p>
          <a:p>
            <a:r>
              <a:rPr lang="en-US" sz="2800"/>
              <a:t>   for( int i = 0; i &lt; list.size(); i++ )</a:t>
            </a:r>
          </a:p>
          <a:p>
            <a:r>
              <a:rPr lang="en-US" sz="2800"/>
              <a:t>      sum += list.get(i);</a:t>
            </a:r>
          </a:p>
          <a:p>
            <a:r>
              <a:rPr lang="en-US" sz="2800"/>
              <a:t>   return sum / list.size();</a:t>
            </a:r>
          </a:p>
          <a:p>
            <a:r>
              <a:rPr lang="en-US" sz="2800"/>
              <a:t>}</a:t>
            </a:r>
          </a:p>
          <a:p>
            <a:endParaRPr lang="en-US" sz="2800">
              <a:latin typeface="Tahoma" pitchFamily="34" charset="0"/>
            </a:endParaRPr>
          </a:p>
          <a:p>
            <a:r>
              <a:rPr lang="en-US" sz="2400">
                <a:latin typeface="Tahoma" pitchFamily="34" charset="0"/>
              </a:rPr>
              <a:t>Calls to processList() could be made with an ArrayList, LinkedList, Vector, or Stack as all four classes implement the List interface, sharing a common set of methods.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static</a:t>
            </a:r>
            <a:br>
              <a:rPr lang="en-US" sz="7200" dirty="0">
                <a:ln w="11430">
                  <a:solidFill>
                    <a:srgbClr val="FFFF00"/>
                  </a:solidFill>
                </a:ln>
                <a:solidFill>
                  <a:srgbClr val="0066FF"/>
                </a:solidFill>
                <a:effectLst>
                  <a:outerShdw blurRad="50800" dist="39000" dir="5460000" algn="tl">
                    <a:srgbClr val="000000">
                      <a:alpha val="38000"/>
                    </a:srgbClr>
                  </a:outerShdw>
                </a:effectLst>
              </a:rPr>
            </a:b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4035" name="Text Box 2"/>
          <p:cNvSpPr txBox="1">
            <a:spLocks noChangeArrowheads="1"/>
          </p:cNvSpPr>
          <p:nvPr/>
        </p:nvSpPr>
        <p:spPr bwMode="auto">
          <a:xfrm>
            <a:off x="914400" y="1524000"/>
            <a:ext cx="7288213" cy="3508375"/>
          </a:xfrm>
          <a:prstGeom prst="rect">
            <a:avLst/>
          </a:prstGeom>
          <a:noFill/>
          <a:ln w="12700">
            <a:noFill/>
            <a:miter lim="800000"/>
            <a:headEnd type="none" w="sm" len="sm"/>
            <a:tailEnd type="none" w="sm" len="sm"/>
          </a:ln>
        </p:spPr>
        <p:txBody>
          <a:bodyPr wrap="none">
            <a:spAutoFit/>
          </a:bodyPr>
          <a:lstStyle/>
          <a:p>
            <a:r>
              <a:rPr lang="en-US" sz="2800" dirty="0"/>
              <a:t>Static is a reserved word use to designate</a:t>
            </a:r>
          </a:p>
          <a:p>
            <a:r>
              <a:rPr lang="en-US" sz="2800" dirty="0"/>
              <a:t>something that exists as part of a class, </a:t>
            </a:r>
          </a:p>
          <a:p>
            <a:r>
              <a:rPr lang="en-US" sz="2800" dirty="0"/>
              <a:t>but not part of a specific object.</a:t>
            </a:r>
          </a:p>
          <a:p>
            <a:endParaRPr lang="en-US" sz="2800" dirty="0"/>
          </a:p>
          <a:p>
            <a:r>
              <a:rPr lang="en-US" sz="2800" dirty="0"/>
              <a:t>Static variables and methods exist even</a:t>
            </a:r>
          </a:p>
          <a:p>
            <a:r>
              <a:rPr lang="en-US" sz="2800" dirty="0"/>
              <a:t>if no object of that class has been</a:t>
            </a:r>
          </a:p>
          <a:p>
            <a:r>
              <a:rPr lang="en-US" sz="2800" dirty="0"/>
              <a:t>instantiated.</a:t>
            </a:r>
          </a:p>
          <a:p>
            <a:endParaRPr lang="en-US" sz="28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5059" name="Text Box 2"/>
          <p:cNvSpPr txBox="1">
            <a:spLocks noChangeArrowheads="1"/>
          </p:cNvSpPr>
          <p:nvPr/>
        </p:nvSpPr>
        <p:spPr bwMode="auto">
          <a:xfrm>
            <a:off x="762000" y="1736725"/>
            <a:ext cx="6596063" cy="3108325"/>
          </a:xfrm>
          <a:prstGeom prst="rect">
            <a:avLst/>
          </a:prstGeom>
          <a:noFill/>
          <a:ln w="12700">
            <a:noFill/>
            <a:miter lim="800000"/>
            <a:headEnd type="none" w="sm" len="sm"/>
            <a:tailEnd type="none" w="sm" len="sm"/>
          </a:ln>
        </p:spPr>
        <p:txBody>
          <a:bodyPr wrap="none">
            <a:spAutoFit/>
          </a:bodyPr>
          <a:lstStyle/>
          <a:p>
            <a:r>
              <a:rPr lang="en-US" sz="2800"/>
              <a:t>Static means one!   </a:t>
            </a:r>
          </a:p>
          <a:p>
            <a:endParaRPr lang="en-US" sz="2800"/>
          </a:p>
          <a:p>
            <a:r>
              <a:rPr lang="en-US" sz="2800"/>
              <a:t>All Objects will share the same static </a:t>
            </a:r>
          </a:p>
          <a:p>
            <a:r>
              <a:rPr lang="en-US" sz="2800"/>
              <a:t>variables and methods.</a:t>
            </a:r>
          </a:p>
          <a:p>
            <a:endParaRPr lang="en-US" sz="2800"/>
          </a:p>
          <a:p>
            <a:r>
              <a:rPr lang="en-US" sz="2800"/>
              <a:t>Static variables are also called</a:t>
            </a:r>
          </a:p>
          <a:p>
            <a:r>
              <a:rPr lang="en-US" sz="2800"/>
              <a:t>class variables.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6083" name="Rectangle 2"/>
          <p:cNvSpPr>
            <a:spLocks noChangeArrowheads="1"/>
          </p:cNvSpPr>
          <p:nvPr/>
        </p:nvSpPr>
        <p:spPr bwMode="auto">
          <a:xfrm>
            <a:off x="574675" y="1066800"/>
            <a:ext cx="4937125" cy="5203825"/>
          </a:xfrm>
          <a:prstGeom prst="rect">
            <a:avLst/>
          </a:prstGeom>
          <a:noFill/>
          <a:ln w="12700">
            <a:noFill/>
            <a:miter lim="800000"/>
            <a:headEnd type="none" w="sm" len="sm"/>
            <a:tailEnd type="none" w="sm" len="sm"/>
          </a:ln>
        </p:spPr>
        <p:txBody>
          <a:bodyPr wrap="none">
            <a:spAutoFit/>
          </a:bodyPr>
          <a:lstStyle/>
          <a:p>
            <a:r>
              <a:rPr lang="en-US" sz="2400" dirty="0"/>
              <a:t>class Monster</a:t>
            </a:r>
          </a:p>
          <a:p>
            <a:r>
              <a:rPr lang="en-US" sz="2400" dirty="0"/>
              <a:t>{</a:t>
            </a:r>
          </a:p>
          <a:p>
            <a:r>
              <a:rPr lang="en-US" sz="2400" dirty="0"/>
              <a:t>   private String </a:t>
            </a:r>
            <a:r>
              <a:rPr lang="en-US" sz="2400" dirty="0" err="1"/>
              <a:t>myName</a:t>
            </a:r>
            <a:r>
              <a:rPr lang="en-US" sz="2400" dirty="0"/>
              <a:t>;</a:t>
            </a:r>
          </a:p>
          <a:p>
            <a:r>
              <a:rPr lang="en-US" sz="2400" dirty="0"/>
              <a:t>   private </a:t>
            </a:r>
            <a:r>
              <a:rPr lang="en-US" sz="2400" dirty="0">
                <a:solidFill>
                  <a:srgbClr val="FF0000"/>
                </a:solidFill>
              </a:rPr>
              <a:t>static</a:t>
            </a:r>
            <a:r>
              <a:rPr lang="en-US" sz="2400" dirty="0"/>
              <a:t> </a:t>
            </a:r>
            <a:r>
              <a:rPr lang="en-US" sz="2400" dirty="0" err="1"/>
              <a:t>int</a:t>
            </a:r>
            <a:r>
              <a:rPr lang="en-US" sz="2400" dirty="0"/>
              <a:t> count = 0;   </a:t>
            </a:r>
          </a:p>
          <a:p>
            <a:endParaRPr lang="en-US" sz="2400" dirty="0"/>
          </a:p>
          <a:p>
            <a:r>
              <a:rPr lang="en-US" sz="2400" dirty="0"/>
              <a:t>   public Monster() {</a:t>
            </a:r>
          </a:p>
          <a:p>
            <a:r>
              <a:rPr lang="en-US" sz="2400" dirty="0"/>
              <a:t>     </a:t>
            </a:r>
            <a:r>
              <a:rPr lang="en-US" sz="2400" dirty="0" err="1"/>
              <a:t>myName</a:t>
            </a:r>
            <a:r>
              <a:rPr lang="en-US" sz="2400" dirty="0"/>
              <a:t> ="";</a:t>
            </a:r>
          </a:p>
          <a:p>
            <a:r>
              <a:rPr lang="en-US" sz="2400" dirty="0"/>
              <a:t>     count++;</a:t>
            </a:r>
          </a:p>
          <a:p>
            <a:r>
              <a:rPr lang="en-US" sz="2400" dirty="0"/>
              <a:t>   }</a:t>
            </a:r>
          </a:p>
          <a:p>
            <a:r>
              <a:rPr lang="en-US" sz="2400" dirty="0"/>
              <a:t>   public Monster( String name ) {</a:t>
            </a:r>
          </a:p>
          <a:p>
            <a:r>
              <a:rPr lang="en-US" sz="2400" dirty="0"/>
              <a:t>     </a:t>
            </a:r>
            <a:r>
              <a:rPr lang="en-US" sz="2400" dirty="0" err="1"/>
              <a:t>myName</a:t>
            </a:r>
            <a:r>
              <a:rPr lang="en-US" sz="2400" dirty="0"/>
              <a:t> = name;</a:t>
            </a:r>
          </a:p>
          <a:p>
            <a:r>
              <a:rPr lang="en-US" sz="2400" dirty="0"/>
              <a:t>     count++;</a:t>
            </a:r>
          </a:p>
          <a:p>
            <a:r>
              <a:rPr lang="en-US" sz="2400" dirty="0"/>
              <a:t>   }</a:t>
            </a:r>
          </a:p>
          <a:p>
            <a:r>
              <a:rPr lang="en-US" sz="2400" dirty="0"/>
              <a:t>}</a:t>
            </a:r>
          </a:p>
        </p:txBody>
      </p:sp>
      <p:sp>
        <p:nvSpPr>
          <p:cNvPr id="46085" name="Text Box 4"/>
          <p:cNvSpPr txBox="1">
            <a:spLocks noChangeArrowheads="1"/>
          </p:cNvSpPr>
          <p:nvPr/>
        </p:nvSpPr>
        <p:spPr bwMode="auto">
          <a:xfrm>
            <a:off x="5105400" y="2133600"/>
            <a:ext cx="3124200" cy="409575"/>
          </a:xfrm>
          <a:prstGeom prst="rect">
            <a:avLst/>
          </a:prstGeom>
          <a:noFill/>
          <a:ln w="12700">
            <a:solidFill>
              <a:schemeClr val="accent2"/>
            </a:solidFill>
            <a:miter lim="800000"/>
            <a:headEnd type="none" w="sm" len="sm"/>
            <a:tailEnd type="none" w="sm" len="sm"/>
          </a:ln>
        </p:spPr>
        <p:txBody>
          <a:bodyPr>
            <a:spAutoFit/>
          </a:bodyPr>
          <a:lstStyle/>
          <a:p>
            <a:r>
              <a:rPr lang="en-US">
                <a:solidFill>
                  <a:srgbClr val="000099"/>
                </a:solidFill>
              </a:rPr>
              <a:t>all Monster share count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5364"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15365"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6"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15367"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15368"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9"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15370"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6388"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Any sub class that extends a</a:t>
            </a:r>
          </a:p>
          <a:p>
            <a:r>
              <a:rPr lang="en-US" sz="4000"/>
              <a:t>super abstract class must </a:t>
            </a:r>
          </a:p>
          <a:p>
            <a:r>
              <a:rPr lang="en-US" sz="4000"/>
              <a:t>implement all methods defined </a:t>
            </a:r>
          </a:p>
          <a:p>
            <a:r>
              <a:rPr lang="en-US" sz="4000"/>
              <a:t>as abstract in the super class</a:t>
            </a:r>
          </a:p>
          <a:p>
            <a:r>
              <a:rPr lang="en-US" sz="4000"/>
              <a:t>unless the extending class is an abstract 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7411" name="Text Box 2"/>
          <p:cNvSpPr txBox="1">
            <a:spLocks noChangeArrowheads="1"/>
          </p:cNvSpPr>
          <p:nvPr/>
        </p:nvSpPr>
        <p:spPr bwMode="auto">
          <a:xfrm>
            <a:off x="685800" y="1828800"/>
            <a:ext cx="7940675" cy="3016250"/>
          </a:xfrm>
          <a:prstGeom prst="rect">
            <a:avLst/>
          </a:prstGeom>
          <a:noFill/>
          <a:ln w="9525">
            <a:noFill/>
            <a:miter lim="800000"/>
            <a:headEnd/>
            <a:tailEnd/>
          </a:ln>
        </p:spPr>
        <p:txBody>
          <a:bodyPr wrap="none">
            <a:spAutoFit/>
          </a:bodyPr>
          <a:lstStyle/>
          <a:p>
            <a:pPr eaLnBrk="1" hangingPunct="1"/>
            <a:r>
              <a:rPr lang="en-US" sz="3200">
                <a:latin typeface="Tahoma" pitchFamily="34" charset="0"/>
              </a:rPr>
              <a:t>Abstract classes are typically used </a:t>
            </a:r>
            <a:br>
              <a:rPr lang="en-US" sz="3200">
                <a:latin typeface="Tahoma" pitchFamily="34" charset="0"/>
              </a:rPr>
            </a:br>
            <a:r>
              <a:rPr lang="en-US" sz="3200">
                <a:latin typeface="Tahoma" pitchFamily="34" charset="0"/>
              </a:rPr>
              <a:t>when you know quite a bit about an</a:t>
            </a:r>
          </a:p>
          <a:p>
            <a:pPr eaLnBrk="1" hangingPunct="1"/>
            <a:r>
              <a:rPr lang="en-US" sz="3200">
                <a:latin typeface="Tahoma" pitchFamily="34" charset="0"/>
              </a:rPr>
              <a:t>Object and what you want the Object </a:t>
            </a:r>
            <a:br>
              <a:rPr lang="en-US" sz="3200">
                <a:latin typeface="Tahoma" pitchFamily="34" charset="0"/>
              </a:rPr>
            </a:br>
            <a:r>
              <a:rPr lang="en-US" sz="3200">
                <a:latin typeface="Tahoma" pitchFamily="34" charset="0"/>
              </a:rPr>
              <a:t>to do, but yet there are still a few</a:t>
            </a:r>
          </a:p>
          <a:p>
            <a:pPr eaLnBrk="1" hangingPunct="1"/>
            <a:r>
              <a:rPr lang="en-US" sz="3200">
                <a:latin typeface="Tahoma" pitchFamily="34" charset="0"/>
              </a:rPr>
              <a:t>unknowns.</a:t>
            </a:r>
          </a:p>
          <a:p>
            <a:pPr eaLnBrk="1" hangingPunct="1"/>
            <a:endParaRPr lang="en-US" sz="32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8435" name="Text Box 2"/>
          <p:cNvSpPr txBox="1">
            <a:spLocks noChangeArrowheads="1"/>
          </p:cNvSpPr>
          <p:nvPr/>
        </p:nvSpPr>
        <p:spPr bwMode="auto">
          <a:xfrm>
            <a:off x="533400" y="228600"/>
            <a:ext cx="7086600" cy="6002338"/>
          </a:xfrm>
          <a:prstGeom prst="rect">
            <a:avLst/>
          </a:prstGeom>
          <a:noFill/>
          <a:ln w="12700">
            <a:noFill/>
            <a:miter lim="800000"/>
            <a:headEnd type="none" w="sm" len="sm"/>
            <a:tailEnd type="none" w="sm" len="sm"/>
          </a:ln>
        </p:spPr>
        <p:txBody>
          <a:bodyPr>
            <a:spAutoFit/>
          </a:bodyPr>
          <a:lstStyle/>
          <a:p>
            <a:r>
              <a:rPr lang="en-US" sz="2400"/>
              <a:t>public abstract class Monster</a:t>
            </a:r>
          </a:p>
          <a:p>
            <a:r>
              <a:rPr lang="en-US" sz="2400"/>
              <a:t>{</a:t>
            </a:r>
          </a:p>
          <a:p>
            <a:r>
              <a:rPr lang="en-US" sz="2400"/>
              <a:t>   private String name;</a:t>
            </a:r>
          </a:p>
          <a:p>
            <a:endParaRPr lang="en-US" sz="2400"/>
          </a:p>
          <a:p>
            <a:r>
              <a:rPr lang="en-US" sz="2400"/>
              <a:t>   public Monster( String nm )   </a:t>
            </a:r>
          </a:p>
          <a:p>
            <a:r>
              <a:rPr lang="en-US" sz="2400"/>
              <a:t>   {</a:t>
            </a:r>
          </a:p>
          <a:p>
            <a:r>
              <a:rPr lang="en-US" sz="2400"/>
              <a:t>      name = nm;</a:t>
            </a:r>
          </a:p>
          <a:p>
            <a:r>
              <a:rPr lang="en-US" sz="2400"/>
              <a:t>   }</a:t>
            </a:r>
          </a:p>
          <a:p>
            <a:r>
              <a:rPr lang="en-US" sz="2400"/>
              <a:t>   </a:t>
            </a:r>
          </a:p>
          <a:p>
            <a:r>
              <a:rPr lang="en-US" sz="2400"/>
              <a:t>   </a:t>
            </a:r>
            <a:r>
              <a:rPr lang="en-US" sz="2400">
                <a:solidFill>
                  <a:schemeClr val="accent2"/>
                </a:solidFill>
              </a:rPr>
              <a:t>public abstract String talk( );</a:t>
            </a:r>
          </a:p>
          <a:p>
            <a:endParaRPr lang="en-US" sz="2400">
              <a:solidFill>
                <a:schemeClr val="accent2"/>
              </a:solidFill>
            </a:endParaRPr>
          </a:p>
          <a:p>
            <a:r>
              <a:rPr lang="en-US" sz="2400"/>
              <a:t>   public String toString() </a:t>
            </a:r>
          </a:p>
          <a:p>
            <a:r>
              <a:rPr lang="en-US" sz="2400"/>
              <a:t>   {</a:t>
            </a:r>
          </a:p>
          <a:p>
            <a:r>
              <a:rPr lang="en-US" sz="2400"/>
              <a:t>      return name + " says  "  + talk();</a:t>
            </a:r>
          </a:p>
          <a:p>
            <a:r>
              <a:rPr lang="en-US" sz="2400"/>
              <a:t>   }</a:t>
            </a:r>
          </a:p>
          <a:p>
            <a:r>
              <a:rPr lang="en-US" sz="2400"/>
              <a:t>}</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Abstract   </a:t>
            </a:r>
          </a:p>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Classes</a:t>
            </a:r>
          </a:p>
        </p:txBody>
      </p:sp>
      <p:pic>
        <p:nvPicPr>
          <p:cNvPr id="8" name="Picture 2"/>
          <p:cNvPicPr>
            <a:picLocks noChangeAspect="1" noChangeArrowheads="1"/>
          </p:cNvPicPr>
          <p:nvPr/>
        </p:nvPicPr>
        <p:blipFill>
          <a:blip r:embed="rId3" cstate="print"/>
          <a:srcRect/>
          <a:stretch>
            <a:fillRect/>
          </a:stretch>
        </p:blipFill>
        <p:spPr bwMode="auto">
          <a:xfrm>
            <a:off x="6781800" y="3352800"/>
            <a:ext cx="2038350" cy="2266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9460"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Why define talk as abstract?</a:t>
            </a:r>
            <a:br>
              <a:rPr lang="en-US" sz="4000"/>
            </a:br>
            <a:endParaRPr lang="en-US" sz="4000"/>
          </a:p>
          <a:p>
            <a:r>
              <a:rPr lang="en-US" sz="3200">
                <a:solidFill>
                  <a:schemeClr val="accent2"/>
                </a:solidFill>
              </a:rPr>
              <a:t>public abstract String talk( );</a:t>
            </a:r>
          </a:p>
          <a:p>
            <a:endParaRPr lang="en-US" sz="2400"/>
          </a:p>
          <a:p>
            <a:endParaRPr lang="en-US" sz="2400"/>
          </a:p>
          <a:p>
            <a:r>
              <a:rPr lang="en-US" sz="4000"/>
              <a:t>Does each Monster say</a:t>
            </a:r>
          </a:p>
          <a:p>
            <a:r>
              <a:rPr lang="en-US" sz="4000"/>
              <a:t>the exact same thing?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0483" name="Text Box 2"/>
          <p:cNvSpPr txBox="1">
            <a:spLocks noChangeArrowheads="1"/>
          </p:cNvSpPr>
          <p:nvPr/>
        </p:nvSpPr>
        <p:spPr bwMode="auto">
          <a:xfrm>
            <a:off x="304800" y="838200"/>
            <a:ext cx="7627938" cy="5262563"/>
          </a:xfrm>
          <a:prstGeom prst="rect">
            <a:avLst/>
          </a:prstGeom>
          <a:noFill/>
          <a:ln w="12700">
            <a:noFill/>
            <a:miter lim="800000"/>
            <a:headEnd type="none" w="sm" len="sm"/>
            <a:tailEnd type="none" w="sm" len="sm"/>
          </a:ln>
        </p:spPr>
        <p:txBody>
          <a:bodyPr wrap="none">
            <a:spAutoFit/>
          </a:bodyPr>
          <a:lstStyle/>
          <a:p>
            <a:r>
              <a:rPr lang="en-US" sz="2800"/>
              <a:t>public class Vampire extends Monster</a:t>
            </a:r>
          </a:p>
          <a:p>
            <a:r>
              <a:rPr lang="en-US" sz="2800"/>
              <a:t>{</a:t>
            </a:r>
          </a:p>
          <a:p>
            <a:r>
              <a:rPr lang="en-US" sz="2800"/>
              <a:t>  public Vampire(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"\"I want to drink your blood!\"";</a:t>
            </a:r>
          </a:p>
          <a:p>
            <a:r>
              <a:rPr lang="en-US" sz="2800"/>
              <a:t>  }</a:t>
            </a:r>
          </a:p>
          <a:p>
            <a:r>
              <a:rPr lang="en-US" sz="2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1507" name="Text Box 2"/>
          <p:cNvSpPr txBox="1">
            <a:spLocks noChangeArrowheads="1"/>
          </p:cNvSpPr>
          <p:nvPr/>
        </p:nvSpPr>
        <p:spPr bwMode="auto">
          <a:xfrm>
            <a:off x="228600" y="685800"/>
            <a:ext cx="6348413" cy="5262563"/>
          </a:xfrm>
          <a:prstGeom prst="rect">
            <a:avLst/>
          </a:prstGeom>
          <a:noFill/>
          <a:ln w="12700">
            <a:noFill/>
            <a:miter lim="800000"/>
            <a:headEnd type="none" w="sm" len="sm"/>
            <a:tailEnd type="none" w="sm" len="sm"/>
          </a:ln>
        </p:spPr>
        <p:txBody>
          <a:bodyPr wrap="none">
            <a:spAutoFit/>
          </a:bodyPr>
          <a:lstStyle/>
          <a:p>
            <a:r>
              <a:rPr lang="en-US" sz="2800"/>
              <a:t>public class Ghost extends Monster</a:t>
            </a:r>
          </a:p>
          <a:p>
            <a:r>
              <a:rPr lang="en-US" sz="2800"/>
              <a:t>{</a:t>
            </a:r>
          </a:p>
          <a:p>
            <a:r>
              <a:rPr lang="en-US" sz="2800"/>
              <a:t>  public Ghost(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 \"Where did I go?\"\n\n";</a:t>
            </a:r>
          </a:p>
          <a:p>
            <a:r>
              <a:rPr lang="en-US" sz="2800"/>
              <a:t>  }</a:t>
            </a:r>
          </a:p>
          <a:p>
            <a:r>
              <a:rPr lang="en-US" sz="2800"/>
              <a:t>}</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2117</TotalTime>
  <Words>2555</Words>
  <Application>Microsoft Office PowerPoint</Application>
  <PresentationFormat>On-screen Show (4:3)</PresentationFormat>
  <Paragraphs>401</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Comic Sans MS</vt:lpstr>
      <vt:lpstr>Courier New</vt:lpstr>
      <vt:lpstr>Eraser</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dc:title>
  <dc:subject>Abstract Classes</dc:subject>
  <dc:creator>A+ Computer Science</dc:creator>
  <cp:keywords>www.apluscompsci.com</cp:keywords>
  <dc:description>Abstract Classes_x000d_
©A+ Computer Science_x000d_
www.apluscompsci.com</dc:description>
  <cp:lastModifiedBy>Lorena, Lubna</cp:lastModifiedBy>
  <cp:revision>523</cp:revision>
  <cp:lastPrinted>2000-03-03T17:14:42Z</cp:lastPrinted>
  <dcterms:created xsi:type="dcterms:W3CDTF">1995-06-17T23:31:02Z</dcterms:created>
  <dcterms:modified xsi:type="dcterms:W3CDTF">2020-09-15T17:42:26Z</dcterms:modified>
  <cp:category>www.apluscompsci.com</cp:category>
</cp:coreProperties>
</file>