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95" r:id="rId2"/>
    <p:sldId id="364" r:id="rId3"/>
    <p:sldId id="365" r:id="rId4"/>
    <p:sldId id="366" r:id="rId5"/>
    <p:sldId id="367" r:id="rId6"/>
    <p:sldId id="355" r:id="rId7"/>
    <p:sldId id="356" r:id="rId8"/>
    <p:sldId id="357" r:id="rId9"/>
    <p:sldId id="397" r:id="rId10"/>
    <p:sldId id="339" r:id="rId11"/>
    <p:sldId id="325" r:id="rId12"/>
    <p:sldId id="399" r:id="rId13"/>
    <p:sldId id="360" r:id="rId14"/>
    <p:sldId id="396" r:id="rId15"/>
    <p:sldId id="340" r:id="rId16"/>
    <p:sldId id="341" r:id="rId17"/>
    <p:sldId id="342" r:id="rId18"/>
    <p:sldId id="343" r:id="rId19"/>
    <p:sldId id="400" r:id="rId20"/>
    <p:sldId id="345" r:id="rId21"/>
    <p:sldId id="401" r:id="rId22"/>
    <p:sldId id="412" r:id="rId23"/>
    <p:sldId id="413" r:id="rId24"/>
    <p:sldId id="414" r:id="rId25"/>
    <p:sldId id="415" r:id="rId26"/>
    <p:sldId id="416" r:id="rId27"/>
    <p:sldId id="417" r:id="rId28"/>
    <p:sldId id="418" r:id="rId29"/>
    <p:sldId id="419" r:id="rId30"/>
    <p:sldId id="420" r:id="rId31"/>
    <p:sldId id="404" r:id="rId32"/>
    <p:sldId id="385" r:id="rId33"/>
    <p:sldId id="386" r:id="rId34"/>
    <p:sldId id="387" r:id="rId35"/>
    <p:sldId id="390" r:id="rId36"/>
    <p:sldId id="422" r:id="rId37"/>
    <p:sldId id="391" r:id="rId38"/>
    <p:sldId id="423" r:id="rId39"/>
    <p:sldId id="408" r:id="rId40"/>
    <p:sldId id="410" r:id="rId41"/>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ahoma" pitchFamily="34" charset="0"/>
        <a:ea typeface="+mn-ea"/>
        <a:cs typeface="+mn-cs"/>
      </a:defRPr>
    </a:lvl1pPr>
    <a:lvl2pPr marL="457200" algn="l" rtl="0" fontAlgn="base">
      <a:spcBef>
        <a:spcPct val="0"/>
      </a:spcBef>
      <a:spcAft>
        <a:spcPct val="0"/>
      </a:spcAft>
      <a:defRPr sz="2200" kern="1200">
        <a:solidFill>
          <a:schemeClr val="tx1"/>
        </a:solidFill>
        <a:latin typeface="Tahoma" pitchFamily="34" charset="0"/>
        <a:ea typeface="+mn-ea"/>
        <a:cs typeface="+mn-cs"/>
      </a:defRPr>
    </a:lvl2pPr>
    <a:lvl3pPr marL="914400" algn="l" rtl="0" fontAlgn="base">
      <a:spcBef>
        <a:spcPct val="0"/>
      </a:spcBef>
      <a:spcAft>
        <a:spcPct val="0"/>
      </a:spcAft>
      <a:defRPr sz="2200" kern="1200">
        <a:solidFill>
          <a:schemeClr val="tx1"/>
        </a:solidFill>
        <a:latin typeface="Tahoma" pitchFamily="34" charset="0"/>
        <a:ea typeface="+mn-ea"/>
        <a:cs typeface="+mn-cs"/>
      </a:defRPr>
    </a:lvl3pPr>
    <a:lvl4pPr marL="1371600" algn="l" rtl="0" fontAlgn="base">
      <a:spcBef>
        <a:spcPct val="0"/>
      </a:spcBef>
      <a:spcAft>
        <a:spcPct val="0"/>
      </a:spcAft>
      <a:defRPr sz="2200" kern="1200">
        <a:solidFill>
          <a:schemeClr val="tx1"/>
        </a:solidFill>
        <a:latin typeface="Tahoma" pitchFamily="34" charset="0"/>
        <a:ea typeface="+mn-ea"/>
        <a:cs typeface="+mn-cs"/>
      </a:defRPr>
    </a:lvl4pPr>
    <a:lvl5pPr marL="1828800" algn="l" rtl="0" fontAlgn="base">
      <a:spcBef>
        <a:spcPct val="0"/>
      </a:spcBef>
      <a:spcAft>
        <a:spcPct val="0"/>
      </a:spcAft>
      <a:defRPr sz="2200" kern="1200">
        <a:solidFill>
          <a:schemeClr val="tx1"/>
        </a:solidFill>
        <a:latin typeface="Tahoma" pitchFamily="34" charset="0"/>
        <a:ea typeface="+mn-ea"/>
        <a:cs typeface="+mn-cs"/>
      </a:defRPr>
    </a:lvl5pPr>
    <a:lvl6pPr marL="2286000" algn="l" defTabSz="914400" rtl="0" eaLnBrk="1" latinLnBrk="0" hangingPunct="1">
      <a:defRPr sz="2200" kern="1200">
        <a:solidFill>
          <a:schemeClr val="tx1"/>
        </a:solidFill>
        <a:latin typeface="Tahoma" pitchFamily="34" charset="0"/>
        <a:ea typeface="+mn-ea"/>
        <a:cs typeface="+mn-cs"/>
      </a:defRPr>
    </a:lvl6pPr>
    <a:lvl7pPr marL="2743200" algn="l" defTabSz="914400" rtl="0" eaLnBrk="1" latinLnBrk="0" hangingPunct="1">
      <a:defRPr sz="2200" kern="1200">
        <a:solidFill>
          <a:schemeClr val="tx1"/>
        </a:solidFill>
        <a:latin typeface="Tahoma" pitchFamily="34" charset="0"/>
        <a:ea typeface="+mn-ea"/>
        <a:cs typeface="+mn-cs"/>
      </a:defRPr>
    </a:lvl7pPr>
    <a:lvl8pPr marL="3200400" algn="l" defTabSz="914400" rtl="0" eaLnBrk="1" latinLnBrk="0" hangingPunct="1">
      <a:defRPr sz="2200" kern="1200">
        <a:solidFill>
          <a:schemeClr val="tx1"/>
        </a:solidFill>
        <a:latin typeface="Tahoma" pitchFamily="34" charset="0"/>
        <a:ea typeface="+mn-ea"/>
        <a:cs typeface="+mn-cs"/>
      </a:defRPr>
    </a:lvl8pPr>
    <a:lvl9pPr marL="3657600" algn="l" defTabSz="914400" rtl="0" eaLnBrk="1" latinLnBrk="0" hangingPunct="1">
      <a:defRPr sz="22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CC00"/>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57168" autoAdjust="0"/>
  </p:normalViewPr>
  <p:slideViewPr>
    <p:cSldViewPr>
      <p:cViewPr varScale="1">
        <p:scale>
          <a:sx n="48" d="100"/>
          <a:sy n="48" d="100"/>
        </p:scale>
        <p:origin x="135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7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9792AAD-C8D8-4F0E-B15D-D4799030CC75}" type="slidenum">
              <a:rPr lang="en-US"/>
              <a:pPr>
                <a:defRPr/>
              </a:pPr>
              <a:t>‹#›</a:t>
            </a:fld>
            <a:endParaRPr lang="en-US"/>
          </a:p>
        </p:txBody>
      </p:sp>
    </p:spTree>
    <p:extLst>
      <p:ext uri="{BB962C8B-B14F-4D97-AF65-F5344CB8AC3E}">
        <p14:creationId xmlns:p14="http://schemas.microsoft.com/office/powerpoint/2010/main" val="3993768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4" name="Rectangle 8"/>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b="1"/>
              <a:t>©A+ Computer Science     www.apluscompsci.com                 </a:t>
            </a:r>
            <a:fld id="{4DAC2B50-CE90-46D9-9E75-015532E63D19}" type="slidenum">
              <a:rPr lang="en-US" sz="1200" b="1"/>
              <a:pPr algn="r">
                <a:defRPr/>
              </a:pPr>
              <a:t>‹#›</a:t>
            </a:fld>
            <a:endParaRPr lang="en-US"/>
          </a:p>
        </p:txBody>
      </p:sp>
    </p:spTree>
    <p:extLst>
      <p:ext uri="{BB962C8B-B14F-4D97-AF65-F5344CB8AC3E}">
        <p14:creationId xmlns:p14="http://schemas.microsoft.com/office/powerpoint/2010/main" val="1723525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a:t>©A+ Computer Science     www.apluscompsci.com                 </a:t>
            </a:r>
            <a:fld id="{DC5D744A-5FC4-41A5-895E-95E35C9166FC}" type="slidenum">
              <a:rPr lang="en-US" smtClean="0"/>
              <a:pPr/>
              <a:t>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r>
              <a:rPr lang="en-US" sz="1600" dirty="0"/>
              <a:t>All methods listed in an interface are abstract.  Abstract methods have no code.  Abstract methods are simply the method signature with a semi-colon at the end.</a:t>
            </a:r>
          </a:p>
          <a:p>
            <a:pPr eaLnBrk="1" hangingPunct="1"/>
            <a:r>
              <a:rPr lang="en-US" sz="1600" dirty="0"/>
              <a:t>Classes implementing an interface must implement all of the abstract methods listed in the interface.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r>
              <a:rPr lang="en-US" sz="1600"/>
              <a:t>Class Creature implements </a:t>
            </a:r>
            <a:r>
              <a:rPr lang="en-US" sz="1600">
                <a:latin typeface="Courier New" pitchFamily="49" charset="0"/>
              </a:rPr>
              <a:t>Comparable</a:t>
            </a:r>
            <a:r>
              <a:rPr lang="en-US" sz="1600"/>
              <a:t>.  Class Creature must have a </a:t>
            </a:r>
            <a:r>
              <a:rPr lang="en-US" sz="1600">
                <a:latin typeface="Courier New" pitchFamily="49" charset="0"/>
              </a:rPr>
              <a:t>compareTo()</a:t>
            </a:r>
            <a:r>
              <a:rPr lang="en-US" sz="1600"/>
              <a:t> method.</a:t>
            </a:r>
          </a:p>
          <a:p>
            <a:pPr eaLnBrk="1" hangingPunct="1"/>
            <a:r>
              <a:rPr lang="en-US" sz="1600"/>
              <a:t>The </a:t>
            </a:r>
            <a:r>
              <a:rPr lang="en-US" sz="1600">
                <a:latin typeface="Courier New" pitchFamily="49" charset="0"/>
              </a:rPr>
              <a:t>compareTo()</a:t>
            </a:r>
            <a:r>
              <a:rPr lang="en-US" sz="1600"/>
              <a:t> method must compare the properties of this Creature to the other Creature.</a:t>
            </a:r>
          </a:p>
          <a:p>
            <a:pPr eaLnBrk="1" hangingPunct="1"/>
            <a:r>
              <a:rPr lang="en-US" sz="1600"/>
              <a:t>Creature only contains a size property.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r>
              <a:rPr lang="en-US" sz="1600"/>
              <a:t>List is an array of </a:t>
            </a:r>
            <a:r>
              <a:rPr lang="en-US" sz="1600">
                <a:latin typeface="Courier New" pitchFamily="49" charset="0"/>
              </a:rPr>
              <a:t>Comparable</a:t>
            </a:r>
            <a:r>
              <a:rPr lang="en-US" sz="1600"/>
              <a:t> references.  Each spot in list stores the address of a </a:t>
            </a:r>
            <a:r>
              <a:rPr lang="en-US" sz="1600">
                <a:latin typeface="Courier New" pitchFamily="49" charset="0"/>
              </a:rPr>
              <a:t>Comparable</a:t>
            </a:r>
            <a:r>
              <a:rPr lang="en-US" sz="1600"/>
              <a:t> object.  </a:t>
            </a:r>
          </a:p>
          <a:p>
            <a:pPr eaLnBrk="1" hangingPunct="1"/>
            <a:endParaRPr lang="en-US" sz="1600"/>
          </a:p>
          <a:p>
            <a:pPr eaLnBrk="1" hangingPunct="1"/>
            <a:r>
              <a:rPr lang="en-US" sz="1600">
                <a:latin typeface="Courier New" pitchFamily="49" charset="0"/>
              </a:rPr>
              <a:t>Arrays.sort()</a:t>
            </a:r>
            <a:r>
              <a:rPr lang="en-US" sz="1600"/>
              <a:t> will use the </a:t>
            </a:r>
            <a:r>
              <a:rPr lang="en-US" sz="1600">
                <a:latin typeface="Courier New" pitchFamily="49" charset="0"/>
              </a:rPr>
              <a:t>compareTo()</a:t>
            </a:r>
            <a:r>
              <a:rPr lang="en-US" sz="1600"/>
              <a:t> method to compare all </a:t>
            </a:r>
            <a:r>
              <a:rPr lang="en-US" sz="1600">
                <a:latin typeface="Courier New" pitchFamily="49" charset="0"/>
              </a:rPr>
              <a:t>Comparable</a:t>
            </a:r>
            <a:r>
              <a:rPr lang="en-US" sz="1600"/>
              <a:t> references.  This is a great example of polymorphic behavior.  The </a:t>
            </a:r>
            <a:r>
              <a:rPr lang="en-US" sz="1600">
                <a:latin typeface="Courier New" pitchFamily="49" charset="0"/>
              </a:rPr>
              <a:t>compareTo()</a:t>
            </a:r>
            <a:r>
              <a:rPr lang="en-US" sz="1600"/>
              <a:t> method calls are made dynamically at run-time by </a:t>
            </a:r>
            <a:r>
              <a:rPr lang="en-US" sz="1600">
                <a:latin typeface="Courier New" pitchFamily="49" charset="0"/>
              </a:rPr>
              <a:t>Arrays.sort()</a:t>
            </a:r>
            <a:r>
              <a:rPr lang="en-US" sz="160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r>
              <a:rPr lang="en-US" sz="1600">
                <a:latin typeface="Courier New" pitchFamily="49" charset="0"/>
              </a:rPr>
              <a:t>Arrays.sort()</a:t>
            </a:r>
            <a:r>
              <a:rPr lang="en-US" sz="1600"/>
              <a:t> will use the </a:t>
            </a:r>
            <a:r>
              <a:rPr lang="en-US" sz="1600">
                <a:latin typeface="Courier New" pitchFamily="49" charset="0"/>
              </a:rPr>
              <a:t>compareTo()</a:t>
            </a:r>
            <a:r>
              <a:rPr lang="en-US" sz="1600"/>
              <a:t> method to compare all </a:t>
            </a:r>
            <a:r>
              <a:rPr lang="en-US" sz="1600">
                <a:latin typeface="Courier New" pitchFamily="49" charset="0"/>
              </a:rPr>
              <a:t>Comparable</a:t>
            </a:r>
            <a:r>
              <a:rPr lang="en-US" sz="1600"/>
              <a:t> references.  This is a great example of polymorphic behavior.  The </a:t>
            </a:r>
            <a:r>
              <a:rPr lang="en-US" sz="1600">
                <a:latin typeface="Courier New" pitchFamily="49" charset="0"/>
              </a:rPr>
              <a:t>compareTo()</a:t>
            </a:r>
            <a:r>
              <a:rPr lang="en-US" sz="1600"/>
              <a:t> method calls are made dynamically at run-time by </a:t>
            </a:r>
            <a:r>
              <a:rPr lang="en-US" sz="1600">
                <a:latin typeface="Courier New" pitchFamily="49" charset="0"/>
              </a:rPr>
              <a:t>Arrays.sort()</a:t>
            </a:r>
            <a:r>
              <a:rPr lang="en-US" sz="1600"/>
              <a:t>.</a:t>
            </a:r>
          </a:p>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r>
              <a:rPr lang="en-US" sz="1600"/>
              <a:t>Thanks to autoboxing and autounboxing, list can be initialized with a list of primitive integers.   </a:t>
            </a:r>
          </a:p>
          <a:p>
            <a:pPr eaLnBrk="1" hangingPunct="1"/>
            <a:r>
              <a:rPr lang="en-US" sz="1600"/>
              <a:t>Java instantiates an </a:t>
            </a:r>
            <a:r>
              <a:rPr lang="en-US" sz="1600">
                <a:latin typeface="Courier New" pitchFamily="49" charset="0"/>
              </a:rPr>
              <a:t>Integer </a:t>
            </a:r>
            <a:r>
              <a:rPr lang="en-US" sz="1600"/>
              <a:t>object and passes in each primitive to the </a:t>
            </a:r>
            <a:r>
              <a:rPr lang="en-US" sz="1600">
                <a:latin typeface="Courier New" pitchFamily="49" charset="0"/>
              </a:rPr>
              <a:t>new Integer( )</a:t>
            </a:r>
            <a:r>
              <a:rPr lang="en-US" sz="1600"/>
              <a:t> constructor call.</a:t>
            </a:r>
          </a:p>
          <a:p>
            <a:pPr eaLnBrk="1" hangingPunct="1"/>
            <a:endParaRPr lang="en-US"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r>
              <a:rPr lang="en-US" sz="1600"/>
              <a:t>All methods listed in an interface are public abstract.   Abstract methods have no code.</a:t>
            </a:r>
          </a:p>
          <a:p>
            <a:pPr eaLnBrk="1" hangingPunct="1"/>
            <a:endParaRPr lang="en-US" sz="1600"/>
          </a:p>
          <a:p>
            <a:pPr eaLnBrk="1" hangingPunct="1"/>
            <a:r>
              <a:rPr lang="en-US" sz="1600"/>
              <a:t>Each abstract method listed in an interface must be implemented in the class that implements the interface.</a:t>
            </a:r>
          </a:p>
          <a:p>
            <a:pPr eaLnBrk="1" hangingPunct="1"/>
            <a:endParaRPr lang="en-US" sz="1600"/>
          </a:p>
          <a:p>
            <a:pPr eaLnBrk="1" hangingPunct="1"/>
            <a:r>
              <a:rPr lang="en-US" sz="1600"/>
              <a:t>All variables listed in an interface are public static final, making them final class variables.  </a:t>
            </a:r>
          </a:p>
          <a:p>
            <a:pPr eaLnBrk="1" hangingPunct="1"/>
            <a:endParaRPr lang="en-US" sz="1600"/>
          </a:p>
          <a:p>
            <a:pPr eaLnBrk="1" hangingPunct="1"/>
            <a:r>
              <a:rPr lang="en-US" sz="1600"/>
              <a:t>Interfaces cannot contain implemented methods, constructors, or instance variables.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r>
              <a:rPr lang="en-US" sz="1600"/>
              <a:t>The selection sort sorts </a:t>
            </a:r>
            <a:r>
              <a:rPr lang="en-US" sz="1600">
                <a:latin typeface="Courier New" pitchFamily="49" charset="0"/>
              </a:rPr>
              <a:t>Comparable</a:t>
            </a:r>
            <a:r>
              <a:rPr lang="en-US" sz="1600"/>
              <a:t> arrays.   Because stuff is an array of </a:t>
            </a:r>
            <a:r>
              <a:rPr lang="en-US" sz="1600">
                <a:latin typeface="Courier New" pitchFamily="49" charset="0"/>
              </a:rPr>
              <a:t>Comparable</a:t>
            </a:r>
            <a:r>
              <a:rPr lang="en-US" sz="1600"/>
              <a:t>, I can write very generic code based on the </a:t>
            </a:r>
            <a:r>
              <a:rPr lang="en-US" sz="1600">
                <a:latin typeface="Courier New" pitchFamily="49" charset="0"/>
              </a:rPr>
              <a:t>compareTo()</a:t>
            </a:r>
            <a:r>
              <a:rPr lang="en-US" sz="1600"/>
              <a:t> method.</a:t>
            </a:r>
          </a:p>
          <a:p>
            <a:pPr eaLnBrk="1" hangingPunct="1"/>
            <a:r>
              <a:rPr lang="en-US" sz="1600"/>
              <a:t>As long as an array of </a:t>
            </a:r>
            <a:r>
              <a:rPr lang="en-US" sz="1600">
                <a:latin typeface="Courier New" pitchFamily="49" charset="0"/>
              </a:rPr>
              <a:t>Comparable</a:t>
            </a:r>
            <a:r>
              <a:rPr lang="en-US" sz="1600"/>
              <a:t> references is sent in, this code will work perfectly every time.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r>
              <a:rPr lang="en-US" sz="1600"/>
              <a:t>x and y are </a:t>
            </a:r>
            <a:r>
              <a:rPr lang="en-US" sz="1600">
                <a:latin typeface="Courier New" pitchFamily="49" charset="0"/>
              </a:rPr>
              <a:t>Comparable</a:t>
            </a:r>
            <a:r>
              <a:rPr lang="en-US" sz="1600"/>
              <a:t> references that can refer to any class that implements the </a:t>
            </a:r>
            <a:r>
              <a:rPr lang="en-US" sz="1600">
                <a:latin typeface="Courier New" pitchFamily="49" charset="0"/>
              </a:rPr>
              <a:t>Comparable</a:t>
            </a:r>
            <a:r>
              <a:rPr lang="en-US" sz="1600"/>
              <a:t> interface.</a:t>
            </a:r>
          </a:p>
          <a:p>
            <a:pPr eaLnBrk="1" hangingPunct="1"/>
            <a:endParaRPr lang="en-US" sz="1600"/>
          </a:p>
          <a:p>
            <a:pPr eaLnBrk="1" hangingPunct="1"/>
            <a:r>
              <a:rPr lang="en-US" sz="1600"/>
              <a:t>54 and 67 are integers.   Java instantiates </a:t>
            </a:r>
            <a:r>
              <a:rPr lang="en-US" sz="1600">
                <a:latin typeface="Courier New" pitchFamily="49" charset="0"/>
              </a:rPr>
              <a:t>Integer</a:t>
            </a:r>
            <a:r>
              <a:rPr lang="en-US" sz="1600"/>
              <a:t> objects using 54 and 67.  </a:t>
            </a:r>
          </a:p>
          <a:p>
            <a:pPr eaLnBrk="1" hangingPunct="1"/>
            <a:r>
              <a:rPr lang="en-US" sz="1600">
                <a:latin typeface="Courier New" pitchFamily="49" charset="0"/>
              </a:rPr>
              <a:t>x = 54</a:t>
            </a:r>
            <a:r>
              <a:rPr lang="en-US" sz="1600"/>
              <a:t> is essentially the same as </a:t>
            </a:r>
            <a:r>
              <a:rPr lang="en-US" sz="1600">
                <a:latin typeface="Courier New" pitchFamily="49" charset="0"/>
              </a:rPr>
              <a:t>x = new Integer(54)</a:t>
            </a:r>
            <a:r>
              <a:rPr lang="en-US" sz="160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r>
              <a:rPr lang="en-US"/>
              <a:t>When comparing String references via compareTo(), Java compares the ASCII values of the first characters that differ.</a:t>
            </a:r>
            <a:br>
              <a:rPr lang="en-US"/>
            </a:br>
            <a:r>
              <a:rPr lang="en-US"/>
              <a:t>In this case, 2 and 4 differ as the ASCII value of 2 is 50 and the ASCII value of 4 is 52.  </a:t>
            </a:r>
          </a:p>
          <a:p>
            <a:pPr eaLnBrk="1" hangingPunct="1"/>
            <a:r>
              <a:rPr lang="en-US"/>
              <a:t>0 has an ASCII value of 48.</a:t>
            </a:r>
          </a:p>
          <a:p>
            <a:pPr eaLnBrk="1" hangingPunct="1"/>
            <a:r>
              <a:rPr lang="en-US"/>
              <a:t>The output is -2 as 50 – 52 is 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r>
              <a:rPr lang="en-US" sz="1600"/>
              <a:t>Comparable is an interface.  Interfaces can </a:t>
            </a:r>
            <a:r>
              <a:rPr lang="en-US" sz="1600" b="1" i="1" u="sng"/>
              <a:t>not </a:t>
            </a:r>
            <a:r>
              <a:rPr lang="en-US" sz="1600"/>
              <a:t>have instance variables, constructors, or implemented methods.  </a:t>
            </a:r>
          </a:p>
          <a:p>
            <a:pPr eaLnBrk="1" hangingPunct="1"/>
            <a:r>
              <a:rPr lang="en-US" sz="1600"/>
              <a:t>Interfaces cannot be instantiated because they have no instance variables and they have no constructors.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r>
              <a:rPr lang="en-US" sz="1600"/>
              <a:t>Comparable is an interface used by most classes that would need to be compared.  Comparable has only one abstract method, </a:t>
            </a:r>
            <a:r>
              <a:rPr lang="en-US" sz="1600">
                <a:latin typeface="Courier New" pitchFamily="49" charset="0"/>
              </a:rPr>
              <a:t>compareTo()</a:t>
            </a:r>
            <a:r>
              <a:rPr lang="en-US" sz="160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sz="1600"/>
              <a:t>All methods listed in an interface are public abstract.   Abstract methods have no code.</a:t>
            </a:r>
          </a:p>
          <a:p>
            <a:pPr eaLnBrk="1" hangingPunct="1"/>
            <a:endParaRPr lang="en-US" sz="1600"/>
          </a:p>
          <a:p>
            <a:pPr eaLnBrk="1" hangingPunct="1"/>
            <a:r>
              <a:rPr lang="en-US" sz="1600"/>
              <a:t>Each abstract method listed in an interface must be implemented in the class that implements the interface.</a:t>
            </a:r>
          </a:p>
          <a:p>
            <a:pPr eaLnBrk="1" hangingPunct="1"/>
            <a:endParaRPr lang="en-US" sz="1600"/>
          </a:p>
          <a:p>
            <a:pPr eaLnBrk="1" hangingPunct="1"/>
            <a:r>
              <a:rPr lang="en-US" sz="1600"/>
              <a:t>All variables listed in an interface are public static final, making them final class variables.  </a:t>
            </a:r>
          </a:p>
          <a:p>
            <a:pPr eaLnBrk="1" hangingPunct="1"/>
            <a:endParaRPr lang="en-US" sz="1600"/>
          </a:p>
          <a:p>
            <a:pPr eaLnBrk="1" hangingPunct="1"/>
            <a:r>
              <a:rPr lang="en-US" sz="1600"/>
              <a:t>Interfaces cannot contain implemented methods, constructors, or instance variables.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eaLnBrk="1" hangingPunct="1"/>
            <a:r>
              <a:rPr lang="en-US" sz="1600" dirty="0"/>
              <a:t>All methods listed in an interface are public abstract.   Abstract methods have no code.</a:t>
            </a:r>
          </a:p>
          <a:p>
            <a:pPr eaLnBrk="1" hangingPunct="1"/>
            <a:endParaRPr lang="en-US" sz="160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600" dirty="0"/>
              <a:t>Each abstract method listed in an interface must be implemented at some point.</a:t>
            </a:r>
            <a:br>
              <a:rPr lang="en-US" sz="1600" dirty="0"/>
            </a:br>
            <a:r>
              <a:rPr lang="en-US" sz="1600" dirty="0"/>
              <a:t>If an abstrac</a:t>
            </a:r>
            <a:r>
              <a:rPr lang="en-US" sz="1600" baseline="0" dirty="0"/>
              <a:t>t class implements the interface, then the implementation can be delayed.</a:t>
            </a:r>
            <a:br>
              <a:rPr lang="en-US" sz="1600" baseline="0" dirty="0"/>
            </a:br>
            <a:r>
              <a:rPr lang="en-US" sz="1600" baseline="0" dirty="0"/>
              <a:t>If a class implements the interface, all abstract methods must be implemented.</a:t>
            </a:r>
            <a:endParaRPr lang="en-US" sz="1600" dirty="0"/>
          </a:p>
          <a:p>
            <a:pPr eaLnBrk="1" hangingPunct="1"/>
            <a:endParaRPr lang="en-US" sz="1600" dirty="0"/>
          </a:p>
          <a:p>
            <a:pPr eaLnBrk="1" hangingPunct="1"/>
            <a:r>
              <a:rPr lang="en-US" sz="1600" dirty="0"/>
              <a:t>All variables listed in an interface are public static final, making them final class variables.  </a:t>
            </a:r>
          </a:p>
          <a:p>
            <a:pPr eaLnBrk="1" hangingPunct="1"/>
            <a:endParaRPr lang="en-US" sz="1600" dirty="0"/>
          </a:p>
          <a:p>
            <a:pPr eaLnBrk="1" hangingPunct="1"/>
            <a:r>
              <a:rPr lang="en-US" sz="1600" dirty="0"/>
              <a:t>Interfaces cannot contain implemented methods, constructors, or instance variables.</a:t>
            </a:r>
          </a:p>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sz="1600" dirty="0"/>
              <a:t>All methods listed in an interface are public abstract.   Abstract methods have no code.</a:t>
            </a:r>
          </a:p>
          <a:p>
            <a:pPr eaLnBrk="1" hangingPunct="1"/>
            <a:endParaRPr lang="en-US" sz="1600" dirty="0"/>
          </a:p>
          <a:p>
            <a:pPr eaLnBrk="1" hangingPunct="1"/>
            <a:r>
              <a:rPr lang="en-US" sz="1600" dirty="0"/>
              <a:t>Each abstract method listed in an interface must be implemented at some point.</a:t>
            </a:r>
            <a:br>
              <a:rPr lang="en-US" sz="1600" dirty="0"/>
            </a:br>
            <a:r>
              <a:rPr lang="en-US" sz="1600" dirty="0"/>
              <a:t>If an abstrac</a:t>
            </a:r>
            <a:r>
              <a:rPr lang="en-US" sz="1600" baseline="0" dirty="0"/>
              <a:t>t class implements the interface, then the implementation can be delayed.</a:t>
            </a:r>
            <a:br>
              <a:rPr lang="en-US" sz="1600" baseline="0" dirty="0"/>
            </a:br>
            <a:r>
              <a:rPr lang="en-US" sz="1600" baseline="0" dirty="0"/>
              <a:t>If a class implements the interface, all abstract methods must be implemented.</a:t>
            </a:r>
            <a:endParaRPr lang="en-US" sz="1600" dirty="0"/>
          </a:p>
          <a:p>
            <a:pPr eaLnBrk="1" hangingPunct="1"/>
            <a:endParaRPr lang="en-US" sz="1600" dirty="0"/>
          </a:p>
          <a:p>
            <a:pPr eaLnBrk="1" hangingPunct="1"/>
            <a:r>
              <a:rPr lang="en-US" sz="1600" dirty="0"/>
              <a:t>All variables listed in an interface are public static final, making them final class variables.  </a:t>
            </a:r>
          </a:p>
          <a:p>
            <a:pPr eaLnBrk="1" hangingPunct="1"/>
            <a:endParaRPr lang="en-US" sz="1600" dirty="0"/>
          </a:p>
          <a:p>
            <a:pPr eaLnBrk="1" hangingPunct="1"/>
            <a:r>
              <a:rPr lang="en-US" sz="1600" dirty="0"/>
              <a:t>Interfaces cannot contain implemented methods, constructors, or instance variables.</a:t>
            </a:r>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a:t>©A+ Computer Science     www.apluscompsci.com                 </a:t>
            </a:r>
            <a:fld id="{DC5D744A-5FC4-41A5-895E-95E35C9166FC}" type="slidenum">
              <a:rPr lang="en-US" smtClean="0"/>
              <a:pPr/>
              <a:t>40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sz="1600" dirty="0"/>
              <a:t>Interfaces are used to detail what things an object should do.</a:t>
            </a:r>
            <a:br>
              <a:rPr lang="en-US" sz="1600" dirty="0"/>
            </a:br>
            <a:r>
              <a:rPr lang="en-US" sz="1600" dirty="0"/>
              <a:t>Interfaces are usually</a:t>
            </a:r>
            <a:r>
              <a:rPr lang="en-US" sz="1600" baseline="0" dirty="0"/>
              <a:t> created as part of a design when some details are </a:t>
            </a:r>
            <a:r>
              <a:rPr lang="en-US" sz="1600" dirty="0"/>
              <a:t>unknown.</a:t>
            </a:r>
            <a:br>
              <a:rPr lang="en-US" sz="1600" dirty="0"/>
            </a:br>
            <a:r>
              <a:rPr lang="en-US" sz="1600" dirty="0"/>
              <a:t>Comparable is a great example.  With Comparable, it is clear that each Object should be compared to another Object of the same type.  Comparable is an interface because it is not known what the Objects that implement Comparable will contain.  It is known that the Object should be compared to other </a:t>
            </a:r>
            <a:r>
              <a:rPr lang="en-US" sz="1600" dirty="0" err="1"/>
              <a:t>Obejcts</a:t>
            </a:r>
            <a:r>
              <a:rPr lang="en-US" sz="1600" dirty="0"/>
              <a:t> of the same type in a certain way.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r>
              <a:rPr lang="en-US" sz="1600" dirty="0"/>
              <a:t>All methods listed in an interface are abstract.  </a:t>
            </a:r>
          </a:p>
          <a:p>
            <a:pPr eaLnBrk="1" hangingPunct="1"/>
            <a:r>
              <a:rPr lang="en-US" sz="1600" dirty="0"/>
              <a:t>Abstract methods have no code.  </a:t>
            </a:r>
          </a:p>
          <a:p>
            <a:pPr eaLnBrk="1" hangingPunct="1"/>
            <a:r>
              <a:rPr lang="en-US" sz="1600" dirty="0"/>
              <a:t>Abstract method</a:t>
            </a:r>
            <a:r>
              <a:rPr lang="en-US" sz="1600" baseline="0" dirty="0"/>
              <a:t>s may have parameters.</a:t>
            </a:r>
            <a:endParaRPr lang="en-US" sz="1600" dirty="0"/>
          </a:p>
          <a:p>
            <a:pPr eaLnBrk="1" hangingPunct="1"/>
            <a:r>
              <a:rPr lang="en-US" sz="1600" dirty="0"/>
              <a:t>Abstract methods are simply the method signature with a semi-colon at the end.</a:t>
            </a:r>
          </a:p>
          <a:p>
            <a:pPr eaLnBrk="1" hangingPunct="1"/>
            <a:r>
              <a:rPr lang="en-US" sz="1600" dirty="0"/>
              <a:t>Classes implementing an interface must implement all of the abstract methods listed in the interface.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r>
              <a:rPr lang="en-US" sz="1600" dirty="0"/>
              <a:t>All methods listed in an interface are abstract.  </a:t>
            </a:r>
          </a:p>
          <a:p>
            <a:pPr eaLnBrk="1" hangingPunct="1"/>
            <a:r>
              <a:rPr lang="en-US" sz="1600" dirty="0"/>
              <a:t>Abstract methods have no code.  </a:t>
            </a:r>
          </a:p>
          <a:p>
            <a:pPr eaLnBrk="1" hangingPunct="1"/>
            <a:r>
              <a:rPr lang="en-US" sz="1600" dirty="0"/>
              <a:t>Abstract methods are simply the method signature with a semi-colon at the end.</a:t>
            </a:r>
          </a:p>
          <a:p>
            <a:pPr eaLnBrk="1" hangingPunct="1"/>
            <a:r>
              <a:rPr lang="en-US" sz="1600" dirty="0"/>
              <a:t>Classes implementing an interface must implement all of the abstract methods listed in the interface.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600" dirty="0"/>
              <a:t>Each abstract method listed in an interface must be implemented at some point.</a:t>
            </a:r>
            <a:br>
              <a:rPr lang="en-US" sz="1600" dirty="0"/>
            </a:br>
            <a:r>
              <a:rPr lang="en-US" sz="1600" dirty="0"/>
              <a:t>If an abstrac</a:t>
            </a:r>
            <a:r>
              <a:rPr lang="en-US" sz="1600" baseline="0" dirty="0"/>
              <a:t>t class implements the interface, then the implementation can be delayed.</a:t>
            </a:r>
            <a:br>
              <a:rPr lang="en-US" sz="1600" baseline="0" dirty="0"/>
            </a:br>
            <a:r>
              <a:rPr lang="en-US" sz="1600" baseline="0" dirty="0"/>
              <a:t>If a class implements the interface, all abstract methods must be implemented.</a:t>
            </a:r>
            <a:endParaRPr lang="en-US" sz="1600" dirty="0"/>
          </a:p>
          <a:p>
            <a:pPr eaLnBrk="1" hangingPunct="1"/>
            <a:endParaRPr lang="en-US" sz="16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r>
              <a:rPr lang="en-US" sz="1600"/>
              <a:t>All methods listed in an interface are abstract.  Abstract methods have no code.  Abstract methods are simply the method signature with a semi-colon at the end.</a:t>
            </a:r>
          </a:p>
          <a:p>
            <a:pPr eaLnBrk="1" hangingPunct="1"/>
            <a:r>
              <a:rPr lang="en-US" sz="1600"/>
              <a:t>Classes implementing an interface must implement all of the abstract methods listed in the interface.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3F8DD2F-52EE-43C7-B506-7D5B529F6B2E}"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C69BBAE7-4261-46BD-8739-ADFD17EFF13E}"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CB38F4C9-B398-45DA-9DD0-E84FCFD54059}"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DF2645C-2C91-4A41-BEE1-D74F04590BBF}"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1C33D01E-29C1-473C-A342-0FD138D4390B}"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A7372083-492C-405D-A9DB-5AA00889BE82}"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6B7D32D1-2ACD-43E8-A28E-DE3F66390D82}" type="slidenum">
              <a:rPr lang="en-US"/>
              <a:pPr>
                <a:defRPr/>
              </a:pPr>
              <a:t>‹#›</a:t>
            </a:fld>
            <a:endParaRPr lang="en-US"/>
          </a:p>
        </p:txBody>
      </p:sp>
      <p:sp>
        <p:nvSpPr>
          <p:cNvPr id="9" name="Footer Placeholder 8"/>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4B326D61-3EE6-40E0-AB8D-3D88DF85A7BA}" type="slidenum">
              <a:rPr lang="en-US"/>
              <a:pPr>
                <a:defRPr/>
              </a:pPr>
              <a:t>‹#›</a:t>
            </a:fld>
            <a:endParaRPr lang="en-US"/>
          </a:p>
        </p:txBody>
      </p:sp>
      <p:sp>
        <p:nvSpPr>
          <p:cNvPr id="5" name="Footer Placeholder 4"/>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4BA3B720-F824-445F-BC25-F07090E081E2}" type="slidenum">
              <a:rPr lang="en-US"/>
              <a:pPr>
                <a:defRPr/>
              </a:pPr>
              <a:t>‹#›</a:t>
            </a:fld>
            <a:endParaRPr lang="en-US"/>
          </a:p>
        </p:txBody>
      </p:sp>
      <p:sp>
        <p:nvSpPr>
          <p:cNvPr id="4" name="Footer Placeholder 3"/>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400" y="6289930"/>
            <a:ext cx="838200" cy="42664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3EA7F47-8442-4FA3-900D-19C0806F003F}"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011B23FC-0558-43F3-A438-CD3BC8A5C441}"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1510E18-DFCC-4434-80D8-70934E338BDD}"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INTERFACES</a:t>
            </a:r>
          </a:p>
          <a:p>
            <a:pPr algn="ct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22532" name="Text Box 3"/>
          <p:cNvSpPr txBox="1">
            <a:spLocks noChangeArrowheads="1"/>
          </p:cNvSpPr>
          <p:nvPr/>
        </p:nvSpPr>
        <p:spPr bwMode="auto">
          <a:xfrm>
            <a:off x="990600" y="1935163"/>
            <a:ext cx="6043613" cy="2041525"/>
          </a:xfrm>
          <a:prstGeom prst="rect">
            <a:avLst/>
          </a:prstGeom>
          <a:noFill/>
          <a:ln w="9525">
            <a:noFill/>
            <a:miter lim="800000"/>
            <a:headEnd/>
            <a:tailEnd/>
          </a:ln>
        </p:spPr>
        <p:txBody>
          <a:bodyPr wrap="none">
            <a:spAutoFit/>
          </a:bodyPr>
          <a:lstStyle/>
          <a:p>
            <a:r>
              <a:rPr lang="en-US" sz="3200" b="1"/>
              <a:t>public interface Comparable </a:t>
            </a:r>
          </a:p>
          <a:p>
            <a:r>
              <a:rPr lang="en-US" sz="3200" b="1"/>
              <a:t>{</a:t>
            </a:r>
          </a:p>
          <a:p>
            <a:r>
              <a:rPr lang="en-US" sz="3200" b="1"/>
              <a:t>   int compareTo(Object o);</a:t>
            </a:r>
          </a:p>
          <a:p>
            <a:r>
              <a:rPr lang="en-US" sz="3200" b="1"/>
              <a:t>}</a:t>
            </a:r>
          </a:p>
        </p:txBody>
      </p:sp>
      <p:sp>
        <p:nvSpPr>
          <p:cNvPr id="22533" name="Text Box 4"/>
          <p:cNvSpPr txBox="1">
            <a:spLocks noChangeArrowheads="1"/>
          </p:cNvSpPr>
          <p:nvPr/>
        </p:nvSpPr>
        <p:spPr bwMode="auto">
          <a:xfrm>
            <a:off x="762000" y="4343400"/>
            <a:ext cx="7772400" cy="1808163"/>
          </a:xfrm>
          <a:prstGeom prst="rect">
            <a:avLst/>
          </a:prstGeom>
          <a:noFill/>
          <a:ln w="9525">
            <a:solidFill>
              <a:srgbClr val="00CC00"/>
            </a:solidFill>
            <a:miter lim="800000"/>
            <a:headEnd/>
            <a:tailEnd/>
          </a:ln>
        </p:spPr>
        <p:txBody>
          <a:bodyPr>
            <a:spAutoFit/>
          </a:bodyPr>
          <a:lstStyle/>
          <a:p>
            <a:pPr>
              <a:spcBef>
                <a:spcPct val="50000"/>
              </a:spcBef>
            </a:pPr>
            <a:r>
              <a:rPr lang="en-US" sz="3200" b="1">
                <a:solidFill>
                  <a:srgbClr val="00CC00"/>
                </a:solidFill>
              </a:rPr>
              <a:t>abstract  -  an idea of what to do</a:t>
            </a:r>
          </a:p>
          <a:p>
            <a:pPr>
              <a:spcBef>
                <a:spcPct val="50000"/>
              </a:spcBef>
            </a:pPr>
            <a:r>
              <a:rPr lang="en-US" sz="3200" b="1">
                <a:solidFill>
                  <a:srgbClr val="00CC00"/>
                </a:solidFill>
              </a:rPr>
              <a:t>concrete  - having enough 					information to actually do it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23555" name="Rectangle 2"/>
          <p:cNvSpPr>
            <a:spLocks noChangeArrowheads="1"/>
          </p:cNvSpPr>
          <p:nvPr/>
        </p:nvSpPr>
        <p:spPr bwMode="auto">
          <a:xfrm>
            <a:off x="0" y="2759075"/>
            <a:ext cx="9144000" cy="0"/>
          </a:xfrm>
          <a:prstGeom prst="rect">
            <a:avLst/>
          </a:prstGeom>
          <a:noFill/>
          <a:ln w="9525">
            <a:noFill/>
            <a:miter lim="800000"/>
            <a:headEnd/>
            <a:tailEnd/>
          </a:ln>
        </p:spPr>
        <p:txBody>
          <a:bodyPr wrap="none" anchor="ctr">
            <a:spAutoFit/>
          </a:bodyPr>
          <a:lstStyle/>
          <a:p>
            <a:endParaRPr lang="en-US" sz="2400">
              <a:latin typeface="Times New Roman" pitchFamily="18" charset="0"/>
            </a:endParaRPr>
          </a:p>
        </p:txBody>
      </p:sp>
      <p:sp>
        <p:nvSpPr>
          <p:cNvPr id="23556" name="Rectangle 3"/>
          <p:cNvSpPr>
            <a:spLocks noChangeArrowheads="1"/>
          </p:cNvSpPr>
          <p:nvPr/>
        </p:nvSpPr>
        <p:spPr bwMode="auto">
          <a:xfrm>
            <a:off x="0" y="3825875"/>
            <a:ext cx="279400" cy="274638"/>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2400">
              <a:latin typeface="Times New Roman" pitchFamily="18" charset="0"/>
            </a:endParaRPr>
          </a:p>
        </p:txBody>
      </p:sp>
      <p:sp>
        <p:nvSpPr>
          <p:cNvPr id="23557" name="Text Box 4"/>
          <p:cNvSpPr txBox="1">
            <a:spLocks noChangeArrowheads="1"/>
          </p:cNvSpPr>
          <p:nvPr/>
        </p:nvSpPr>
        <p:spPr bwMode="auto">
          <a:xfrm>
            <a:off x="1066800" y="2209800"/>
            <a:ext cx="184150" cy="946150"/>
          </a:xfrm>
          <a:prstGeom prst="rect">
            <a:avLst/>
          </a:prstGeom>
          <a:noFill/>
          <a:ln w="9525">
            <a:noFill/>
            <a:miter lim="800000"/>
            <a:headEnd/>
            <a:tailEnd/>
          </a:ln>
        </p:spPr>
        <p:txBody>
          <a:bodyPr wrap="none">
            <a:spAutoFit/>
          </a:bodyPr>
          <a:lstStyle/>
          <a:p>
            <a:endParaRPr lang="en-US" sz="2800"/>
          </a:p>
          <a:p>
            <a:endParaRPr lang="en-US" sz="2800"/>
          </a:p>
        </p:txBody>
      </p:sp>
      <p:sp>
        <p:nvSpPr>
          <p:cNvPr id="23558" name="Text Box 5"/>
          <p:cNvSpPr txBox="1">
            <a:spLocks noChangeArrowheads="1"/>
          </p:cNvSpPr>
          <p:nvPr/>
        </p:nvSpPr>
        <p:spPr bwMode="auto">
          <a:xfrm>
            <a:off x="914400" y="1371600"/>
            <a:ext cx="7467600" cy="5078313"/>
          </a:xfrm>
          <a:prstGeom prst="rect">
            <a:avLst/>
          </a:prstGeom>
          <a:noFill/>
          <a:ln w="9525">
            <a:noFill/>
            <a:miter lim="800000"/>
            <a:headEnd/>
            <a:tailEnd/>
          </a:ln>
        </p:spPr>
        <p:txBody>
          <a:bodyPr>
            <a:spAutoFit/>
          </a:bodyPr>
          <a:lstStyle/>
          <a:p>
            <a:r>
              <a:rPr lang="en-US" sz="1800" b="1" dirty="0"/>
              <a:t>public class Creature </a:t>
            </a:r>
            <a:r>
              <a:rPr lang="en-US" sz="1800" b="1" dirty="0">
                <a:solidFill>
                  <a:schemeClr val="accent2"/>
                </a:solidFill>
              </a:rPr>
              <a:t>implements</a:t>
            </a:r>
            <a:r>
              <a:rPr lang="en-US" sz="1800" b="1" dirty="0"/>
              <a:t> Comparable</a:t>
            </a:r>
          </a:p>
          <a:p>
            <a:r>
              <a:rPr lang="en-US" sz="1800" b="1" dirty="0"/>
              <a:t>{</a:t>
            </a:r>
          </a:p>
          <a:p>
            <a:r>
              <a:rPr lang="en-US" sz="1800" b="1" dirty="0"/>
              <a:t>  private </a:t>
            </a:r>
            <a:r>
              <a:rPr lang="en-US" sz="1800" b="1" dirty="0" err="1"/>
              <a:t>int</a:t>
            </a:r>
            <a:r>
              <a:rPr lang="en-US" sz="1800" b="1" dirty="0"/>
              <a:t> size;</a:t>
            </a:r>
          </a:p>
          <a:p>
            <a:endParaRPr lang="en-US" sz="1800" b="1" dirty="0"/>
          </a:p>
          <a:p>
            <a:r>
              <a:rPr lang="en-US" sz="1800" b="1" dirty="0"/>
              <a:t>  public Creature(</a:t>
            </a:r>
            <a:r>
              <a:rPr lang="en-US" sz="1800" b="1" dirty="0" err="1"/>
              <a:t>int</a:t>
            </a:r>
            <a:r>
              <a:rPr lang="en-US" sz="1800" b="1" dirty="0"/>
              <a:t> girth) { size=girth; }</a:t>
            </a:r>
          </a:p>
          <a:p>
            <a:endParaRPr lang="en-US" sz="1800" b="1" dirty="0"/>
          </a:p>
          <a:p>
            <a:r>
              <a:rPr lang="en-US" sz="1800" b="1" dirty="0"/>
              <a:t>  public </a:t>
            </a:r>
            <a:r>
              <a:rPr lang="en-US" sz="1800" b="1" dirty="0" err="1"/>
              <a:t>int</a:t>
            </a:r>
            <a:r>
              <a:rPr lang="en-US" sz="1800" b="1" dirty="0"/>
              <a:t> </a:t>
            </a:r>
            <a:r>
              <a:rPr lang="en-US" sz="1800" b="1" dirty="0" err="1">
                <a:solidFill>
                  <a:srgbClr val="FF0000"/>
                </a:solidFill>
              </a:rPr>
              <a:t>compareTo</a:t>
            </a:r>
            <a:r>
              <a:rPr lang="en-US" sz="1800" b="1" dirty="0"/>
              <a:t>(Object </a:t>
            </a:r>
            <a:r>
              <a:rPr lang="en-US" sz="1800" b="1" dirty="0" err="1"/>
              <a:t>obj</a:t>
            </a:r>
            <a:r>
              <a:rPr lang="en-US" sz="1800" b="1" dirty="0"/>
              <a:t>) </a:t>
            </a:r>
          </a:p>
          <a:p>
            <a:r>
              <a:rPr lang="en-US" sz="1800" b="1" dirty="0"/>
              <a:t>  {</a:t>
            </a:r>
          </a:p>
          <a:p>
            <a:r>
              <a:rPr lang="en-US" sz="1800" b="1" dirty="0"/>
              <a:t>     Creature other = (Creature)</a:t>
            </a:r>
            <a:r>
              <a:rPr lang="en-US" sz="1800" b="1" dirty="0" err="1"/>
              <a:t>obj</a:t>
            </a:r>
            <a:r>
              <a:rPr lang="en-US" sz="1800" b="1" dirty="0"/>
              <a:t>;</a:t>
            </a:r>
          </a:p>
          <a:p>
            <a:r>
              <a:rPr lang="en-US" sz="1800" b="1" dirty="0"/>
              <a:t>     if(size&gt;</a:t>
            </a:r>
            <a:r>
              <a:rPr lang="en-US" sz="1800" b="1" dirty="0" err="1"/>
              <a:t>other.size</a:t>
            </a:r>
            <a:r>
              <a:rPr lang="en-US" sz="1800" b="1" dirty="0"/>
              <a:t>)</a:t>
            </a:r>
          </a:p>
          <a:p>
            <a:r>
              <a:rPr lang="en-US" sz="1800" b="1" dirty="0"/>
              <a:t>       return 1;</a:t>
            </a:r>
          </a:p>
          <a:p>
            <a:r>
              <a:rPr lang="en-US" sz="1800" b="1" dirty="0"/>
              <a:t>     else if(size&lt;</a:t>
            </a:r>
            <a:r>
              <a:rPr lang="en-US" sz="1800" b="1" dirty="0" err="1"/>
              <a:t>other.size</a:t>
            </a:r>
            <a:r>
              <a:rPr lang="en-US" sz="1800" b="1" dirty="0"/>
              <a:t>) </a:t>
            </a:r>
          </a:p>
          <a:p>
            <a:r>
              <a:rPr lang="en-US" sz="1800" b="1" dirty="0"/>
              <a:t>       return -1;</a:t>
            </a:r>
          </a:p>
          <a:p>
            <a:r>
              <a:rPr lang="en-US" sz="1800" b="1" dirty="0"/>
              <a:t>     return 0; </a:t>
            </a:r>
          </a:p>
          <a:p>
            <a:r>
              <a:rPr lang="en-US" sz="1800" b="1" dirty="0"/>
              <a:t>  }</a:t>
            </a:r>
          </a:p>
          <a:p>
            <a:endParaRPr lang="en-US" sz="1800" b="1" dirty="0"/>
          </a:p>
          <a:p>
            <a:r>
              <a:rPr lang="en-US" sz="1800" b="1" dirty="0"/>
              <a:t>  public String </a:t>
            </a:r>
            <a:r>
              <a:rPr lang="en-US" sz="1800" b="1" dirty="0" err="1"/>
              <a:t>toString</a:t>
            </a:r>
            <a:r>
              <a:rPr lang="en-US" sz="1800" b="1" dirty="0"/>
              <a:t>() { return "" + size; }</a:t>
            </a:r>
          </a:p>
          <a:p>
            <a:r>
              <a:rPr lang="en-US" sz="1800" b="1" dirty="0"/>
              <a:t>}</a:t>
            </a:r>
          </a:p>
        </p:txBody>
      </p:sp>
      <p:sp>
        <p:nvSpPr>
          <p:cNvPr id="23560" name="Text Box 9"/>
          <p:cNvSpPr txBox="1">
            <a:spLocks noChangeArrowheads="1"/>
          </p:cNvSpPr>
          <p:nvPr/>
        </p:nvSpPr>
        <p:spPr bwMode="auto">
          <a:xfrm>
            <a:off x="6400800" y="3200400"/>
            <a:ext cx="1524000" cy="835025"/>
          </a:xfrm>
          <a:prstGeom prst="rect">
            <a:avLst/>
          </a:prstGeom>
          <a:noFill/>
          <a:ln w="9525">
            <a:solidFill>
              <a:srgbClr val="00CC00"/>
            </a:solidFill>
            <a:miter lim="800000"/>
            <a:headEnd/>
            <a:tailEnd/>
          </a:ln>
        </p:spPr>
        <p:txBody>
          <a:bodyPr>
            <a:spAutoFit/>
          </a:bodyPr>
          <a:lstStyle/>
          <a:p>
            <a:pPr>
              <a:spcBef>
                <a:spcPct val="50000"/>
              </a:spcBef>
            </a:pPr>
            <a:r>
              <a:rPr lang="en-US" sz="1600" b="1">
                <a:solidFill>
                  <a:srgbClr val="00CC00"/>
                </a:solidFill>
              </a:rPr>
              <a:t>The abstract</a:t>
            </a:r>
            <a:br>
              <a:rPr lang="en-US" sz="1600" b="1">
                <a:solidFill>
                  <a:srgbClr val="00CC00"/>
                </a:solidFill>
              </a:rPr>
            </a:br>
            <a:r>
              <a:rPr lang="en-US" sz="1600" b="1">
                <a:solidFill>
                  <a:srgbClr val="00CC00"/>
                </a:solidFill>
              </a:rPr>
              <a:t>becomes</a:t>
            </a:r>
            <a:br>
              <a:rPr lang="en-US" sz="1600" b="1">
                <a:solidFill>
                  <a:srgbClr val="00CC00"/>
                </a:solidFill>
              </a:rPr>
            </a:br>
            <a:r>
              <a:rPr lang="en-US" sz="1600" b="1">
                <a:solidFill>
                  <a:srgbClr val="00CC00"/>
                </a:solidFill>
              </a:rPr>
              <a:t>concrete.</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Writing </a:t>
            </a:r>
            <a:r>
              <a:rPr lang="en-US" sz="5400" b="1" dirty="0" err="1">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compareTo</a:t>
            </a: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895600"/>
            <a:ext cx="9144000" cy="1015663"/>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a:ln w="11430">
                  <a:solidFill>
                    <a:srgbClr val="FF0000"/>
                  </a:solidFill>
                </a:ln>
                <a:solidFill>
                  <a:srgbClr val="FF3300"/>
                </a:solidFill>
                <a:effectLst>
                  <a:outerShdw blurRad="76200" dist="50800" dir="5400000" algn="tl" rotWithShape="0">
                    <a:srgbClr val="FFFF00">
                      <a:alpha val="65000"/>
                    </a:srgbClr>
                  </a:outerShdw>
                </a:effectLst>
              </a:rPr>
              <a:t>comparablethree.java</a:t>
            </a:r>
            <a:endParaRPr lang="en-US" sz="54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26627" name="Rectangle 2"/>
          <p:cNvSpPr>
            <a:spLocks noChangeArrowheads="1"/>
          </p:cNvSpPr>
          <p:nvPr/>
        </p:nvSpPr>
        <p:spPr bwMode="auto">
          <a:xfrm>
            <a:off x="0" y="2759075"/>
            <a:ext cx="9144000" cy="0"/>
          </a:xfrm>
          <a:prstGeom prst="rect">
            <a:avLst/>
          </a:prstGeom>
          <a:noFill/>
          <a:ln w="9525">
            <a:noFill/>
            <a:miter lim="800000"/>
            <a:headEnd/>
            <a:tailEnd/>
          </a:ln>
        </p:spPr>
        <p:txBody>
          <a:bodyPr wrap="none" anchor="ctr">
            <a:spAutoFit/>
          </a:bodyPr>
          <a:lstStyle/>
          <a:p>
            <a:endParaRPr lang="en-US" sz="2400">
              <a:latin typeface="Times New Roman" pitchFamily="18" charset="0"/>
            </a:endParaRPr>
          </a:p>
        </p:txBody>
      </p:sp>
      <p:sp>
        <p:nvSpPr>
          <p:cNvPr id="26628" name="Rectangle 3"/>
          <p:cNvSpPr>
            <a:spLocks noChangeArrowheads="1"/>
          </p:cNvSpPr>
          <p:nvPr/>
        </p:nvSpPr>
        <p:spPr bwMode="auto">
          <a:xfrm>
            <a:off x="0" y="3825875"/>
            <a:ext cx="279400" cy="274638"/>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2400">
              <a:latin typeface="Times New Roman" pitchFamily="18" charset="0"/>
            </a:endParaRPr>
          </a:p>
        </p:txBody>
      </p:sp>
      <p:sp>
        <p:nvSpPr>
          <p:cNvPr id="26629" name="Text Box 4"/>
          <p:cNvSpPr txBox="1">
            <a:spLocks noChangeArrowheads="1"/>
          </p:cNvSpPr>
          <p:nvPr/>
        </p:nvSpPr>
        <p:spPr bwMode="auto">
          <a:xfrm>
            <a:off x="1066800" y="2209800"/>
            <a:ext cx="184150" cy="946150"/>
          </a:xfrm>
          <a:prstGeom prst="rect">
            <a:avLst/>
          </a:prstGeom>
          <a:noFill/>
          <a:ln w="9525">
            <a:noFill/>
            <a:miter lim="800000"/>
            <a:headEnd/>
            <a:tailEnd/>
          </a:ln>
        </p:spPr>
        <p:txBody>
          <a:bodyPr wrap="none">
            <a:spAutoFit/>
          </a:bodyPr>
          <a:lstStyle/>
          <a:p>
            <a:endParaRPr lang="en-US" sz="2800"/>
          </a:p>
          <a:p>
            <a:endParaRPr lang="en-US" sz="2800"/>
          </a:p>
        </p:txBody>
      </p:sp>
      <p:sp>
        <p:nvSpPr>
          <p:cNvPr id="26630" name="Text Box 5"/>
          <p:cNvSpPr txBox="1">
            <a:spLocks noChangeArrowheads="1"/>
          </p:cNvSpPr>
          <p:nvPr/>
        </p:nvSpPr>
        <p:spPr bwMode="auto">
          <a:xfrm>
            <a:off x="762000" y="1447800"/>
            <a:ext cx="6756978" cy="5047536"/>
          </a:xfrm>
          <a:prstGeom prst="rect">
            <a:avLst/>
          </a:prstGeom>
          <a:noFill/>
          <a:ln w="9525">
            <a:noFill/>
            <a:miter lim="800000"/>
            <a:headEnd/>
            <a:tailEnd/>
          </a:ln>
        </p:spPr>
        <p:txBody>
          <a:bodyPr wrap="none">
            <a:spAutoFit/>
          </a:bodyPr>
          <a:lstStyle/>
          <a:p>
            <a:r>
              <a:rPr lang="en-US" sz="2000" b="1" dirty="0"/>
              <a:t>public class Word </a:t>
            </a:r>
            <a:r>
              <a:rPr lang="en-US" sz="2000" b="1" dirty="0">
                <a:solidFill>
                  <a:schemeClr val="accent2"/>
                </a:solidFill>
              </a:rPr>
              <a:t>implements</a:t>
            </a:r>
            <a:r>
              <a:rPr lang="en-US" sz="2000" b="1" dirty="0"/>
              <a:t> Comparable&lt;Word&gt;</a:t>
            </a:r>
          </a:p>
          <a:p>
            <a:r>
              <a:rPr lang="en-US" sz="2000" b="1" dirty="0"/>
              <a:t>{</a:t>
            </a:r>
          </a:p>
          <a:p>
            <a:r>
              <a:rPr lang="en-US" sz="2000" b="1" dirty="0"/>
              <a:t>  private String </a:t>
            </a:r>
            <a:r>
              <a:rPr lang="en-US" sz="2000" b="1" dirty="0" err="1"/>
              <a:t>orig</a:t>
            </a:r>
            <a:r>
              <a:rPr lang="en-US" sz="2000" b="1" dirty="0"/>
              <a:t>;</a:t>
            </a:r>
          </a:p>
          <a:p>
            <a:endParaRPr lang="en-US" sz="2000" b="1" dirty="0"/>
          </a:p>
          <a:p>
            <a:r>
              <a:rPr lang="en-US" sz="2000" b="1" dirty="0"/>
              <a:t>  public Word(String s) { </a:t>
            </a:r>
            <a:r>
              <a:rPr lang="en-US" sz="2000" b="1" dirty="0" err="1"/>
              <a:t>orig</a:t>
            </a:r>
            <a:r>
              <a:rPr lang="en-US" sz="2000" b="1" dirty="0"/>
              <a:t> = s; };</a:t>
            </a:r>
          </a:p>
          <a:p>
            <a:endParaRPr lang="en-US" sz="2000" b="1" dirty="0"/>
          </a:p>
          <a:p>
            <a:r>
              <a:rPr lang="en-US" sz="2000" dirty="0"/>
              <a:t>  </a:t>
            </a:r>
            <a:r>
              <a:rPr lang="en-US" sz="2000" b="1" dirty="0"/>
              <a:t>public </a:t>
            </a:r>
            <a:r>
              <a:rPr lang="en-US" sz="2000" b="1" dirty="0" err="1"/>
              <a:t>int</a:t>
            </a:r>
            <a:r>
              <a:rPr lang="en-US" sz="2000" b="1" dirty="0"/>
              <a:t> </a:t>
            </a:r>
            <a:r>
              <a:rPr lang="en-US" sz="2000" b="1" dirty="0" err="1">
                <a:solidFill>
                  <a:srgbClr val="FF0000"/>
                </a:solidFill>
              </a:rPr>
              <a:t>compareTo</a:t>
            </a:r>
            <a:r>
              <a:rPr lang="en-US" sz="2000" b="1" dirty="0"/>
              <a:t>(Word other) </a:t>
            </a:r>
          </a:p>
          <a:p>
            <a:r>
              <a:rPr lang="en-US" sz="2000" b="1" dirty="0"/>
              <a:t>  {</a:t>
            </a:r>
          </a:p>
          <a:p>
            <a:endParaRPr lang="en-US" sz="2000" b="1" dirty="0"/>
          </a:p>
          <a:p>
            <a:r>
              <a:rPr lang="en-US" sz="2000" b="1" dirty="0">
                <a:solidFill>
                  <a:srgbClr val="008000"/>
                </a:solidFill>
              </a:rPr>
              <a:t>     </a:t>
            </a:r>
            <a:r>
              <a:rPr lang="en-US" sz="2000" b="1" dirty="0">
                <a:solidFill>
                  <a:srgbClr val="00CC00"/>
                </a:solidFill>
              </a:rPr>
              <a:t>//must add code to complete </a:t>
            </a:r>
          </a:p>
          <a:p>
            <a:endParaRPr lang="en-US" sz="2000" b="1" dirty="0">
              <a:solidFill>
                <a:srgbClr val="00CC00"/>
              </a:solidFill>
            </a:endParaRPr>
          </a:p>
          <a:p>
            <a:r>
              <a:rPr lang="en-US" sz="2000" b="1" dirty="0"/>
              <a:t>     return 1; </a:t>
            </a:r>
          </a:p>
          <a:p>
            <a:r>
              <a:rPr lang="en-US" sz="2000" b="1" dirty="0"/>
              <a:t>  }</a:t>
            </a:r>
          </a:p>
          <a:p>
            <a:endParaRPr lang="en-US" sz="2000" b="1" dirty="0"/>
          </a:p>
          <a:p>
            <a:r>
              <a:rPr lang="en-US" sz="2000" b="1" dirty="0"/>
              <a:t>  public String </a:t>
            </a:r>
            <a:r>
              <a:rPr lang="en-US" sz="2000" b="1" dirty="0" err="1"/>
              <a:t>toString</a:t>
            </a:r>
            <a:r>
              <a:rPr lang="en-US" sz="2000" b="1" dirty="0"/>
              <a:t>() { return </a:t>
            </a:r>
            <a:r>
              <a:rPr lang="en-US" sz="2000" b="1" dirty="0" err="1"/>
              <a:t>orig</a:t>
            </a:r>
            <a:r>
              <a:rPr lang="en-US" sz="2000" b="1" dirty="0"/>
              <a:t>; }</a:t>
            </a:r>
          </a:p>
          <a:p>
            <a:r>
              <a:rPr lang="en-US" sz="2000" b="1" dirty="0"/>
              <a:t>}</a:t>
            </a:r>
          </a:p>
        </p:txBody>
      </p:sp>
      <p:sp>
        <p:nvSpPr>
          <p:cNvPr id="26631" name="Text Box 6"/>
          <p:cNvSpPr txBox="1">
            <a:spLocks noChangeArrowheads="1"/>
          </p:cNvSpPr>
          <p:nvPr/>
        </p:nvSpPr>
        <p:spPr bwMode="auto">
          <a:xfrm>
            <a:off x="5867400" y="4038600"/>
            <a:ext cx="2971800" cy="1079500"/>
          </a:xfrm>
          <a:prstGeom prst="rect">
            <a:avLst/>
          </a:prstGeom>
          <a:noFill/>
          <a:ln w="9525">
            <a:solidFill>
              <a:srgbClr val="003300"/>
            </a:solidFill>
            <a:miter lim="800000"/>
            <a:headEnd/>
            <a:tailEnd/>
          </a:ln>
        </p:spPr>
        <p:txBody>
          <a:bodyPr>
            <a:spAutoFit/>
          </a:bodyPr>
          <a:lstStyle/>
          <a:p>
            <a:pPr>
              <a:spcBef>
                <a:spcPct val="50000"/>
              </a:spcBef>
            </a:pPr>
            <a:r>
              <a:rPr lang="en-US" sz="1600" b="1">
                <a:solidFill>
                  <a:srgbClr val="00CC00"/>
                </a:solidFill>
              </a:rPr>
              <a:t>Because Word implements Comparable, Java knows that Word will have a compareTo() method.</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Writing </a:t>
            </a:r>
            <a:r>
              <a:rPr lang="en-US" sz="5400" b="1" dirty="0" err="1">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compareTo</a:t>
            </a: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685800" y="2362200"/>
            <a:ext cx="7772400" cy="2133599"/>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word.java</a:t>
            </a:r>
            <a:b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b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wordrunner.java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29700" name="Text Box 3"/>
          <p:cNvSpPr txBox="1">
            <a:spLocks noChangeArrowheads="1"/>
          </p:cNvSpPr>
          <p:nvPr/>
        </p:nvSpPr>
        <p:spPr bwMode="auto">
          <a:xfrm>
            <a:off x="685800" y="2057400"/>
            <a:ext cx="7891463" cy="31400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If an entire hierarchy of classes</a:t>
            </a:r>
          </a:p>
          <a:p>
            <a:pPr eaLnBrk="0" hangingPunct="0"/>
            <a:r>
              <a:rPr lang="en-US" sz="4000" b="1">
                <a:latin typeface="Arial" charset="0"/>
              </a:rPr>
              <a:t>implements the same interface,</a:t>
            </a:r>
          </a:p>
          <a:p>
            <a:pPr eaLnBrk="0" hangingPunct="0"/>
            <a:r>
              <a:rPr lang="en-US" sz="4000" b="1">
                <a:latin typeface="Arial" charset="0"/>
              </a:rPr>
              <a:t>you can write very generic code</a:t>
            </a:r>
          </a:p>
          <a:p>
            <a:pPr eaLnBrk="0" hangingPunct="0"/>
            <a:r>
              <a:rPr lang="en-US" sz="4000" b="1">
                <a:latin typeface="Arial" charset="0"/>
              </a:rPr>
              <a:t>to manipulate any of those</a:t>
            </a:r>
          </a:p>
          <a:p>
            <a:pPr eaLnBrk="0" hangingPunct="0"/>
            <a:r>
              <a:rPr lang="en-US" sz="4000" b="1">
                <a:latin typeface="Arial" charset="0"/>
              </a:rPr>
              <a:t>classes.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0723" name="Text Box 2"/>
          <p:cNvSpPr txBox="1">
            <a:spLocks noChangeArrowheads="1"/>
          </p:cNvSpPr>
          <p:nvPr/>
        </p:nvSpPr>
        <p:spPr bwMode="auto">
          <a:xfrm>
            <a:off x="838200" y="1981200"/>
            <a:ext cx="7583488" cy="43592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list =  </a:t>
            </a:r>
          </a:p>
          <a:p>
            <a:pPr eaLnBrk="0" hangingPunct="0"/>
            <a:r>
              <a:rPr lang="en-US" sz="4000" b="1">
                <a:latin typeface="Arial" charset="0"/>
              </a:rPr>
              <a:t>                new Comparable[25];</a:t>
            </a:r>
          </a:p>
          <a:p>
            <a:pPr eaLnBrk="0" hangingPunct="0"/>
            <a:br>
              <a:rPr lang="en-US" sz="4000" b="1">
                <a:latin typeface="Arial" charset="0"/>
              </a:rPr>
            </a:br>
            <a:r>
              <a:rPr lang="en-US" sz="4000" b="1">
                <a:solidFill>
                  <a:srgbClr val="008000"/>
                </a:solidFill>
                <a:latin typeface="Arial" charset="0"/>
              </a:rPr>
              <a:t>//load with Comparables</a:t>
            </a:r>
          </a:p>
          <a:p>
            <a:pPr eaLnBrk="0" hangingPunct="0"/>
            <a:endParaRPr lang="en-US" sz="4000" b="1">
              <a:latin typeface="Arial" charset="0"/>
            </a:endParaRPr>
          </a:p>
          <a:p>
            <a:pPr eaLnBrk="0" hangingPunct="0"/>
            <a:r>
              <a:rPr lang="en-US" sz="4000" b="1">
                <a:latin typeface="Arial" charset="0"/>
              </a:rPr>
              <a:t>Arrays.sort(list);</a:t>
            </a:r>
          </a:p>
          <a:p>
            <a:pPr eaLnBrk="0" hangingPunct="0"/>
            <a:r>
              <a:rPr lang="en-US" sz="4000" b="1">
                <a:latin typeface="Arial" charset="0"/>
              </a:rPr>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1747" name="Text Box 2"/>
          <p:cNvSpPr txBox="1">
            <a:spLocks noChangeArrowheads="1"/>
          </p:cNvSpPr>
          <p:nvPr/>
        </p:nvSpPr>
        <p:spPr bwMode="auto">
          <a:xfrm>
            <a:off x="914400" y="2209800"/>
            <a:ext cx="7410450" cy="25304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Arrays.sort() will use the </a:t>
            </a:r>
          </a:p>
          <a:p>
            <a:pPr eaLnBrk="0" hangingPunct="0"/>
            <a:r>
              <a:rPr lang="en-US" sz="4000" b="1">
                <a:latin typeface="Arial" charset="0"/>
              </a:rPr>
              <a:t>compareTo() method of each</a:t>
            </a:r>
          </a:p>
          <a:p>
            <a:pPr eaLnBrk="0" hangingPunct="0"/>
            <a:r>
              <a:rPr lang="en-US" sz="4000" b="1">
                <a:latin typeface="Arial" charset="0"/>
              </a:rPr>
              <a:t>object when sorting the array.</a:t>
            </a:r>
          </a:p>
          <a:p>
            <a:pPr eaLnBrk="0" hangingPunct="0"/>
            <a:r>
              <a:rPr lang="en-US" sz="4000" b="1">
                <a:latin typeface="Arial" charset="0"/>
              </a:rPr>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2771" name="Text Box 2"/>
          <p:cNvSpPr txBox="1">
            <a:spLocks noChangeArrowheads="1"/>
          </p:cNvSpPr>
          <p:nvPr/>
        </p:nvSpPr>
        <p:spPr bwMode="auto">
          <a:xfrm>
            <a:off x="457200" y="1828800"/>
            <a:ext cx="6737350" cy="3263900"/>
          </a:xfrm>
          <a:prstGeom prst="rect">
            <a:avLst/>
          </a:prstGeom>
          <a:noFill/>
          <a:ln w="12700">
            <a:noFill/>
            <a:miter lim="800000"/>
            <a:headEnd type="none" w="sm" len="sm"/>
            <a:tailEnd type="none" w="sm" len="sm"/>
          </a:ln>
        </p:spPr>
        <p:txBody>
          <a:bodyPr wrap="none">
            <a:spAutoFit/>
          </a:bodyPr>
          <a:lstStyle/>
          <a:p>
            <a:r>
              <a:rPr lang="en-US" sz="2800" b="1"/>
              <a:t>Comparable[] list =  {3,8,7,6,5,4,9};</a:t>
            </a:r>
          </a:p>
          <a:p>
            <a:r>
              <a:rPr lang="en-US" sz="2800" b="1"/>
              <a:t>Arrays.sort(list); </a:t>
            </a:r>
          </a:p>
          <a:p>
            <a:r>
              <a:rPr lang="en-US" sz="2800" b="1"/>
              <a:t>for(Comparable num : list)</a:t>
            </a:r>
          </a:p>
          <a:p>
            <a:r>
              <a:rPr lang="en-US" sz="2800" b="1"/>
              <a:t>{</a:t>
            </a:r>
          </a:p>
          <a:p>
            <a:r>
              <a:rPr lang="en-US" sz="2800" b="1"/>
              <a:t>   out.println(num);</a:t>
            </a:r>
          </a:p>
          <a:p>
            <a:r>
              <a:rPr lang="en-US" sz="2800" b="1"/>
              <a:t>}</a:t>
            </a:r>
            <a:endParaRPr lang="en-US" sz="4000" b="1">
              <a:latin typeface="Arial" charset="0"/>
            </a:endParaRPr>
          </a:p>
          <a:p>
            <a:pPr eaLnBrk="0" hangingPunct="0"/>
            <a:r>
              <a:rPr lang="en-US" sz="4000" b="1">
                <a:latin typeface="Arial" charset="0"/>
              </a:rPr>
              <a:t>  </a:t>
            </a:r>
          </a:p>
        </p:txBody>
      </p:sp>
      <p:sp>
        <p:nvSpPr>
          <p:cNvPr id="32773" name="Text Box 4"/>
          <p:cNvSpPr txBox="1">
            <a:spLocks noChangeArrowheads="1"/>
          </p:cNvSpPr>
          <p:nvPr/>
        </p:nvSpPr>
        <p:spPr bwMode="auto">
          <a:xfrm>
            <a:off x="7010400" y="2438400"/>
            <a:ext cx="1905000" cy="4003675"/>
          </a:xfrm>
          <a:prstGeom prst="rect">
            <a:avLst/>
          </a:prstGeom>
          <a:noFill/>
          <a:ln w="12700">
            <a:solidFill>
              <a:srgbClr val="993300"/>
            </a:solidFill>
            <a:miter lim="800000"/>
            <a:headEnd type="none" w="sm" len="sm"/>
            <a:tailEnd type="none" w="sm" len="sm"/>
          </a:ln>
        </p:spPr>
        <p:txBody>
          <a:bodyPr>
            <a:spAutoFit/>
          </a:bodyPr>
          <a:lstStyle/>
          <a:p>
            <a:pPr algn="ctr" eaLnBrk="0" hangingPunct="0">
              <a:spcBef>
                <a:spcPct val="50000"/>
              </a:spcBef>
            </a:pPr>
            <a:r>
              <a:rPr lang="en-US" sz="3200" b="1" u="sng">
                <a:solidFill>
                  <a:srgbClr val="FF0000"/>
                </a:solidFill>
              </a:rPr>
              <a:t>OUTPUT</a:t>
            </a:r>
            <a:r>
              <a:rPr lang="en-US" sz="3200" b="1"/>
              <a:t>3</a:t>
            </a:r>
            <a:br>
              <a:rPr lang="en-US" sz="3200" b="1"/>
            </a:br>
            <a:r>
              <a:rPr lang="en-US" sz="3200" b="1"/>
              <a:t>4</a:t>
            </a:r>
            <a:br>
              <a:rPr lang="en-US" sz="3200" b="1"/>
            </a:br>
            <a:r>
              <a:rPr lang="en-US" sz="3200" b="1"/>
              <a:t>5</a:t>
            </a:r>
            <a:br>
              <a:rPr lang="en-US" sz="3200" b="1"/>
            </a:br>
            <a:r>
              <a:rPr lang="en-US" sz="3200" b="1"/>
              <a:t>6</a:t>
            </a:r>
            <a:br>
              <a:rPr lang="en-US" sz="3200" b="1"/>
            </a:br>
            <a:r>
              <a:rPr lang="en-US" sz="3200" b="1"/>
              <a:t>7</a:t>
            </a:r>
            <a:br>
              <a:rPr lang="en-US" sz="3200" b="1"/>
            </a:br>
            <a:r>
              <a:rPr lang="en-US" sz="3200" b="1"/>
              <a:t>8</a:t>
            </a:r>
            <a:br>
              <a:rPr lang="en-US" sz="3200" b="1"/>
            </a:br>
            <a:r>
              <a:rPr lang="en-US" sz="3200" b="1"/>
              <a:t>9</a:t>
            </a:r>
          </a:p>
        </p:txBody>
      </p:sp>
      <p:sp>
        <p:nvSpPr>
          <p:cNvPr id="32774" name="Text Box 5"/>
          <p:cNvSpPr txBox="1">
            <a:spLocks noChangeArrowheads="1"/>
          </p:cNvSpPr>
          <p:nvPr/>
        </p:nvSpPr>
        <p:spPr bwMode="auto">
          <a:xfrm>
            <a:off x="914400" y="5410200"/>
            <a:ext cx="730250" cy="519113"/>
          </a:xfrm>
          <a:prstGeom prst="rect">
            <a:avLst/>
          </a:prstGeom>
          <a:noFill/>
          <a:ln w="12700">
            <a:noFill/>
            <a:miter lim="800000"/>
            <a:headEnd type="none" w="sm" len="sm"/>
            <a:tailEnd type="none" w="sm" len="sm"/>
          </a:ln>
        </p:spPr>
        <p:txBody>
          <a:bodyPr wrap="none">
            <a:spAutoFit/>
          </a:bodyPr>
          <a:lstStyle/>
          <a:p>
            <a:r>
              <a:rPr lang="en-US" sz="2800" b="1"/>
              <a:t>list</a:t>
            </a:r>
          </a:p>
        </p:txBody>
      </p:sp>
      <p:graphicFrame>
        <p:nvGraphicFramePr>
          <p:cNvPr id="201734" name="Group 6"/>
          <p:cNvGraphicFramePr>
            <a:graphicFrameLocks noGrp="1"/>
          </p:cNvGraphicFramePr>
          <p:nvPr/>
        </p:nvGraphicFramePr>
        <p:xfrm>
          <a:off x="1844675" y="5334000"/>
          <a:ext cx="4746625"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32793" name="Text Box 24"/>
          <p:cNvSpPr txBox="1">
            <a:spLocks noChangeArrowheads="1"/>
          </p:cNvSpPr>
          <p:nvPr/>
        </p:nvSpPr>
        <p:spPr bwMode="auto">
          <a:xfrm>
            <a:off x="1981200" y="4648200"/>
            <a:ext cx="4572000" cy="519113"/>
          </a:xfrm>
          <a:prstGeom prst="rect">
            <a:avLst/>
          </a:prstGeom>
          <a:noFill/>
          <a:ln w="12700">
            <a:noFill/>
            <a:miter lim="800000"/>
            <a:headEnd type="none" w="sm" len="sm"/>
            <a:tailEnd type="none" w="sm" len="sm"/>
          </a:ln>
        </p:spPr>
        <p:txBody>
          <a:bodyPr>
            <a:spAutoFit/>
          </a:bodyPr>
          <a:lstStyle/>
          <a:p>
            <a:r>
              <a:rPr lang="en-US" sz="2800" b="1"/>
              <a:t>0    1     2    3    4     5    6</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sorttwo.java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4339" name="Text Box 2"/>
          <p:cNvSpPr txBox="1">
            <a:spLocks noChangeArrowheads="1"/>
          </p:cNvSpPr>
          <p:nvPr/>
        </p:nvSpPr>
        <p:spPr bwMode="auto">
          <a:xfrm>
            <a:off x="762000" y="1752600"/>
            <a:ext cx="8610049" cy="3970318"/>
          </a:xfrm>
          <a:prstGeom prst="rect">
            <a:avLst/>
          </a:prstGeom>
          <a:noFill/>
          <a:ln w="9525">
            <a:noFill/>
            <a:miter lim="800000"/>
            <a:headEnd/>
            <a:tailEnd/>
          </a:ln>
        </p:spPr>
        <p:txBody>
          <a:bodyPr wrap="none">
            <a:spAutoFit/>
          </a:bodyPr>
          <a:lstStyle/>
          <a:p>
            <a:r>
              <a:rPr lang="en-US" sz="3200" b="1" dirty="0"/>
              <a:t>public interface </a:t>
            </a:r>
            <a:r>
              <a:rPr lang="en-US" sz="3200" b="1" dirty="0" err="1"/>
              <a:t>Exampleable</a:t>
            </a:r>
            <a:endParaRPr lang="en-US" sz="3200" b="1" dirty="0"/>
          </a:p>
          <a:p>
            <a:pPr eaLnBrk="0" hangingPunct="0"/>
            <a:r>
              <a:rPr lang="en-US" sz="3200" b="1" dirty="0"/>
              <a:t>{</a:t>
            </a:r>
          </a:p>
          <a:p>
            <a:pPr eaLnBrk="0" hangingPunct="0"/>
            <a:r>
              <a:rPr lang="en-US" sz="3200" b="1" dirty="0"/>
              <a:t>   public abstract int </a:t>
            </a:r>
            <a:r>
              <a:rPr lang="en-US" sz="3200" b="1" dirty="0" err="1"/>
              <a:t>isBigger</a:t>
            </a:r>
            <a:r>
              <a:rPr lang="en-US" sz="3200" b="1" dirty="0"/>
              <a:t>( Object it );</a:t>
            </a:r>
          </a:p>
          <a:p>
            <a:pPr eaLnBrk="0" hangingPunct="0"/>
            <a:r>
              <a:rPr lang="en-US" sz="3200" b="1" dirty="0"/>
              <a:t>   public static final int x = 123;</a:t>
            </a:r>
          </a:p>
          <a:p>
            <a:pPr eaLnBrk="0" hangingPunct="0"/>
            <a:r>
              <a:rPr lang="en-US" sz="3200" b="1" dirty="0"/>
              <a:t>}</a:t>
            </a:r>
          </a:p>
          <a:p>
            <a:pPr eaLnBrk="0" hangingPunct="0"/>
            <a:endParaRPr lang="en-US" sz="3200" b="1" dirty="0"/>
          </a:p>
          <a:p>
            <a:pPr eaLnBrk="0" hangingPunct="0"/>
            <a:endParaRPr lang="en-US" sz="3200" b="1" dirty="0"/>
          </a:p>
          <a:p>
            <a:endParaRPr lang="en-US" sz="2800" b="1" dirty="0">
              <a:latin typeface="Courier New" pitchFamily="49" charset="0"/>
            </a:endParaRPr>
          </a:p>
        </p:txBody>
      </p:sp>
      <p:sp>
        <p:nvSpPr>
          <p:cNvPr id="14341" name="Text Box 4"/>
          <p:cNvSpPr txBox="1">
            <a:spLocks noChangeArrowheads="1"/>
          </p:cNvSpPr>
          <p:nvPr/>
        </p:nvSpPr>
        <p:spPr bwMode="auto">
          <a:xfrm>
            <a:off x="1295400" y="4724400"/>
            <a:ext cx="6019800" cy="955675"/>
          </a:xfrm>
          <a:prstGeom prst="rect">
            <a:avLst/>
          </a:prstGeom>
          <a:noFill/>
          <a:ln w="9525">
            <a:solidFill>
              <a:srgbClr val="0000FF"/>
            </a:solidFill>
            <a:miter lim="800000"/>
            <a:headEnd/>
            <a:tailEnd/>
          </a:ln>
        </p:spPr>
        <p:txBody>
          <a:bodyPr>
            <a:spAutoFit/>
          </a:bodyPr>
          <a:lstStyle/>
          <a:p>
            <a:r>
              <a:rPr lang="en-US" sz="2800" b="1">
                <a:solidFill>
                  <a:schemeClr val="accent2"/>
                </a:solidFill>
              </a:rPr>
              <a:t>Methods are public abstract!</a:t>
            </a:r>
          </a:p>
          <a:p>
            <a:r>
              <a:rPr lang="en-US" sz="2800" b="1">
                <a:solidFill>
                  <a:schemeClr val="accent2"/>
                </a:solidFill>
              </a:rPr>
              <a:t>Variables are public static final!</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4819" name="Text Box 2"/>
          <p:cNvSpPr txBox="1">
            <a:spLocks noChangeArrowheads="1"/>
          </p:cNvSpPr>
          <p:nvPr/>
        </p:nvSpPr>
        <p:spPr bwMode="auto">
          <a:xfrm>
            <a:off x="685800" y="1905000"/>
            <a:ext cx="5628464" cy="4401205"/>
          </a:xfrm>
          <a:prstGeom prst="rect">
            <a:avLst/>
          </a:prstGeom>
          <a:noFill/>
          <a:ln w="12700">
            <a:noFill/>
            <a:miter lim="800000"/>
            <a:headEnd type="none" w="sm" len="sm"/>
            <a:tailEnd type="none" w="sm" len="sm"/>
          </a:ln>
        </p:spPr>
        <p:txBody>
          <a:bodyPr wrap="none">
            <a:spAutoFit/>
          </a:bodyPr>
          <a:lstStyle/>
          <a:p>
            <a:r>
              <a:rPr lang="en-US" sz="2000" b="1" dirty="0"/>
              <a:t>public void sort(Comparable[] stuff)</a:t>
            </a:r>
          </a:p>
          <a:p>
            <a:r>
              <a:rPr lang="en-US" sz="2000" b="1" dirty="0"/>
              <a:t>{</a:t>
            </a:r>
          </a:p>
          <a:p>
            <a:r>
              <a:rPr lang="en-US" sz="2000" dirty="0"/>
              <a:t>    </a:t>
            </a:r>
            <a:r>
              <a:rPr lang="en-US" sz="2000" b="1" dirty="0"/>
              <a:t>for(</a:t>
            </a:r>
            <a:r>
              <a:rPr lang="en-US" sz="2000" b="1" dirty="0" err="1"/>
              <a:t>int</a:t>
            </a:r>
            <a:r>
              <a:rPr lang="en-US" sz="2000" b="1" dirty="0"/>
              <a:t> </a:t>
            </a:r>
            <a:r>
              <a:rPr lang="en-US" sz="2000" b="1" dirty="0" err="1"/>
              <a:t>i</a:t>
            </a:r>
            <a:r>
              <a:rPr lang="en-US" sz="2000" b="1" dirty="0"/>
              <a:t>=0;i&lt;stuff.length-1;i++)</a:t>
            </a:r>
          </a:p>
          <a:p>
            <a:r>
              <a:rPr lang="en-US" sz="2000" b="1" dirty="0"/>
              <a:t>    {</a:t>
            </a:r>
          </a:p>
          <a:p>
            <a:r>
              <a:rPr lang="en-US" sz="2000" b="1" dirty="0"/>
              <a:t>      </a:t>
            </a:r>
            <a:r>
              <a:rPr lang="en-US" sz="2000" b="1" dirty="0" err="1"/>
              <a:t>int</a:t>
            </a:r>
            <a:r>
              <a:rPr lang="en-US" sz="2000" b="1" dirty="0"/>
              <a:t> spot=</a:t>
            </a:r>
            <a:r>
              <a:rPr lang="en-US" sz="2000" b="1" dirty="0" err="1"/>
              <a:t>i</a:t>
            </a:r>
            <a:r>
              <a:rPr lang="en-US" sz="2000" b="1" dirty="0"/>
              <a:t>; </a:t>
            </a:r>
          </a:p>
          <a:p>
            <a:r>
              <a:rPr lang="en-US" sz="2000" b="1" dirty="0"/>
              <a:t>      for(</a:t>
            </a:r>
            <a:r>
              <a:rPr lang="en-US" sz="2000" b="1" dirty="0" err="1"/>
              <a:t>int</a:t>
            </a:r>
            <a:r>
              <a:rPr lang="en-US" sz="2000" b="1" dirty="0"/>
              <a:t> j=</a:t>
            </a:r>
            <a:r>
              <a:rPr lang="en-US" sz="2000" b="1" dirty="0" err="1"/>
              <a:t>i;j</a:t>
            </a:r>
            <a:r>
              <a:rPr lang="en-US" sz="2000" b="1" dirty="0"/>
              <a:t>&lt;</a:t>
            </a:r>
            <a:r>
              <a:rPr lang="en-US" sz="2000" b="1" dirty="0" err="1"/>
              <a:t>stuff.length;j</a:t>
            </a:r>
            <a:r>
              <a:rPr lang="en-US" sz="2000" b="1" dirty="0"/>
              <a:t>++){</a:t>
            </a:r>
          </a:p>
          <a:p>
            <a:r>
              <a:rPr lang="en-US" sz="2000" b="1" dirty="0"/>
              <a:t>        if(stuff[j].</a:t>
            </a:r>
            <a:r>
              <a:rPr lang="en-US" sz="2000" b="1" dirty="0" err="1"/>
              <a:t>compareTo</a:t>
            </a:r>
            <a:r>
              <a:rPr lang="en-US" sz="2000" b="1" dirty="0"/>
              <a:t>(stuff[spot])&gt;0)</a:t>
            </a:r>
          </a:p>
          <a:p>
            <a:r>
              <a:rPr lang="en-US" sz="2000" b="1" dirty="0"/>
              <a:t>          spot=j;</a:t>
            </a:r>
          </a:p>
          <a:p>
            <a:r>
              <a:rPr lang="en-US" sz="2000" b="1" dirty="0"/>
              <a:t>      }</a:t>
            </a:r>
          </a:p>
          <a:p>
            <a:r>
              <a:rPr lang="en-US" sz="2000" b="1" dirty="0"/>
              <a:t>      Comparable save=stuff[</a:t>
            </a:r>
            <a:r>
              <a:rPr lang="en-US" sz="2000" b="1" dirty="0" err="1"/>
              <a:t>i</a:t>
            </a:r>
            <a:r>
              <a:rPr lang="en-US" sz="2000" b="1" dirty="0"/>
              <a:t>];</a:t>
            </a:r>
          </a:p>
          <a:p>
            <a:r>
              <a:rPr lang="en-US" sz="2000" b="1" dirty="0"/>
              <a:t>      stuff[</a:t>
            </a:r>
            <a:r>
              <a:rPr lang="en-US" sz="2000" b="1" dirty="0" err="1"/>
              <a:t>i</a:t>
            </a:r>
            <a:r>
              <a:rPr lang="en-US" sz="2000" b="1" dirty="0"/>
              <a:t>]=stuff[spot];</a:t>
            </a:r>
          </a:p>
          <a:p>
            <a:r>
              <a:rPr lang="en-US" sz="2000" b="1" dirty="0"/>
              <a:t>      stuff[spot]=save;</a:t>
            </a:r>
          </a:p>
          <a:p>
            <a:r>
              <a:rPr lang="en-US" sz="2000" b="1" dirty="0"/>
              <a:t>    }</a:t>
            </a:r>
            <a:r>
              <a:rPr lang="en-US" sz="2000" dirty="0"/>
              <a:t> </a:t>
            </a:r>
            <a:endParaRPr lang="en-US" sz="2000" b="1" dirty="0"/>
          </a:p>
          <a:p>
            <a:r>
              <a:rPr lang="en-US" sz="2000" b="1" dirty="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
        <p:nvSpPr>
          <p:cNvPr id="7" name="Text Box 4"/>
          <p:cNvSpPr txBox="1">
            <a:spLocks noChangeArrowheads="1"/>
          </p:cNvSpPr>
          <p:nvPr/>
        </p:nvSpPr>
        <p:spPr bwMode="auto">
          <a:xfrm>
            <a:off x="5105400" y="4343400"/>
            <a:ext cx="2971800" cy="1690688"/>
          </a:xfrm>
          <a:prstGeom prst="rect">
            <a:avLst/>
          </a:prstGeom>
          <a:noFill/>
          <a:ln w="9525">
            <a:solidFill>
              <a:srgbClr val="003300"/>
            </a:solidFill>
            <a:miter lim="800000"/>
            <a:headEnd/>
            <a:tailEnd/>
          </a:ln>
        </p:spPr>
        <p:txBody>
          <a:bodyPr>
            <a:spAutoFit/>
          </a:bodyPr>
          <a:lstStyle/>
          <a:p>
            <a:pPr>
              <a:spcBef>
                <a:spcPct val="50000"/>
              </a:spcBef>
            </a:pPr>
            <a:r>
              <a:rPr lang="en-US" sz="1600" b="1" dirty="0">
                <a:solidFill>
                  <a:srgbClr val="008000"/>
                </a:solidFill>
              </a:rPr>
              <a:t>Why would this method be passed an array of Comparable?</a:t>
            </a:r>
          </a:p>
          <a:p>
            <a:pPr>
              <a:spcBef>
                <a:spcPct val="50000"/>
              </a:spcBef>
            </a:pPr>
            <a:r>
              <a:rPr lang="en-US" sz="1600" b="1" dirty="0">
                <a:solidFill>
                  <a:srgbClr val="008000"/>
                </a:solidFill>
              </a:rPr>
              <a:t>Does this demonstrate the power of interfaces and hierarchies?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sortthree.java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3012" name="Rectangle 4"/>
          <p:cNvSpPr>
            <a:spLocks noChangeArrowheads="1"/>
          </p:cNvSpPr>
          <p:nvPr/>
        </p:nvSpPr>
        <p:spPr bwMode="auto">
          <a:xfrm>
            <a:off x="2819400" y="2438400"/>
            <a:ext cx="2819400" cy="609600"/>
          </a:xfrm>
          <a:prstGeom prst="rect">
            <a:avLst/>
          </a:prstGeom>
          <a:solidFill>
            <a:srgbClr val="FFFF99"/>
          </a:solidFill>
          <a:ln w="9525">
            <a:solidFill>
              <a:schemeClr val="tx1"/>
            </a:solidFill>
            <a:miter lim="800000"/>
            <a:headEnd/>
            <a:tailEnd/>
          </a:ln>
        </p:spPr>
        <p:txBody>
          <a:bodyPr wrap="none" anchor="ctr"/>
          <a:lstStyle/>
          <a:p>
            <a:pPr algn="ctr"/>
            <a:r>
              <a:rPr lang="en-US" sz="2800"/>
              <a:t>Comparable</a:t>
            </a:r>
          </a:p>
        </p:txBody>
      </p:sp>
      <p:sp>
        <p:nvSpPr>
          <p:cNvPr id="43013" name="Line 6"/>
          <p:cNvSpPr>
            <a:spLocks noChangeShapeType="1"/>
          </p:cNvSpPr>
          <p:nvPr/>
        </p:nvSpPr>
        <p:spPr bwMode="auto">
          <a:xfrm flipH="1">
            <a:off x="2057400" y="2971800"/>
            <a:ext cx="533400" cy="1295400"/>
          </a:xfrm>
          <a:prstGeom prst="line">
            <a:avLst/>
          </a:prstGeom>
          <a:noFill/>
          <a:ln w="63500">
            <a:solidFill>
              <a:srgbClr val="FF0000"/>
            </a:solidFill>
            <a:round/>
            <a:headEnd/>
            <a:tailEnd type="triangle" w="lg" len="lg"/>
          </a:ln>
        </p:spPr>
        <p:txBody>
          <a:bodyPr/>
          <a:lstStyle/>
          <a:p>
            <a:endParaRPr lang="en-US"/>
          </a:p>
        </p:txBody>
      </p:sp>
      <p:sp>
        <p:nvSpPr>
          <p:cNvPr id="43014" name="Rectangle 7"/>
          <p:cNvSpPr>
            <a:spLocks noChangeArrowheads="1"/>
          </p:cNvSpPr>
          <p:nvPr/>
        </p:nvSpPr>
        <p:spPr bwMode="auto">
          <a:xfrm>
            <a:off x="304800" y="2895600"/>
            <a:ext cx="1828800" cy="609600"/>
          </a:xfrm>
          <a:prstGeom prst="rect">
            <a:avLst/>
          </a:prstGeom>
          <a:solidFill>
            <a:srgbClr val="FFFF99"/>
          </a:solidFill>
          <a:ln w="9525">
            <a:solidFill>
              <a:schemeClr val="tx1"/>
            </a:solidFill>
            <a:miter lim="800000"/>
            <a:headEnd/>
            <a:tailEnd/>
          </a:ln>
        </p:spPr>
        <p:txBody>
          <a:bodyPr wrap="none" anchor="ctr"/>
          <a:lstStyle/>
          <a:p>
            <a:pPr algn="ctr"/>
            <a:r>
              <a:rPr lang="en-US" sz="2800"/>
              <a:t>String</a:t>
            </a:r>
          </a:p>
        </p:txBody>
      </p:sp>
      <p:sp>
        <p:nvSpPr>
          <p:cNvPr id="43015" name="Rectangle 8"/>
          <p:cNvSpPr>
            <a:spLocks noChangeArrowheads="1"/>
          </p:cNvSpPr>
          <p:nvPr/>
        </p:nvSpPr>
        <p:spPr bwMode="auto">
          <a:xfrm>
            <a:off x="838200" y="44196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a:t>Integer</a:t>
            </a:r>
          </a:p>
        </p:txBody>
      </p:sp>
      <p:sp>
        <p:nvSpPr>
          <p:cNvPr id="43016" name="Line 9"/>
          <p:cNvSpPr>
            <a:spLocks noChangeShapeType="1"/>
          </p:cNvSpPr>
          <p:nvPr/>
        </p:nvSpPr>
        <p:spPr bwMode="auto">
          <a:xfrm>
            <a:off x="5562600" y="2819400"/>
            <a:ext cx="685800" cy="228600"/>
          </a:xfrm>
          <a:prstGeom prst="line">
            <a:avLst/>
          </a:prstGeom>
          <a:noFill/>
          <a:ln w="63500">
            <a:solidFill>
              <a:srgbClr val="FF0000"/>
            </a:solidFill>
            <a:round/>
            <a:headEnd/>
            <a:tailEnd type="triangle" w="lg" len="lg"/>
          </a:ln>
        </p:spPr>
        <p:txBody>
          <a:bodyPr/>
          <a:lstStyle/>
          <a:p>
            <a:endParaRPr lang="en-US"/>
          </a:p>
        </p:txBody>
      </p:sp>
      <p:sp>
        <p:nvSpPr>
          <p:cNvPr id="43017" name="Line 10"/>
          <p:cNvSpPr>
            <a:spLocks noChangeShapeType="1"/>
          </p:cNvSpPr>
          <p:nvPr/>
        </p:nvSpPr>
        <p:spPr bwMode="auto">
          <a:xfrm>
            <a:off x="4038600" y="2971800"/>
            <a:ext cx="0" cy="1752600"/>
          </a:xfrm>
          <a:prstGeom prst="line">
            <a:avLst/>
          </a:prstGeom>
          <a:noFill/>
          <a:ln w="63500">
            <a:solidFill>
              <a:srgbClr val="FF0000"/>
            </a:solidFill>
            <a:round/>
            <a:headEnd/>
            <a:tailEnd type="triangle" w="lg" len="lg"/>
          </a:ln>
        </p:spPr>
        <p:txBody>
          <a:bodyPr/>
          <a:lstStyle/>
          <a:p>
            <a:endParaRPr lang="en-US"/>
          </a:p>
        </p:txBody>
      </p:sp>
      <p:sp>
        <p:nvSpPr>
          <p:cNvPr id="43018" name="Rectangle 11"/>
          <p:cNvSpPr>
            <a:spLocks noChangeArrowheads="1"/>
          </p:cNvSpPr>
          <p:nvPr/>
        </p:nvSpPr>
        <p:spPr bwMode="auto">
          <a:xfrm>
            <a:off x="4419600" y="3962400"/>
            <a:ext cx="1752600" cy="609600"/>
          </a:xfrm>
          <a:prstGeom prst="rect">
            <a:avLst/>
          </a:prstGeom>
          <a:solidFill>
            <a:srgbClr val="FFFF99"/>
          </a:solidFill>
          <a:ln w="9525">
            <a:solidFill>
              <a:schemeClr val="tx1"/>
            </a:solidFill>
            <a:miter lim="800000"/>
            <a:headEnd/>
            <a:tailEnd/>
          </a:ln>
        </p:spPr>
        <p:txBody>
          <a:bodyPr wrap="none" anchor="ctr"/>
          <a:lstStyle/>
          <a:p>
            <a:pPr algn="ctr"/>
            <a:r>
              <a:rPr lang="en-US" sz="2800"/>
              <a:t>Double</a:t>
            </a:r>
          </a:p>
        </p:txBody>
      </p:sp>
      <p:sp>
        <p:nvSpPr>
          <p:cNvPr id="43019" name="Line 12"/>
          <p:cNvSpPr>
            <a:spLocks noChangeShapeType="1"/>
          </p:cNvSpPr>
          <p:nvPr/>
        </p:nvSpPr>
        <p:spPr bwMode="auto">
          <a:xfrm>
            <a:off x="2971800" y="2971800"/>
            <a:ext cx="0" cy="533400"/>
          </a:xfrm>
          <a:prstGeom prst="line">
            <a:avLst/>
          </a:prstGeom>
          <a:noFill/>
          <a:ln w="63500">
            <a:solidFill>
              <a:srgbClr val="FF0000"/>
            </a:solidFill>
            <a:round/>
            <a:headEnd/>
            <a:tailEnd type="triangle" w="lg" len="lg"/>
          </a:ln>
        </p:spPr>
        <p:txBody>
          <a:bodyPr/>
          <a:lstStyle/>
          <a:p>
            <a:endParaRPr lang="en-US"/>
          </a:p>
        </p:txBody>
      </p:sp>
      <p:sp>
        <p:nvSpPr>
          <p:cNvPr id="43020" name="Rectangle 13"/>
          <p:cNvSpPr>
            <a:spLocks noChangeArrowheads="1"/>
          </p:cNvSpPr>
          <p:nvPr/>
        </p:nvSpPr>
        <p:spPr bwMode="auto">
          <a:xfrm>
            <a:off x="6400800" y="3810000"/>
            <a:ext cx="1524000" cy="609600"/>
          </a:xfrm>
          <a:prstGeom prst="rect">
            <a:avLst/>
          </a:prstGeom>
          <a:solidFill>
            <a:srgbClr val="FFFF99"/>
          </a:solidFill>
          <a:ln w="9525">
            <a:solidFill>
              <a:schemeClr val="tx1"/>
            </a:solidFill>
            <a:miter lim="800000"/>
            <a:headEnd/>
            <a:tailEnd/>
          </a:ln>
        </p:spPr>
        <p:txBody>
          <a:bodyPr wrap="none" anchor="ctr"/>
          <a:lstStyle/>
          <a:p>
            <a:pPr algn="ctr"/>
            <a:r>
              <a:rPr lang="en-US" sz="2800"/>
              <a:t>Float</a:t>
            </a:r>
          </a:p>
        </p:txBody>
      </p:sp>
      <p:sp>
        <p:nvSpPr>
          <p:cNvPr id="43021" name="Rectangle 14"/>
          <p:cNvSpPr>
            <a:spLocks noChangeArrowheads="1"/>
          </p:cNvSpPr>
          <p:nvPr/>
        </p:nvSpPr>
        <p:spPr bwMode="auto">
          <a:xfrm>
            <a:off x="6324600" y="28194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a:t>Character</a:t>
            </a:r>
          </a:p>
        </p:txBody>
      </p:sp>
      <p:sp>
        <p:nvSpPr>
          <p:cNvPr id="43022" name="Line 15"/>
          <p:cNvSpPr>
            <a:spLocks noChangeShapeType="1"/>
          </p:cNvSpPr>
          <p:nvPr/>
        </p:nvSpPr>
        <p:spPr bwMode="auto">
          <a:xfrm>
            <a:off x="4876800" y="2971800"/>
            <a:ext cx="0" cy="838200"/>
          </a:xfrm>
          <a:prstGeom prst="line">
            <a:avLst/>
          </a:prstGeom>
          <a:noFill/>
          <a:ln w="63500">
            <a:solidFill>
              <a:srgbClr val="FF0000"/>
            </a:solidFill>
            <a:round/>
            <a:headEnd/>
            <a:tailEnd type="triangle" w="lg" len="lg"/>
          </a:ln>
        </p:spPr>
        <p:txBody>
          <a:bodyPr/>
          <a:lstStyle/>
          <a:p>
            <a:endParaRPr lang="en-US"/>
          </a:p>
        </p:txBody>
      </p:sp>
      <p:sp>
        <p:nvSpPr>
          <p:cNvPr id="43023" name="Rectangle 16"/>
          <p:cNvSpPr>
            <a:spLocks noChangeArrowheads="1"/>
          </p:cNvSpPr>
          <p:nvPr/>
        </p:nvSpPr>
        <p:spPr bwMode="auto">
          <a:xfrm>
            <a:off x="2514600" y="3581400"/>
            <a:ext cx="1295400" cy="609600"/>
          </a:xfrm>
          <a:prstGeom prst="rect">
            <a:avLst/>
          </a:prstGeom>
          <a:solidFill>
            <a:srgbClr val="FFFF99"/>
          </a:solidFill>
          <a:ln w="9525">
            <a:solidFill>
              <a:schemeClr val="tx1"/>
            </a:solidFill>
            <a:miter lim="800000"/>
            <a:headEnd/>
            <a:tailEnd/>
          </a:ln>
        </p:spPr>
        <p:txBody>
          <a:bodyPr wrap="none" anchor="ctr"/>
          <a:lstStyle/>
          <a:p>
            <a:pPr algn="ctr"/>
            <a:r>
              <a:rPr lang="en-US" sz="2800"/>
              <a:t>Long</a:t>
            </a:r>
          </a:p>
        </p:txBody>
      </p:sp>
      <p:sp>
        <p:nvSpPr>
          <p:cNvPr id="43024" name="Rectangle 17"/>
          <p:cNvSpPr>
            <a:spLocks noChangeArrowheads="1"/>
          </p:cNvSpPr>
          <p:nvPr/>
        </p:nvSpPr>
        <p:spPr bwMode="auto">
          <a:xfrm>
            <a:off x="3505200" y="48006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a:t>Boolean</a:t>
            </a:r>
          </a:p>
        </p:txBody>
      </p:sp>
      <p:sp>
        <p:nvSpPr>
          <p:cNvPr id="43025" name="Line 18"/>
          <p:cNvSpPr>
            <a:spLocks noChangeShapeType="1"/>
          </p:cNvSpPr>
          <p:nvPr/>
        </p:nvSpPr>
        <p:spPr bwMode="auto">
          <a:xfrm>
            <a:off x="5334000" y="2971800"/>
            <a:ext cx="1066800" cy="838200"/>
          </a:xfrm>
          <a:prstGeom prst="line">
            <a:avLst/>
          </a:prstGeom>
          <a:noFill/>
          <a:ln w="63500">
            <a:solidFill>
              <a:srgbClr val="FF0000"/>
            </a:solidFill>
            <a:round/>
            <a:headEnd/>
            <a:tailEnd type="triangle" w="lg" len="lg"/>
          </a:ln>
        </p:spPr>
        <p:txBody>
          <a:bodyPr/>
          <a:lstStyle/>
          <a:p>
            <a:endParaRPr lang="en-US"/>
          </a:p>
        </p:txBody>
      </p:sp>
      <p:sp>
        <p:nvSpPr>
          <p:cNvPr id="43026" name="Text Box 19"/>
          <p:cNvSpPr txBox="1">
            <a:spLocks noChangeArrowheads="1"/>
          </p:cNvSpPr>
          <p:nvPr/>
        </p:nvSpPr>
        <p:spPr bwMode="auto">
          <a:xfrm>
            <a:off x="381000" y="1219200"/>
            <a:ext cx="8305800" cy="1066800"/>
          </a:xfrm>
          <a:prstGeom prst="rect">
            <a:avLst/>
          </a:prstGeom>
          <a:noFill/>
          <a:ln w="9525">
            <a:noFill/>
            <a:miter lim="800000"/>
            <a:headEnd/>
            <a:tailEnd/>
          </a:ln>
        </p:spPr>
        <p:txBody>
          <a:bodyPr>
            <a:spAutoFit/>
          </a:bodyPr>
          <a:lstStyle/>
          <a:p>
            <a:pPr>
              <a:spcBef>
                <a:spcPct val="50000"/>
              </a:spcBef>
            </a:pPr>
            <a:r>
              <a:rPr lang="en-US" sz="3200" b="1"/>
              <a:t>Most all of the classes in Java that can be compared implement Comparable. </a:t>
            </a:r>
          </a:p>
        </p:txBody>
      </p:sp>
      <p:sp>
        <p:nvSpPr>
          <p:cNvPr id="43027" name="Text Box 20"/>
          <p:cNvSpPr txBox="1">
            <a:spLocks noChangeArrowheads="1"/>
          </p:cNvSpPr>
          <p:nvPr/>
        </p:nvSpPr>
        <p:spPr bwMode="auto">
          <a:xfrm>
            <a:off x="3505200" y="5486400"/>
            <a:ext cx="3581400" cy="436563"/>
          </a:xfrm>
          <a:prstGeom prst="rect">
            <a:avLst/>
          </a:prstGeom>
          <a:noFill/>
          <a:ln w="9525">
            <a:solidFill>
              <a:srgbClr val="0000FF"/>
            </a:solidFill>
            <a:miter lim="800000"/>
            <a:headEnd/>
            <a:tailEnd/>
          </a:ln>
        </p:spPr>
        <p:txBody>
          <a:bodyPr>
            <a:spAutoFit/>
          </a:bodyPr>
          <a:lstStyle/>
          <a:p>
            <a:r>
              <a:rPr lang="en-US">
                <a:solidFill>
                  <a:schemeClr val="accent2"/>
                </a:solidFill>
              </a:rPr>
              <a:t>Compare Booleans???????</a:t>
            </a:r>
            <a:endParaRPr lang="en-US"/>
          </a:p>
        </p:txBody>
      </p:sp>
      <p:sp>
        <p:nvSpPr>
          <p:cNvPr id="43028" name="Line 21"/>
          <p:cNvSpPr>
            <a:spLocks noChangeShapeType="1"/>
          </p:cNvSpPr>
          <p:nvPr/>
        </p:nvSpPr>
        <p:spPr bwMode="auto">
          <a:xfrm flipH="1">
            <a:off x="2057400" y="2743200"/>
            <a:ext cx="838200" cy="228600"/>
          </a:xfrm>
          <a:prstGeom prst="line">
            <a:avLst/>
          </a:prstGeom>
          <a:noFill/>
          <a:ln w="63500">
            <a:solidFill>
              <a:srgbClr val="FF0000"/>
            </a:solidFill>
            <a:round/>
            <a:headEnd/>
            <a:tailEnd type="triangle" w="lg" len="lg"/>
          </a:ln>
        </p:spPr>
        <p:txBody>
          <a:bodyPr/>
          <a:lstStyle/>
          <a:p>
            <a:endParaRPr lang="en-US"/>
          </a:p>
        </p:txBody>
      </p:sp>
      <p:sp>
        <p:nvSpPr>
          <p:cNvPr id="21" name="Rectangle 20"/>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Comparable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4036"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54;</a:t>
            </a:r>
          </a:p>
          <a:p>
            <a:pPr eaLnBrk="0" hangingPunct="0"/>
            <a:r>
              <a:rPr lang="en-US" sz="4000" b="1">
                <a:latin typeface="Arial" charset="0"/>
              </a:rPr>
              <a:t>Comparable y = 67;</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r>
              <a:rPr lang="en-US" sz="4000" b="1">
                <a:solidFill>
                  <a:schemeClr val="accent2"/>
                </a:solidFill>
                <a:latin typeface="Arial" charset="0"/>
              </a:rPr>
              <a:t>Why is this okay??</a:t>
            </a:r>
          </a:p>
        </p:txBody>
      </p:sp>
      <p:sp>
        <p:nvSpPr>
          <p:cNvPr id="44037" name="Text Box 4"/>
          <p:cNvSpPr txBox="1">
            <a:spLocks noChangeArrowheads="1"/>
          </p:cNvSpPr>
          <p:nvPr/>
        </p:nvSpPr>
        <p:spPr bwMode="auto">
          <a:xfrm>
            <a:off x="6781800" y="46482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5060"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9.21;</a:t>
            </a:r>
          </a:p>
          <a:p>
            <a:pPr eaLnBrk="0" hangingPunct="0"/>
            <a:r>
              <a:rPr lang="en-US" sz="4000" b="1">
                <a:latin typeface="Arial" charset="0"/>
              </a:rPr>
              <a:t>Comparable y = 8.54;</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5061"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6084"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"23";</a:t>
            </a:r>
          </a:p>
          <a:p>
            <a:pPr eaLnBrk="0" hangingPunct="0"/>
            <a:r>
              <a:rPr lang="en-US" sz="4000" b="1">
                <a:latin typeface="Arial" charset="0"/>
              </a:rPr>
              <a:t>Comparable y = "45";</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6085"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-2</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7108"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“dog";</a:t>
            </a:r>
          </a:p>
          <a:p>
            <a:pPr eaLnBrk="0" hangingPunct="0"/>
            <a:r>
              <a:rPr lang="en-US" sz="4000" b="1">
                <a:latin typeface="Arial" charset="0"/>
              </a:rPr>
              <a:t>Comparable y = “hog";</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7109"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-4</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8132" name="Text Box 3"/>
          <p:cNvSpPr txBox="1">
            <a:spLocks noChangeArrowheads="1"/>
          </p:cNvSpPr>
          <p:nvPr/>
        </p:nvSpPr>
        <p:spPr bwMode="auto">
          <a:xfrm>
            <a:off x="838200" y="1828800"/>
            <a:ext cx="698658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“dog";</a:t>
            </a:r>
          </a:p>
          <a:p>
            <a:pPr eaLnBrk="0" hangingPunct="0"/>
            <a:r>
              <a:rPr lang="en-US" sz="4000" b="1">
                <a:latin typeface="Arial" charset="0"/>
              </a:rPr>
              <a:t>Comparable y = “dig";</a:t>
            </a:r>
          </a:p>
          <a:p>
            <a:pPr eaLnBrk="0" hangingPunct="0"/>
            <a:endParaRPr lang="en-US" sz="4000" b="1">
              <a:latin typeface="Arial" charset="0"/>
            </a:endParaRPr>
          </a:p>
          <a:p>
            <a:pPr eaLnBrk="0" hangingPunct="0"/>
            <a:r>
              <a:rPr lang="en-US" sz="4000" b="1">
                <a:latin typeface="Arial" charset="0"/>
              </a:rPr>
              <a:t>out.println(x.compareTo(y));</a:t>
            </a:r>
          </a:p>
          <a:p>
            <a:pPr eaLnBrk="0" hangingPunct="0"/>
            <a:endParaRPr lang="en-US" sz="4000" b="1">
              <a:latin typeface="Arial" charset="0"/>
            </a:endParaRPr>
          </a:p>
          <a:p>
            <a:pPr eaLnBrk="0" hangingPunct="0"/>
            <a:endParaRPr lang="en-US" sz="4000" b="1">
              <a:latin typeface="Arial" charset="0"/>
            </a:endParaRPr>
          </a:p>
        </p:txBody>
      </p:sp>
      <p:sp>
        <p:nvSpPr>
          <p:cNvPr id="48133" name="Text Box 4"/>
          <p:cNvSpPr txBox="1">
            <a:spLocks noChangeArrowheads="1"/>
          </p:cNvSpPr>
          <p:nvPr/>
        </p:nvSpPr>
        <p:spPr bwMode="auto">
          <a:xfrm>
            <a:off x="6629400" y="4876800"/>
            <a:ext cx="1905000" cy="132397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algn="ctr" eaLnBrk="0" hangingPunct="0">
              <a:spcBef>
                <a:spcPct val="50000"/>
              </a:spcBef>
            </a:pPr>
            <a:r>
              <a:rPr lang="en-US" sz="3200" b="1"/>
              <a:t>6</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49155" name="Text Box 2"/>
          <p:cNvSpPr txBox="1">
            <a:spLocks noChangeArrowheads="1"/>
          </p:cNvSpPr>
          <p:nvPr/>
        </p:nvSpPr>
        <p:spPr bwMode="auto">
          <a:xfrm>
            <a:off x="914400" y="1676400"/>
            <a:ext cx="7500938" cy="3749675"/>
          </a:xfrm>
          <a:prstGeom prst="rect">
            <a:avLst/>
          </a:prstGeom>
          <a:noFill/>
          <a:ln w="12700">
            <a:noFill/>
            <a:miter lim="800000"/>
            <a:headEnd type="none" w="sm" len="sm"/>
            <a:tailEnd type="none" w="sm" len="sm"/>
          </a:ln>
        </p:spPr>
        <p:txBody>
          <a:bodyPr wrap="none">
            <a:spAutoFit/>
          </a:bodyPr>
          <a:lstStyle/>
          <a:p>
            <a:pPr eaLnBrk="0" hangingPunct="0"/>
            <a:r>
              <a:rPr lang="en-US" sz="4000" b="1">
                <a:latin typeface="Arial" charset="0"/>
              </a:rPr>
              <a:t>Comparable x = </a:t>
            </a:r>
          </a:p>
          <a:p>
            <a:pPr eaLnBrk="0" hangingPunct="0"/>
            <a:r>
              <a:rPr lang="en-US" sz="4000" b="1">
                <a:latin typeface="Arial" charset="0"/>
              </a:rPr>
              <a:t>			new Comparable();</a:t>
            </a:r>
          </a:p>
          <a:p>
            <a:pPr eaLnBrk="0" hangingPunct="0"/>
            <a:endParaRPr lang="en-US" sz="4000" b="1">
              <a:latin typeface="Arial" charset="0"/>
            </a:endParaRPr>
          </a:p>
          <a:p>
            <a:pPr eaLnBrk="0" hangingPunct="0"/>
            <a:r>
              <a:rPr lang="en-US" sz="4000" b="1">
                <a:latin typeface="Arial" charset="0"/>
              </a:rPr>
              <a:t>out.println(x);</a:t>
            </a:r>
          </a:p>
          <a:p>
            <a:pPr eaLnBrk="0" hangingPunct="0"/>
            <a:endParaRPr lang="en-US" sz="4000" b="1">
              <a:latin typeface="Arial" charset="0"/>
            </a:endParaRPr>
          </a:p>
          <a:p>
            <a:pPr eaLnBrk="0" hangingPunct="0"/>
            <a:r>
              <a:rPr lang="en-US" sz="4000" b="1">
                <a:solidFill>
                  <a:srgbClr val="FF0000"/>
                </a:solidFill>
                <a:latin typeface="Arial" charset="0"/>
              </a:rPr>
              <a:t>Is this okay??</a:t>
            </a:r>
          </a:p>
        </p:txBody>
      </p:sp>
      <p:sp>
        <p:nvSpPr>
          <p:cNvPr id="49157" name="Text Box 4"/>
          <p:cNvSpPr txBox="1">
            <a:spLocks noChangeArrowheads="1"/>
          </p:cNvSpPr>
          <p:nvPr/>
        </p:nvSpPr>
        <p:spPr bwMode="auto">
          <a:xfrm>
            <a:off x="5334000" y="3581400"/>
            <a:ext cx="3276600" cy="1811338"/>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b="1" u="sng">
                <a:solidFill>
                  <a:srgbClr val="FF0000"/>
                </a:solidFill>
              </a:rPr>
              <a:t>OUTPUT</a:t>
            </a:r>
          </a:p>
          <a:p>
            <a:pPr eaLnBrk="0" hangingPunct="0">
              <a:spcBef>
                <a:spcPct val="50000"/>
              </a:spcBef>
            </a:pPr>
            <a:r>
              <a:rPr lang="en-US" sz="3200" b="1"/>
              <a:t>no output</a:t>
            </a:r>
            <a:br>
              <a:rPr lang="en-US" sz="3200" b="1"/>
            </a:br>
            <a:r>
              <a:rPr lang="en-US" sz="3200" b="1"/>
              <a:t>compile error</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50180" name="Text Box 3"/>
          <p:cNvSpPr txBox="1">
            <a:spLocks noChangeArrowheads="1"/>
          </p:cNvSpPr>
          <p:nvPr/>
        </p:nvSpPr>
        <p:spPr bwMode="auto">
          <a:xfrm>
            <a:off x="990600" y="1935163"/>
            <a:ext cx="6043613" cy="2041525"/>
          </a:xfrm>
          <a:prstGeom prst="rect">
            <a:avLst/>
          </a:prstGeom>
          <a:noFill/>
          <a:ln w="9525">
            <a:noFill/>
            <a:miter lim="800000"/>
            <a:headEnd/>
            <a:tailEnd/>
          </a:ln>
        </p:spPr>
        <p:txBody>
          <a:bodyPr wrap="none">
            <a:spAutoFit/>
          </a:bodyPr>
          <a:lstStyle/>
          <a:p>
            <a:r>
              <a:rPr lang="en-US" sz="3200" b="1"/>
              <a:t>public interface Comparable </a:t>
            </a:r>
          </a:p>
          <a:p>
            <a:r>
              <a:rPr lang="en-US" sz="3200" b="1"/>
              <a:t>{</a:t>
            </a:r>
          </a:p>
          <a:p>
            <a:r>
              <a:rPr lang="en-US" sz="3200" b="1"/>
              <a:t>   int compareTo(Object o);</a:t>
            </a:r>
          </a:p>
          <a:p>
            <a:r>
              <a:rPr lang="en-US" sz="3200" b="1"/>
              <a:t>}</a:t>
            </a:r>
          </a:p>
        </p:txBody>
      </p:sp>
      <p:sp>
        <p:nvSpPr>
          <p:cNvPr id="50181" name="Text Box 6"/>
          <p:cNvSpPr txBox="1">
            <a:spLocks noChangeArrowheads="1"/>
          </p:cNvSpPr>
          <p:nvPr/>
        </p:nvSpPr>
        <p:spPr bwMode="auto">
          <a:xfrm>
            <a:off x="1066800" y="4495800"/>
            <a:ext cx="6019800" cy="1382713"/>
          </a:xfrm>
          <a:prstGeom prst="rect">
            <a:avLst/>
          </a:prstGeom>
          <a:noFill/>
          <a:ln w="9525">
            <a:solidFill>
              <a:srgbClr val="0000FF"/>
            </a:solidFill>
            <a:miter lim="800000"/>
            <a:headEnd/>
            <a:tailEnd/>
          </a:ln>
        </p:spPr>
        <p:txBody>
          <a:bodyPr>
            <a:spAutoFit/>
          </a:bodyPr>
          <a:lstStyle/>
          <a:p>
            <a:r>
              <a:rPr lang="en-US" sz="2800" b="1">
                <a:solidFill>
                  <a:schemeClr val="accent2"/>
                </a:solidFill>
              </a:rPr>
              <a:t>No instance variables!</a:t>
            </a:r>
          </a:p>
          <a:p>
            <a:r>
              <a:rPr lang="en-US" sz="2800" b="1">
                <a:solidFill>
                  <a:schemeClr val="accent2"/>
                </a:solidFill>
              </a:rPr>
              <a:t>No constructors!</a:t>
            </a:r>
          </a:p>
          <a:p>
            <a:r>
              <a:rPr lang="en-US" sz="2800" b="1">
                <a:solidFill>
                  <a:schemeClr val="accent2"/>
                </a:solidFill>
              </a:rPr>
              <a:t>No method implementations!</a:t>
            </a:r>
          </a:p>
        </p:txBody>
      </p:sp>
      <p:sp>
        <p:nvSpPr>
          <p:cNvPr id="50182" name="Text Box 7"/>
          <p:cNvSpPr txBox="1">
            <a:spLocks noChangeArrowheads="1"/>
          </p:cNvSpPr>
          <p:nvPr/>
        </p:nvSpPr>
        <p:spPr bwMode="auto">
          <a:xfrm>
            <a:off x="7162800" y="2895600"/>
            <a:ext cx="1524000" cy="957263"/>
          </a:xfrm>
          <a:prstGeom prst="rect">
            <a:avLst/>
          </a:prstGeom>
          <a:noFill/>
          <a:ln w="9525">
            <a:solidFill>
              <a:srgbClr val="00CC00"/>
            </a:solidFill>
            <a:miter lim="800000"/>
            <a:headEnd/>
            <a:tailEnd/>
          </a:ln>
        </p:spPr>
        <p:txBody>
          <a:bodyPr>
            <a:spAutoFit/>
          </a:bodyPr>
          <a:lstStyle/>
          <a:p>
            <a:pPr>
              <a:spcBef>
                <a:spcPct val="50000"/>
              </a:spcBef>
            </a:pPr>
            <a:r>
              <a:rPr lang="en-US" sz="1600" b="1">
                <a:solidFill>
                  <a:srgbClr val="00CC00"/>
                </a:solidFill>
              </a:rPr>
              <a:t>ABSTRACT</a:t>
            </a:r>
          </a:p>
          <a:p>
            <a:pPr>
              <a:spcBef>
                <a:spcPct val="50000"/>
              </a:spcBef>
            </a:pPr>
            <a:r>
              <a:rPr lang="en-US" sz="1600" b="1">
                <a:solidFill>
                  <a:srgbClr val="00CC00"/>
                </a:solidFill>
              </a:rPr>
              <a:t>Lots of unknowns!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5363" name="Text Box 2"/>
          <p:cNvSpPr txBox="1">
            <a:spLocks noChangeArrowheads="1"/>
          </p:cNvSpPr>
          <p:nvPr/>
        </p:nvSpPr>
        <p:spPr bwMode="auto">
          <a:xfrm>
            <a:off x="228600" y="1676400"/>
            <a:ext cx="6144631" cy="3970318"/>
          </a:xfrm>
          <a:prstGeom prst="rect">
            <a:avLst/>
          </a:prstGeom>
          <a:noFill/>
          <a:ln w="9525">
            <a:noFill/>
            <a:miter lim="800000"/>
            <a:headEnd/>
            <a:tailEnd/>
          </a:ln>
        </p:spPr>
        <p:txBody>
          <a:bodyPr wrap="none">
            <a:spAutoFit/>
          </a:bodyPr>
          <a:lstStyle/>
          <a:p>
            <a:r>
              <a:rPr lang="en-US" sz="3200" b="1" dirty="0"/>
              <a:t>public interface </a:t>
            </a:r>
            <a:r>
              <a:rPr lang="en-US" sz="3200" b="1" dirty="0" err="1"/>
              <a:t>Exampleable</a:t>
            </a:r>
            <a:endParaRPr lang="en-US" sz="3200" b="1" dirty="0"/>
          </a:p>
          <a:p>
            <a:pPr eaLnBrk="0" hangingPunct="0"/>
            <a:r>
              <a:rPr lang="en-US" sz="3200" b="1" dirty="0"/>
              <a:t>{</a:t>
            </a:r>
          </a:p>
          <a:p>
            <a:pPr eaLnBrk="0" hangingPunct="0"/>
            <a:r>
              <a:rPr lang="en-US" sz="3200" b="1" dirty="0"/>
              <a:t>   int </a:t>
            </a:r>
            <a:r>
              <a:rPr lang="en-US" sz="3200" b="1" dirty="0" err="1"/>
              <a:t>isBigger</a:t>
            </a:r>
            <a:r>
              <a:rPr lang="en-US" sz="3200" b="1" dirty="0"/>
              <a:t>( Object It );</a:t>
            </a:r>
          </a:p>
          <a:p>
            <a:pPr eaLnBrk="0" hangingPunct="0"/>
            <a:r>
              <a:rPr lang="en-US" sz="3200" b="1"/>
              <a:t>   int </a:t>
            </a:r>
            <a:r>
              <a:rPr lang="en-US" sz="3200" b="1" dirty="0"/>
              <a:t>x = 123;</a:t>
            </a:r>
          </a:p>
          <a:p>
            <a:pPr eaLnBrk="0" hangingPunct="0"/>
            <a:r>
              <a:rPr lang="en-US" sz="3200" b="1" dirty="0"/>
              <a:t>}</a:t>
            </a:r>
          </a:p>
          <a:p>
            <a:pPr eaLnBrk="0" hangingPunct="0"/>
            <a:endParaRPr lang="en-US" sz="3200" b="1" dirty="0"/>
          </a:p>
          <a:p>
            <a:pPr eaLnBrk="0" hangingPunct="0"/>
            <a:endParaRPr lang="en-US" sz="3200" b="1" dirty="0"/>
          </a:p>
          <a:p>
            <a:endParaRPr lang="en-US" sz="2800" b="1" dirty="0">
              <a:latin typeface="Courier New" pitchFamily="49" charset="0"/>
            </a:endParaRPr>
          </a:p>
        </p:txBody>
      </p:sp>
      <p:sp>
        <p:nvSpPr>
          <p:cNvPr id="15365" name="Text Box 4"/>
          <p:cNvSpPr txBox="1">
            <a:spLocks noChangeArrowheads="1"/>
          </p:cNvSpPr>
          <p:nvPr/>
        </p:nvSpPr>
        <p:spPr bwMode="auto">
          <a:xfrm>
            <a:off x="1295400" y="4724400"/>
            <a:ext cx="6019800" cy="955675"/>
          </a:xfrm>
          <a:prstGeom prst="rect">
            <a:avLst/>
          </a:prstGeom>
          <a:noFill/>
          <a:ln w="9525">
            <a:solidFill>
              <a:srgbClr val="0000FF"/>
            </a:solidFill>
            <a:miter lim="800000"/>
            <a:headEnd/>
            <a:tailEnd/>
          </a:ln>
        </p:spPr>
        <p:txBody>
          <a:bodyPr>
            <a:spAutoFit/>
          </a:bodyPr>
          <a:lstStyle/>
          <a:p>
            <a:r>
              <a:rPr lang="en-US" sz="2800" b="1" dirty="0">
                <a:solidFill>
                  <a:schemeClr val="accent2"/>
                </a:solidFill>
              </a:rPr>
              <a:t>Methods are public abstract!</a:t>
            </a:r>
          </a:p>
          <a:p>
            <a:r>
              <a:rPr lang="en-US" sz="2800" b="1" dirty="0">
                <a:solidFill>
                  <a:schemeClr val="accent2"/>
                </a:solidFill>
              </a:rPr>
              <a:t>Variables are public static final!</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286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comparableone.java</a:t>
            </a:r>
            <a:b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b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comparabletwo.java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219200" y="1828800"/>
            <a:ext cx="63246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More</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Interfaces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7892" name="Text Box 3"/>
          <p:cNvSpPr txBox="1">
            <a:spLocks noChangeArrowheads="1"/>
          </p:cNvSpPr>
          <p:nvPr/>
        </p:nvSpPr>
        <p:spPr bwMode="auto">
          <a:xfrm>
            <a:off x="990600" y="1905000"/>
            <a:ext cx="6108700" cy="3387725"/>
          </a:xfrm>
          <a:prstGeom prst="rect">
            <a:avLst/>
          </a:prstGeom>
          <a:noFill/>
          <a:ln w="12700">
            <a:noFill/>
            <a:miter lim="800000"/>
            <a:headEnd type="none" w="sm" len="sm"/>
            <a:tailEnd type="none" w="sm" len="sm"/>
          </a:ln>
        </p:spPr>
        <p:txBody>
          <a:bodyPr wrap="none">
            <a:spAutoFit/>
          </a:bodyPr>
          <a:lstStyle/>
          <a:p>
            <a:r>
              <a:rPr lang="en-US" sz="3600" b="1"/>
              <a:t>public </a:t>
            </a:r>
            <a:r>
              <a:rPr lang="en-US" sz="3600" b="1">
                <a:solidFill>
                  <a:schemeClr val="accent2"/>
                </a:solidFill>
              </a:rPr>
              <a:t>interface</a:t>
            </a:r>
            <a:r>
              <a:rPr lang="en-US" sz="3600" b="1"/>
              <a:t> Locatable</a:t>
            </a:r>
          </a:p>
          <a:p>
            <a:r>
              <a:rPr lang="en-US" sz="3600" b="1"/>
              <a:t>{</a:t>
            </a:r>
          </a:p>
          <a:p>
            <a:r>
              <a:rPr lang="en-US" sz="3600" b="1"/>
              <a:t>   public int getX();</a:t>
            </a:r>
          </a:p>
          <a:p>
            <a:r>
              <a:rPr lang="en-US" sz="3600" b="1"/>
              <a:t>   public int getY();</a:t>
            </a:r>
          </a:p>
          <a:p>
            <a:r>
              <a:rPr lang="en-US" sz="3600" b="1"/>
              <a:t>}</a:t>
            </a:r>
          </a:p>
          <a:p>
            <a:endParaRPr lang="en-US" sz="3600" b="1"/>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8916" name="Text Box 3"/>
          <p:cNvSpPr txBox="1">
            <a:spLocks noChangeArrowheads="1"/>
          </p:cNvSpPr>
          <p:nvPr/>
        </p:nvSpPr>
        <p:spPr bwMode="auto">
          <a:xfrm>
            <a:off x="914400" y="1905000"/>
            <a:ext cx="7764463" cy="3997325"/>
          </a:xfrm>
          <a:prstGeom prst="rect">
            <a:avLst/>
          </a:prstGeom>
          <a:noFill/>
          <a:ln w="12700">
            <a:noFill/>
            <a:miter lim="800000"/>
            <a:headEnd type="none" w="sm" len="sm"/>
            <a:tailEnd type="none" w="sm" len="sm"/>
          </a:ln>
        </p:spPr>
        <p:txBody>
          <a:bodyPr wrap="none">
            <a:spAutoFit/>
          </a:bodyPr>
          <a:lstStyle/>
          <a:p>
            <a:r>
              <a:rPr lang="en-US" sz="3600" b="1"/>
              <a:t>public </a:t>
            </a:r>
            <a:r>
              <a:rPr lang="en-US" sz="3600" b="1">
                <a:solidFill>
                  <a:schemeClr val="accent2"/>
                </a:solidFill>
              </a:rPr>
              <a:t>interface</a:t>
            </a:r>
            <a:r>
              <a:rPr lang="en-US" sz="3600" b="1"/>
              <a:t> Movable</a:t>
            </a:r>
          </a:p>
          <a:p>
            <a:r>
              <a:rPr lang="en-US" sz="3600" b="1"/>
              <a:t>{</a:t>
            </a:r>
          </a:p>
          <a:p>
            <a:r>
              <a:rPr lang="en-US" sz="3600" b="1"/>
              <a:t>   public void setPos( int x, int y);</a:t>
            </a:r>
          </a:p>
          <a:p>
            <a:r>
              <a:rPr lang="en-US" sz="3600" b="1"/>
              <a:t>   public void setX( int x );</a:t>
            </a:r>
          </a:p>
          <a:p>
            <a:r>
              <a:rPr lang="en-US" sz="3600" b="1"/>
              <a:t>   public void setY( int y );</a:t>
            </a:r>
          </a:p>
          <a:p>
            <a:r>
              <a:rPr lang="en-US" sz="3600" b="1"/>
              <a:t>}</a:t>
            </a:r>
          </a:p>
          <a:p>
            <a:pPr eaLnBrk="0" hangingPunct="0"/>
            <a:endParaRPr lang="en-US" sz="4000" b="1">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39940" name="Text Box 3"/>
          <p:cNvSpPr txBox="1">
            <a:spLocks noChangeArrowheads="1"/>
          </p:cNvSpPr>
          <p:nvPr/>
        </p:nvSpPr>
        <p:spPr bwMode="auto">
          <a:xfrm>
            <a:off x="381000" y="1981200"/>
            <a:ext cx="8763000" cy="3503613"/>
          </a:xfrm>
          <a:prstGeom prst="rect">
            <a:avLst/>
          </a:prstGeom>
          <a:noFill/>
          <a:ln w="12700">
            <a:noFill/>
            <a:miter lim="800000"/>
            <a:headEnd type="none" w="sm" len="sm"/>
            <a:tailEnd type="none" w="sm" len="sm"/>
          </a:ln>
        </p:spPr>
        <p:txBody>
          <a:bodyPr wrap="none">
            <a:spAutoFit/>
          </a:bodyPr>
          <a:lstStyle/>
          <a:p>
            <a:r>
              <a:rPr lang="en-US" sz="3200" b="1"/>
              <a:t>class Ship </a:t>
            </a:r>
            <a:r>
              <a:rPr lang="en-US" sz="3200" b="1">
                <a:solidFill>
                  <a:schemeClr val="accent2"/>
                </a:solidFill>
              </a:rPr>
              <a:t>implements</a:t>
            </a:r>
            <a:r>
              <a:rPr lang="en-US" sz="3200" b="1"/>
              <a:t> Locatable, Movable</a:t>
            </a:r>
          </a:p>
          <a:p>
            <a:r>
              <a:rPr lang="en-US" sz="3200" b="1"/>
              <a:t>{</a:t>
            </a:r>
          </a:p>
          <a:p>
            <a:r>
              <a:rPr lang="en-US" sz="3200" b="1"/>
              <a:t>	private int xPos, yPos;</a:t>
            </a:r>
          </a:p>
          <a:p>
            <a:endParaRPr lang="en-US" sz="3200" b="1"/>
          </a:p>
          <a:p>
            <a:r>
              <a:rPr lang="en-US" sz="3200" b="1">
                <a:solidFill>
                  <a:srgbClr val="008000"/>
                </a:solidFill>
              </a:rPr>
              <a:t>	//how many methods must</a:t>
            </a:r>
          </a:p>
          <a:p>
            <a:r>
              <a:rPr lang="en-US" sz="3200" b="1">
                <a:solidFill>
                  <a:srgbClr val="008000"/>
                </a:solidFill>
              </a:rPr>
              <a:t>	//be implemented?</a:t>
            </a:r>
          </a:p>
          <a:p>
            <a:r>
              <a:rPr lang="en-US" sz="3200" b="1"/>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54275" name="Text Box 2"/>
          <p:cNvSpPr txBox="1">
            <a:spLocks noChangeArrowheads="1"/>
          </p:cNvSpPr>
          <p:nvPr/>
        </p:nvSpPr>
        <p:spPr bwMode="auto">
          <a:xfrm>
            <a:off x="304800" y="2057400"/>
            <a:ext cx="8839200" cy="4093428"/>
          </a:xfrm>
          <a:prstGeom prst="rect">
            <a:avLst/>
          </a:prstGeom>
          <a:noFill/>
          <a:ln w="12700">
            <a:noFill/>
            <a:miter lim="800000"/>
            <a:headEnd type="none" w="sm" len="sm"/>
            <a:tailEnd type="none" w="sm" len="sm"/>
          </a:ln>
        </p:spPr>
        <p:txBody>
          <a:bodyPr>
            <a:spAutoFit/>
          </a:bodyPr>
          <a:lstStyle/>
          <a:p>
            <a:pPr eaLnBrk="0" hangingPunct="0"/>
            <a:r>
              <a:rPr lang="en-US" sz="3600" b="1" dirty="0">
                <a:latin typeface="Arial" charset="0"/>
              </a:rPr>
              <a:t>public class A implements B {  }</a:t>
            </a:r>
          </a:p>
          <a:p>
            <a:pPr eaLnBrk="0" hangingPunct="0"/>
            <a:endParaRPr lang="en-US" sz="3600" b="1" dirty="0">
              <a:latin typeface="Arial" charset="0"/>
            </a:endParaRPr>
          </a:p>
          <a:p>
            <a:pPr eaLnBrk="0" hangingPunct="0"/>
            <a:r>
              <a:rPr lang="en-US" sz="3600" b="1" dirty="0">
                <a:latin typeface="Arial" charset="0"/>
              </a:rPr>
              <a:t>A class can implement multiple interfaces.</a:t>
            </a:r>
          </a:p>
          <a:p>
            <a:pPr eaLnBrk="0" hangingPunct="0"/>
            <a:endParaRPr lang="en-US" sz="3600" b="1" dirty="0">
              <a:latin typeface="Arial" charset="0"/>
            </a:endParaRPr>
          </a:p>
          <a:p>
            <a:pPr eaLnBrk="0" hangingPunct="0"/>
            <a:r>
              <a:rPr lang="en-US" sz="3600" b="1" dirty="0">
                <a:latin typeface="Arial" charset="0"/>
              </a:rPr>
              <a:t>public class A implements B,C {  }     </a:t>
            </a:r>
          </a:p>
          <a:p>
            <a:pPr eaLnBrk="0" hangingPunct="0"/>
            <a:r>
              <a:rPr lang="en-US" sz="3600" b="1" dirty="0">
                <a:solidFill>
                  <a:srgbClr val="008000"/>
                </a:solidFill>
                <a:latin typeface="Arial" charset="0"/>
              </a:rPr>
              <a:t>                                                //legal</a:t>
            </a:r>
            <a:endParaRPr lang="en-US" sz="3200" b="1" dirty="0">
              <a:solidFill>
                <a:srgbClr val="008000"/>
              </a:solidFill>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54275" name="Text Box 2"/>
          <p:cNvSpPr txBox="1">
            <a:spLocks noChangeArrowheads="1"/>
          </p:cNvSpPr>
          <p:nvPr/>
        </p:nvSpPr>
        <p:spPr bwMode="auto">
          <a:xfrm>
            <a:off x="304800" y="1600200"/>
            <a:ext cx="8839200" cy="4462760"/>
          </a:xfrm>
          <a:prstGeom prst="rect">
            <a:avLst/>
          </a:prstGeom>
          <a:noFill/>
          <a:ln w="12700">
            <a:noFill/>
            <a:miter lim="800000"/>
            <a:headEnd type="none" w="sm" len="sm"/>
            <a:tailEnd type="none" w="sm" len="sm"/>
          </a:ln>
        </p:spPr>
        <p:txBody>
          <a:bodyPr>
            <a:spAutoFit/>
          </a:bodyPr>
          <a:lstStyle/>
          <a:p>
            <a:pPr eaLnBrk="0" hangingPunct="0"/>
            <a:r>
              <a:rPr lang="en-US" sz="3600" b="1" dirty="0">
                <a:latin typeface="Arial" charset="0"/>
              </a:rPr>
              <a:t>public abstract class A implements B </a:t>
            </a:r>
          </a:p>
          <a:p>
            <a:pPr eaLnBrk="0" hangingPunct="0"/>
            <a:r>
              <a:rPr lang="en-US" sz="3600" b="1" dirty="0">
                <a:latin typeface="Arial" charset="0"/>
              </a:rPr>
              <a:t>{  }</a:t>
            </a:r>
          </a:p>
          <a:p>
            <a:pPr eaLnBrk="0" hangingPunct="0"/>
            <a:endParaRPr lang="en-US" sz="3600" b="1" dirty="0">
              <a:latin typeface="Arial" charset="0"/>
            </a:endParaRPr>
          </a:p>
          <a:p>
            <a:pPr eaLnBrk="0" hangingPunct="0"/>
            <a:r>
              <a:rPr lang="en-US" sz="3600" b="1" dirty="0">
                <a:latin typeface="Arial" charset="0"/>
              </a:rPr>
              <a:t>An abstract class can implement multiple interfaces.</a:t>
            </a:r>
          </a:p>
          <a:p>
            <a:pPr eaLnBrk="0" hangingPunct="0"/>
            <a:endParaRPr lang="en-US" sz="3200" b="1" dirty="0">
              <a:latin typeface="Arial" charset="0"/>
            </a:endParaRPr>
          </a:p>
          <a:p>
            <a:pPr eaLnBrk="0" hangingPunct="0"/>
            <a:r>
              <a:rPr lang="en-US" sz="3600" b="1" dirty="0">
                <a:latin typeface="Arial" charset="0"/>
              </a:rPr>
              <a:t>public abstract class A implements B,C {  }                                            </a:t>
            </a:r>
            <a:r>
              <a:rPr lang="en-US" sz="3600" b="1" dirty="0">
                <a:solidFill>
                  <a:srgbClr val="008000"/>
                </a:solidFill>
                <a:latin typeface="Arial" charset="0"/>
              </a:rPr>
              <a:t>//legal</a:t>
            </a:r>
            <a:endParaRPr lang="en-US" sz="3200" b="1" dirty="0">
              <a:solidFill>
                <a:srgbClr val="008000"/>
              </a:solidFill>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55300" name="Text Box 3"/>
          <p:cNvSpPr txBox="1">
            <a:spLocks noChangeArrowheads="1"/>
          </p:cNvSpPr>
          <p:nvPr/>
        </p:nvSpPr>
        <p:spPr bwMode="auto">
          <a:xfrm>
            <a:off x="990600" y="1905000"/>
            <a:ext cx="7741222" cy="3785652"/>
          </a:xfrm>
          <a:prstGeom prst="rect">
            <a:avLst/>
          </a:prstGeom>
          <a:noFill/>
          <a:ln w="12700">
            <a:noFill/>
            <a:miter lim="800000"/>
            <a:headEnd type="none" w="sm" len="sm"/>
            <a:tailEnd type="none" w="sm" len="sm"/>
          </a:ln>
        </p:spPr>
        <p:txBody>
          <a:bodyPr wrap="none">
            <a:spAutoFit/>
          </a:bodyPr>
          <a:lstStyle/>
          <a:p>
            <a:pPr eaLnBrk="0" hangingPunct="0"/>
            <a:r>
              <a:rPr lang="en-US" sz="4000" b="1" dirty="0">
                <a:latin typeface="Arial" charset="0"/>
              </a:rPr>
              <a:t>Interfaces are true abstract </a:t>
            </a:r>
          </a:p>
          <a:p>
            <a:pPr eaLnBrk="0" hangingPunct="0"/>
            <a:r>
              <a:rPr lang="en-US" sz="4000" b="1" dirty="0">
                <a:latin typeface="Arial" charset="0"/>
              </a:rPr>
              <a:t>classes.  All methods listed in</a:t>
            </a:r>
          </a:p>
          <a:p>
            <a:pPr eaLnBrk="0" hangingPunct="0"/>
            <a:r>
              <a:rPr lang="en-US" sz="4000" b="1" dirty="0">
                <a:latin typeface="Arial" charset="0"/>
              </a:rPr>
              <a:t>an interface are abstract; as</a:t>
            </a:r>
          </a:p>
          <a:p>
            <a:pPr eaLnBrk="0" hangingPunct="0"/>
            <a:r>
              <a:rPr lang="en-US" sz="4000" b="1" dirty="0">
                <a:latin typeface="Arial" charset="0"/>
              </a:rPr>
              <a:t>a result, every method must be</a:t>
            </a:r>
          </a:p>
          <a:p>
            <a:pPr eaLnBrk="0" hangingPunct="0"/>
            <a:r>
              <a:rPr lang="en-US" sz="4000" b="1" dirty="0">
                <a:latin typeface="Arial" charset="0"/>
              </a:rPr>
              <a:t>implemented at some point.</a:t>
            </a:r>
          </a:p>
          <a:p>
            <a:pPr eaLnBrk="0" hangingPunct="0"/>
            <a:endParaRPr lang="en-US" sz="4000" b="1"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286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ship.java</a:t>
            </a:r>
            <a:b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br>
            <a:r>
              <a:rPr lang="en-US" sz="6600" b="1" spc="50" dirty="0">
                <a:ln w="11430">
                  <a:solidFill>
                    <a:srgbClr val="FF0000"/>
                  </a:solidFill>
                </a:ln>
                <a:solidFill>
                  <a:srgbClr val="FF3300"/>
                </a:solidFill>
                <a:effectLst>
                  <a:outerShdw blurRad="76200" dist="50800" dir="5400000" algn="tl" rotWithShape="0">
                    <a:srgbClr val="FFFF00">
                      <a:alpha val="65000"/>
                    </a:srgbClr>
                  </a:outerShdw>
                </a:effectLst>
              </a:rPr>
              <a:t>shiprunner.java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6387" name="Text Box 2"/>
          <p:cNvSpPr txBox="1">
            <a:spLocks noChangeArrowheads="1"/>
          </p:cNvSpPr>
          <p:nvPr/>
        </p:nvSpPr>
        <p:spPr bwMode="auto">
          <a:xfrm>
            <a:off x="533400" y="1905000"/>
            <a:ext cx="8002588" cy="3990975"/>
          </a:xfrm>
          <a:prstGeom prst="rect">
            <a:avLst/>
          </a:prstGeom>
          <a:noFill/>
          <a:ln w="9525">
            <a:noFill/>
            <a:miter lim="800000"/>
            <a:headEnd/>
            <a:tailEnd/>
          </a:ln>
        </p:spPr>
        <p:txBody>
          <a:bodyPr wrap="none">
            <a:spAutoFit/>
          </a:bodyPr>
          <a:lstStyle/>
          <a:p>
            <a:r>
              <a:rPr lang="en-US" sz="3200" b="1"/>
              <a:t>An interface is a list of methods that</a:t>
            </a:r>
          </a:p>
          <a:p>
            <a:r>
              <a:rPr lang="en-US" sz="3200" b="1"/>
              <a:t>must be implemented.</a:t>
            </a:r>
          </a:p>
          <a:p>
            <a:r>
              <a:rPr lang="en-US" sz="3200" b="1"/>
              <a:t>  </a:t>
            </a:r>
          </a:p>
          <a:p>
            <a:r>
              <a:rPr lang="en-US" sz="3200" b="1"/>
              <a:t>An interface may not contain any </a:t>
            </a:r>
          </a:p>
          <a:p>
            <a:r>
              <a:rPr lang="en-US" sz="3200" b="1"/>
              <a:t>implemented methods.</a:t>
            </a:r>
          </a:p>
          <a:p>
            <a:endParaRPr lang="en-US" sz="3200" b="1"/>
          </a:p>
          <a:p>
            <a:r>
              <a:rPr lang="en-US" sz="3200" b="1"/>
              <a:t>Interfaces cannot have constructors!!!</a:t>
            </a:r>
          </a:p>
          <a:p>
            <a:endParaRPr lang="en-US" sz="3200" b="1"/>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INTERFACES</a:t>
            </a:r>
          </a:p>
          <a:p>
            <a:pPr algn="ct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7411" name="Text Box 2"/>
          <p:cNvSpPr txBox="1">
            <a:spLocks noChangeArrowheads="1"/>
          </p:cNvSpPr>
          <p:nvPr/>
        </p:nvSpPr>
        <p:spPr bwMode="auto">
          <a:xfrm>
            <a:off x="838200" y="1828800"/>
            <a:ext cx="7558088" cy="3503613"/>
          </a:xfrm>
          <a:prstGeom prst="rect">
            <a:avLst/>
          </a:prstGeom>
          <a:noFill/>
          <a:ln w="9525">
            <a:noFill/>
            <a:miter lim="800000"/>
            <a:headEnd/>
            <a:tailEnd/>
          </a:ln>
        </p:spPr>
        <p:txBody>
          <a:bodyPr wrap="none">
            <a:spAutoFit/>
          </a:bodyPr>
          <a:lstStyle/>
          <a:p>
            <a:r>
              <a:rPr lang="en-US" sz="3200" b="1"/>
              <a:t>Interfaces are typically used when </a:t>
            </a:r>
            <a:br>
              <a:rPr lang="en-US" sz="3200" b="1"/>
            </a:br>
            <a:r>
              <a:rPr lang="en-US" sz="3200" b="1"/>
              <a:t>you know what you want an Object </a:t>
            </a:r>
            <a:br>
              <a:rPr lang="en-US" sz="3200" b="1"/>
            </a:br>
            <a:r>
              <a:rPr lang="en-US" sz="3200" b="1"/>
              <a:t>to do, but do not know what will be </a:t>
            </a:r>
            <a:br>
              <a:rPr lang="en-US" sz="3200" b="1"/>
            </a:br>
            <a:r>
              <a:rPr lang="en-US" sz="3200" b="1"/>
              <a:t>used to get it done.</a:t>
            </a:r>
          </a:p>
          <a:p>
            <a:endParaRPr lang="en-US" sz="3200" b="1"/>
          </a:p>
          <a:p>
            <a:r>
              <a:rPr lang="en-US" sz="3200" b="1"/>
              <a:t>If only the behavior is known, use</a:t>
            </a:r>
          </a:p>
          <a:p>
            <a:r>
              <a:rPr lang="en-US" sz="3200" b="1"/>
              <a:t>an interface.</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8436" name="Text Box 3"/>
          <p:cNvSpPr txBox="1">
            <a:spLocks noChangeArrowheads="1"/>
          </p:cNvSpPr>
          <p:nvPr/>
        </p:nvSpPr>
        <p:spPr bwMode="auto">
          <a:xfrm>
            <a:off x="381000" y="1981200"/>
            <a:ext cx="7866063" cy="2062163"/>
          </a:xfrm>
          <a:prstGeom prst="rect">
            <a:avLst/>
          </a:prstGeom>
          <a:noFill/>
          <a:ln w="9525">
            <a:noFill/>
            <a:miter lim="800000"/>
            <a:headEnd/>
            <a:tailEnd/>
          </a:ln>
        </p:spPr>
        <p:txBody>
          <a:bodyPr wrap="none">
            <a:spAutoFit/>
          </a:bodyPr>
          <a:lstStyle/>
          <a:p>
            <a:r>
              <a:rPr lang="en-US" sz="3200" b="1"/>
              <a:t>public interface MyHope</a:t>
            </a:r>
          </a:p>
          <a:p>
            <a:r>
              <a:rPr lang="en-US" sz="3200" b="1"/>
              <a:t>{</a:t>
            </a:r>
          </a:p>
          <a:p>
            <a:r>
              <a:rPr lang="en-US" sz="3200" b="1"/>
              <a:t>   boolean makeAFiveInCompSciAP();</a:t>
            </a:r>
          </a:p>
          <a:p>
            <a:r>
              <a:rPr lang="en-US" sz="3200" b="1"/>
              <a:t>}</a:t>
            </a:r>
          </a:p>
        </p:txBody>
      </p:sp>
      <p:sp>
        <p:nvSpPr>
          <p:cNvPr id="18437" name="Text Box 4"/>
          <p:cNvSpPr txBox="1">
            <a:spLocks noChangeArrowheads="1"/>
          </p:cNvSpPr>
          <p:nvPr/>
        </p:nvSpPr>
        <p:spPr bwMode="auto">
          <a:xfrm>
            <a:off x="457200" y="4343400"/>
            <a:ext cx="8229600" cy="1816100"/>
          </a:xfrm>
          <a:prstGeom prst="rect">
            <a:avLst/>
          </a:prstGeom>
          <a:noFill/>
          <a:ln w="9525">
            <a:solidFill>
              <a:srgbClr val="00CC00"/>
            </a:solidFill>
            <a:miter lim="800000"/>
            <a:headEnd/>
            <a:tailEnd/>
          </a:ln>
        </p:spPr>
        <p:txBody>
          <a:bodyPr>
            <a:spAutoFit/>
          </a:bodyPr>
          <a:lstStyle/>
          <a:p>
            <a:pPr>
              <a:spcBef>
                <a:spcPct val="50000"/>
              </a:spcBef>
            </a:pPr>
            <a:r>
              <a:rPr lang="en-US" sz="3200" b="1">
                <a:solidFill>
                  <a:srgbClr val="00CC00"/>
                </a:solidFill>
              </a:rPr>
              <a:t>abstract  -  an idea of what is wanted</a:t>
            </a:r>
          </a:p>
          <a:p>
            <a:pPr>
              <a:spcBef>
                <a:spcPct val="50000"/>
              </a:spcBef>
            </a:pPr>
            <a:r>
              <a:rPr lang="en-US" sz="3200" b="1">
                <a:solidFill>
                  <a:srgbClr val="00CC00"/>
                </a:solidFill>
              </a:rPr>
              <a:t>concrete  - having enough information       </a:t>
            </a:r>
            <a:br>
              <a:rPr lang="en-US" sz="3200" b="1">
                <a:solidFill>
                  <a:srgbClr val="00CC00"/>
                </a:solidFill>
              </a:rPr>
            </a:br>
            <a:r>
              <a:rPr lang="en-US" sz="3200" b="1">
                <a:solidFill>
                  <a:srgbClr val="00CC00"/>
                </a:solidFill>
              </a:rPr>
              <a:t>            to actually make it happen</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19460" name="Text Box 3"/>
          <p:cNvSpPr txBox="1">
            <a:spLocks noChangeArrowheads="1"/>
          </p:cNvSpPr>
          <p:nvPr/>
        </p:nvSpPr>
        <p:spPr bwMode="auto">
          <a:xfrm>
            <a:off x="381000" y="1981200"/>
            <a:ext cx="7866063" cy="2062163"/>
          </a:xfrm>
          <a:prstGeom prst="rect">
            <a:avLst/>
          </a:prstGeom>
          <a:noFill/>
          <a:ln w="9525">
            <a:noFill/>
            <a:miter lim="800000"/>
            <a:headEnd/>
            <a:tailEnd/>
          </a:ln>
        </p:spPr>
        <p:txBody>
          <a:bodyPr wrap="none">
            <a:spAutoFit/>
          </a:bodyPr>
          <a:lstStyle/>
          <a:p>
            <a:r>
              <a:rPr lang="en-US" sz="3200" b="1"/>
              <a:t>public interface MyHope</a:t>
            </a:r>
          </a:p>
          <a:p>
            <a:r>
              <a:rPr lang="en-US" sz="3200" b="1"/>
              <a:t>{</a:t>
            </a:r>
          </a:p>
          <a:p>
            <a:r>
              <a:rPr lang="en-US" sz="3200" b="1"/>
              <a:t>   boolean makeAFiveInCompSciAP();</a:t>
            </a:r>
          </a:p>
          <a:p>
            <a:r>
              <a:rPr lang="en-US" sz="3200" b="1"/>
              <a:t>}</a:t>
            </a:r>
          </a:p>
        </p:txBody>
      </p:sp>
      <p:sp>
        <p:nvSpPr>
          <p:cNvPr id="19461" name="Text Box 4"/>
          <p:cNvSpPr txBox="1">
            <a:spLocks noChangeArrowheads="1"/>
          </p:cNvSpPr>
          <p:nvPr/>
        </p:nvSpPr>
        <p:spPr bwMode="auto">
          <a:xfrm>
            <a:off x="533400" y="4343400"/>
            <a:ext cx="8153400" cy="1569660"/>
          </a:xfrm>
          <a:prstGeom prst="rect">
            <a:avLst/>
          </a:prstGeom>
          <a:noFill/>
          <a:ln w="9525">
            <a:solidFill>
              <a:srgbClr val="00CC00"/>
            </a:solidFill>
            <a:miter lim="800000"/>
            <a:headEnd/>
            <a:tailEnd/>
          </a:ln>
        </p:spPr>
        <p:txBody>
          <a:bodyPr wrap="square">
            <a:spAutoFit/>
          </a:bodyPr>
          <a:lstStyle/>
          <a:p>
            <a:pPr>
              <a:spcBef>
                <a:spcPct val="50000"/>
              </a:spcBef>
            </a:pPr>
            <a:r>
              <a:rPr lang="en-US" sz="3200" b="1">
                <a:solidFill>
                  <a:srgbClr val="00CC00"/>
                </a:solidFill>
              </a:rPr>
              <a:t>Do I know what I want you to do?</a:t>
            </a:r>
            <a:br>
              <a:rPr lang="en-US" sz="3200" b="1">
                <a:solidFill>
                  <a:srgbClr val="00CC00"/>
                </a:solidFill>
              </a:rPr>
            </a:br>
            <a:r>
              <a:rPr lang="en-US" sz="3200" b="1">
                <a:solidFill>
                  <a:srgbClr val="00CC00"/>
                </a:solidFill>
              </a:rPr>
              <a:t>Do I know if you are going to do it?</a:t>
            </a:r>
            <a:br>
              <a:rPr lang="en-US" sz="3200" b="1">
                <a:solidFill>
                  <a:srgbClr val="00CC00"/>
                </a:solidFill>
              </a:rPr>
            </a:br>
            <a:r>
              <a:rPr lang="en-US" sz="3200" b="1">
                <a:solidFill>
                  <a:srgbClr val="00CC00"/>
                </a:solidFill>
              </a:rPr>
              <a:t>Do I know how you are going to do it?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b="1">
              <a:latin typeface="Times New Roman" pitchFamily="18" charset="0"/>
            </a:endParaRPr>
          </a:p>
          <a:p>
            <a:endParaRPr lang="en-US"/>
          </a:p>
          <a:p>
            <a:endParaRPr lang="en-US" b="1"/>
          </a:p>
          <a:p>
            <a:r>
              <a:rPr lang="en-US" b="1"/>
              <a:t>© A+ Computer Science  -  www.apluscompsci.com</a:t>
            </a:r>
          </a:p>
        </p:txBody>
      </p:sp>
      <p:sp>
        <p:nvSpPr>
          <p:cNvPr id="20484" name="Text Box 3"/>
          <p:cNvSpPr txBox="1">
            <a:spLocks noChangeArrowheads="1"/>
          </p:cNvSpPr>
          <p:nvPr/>
        </p:nvSpPr>
        <p:spPr bwMode="auto">
          <a:xfrm>
            <a:off x="381000" y="1981200"/>
            <a:ext cx="8012113" cy="3170238"/>
          </a:xfrm>
          <a:prstGeom prst="rect">
            <a:avLst/>
          </a:prstGeom>
          <a:noFill/>
          <a:ln w="9525">
            <a:noFill/>
            <a:miter lim="800000"/>
            <a:headEnd/>
            <a:tailEnd/>
          </a:ln>
        </p:spPr>
        <p:txBody>
          <a:bodyPr wrap="none">
            <a:spAutoFit/>
          </a:bodyPr>
          <a:lstStyle/>
          <a:p>
            <a:r>
              <a:rPr lang="en-US" sz="2400" b="1"/>
              <a:t>public class Student implements MyHope</a:t>
            </a:r>
          </a:p>
          <a:p>
            <a:r>
              <a:rPr lang="en-US" sz="2400" b="1"/>
              <a:t>{</a:t>
            </a:r>
          </a:p>
          <a:p>
            <a:r>
              <a:rPr lang="en-US" sz="2400" b="1"/>
              <a:t>   </a:t>
            </a:r>
            <a:r>
              <a:rPr lang="en-US" sz="2400" b="1">
                <a:solidFill>
                  <a:srgbClr val="00B050"/>
                </a:solidFill>
              </a:rPr>
              <a:t>//instance variables and constructors not shown</a:t>
            </a:r>
            <a:br>
              <a:rPr lang="en-US" sz="2400" b="1">
                <a:solidFill>
                  <a:srgbClr val="00B050"/>
                </a:solidFill>
              </a:rPr>
            </a:br>
            <a:endParaRPr lang="en-US" sz="2400" b="1">
              <a:solidFill>
                <a:srgbClr val="00B050"/>
              </a:solidFill>
            </a:endParaRPr>
          </a:p>
          <a:p>
            <a:r>
              <a:rPr lang="en-US" sz="2400" b="1"/>
              <a:t>   boolean makeAFiveInCompSciAP(){</a:t>
            </a:r>
          </a:p>
          <a:p>
            <a:r>
              <a:rPr lang="en-US" sz="2400" b="1"/>
              <a:t>      </a:t>
            </a:r>
            <a:r>
              <a:rPr lang="en-US" sz="2400" b="1">
                <a:solidFill>
                  <a:srgbClr val="00B050"/>
                </a:solidFill>
              </a:rPr>
              <a:t>//implementation no</a:t>
            </a:r>
            <a:r>
              <a:rPr lang="en-US" sz="3200" b="1">
                <a:solidFill>
                  <a:srgbClr val="00B050"/>
                </a:solidFill>
              </a:rPr>
              <a:t>W</a:t>
            </a:r>
            <a:r>
              <a:rPr lang="en-US" sz="2400" b="1">
                <a:solidFill>
                  <a:srgbClr val="00B050"/>
                </a:solidFill>
              </a:rPr>
              <a:t> shown</a:t>
            </a:r>
          </a:p>
          <a:p>
            <a:r>
              <a:rPr lang="en-US" sz="2400" b="1"/>
              <a:t>   }</a:t>
            </a:r>
          </a:p>
          <a:p>
            <a:r>
              <a:rPr lang="en-US" sz="2400" b="1"/>
              <a:t>}</a:t>
            </a:r>
          </a:p>
        </p:txBody>
      </p:sp>
      <p:sp>
        <p:nvSpPr>
          <p:cNvPr id="20485" name="Text Box 4"/>
          <p:cNvSpPr txBox="1">
            <a:spLocks noChangeArrowheads="1"/>
          </p:cNvSpPr>
          <p:nvPr/>
        </p:nvSpPr>
        <p:spPr bwMode="auto">
          <a:xfrm>
            <a:off x="533400" y="5181600"/>
            <a:ext cx="7772400" cy="1077913"/>
          </a:xfrm>
          <a:prstGeom prst="rect">
            <a:avLst/>
          </a:prstGeom>
          <a:noFill/>
          <a:ln w="9525">
            <a:solidFill>
              <a:srgbClr val="00CC00"/>
            </a:solidFill>
            <a:miter lim="800000"/>
            <a:headEnd/>
            <a:tailEnd/>
          </a:ln>
        </p:spPr>
        <p:txBody>
          <a:bodyPr>
            <a:spAutoFit/>
          </a:bodyPr>
          <a:lstStyle/>
          <a:p>
            <a:pPr>
              <a:spcBef>
                <a:spcPct val="50000"/>
              </a:spcBef>
            </a:pPr>
            <a:r>
              <a:rPr lang="en-US" sz="3200" b="1">
                <a:solidFill>
                  <a:srgbClr val="00CC00"/>
                </a:solidFill>
              </a:rPr>
              <a:t>Now the abstract becomes concrete.  More is now known.</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Interfaces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295400" y="1295400"/>
            <a:ext cx="63246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The </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Comparable</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Interface</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TotalTime>
  <Words>2546</Words>
  <Application>Microsoft Office PowerPoint</Application>
  <PresentationFormat>On-screen Show (4:3)</PresentationFormat>
  <Paragraphs>480</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Comic Sans MS</vt:lpstr>
      <vt:lpstr>Courier New</vt:lpstr>
      <vt:lpstr>Eraser</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subject>Interfaces</dc:subject>
  <dc:creator>A+ Computer Science</dc:creator>
  <cp:keywords>www.apluscompsci.com</cp:keywords>
  <dc:description>Interfaces_x000d_
©A+ Computer Science_x000d_
www.apluscompsci.com</dc:description>
  <cp:lastModifiedBy>Lorena, Lubna</cp:lastModifiedBy>
  <cp:revision>258</cp:revision>
  <dcterms:created xsi:type="dcterms:W3CDTF">2002-06-22T16:18:29Z</dcterms:created>
  <dcterms:modified xsi:type="dcterms:W3CDTF">2020-09-13T17:47:56Z</dcterms:modified>
  <cp:category>www.apluscompsci.com</cp:category>
</cp:coreProperties>
</file>