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500" r:id="rId2"/>
    <p:sldId id="456" r:id="rId3"/>
    <p:sldId id="457" r:id="rId4"/>
    <p:sldId id="458" r:id="rId5"/>
    <p:sldId id="460" r:id="rId6"/>
    <p:sldId id="404" r:id="rId7"/>
    <p:sldId id="511" r:id="rId8"/>
    <p:sldId id="512" r:id="rId9"/>
    <p:sldId id="513" r:id="rId10"/>
    <p:sldId id="515" r:id="rId11"/>
    <p:sldId id="514" r:id="rId12"/>
    <p:sldId id="495" r:id="rId13"/>
    <p:sldId id="496" r:id="rId14"/>
    <p:sldId id="497" r:id="rId15"/>
    <p:sldId id="498" r:id="rId16"/>
    <p:sldId id="499" r:id="rId17"/>
    <p:sldId id="501" r:id="rId18"/>
    <p:sldId id="486" r:id="rId19"/>
    <p:sldId id="445" r:id="rId20"/>
    <p:sldId id="469" r:id="rId21"/>
    <p:sldId id="505" r:id="rId22"/>
    <p:sldId id="470" r:id="rId23"/>
    <p:sldId id="506" r:id="rId24"/>
    <p:sldId id="473" r:id="rId25"/>
    <p:sldId id="474" r:id="rId26"/>
    <p:sldId id="507" r:id="rId27"/>
    <p:sldId id="476" r:id="rId28"/>
    <p:sldId id="508" r:id="rId29"/>
    <p:sldId id="453" r:id="rId30"/>
    <p:sldId id="509" r:id="rId31"/>
    <p:sldId id="462" r:id="rId32"/>
    <p:sldId id="510" r:id="rId33"/>
    <p:sldId id="503" r:id="rId34"/>
    <p:sldId id="504" r:id="rId35"/>
  </p:sldIdLst>
  <p:sldSz cx="9144000" cy="6858000" type="screen4x3"/>
  <p:notesSz cx="6858000" cy="9296400"/>
  <p:defaultTextStyle>
    <a:defPPr>
      <a:defRPr lang="en-US"/>
    </a:defPPr>
    <a:lvl1pPr algn="l" rtl="0" fontAlgn="base">
      <a:spcBef>
        <a:spcPct val="0"/>
      </a:spcBef>
      <a:spcAft>
        <a:spcPct val="0"/>
      </a:spcAft>
      <a:defRPr sz="2400" b="1" kern="1200">
        <a:solidFill>
          <a:schemeClr val="tx1"/>
        </a:solidFill>
        <a:latin typeface="Tahoma" pitchFamily="34" charset="0"/>
        <a:ea typeface="+mn-ea"/>
        <a:cs typeface="+mn-cs"/>
      </a:defRPr>
    </a:lvl1pPr>
    <a:lvl2pPr marL="457200" algn="l" rtl="0" fontAlgn="base">
      <a:spcBef>
        <a:spcPct val="0"/>
      </a:spcBef>
      <a:spcAft>
        <a:spcPct val="0"/>
      </a:spcAft>
      <a:defRPr sz="2400" b="1" kern="1200">
        <a:solidFill>
          <a:schemeClr val="tx1"/>
        </a:solidFill>
        <a:latin typeface="Tahoma" pitchFamily="34" charset="0"/>
        <a:ea typeface="+mn-ea"/>
        <a:cs typeface="+mn-cs"/>
      </a:defRPr>
    </a:lvl2pPr>
    <a:lvl3pPr marL="914400" algn="l" rtl="0" fontAlgn="base">
      <a:spcBef>
        <a:spcPct val="0"/>
      </a:spcBef>
      <a:spcAft>
        <a:spcPct val="0"/>
      </a:spcAft>
      <a:defRPr sz="2400" b="1" kern="1200">
        <a:solidFill>
          <a:schemeClr val="tx1"/>
        </a:solidFill>
        <a:latin typeface="Tahoma" pitchFamily="34" charset="0"/>
        <a:ea typeface="+mn-ea"/>
        <a:cs typeface="+mn-cs"/>
      </a:defRPr>
    </a:lvl3pPr>
    <a:lvl4pPr marL="1371600" algn="l" rtl="0" fontAlgn="base">
      <a:spcBef>
        <a:spcPct val="0"/>
      </a:spcBef>
      <a:spcAft>
        <a:spcPct val="0"/>
      </a:spcAft>
      <a:defRPr sz="2400" b="1" kern="1200">
        <a:solidFill>
          <a:schemeClr val="tx1"/>
        </a:solidFill>
        <a:latin typeface="Tahoma" pitchFamily="34" charset="0"/>
        <a:ea typeface="+mn-ea"/>
        <a:cs typeface="+mn-cs"/>
      </a:defRPr>
    </a:lvl4pPr>
    <a:lvl5pPr marL="1828800" algn="l" rtl="0" fontAlgn="base">
      <a:spcBef>
        <a:spcPct val="0"/>
      </a:spcBef>
      <a:spcAft>
        <a:spcPct val="0"/>
      </a:spcAft>
      <a:defRPr sz="2400" b="1" kern="1200">
        <a:solidFill>
          <a:schemeClr val="tx1"/>
        </a:solidFill>
        <a:latin typeface="Tahoma" pitchFamily="34" charset="0"/>
        <a:ea typeface="+mn-ea"/>
        <a:cs typeface="+mn-cs"/>
      </a:defRPr>
    </a:lvl5pPr>
    <a:lvl6pPr marL="2286000" algn="l" defTabSz="914400" rtl="0" eaLnBrk="1" latinLnBrk="0" hangingPunct="1">
      <a:defRPr sz="2400" b="1" kern="1200">
        <a:solidFill>
          <a:schemeClr val="tx1"/>
        </a:solidFill>
        <a:latin typeface="Tahoma" pitchFamily="34" charset="0"/>
        <a:ea typeface="+mn-ea"/>
        <a:cs typeface="+mn-cs"/>
      </a:defRPr>
    </a:lvl6pPr>
    <a:lvl7pPr marL="2743200" algn="l" defTabSz="914400" rtl="0" eaLnBrk="1" latinLnBrk="0" hangingPunct="1">
      <a:defRPr sz="2400" b="1" kern="1200">
        <a:solidFill>
          <a:schemeClr val="tx1"/>
        </a:solidFill>
        <a:latin typeface="Tahoma" pitchFamily="34" charset="0"/>
        <a:ea typeface="+mn-ea"/>
        <a:cs typeface="+mn-cs"/>
      </a:defRPr>
    </a:lvl7pPr>
    <a:lvl8pPr marL="3200400" algn="l" defTabSz="914400" rtl="0" eaLnBrk="1" latinLnBrk="0" hangingPunct="1">
      <a:defRPr sz="2400" b="1" kern="1200">
        <a:solidFill>
          <a:schemeClr val="tx1"/>
        </a:solidFill>
        <a:latin typeface="Tahoma" pitchFamily="34" charset="0"/>
        <a:ea typeface="+mn-ea"/>
        <a:cs typeface="+mn-cs"/>
      </a:defRPr>
    </a:lvl8pPr>
    <a:lvl9pPr marL="3657600" algn="l" defTabSz="914400" rtl="0" eaLnBrk="1" latinLnBrk="0" hangingPunct="1">
      <a:defRPr sz="24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33CC"/>
    <a:srgbClr val="660033"/>
    <a:srgbClr val="006666"/>
    <a:srgbClr val="0000CC"/>
    <a:srgbClr val="99CCFF"/>
    <a:srgbClr val="0099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60563" autoAdjust="0"/>
  </p:normalViewPr>
  <p:slideViewPr>
    <p:cSldViewPr>
      <p:cViewPr varScale="1">
        <p:scale>
          <a:sx n="54" d="100"/>
          <a:sy n="54" d="100"/>
        </p:scale>
        <p:origin x="173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1" d="100"/>
          <a:sy n="61" d="100"/>
        </p:scale>
        <p:origin x="-244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307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07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307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A64079E9-E7CB-4938-BE0E-510625AE6547}" type="slidenum">
              <a:rPr lang="en-US"/>
              <a:pPr>
                <a:defRPr/>
              </a:pPr>
              <a:t>‹#›</a:t>
            </a:fld>
            <a:endParaRPr lang="en-US"/>
          </a:p>
        </p:txBody>
      </p:sp>
    </p:spTree>
    <p:extLst>
      <p:ext uri="{BB962C8B-B14F-4D97-AF65-F5344CB8AC3E}">
        <p14:creationId xmlns:p14="http://schemas.microsoft.com/office/powerpoint/2010/main" val="113812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2051"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06488" y="698500"/>
            <a:ext cx="4645025" cy="348297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53574956-82D9-48D7-A3F7-CA62E2527041}" type="slidenum">
              <a:rPr lang="en-US"/>
              <a:pPr>
                <a:defRPr/>
              </a:pPr>
              <a:t>‹#›</a:t>
            </a:fld>
            <a:endParaRPr lang="en-US"/>
          </a:p>
        </p:txBody>
      </p:sp>
    </p:spTree>
    <p:extLst>
      <p:ext uri="{BB962C8B-B14F-4D97-AF65-F5344CB8AC3E}">
        <p14:creationId xmlns:p14="http://schemas.microsoft.com/office/powerpoint/2010/main" val="148115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36915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10</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294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3027570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CCE2867-BD8C-481F-9875-4B7CD190F8C9}" type="slidenum">
              <a:rPr lang="en-US" smtClean="0"/>
              <a:pPr/>
              <a:t>12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z="1600" smtClean="0"/>
              <a:t>Interfaces cannot be instantiated.</a:t>
            </a:r>
          </a:p>
          <a:p>
            <a:pPr eaLnBrk="1" hangingPunct="1"/>
            <a:r>
              <a:rPr lang="en-US" sz="1600" smtClean="0">
                <a:latin typeface="Courier New" pitchFamily="49" charset="0"/>
              </a:rPr>
              <a:t>Set bad = new Set();</a:t>
            </a:r>
            <a:r>
              <a:rPr lang="en-US" sz="1600" smtClean="0"/>
              <a:t>		//illegal</a:t>
            </a:r>
          </a:p>
          <a:p>
            <a:pPr eaLnBrk="1" hangingPunct="1"/>
            <a:endParaRPr lang="en-US" sz="1600" smtClean="0"/>
          </a:p>
          <a:p>
            <a:pPr eaLnBrk="1" hangingPunct="1"/>
            <a:r>
              <a:rPr lang="en-US" sz="1600" smtClean="0"/>
              <a:t>Set can be used as a reference to one of its children.</a:t>
            </a:r>
          </a:p>
          <a:p>
            <a:pPr eaLnBrk="1" hangingPunct="1"/>
            <a:r>
              <a:rPr lang="en-US" sz="1600" smtClean="0">
                <a:latin typeface="Courier New" pitchFamily="49" charset="0"/>
              </a:rPr>
              <a:t>Set hash = new HashSet();</a:t>
            </a:r>
          </a:p>
          <a:p>
            <a:pPr eaLnBrk="1" hangingPunct="1"/>
            <a:r>
              <a:rPr lang="en-US" sz="1600" smtClean="0">
                <a:latin typeface="Courier New" pitchFamily="49" charset="0"/>
              </a:rPr>
              <a:t>Set tree = new TreeSet();</a:t>
            </a:r>
          </a:p>
        </p:txBody>
      </p:sp>
    </p:spTree>
    <p:extLst>
      <p:ext uri="{BB962C8B-B14F-4D97-AF65-F5344CB8AC3E}">
        <p14:creationId xmlns:p14="http://schemas.microsoft.com/office/powerpoint/2010/main" val="2458318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CE77B20-1971-40F2-B955-B2AEF623F6D0}" type="slidenum">
              <a:rPr lang="en-US" smtClean="0"/>
              <a:pPr/>
              <a:t>13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416425"/>
            <a:ext cx="5334000" cy="4183063"/>
          </a:xfrm>
          <a:noFill/>
          <a:ln/>
        </p:spPr>
        <p:txBody>
          <a:bodyPr/>
          <a:lstStyle/>
          <a:p>
            <a:pPr eaLnBrk="1" hangingPunct="1"/>
            <a:r>
              <a:rPr lang="en-US" sz="1600" smtClean="0"/>
              <a:t>Interfaces cannot be instantiated.</a:t>
            </a:r>
          </a:p>
          <a:p>
            <a:pPr eaLnBrk="1" hangingPunct="1"/>
            <a:r>
              <a:rPr lang="en-US" sz="1600" smtClean="0">
                <a:latin typeface="Courier New" pitchFamily="49" charset="0"/>
              </a:rPr>
              <a:t>Set&lt;String&gt; bad = new Set&lt;String&gt;();</a:t>
            </a:r>
            <a:r>
              <a:rPr lang="en-US" sz="1600" smtClean="0"/>
              <a:t>		                                                                 //illegal</a:t>
            </a:r>
          </a:p>
          <a:p>
            <a:pPr eaLnBrk="1" hangingPunct="1"/>
            <a:endParaRPr lang="en-US" sz="1600" smtClean="0"/>
          </a:p>
          <a:p>
            <a:pPr eaLnBrk="1" hangingPunct="1"/>
            <a:r>
              <a:rPr lang="en-US" sz="1600" smtClean="0"/>
              <a:t>Set can be used as a reference to one of its children.</a:t>
            </a:r>
          </a:p>
          <a:p>
            <a:pPr eaLnBrk="1" hangingPunct="1"/>
            <a:r>
              <a:rPr lang="en-US" sz="1600" smtClean="0">
                <a:latin typeface="Courier New" pitchFamily="49" charset="0"/>
              </a:rPr>
              <a:t>Set&lt;Byte&gt; hash = new HashSet&lt;Byte&gt;();</a:t>
            </a:r>
          </a:p>
          <a:p>
            <a:pPr eaLnBrk="1" hangingPunct="1"/>
            <a:r>
              <a:rPr lang="en-US" sz="1600" smtClean="0">
                <a:latin typeface="Courier New" pitchFamily="49" charset="0"/>
              </a:rPr>
              <a:t>Set&lt;String&gt; tree = new TreeSet&lt;String&gt;();</a:t>
            </a:r>
          </a:p>
          <a:p>
            <a:pPr eaLnBrk="1" hangingPunct="1"/>
            <a:endParaRPr lang="en-US" smtClean="0"/>
          </a:p>
        </p:txBody>
      </p:sp>
    </p:spTree>
    <p:extLst>
      <p:ext uri="{BB962C8B-B14F-4D97-AF65-F5344CB8AC3E}">
        <p14:creationId xmlns:p14="http://schemas.microsoft.com/office/powerpoint/2010/main" val="90178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035D017-20E5-41E3-9351-B017D975160A}" type="slidenum">
              <a:rPr lang="en-US" smtClean="0"/>
              <a:pPr/>
              <a:t>14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752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4A4D320-1CFA-4172-BAF7-F74119FB4ACD}" type="slidenum">
              <a:rPr lang="en-US" smtClean="0"/>
              <a:pPr/>
              <a:t>15</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z="1600" smtClean="0"/>
              <a:t>Hash tables will be explained in great detail later, but the following overview will be enough for now.</a:t>
            </a:r>
          </a:p>
          <a:p>
            <a:pPr eaLnBrk="1" hangingPunct="1"/>
            <a:r>
              <a:rPr lang="en-US" sz="1600" smtClean="0"/>
              <a:t>Hash tables typically exist in one of two forms.  </a:t>
            </a:r>
          </a:p>
          <a:p>
            <a:pPr eaLnBrk="1" hangingPunct="1"/>
            <a:r>
              <a:rPr lang="en-US" sz="1600" smtClean="0"/>
              <a:t>The first form is a giant array.  The drawback with a giant array is that you may have wasted positions in the array where no values are being stored.  The other drawback involves determining how big to make the array and when and how to increase the size of the array if needed.</a:t>
            </a:r>
          </a:p>
          <a:p>
            <a:pPr eaLnBrk="1" hangingPunct="1"/>
            <a:r>
              <a:rPr lang="en-US" sz="1600" smtClean="0"/>
              <a:t>The second and probably more common form involves an array of a predetermined size where items with the same hash value are chained together.  The drawback with this form is that many values could have the same hash value causing one position in the array to store most of the values.  </a:t>
            </a:r>
          </a:p>
        </p:txBody>
      </p:sp>
    </p:spTree>
    <p:extLst>
      <p:ext uri="{BB962C8B-B14F-4D97-AF65-F5344CB8AC3E}">
        <p14:creationId xmlns:p14="http://schemas.microsoft.com/office/powerpoint/2010/main" val="46437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BA9AEC1-58FC-45DB-BD00-FA7033B95B3E}" type="slidenum">
              <a:rPr lang="en-US" smtClean="0"/>
              <a:pPr/>
              <a:t>16</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600" smtClean="0"/>
              <a:t>Binary trees will be explained in great detail later, but the following overview will be enough for now.</a:t>
            </a:r>
          </a:p>
          <a:p>
            <a:pPr eaLnBrk="1" hangingPunct="1"/>
            <a:r>
              <a:rPr lang="en-US" sz="1600" smtClean="0"/>
              <a:t>Binary Trees are organized data structures that compare new values to existing values to determine placement of the new value.</a:t>
            </a:r>
          </a:p>
          <a:p>
            <a:pPr eaLnBrk="1" hangingPunct="1"/>
            <a:r>
              <a:rPr lang="en-US" sz="1600" smtClean="0"/>
              <a:t>By rule, smaller items go on the left of the tree and larger items go on the right.</a:t>
            </a:r>
          </a:p>
        </p:txBody>
      </p:sp>
    </p:spTree>
    <p:extLst>
      <p:ext uri="{BB962C8B-B14F-4D97-AF65-F5344CB8AC3E}">
        <p14:creationId xmlns:p14="http://schemas.microsoft.com/office/powerpoint/2010/main" val="164261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200551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76E26AC-56BB-4B7D-977D-B042E2EBB6D3}" type="slidenum">
              <a:rPr lang="en-US" smtClean="0"/>
              <a:pPr/>
              <a:t>18</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6747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481096E-7D1D-4C19-81D9-6E1B0AF392A3}" type="slidenum">
              <a:rPr lang="en-US" smtClean="0"/>
              <a:pPr/>
              <a:t>19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a:t>
            </a:r>
            <a:r>
              <a:rPr lang="en-US" sz="1600" smtClean="0"/>
              <a:t> method for </a:t>
            </a:r>
            <a:r>
              <a:rPr lang="en-US" sz="1600" smtClean="0">
                <a:latin typeface="Courier New" pitchFamily="49" charset="0"/>
              </a:rPr>
              <a:t>HashSet</a:t>
            </a:r>
            <a:r>
              <a:rPr lang="en-US" sz="1600" smtClean="0"/>
              <a:t> and </a:t>
            </a:r>
            <a:r>
              <a:rPr lang="en-US" sz="1600" smtClean="0">
                <a:latin typeface="Courier New" pitchFamily="49" charset="0"/>
              </a:rPr>
              <a:t>TreeSet</a:t>
            </a:r>
            <a:r>
              <a:rPr lang="en-US" sz="1600" smtClean="0"/>
              <a:t> is a return method.  The reason </a:t>
            </a:r>
            <a:r>
              <a:rPr lang="en-US" sz="1600" smtClean="0">
                <a:latin typeface="Courier New" pitchFamily="49" charset="0"/>
              </a:rPr>
              <a:t>add()</a:t>
            </a:r>
            <a:r>
              <a:rPr lang="en-US" sz="1600" smtClean="0"/>
              <a:t> is a boolean return method is due to the fact that an </a:t>
            </a:r>
            <a:r>
              <a:rPr lang="en-US" sz="1600" smtClean="0">
                <a:latin typeface="Courier New" pitchFamily="49" charset="0"/>
              </a:rPr>
              <a:t>add()</a:t>
            </a:r>
            <a:r>
              <a:rPr lang="en-US" sz="1600" smtClean="0"/>
              <a:t> call may not add anything.</a:t>
            </a:r>
          </a:p>
          <a:p>
            <a:pPr eaLnBrk="1" hangingPunct="1"/>
            <a:r>
              <a:rPr lang="en-US" sz="1600" smtClean="0"/>
              <a:t>Sets do not store duplicate values so an attempt to add an item that is already present returns false.  Attempting to add an item that is not present will return true.</a:t>
            </a:r>
          </a:p>
        </p:txBody>
      </p:sp>
    </p:spTree>
    <p:extLst>
      <p:ext uri="{BB962C8B-B14F-4D97-AF65-F5344CB8AC3E}">
        <p14:creationId xmlns:p14="http://schemas.microsoft.com/office/powerpoint/2010/main" val="258069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D526568-029C-4032-976C-8ACEB3FE0E0F}" type="slidenum">
              <a:rPr lang="en-US" smtClean="0"/>
              <a:pPr/>
              <a:t>2</a:t>
            </a:fld>
            <a:endParaRPr lang="en-US" smtClean="0"/>
          </a:p>
        </p:txBody>
      </p:sp>
      <p:sp>
        <p:nvSpPr>
          <p:cNvPr id="47107" name="Rectangle 2"/>
          <p:cNvSpPr>
            <a:spLocks noGrp="1" noRot="1" noChangeAspect="1" noChangeArrowheads="1" noTextEdit="1"/>
          </p:cNvSpPr>
          <p:nvPr>
            <p:ph type="sldImg"/>
          </p:nvPr>
        </p:nvSpPr>
        <p:spPr>
          <a:xfrm>
            <a:off x="1104900" y="696913"/>
            <a:ext cx="4648200" cy="3486150"/>
          </a:xfrm>
          <a:ln/>
        </p:spPr>
      </p:sp>
      <p:sp>
        <p:nvSpPr>
          <p:cNvPr id="47108"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extLst>
      <p:ext uri="{BB962C8B-B14F-4D97-AF65-F5344CB8AC3E}">
        <p14:creationId xmlns:p14="http://schemas.microsoft.com/office/powerpoint/2010/main" val="259328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046292-39ED-45CD-80B0-39AC20041F4A}" type="slidenum">
              <a:rPr lang="en-US" smtClean="0"/>
              <a:pPr/>
              <a:t>20</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z="1600" smtClean="0"/>
              <a:t>The ordering of items in a </a:t>
            </a:r>
            <a:r>
              <a:rPr lang="en-US" sz="1600" smtClean="0">
                <a:latin typeface="Courier New" pitchFamily="49" charset="0"/>
              </a:rPr>
              <a:t>HashSet</a:t>
            </a:r>
            <a:r>
              <a:rPr lang="en-US" sz="1600" smtClean="0"/>
              <a:t> is not as predicable as the ordering of items in a </a:t>
            </a:r>
            <a:r>
              <a:rPr lang="en-US" sz="1600" smtClean="0">
                <a:latin typeface="Courier New" pitchFamily="49" charset="0"/>
              </a:rPr>
              <a:t>TreeSet</a:t>
            </a:r>
            <a:r>
              <a:rPr lang="en-US" sz="1600" smtClean="0"/>
              <a:t>. </a:t>
            </a:r>
            <a:r>
              <a:rPr lang="en-US" sz="1600" smtClean="0">
                <a:latin typeface="Courier New" pitchFamily="49" charset="0"/>
              </a:rPr>
              <a:t>HashSet</a:t>
            </a:r>
            <a:r>
              <a:rPr lang="en-US" sz="1600" smtClean="0"/>
              <a:t> orders items using a formula based on each item’s </a:t>
            </a:r>
            <a:r>
              <a:rPr lang="en-US" sz="1600" smtClean="0">
                <a:latin typeface="Courier New" pitchFamily="49" charset="0"/>
              </a:rPr>
              <a:t>hashCode</a:t>
            </a:r>
            <a:r>
              <a:rPr lang="en-US" sz="1600" smtClean="0"/>
              <a:t>() whereas a </a:t>
            </a:r>
            <a:r>
              <a:rPr lang="en-US" sz="1600" smtClean="0">
                <a:latin typeface="Courier New" pitchFamily="49" charset="0"/>
              </a:rPr>
              <a:t>TreeSet</a:t>
            </a:r>
            <a:r>
              <a:rPr lang="en-US" sz="1600" smtClean="0"/>
              <a:t> orders items using the natural ordering of the type using the item’s </a:t>
            </a:r>
            <a:r>
              <a:rPr lang="en-US" sz="1600" smtClean="0">
                <a:latin typeface="Courier New" pitchFamily="49" charset="0"/>
              </a:rPr>
              <a:t>compareTo()</a:t>
            </a:r>
            <a:r>
              <a:rPr lang="en-US" sz="1600" smtClean="0"/>
              <a:t>.  </a:t>
            </a:r>
          </a:p>
        </p:txBody>
      </p:sp>
    </p:spTree>
    <p:extLst>
      <p:ext uri="{BB962C8B-B14F-4D97-AF65-F5344CB8AC3E}">
        <p14:creationId xmlns:p14="http://schemas.microsoft.com/office/powerpoint/2010/main" val="48912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3573724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A68BA2B-1353-454C-BE23-12F0DB539E65}" type="slidenum">
              <a:rPr lang="en-US" smtClean="0"/>
              <a:pPr/>
              <a:t>22</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rPr>
              <a:t>remove()</a:t>
            </a:r>
            <a:r>
              <a:rPr lang="en-US" sz="1600" dirty="0" smtClean="0"/>
              <a:t> method will remove a specified item if that item is present.  </a:t>
            </a:r>
          </a:p>
          <a:p>
            <a:pPr eaLnBrk="1" hangingPunct="1"/>
            <a:r>
              <a:rPr lang="en-US" sz="1600" dirty="0" smtClean="0"/>
              <a:t>If the specified item is not present, </a:t>
            </a:r>
            <a:r>
              <a:rPr lang="en-US" sz="1600" dirty="0" smtClean="0">
                <a:latin typeface="Courier New" pitchFamily="49" charset="0"/>
              </a:rPr>
              <a:t>remove()</a:t>
            </a:r>
            <a:r>
              <a:rPr lang="en-US" sz="1600" dirty="0" smtClean="0"/>
              <a:t> simply does nothing.</a:t>
            </a:r>
          </a:p>
        </p:txBody>
      </p:sp>
    </p:spTree>
    <p:extLst>
      <p:ext uri="{BB962C8B-B14F-4D97-AF65-F5344CB8AC3E}">
        <p14:creationId xmlns:p14="http://schemas.microsoft.com/office/powerpoint/2010/main" val="2918695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392728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AF491B0-C2D9-4AE0-BB95-D6CAD95AF151}" type="slidenum">
              <a:rPr lang="en-US" smtClean="0"/>
              <a:pPr/>
              <a:t>24</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rPr>
              <a:t>add()</a:t>
            </a:r>
            <a:r>
              <a:rPr lang="en-US" sz="1600" dirty="0" smtClean="0"/>
              <a:t> method for </a:t>
            </a:r>
            <a:r>
              <a:rPr lang="en-US" sz="1600" dirty="0" err="1" smtClean="0">
                <a:latin typeface="Courier New" pitchFamily="49" charset="0"/>
              </a:rPr>
              <a:t>HashSet</a:t>
            </a:r>
            <a:r>
              <a:rPr lang="en-US" sz="1600" dirty="0" smtClean="0"/>
              <a:t> and </a:t>
            </a:r>
            <a:r>
              <a:rPr lang="en-US" sz="1600" dirty="0" err="1" smtClean="0">
                <a:latin typeface="Courier New" pitchFamily="49" charset="0"/>
              </a:rPr>
              <a:t>TreeSet</a:t>
            </a:r>
            <a:r>
              <a:rPr lang="en-US" sz="1600" dirty="0" smtClean="0"/>
              <a:t> is a return method.  </a:t>
            </a:r>
          </a:p>
          <a:p>
            <a:pPr eaLnBrk="1" hangingPunct="1"/>
            <a:r>
              <a:rPr lang="en-US" sz="1600" dirty="0" smtClean="0"/>
              <a:t>The reason </a:t>
            </a:r>
            <a:r>
              <a:rPr lang="en-US" sz="1600" dirty="0" smtClean="0">
                <a:latin typeface="Courier New" pitchFamily="49" charset="0"/>
              </a:rPr>
              <a:t>add()</a:t>
            </a:r>
            <a:r>
              <a:rPr lang="en-US" sz="1600" dirty="0" smtClean="0"/>
              <a:t> is a </a:t>
            </a:r>
            <a:r>
              <a:rPr lang="en-US" sz="1600" dirty="0" err="1" smtClean="0"/>
              <a:t>boolean</a:t>
            </a:r>
            <a:r>
              <a:rPr lang="en-US" sz="1600" dirty="0" smtClean="0"/>
              <a:t> return method is due to the fact that an </a:t>
            </a:r>
            <a:r>
              <a:rPr lang="en-US" sz="1600" dirty="0" smtClean="0">
                <a:latin typeface="Courier New" pitchFamily="49" charset="0"/>
              </a:rPr>
              <a:t>add()</a:t>
            </a:r>
            <a:r>
              <a:rPr lang="en-US" sz="1600" dirty="0" smtClean="0"/>
              <a:t> call may not add anything.</a:t>
            </a:r>
          </a:p>
          <a:p>
            <a:pPr eaLnBrk="1" hangingPunct="1"/>
            <a:r>
              <a:rPr lang="en-US" sz="1600" dirty="0" smtClean="0"/>
              <a:t>Sets do not store duplicate values so an attempt to add an item that is already present returns false.  </a:t>
            </a:r>
          </a:p>
          <a:p>
            <a:pPr eaLnBrk="1" hangingPunct="1"/>
            <a:r>
              <a:rPr lang="en-US" sz="1600" dirty="0" smtClean="0"/>
              <a:t>Attempting to add an item that is not present will return true.</a:t>
            </a:r>
          </a:p>
        </p:txBody>
      </p:sp>
    </p:spTree>
    <p:extLst>
      <p:ext uri="{BB962C8B-B14F-4D97-AF65-F5344CB8AC3E}">
        <p14:creationId xmlns:p14="http://schemas.microsoft.com/office/powerpoint/2010/main" val="24215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F9A86F6-8BDB-4DC1-A911-B8761575AC47}" type="slidenum">
              <a:rPr lang="en-US" smtClean="0"/>
              <a:pPr/>
              <a:t>25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z="1600" dirty="0" smtClean="0"/>
              <a:t>The ordering of items in a </a:t>
            </a:r>
            <a:r>
              <a:rPr lang="en-US" sz="1600" dirty="0" err="1" smtClean="0">
                <a:latin typeface="Courier New" pitchFamily="49" charset="0"/>
              </a:rPr>
              <a:t>HashSet</a:t>
            </a:r>
            <a:r>
              <a:rPr lang="en-US" sz="1600" dirty="0" smtClean="0"/>
              <a:t> is not as predicable as the ordering of items in a </a:t>
            </a:r>
            <a:r>
              <a:rPr lang="en-US" sz="1600" dirty="0" err="1" smtClean="0">
                <a:latin typeface="Courier New" pitchFamily="49" charset="0"/>
              </a:rPr>
              <a:t>TreeSet</a:t>
            </a:r>
            <a:r>
              <a:rPr lang="en-US" sz="1600" dirty="0" smtClean="0"/>
              <a:t>. </a:t>
            </a:r>
          </a:p>
          <a:p>
            <a:pPr eaLnBrk="1" hangingPunct="1"/>
            <a:r>
              <a:rPr lang="en-US" sz="1600" dirty="0" err="1" smtClean="0">
                <a:latin typeface="Courier New" pitchFamily="49" charset="0"/>
              </a:rPr>
              <a:t>HashSet</a:t>
            </a:r>
            <a:r>
              <a:rPr lang="en-US" sz="1600" dirty="0" smtClean="0"/>
              <a:t> orders items using a formula based on each item’s </a:t>
            </a:r>
            <a:r>
              <a:rPr lang="en-US" sz="1600" dirty="0" err="1" smtClean="0">
                <a:latin typeface="Courier New" pitchFamily="49" charset="0"/>
              </a:rPr>
              <a:t>hashCode</a:t>
            </a:r>
            <a:r>
              <a:rPr lang="en-US" sz="1600" dirty="0" smtClean="0"/>
              <a:t>() whereas a </a:t>
            </a:r>
            <a:r>
              <a:rPr lang="en-US" sz="1600" dirty="0" err="1" smtClean="0">
                <a:latin typeface="Courier New" pitchFamily="49" charset="0"/>
              </a:rPr>
              <a:t>TreeSet</a:t>
            </a:r>
            <a:r>
              <a:rPr lang="en-US" sz="1600" dirty="0" smtClean="0"/>
              <a:t> orders items using the natural ordering of the type using the item’s </a:t>
            </a:r>
            <a:r>
              <a:rPr lang="en-US" sz="1600" dirty="0" err="1" smtClean="0">
                <a:latin typeface="Courier New" pitchFamily="49" charset="0"/>
              </a:rPr>
              <a:t>compareTo</a:t>
            </a:r>
            <a:r>
              <a:rPr lang="en-US" sz="1600" dirty="0" smtClean="0">
                <a:latin typeface="Courier New" pitchFamily="49" charset="0"/>
              </a:rPr>
              <a:t>()</a:t>
            </a:r>
            <a:r>
              <a:rPr lang="en-US" sz="1600" dirty="0" smtClean="0"/>
              <a:t>.  </a:t>
            </a:r>
          </a:p>
          <a:p>
            <a:pPr eaLnBrk="1" hangingPunct="1"/>
            <a:endParaRPr lang="en-US" dirty="0" smtClean="0"/>
          </a:p>
        </p:txBody>
      </p:sp>
    </p:spTree>
    <p:extLst>
      <p:ext uri="{BB962C8B-B14F-4D97-AF65-F5344CB8AC3E}">
        <p14:creationId xmlns:p14="http://schemas.microsoft.com/office/powerpoint/2010/main" val="3423127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1584309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9CEE083-5CCE-493C-B5BF-8C4934255DD5}" type="slidenum">
              <a:rPr lang="en-US" smtClean="0"/>
              <a:pPr/>
              <a:t>27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remove()</a:t>
            </a:r>
            <a:r>
              <a:rPr lang="en-US" sz="1600" smtClean="0"/>
              <a:t> method will remove a specified item if that item is present.  If the specified item is not present, </a:t>
            </a:r>
            <a:r>
              <a:rPr lang="en-US" sz="1600" smtClean="0">
                <a:latin typeface="Courier New" pitchFamily="49" charset="0"/>
              </a:rPr>
              <a:t>remove()</a:t>
            </a:r>
            <a:r>
              <a:rPr lang="en-US" sz="1600" smtClean="0"/>
              <a:t> simply does nothing.</a:t>
            </a:r>
          </a:p>
          <a:p>
            <a:pPr eaLnBrk="1" hangingPunct="1"/>
            <a:endParaRPr lang="en-US" smtClean="0"/>
          </a:p>
        </p:txBody>
      </p:sp>
    </p:spTree>
    <p:extLst>
      <p:ext uri="{BB962C8B-B14F-4D97-AF65-F5344CB8AC3E}">
        <p14:creationId xmlns:p14="http://schemas.microsoft.com/office/powerpoint/2010/main" val="3944615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2373395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F2F7AC-88A4-4077-BC7B-CE0E9341D773}" type="slidenum">
              <a:rPr lang="en-US" smtClean="0"/>
              <a:pPr/>
              <a:t>29</a:t>
            </a:fld>
            <a:endParaRPr lang="en-US" smtClean="0"/>
          </a:p>
        </p:txBody>
      </p:sp>
      <p:sp>
        <p:nvSpPr>
          <p:cNvPr id="69635" name="Rectangle 2"/>
          <p:cNvSpPr>
            <a:spLocks noGrp="1" noRot="1" noChangeAspect="1" noChangeArrowheads="1" noTextEdit="1"/>
          </p:cNvSpPr>
          <p:nvPr>
            <p:ph type="sldImg"/>
          </p:nvPr>
        </p:nvSpPr>
        <p:spPr>
          <a:xfrm>
            <a:off x="1143000" y="685800"/>
            <a:ext cx="4645025" cy="3482975"/>
          </a:xfrm>
          <a:ln/>
        </p:spPr>
      </p:sp>
      <p:sp>
        <p:nvSpPr>
          <p:cNvPr id="69636" name="Rectangle 3"/>
          <p:cNvSpPr>
            <a:spLocks noGrp="1" noChangeArrowheads="1"/>
          </p:cNvSpPr>
          <p:nvPr>
            <p:ph type="body" idx="1"/>
          </p:nvPr>
        </p:nvSpPr>
        <p:spPr>
          <a:noFill/>
          <a:ln/>
        </p:spPr>
        <p:txBody>
          <a:bodyPr/>
          <a:lstStyle/>
          <a:p>
            <a:pPr eaLnBrk="1" hangingPunct="1"/>
            <a:r>
              <a:rPr lang="en-US" sz="1600" dirty="0" smtClean="0"/>
              <a:t>The references stored in a set are not necessarily in sequential order.   </a:t>
            </a:r>
          </a:p>
          <a:p>
            <a:pPr eaLnBrk="1" hangingPunct="1"/>
            <a:r>
              <a:rPr lang="en-US" sz="1600" dirty="0" smtClean="0"/>
              <a:t>The references may be all over the place in memory.   </a:t>
            </a:r>
          </a:p>
          <a:p>
            <a:pPr eaLnBrk="1" hangingPunct="1"/>
            <a:r>
              <a:rPr lang="en-US" sz="1600" dirty="0" err="1" smtClean="0"/>
              <a:t>Iterators</a:t>
            </a:r>
            <a:r>
              <a:rPr lang="en-US" sz="1600" dirty="0" smtClean="0"/>
              <a:t> are used to access the references in a data structure in a standard way.  </a:t>
            </a:r>
          </a:p>
          <a:p>
            <a:pPr eaLnBrk="1" hangingPunct="1"/>
            <a:r>
              <a:rPr lang="en-US" sz="1600" dirty="0" err="1" smtClean="0"/>
              <a:t>Iterators</a:t>
            </a:r>
            <a:r>
              <a:rPr lang="en-US" sz="1600" dirty="0" smtClean="0"/>
              <a:t> access the references in the order specified by the data structure.</a:t>
            </a:r>
          </a:p>
        </p:txBody>
      </p:sp>
    </p:spTree>
    <p:extLst>
      <p:ext uri="{BB962C8B-B14F-4D97-AF65-F5344CB8AC3E}">
        <p14:creationId xmlns:p14="http://schemas.microsoft.com/office/powerpoint/2010/main" val="166834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F43298D-C359-4DD0-B4E8-9F9517499F57}" type="slidenum">
              <a:rPr lang="en-US" smtClean="0"/>
              <a:pPr/>
              <a:t>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87373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1976196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BCFDA3A-3285-4436-81F3-85094E353264}" type="slidenum">
              <a:rPr lang="en-US" smtClean="0"/>
              <a:pPr/>
              <a:t>31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z="1600" dirty="0" smtClean="0"/>
              <a:t>The new for loop iterates over all of the references in the set.</a:t>
            </a:r>
          </a:p>
          <a:p>
            <a:pPr eaLnBrk="1" hangingPunct="1"/>
            <a:r>
              <a:rPr lang="en-US" sz="1600" dirty="0" smtClean="0"/>
              <a:t>The new for loop is a little easier to code and a little easier to read than the standard </a:t>
            </a:r>
            <a:r>
              <a:rPr lang="en-US" sz="1600" dirty="0" err="1" smtClean="0"/>
              <a:t>iterator</a:t>
            </a:r>
            <a:r>
              <a:rPr lang="en-US" sz="1600" dirty="0" smtClean="0"/>
              <a:t> code needed to do the same job.</a:t>
            </a:r>
          </a:p>
          <a:p>
            <a:pPr eaLnBrk="1" hangingPunct="1"/>
            <a:endParaRPr lang="en-US" sz="1600" dirty="0" smtClean="0"/>
          </a:p>
          <a:p>
            <a:pPr eaLnBrk="1" hangingPunct="1"/>
            <a:r>
              <a:rPr lang="en-US" sz="1600" dirty="0" smtClean="0"/>
              <a:t>for( double </a:t>
            </a:r>
            <a:r>
              <a:rPr lang="en-US" sz="1600" dirty="0" err="1" smtClean="0"/>
              <a:t>dec</a:t>
            </a:r>
            <a:r>
              <a:rPr lang="en-US" sz="1600" dirty="0" smtClean="0"/>
              <a:t> : </a:t>
            </a:r>
            <a:r>
              <a:rPr lang="en-US" sz="1600" dirty="0" err="1" smtClean="0"/>
              <a:t>vals</a:t>
            </a:r>
            <a:r>
              <a:rPr lang="en-US" sz="1600" dirty="0" smtClean="0"/>
              <a:t> )  	//will iterate as long as the set contains values</a:t>
            </a:r>
          </a:p>
          <a:p>
            <a:pPr eaLnBrk="1" hangingPunct="1"/>
            <a:r>
              <a:rPr lang="en-US" sz="1600" dirty="0" smtClean="0"/>
              <a:t>		//will copy the next value from </a:t>
            </a:r>
            <a:r>
              <a:rPr lang="en-US" sz="1600" dirty="0" err="1" smtClean="0"/>
              <a:t>doubleSet</a:t>
            </a:r>
            <a:r>
              <a:rPr lang="en-US" sz="1600" dirty="0" smtClean="0"/>
              <a:t> to </a:t>
            </a:r>
            <a:r>
              <a:rPr lang="en-US" sz="1600" dirty="0" err="1" smtClean="0"/>
              <a:t>dec</a:t>
            </a:r>
            <a:r>
              <a:rPr lang="en-US" sz="1600" dirty="0" smtClean="0"/>
              <a:t> each time the loop iterates</a:t>
            </a:r>
          </a:p>
          <a:p>
            <a:pPr eaLnBrk="1" hangingPunct="1"/>
            <a:r>
              <a:rPr lang="en-US" sz="1600" dirty="0" smtClean="0"/>
              <a:t>{</a:t>
            </a:r>
          </a:p>
          <a:p>
            <a:pPr eaLnBrk="1" hangingPunct="1"/>
            <a:r>
              <a:rPr lang="en-US" sz="1600" dirty="0" smtClean="0"/>
              <a:t>   //do something</a:t>
            </a:r>
          </a:p>
          <a:p>
            <a:pPr eaLnBrk="1" hangingPunct="1"/>
            <a:r>
              <a:rPr lang="en-US" sz="1600" dirty="0" smtClean="0"/>
              <a:t>}</a:t>
            </a:r>
          </a:p>
        </p:txBody>
      </p:sp>
    </p:spTree>
    <p:extLst>
      <p:ext uri="{BB962C8B-B14F-4D97-AF65-F5344CB8AC3E}">
        <p14:creationId xmlns:p14="http://schemas.microsoft.com/office/powerpoint/2010/main" val="1842974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73208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7098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34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0427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B39C570-1412-417A-B1D6-03066A6ACC56}" type="slidenum">
              <a:rPr lang="en-US" smtClean="0"/>
              <a:pPr/>
              <a:t>4</a:t>
            </a:fld>
            <a:endParaRPr lang="en-US" smtClean="0"/>
          </a:p>
        </p:txBody>
      </p:sp>
      <p:sp>
        <p:nvSpPr>
          <p:cNvPr id="49155" name="Rectangle 2"/>
          <p:cNvSpPr>
            <a:spLocks noGrp="1" noRot="1" noChangeAspect="1" noChangeArrowheads="1" noTextEdit="1"/>
          </p:cNvSpPr>
          <p:nvPr>
            <p:ph type="sldImg"/>
          </p:nvPr>
        </p:nvSpPr>
        <p:spPr>
          <a:xfrm>
            <a:off x="1104900" y="696913"/>
            <a:ext cx="4648200" cy="3486150"/>
          </a:xfrm>
          <a:ln/>
        </p:spPr>
      </p:sp>
      <p:sp>
        <p:nvSpPr>
          <p:cNvPr id="49156"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extLst>
      <p:ext uri="{BB962C8B-B14F-4D97-AF65-F5344CB8AC3E}">
        <p14:creationId xmlns:p14="http://schemas.microsoft.com/office/powerpoint/2010/main" val="188879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50B5F74-92D5-4D0C-9A57-5C712109E084}" type="slidenum">
              <a:rPr lang="en-US" smtClean="0"/>
              <a:pPr/>
              <a:t>5</a:t>
            </a:fld>
            <a:endParaRPr lang="en-US" smtClean="0"/>
          </a:p>
        </p:txBody>
      </p:sp>
      <p:sp>
        <p:nvSpPr>
          <p:cNvPr id="50179" name="Rectangle 2"/>
          <p:cNvSpPr>
            <a:spLocks noGrp="1" noRot="1" noChangeAspect="1" noChangeArrowheads="1" noTextEdit="1"/>
          </p:cNvSpPr>
          <p:nvPr>
            <p:ph type="sldImg"/>
          </p:nvPr>
        </p:nvSpPr>
        <p:spPr>
          <a:xfrm>
            <a:off x="1104900" y="696913"/>
            <a:ext cx="4648200" cy="3486150"/>
          </a:xfrm>
          <a:ln/>
        </p:spPr>
      </p:sp>
      <p:sp>
        <p:nvSpPr>
          <p:cNvPr id="50180"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extLst>
      <p:ext uri="{BB962C8B-B14F-4D97-AF65-F5344CB8AC3E}">
        <p14:creationId xmlns:p14="http://schemas.microsoft.com/office/powerpoint/2010/main" val="286582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6</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625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714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2924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9</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5782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0F8F92F-7838-4D80-B3E3-1A9C21FB5AF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AC30123-358B-4186-A9BE-C33E977032B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EF5FB24-86A0-44D5-9361-8F7FE413522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E3F6554-D127-4180-8B3D-E3E6D01D2101}"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6A5CB06-DC52-41AE-89A7-5CBC507E7BD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249B5AB-62B3-412C-81E8-6813FEC45A3B}"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D9A6A53-6D31-43C6-83B4-21DBC957CAA2}"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B579BFDC-4A16-4B33-BCBB-6B3E2A096976}"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9EF84DD-F99B-48C0-B5AD-9D338D84E084}"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2A7386A-5EDA-4BA7-84FC-3A0FBA619283}"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516AAEC-8FBD-4E94-948D-F16966049FF7}"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mn-lt"/>
              </a:defRPr>
            </a:lvl1pPr>
          </a:lstStyle>
          <a:p>
            <a:pPr>
              <a:defRPr/>
            </a:pPr>
            <a:fld id="{92C79CD0-39A8-499C-A5F6-1EEC0E1B3462}"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SETS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4" name="Footer Placeholder 3"/>
          <p:cNvSpPr>
            <a:spLocks noGrp="1"/>
          </p:cNvSpPr>
          <p:nvPr>
            <p:ph type="ftr" sz="quarter" idx="12"/>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4524315"/>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Size or Cardinality</a:t>
            </a:r>
            <a:endParaRPr lang="en-US" sz="3200" dirty="0" smtClean="0">
              <a:solidFill>
                <a:schemeClr val="tx2"/>
              </a:solidFill>
            </a:endParaRPr>
          </a:p>
          <a:p>
            <a:endParaRPr lang="en-US" sz="3200" dirty="0" smtClean="0">
              <a:solidFill>
                <a:schemeClr val="tx2"/>
              </a:solidFill>
            </a:endParaRPr>
          </a:p>
          <a:p>
            <a:r>
              <a:rPr lang="en-US" sz="3200" dirty="0" smtClean="0">
                <a:solidFill>
                  <a:schemeClr val="tx2"/>
                </a:solidFill>
              </a:rPr>
              <a:t>[1, 3, 5</a:t>
            </a:r>
            <a:r>
              <a:rPr lang="en-US" sz="3200" dirty="0" smtClean="0">
                <a:solidFill>
                  <a:schemeClr val="tx2"/>
                </a:solidFill>
              </a:rPr>
              <a:t>, 7, 9]   </a:t>
            </a:r>
            <a:r>
              <a:rPr lang="en-US" sz="3200" dirty="0" smtClean="0">
                <a:solidFill>
                  <a:schemeClr val="tx2"/>
                </a:solidFill>
              </a:rPr>
              <a:t> ==   5 </a:t>
            </a:r>
            <a:endParaRPr lang="en-US" sz="3200" dirty="0">
              <a:solidFill>
                <a:schemeClr val="tx2"/>
              </a:solidFill>
            </a:endParaRPr>
          </a:p>
          <a:p>
            <a:endParaRPr lang="en-US" sz="3200" dirty="0" smtClean="0">
              <a:solidFill>
                <a:schemeClr val="tx2"/>
              </a:solidFill>
            </a:endParaRPr>
          </a:p>
          <a:p>
            <a:r>
              <a:rPr lang="en-US" sz="3200" dirty="0" smtClean="0">
                <a:solidFill>
                  <a:schemeClr val="tx2"/>
                </a:solidFill>
              </a:rPr>
              <a:t>[</a:t>
            </a:r>
            <a:r>
              <a:rPr lang="en-US" sz="3200" dirty="0" smtClean="0">
                <a:solidFill>
                  <a:schemeClr val="tx2"/>
                </a:solidFill>
              </a:rPr>
              <a:t>9, 11, 13</a:t>
            </a:r>
            <a:r>
              <a:rPr lang="en-US" sz="3200" dirty="0" smtClean="0">
                <a:solidFill>
                  <a:schemeClr val="tx2"/>
                </a:solidFill>
              </a:rPr>
              <a:t>]  ==  3</a:t>
            </a:r>
          </a:p>
          <a:p>
            <a:endParaRPr lang="en-US" sz="3200" dirty="0">
              <a:solidFill>
                <a:schemeClr val="tx2"/>
              </a:solidFill>
            </a:endParaRPr>
          </a:p>
          <a:p>
            <a:r>
              <a:rPr lang="en-US" sz="3200" dirty="0" smtClean="0">
                <a:solidFill>
                  <a:schemeClr val="tx2"/>
                </a:solidFill>
              </a:rPr>
              <a:t>The number of elements in the set</a:t>
            </a:r>
            <a:endParaRPr lang="en-US" sz="3200" dirty="0" smtClean="0">
              <a:solidFill>
                <a:schemeClr val="tx2"/>
              </a:solidFill>
            </a:endParaRPr>
          </a:p>
          <a:p>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653119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setoperations.java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4100007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60" name="Text Box 3"/>
          <p:cNvSpPr txBox="1">
            <a:spLocks noChangeArrowheads="1"/>
          </p:cNvSpPr>
          <p:nvPr/>
        </p:nvSpPr>
        <p:spPr bwMode="auto">
          <a:xfrm>
            <a:off x="533400" y="1905000"/>
            <a:ext cx="8382000" cy="3503613"/>
          </a:xfrm>
          <a:prstGeom prst="rect">
            <a:avLst/>
          </a:prstGeom>
          <a:noFill/>
          <a:ln w="12700">
            <a:noFill/>
            <a:miter lim="800000"/>
            <a:headEnd type="none" w="sm" len="sm"/>
            <a:tailEnd type="none" w="sm" len="sm"/>
          </a:ln>
        </p:spPr>
        <p:txBody>
          <a:bodyPr>
            <a:spAutoFit/>
          </a:bodyPr>
          <a:lstStyle/>
          <a:p>
            <a:r>
              <a:rPr lang="en-US" sz="3200">
                <a:solidFill>
                  <a:schemeClr val="tx2"/>
                </a:solidFill>
              </a:rPr>
              <a:t>Because Set is an interface, you cannot instantiate it.</a:t>
            </a:r>
          </a:p>
          <a:p>
            <a:endParaRPr lang="en-US" sz="3200">
              <a:solidFill>
                <a:schemeClr val="tx2"/>
              </a:solidFill>
            </a:endParaRPr>
          </a:p>
          <a:p>
            <a:r>
              <a:rPr lang="en-US" sz="3200">
                <a:solidFill>
                  <a:schemeClr val="tx2"/>
                </a:solidFill>
              </a:rPr>
              <a:t>Set bad = new Set();			</a:t>
            </a:r>
            <a:r>
              <a:rPr lang="en-US" sz="3200">
                <a:solidFill>
                  <a:srgbClr val="FF0000"/>
                </a:solidFill>
              </a:rPr>
              <a:t>//illegal</a:t>
            </a:r>
          </a:p>
          <a:p>
            <a:endParaRPr lang="en-US" sz="3200">
              <a:solidFill>
                <a:srgbClr val="FF0000"/>
              </a:solidFill>
            </a:endParaRPr>
          </a:p>
          <a:p>
            <a:r>
              <a:rPr lang="en-US" sz="3200">
                <a:solidFill>
                  <a:schemeClr val="tx2"/>
                </a:solidFill>
              </a:rPr>
              <a:t>Set hash = new HashSet();   	</a:t>
            </a:r>
            <a:r>
              <a:rPr lang="en-US" sz="3200">
                <a:solidFill>
                  <a:srgbClr val="008000"/>
                </a:solidFill>
              </a:rPr>
              <a:t>//legal</a:t>
            </a:r>
          </a:p>
          <a:p>
            <a:r>
              <a:rPr lang="en-US" sz="3200">
                <a:solidFill>
                  <a:schemeClr val="tx2"/>
                </a:solidFill>
              </a:rPr>
              <a:t>Set tree = new TreeSet();   	</a:t>
            </a:r>
            <a:r>
              <a:rPr lang="en-US" sz="3200">
                <a:solidFill>
                  <a:srgbClr val="008000"/>
                </a:solidFill>
              </a:rPr>
              <a:t>//legal</a:t>
            </a:r>
            <a:endParaRPr lang="en-US" sz="3200">
              <a:solidFill>
                <a:srgbClr val="3333CC"/>
              </a:solidFill>
            </a:endParaRPr>
          </a:p>
        </p:txBody>
      </p:sp>
      <p:sp>
        <p:nvSpPr>
          <p:cNvPr id="19461" name="Text Box 4"/>
          <p:cNvSpPr txBox="1">
            <a:spLocks noChangeArrowheads="1"/>
          </p:cNvSpPr>
          <p:nvPr/>
        </p:nvSpPr>
        <p:spPr bwMode="auto">
          <a:xfrm>
            <a:off x="609600" y="5791200"/>
            <a:ext cx="7086600" cy="531813"/>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2800">
                <a:solidFill>
                  <a:srgbClr val="3333CC"/>
                </a:solidFill>
              </a:rPr>
              <a:t>hash and tree store Object references.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4" name="Text Box 3"/>
          <p:cNvSpPr txBox="1">
            <a:spLocks noChangeArrowheads="1"/>
          </p:cNvSpPr>
          <p:nvPr/>
        </p:nvSpPr>
        <p:spPr bwMode="auto">
          <a:xfrm>
            <a:off x="381000" y="1981200"/>
            <a:ext cx="8458200" cy="3900488"/>
          </a:xfrm>
          <a:prstGeom prst="rect">
            <a:avLst/>
          </a:prstGeom>
          <a:noFill/>
          <a:ln w="12700">
            <a:noFill/>
            <a:miter lim="800000"/>
            <a:headEnd type="none" w="sm" len="sm"/>
            <a:tailEnd type="none" w="sm" len="sm"/>
          </a:ln>
        </p:spPr>
        <p:txBody>
          <a:bodyPr>
            <a:spAutoFit/>
          </a:bodyPr>
          <a:lstStyle/>
          <a:p>
            <a:r>
              <a:rPr lang="en-US" sz="3200">
                <a:solidFill>
                  <a:schemeClr val="tx2"/>
                </a:solidFill>
              </a:rPr>
              <a:t>With Java 5, you can now specify which</a:t>
            </a:r>
          </a:p>
          <a:p>
            <a:r>
              <a:rPr lang="en-US" sz="3200">
                <a:solidFill>
                  <a:schemeClr val="tx2"/>
                </a:solidFill>
              </a:rPr>
              <a:t>type of reference you want to store in the TreeSet or HashSet.</a:t>
            </a:r>
          </a:p>
          <a:p>
            <a:endParaRPr lang="en-US" sz="3200">
              <a:solidFill>
                <a:schemeClr val="tx2"/>
              </a:solidFill>
            </a:endParaRPr>
          </a:p>
          <a:p>
            <a:r>
              <a:rPr lang="en-US" sz="3000">
                <a:solidFill>
                  <a:schemeClr val="tx2"/>
                </a:solidFill>
              </a:rPr>
              <a:t>Set&lt;</a:t>
            </a:r>
            <a:r>
              <a:rPr lang="en-US" sz="3000">
                <a:solidFill>
                  <a:srgbClr val="009900"/>
                </a:solidFill>
              </a:rPr>
              <a:t>Byte</a:t>
            </a:r>
            <a:r>
              <a:rPr lang="en-US" sz="3000">
                <a:solidFill>
                  <a:schemeClr val="tx2"/>
                </a:solidFill>
              </a:rPr>
              <a:t>&gt; bytes = new TreeSet&lt;</a:t>
            </a:r>
            <a:r>
              <a:rPr lang="en-US" sz="3000">
                <a:solidFill>
                  <a:srgbClr val="009900"/>
                </a:solidFill>
              </a:rPr>
              <a:t>Byte</a:t>
            </a:r>
            <a:r>
              <a:rPr lang="en-US" sz="3000">
                <a:solidFill>
                  <a:schemeClr val="tx2"/>
                </a:solidFill>
              </a:rPr>
              <a:t>&gt;();</a:t>
            </a:r>
          </a:p>
          <a:p>
            <a:r>
              <a:rPr lang="en-US" sz="3000">
                <a:solidFill>
                  <a:schemeClr val="tx2"/>
                </a:solidFill>
              </a:rPr>
              <a:t>Set&lt;</a:t>
            </a:r>
            <a:r>
              <a:rPr lang="en-US" sz="3000">
                <a:solidFill>
                  <a:srgbClr val="009900"/>
                </a:solidFill>
              </a:rPr>
              <a:t>It</a:t>
            </a:r>
            <a:r>
              <a:rPr lang="en-US" sz="3000">
                <a:solidFill>
                  <a:schemeClr val="tx2"/>
                </a:solidFill>
              </a:rPr>
              <a:t>&gt; its = new HashSet&lt;</a:t>
            </a:r>
            <a:r>
              <a:rPr lang="en-US" sz="3000">
                <a:solidFill>
                  <a:srgbClr val="009900"/>
                </a:solidFill>
              </a:rPr>
              <a:t>It</a:t>
            </a:r>
            <a:r>
              <a:rPr lang="en-US" sz="3000">
                <a:solidFill>
                  <a:schemeClr val="tx2"/>
                </a:solidFill>
              </a:rPr>
              <a:t>&gt;();</a:t>
            </a:r>
            <a:endParaRPr lang="en-US" sz="3000">
              <a:solidFill>
                <a:srgbClr val="008000"/>
              </a:solidFill>
            </a:endParaRPr>
          </a:p>
          <a:p>
            <a:endParaRPr lang="en-US" sz="3000">
              <a:solidFill>
                <a:srgbClr val="3333CC"/>
              </a:solidFill>
            </a:endParaRPr>
          </a:p>
          <a:p>
            <a:endParaRPr lang="en-US" sz="3200">
              <a:solidFill>
                <a:srgbClr val="3333CC"/>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2"/>
          <p:cNvSpPr txBox="1">
            <a:spLocks noChangeArrowheads="1"/>
          </p:cNvSpPr>
          <p:nvPr/>
        </p:nvSpPr>
        <p:spPr bwMode="auto">
          <a:xfrm>
            <a:off x="914400" y="1981200"/>
            <a:ext cx="7391400" cy="3503613"/>
          </a:xfrm>
          <a:prstGeom prst="rect">
            <a:avLst/>
          </a:prstGeom>
          <a:noFill/>
          <a:ln w="12700">
            <a:noFill/>
            <a:miter lim="800000"/>
            <a:headEnd type="none" w="sm" len="sm"/>
            <a:tailEnd type="none" w="sm" len="sm"/>
          </a:ln>
        </p:spPr>
        <p:txBody>
          <a:bodyPr>
            <a:spAutoFit/>
          </a:bodyPr>
          <a:lstStyle/>
          <a:p>
            <a:r>
              <a:rPr lang="en-US" sz="3200"/>
              <a:t>HashSet – a set ordered by each</a:t>
            </a:r>
          </a:p>
          <a:p>
            <a:r>
              <a:rPr lang="en-US" sz="3200"/>
              <a:t>item’s hashCode that is extremely time efficient.</a:t>
            </a:r>
          </a:p>
          <a:p>
            <a:endParaRPr lang="en-US" sz="3200"/>
          </a:p>
          <a:p>
            <a:r>
              <a:rPr lang="en-US" sz="3200"/>
              <a:t>TreeSet – a naturally ordered set </a:t>
            </a:r>
            <a:br>
              <a:rPr lang="en-US" sz="3200"/>
            </a:br>
            <a:r>
              <a:rPr lang="en-US" sz="3200"/>
              <a:t>that is very efficient, but not as </a:t>
            </a:r>
            <a:br>
              <a:rPr lang="en-US" sz="3200"/>
            </a:br>
            <a:r>
              <a:rPr lang="en-US" sz="3200"/>
              <a:t>efficient as HashSet.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143000" y="1905000"/>
            <a:ext cx="7104063" cy="2654300"/>
          </a:xfrm>
          <a:prstGeom prst="rect">
            <a:avLst/>
          </a:prstGeom>
          <a:noFill/>
          <a:ln w="12700">
            <a:noFill/>
            <a:miter lim="800000"/>
            <a:headEnd type="none" w="sm" len="sm"/>
            <a:tailEnd type="none" w="sm" len="sm"/>
          </a:ln>
        </p:spPr>
        <p:txBody>
          <a:bodyPr wrap="none">
            <a:spAutoFit/>
          </a:bodyPr>
          <a:lstStyle/>
          <a:p>
            <a:r>
              <a:rPr lang="en-US" sz="2800"/>
              <a:t>HashSet and HashMap were both </a:t>
            </a:r>
          </a:p>
          <a:p>
            <a:r>
              <a:rPr lang="en-US" sz="2800"/>
              <a:t>created around hash tables.</a:t>
            </a:r>
          </a:p>
          <a:p>
            <a:endParaRPr lang="en-US" sz="2800"/>
          </a:p>
          <a:p>
            <a:r>
              <a:rPr lang="en-US" sz="2800"/>
              <a:t>A hash table essentially a giant array.  </a:t>
            </a:r>
            <a:br>
              <a:rPr lang="en-US" sz="2800"/>
            </a:br>
            <a:r>
              <a:rPr lang="en-US" sz="2800"/>
              <a:t>Each item is inserted into the array </a:t>
            </a:r>
          </a:p>
          <a:p>
            <a:r>
              <a:rPr lang="en-US" sz="2800"/>
              <a:t>according to a hash formula.</a:t>
            </a:r>
          </a:p>
        </p:txBody>
      </p:sp>
      <p:graphicFrame>
        <p:nvGraphicFramePr>
          <p:cNvPr id="333828" name="Group 4"/>
          <p:cNvGraphicFramePr>
            <a:graphicFrameLocks noGrp="1"/>
          </p:cNvGraphicFramePr>
          <p:nvPr/>
        </p:nvGraphicFramePr>
        <p:xfrm>
          <a:off x="914400" y="5334000"/>
          <a:ext cx="7162800" cy="518160"/>
        </p:xfrm>
        <a:graphic>
          <a:graphicData uri="http://schemas.openxmlformats.org/drawingml/2006/table">
            <a:tbl>
              <a:tblPr/>
              <a:tblGrid>
                <a:gridCol w="1431925"/>
                <a:gridCol w="1433513"/>
                <a:gridCol w="1431925"/>
                <a:gridCol w="1433512"/>
                <a:gridCol w="1431925"/>
              </a:tblGrid>
              <a:tr h="127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r>
            </a:tbl>
          </a:graphicData>
        </a:graphic>
      </p:graphicFrame>
      <p:sp>
        <p:nvSpPr>
          <p:cNvPr id="22547" name="Text Box 18"/>
          <p:cNvSpPr txBox="1">
            <a:spLocks noChangeArrowheads="1"/>
          </p:cNvSpPr>
          <p:nvPr/>
        </p:nvSpPr>
        <p:spPr bwMode="auto">
          <a:xfrm>
            <a:off x="1143000" y="4800600"/>
            <a:ext cx="6781800" cy="519113"/>
          </a:xfrm>
          <a:prstGeom prst="rect">
            <a:avLst/>
          </a:prstGeom>
          <a:noFill/>
          <a:ln w="9525">
            <a:noFill/>
            <a:miter lim="800000"/>
            <a:headEnd/>
            <a:tailEnd/>
          </a:ln>
        </p:spPr>
        <p:txBody>
          <a:bodyPr>
            <a:spAutoFit/>
          </a:bodyPr>
          <a:lstStyle/>
          <a:p>
            <a:pPr eaLnBrk="0" hangingPunct="0">
              <a:spcBef>
                <a:spcPct val="50000"/>
              </a:spcBef>
            </a:pPr>
            <a:r>
              <a:rPr lang="en-US" sz="2800" b="0"/>
              <a:t>   0	       1	    2		3	     4</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hash table?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6" name="Text Box 3"/>
          <p:cNvSpPr txBox="1">
            <a:spLocks noChangeArrowheads="1"/>
          </p:cNvSpPr>
          <p:nvPr/>
        </p:nvSpPr>
        <p:spPr bwMode="auto">
          <a:xfrm>
            <a:off x="762000" y="1447800"/>
            <a:ext cx="7772400" cy="2677656"/>
          </a:xfrm>
          <a:prstGeom prst="rect">
            <a:avLst/>
          </a:prstGeom>
          <a:noFill/>
          <a:ln w="12700">
            <a:noFill/>
            <a:miter lim="800000"/>
            <a:headEnd type="none" w="sm" len="sm"/>
            <a:tailEnd type="none" w="sm" len="sm"/>
          </a:ln>
        </p:spPr>
        <p:txBody>
          <a:bodyPr wrap="square">
            <a:spAutoFit/>
          </a:bodyPr>
          <a:lstStyle/>
          <a:p>
            <a:r>
              <a:rPr lang="en-US" dirty="0" err="1"/>
              <a:t>TreeSet</a:t>
            </a:r>
            <a:r>
              <a:rPr lang="en-US" dirty="0"/>
              <a:t> and </a:t>
            </a:r>
            <a:r>
              <a:rPr lang="en-US" dirty="0" err="1"/>
              <a:t>TreeMap</a:t>
            </a:r>
            <a:r>
              <a:rPr lang="en-US" dirty="0"/>
              <a:t> were built </a:t>
            </a:r>
            <a:r>
              <a:rPr lang="en-US" dirty="0" smtClean="0"/>
              <a:t>around </a:t>
            </a:r>
            <a:r>
              <a:rPr lang="en-US" dirty="0"/>
              <a:t>binary trees.</a:t>
            </a:r>
          </a:p>
          <a:p>
            <a:endParaRPr lang="en-US" dirty="0"/>
          </a:p>
          <a:p>
            <a:r>
              <a:rPr lang="en-US" dirty="0"/>
              <a:t>A Binary Tree is a group of nodes </a:t>
            </a:r>
            <a:r>
              <a:rPr lang="en-US" dirty="0" smtClean="0"/>
              <a:t>that contain </a:t>
            </a:r>
            <a:r>
              <a:rPr lang="en-US" dirty="0"/>
              <a:t>left and right references. </a:t>
            </a:r>
            <a:r>
              <a:rPr lang="en-US" dirty="0" smtClean="0"/>
              <a:t>  Each </a:t>
            </a:r>
            <a:r>
              <a:rPr lang="en-US" dirty="0"/>
              <a:t>item is inserted into the </a:t>
            </a:r>
            <a:r>
              <a:rPr lang="en-US" dirty="0" smtClean="0"/>
              <a:t>tree according </a:t>
            </a:r>
            <a:r>
              <a:rPr lang="en-US" dirty="0"/>
              <a:t>to its relationship to </a:t>
            </a:r>
            <a:r>
              <a:rPr lang="en-US" dirty="0" smtClean="0"/>
              <a:t>the other </a:t>
            </a:r>
            <a:r>
              <a:rPr lang="en-US" dirty="0"/>
              <a:t>nodes.</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binary tree?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124200" y="4038600"/>
            <a:ext cx="3886200" cy="21346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Set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318499" name="Group 35"/>
          <p:cNvGraphicFramePr>
            <a:graphicFrameLocks noGrp="1"/>
          </p:cNvGraphicFramePr>
          <p:nvPr/>
        </p:nvGraphicFramePr>
        <p:xfrm>
          <a:off x="609600" y="533400"/>
          <a:ext cx="8077200" cy="3970338"/>
        </p:xfrm>
        <a:graphic>
          <a:graphicData uri="http://schemas.openxmlformats.org/drawingml/2006/table">
            <a:tbl>
              <a:tblPr/>
              <a:tblGrid>
                <a:gridCol w="2720975"/>
                <a:gridCol w="5356225"/>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Set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 item x to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an item from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clear()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all items from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 of items in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4"/>
          <p:cNvSpPr txBox="1">
            <a:spLocks noChangeArrowheads="1"/>
          </p:cNvSpPr>
          <p:nvPr/>
        </p:nvSpPr>
        <p:spPr bwMode="auto">
          <a:xfrm>
            <a:off x="533400" y="1981200"/>
            <a:ext cx="6168676" cy="3108543"/>
          </a:xfrm>
          <a:prstGeom prst="rect">
            <a:avLst/>
          </a:prstGeom>
          <a:noFill/>
          <a:ln w="12700">
            <a:noFill/>
            <a:miter lim="800000"/>
            <a:headEnd type="none" w="sm" len="sm"/>
            <a:tailEnd type="none" w="sm" len="sm"/>
          </a:ln>
        </p:spPr>
        <p:txBody>
          <a:bodyPr wrap="none">
            <a:spAutoFit/>
          </a:bodyPr>
          <a:lstStyle/>
          <a:p>
            <a:r>
              <a:rPr lang="en-US" sz="2800" dirty="0" smtClean="0"/>
              <a:t>Set&lt;Integer&gt;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&lt;Integer&gt;();</a:t>
            </a:r>
          </a:p>
          <a:p>
            <a:r>
              <a:rPr lang="en-US" sz="2800" dirty="0" err="1" smtClean="0"/>
              <a:t>vals.add</a:t>
            </a:r>
            <a:r>
              <a:rPr lang="en-US" sz="2800" dirty="0" smtClean="0"/>
              <a:t>(3);</a:t>
            </a:r>
          </a:p>
          <a:p>
            <a:r>
              <a:rPr lang="en-US" sz="2800" dirty="0" err="1" smtClean="0"/>
              <a:t>vals.add</a:t>
            </a:r>
            <a:r>
              <a:rPr lang="en-US" sz="2800" dirty="0" smtClean="0"/>
              <a:t>(6);</a:t>
            </a:r>
          </a:p>
          <a:p>
            <a:r>
              <a:rPr lang="en-US" sz="2800" dirty="0" err="1" smtClean="0"/>
              <a:t>System.out.println</a:t>
            </a:r>
            <a:r>
              <a:rPr lang="en-US" sz="2800" dirty="0" smtClean="0"/>
              <a:t>(</a:t>
            </a:r>
            <a:r>
              <a:rPr lang="en-US" sz="2800" dirty="0" err="1" smtClean="0"/>
              <a:t>vals.add</a:t>
            </a:r>
            <a:r>
              <a:rPr lang="en-US" sz="2800" dirty="0" smtClean="0"/>
              <a:t>(3));</a:t>
            </a:r>
          </a:p>
          <a:p>
            <a:r>
              <a:rPr lang="en-US" sz="2800" dirty="0" err="1" smtClean="0"/>
              <a:t>vals.add</a:t>
            </a:r>
            <a:r>
              <a:rPr lang="en-US" sz="2800" dirty="0" smtClean="0"/>
              <a:t>(-5);</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6629" name="Text Box 6"/>
          <p:cNvSpPr txBox="1">
            <a:spLocks noChangeArrowheads="1"/>
          </p:cNvSpPr>
          <p:nvPr/>
        </p:nvSpPr>
        <p:spPr bwMode="auto">
          <a:xfrm>
            <a:off x="6172200" y="4495800"/>
            <a:ext cx="2667000" cy="156966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false</a:t>
            </a:r>
            <a:br>
              <a:rPr lang="en-US" sz="3200" dirty="0" smtClean="0"/>
            </a:br>
            <a:r>
              <a:rPr lang="en-US" sz="3200" dirty="0" smtClean="0"/>
              <a:t>[3, 6, -5]</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
        <p:nvSpPr>
          <p:cNvPr id="14340" name="Text Box 3"/>
          <p:cNvSpPr txBox="1">
            <a:spLocks noChangeArrowheads="1"/>
          </p:cNvSpPr>
          <p:nvPr/>
        </p:nvSpPr>
        <p:spPr bwMode="auto">
          <a:xfrm>
            <a:off x="1295400" y="1524000"/>
            <a:ext cx="6005513" cy="3990975"/>
          </a:xfrm>
          <a:prstGeom prst="rect">
            <a:avLst/>
          </a:prstGeom>
          <a:noFill/>
          <a:ln w="9525">
            <a:noFill/>
            <a:miter lim="800000"/>
            <a:headEnd/>
            <a:tailEnd/>
          </a:ln>
        </p:spPr>
        <p:txBody>
          <a:bodyPr wrap="none">
            <a:spAutoFit/>
          </a:bodyPr>
          <a:lstStyle/>
          <a:p>
            <a:r>
              <a:rPr lang="en-US" sz="3200"/>
              <a:t>The following are important </a:t>
            </a:r>
          </a:p>
          <a:p>
            <a:r>
              <a:rPr lang="en-US" sz="3200"/>
              <a:t>interfaces included in the </a:t>
            </a:r>
          </a:p>
          <a:p>
            <a:r>
              <a:rPr lang="en-US" sz="3200"/>
              <a:t>Java language ::</a:t>
            </a:r>
          </a:p>
          <a:p>
            <a:endParaRPr lang="en-US" sz="3200"/>
          </a:p>
          <a:p>
            <a:r>
              <a:rPr lang="en-US" sz="3200">
                <a:solidFill>
                  <a:schemeClr val="accent2"/>
                </a:solidFill>
              </a:rPr>
              <a:t>Collection</a:t>
            </a:r>
          </a:p>
          <a:p>
            <a:r>
              <a:rPr lang="en-US" sz="3200">
                <a:solidFill>
                  <a:schemeClr val="accent2"/>
                </a:solidFill>
              </a:rPr>
              <a:t>Set</a:t>
            </a:r>
          </a:p>
          <a:p>
            <a:r>
              <a:rPr lang="en-US" sz="3200">
                <a:solidFill>
                  <a:schemeClr val="accent2"/>
                </a:solidFill>
              </a:rPr>
              <a:t>Map</a:t>
            </a:r>
          </a:p>
          <a:p>
            <a:endParaRPr lang="en-US" sz="3200">
              <a:solidFill>
                <a:schemeClr val="accent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Interfaces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7651" name="Text Box 2"/>
          <p:cNvSpPr txBox="1">
            <a:spLocks noChangeArrowheads="1"/>
          </p:cNvSpPr>
          <p:nvPr/>
        </p:nvSpPr>
        <p:spPr bwMode="auto">
          <a:xfrm>
            <a:off x="304800" y="1600200"/>
            <a:ext cx="5905784" cy="3108543"/>
          </a:xfrm>
          <a:prstGeom prst="rect">
            <a:avLst/>
          </a:prstGeom>
          <a:noFill/>
          <a:ln w="12700">
            <a:noFill/>
            <a:miter lim="800000"/>
            <a:headEnd type="none" w="sm" len="sm"/>
            <a:tailEnd type="none" w="sm" len="sm"/>
          </a:ln>
        </p:spPr>
        <p:txBody>
          <a:bodyPr wrap="none">
            <a:spAutoFit/>
          </a:bodyPr>
          <a:lstStyle/>
          <a:p>
            <a:r>
              <a:rPr lang="en-US" sz="2800" dirty="0" smtClean="0"/>
              <a:t>Set&lt;String&gt;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&lt;String&gt;();</a:t>
            </a:r>
          </a:p>
          <a:p>
            <a:r>
              <a:rPr lang="en-US" sz="2800" dirty="0" err="1" smtClean="0"/>
              <a:t>vals.add</a:t>
            </a:r>
            <a:r>
              <a:rPr lang="en-US" sz="2800" dirty="0" smtClean="0"/>
              <a:t>("</a:t>
            </a:r>
            <a:r>
              <a:rPr lang="en-US" sz="2800" dirty="0" err="1" smtClean="0"/>
              <a:t>aplus</a:t>
            </a:r>
            <a:r>
              <a:rPr lang="en-US" sz="2800" dirty="0" smtClean="0"/>
              <a:t>");</a:t>
            </a:r>
          </a:p>
          <a:p>
            <a:r>
              <a:rPr lang="en-US" sz="2800" dirty="0" err="1" smtClean="0"/>
              <a:t>vals.add</a:t>
            </a:r>
            <a:r>
              <a:rPr lang="en-US" sz="2800" dirty="0" smtClean="0"/>
              <a:t>("comp");</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7652" name="Text Box 4"/>
          <p:cNvSpPr txBox="1">
            <a:spLocks noChangeArrowheads="1"/>
          </p:cNvSpPr>
          <p:nvPr/>
        </p:nvSpPr>
        <p:spPr bwMode="auto">
          <a:xfrm>
            <a:off x="4572000" y="2895600"/>
            <a:ext cx="4267200" cy="1077218"/>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[comp, </a:t>
            </a:r>
            <a:r>
              <a:rPr lang="en-US" sz="3200" dirty="0" err="1" smtClean="0"/>
              <a:t>aplus</a:t>
            </a:r>
            <a:r>
              <a:rPr lang="en-US" sz="3200" dirty="0" smtClean="0"/>
              <a:t>, </a:t>
            </a:r>
            <a:r>
              <a:rPr lang="en-US" sz="3200" dirty="0" err="1" smtClean="0"/>
              <a:t>sci</a:t>
            </a:r>
            <a:r>
              <a:rPr lang="en-US" sz="3200" dirty="0" smtClean="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hashsetint.java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Text Box 2"/>
          <p:cNvSpPr txBox="1">
            <a:spLocks noChangeArrowheads="1"/>
          </p:cNvSpPr>
          <p:nvPr/>
        </p:nvSpPr>
        <p:spPr bwMode="auto">
          <a:xfrm>
            <a:off x="533400" y="1676400"/>
            <a:ext cx="6082114" cy="3970318"/>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&lt;Double&gt;();</a:t>
            </a:r>
          </a:p>
          <a:p>
            <a:r>
              <a:rPr lang="en-US" sz="2800" dirty="0" err="1" smtClean="0"/>
              <a:t>vals.add</a:t>
            </a:r>
            <a:r>
              <a:rPr lang="en-US" sz="2800" dirty="0" smtClean="0"/>
              <a:t>( .3 );</a:t>
            </a:r>
          </a:p>
          <a:p>
            <a:r>
              <a:rPr lang="en-US" sz="2800" dirty="0" err="1" smtClean="0"/>
              <a:t>vals.add</a:t>
            </a:r>
            <a:r>
              <a:rPr lang="en-US" sz="2800" dirty="0" smtClean="0"/>
              <a:t>( 1.2 );</a:t>
            </a:r>
          </a:p>
          <a:p>
            <a:r>
              <a:rPr lang="en-US" sz="2800" dirty="0" err="1" smtClean="0"/>
              <a:t>vals.add</a:t>
            </a:r>
            <a:r>
              <a:rPr lang="en-US" sz="2800" dirty="0" smtClean="0"/>
              <a:t>( 2.6 );</a:t>
            </a:r>
          </a:p>
          <a:p>
            <a:r>
              <a:rPr lang="en-US" sz="2800" dirty="0" err="1" smtClean="0"/>
              <a:t>System.out.println</a:t>
            </a:r>
            <a:r>
              <a:rPr lang="en-US" sz="2800" dirty="0" smtClean="0"/>
              <a:t>(</a:t>
            </a:r>
            <a:r>
              <a:rPr lang="en-US" sz="2800" dirty="0" err="1" smtClean="0"/>
              <a:t>vals</a:t>
            </a:r>
            <a:r>
              <a:rPr lang="en-US" sz="2800" dirty="0" smtClean="0"/>
              <a:t>);</a:t>
            </a:r>
          </a:p>
          <a:p>
            <a:r>
              <a:rPr lang="en-US" sz="2800" dirty="0" err="1" smtClean="0"/>
              <a:t>vals.remove</a:t>
            </a:r>
            <a:r>
              <a:rPr lang="en-US" sz="2800" dirty="0" smtClean="0"/>
              <a:t>( 9.1 );</a:t>
            </a:r>
          </a:p>
          <a:p>
            <a:r>
              <a:rPr lang="en-US" sz="2800" dirty="0" err="1" smtClean="0"/>
              <a:t>vals.remove</a:t>
            </a:r>
            <a:r>
              <a:rPr lang="en-US" sz="2800" dirty="0" smtClean="0"/>
              <a:t>( 0.3 );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9700" name="Text Box 3"/>
          <p:cNvSpPr txBox="1">
            <a:spLocks noChangeArrowheads="1"/>
          </p:cNvSpPr>
          <p:nvPr/>
        </p:nvSpPr>
        <p:spPr bwMode="auto">
          <a:xfrm>
            <a:off x="5715000" y="3200400"/>
            <a:ext cx="3048000" cy="144655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[2.6, 1.2, 0.3]</a:t>
            </a:r>
            <a:br>
              <a:rPr lang="en-US" sz="2800" dirty="0" smtClean="0"/>
            </a:br>
            <a:r>
              <a:rPr lang="en-US" sz="2800" dirty="0" smtClean="0"/>
              <a:t>[2.6, 1.2]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remove()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hashsetremove.java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rPr>
              <a:t>© A+ Computer Science  -  www.apluscompsci.com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Text Box 2"/>
          <p:cNvSpPr txBox="1">
            <a:spLocks noChangeArrowheads="1"/>
          </p:cNvSpPr>
          <p:nvPr/>
        </p:nvSpPr>
        <p:spPr bwMode="auto">
          <a:xfrm>
            <a:off x="533400" y="1447800"/>
            <a:ext cx="6260047" cy="3108543"/>
          </a:xfrm>
          <a:prstGeom prst="rect">
            <a:avLst/>
          </a:prstGeom>
          <a:noFill/>
          <a:ln w="12700">
            <a:noFill/>
            <a:miter lim="800000"/>
            <a:headEnd type="none" w="sm" len="sm"/>
            <a:tailEnd type="none" w="sm" len="sm"/>
          </a:ln>
        </p:spPr>
        <p:txBody>
          <a:bodyPr wrap="none">
            <a:spAutoFit/>
          </a:bodyPr>
          <a:lstStyle/>
          <a:p>
            <a:r>
              <a:rPr lang="en-US" sz="2800" dirty="0" smtClean="0"/>
              <a:t>Set&lt;Integer&gt;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&lt;Integer&gt;();</a:t>
            </a:r>
          </a:p>
          <a:p>
            <a:r>
              <a:rPr lang="en-US" sz="2800" dirty="0" err="1" smtClean="0"/>
              <a:t>vals.add</a:t>
            </a:r>
            <a:r>
              <a:rPr lang="en-US" sz="2800" dirty="0" smtClean="0"/>
              <a:t>( 11 );</a:t>
            </a:r>
          </a:p>
          <a:p>
            <a:r>
              <a:rPr lang="en-US" sz="2800" dirty="0" err="1" smtClean="0"/>
              <a:t>vals.add</a:t>
            </a:r>
            <a:r>
              <a:rPr lang="en-US" sz="2800" dirty="0" smtClean="0"/>
              <a:t>( 3 );</a:t>
            </a:r>
          </a:p>
          <a:p>
            <a:r>
              <a:rPr lang="en-US" sz="2800" dirty="0" err="1" smtClean="0"/>
              <a:t>System.out.println</a:t>
            </a:r>
            <a:r>
              <a:rPr lang="en-US" sz="2800" dirty="0" smtClean="0"/>
              <a:t>(</a:t>
            </a:r>
            <a:r>
              <a:rPr lang="en-US" sz="2800" dirty="0" err="1" smtClean="0"/>
              <a:t>vals.add</a:t>
            </a:r>
            <a:r>
              <a:rPr lang="en-US" sz="2800" dirty="0" smtClean="0"/>
              <a:t>( 3 ));</a:t>
            </a:r>
          </a:p>
          <a:p>
            <a:r>
              <a:rPr lang="en-US" sz="2800" dirty="0" err="1" smtClean="0"/>
              <a:t>vals.add</a:t>
            </a:r>
            <a:r>
              <a:rPr lang="en-US" sz="2800" dirty="0" smtClean="0"/>
              <a:t>( 99 );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1749" name="Text Box 4"/>
          <p:cNvSpPr txBox="1">
            <a:spLocks noChangeArrowheads="1"/>
          </p:cNvSpPr>
          <p:nvPr/>
        </p:nvSpPr>
        <p:spPr bwMode="auto">
          <a:xfrm>
            <a:off x="5638800" y="4114800"/>
            <a:ext cx="2667000" cy="156966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false</a:t>
            </a:r>
            <a:br>
              <a:rPr lang="en-US" sz="3200" dirty="0" smtClean="0"/>
            </a:br>
            <a:r>
              <a:rPr lang="en-US" sz="3200" dirty="0" smtClean="0"/>
              <a:t>[3, 11, 99]</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1" name="Text Box 2"/>
          <p:cNvSpPr txBox="1">
            <a:spLocks noChangeArrowheads="1"/>
          </p:cNvSpPr>
          <p:nvPr/>
        </p:nvSpPr>
        <p:spPr bwMode="auto">
          <a:xfrm>
            <a:off x="533400" y="1524000"/>
            <a:ext cx="5804794" cy="3108543"/>
          </a:xfrm>
          <a:prstGeom prst="rect">
            <a:avLst/>
          </a:prstGeom>
          <a:noFill/>
          <a:ln w="12700">
            <a:noFill/>
            <a:miter lim="800000"/>
            <a:headEnd type="none" w="sm" len="sm"/>
            <a:tailEnd type="none" w="sm" len="sm"/>
          </a:ln>
        </p:spPr>
        <p:txBody>
          <a:bodyPr wrap="none">
            <a:spAutoFit/>
          </a:bodyPr>
          <a:lstStyle/>
          <a:p>
            <a:r>
              <a:rPr lang="en-US" sz="2800" dirty="0" smtClean="0"/>
              <a:t>Set&lt;String&gt;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&lt;String&gt;();</a:t>
            </a:r>
          </a:p>
          <a:p>
            <a:r>
              <a:rPr lang="en-US" sz="2800" dirty="0" err="1" smtClean="0"/>
              <a:t>vals.add</a:t>
            </a:r>
            <a:r>
              <a:rPr lang="en-US" sz="2800" dirty="0" smtClean="0"/>
              <a:t>("</a:t>
            </a:r>
            <a:r>
              <a:rPr lang="en-US" sz="2800" dirty="0" err="1" smtClean="0"/>
              <a:t>aplus</a:t>
            </a:r>
            <a:r>
              <a:rPr lang="en-US" sz="2800" dirty="0" smtClean="0"/>
              <a:t>");</a:t>
            </a:r>
          </a:p>
          <a:p>
            <a:r>
              <a:rPr lang="en-US" sz="2800" dirty="0" err="1" smtClean="0"/>
              <a:t>vals.add</a:t>
            </a:r>
            <a:r>
              <a:rPr lang="en-US" sz="2800" dirty="0" smtClean="0"/>
              <a:t>("comp");</a:t>
            </a:r>
          </a:p>
          <a:p>
            <a:r>
              <a:rPr lang="en-US" sz="2800" dirty="0" err="1" smtClean="0"/>
              <a:t>vals.add</a:t>
            </a:r>
            <a:r>
              <a:rPr lang="en-US" sz="2800" dirty="0" smtClean="0"/>
              <a:t>("comp");		</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2772" name="Text Box 3"/>
          <p:cNvSpPr txBox="1">
            <a:spLocks noChangeArrowheads="1"/>
          </p:cNvSpPr>
          <p:nvPr/>
        </p:nvSpPr>
        <p:spPr bwMode="auto">
          <a:xfrm>
            <a:off x="4724400" y="2743200"/>
            <a:ext cx="3886200" cy="1077218"/>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a:t>
            </a:r>
            <a:r>
              <a:rPr lang="en-US" sz="3200" dirty="0" err="1" smtClean="0"/>
              <a:t>aplus</a:t>
            </a:r>
            <a:r>
              <a:rPr lang="en-US" sz="3200" dirty="0" smtClean="0"/>
              <a:t>, comp, </a:t>
            </a:r>
            <a:r>
              <a:rPr lang="en-US" sz="3200" dirty="0" err="1" smtClean="0"/>
              <a:t>sci</a:t>
            </a:r>
            <a:r>
              <a:rPr lang="en-US" sz="3200" dirty="0" smtClean="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715000" y="4191000"/>
            <a:ext cx="2957512" cy="1920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438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treesetint.java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t</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reesetstring.java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
        <p:nvSpPr>
          <p:cNvPr id="34819" name="Text Box 2"/>
          <p:cNvSpPr txBox="1">
            <a:spLocks noChangeArrowheads="1"/>
          </p:cNvSpPr>
          <p:nvPr/>
        </p:nvSpPr>
        <p:spPr bwMode="auto">
          <a:xfrm>
            <a:off x="533400" y="1676400"/>
            <a:ext cx="5981125" cy="3970318"/>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.7 );</a:t>
            </a:r>
          </a:p>
          <a:p>
            <a:r>
              <a:rPr lang="en-US" sz="2800" dirty="0" err="1" smtClean="0"/>
              <a:t>vals.add</a:t>
            </a:r>
            <a:r>
              <a:rPr lang="en-US" sz="2800" dirty="0" smtClean="0"/>
              <a:t>( 1.1 );</a:t>
            </a:r>
          </a:p>
          <a:p>
            <a:r>
              <a:rPr lang="en-US" sz="2800" dirty="0" err="1" smtClean="0"/>
              <a:t>vals.add</a:t>
            </a:r>
            <a:r>
              <a:rPr lang="en-US" sz="2800" dirty="0" smtClean="0"/>
              <a:t>( 3.5 );</a:t>
            </a:r>
          </a:p>
          <a:p>
            <a:r>
              <a:rPr lang="en-US" sz="2800" dirty="0" err="1" smtClean="0"/>
              <a:t>System.out.println</a:t>
            </a:r>
            <a:r>
              <a:rPr lang="en-US" sz="2800" dirty="0" smtClean="0"/>
              <a:t>(</a:t>
            </a:r>
            <a:r>
              <a:rPr lang="en-US" sz="2800" dirty="0" err="1" smtClean="0"/>
              <a:t>vals</a:t>
            </a:r>
            <a:r>
              <a:rPr lang="en-US" sz="2800" dirty="0" smtClean="0"/>
              <a:t>);</a:t>
            </a:r>
          </a:p>
          <a:p>
            <a:r>
              <a:rPr lang="en-US" sz="2800" dirty="0" err="1" smtClean="0"/>
              <a:t>vals.remove</a:t>
            </a:r>
            <a:r>
              <a:rPr lang="en-US" sz="2800" dirty="0" smtClean="0"/>
              <a:t>( 2.2 );</a:t>
            </a:r>
          </a:p>
          <a:p>
            <a:r>
              <a:rPr lang="en-US" sz="2800" dirty="0" err="1" smtClean="0"/>
              <a:t>vals.remove</a:t>
            </a:r>
            <a:r>
              <a:rPr lang="en-US" sz="2800" dirty="0" smtClean="0"/>
              <a:t>( 0.7 );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4820" name="Text Box 3"/>
          <p:cNvSpPr txBox="1">
            <a:spLocks noChangeArrowheads="1"/>
          </p:cNvSpPr>
          <p:nvPr/>
        </p:nvSpPr>
        <p:spPr bwMode="auto">
          <a:xfrm>
            <a:off x="5791200" y="3124200"/>
            <a:ext cx="2667000" cy="144655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[0.7, 1.1, 3.5]</a:t>
            </a:r>
            <a:br>
              <a:rPr lang="en-US" sz="2800" dirty="0" smtClean="0"/>
            </a:br>
            <a:r>
              <a:rPr lang="en-US" sz="2800" dirty="0" smtClean="0"/>
              <a:t>[1.1, 3.5]</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remove()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treesetremove.java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216445"/>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rPr>
              <a:t>© A+ Computer Science  -  www.apluscompsci.com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609600" y="1447800"/>
            <a:ext cx="6425157" cy="4832092"/>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( 2.9 );</a:t>
            </a:r>
          </a:p>
          <a:p>
            <a:r>
              <a:rPr lang="en-US" sz="2800" dirty="0" err="1" smtClean="0"/>
              <a:t>vals.add</a:t>
            </a:r>
            <a:r>
              <a:rPr lang="en-US" sz="2800" dirty="0" smtClean="0"/>
              <a:t>( 3.5 );</a:t>
            </a:r>
          </a:p>
          <a:p>
            <a:r>
              <a:rPr lang="en-US" sz="2800" dirty="0" err="1" smtClean="0"/>
              <a:t>vals.add</a:t>
            </a:r>
            <a:r>
              <a:rPr lang="en-US" sz="2800" dirty="0" smtClean="0"/>
              <a:t>( 6.6 );</a:t>
            </a:r>
          </a:p>
          <a:p>
            <a:endParaRPr lang="en-US" sz="2800" dirty="0" smtClean="0"/>
          </a:p>
          <a:p>
            <a:r>
              <a:rPr lang="en-US" sz="2800" dirty="0" err="1" smtClean="0"/>
              <a:t>Iterator</a:t>
            </a:r>
            <a:r>
              <a:rPr lang="en-US" sz="2800" dirty="0" smtClean="0"/>
              <a:t>&lt;Double&gt; it;</a:t>
            </a:r>
          </a:p>
          <a:p>
            <a:r>
              <a:rPr lang="en-US" sz="2800" dirty="0" smtClean="0"/>
              <a:t>it = </a:t>
            </a:r>
            <a:r>
              <a:rPr lang="en-US" sz="2800" dirty="0" err="1" smtClean="0"/>
              <a:t>vals.iterator</a:t>
            </a:r>
            <a:r>
              <a:rPr lang="en-US" sz="2800" dirty="0" smtClean="0"/>
              <a:t>();</a:t>
            </a:r>
          </a:p>
          <a:p>
            <a:r>
              <a:rPr lang="en-US" sz="2800" dirty="0" smtClean="0"/>
              <a:t>while(</a:t>
            </a:r>
            <a:r>
              <a:rPr lang="en-US" sz="2800" dirty="0" err="1" smtClean="0"/>
              <a:t>it.hasNext</a:t>
            </a:r>
            <a:r>
              <a:rPr lang="en-US" sz="2800" dirty="0" smtClean="0"/>
              <a:t>()){</a:t>
            </a:r>
          </a:p>
          <a:p>
            <a:r>
              <a:rPr lang="en-US" sz="2800" dirty="0" smtClean="0"/>
              <a:t>	</a:t>
            </a:r>
            <a:r>
              <a:rPr lang="en-US" sz="2800" dirty="0" err="1" smtClean="0"/>
              <a:t>System.out.println</a:t>
            </a:r>
            <a:r>
              <a:rPr lang="en-US" sz="2800" dirty="0" smtClean="0"/>
              <a:t>(</a:t>
            </a:r>
            <a:r>
              <a:rPr lang="en-US" sz="2800" dirty="0" err="1" smtClean="0"/>
              <a:t>it.next</a:t>
            </a:r>
            <a:r>
              <a:rPr lang="en-US" sz="2800" dirty="0" smtClean="0"/>
              <a:t>());</a:t>
            </a:r>
          </a:p>
          <a:p>
            <a:r>
              <a:rPr lang="en-US" sz="2800" dirty="0" smtClean="0"/>
              <a:t>}</a:t>
            </a:r>
            <a:endParaRPr lang="en-US" dirty="0"/>
          </a:p>
        </p:txBody>
      </p:sp>
      <p:sp>
        <p:nvSpPr>
          <p:cNvPr id="36869" name="Text Box 5"/>
          <p:cNvSpPr txBox="1">
            <a:spLocks noChangeArrowheads="1"/>
          </p:cNvSpPr>
          <p:nvPr/>
        </p:nvSpPr>
        <p:spPr bwMode="auto">
          <a:xfrm>
            <a:off x="6324600" y="2819400"/>
            <a:ext cx="1905000" cy="1877437"/>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2.9</a:t>
            </a:r>
            <a:br>
              <a:rPr lang="en-US" sz="2800" dirty="0" smtClean="0"/>
            </a:br>
            <a:r>
              <a:rPr lang="en-US" sz="2800" dirty="0" smtClean="0"/>
              <a:t>3.5</a:t>
            </a:r>
            <a:br>
              <a:rPr lang="en-US" sz="2800" dirty="0" smtClean="0"/>
            </a:br>
            <a:r>
              <a:rPr lang="en-US" sz="2800" dirty="0" smtClean="0"/>
              <a:t>6.6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Output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4" name="Text Box 3"/>
          <p:cNvSpPr txBox="1">
            <a:spLocks noChangeArrowheads="1"/>
          </p:cNvSpPr>
          <p:nvPr/>
        </p:nvSpPr>
        <p:spPr bwMode="auto">
          <a:xfrm>
            <a:off x="533400" y="914400"/>
            <a:ext cx="1524000" cy="457200"/>
          </a:xfrm>
          <a:prstGeom prst="rect">
            <a:avLst/>
          </a:prstGeom>
          <a:noFill/>
          <a:ln w="9525">
            <a:noFill/>
            <a:miter lim="800000"/>
            <a:headEnd/>
            <a:tailEnd/>
          </a:ln>
        </p:spPr>
        <p:txBody>
          <a:bodyPr>
            <a:spAutoFit/>
          </a:bodyPr>
          <a:lstStyle/>
          <a:p>
            <a:pPr eaLnBrk="0" hangingPunct="0">
              <a:spcBef>
                <a:spcPct val="50000"/>
              </a:spcBef>
            </a:pPr>
            <a:endParaRPr lang="en-US" b="0">
              <a:latin typeface="Times New Roman" pitchFamily="18" charset="0"/>
            </a:endParaRPr>
          </a:p>
        </p:txBody>
      </p:sp>
      <p:sp>
        <p:nvSpPr>
          <p:cNvPr id="15365" name="Text Box 4"/>
          <p:cNvSpPr txBox="1">
            <a:spLocks noChangeArrowheads="1"/>
          </p:cNvSpPr>
          <p:nvPr/>
        </p:nvSpPr>
        <p:spPr bwMode="auto">
          <a:xfrm>
            <a:off x="457200" y="914400"/>
            <a:ext cx="1704975" cy="457200"/>
          </a:xfrm>
          <a:prstGeom prst="rect">
            <a:avLst/>
          </a:prstGeom>
          <a:noFill/>
          <a:ln w="9525">
            <a:noFill/>
            <a:miter lim="800000"/>
            <a:headEnd/>
            <a:tailEnd/>
          </a:ln>
        </p:spPr>
        <p:txBody>
          <a:bodyPr wrap="none">
            <a:spAutoFit/>
          </a:bodyPr>
          <a:lstStyle/>
          <a:p>
            <a:pPr eaLnBrk="0" hangingPunct="0"/>
            <a:r>
              <a:rPr lang="en-US"/>
              <a:t>Collection</a:t>
            </a:r>
          </a:p>
        </p:txBody>
      </p:sp>
      <p:sp>
        <p:nvSpPr>
          <p:cNvPr id="15366" name="Text Box 5"/>
          <p:cNvSpPr txBox="1">
            <a:spLocks noChangeArrowheads="1"/>
          </p:cNvSpPr>
          <p:nvPr/>
        </p:nvSpPr>
        <p:spPr bwMode="auto">
          <a:xfrm>
            <a:off x="5257800" y="152400"/>
            <a:ext cx="830263" cy="457200"/>
          </a:xfrm>
          <a:prstGeom prst="rect">
            <a:avLst/>
          </a:prstGeom>
          <a:noFill/>
          <a:ln w="9525">
            <a:noFill/>
            <a:miter lim="800000"/>
            <a:headEnd/>
            <a:tailEnd/>
          </a:ln>
        </p:spPr>
        <p:txBody>
          <a:bodyPr wrap="none">
            <a:spAutoFit/>
          </a:bodyPr>
          <a:lstStyle/>
          <a:p>
            <a:pPr eaLnBrk="0" hangingPunct="0"/>
            <a:r>
              <a:rPr lang="en-US"/>
              <a:t>Map</a:t>
            </a:r>
          </a:p>
        </p:txBody>
      </p:sp>
      <p:sp>
        <p:nvSpPr>
          <p:cNvPr id="15367" name="Line 6"/>
          <p:cNvSpPr>
            <a:spLocks noChangeShapeType="1"/>
          </p:cNvSpPr>
          <p:nvPr/>
        </p:nvSpPr>
        <p:spPr bwMode="auto">
          <a:xfrm flipH="1">
            <a:off x="609600" y="1371600"/>
            <a:ext cx="0" cy="1447800"/>
          </a:xfrm>
          <a:prstGeom prst="line">
            <a:avLst/>
          </a:prstGeom>
          <a:noFill/>
          <a:ln w="50800">
            <a:solidFill>
              <a:srgbClr val="FF0000"/>
            </a:solidFill>
            <a:round/>
            <a:headEnd/>
            <a:tailEnd type="triangle" w="med" len="med"/>
          </a:ln>
        </p:spPr>
        <p:txBody>
          <a:bodyPr/>
          <a:lstStyle/>
          <a:p>
            <a:endParaRPr lang="en-US"/>
          </a:p>
        </p:txBody>
      </p:sp>
      <p:sp>
        <p:nvSpPr>
          <p:cNvPr id="15368" name="Line 7"/>
          <p:cNvSpPr>
            <a:spLocks noChangeShapeType="1"/>
          </p:cNvSpPr>
          <p:nvPr/>
        </p:nvSpPr>
        <p:spPr bwMode="auto">
          <a:xfrm flipH="1">
            <a:off x="1905000" y="1371600"/>
            <a:ext cx="0" cy="1371600"/>
          </a:xfrm>
          <a:prstGeom prst="line">
            <a:avLst/>
          </a:prstGeom>
          <a:noFill/>
          <a:ln w="50800">
            <a:solidFill>
              <a:srgbClr val="FF0000"/>
            </a:solidFill>
            <a:round/>
            <a:headEnd/>
            <a:tailEnd type="triangle" w="med" len="med"/>
          </a:ln>
        </p:spPr>
        <p:txBody>
          <a:bodyPr/>
          <a:lstStyle/>
          <a:p>
            <a:endParaRPr lang="en-US"/>
          </a:p>
        </p:txBody>
      </p:sp>
      <p:sp>
        <p:nvSpPr>
          <p:cNvPr id="15369" name="Line 8"/>
          <p:cNvSpPr>
            <a:spLocks noChangeShapeType="1"/>
          </p:cNvSpPr>
          <p:nvPr/>
        </p:nvSpPr>
        <p:spPr bwMode="auto">
          <a:xfrm>
            <a:off x="2286000" y="3124200"/>
            <a:ext cx="457200" cy="609600"/>
          </a:xfrm>
          <a:prstGeom prst="line">
            <a:avLst/>
          </a:prstGeom>
          <a:noFill/>
          <a:ln w="50800">
            <a:solidFill>
              <a:srgbClr val="008000"/>
            </a:solidFill>
            <a:round/>
            <a:headEnd/>
            <a:tailEnd type="triangle" w="med" len="med"/>
          </a:ln>
        </p:spPr>
        <p:txBody>
          <a:bodyPr/>
          <a:lstStyle/>
          <a:p>
            <a:endParaRPr lang="en-US"/>
          </a:p>
        </p:txBody>
      </p:sp>
      <p:sp>
        <p:nvSpPr>
          <p:cNvPr id="15370" name="Text Box 9"/>
          <p:cNvSpPr txBox="1">
            <a:spLocks noChangeArrowheads="1"/>
          </p:cNvSpPr>
          <p:nvPr/>
        </p:nvSpPr>
        <p:spPr bwMode="auto">
          <a:xfrm>
            <a:off x="381000" y="2743200"/>
            <a:ext cx="1947863" cy="457200"/>
          </a:xfrm>
          <a:prstGeom prst="rect">
            <a:avLst/>
          </a:prstGeom>
          <a:noFill/>
          <a:ln w="9525">
            <a:noFill/>
            <a:miter lim="800000"/>
            <a:headEnd/>
            <a:tailEnd/>
          </a:ln>
        </p:spPr>
        <p:txBody>
          <a:bodyPr wrap="none">
            <a:spAutoFit/>
          </a:bodyPr>
          <a:lstStyle/>
          <a:p>
            <a:pPr eaLnBrk="0" hangingPunct="0"/>
            <a:r>
              <a:rPr lang="en-US"/>
              <a:t>List        Set</a:t>
            </a:r>
          </a:p>
        </p:txBody>
      </p:sp>
      <p:sp>
        <p:nvSpPr>
          <p:cNvPr id="15371" name="Text Box 10"/>
          <p:cNvSpPr txBox="1">
            <a:spLocks noChangeArrowheads="1"/>
          </p:cNvSpPr>
          <p:nvPr/>
        </p:nvSpPr>
        <p:spPr bwMode="auto">
          <a:xfrm>
            <a:off x="685800" y="16002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72" name="Text Box 11"/>
          <p:cNvSpPr txBox="1">
            <a:spLocks noChangeArrowheads="1"/>
          </p:cNvSpPr>
          <p:nvPr/>
        </p:nvSpPr>
        <p:spPr bwMode="auto">
          <a:xfrm>
            <a:off x="533400" y="34290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73" name="Line 12"/>
          <p:cNvSpPr>
            <a:spLocks noChangeShapeType="1"/>
          </p:cNvSpPr>
          <p:nvPr/>
        </p:nvSpPr>
        <p:spPr bwMode="auto">
          <a:xfrm>
            <a:off x="2209800" y="3200400"/>
            <a:ext cx="0" cy="2362200"/>
          </a:xfrm>
          <a:prstGeom prst="line">
            <a:avLst/>
          </a:prstGeom>
          <a:noFill/>
          <a:ln w="50800">
            <a:solidFill>
              <a:srgbClr val="0000FF"/>
            </a:solidFill>
            <a:round/>
            <a:headEnd/>
            <a:tailEnd type="triangle" w="med" len="med"/>
          </a:ln>
        </p:spPr>
        <p:txBody>
          <a:bodyPr/>
          <a:lstStyle/>
          <a:p>
            <a:endParaRPr lang="en-US"/>
          </a:p>
        </p:txBody>
      </p:sp>
      <p:sp>
        <p:nvSpPr>
          <p:cNvPr id="15374" name="Line 13"/>
          <p:cNvSpPr>
            <a:spLocks noChangeShapeType="1"/>
          </p:cNvSpPr>
          <p:nvPr/>
        </p:nvSpPr>
        <p:spPr bwMode="auto">
          <a:xfrm flipH="1">
            <a:off x="2971800" y="4191000"/>
            <a:ext cx="0" cy="838200"/>
          </a:xfrm>
          <a:prstGeom prst="line">
            <a:avLst/>
          </a:prstGeom>
          <a:noFill/>
          <a:ln w="50800">
            <a:solidFill>
              <a:srgbClr val="0000FF"/>
            </a:solidFill>
            <a:round/>
            <a:headEnd/>
            <a:tailEnd type="triangle" w="med" len="med"/>
          </a:ln>
        </p:spPr>
        <p:txBody>
          <a:bodyPr/>
          <a:lstStyle/>
          <a:p>
            <a:endParaRPr lang="en-US"/>
          </a:p>
        </p:txBody>
      </p:sp>
      <p:sp>
        <p:nvSpPr>
          <p:cNvPr id="15375" name="Line 14"/>
          <p:cNvSpPr>
            <a:spLocks noChangeShapeType="1"/>
          </p:cNvSpPr>
          <p:nvPr/>
        </p:nvSpPr>
        <p:spPr bwMode="auto">
          <a:xfrm flipH="1">
            <a:off x="533400" y="3200400"/>
            <a:ext cx="0" cy="1371600"/>
          </a:xfrm>
          <a:prstGeom prst="line">
            <a:avLst/>
          </a:prstGeom>
          <a:noFill/>
          <a:ln w="50800">
            <a:solidFill>
              <a:srgbClr val="0000FF"/>
            </a:solidFill>
            <a:round/>
            <a:headEnd/>
            <a:tailEnd type="triangle" w="med" len="med"/>
          </a:ln>
        </p:spPr>
        <p:txBody>
          <a:bodyPr/>
          <a:lstStyle/>
          <a:p>
            <a:endParaRPr lang="en-US"/>
          </a:p>
        </p:txBody>
      </p:sp>
      <p:sp>
        <p:nvSpPr>
          <p:cNvPr id="15376" name="Text Box 15"/>
          <p:cNvSpPr txBox="1">
            <a:spLocks noChangeArrowheads="1"/>
          </p:cNvSpPr>
          <p:nvPr/>
        </p:nvSpPr>
        <p:spPr bwMode="auto">
          <a:xfrm>
            <a:off x="304800" y="4495800"/>
            <a:ext cx="1754188" cy="1187450"/>
          </a:xfrm>
          <a:prstGeom prst="rect">
            <a:avLst/>
          </a:prstGeom>
          <a:noFill/>
          <a:ln w="9525">
            <a:noFill/>
            <a:miter lim="800000"/>
            <a:headEnd/>
            <a:tailEnd/>
          </a:ln>
        </p:spPr>
        <p:txBody>
          <a:bodyPr wrap="none">
            <a:spAutoFit/>
          </a:bodyPr>
          <a:lstStyle/>
          <a:p>
            <a:pPr eaLnBrk="0" hangingPunct="0"/>
            <a:r>
              <a:rPr lang="en-US"/>
              <a:t>ArrayList</a:t>
            </a:r>
          </a:p>
          <a:p>
            <a:pPr eaLnBrk="0" hangingPunct="0"/>
            <a:r>
              <a:rPr lang="en-US"/>
              <a:t>LinkedList</a:t>
            </a:r>
          </a:p>
          <a:p>
            <a:pPr eaLnBrk="0" hangingPunct="0"/>
            <a:r>
              <a:rPr lang="en-US"/>
              <a:t>Vector</a:t>
            </a:r>
          </a:p>
        </p:txBody>
      </p:sp>
      <p:sp>
        <p:nvSpPr>
          <p:cNvPr id="15377" name="Text Box 16"/>
          <p:cNvSpPr txBox="1">
            <a:spLocks noChangeArrowheads="1"/>
          </p:cNvSpPr>
          <p:nvPr/>
        </p:nvSpPr>
        <p:spPr bwMode="auto">
          <a:xfrm>
            <a:off x="1447800" y="5486400"/>
            <a:ext cx="2473325" cy="1187450"/>
          </a:xfrm>
          <a:prstGeom prst="rect">
            <a:avLst/>
          </a:prstGeom>
          <a:noFill/>
          <a:ln w="9525">
            <a:noFill/>
            <a:miter lim="800000"/>
            <a:headEnd/>
            <a:tailEnd/>
          </a:ln>
        </p:spPr>
        <p:txBody>
          <a:bodyPr wrap="none">
            <a:spAutoFit/>
          </a:bodyPr>
          <a:lstStyle/>
          <a:p>
            <a:pPr eaLnBrk="0" hangingPunct="0"/>
            <a:r>
              <a:rPr lang="en-US"/>
              <a:t>AbstractSet</a:t>
            </a:r>
          </a:p>
          <a:p>
            <a:pPr eaLnBrk="0" hangingPunct="0"/>
            <a:r>
              <a:rPr lang="en-US"/>
              <a:t>HashSet</a:t>
            </a:r>
          </a:p>
          <a:p>
            <a:pPr eaLnBrk="0" hangingPunct="0"/>
            <a:r>
              <a:rPr lang="en-US"/>
              <a:t>LinkedHashSet</a:t>
            </a:r>
          </a:p>
        </p:txBody>
      </p:sp>
      <p:sp>
        <p:nvSpPr>
          <p:cNvPr id="15378" name="Text Box 17"/>
          <p:cNvSpPr txBox="1">
            <a:spLocks noChangeArrowheads="1"/>
          </p:cNvSpPr>
          <p:nvPr/>
        </p:nvSpPr>
        <p:spPr bwMode="auto">
          <a:xfrm>
            <a:off x="2819400" y="4953000"/>
            <a:ext cx="1366838" cy="457200"/>
          </a:xfrm>
          <a:prstGeom prst="rect">
            <a:avLst/>
          </a:prstGeom>
          <a:noFill/>
          <a:ln w="9525">
            <a:noFill/>
            <a:miter lim="800000"/>
            <a:headEnd/>
            <a:tailEnd/>
          </a:ln>
        </p:spPr>
        <p:txBody>
          <a:bodyPr wrap="none">
            <a:spAutoFit/>
          </a:bodyPr>
          <a:lstStyle/>
          <a:p>
            <a:pPr eaLnBrk="0" hangingPunct="0"/>
            <a:r>
              <a:rPr lang="en-US"/>
              <a:t>TreeSet</a:t>
            </a:r>
          </a:p>
        </p:txBody>
      </p:sp>
      <p:sp>
        <p:nvSpPr>
          <p:cNvPr id="15379" name="Text Box 18"/>
          <p:cNvSpPr txBox="1">
            <a:spLocks noChangeArrowheads="1"/>
          </p:cNvSpPr>
          <p:nvPr/>
        </p:nvSpPr>
        <p:spPr bwMode="auto">
          <a:xfrm>
            <a:off x="2667000" y="3733800"/>
            <a:ext cx="1700213" cy="457200"/>
          </a:xfrm>
          <a:prstGeom prst="rect">
            <a:avLst/>
          </a:prstGeom>
          <a:noFill/>
          <a:ln w="9525">
            <a:noFill/>
            <a:miter lim="800000"/>
            <a:headEnd/>
            <a:tailEnd/>
          </a:ln>
        </p:spPr>
        <p:txBody>
          <a:bodyPr wrap="none">
            <a:spAutoFit/>
          </a:bodyPr>
          <a:lstStyle/>
          <a:p>
            <a:pPr eaLnBrk="0" hangingPunct="0"/>
            <a:r>
              <a:rPr lang="en-US"/>
              <a:t>SortedSet</a:t>
            </a:r>
          </a:p>
        </p:txBody>
      </p:sp>
      <p:sp>
        <p:nvSpPr>
          <p:cNvPr id="15380" name="Text Box 19"/>
          <p:cNvSpPr txBox="1">
            <a:spLocks noChangeArrowheads="1"/>
          </p:cNvSpPr>
          <p:nvPr/>
        </p:nvSpPr>
        <p:spPr bwMode="auto">
          <a:xfrm>
            <a:off x="2743200" y="29718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81" name="Text Box 20"/>
          <p:cNvSpPr txBox="1">
            <a:spLocks noChangeArrowheads="1"/>
          </p:cNvSpPr>
          <p:nvPr/>
        </p:nvSpPr>
        <p:spPr bwMode="auto">
          <a:xfrm>
            <a:off x="3048000" y="43434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2" name="Line 21"/>
          <p:cNvSpPr>
            <a:spLocks noChangeShapeType="1"/>
          </p:cNvSpPr>
          <p:nvPr/>
        </p:nvSpPr>
        <p:spPr bwMode="auto">
          <a:xfrm>
            <a:off x="5943600" y="609600"/>
            <a:ext cx="381000" cy="457200"/>
          </a:xfrm>
          <a:prstGeom prst="line">
            <a:avLst/>
          </a:prstGeom>
          <a:noFill/>
          <a:ln w="50800">
            <a:solidFill>
              <a:srgbClr val="FF0000"/>
            </a:solidFill>
            <a:round/>
            <a:headEnd/>
            <a:tailEnd type="triangle" w="med" len="med"/>
          </a:ln>
        </p:spPr>
        <p:txBody>
          <a:bodyPr/>
          <a:lstStyle/>
          <a:p>
            <a:endParaRPr lang="en-US"/>
          </a:p>
        </p:txBody>
      </p:sp>
      <p:sp>
        <p:nvSpPr>
          <p:cNvPr id="15383" name="Line 22"/>
          <p:cNvSpPr>
            <a:spLocks noChangeShapeType="1"/>
          </p:cNvSpPr>
          <p:nvPr/>
        </p:nvSpPr>
        <p:spPr bwMode="auto">
          <a:xfrm flipH="1">
            <a:off x="5715000" y="609600"/>
            <a:ext cx="0" cy="1524000"/>
          </a:xfrm>
          <a:prstGeom prst="line">
            <a:avLst/>
          </a:prstGeom>
          <a:noFill/>
          <a:ln w="50800">
            <a:solidFill>
              <a:srgbClr val="0000FF"/>
            </a:solidFill>
            <a:round/>
            <a:headEnd/>
            <a:tailEnd type="triangle" w="med" len="med"/>
          </a:ln>
        </p:spPr>
        <p:txBody>
          <a:bodyPr/>
          <a:lstStyle/>
          <a:p>
            <a:endParaRPr lang="en-US"/>
          </a:p>
        </p:txBody>
      </p:sp>
      <p:sp>
        <p:nvSpPr>
          <p:cNvPr id="15384" name="Text Box 23"/>
          <p:cNvSpPr txBox="1">
            <a:spLocks noChangeArrowheads="1"/>
          </p:cNvSpPr>
          <p:nvPr/>
        </p:nvSpPr>
        <p:spPr bwMode="auto">
          <a:xfrm>
            <a:off x="6477000" y="3352800"/>
            <a:ext cx="1511300" cy="457200"/>
          </a:xfrm>
          <a:prstGeom prst="rect">
            <a:avLst/>
          </a:prstGeom>
          <a:noFill/>
          <a:ln w="9525">
            <a:noFill/>
            <a:miter lim="800000"/>
            <a:headEnd/>
            <a:tailEnd/>
          </a:ln>
        </p:spPr>
        <p:txBody>
          <a:bodyPr wrap="none">
            <a:spAutoFit/>
          </a:bodyPr>
          <a:lstStyle/>
          <a:p>
            <a:pPr eaLnBrk="0" hangingPunct="0"/>
            <a:r>
              <a:rPr lang="en-US"/>
              <a:t>TreeMap</a:t>
            </a:r>
          </a:p>
        </p:txBody>
      </p:sp>
      <p:sp>
        <p:nvSpPr>
          <p:cNvPr id="15385" name="Text Box 24"/>
          <p:cNvSpPr txBox="1">
            <a:spLocks noChangeArrowheads="1"/>
          </p:cNvSpPr>
          <p:nvPr/>
        </p:nvSpPr>
        <p:spPr bwMode="auto">
          <a:xfrm>
            <a:off x="6248400" y="1066800"/>
            <a:ext cx="1844675" cy="457200"/>
          </a:xfrm>
          <a:prstGeom prst="rect">
            <a:avLst/>
          </a:prstGeom>
          <a:noFill/>
          <a:ln w="9525">
            <a:noFill/>
            <a:miter lim="800000"/>
            <a:headEnd/>
            <a:tailEnd/>
          </a:ln>
        </p:spPr>
        <p:txBody>
          <a:bodyPr wrap="none">
            <a:spAutoFit/>
          </a:bodyPr>
          <a:lstStyle/>
          <a:p>
            <a:pPr eaLnBrk="0" hangingPunct="0"/>
            <a:r>
              <a:rPr lang="en-US"/>
              <a:t>SortedMap</a:t>
            </a:r>
          </a:p>
        </p:txBody>
      </p:sp>
      <p:sp>
        <p:nvSpPr>
          <p:cNvPr id="15386" name="Text Box 25"/>
          <p:cNvSpPr txBox="1">
            <a:spLocks noChangeArrowheads="1"/>
          </p:cNvSpPr>
          <p:nvPr/>
        </p:nvSpPr>
        <p:spPr bwMode="auto">
          <a:xfrm>
            <a:off x="6477000" y="2286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87" name="Text Box 26"/>
          <p:cNvSpPr txBox="1">
            <a:spLocks noChangeArrowheads="1"/>
          </p:cNvSpPr>
          <p:nvPr/>
        </p:nvSpPr>
        <p:spPr bwMode="auto">
          <a:xfrm>
            <a:off x="7239000" y="21336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8" name="Text Box 27"/>
          <p:cNvSpPr txBox="1">
            <a:spLocks noChangeArrowheads="1"/>
          </p:cNvSpPr>
          <p:nvPr/>
        </p:nvSpPr>
        <p:spPr bwMode="auto">
          <a:xfrm>
            <a:off x="4114800" y="11430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9" name="Line 28"/>
          <p:cNvSpPr>
            <a:spLocks noChangeShapeType="1"/>
          </p:cNvSpPr>
          <p:nvPr/>
        </p:nvSpPr>
        <p:spPr bwMode="auto">
          <a:xfrm flipH="1">
            <a:off x="7162800" y="1524000"/>
            <a:ext cx="0" cy="1828800"/>
          </a:xfrm>
          <a:prstGeom prst="line">
            <a:avLst/>
          </a:prstGeom>
          <a:noFill/>
          <a:ln w="50800">
            <a:solidFill>
              <a:srgbClr val="0000FF"/>
            </a:solidFill>
            <a:round/>
            <a:headEnd/>
            <a:tailEnd type="triangle" w="med" len="med"/>
          </a:ln>
        </p:spPr>
        <p:txBody>
          <a:bodyPr/>
          <a:lstStyle/>
          <a:p>
            <a:endParaRPr lang="en-US"/>
          </a:p>
        </p:txBody>
      </p:sp>
      <p:sp>
        <p:nvSpPr>
          <p:cNvPr id="15390" name="Text Box 29"/>
          <p:cNvSpPr txBox="1">
            <a:spLocks noChangeArrowheads="1"/>
          </p:cNvSpPr>
          <p:nvPr/>
        </p:nvSpPr>
        <p:spPr bwMode="auto">
          <a:xfrm>
            <a:off x="4724400" y="2057400"/>
            <a:ext cx="1787525" cy="822325"/>
          </a:xfrm>
          <a:prstGeom prst="rect">
            <a:avLst/>
          </a:prstGeom>
          <a:noFill/>
          <a:ln w="9525">
            <a:noFill/>
            <a:miter lim="800000"/>
            <a:headEnd/>
            <a:tailEnd/>
          </a:ln>
        </p:spPr>
        <p:txBody>
          <a:bodyPr wrap="none">
            <a:spAutoFit/>
          </a:bodyPr>
          <a:lstStyle/>
          <a:p>
            <a:pPr eaLnBrk="0" hangingPunct="0"/>
            <a:r>
              <a:rPr lang="en-US"/>
              <a:t>HashMap</a:t>
            </a:r>
          </a:p>
          <a:p>
            <a:pPr eaLnBrk="0" hangingPunct="0"/>
            <a:r>
              <a:rPr lang="en-US"/>
              <a:t>HashTable</a:t>
            </a:r>
          </a:p>
        </p:txBody>
      </p:sp>
      <p:sp>
        <p:nvSpPr>
          <p:cNvPr id="15391" name="Line 30"/>
          <p:cNvSpPr>
            <a:spLocks noChangeShapeType="1"/>
          </p:cNvSpPr>
          <p:nvPr/>
        </p:nvSpPr>
        <p:spPr bwMode="auto">
          <a:xfrm>
            <a:off x="3200400" y="1295400"/>
            <a:ext cx="3429000" cy="4191000"/>
          </a:xfrm>
          <a:prstGeom prst="line">
            <a:avLst/>
          </a:prstGeom>
          <a:noFill/>
          <a:ln w="50800">
            <a:solidFill>
              <a:schemeClr val="tx1"/>
            </a:solidFill>
            <a:round/>
            <a:headEnd/>
            <a:tailEnd/>
          </a:ln>
        </p:spPr>
        <p:txBody>
          <a:bodyPr/>
          <a:lstStyle/>
          <a:p>
            <a:endParaRPr lang="en-US"/>
          </a:p>
        </p:txBody>
      </p:sp>
      <p:sp>
        <p:nvSpPr>
          <p:cNvPr id="15392" name="Text Box 31"/>
          <p:cNvSpPr txBox="1">
            <a:spLocks noChangeArrowheads="1"/>
          </p:cNvSpPr>
          <p:nvPr/>
        </p:nvSpPr>
        <p:spPr bwMode="auto">
          <a:xfrm>
            <a:off x="1066800" y="7315200"/>
            <a:ext cx="4191000" cy="304800"/>
          </a:xfrm>
          <a:prstGeom prst="rect">
            <a:avLst/>
          </a:prstGeom>
          <a:noFill/>
          <a:ln w="9525">
            <a:noFill/>
            <a:miter lim="800000"/>
            <a:headEnd/>
            <a:tailEnd/>
          </a:ln>
        </p:spPr>
        <p:txBody>
          <a:bodyPr>
            <a:spAutoFit/>
          </a:bodyPr>
          <a:lstStyle/>
          <a:p>
            <a:pPr eaLnBrk="0" hangingPunct="0">
              <a:spcBef>
                <a:spcPct val="50000"/>
              </a:spcBef>
            </a:pPr>
            <a:endParaRPr lang="en-US" sz="1400">
              <a:latin typeface="Courier New" pitchFamily="49" charset="0"/>
            </a:endParaRPr>
          </a:p>
        </p:txBody>
      </p:sp>
      <p:sp>
        <p:nvSpPr>
          <p:cNvPr id="33" name="Rectangle 32"/>
          <p:cNvSpPr/>
          <p:nvPr/>
        </p:nvSpPr>
        <p:spPr>
          <a:xfrm>
            <a:off x="-2362200" y="0"/>
            <a:ext cx="9144000" cy="646331"/>
          </a:xfrm>
          <a:prstGeom prst="rect">
            <a:avLst/>
          </a:prstGeom>
          <a:noFill/>
        </p:spPr>
        <p:txBody>
          <a:bodyPr wrap="square" lIns="91440" tIns="45720" rIns="91440" bIns="45720">
            <a:spAutoFit/>
          </a:bodyPr>
          <a:lstStyle/>
          <a:p>
            <a:pPr algn="ctr"/>
            <a:r>
              <a:rPr lang="en-US" sz="36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Collections</a:t>
            </a:r>
            <a:endParaRPr lang="en-US" sz="36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setoutput.java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457200" y="1600200"/>
            <a:ext cx="5981125" cy="4401205"/>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( 1.1 );</a:t>
            </a:r>
          </a:p>
          <a:p>
            <a:r>
              <a:rPr lang="en-US" sz="2800" dirty="0" err="1" smtClean="0"/>
              <a:t>vals.add</a:t>
            </a:r>
            <a:r>
              <a:rPr lang="en-US" sz="2800" dirty="0" smtClean="0"/>
              <a:t>( 0.4 );</a:t>
            </a:r>
          </a:p>
          <a:p>
            <a:r>
              <a:rPr lang="en-US" sz="2800" dirty="0" err="1" smtClean="0"/>
              <a:t>vals.add</a:t>
            </a:r>
            <a:r>
              <a:rPr lang="en-US" sz="2800" dirty="0" smtClean="0"/>
              <a:t>( 12.6 );</a:t>
            </a:r>
          </a:p>
          <a:p>
            <a:endParaRPr lang="en-US" sz="2800" dirty="0" smtClean="0"/>
          </a:p>
          <a:p>
            <a:r>
              <a:rPr lang="en-US" sz="2800" dirty="0" smtClean="0"/>
              <a:t>for(double </a:t>
            </a:r>
            <a:r>
              <a:rPr lang="en-US" sz="2800" dirty="0" err="1" smtClean="0"/>
              <a:t>dec</a:t>
            </a:r>
            <a:r>
              <a:rPr lang="en-US" sz="2800" dirty="0" smtClean="0"/>
              <a:t> : </a:t>
            </a:r>
            <a:r>
              <a:rPr lang="en-US" sz="2800" dirty="0" err="1" smtClean="0"/>
              <a:t>vals</a:t>
            </a:r>
            <a:r>
              <a:rPr lang="en-US" sz="2800" dirty="0" smtClean="0"/>
              <a:t>)</a:t>
            </a:r>
          </a:p>
          <a:p>
            <a:r>
              <a:rPr lang="en-US" sz="2800" dirty="0" smtClean="0"/>
              <a:t>{</a:t>
            </a:r>
          </a:p>
          <a:p>
            <a:r>
              <a:rPr lang="en-US" sz="2800" dirty="0" smtClean="0"/>
              <a:t>	</a:t>
            </a:r>
            <a:r>
              <a:rPr lang="en-US" sz="2800" dirty="0" err="1" smtClean="0"/>
              <a:t>System.out.println</a:t>
            </a:r>
            <a:r>
              <a:rPr lang="en-US" sz="2800" dirty="0" smtClean="0"/>
              <a:t>(</a:t>
            </a:r>
            <a:r>
              <a:rPr lang="en-US" sz="2800" dirty="0" err="1" smtClean="0"/>
              <a:t>dec</a:t>
            </a:r>
            <a:r>
              <a:rPr lang="en-US" sz="2800" dirty="0" smtClean="0"/>
              <a:t>);</a:t>
            </a:r>
          </a:p>
          <a:p>
            <a:r>
              <a:rPr lang="en-US" sz="2800" dirty="0" smtClean="0"/>
              <a:t>}</a:t>
            </a:r>
            <a:r>
              <a:rPr lang="en-US" dirty="0"/>
              <a:t>	</a:t>
            </a:r>
          </a:p>
        </p:txBody>
      </p:sp>
      <p:sp>
        <p:nvSpPr>
          <p:cNvPr id="38917" name="Text Box 5"/>
          <p:cNvSpPr txBox="1">
            <a:spLocks noChangeArrowheads="1"/>
          </p:cNvSpPr>
          <p:nvPr/>
        </p:nvSpPr>
        <p:spPr bwMode="auto">
          <a:xfrm>
            <a:off x="6477000" y="3124200"/>
            <a:ext cx="1905000" cy="1877437"/>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0.4</a:t>
            </a:r>
            <a:br>
              <a:rPr lang="en-US" sz="2800" dirty="0" smtClean="0"/>
            </a:br>
            <a:r>
              <a:rPr lang="en-US" sz="2800" dirty="0" smtClean="0"/>
              <a:t>1.1</a:t>
            </a:r>
            <a:br>
              <a:rPr lang="en-US" sz="2800" dirty="0" smtClean="0"/>
            </a:br>
            <a:r>
              <a:rPr lang="en-US" sz="2800" dirty="0" smtClean="0"/>
              <a:t>12.6</a:t>
            </a:r>
            <a:endParaRPr lang="en-US" sz="28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Output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057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setoutputnew.java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s</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etsplit.java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83974"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rPr>
              <a:t>© A+ Computer Science  -  www.apluscompsci.com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SETS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4" name="Footer Placeholder 3"/>
          <p:cNvSpPr>
            <a:spLocks noGrp="1"/>
          </p:cNvSpPr>
          <p:nvPr>
            <p:ph type="ftr" sz="quarter" idx="12"/>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1066800" y="1752600"/>
            <a:ext cx="6875463" cy="1552575"/>
          </a:xfrm>
          <a:prstGeom prst="rect">
            <a:avLst/>
          </a:prstGeom>
          <a:noFill/>
          <a:ln w="9525">
            <a:noFill/>
            <a:miter lim="800000"/>
            <a:headEnd/>
            <a:tailEnd/>
          </a:ln>
        </p:spPr>
        <p:txBody>
          <a:bodyPr wrap="none">
            <a:spAutoFit/>
          </a:bodyPr>
          <a:lstStyle/>
          <a:p>
            <a:r>
              <a:rPr lang="en-US" dirty="0"/>
              <a:t>The Collection interface is the parent of List</a:t>
            </a:r>
          </a:p>
          <a:p>
            <a:r>
              <a:rPr lang="en-US" dirty="0"/>
              <a:t>and Set.  The Collection interface has many</a:t>
            </a:r>
          </a:p>
          <a:p>
            <a:r>
              <a:rPr lang="en-US" dirty="0"/>
              <a:t>methods listed including add(), clear(), </a:t>
            </a:r>
          </a:p>
          <a:p>
            <a:r>
              <a:rPr lang="en-US" dirty="0"/>
              <a:t>remove(), and size().</a:t>
            </a:r>
            <a:endParaRPr lang="en-US" dirty="0">
              <a:latin typeface="Courier New" pitchFamily="49" charset="0"/>
            </a:endParaRPr>
          </a:p>
        </p:txBody>
      </p:sp>
      <p:sp>
        <p:nvSpPr>
          <p:cNvPr id="16389" name="Rectangle 4"/>
          <p:cNvSpPr>
            <a:spLocks noChangeArrowheads="1"/>
          </p:cNvSpPr>
          <p:nvPr/>
        </p:nvSpPr>
        <p:spPr bwMode="auto">
          <a:xfrm>
            <a:off x="3200400" y="3962400"/>
            <a:ext cx="2133600" cy="533400"/>
          </a:xfrm>
          <a:prstGeom prst="rect">
            <a:avLst/>
          </a:prstGeom>
          <a:solidFill>
            <a:srgbClr val="FFFF99"/>
          </a:solidFill>
          <a:ln w="9525">
            <a:solidFill>
              <a:schemeClr val="tx1"/>
            </a:solidFill>
            <a:miter lim="800000"/>
            <a:headEnd/>
            <a:tailEnd/>
          </a:ln>
        </p:spPr>
        <p:txBody>
          <a:bodyPr wrap="none" anchor="ctr"/>
          <a:lstStyle/>
          <a:p>
            <a:pPr algn="ctr"/>
            <a:r>
              <a:rPr lang="en-US" sz="2800" b="0"/>
              <a:t>Collection</a:t>
            </a:r>
          </a:p>
        </p:txBody>
      </p:sp>
      <p:sp>
        <p:nvSpPr>
          <p:cNvPr id="16390" name="Line 5"/>
          <p:cNvSpPr>
            <a:spLocks noChangeShapeType="1"/>
          </p:cNvSpPr>
          <p:nvPr/>
        </p:nvSpPr>
        <p:spPr bwMode="auto">
          <a:xfrm flipH="1">
            <a:off x="3048000" y="4419600"/>
            <a:ext cx="533400" cy="457200"/>
          </a:xfrm>
          <a:prstGeom prst="line">
            <a:avLst/>
          </a:prstGeom>
          <a:noFill/>
          <a:ln w="63500">
            <a:solidFill>
              <a:srgbClr val="FF0000"/>
            </a:solidFill>
            <a:round/>
            <a:headEnd/>
            <a:tailEnd type="triangle" w="lg" len="lg"/>
          </a:ln>
        </p:spPr>
        <p:txBody>
          <a:bodyPr/>
          <a:lstStyle/>
          <a:p>
            <a:endParaRPr lang="en-US"/>
          </a:p>
        </p:txBody>
      </p:sp>
      <p:sp>
        <p:nvSpPr>
          <p:cNvPr id="16391" name="Line 6"/>
          <p:cNvSpPr>
            <a:spLocks noChangeShapeType="1"/>
          </p:cNvSpPr>
          <p:nvPr/>
        </p:nvSpPr>
        <p:spPr bwMode="auto">
          <a:xfrm>
            <a:off x="4876800" y="4419600"/>
            <a:ext cx="381000" cy="457200"/>
          </a:xfrm>
          <a:prstGeom prst="line">
            <a:avLst/>
          </a:prstGeom>
          <a:noFill/>
          <a:ln w="63500">
            <a:solidFill>
              <a:srgbClr val="FF0000"/>
            </a:solidFill>
            <a:round/>
            <a:headEnd/>
            <a:tailEnd type="triangle" w="lg" len="lg"/>
          </a:ln>
        </p:spPr>
        <p:txBody>
          <a:bodyPr/>
          <a:lstStyle/>
          <a:p>
            <a:endParaRPr lang="en-US"/>
          </a:p>
        </p:txBody>
      </p:sp>
      <p:sp>
        <p:nvSpPr>
          <p:cNvPr id="16392" name="Rectangle 7"/>
          <p:cNvSpPr>
            <a:spLocks noChangeArrowheads="1"/>
          </p:cNvSpPr>
          <p:nvPr/>
        </p:nvSpPr>
        <p:spPr bwMode="auto">
          <a:xfrm>
            <a:off x="1828800" y="49530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List</a:t>
            </a:r>
          </a:p>
        </p:txBody>
      </p:sp>
      <p:sp>
        <p:nvSpPr>
          <p:cNvPr id="16393" name="Rectangle 8"/>
          <p:cNvSpPr>
            <a:spLocks noChangeArrowheads="1"/>
          </p:cNvSpPr>
          <p:nvPr/>
        </p:nvSpPr>
        <p:spPr bwMode="auto">
          <a:xfrm>
            <a:off x="4800600" y="49530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Set</a:t>
            </a:r>
          </a:p>
        </p:txBody>
      </p:sp>
      <p:sp>
        <p:nvSpPr>
          <p:cNvPr id="16394" name="Text Box 9"/>
          <p:cNvSpPr txBox="1">
            <a:spLocks noChangeArrowheads="1"/>
          </p:cNvSpPr>
          <p:nvPr/>
        </p:nvSpPr>
        <p:spPr bwMode="auto">
          <a:xfrm>
            <a:off x="3200400" y="5791200"/>
            <a:ext cx="2133600" cy="396875"/>
          </a:xfrm>
          <a:prstGeom prst="rect">
            <a:avLst/>
          </a:prstGeom>
          <a:noFill/>
          <a:ln w="9525">
            <a:noFill/>
            <a:miter lim="800000"/>
            <a:headEnd/>
            <a:tailEnd/>
          </a:ln>
        </p:spPr>
        <p:txBody>
          <a:bodyPr wrap="none">
            <a:spAutoFit/>
          </a:bodyPr>
          <a:lstStyle/>
          <a:p>
            <a:r>
              <a:rPr lang="en-US" sz="2000" b="0"/>
              <a:t>others not shown</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Collection Interface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1295400" y="1447800"/>
            <a:ext cx="6324600" cy="822325"/>
          </a:xfrm>
          <a:prstGeom prst="rect">
            <a:avLst/>
          </a:prstGeom>
          <a:noFill/>
          <a:ln w="9525">
            <a:noFill/>
            <a:miter lim="800000"/>
            <a:headEnd/>
            <a:tailEnd/>
          </a:ln>
        </p:spPr>
        <p:txBody>
          <a:bodyPr>
            <a:spAutoFit/>
          </a:bodyPr>
          <a:lstStyle/>
          <a:p>
            <a:r>
              <a:rPr lang="en-US"/>
              <a:t>The Set interface extends the Collection</a:t>
            </a:r>
          </a:p>
          <a:p>
            <a:r>
              <a:rPr lang="en-US"/>
              <a:t>interface.</a:t>
            </a:r>
          </a:p>
        </p:txBody>
      </p:sp>
      <p:sp>
        <p:nvSpPr>
          <p:cNvPr id="17413" name="Rectangle 4"/>
          <p:cNvSpPr>
            <a:spLocks noChangeArrowheads="1"/>
          </p:cNvSpPr>
          <p:nvPr/>
        </p:nvSpPr>
        <p:spPr bwMode="auto">
          <a:xfrm>
            <a:off x="2971800" y="2819400"/>
            <a:ext cx="1447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Set</a:t>
            </a:r>
          </a:p>
        </p:txBody>
      </p:sp>
      <p:sp>
        <p:nvSpPr>
          <p:cNvPr id="17414" name="Line 5"/>
          <p:cNvSpPr>
            <a:spLocks noChangeShapeType="1"/>
          </p:cNvSpPr>
          <p:nvPr/>
        </p:nvSpPr>
        <p:spPr bwMode="auto">
          <a:xfrm flipH="1">
            <a:off x="2514600" y="3352800"/>
            <a:ext cx="533400" cy="457200"/>
          </a:xfrm>
          <a:prstGeom prst="line">
            <a:avLst/>
          </a:prstGeom>
          <a:noFill/>
          <a:ln w="63500">
            <a:solidFill>
              <a:srgbClr val="FF0000"/>
            </a:solidFill>
            <a:round/>
            <a:headEnd/>
            <a:tailEnd type="triangle" w="lg" len="lg"/>
          </a:ln>
        </p:spPr>
        <p:txBody>
          <a:bodyPr/>
          <a:lstStyle/>
          <a:p>
            <a:endParaRPr lang="en-US"/>
          </a:p>
        </p:txBody>
      </p:sp>
      <p:sp>
        <p:nvSpPr>
          <p:cNvPr id="17415" name="Line 6"/>
          <p:cNvSpPr>
            <a:spLocks noChangeShapeType="1"/>
          </p:cNvSpPr>
          <p:nvPr/>
        </p:nvSpPr>
        <p:spPr bwMode="auto">
          <a:xfrm>
            <a:off x="4343400" y="3352800"/>
            <a:ext cx="381000" cy="457200"/>
          </a:xfrm>
          <a:prstGeom prst="line">
            <a:avLst/>
          </a:prstGeom>
          <a:noFill/>
          <a:ln w="63500">
            <a:solidFill>
              <a:srgbClr val="FF0000"/>
            </a:solidFill>
            <a:round/>
            <a:headEnd/>
            <a:tailEnd type="triangle" w="lg" len="lg"/>
          </a:ln>
        </p:spPr>
        <p:txBody>
          <a:bodyPr/>
          <a:lstStyle/>
          <a:p>
            <a:endParaRPr lang="en-US"/>
          </a:p>
        </p:txBody>
      </p:sp>
      <p:sp>
        <p:nvSpPr>
          <p:cNvPr id="17416" name="Rectangle 7"/>
          <p:cNvSpPr>
            <a:spLocks noChangeArrowheads="1"/>
          </p:cNvSpPr>
          <p:nvPr/>
        </p:nvSpPr>
        <p:spPr bwMode="auto">
          <a:xfrm>
            <a:off x="1295400" y="38862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HashSet</a:t>
            </a:r>
          </a:p>
        </p:txBody>
      </p:sp>
      <p:sp>
        <p:nvSpPr>
          <p:cNvPr id="17417" name="Rectangle 8"/>
          <p:cNvSpPr>
            <a:spLocks noChangeArrowheads="1"/>
          </p:cNvSpPr>
          <p:nvPr/>
        </p:nvSpPr>
        <p:spPr bwMode="auto">
          <a:xfrm>
            <a:off x="4267200" y="38862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SortedSet</a:t>
            </a:r>
          </a:p>
        </p:txBody>
      </p:sp>
      <p:sp>
        <p:nvSpPr>
          <p:cNvPr id="17418" name="Line 9"/>
          <p:cNvSpPr>
            <a:spLocks noChangeShapeType="1"/>
          </p:cNvSpPr>
          <p:nvPr/>
        </p:nvSpPr>
        <p:spPr bwMode="auto">
          <a:xfrm>
            <a:off x="5562600" y="4419600"/>
            <a:ext cx="381000" cy="457200"/>
          </a:xfrm>
          <a:prstGeom prst="line">
            <a:avLst/>
          </a:prstGeom>
          <a:noFill/>
          <a:ln w="63500">
            <a:solidFill>
              <a:srgbClr val="FF0000"/>
            </a:solidFill>
            <a:round/>
            <a:headEnd/>
            <a:tailEnd type="triangle" w="lg" len="lg"/>
          </a:ln>
        </p:spPr>
        <p:txBody>
          <a:bodyPr/>
          <a:lstStyle/>
          <a:p>
            <a:endParaRPr lang="en-US"/>
          </a:p>
        </p:txBody>
      </p:sp>
      <p:sp>
        <p:nvSpPr>
          <p:cNvPr id="17419" name="Rectangle 10"/>
          <p:cNvSpPr>
            <a:spLocks noChangeArrowheads="1"/>
          </p:cNvSpPr>
          <p:nvPr/>
        </p:nvSpPr>
        <p:spPr bwMode="auto">
          <a:xfrm>
            <a:off x="5486400" y="49530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TreeSet</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Interface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4524315"/>
          </a:xfrm>
          <a:prstGeom prst="rect">
            <a:avLst/>
          </a:prstGeom>
          <a:noFill/>
          <a:ln w="12700">
            <a:noFill/>
            <a:miter lim="800000"/>
            <a:headEnd type="none" w="sm" len="sm"/>
            <a:tailEnd type="none" w="sm" len="sm"/>
          </a:ln>
        </p:spPr>
        <p:txBody>
          <a:bodyPr>
            <a:spAutoFit/>
          </a:bodyPr>
          <a:lstStyle/>
          <a:p>
            <a:r>
              <a:rPr lang="en-US" sz="3200" dirty="0">
                <a:solidFill>
                  <a:schemeClr val="tx2"/>
                </a:solidFill>
              </a:rPr>
              <a:t>A set is a group of items all of the same type of which none are duplicates</a:t>
            </a:r>
            <a:r>
              <a:rPr lang="en-US" sz="3200" dirty="0" smtClean="0">
                <a:solidFill>
                  <a:schemeClr val="tx2"/>
                </a:solidFill>
              </a:rPr>
              <a:t>.</a:t>
            </a:r>
          </a:p>
          <a:p>
            <a:endParaRPr lang="en-US" sz="3200" dirty="0">
              <a:solidFill>
                <a:schemeClr val="tx2"/>
              </a:solidFill>
            </a:endParaRPr>
          </a:p>
          <a:p>
            <a:r>
              <a:rPr lang="en-US" sz="3200" dirty="0" smtClean="0">
                <a:solidFill>
                  <a:schemeClr val="tx2"/>
                </a:solidFill>
              </a:rPr>
              <a:t>Common operations :</a:t>
            </a:r>
          </a:p>
          <a:p>
            <a:r>
              <a:rPr lang="en-US" sz="3200" dirty="0" smtClean="0">
                <a:solidFill>
                  <a:schemeClr val="tx2"/>
                </a:solidFill>
              </a:rPr>
              <a:t>Union</a:t>
            </a:r>
          </a:p>
          <a:p>
            <a:r>
              <a:rPr lang="en-US" sz="3200" dirty="0" smtClean="0">
                <a:solidFill>
                  <a:schemeClr val="tx2"/>
                </a:solidFill>
              </a:rPr>
              <a:t>Intersection</a:t>
            </a:r>
            <a:br>
              <a:rPr lang="en-US" sz="3200" dirty="0" smtClean="0">
                <a:solidFill>
                  <a:schemeClr val="tx2"/>
                </a:solidFill>
              </a:rPr>
            </a:br>
            <a:r>
              <a:rPr lang="en-US" sz="3200" dirty="0" smtClean="0">
                <a:solidFill>
                  <a:schemeClr val="tx2"/>
                </a:solidFill>
              </a:rPr>
              <a:t>Difference or Relative </a:t>
            </a:r>
            <a:r>
              <a:rPr lang="en-US" sz="3200" dirty="0" smtClean="0">
                <a:solidFill>
                  <a:schemeClr val="tx2"/>
                </a:solidFill>
              </a:rPr>
              <a:t>Complement</a:t>
            </a:r>
          </a:p>
          <a:p>
            <a:r>
              <a:rPr lang="en-US" sz="3200" dirty="0" smtClean="0">
                <a:solidFill>
                  <a:schemeClr val="tx2"/>
                </a:solidFill>
              </a:rPr>
              <a:t>Size or Cardinality</a:t>
            </a:r>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3046988"/>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Union  -  combing the elements</a:t>
            </a:r>
          </a:p>
          <a:p>
            <a:endParaRPr lang="en-US" sz="3200" dirty="0" smtClean="0">
              <a:solidFill>
                <a:schemeClr val="tx2"/>
              </a:solidFill>
            </a:endParaRPr>
          </a:p>
          <a:p>
            <a:r>
              <a:rPr lang="en-US" sz="3200" dirty="0" smtClean="0">
                <a:solidFill>
                  <a:schemeClr val="tx2"/>
                </a:solidFill>
              </a:rPr>
              <a:t>[5, 7, 9]   U   [9, 11, 13]</a:t>
            </a:r>
          </a:p>
          <a:p>
            <a:endParaRPr lang="en-US" sz="3200" dirty="0">
              <a:solidFill>
                <a:schemeClr val="tx2"/>
              </a:solidFill>
            </a:endParaRPr>
          </a:p>
          <a:p>
            <a:r>
              <a:rPr lang="en-US" sz="3200" dirty="0" smtClean="0">
                <a:solidFill>
                  <a:schemeClr val="tx2"/>
                </a:solidFill>
              </a:rPr>
              <a:t>Results in [5, 7, 9, 11, 13]</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6059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3170099"/>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Intersection  -  same elements</a:t>
            </a:r>
          </a:p>
          <a:p>
            <a:endParaRPr lang="en-US" sz="3200" dirty="0" smtClean="0">
              <a:solidFill>
                <a:schemeClr val="tx2"/>
              </a:solidFill>
            </a:endParaRPr>
          </a:p>
          <a:p>
            <a:r>
              <a:rPr lang="en-US" sz="3200" dirty="0" smtClean="0">
                <a:solidFill>
                  <a:schemeClr val="tx2"/>
                </a:solidFill>
              </a:rPr>
              <a:t>[5, 7, 9]   </a:t>
            </a:r>
            <a:r>
              <a:rPr lang="en-US" sz="4000" dirty="0" smtClean="0">
                <a:solidFill>
                  <a:schemeClr val="tx2"/>
                </a:solidFill>
              </a:rPr>
              <a:t>∩</a:t>
            </a:r>
            <a:r>
              <a:rPr lang="en-US" sz="3200" dirty="0" smtClean="0">
                <a:solidFill>
                  <a:schemeClr val="tx2"/>
                </a:solidFill>
              </a:rPr>
              <a:t>   [9, 11, 13]</a:t>
            </a:r>
          </a:p>
          <a:p>
            <a:endParaRPr lang="en-US" sz="3200" dirty="0">
              <a:solidFill>
                <a:schemeClr val="tx2"/>
              </a:solidFill>
            </a:endParaRPr>
          </a:p>
          <a:p>
            <a:r>
              <a:rPr lang="en-US" sz="3200" dirty="0" smtClean="0">
                <a:solidFill>
                  <a:schemeClr val="tx2"/>
                </a:solidFill>
              </a:rPr>
              <a:t>Results in [ 9 ]</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184167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4031873"/>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Difference or Relative Complement</a:t>
            </a:r>
          </a:p>
          <a:p>
            <a:endParaRPr lang="en-US" sz="3200" dirty="0" smtClean="0">
              <a:solidFill>
                <a:schemeClr val="tx2"/>
              </a:solidFill>
            </a:endParaRPr>
          </a:p>
          <a:p>
            <a:r>
              <a:rPr lang="en-US" sz="3200" dirty="0" smtClean="0">
                <a:solidFill>
                  <a:schemeClr val="tx2"/>
                </a:solidFill>
              </a:rPr>
              <a:t>[5, 7, 9]   \ or -   [9, 11, 13]</a:t>
            </a:r>
          </a:p>
          <a:p>
            <a:endParaRPr lang="en-US" sz="3200" dirty="0">
              <a:solidFill>
                <a:schemeClr val="tx2"/>
              </a:solidFill>
            </a:endParaRPr>
          </a:p>
          <a:p>
            <a:r>
              <a:rPr lang="en-US" sz="3200" dirty="0" smtClean="0">
                <a:solidFill>
                  <a:schemeClr val="tx2"/>
                </a:solidFill>
              </a:rPr>
              <a:t>Results in [5, 7]</a:t>
            </a:r>
          </a:p>
          <a:p>
            <a:endParaRPr lang="en-US" sz="3200" dirty="0">
              <a:solidFill>
                <a:schemeClr val="tx2"/>
              </a:solidFill>
            </a:endParaRPr>
          </a:p>
          <a:p>
            <a:r>
              <a:rPr lang="en-US" sz="3200" dirty="0" smtClean="0">
                <a:solidFill>
                  <a:schemeClr val="tx2"/>
                </a:solidFill>
              </a:rPr>
              <a:t>In one, but not in two</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184167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1624</Words>
  <Application>Microsoft Office PowerPoint</Application>
  <PresentationFormat>On-screen Show (4:3)</PresentationFormat>
  <Paragraphs>436</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Comic Sans MS</vt:lpstr>
      <vt:lpstr>Courier New</vt:lpstr>
      <vt:lpstr>Eraser</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dc:title>
  <dc:subject>Sets</dc:subject>
  <dc:creator>A+ Computer Science</dc:creator>
  <cp:keywords>www.apluscompsci.com</cp:keywords>
  <dc:description>Sets_x000d_
©A+ Computer Science_x000d_
www.apluscompsci.com</dc:description>
  <cp:lastModifiedBy>Stacey Armstrong</cp:lastModifiedBy>
  <cp:revision>403</cp:revision>
  <cp:lastPrinted>2000-05-16T18:55:37Z</cp:lastPrinted>
  <dcterms:created xsi:type="dcterms:W3CDTF">1997-11-19T18:53:48Z</dcterms:created>
  <dcterms:modified xsi:type="dcterms:W3CDTF">2018-01-03T18:10:08Z</dcterms:modified>
  <cp:category>www.apluscompsci.com</cp:category>
</cp:coreProperties>
</file>