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60" r:id="rId10"/>
    <p:sldId id="263" r:id="rId11"/>
    <p:sldId id="261" r:id="rId12"/>
    <p:sldId id="286" r:id="rId13"/>
    <p:sldId id="262" r:id="rId14"/>
    <p:sldId id="280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6" r:id="rId25"/>
    <p:sldId id="267" r:id="rId26"/>
    <p:sldId id="268" r:id="rId27"/>
    <p:sldId id="279" r:id="rId28"/>
    <p:sldId id="278" r:id="rId29"/>
    <p:sldId id="277" r:id="rId30"/>
    <p:sldId id="269" r:id="rId31"/>
    <p:sldId id="284" r:id="rId32"/>
    <p:sldId id="281" r:id="rId33"/>
    <p:sldId id="282" r:id="rId34"/>
    <p:sldId id="283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7BF09-65D8-4C5B-9633-2DF59B57CFBE}" v="16" dt="2020-06-12T21:18:3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8953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vika G" userId="f8f7c557-4308-4e09-b4cf-4700271a0e4c" providerId="ADAL" clId="{DE17BF09-65D8-4C5B-9633-2DF59B57CFBE}"/>
    <pc:docChg chg="undo custSel modSld modMainMaster">
      <pc:chgData name="Tzvika G" userId="f8f7c557-4308-4e09-b4cf-4700271a0e4c" providerId="ADAL" clId="{DE17BF09-65D8-4C5B-9633-2DF59B57CFBE}" dt="2020-06-12T21:18:38.765" v="72" actId="403"/>
      <pc:docMkLst>
        <pc:docMk/>
      </pc:docMkLst>
      <pc:sldChg chg="delSp mod">
        <pc:chgData name="Tzvika G" userId="f8f7c557-4308-4e09-b4cf-4700271a0e4c" providerId="ADAL" clId="{DE17BF09-65D8-4C5B-9633-2DF59B57CFBE}" dt="2020-06-12T21:18:14.838" v="69" actId="478"/>
        <pc:sldMkLst>
          <pc:docMk/>
          <pc:sldMk cId="1310760079" sldId="257"/>
        </pc:sldMkLst>
        <pc:spChg chg="del">
          <ac:chgData name="Tzvika G" userId="f8f7c557-4308-4e09-b4cf-4700271a0e4c" providerId="ADAL" clId="{DE17BF09-65D8-4C5B-9633-2DF59B57CFBE}" dt="2020-06-12T21:18:14.838" v="69" actId="478"/>
          <ac:spMkLst>
            <pc:docMk/>
            <pc:sldMk cId="1310760079" sldId="257"/>
            <ac:spMk id="4" creationId="{00000000-0000-0000-0000-000000000000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2630793993" sldId="258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630793993" sldId="258"/>
            <ac:spMk id="4" creationId="{2F969AD6-4726-4328-96E2-892004471BE3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863071348" sldId="259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863071348" sldId="259"/>
            <ac:spMk id="2" creationId="{EC026B33-4536-4BB3-AF52-BFD544DCA4C3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776800509" sldId="260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776800509" sldId="260"/>
            <ac:spMk id="3" creationId="{3A14E2F4-A92C-4C94-9754-82F17340EAB5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2523769068" sldId="261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523769068" sldId="261"/>
            <ac:spMk id="5" creationId="{F5F87668-468B-474E-BE70-CF1D970EA9DF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404952460" sldId="262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404952460" sldId="262"/>
            <ac:spMk id="6" creationId="{3318F2AC-5939-45C8-AACC-6791A618BDCA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144779688" sldId="263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144779688" sldId="263"/>
            <ac:spMk id="4" creationId="{7D79E337-10D6-422F-B9DA-985691677F9A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040739755" sldId="264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040739755" sldId="264"/>
            <ac:spMk id="6" creationId="{BD2BEEE3-C3F6-478E-952F-0CD6FBD6C6C3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243790589" sldId="265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243790589" sldId="265"/>
            <ac:spMk id="6" creationId="{DBAEE86E-A5C3-4825-A103-E843D5FD7848}"/>
          </ac:spMkLst>
        </pc:spChg>
      </pc:sldChg>
      <pc:sldChg chg="delSp modSp mod">
        <pc:chgData name="Tzvika G" userId="f8f7c557-4308-4e09-b4cf-4700271a0e4c" providerId="ADAL" clId="{DE17BF09-65D8-4C5B-9633-2DF59B57CFBE}" dt="2020-06-12T21:16:36.182" v="60"/>
        <pc:sldMkLst>
          <pc:docMk/>
          <pc:sldMk cId="2054868779" sldId="266"/>
        </pc:sldMkLst>
        <pc:spChg chg="mod">
          <ac:chgData name="Tzvika G" userId="f8f7c557-4308-4e09-b4cf-4700271a0e4c" providerId="ADAL" clId="{DE17BF09-65D8-4C5B-9633-2DF59B57CFBE}" dt="2020-06-12T21:14:25.834" v="40" actId="113"/>
          <ac:spMkLst>
            <pc:docMk/>
            <pc:sldMk cId="2054868779" sldId="266"/>
            <ac:spMk id="3" creationId="{00000000-0000-0000-0000-000000000000}"/>
          </ac:spMkLst>
        </pc:spChg>
        <pc:spChg chg="mod">
          <ac:chgData name="Tzvika G" userId="f8f7c557-4308-4e09-b4cf-4700271a0e4c" providerId="ADAL" clId="{DE17BF09-65D8-4C5B-9633-2DF59B57CFBE}" dt="2020-06-12T21:14:49.605" v="49" actId="20577"/>
          <ac:spMkLst>
            <pc:docMk/>
            <pc:sldMk cId="2054868779" sldId="266"/>
            <ac:spMk id="4" creationId="{00000000-0000-0000-0000-000000000000}"/>
          </ac:spMkLst>
        </pc:spChg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054868779" sldId="266"/>
            <ac:spMk id="5" creationId="{7DB42FCE-E4C6-458A-8DFA-F4D79E8F3AD8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107189460" sldId="267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107189460" sldId="267"/>
            <ac:spMk id="5" creationId="{62877991-2FB2-4D6A-8ED4-B454A71E8C97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2225212610" sldId="268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225212610" sldId="268"/>
            <ac:spMk id="5" creationId="{BC2669AE-94C7-42B5-8EFE-C4E42E47B381}"/>
          </ac:spMkLst>
        </pc:spChg>
      </pc:sldChg>
      <pc:sldChg chg="delSp modSp mod delAnim modNotesTx">
        <pc:chgData name="Tzvika G" userId="f8f7c557-4308-4e09-b4cf-4700271a0e4c" providerId="ADAL" clId="{DE17BF09-65D8-4C5B-9633-2DF59B57CFBE}" dt="2020-06-12T21:16:36.182" v="60"/>
        <pc:sldMkLst>
          <pc:docMk/>
          <pc:sldMk cId="2627362673" sldId="269"/>
        </pc:sldMkLst>
        <pc:spChg chg="mod">
          <ac:chgData name="Tzvika G" userId="f8f7c557-4308-4e09-b4cf-4700271a0e4c" providerId="ADAL" clId="{DE17BF09-65D8-4C5B-9633-2DF59B57CFBE}" dt="2020-06-12T21:15:59.945" v="59" actId="20577"/>
          <ac:spMkLst>
            <pc:docMk/>
            <pc:sldMk cId="2627362673" sldId="269"/>
            <ac:spMk id="4" creationId="{00000000-0000-0000-0000-000000000000}"/>
          </ac:spMkLst>
        </pc:spChg>
        <pc:spChg chg="del">
          <ac:chgData name="Tzvika G" userId="f8f7c557-4308-4e09-b4cf-4700271a0e4c" providerId="ADAL" clId="{DE17BF09-65D8-4C5B-9633-2DF59B57CFBE}" dt="2020-06-12T21:15:42.696" v="50" actId="478"/>
          <ac:spMkLst>
            <pc:docMk/>
            <pc:sldMk cId="2627362673" sldId="269"/>
            <ac:spMk id="5" creationId="{00000000-0000-0000-0000-000000000000}"/>
          </ac:spMkLst>
        </pc:spChg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627362673" sldId="269"/>
            <ac:spMk id="7" creationId="{C42E1CA9-8EB2-4DF2-959B-733BF1D9291A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045429553" sldId="270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045429553" sldId="270"/>
            <ac:spMk id="5" creationId="{D51EC05F-C179-4252-9F81-B7324AF01365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822347860" sldId="271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822347860" sldId="271"/>
            <ac:spMk id="5" creationId="{FAD78294-BFDC-4298-B22A-77CFD543DA4B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623317925" sldId="272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623317925" sldId="272"/>
            <ac:spMk id="6" creationId="{9F17B9CA-A8CD-42DA-BA39-58AD67D15DEB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4060901556" sldId="273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4060901556" sldId="273"/>
            <ac:spMk id="7" creationId="{6DB7549F-E58B-49A5-8170-E342260BB778}"/>
          </ac:spMkLst>
        </pc:spChg>
      </pc:sldChg>
      <pc:sldChg chg="delSp modSp mod">
        <pc:chgData name="Tzvika G" userId="f8f7c557-4308-4e09-b4cf-4700271a0e4c" providerId="ADAL" clId="{DE17BF09-65D8-4C5B-9633-2DF59B57CFBE}" dt="2020-06-12T21:16:36.182" v="60"/>
        <pc:sldMkLst>
          <pc:docMk/>
          <pc:sldMk cId="843347541" sldId="274"/>
        </pc:sldMkLst>
        <pc:spChg chg="mod">
          <ac:chgData name="Tzvika G" userId="f8f7c557-4308-4e09-b4cf-4700271a0e4c" providerId="ADAL" clId="{DE17BF09-65D8-4C5B-9633-2DF59B57CFBE}" dt="2020-06-11T11:04:35.801" v="9" actId="20577"/>
          <ac:spMkLst>
            <pc:docMk/>
            <pc:sldMk cId="843347541" sldId="274"/>
            <ac:spMk id="4" creationId="{00000000-0000-0000-0000-000000000000}"/>
          </ac:spMkLst>
        </pc:spChg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843347541" sldId="274"/>
            <ac:spMk id="5" creationId="{E8DC43B6-70B8-433D-B6D4-673D45A8B6F5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4081640094" sldId="275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4081640094" sldId="275"/>
            <ac:spMk id="8" creationId="{A6F8EADB-1241-4CAA-8E2F-3AD578C1D997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644476036" sldId="276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644476036" sldId="276"/>
            <ac:spMk id="3" creationId="{2290D696-0BA2-46A7-805E-06A02D3F09F0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858178501" sldId="277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858178501" sldId="277"/>
            <ac:spMk id="6" creationId="{942A85C4-812B-4504-B986-B88EF39D2287}"/>
          </ac:spMkLst>
        </pc:spChg>
      </pc:sldChg>
      <pc:sldChg chg="delSp modSp">
        <pc:chgData name="Tzvika G" userId="f8f7c557-4308-4e09-b4cf-4700271a0e4c" providerId="ADAL" clId="{DE17BF09-65D8-4C5B-9633-2DF59B57CFBE}" dt="2020-06-12T21:16:36.182" v="60"/>
        <pc:sldMkLst>
          <pc:docMk/>
          <pc:sldMk cId="172152828" sldId="278"/>
        </pc:sldMkLst>
        <pc:spChg chg="mod">
          <ac:chgData name="Tzvika G" userId="f8f7c557-4308-4e09-b4cf-4700271a0e4c" providerId="ADAL" clId="{DE17BF09-65D8-4C5B-9633-2DF59B57CFBE}" dt="2020-06-11T11:23:40.579" v="14"/>
          <ac:spMkLst>
            <pc:docMk/>
            <pc:sldMk cId="172152828" sldId="278"/>
            <ac:spMk id="5" creationId="{00000000-0000-0000-0000-000000000000}"/>
          </ac:spMkLst>
        </pc:spChg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72152828" sldId="278"/>
            <ac:spMk id="6" creationId="{D56DAB62-3CA3-4D78-BADD-9A75EB427920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752995054" sldId="279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752995054" sldId="279"/>
            <ac:spMk id="5" creationId="{CE8085C9-A695-406F-8DB0-FD80750A04DC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401156781" sldId="280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401156781" sldId="280"/>
            <ac:spMk id="3" creationId="{21728499-0F6F-43B7-9E0A-E884D0459E7F}"/>
          </ac:spMkLst>
        </pc:spChg>
      </pc:sldChg>
      <pc:sldChg chg="delSp modSp mod">
        <pc:chgData name="Tzvika G" userId="f8f7c557-4308-4e09-b4cf-4700271a0e4c" providerId="ADAL" clId="{DE17BF09-65D8-4C5B-9633-2DF59B57CFBE}" dt="2020-06-12T21:16:36.182" v="60"/>
        <pc:sldMkLst>
          <pc:docMk/>
          <pc:sldMk cId="1464214580" sldId="281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464214580" sldId="281"/>
            <ac:spMk id="6" creationId="{8DF8022B-5415-49DF-9FD2-D1E042FE2AF7}"/>
          </ac:spMkLst>
        </pc:spChg>
        <pc:picChg chg="mod">
          <ac:chgData name="Tzvika G" userId="f8f7c557-4308-4e09-b4cf-4700271a0e4c" providerId="ADAL" clId="{DE17BF09-65D8-4C5B-9633-2DF59B57CFBE}" dt="2020-06-11T11:48:22.194" v="21" actId="1036"/>
          <ac:picMkLst>
            <pc:docMk/>
            <pc:sldMk cId="1464214580" sldId="281"/>
            <ac:picMk id="5" creationId="{00000000-0000-0000-0000-000000000000}"/>
          </ac:picMkLst>
        </pc:pic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770548719" sldId="282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770548719" sldId="282"/>
            <ac:spMk id="5" creationId="{950ECBF9-63C5-4428-AC3E-54AF974E2217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2708437664" sldId="283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2708437664" sldId="283"/>
            <ac:spMk id="6" creationId="{93744C3F-D29D-400D-AA20-7EA8D59AD3BA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204082121" sldId="284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204082121" sldId="284"/>
            <ac:spMk id="5" creationId="{69655AD9-0C6D-4878-A363-43DA15CEC007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899173110" sldId="285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899173110" sldId="285"/>
            <ac:spMk id="4" creationId="{B73A841E-C1DC-44C6-9DFC-20E0A8D49195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981245803" sldId="286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981245803" sldId="286"/>
            <ac:spMk id="7" creationId="{307987D9-4C6D-4A9C-9889-E83E22F9AC72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791998054" sldId="287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791998054" sldId="287"/>
            <ac:spMk id="4" creationId="{75F9DA51-CE68-4BB1-A212-4E89ABA74F12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877279047" sldId="288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877279047" sldId="288"/>
            <ac:spMk id="7" creationId="{462D5C80-8FF9-48F4-8F3F-2826DA34D55A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390344630" sldId="289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390344630" sldId="289"/>
            <ac:spMk id="6" creationId="{6C5BB895-93B6-417B-872C-2A34EF9F3146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1418178355" sldId="290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1418178355" sldId="290"/>
            <ac:spMk id="3" creationId="{F337FA22-FA8E-4D60-9DF7-CD3E9E3038D5}"/>
          </ac:spMkLst>
        </pc:spChg>
      </pc:sldChg>
      <pc:sldChg chg="delSp">
        <pc:chgData name="Tzvika G" userId="f8f7c557-4308-4e09-b4cf-4700271a0e4c" providerId="ADAL" clId="{DE17BF09-65D8-4C5B-9633-2DF59B57CFBE}" dt="2020-06-12T21:16:36.182" v="60"/>
        <pc:sldMkLst>
          <pc:docMk/>
          <pc:sldMk cId="3615095680" sldId="291"/>
        </pc:sldMkLst>
        <pc:spChg chg="del">
          <ac:chgData name="Tzvika G" userId="f8f7c557-4308-4e09-b4cf-4700271a0e4c" providerId="ADAL" clId="{DE17BF09-65D8-4C5B-9633-2DF59B57CFBE}" dt="2020-06-12T21:16:36.182" v="60"/>
          <ac:spMkLst>
            <pc:docMk/>
            <pc:sldMk cId="3615095680" sldId="291"/>
            <ac:spMk id="3" creationId="{27B68ED2-5502-4D8E-BF93-4EF849FE86FB}"/>
          </ac:spMkLst>
        </pc:spChg>
      </pc:sldChg>
      <pc:sldMasterChg chg="modSldLayout">
        <pc:chgData name="Tzvika G" userId="f8f7c557-4308-4e09-b4cf-4700271a0e4c" providerId="ADAL" clId="{DE17BF09-65D8-4C5B-9633-2DF59B57CFBE}" dt="2020-06-12T21:18:38.765" v="72" actId="403"/>
        <pc:sldMasterMkLst>
          <pc:docMk/>
          <pc:sldMasterMk cId="3505859949" sldId="2147483648"/>
        </pc:sldMasterMkLst>
        <pc:sldLayoutChg chg="delSp modSp mod">
          <pc:chgData name="Tzvika G" userId="f8f7c557-4308-4e09-b4cf-4700271a0e4c" providerId="ADAL" clId="{DE17BF09-65D8-4C5B-9633-2DF59B57CFBE}" dt="2020-06-12T21:17:56.179" v="66" actId="478"/>
          <pc:sldLayoutMkLst>
            <pc:docMk/>
            <pc:sldMasterMk cId="3505859949" sldId="2147483648"/>
            <pc:sldLayoutMk cId="1303836250" sldId="2147483649"/>
          </pc:sldLayoutMkLst>
          <pc:spChg chg="del mod">
            <ac:chgData name="Tzvika G" userId="f8f7c557-4308-4e09-b4cf-4700271a0e4c" providerId="ADAL" clId="{DE17BF09-65D8-4C5B-9633-2DF59B57CFBE}" dt="2020-06-12T21:17:56.179" v="66" actId="478"/>
            <ac:spMkLst>
              <pc:docMk/>
              <pc:sldMasterMk cId="3505859949" sldId="2147483648"/>
              <pc:sldLayoutMk cId="1303836250" sldId="2147483649"/>
              <ac:spMk id="6" creationId="{00000000-0000-0000-0000-000000000000}"/>
            </ac:spMkLst>
          </pc:spChg>
        </pc:sldLayoutChg>
        <pc:sldLayoutChg chg="modSp mod">
          <pc:chgData name="Tzvika G" userId="f8f7c557-4308-4e09-b4cf-4700271a0e4c" providerId="ADAL" clId="{DE17BF09-65D8-4C5B-9633-2DF59B57CFBE}" dt="2020-06-12T21:18:38.765" v="72" actId="403"/>
          <pc:sldLayoutMkLst>
            <pc:docMk/>
            <pc:sldMasterMk cId="3505859949" sldId="2147483648"/>
            <pc:sldLayoutMk cId="2574671856" sldId="2147483650"/>
          </pc:sldLayoutMkLst>
          <pc:spChg chg="mod">
            <ac:chgData name="Tzvika G" userId="f8f7c557-4308-4e09-b4cf-4700271a0e4c" providerId="ADAL" clId="{DE17BF09-65D8-4C5B-9633-2DF59B57CFBE}" dt="2020-06-12T21:16:57.240" v="61"/>
            <ac:spMkLst>
              <pc:docMk/>
              <pc:sldMasterMk cId="3505859949" sldId="2147483648"/>
              <pc:sldLayoutMk cId="2574671856" sldId="2147483650"/>
              <ac:spMk id="4" creationId="{00000000-0000-0000-0000-000000000000}"/>
            </ac:spMkLst>
          </pc:spChg>
          <pc:spChg chg="mod">
            <ac:chgData name="Tzvika G" userId="f8f7c557-4308-4e09-b4cf-4700271a0e4c" providerId="ADAL" clId="{DE17BF09-65D8-4C5B-9633-2DF59B57CFBE}" dt="2020-06-12T21:18:38.765" v="72" actId="403"/>
            <ac:spMkLst>
              <pc:docMk/>
              <pc:sldMasterMk cId="3505859949" sldId="2147483648"/>
              <pc:sldLayoutMk cId="2574671856" sldId="2147483650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DD04-676A-4950-8F0A-98F63E38708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5265-F1FE-4EA5-9A40-78CD18E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6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5265-F1FE-4EA5-9A40-78CD18E38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5265-F1FE-4EA5-9A40-78CD18E384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(["Region"])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name, group in regions: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group["Population"].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print(name,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]["Country"])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(["Region"])['Population'].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25265-F1FE-4EA5-9A40-78CD18E384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axarr</a:t>
            </a:r>
            <a:r>
              <a:rPr lang="en-US" dirty="0"/>
              <a:t> = </a:t>
            </a:r>
            <a:r>
              <a:rPr lang="en-US" dirty="0" err="1"/>
              <a:t>df.hist</a:t>
            </a:r>
            <a:r>
              <a:rPr lang="en-US" dirty="0"/>
              <a:t>(column='GDP ($ per capita)',bins=10, grid=False, color='#86bf91')</a:t>
            </a:r>
          </a:p>
          <a:p>
            <a:r>
              <a:rPr lang="en-US" dirty="0"/>
              <a:t>for ax in </a:t>
            </a:r>
            <a:r>
              <a:rPr lang="en-US" dirty="0" err="1"/>
              <a:t>axarr.flatten</a:t>
            </a:r>
            <a:r>
              <a:rPr lang="en-US" dirty="0"/>
              <a:t>():</a:t>
            </a:r>
          </a:p>
          <a:p>
            <a:r>
              <a:rPr lang="en-US" dirty="0"/>
              <a:t>	</a:t>
            </a:r>
            <a:r>
              <a:rPr lang="en-US" dirty="0" err="1"/>
              <a:t>ax.set_xlabel</a:t>
            </a:r>
            <a:r>
              <a:rPr lang="en-US" dirty="0"/>
              <a:t>("GDP")</a:t>
            </a:r>
          </a:p>
          <a:p>
            <a:r>
              <a:rPr lang="en-US" dirty="0"/>
              <a:t>	</a:t>
            </a:r>
            <a:r>
              <a:rPr lang="en-US" dirty="0" err="1"/>
              <a:t>ax.set_ylabel</a:t>
            </a:r>
            <a:r>
              <a:rPr lang="en-US" dirty="0"/>
              <a:t>("Count")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5265-F1FE-4EA5-9A40-78CD18E384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0D3A-49D6-41D6-91AE-7C4687250C7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E34-4C2C-42AC-8270-CEDB7DBA097A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DAFC-CA69-4945-B2CB-D93EDB5698E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6358890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1FA9-EB06-4A08-8DB8-28FBD8422F8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36A7-5BCF-4D2B-9C28-074FAD98E8A8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133C-8B65-4678-AD05-800DD1EB2919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1DC1-CF9F-4BF2-8827-C120F1B6DCB9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4E4-327A-4B95-8EAC-37472FA4A36C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4554-79CC-4A2B-9FBE-8E6598499196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12AC-F61B-4C06-8937-EBEB8D513B3A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F09A-B558-4760-91F4-39A49A62EA1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navigator/tutorials/pand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244824"/>
          </a:xfrm>
        </p:spPr>
        <p:txBody>
          <a:bodyPr/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rtl="0"/>
            <a:r>
              <a:rPr lang="en-US" sz="3400" b="1" dirty="0">
                <a:solidFill>
                  <a:srgbClr val="0000FF"/>
                </a:solidFill>
              </a:rPr>
              <a:t>Pandas</a:t>
            </a:r>
            <a:endParaRPr lang="en-US" sz="3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6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basic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</a:t>
            </a:r>
            <a:r>
              <a:rPr lang="en-IL" dirty="0"/>
              <a:t>–</a:t>
            </a:r>
            <a:r>
              <a:rPr lang="en-US" dirty="0"/>
              <a:t> fill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pandas with anaconda on windows </a:t>
            </a:r>
            <a:r>
              <a:rPr lang="en-US" dirty="0">
                <a:hlinkClick r:id="rId2"/>
              </a:rPr>
              <a:t>guide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03BAB-3FD6-43F5-92A6-8F946502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819" y="2046851"/>
            <a:ext cx="10515600" cy="4351338"/>
          </a:xfrm>
        </p:spPr>
        <p:txBody>
          <a:bodyPr/>
          <a:lstStyle/>
          <a:p>
            <a:r>
              <a:rPr lang="en-US" dirty="0"/>
              <a:t>Read the csv file into a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to 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819" y="2585799"/>
            <a:ext cx="8000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9819" y="4112568"/>
            <a:ext cx="68114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countries-of-the-world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0775F-6B43-4336-898C-40FB7465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55" y="13315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Print the top 3 rows using the head()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the last 5 rows using the tail()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random 5 rows using the sample() function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904" y="2305891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65903" y="3994391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5903" y="5452058"/>
            <a:ext cx="34131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C20C7-0BD8-4BE1-8521-A9921C8C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309"/>
            <a:ext cx="10515600" cy="4351338"/>
          </a:xfrm>
        </p:spPr>
        <p:txBody>
          <a:bodyPr/>
          <a:lstStyle/>
          <a:p>
            <a:r>
              <a:rPr lang="en-US" dirty="0"/>
              <a:t>Get statistics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53294"/>
            <a:ext cx="724391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(df.info())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&lt;class '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pandas.core.frame.DataFrame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RangeIndex</a:t>
            </a:r>
            <a:r>
              <a:rPr lang="en-US" altLang="en-US" sz="1900" dirty="0">
                <a:latin typeface="Arial" panose="020B0604020202020204" pitchFamily="34" charset="0"/>
              </a:rPr>
              <a:t>: 224 entries, 0 to 223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Data columns (total 10 columns):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Unnamed: 0                                  224 non-null int64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Country                                        224 non-null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Region                                         224 non-null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Population                                   220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Area                                             224 non-null int64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Pop. Density         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Infant mortality (per 1000 births)  224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GDP ($ per capita)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Birthrate                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Deathrate</a:t>
            </a:r>
            <a:r>
              <a:rPr lang="en-US" altLang="en-US" sz="1900" dirty="0">
                <a:latin typeface="Arial" panose="020B0604020202020204" pitchFamily="34" charset="0"/>
              </a:rPr>
              <a:t>                                    222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dtypes</a:t>
            </a:r>
            <a:r>
              <a:rPr lang="en-US" altLang="en-US" sz="1900" dirty="0">
                <a:latin typeface="Arial" panose="020B0604020202020204" pitchFamily="34" charset="0"/>
              </a:rPr>
              <a:t>: float64(6), int64(2), object(2)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memory usage: 17.6+ KB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81569" y="2551473"/>
            <a:ext cx="3864077" cy="1725561"/>
          </a:xfrm>
          <a:prstGeom prst="wedgeRectCallout">
            <a:avLst>
              <a:gd name="adj1" fmla="val -74841"/>
              <a:gd name="adj2" fmla="val 197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there are some nan values in the population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63D99-A34A-47BD-8952-960E849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6233" y="1321357"/>
            <a:ext cx="591379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Unnamed: 0                                   int64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Country                                          object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Region                                           object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Population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Area                                                int64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Pop. Density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Infant mortality (per 1000 births)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GDP ($ per capita)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Birthrate   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Deathrate</a:t>
            </a:r>
            <a:r>
              <a:rPr lang="en-US" altLang="en-US" sz="2400" dirty="0">
                <a:latin typeface="Arial" panose="020B0604020202020204" pitchFamily="34" charset="0"/>
              </a:rPr>
              <a:t> 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dtype</a:t>
            </a:r>
            <a:r>
              <a:rPr lang="en-US" altLang="en-US" sz="2400" dirty="0">
                <a:latin typeface="Arial" panose="020B0604020202020204" pitchFamily="34" charset="0"/>
              </a:rPr>
              <a:t>: object float64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D4D94-7709-44EA-93F3-28350DB6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</a:t>
            </a:r>
            <a:r>
              <a:rPr lang="en-IL" dirty="0"/>
              <a:t>–</a:t>
            </a:r>
            <a:r>
              <a:rPr lang="en-US" dirty="0"/>
              <a:t> fill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1" y="1825625"/>
            <a:ext cx="10515600" cy="4351338"/>
          </a:xfrm>
        </p:spPr>
        <p:txBody>
          <a:bodyPr/>
          <a:lstStyle/>
          <a:p>
            <a:r>
              <a:rPr lang="en-US" dirty="0"/>
              <a:t>Option 1: replace nan values with 0 (or any other constant value)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replace nan values with the average of the column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3: drop all rows that have any nan value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4006" y="2446000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0768" y="4127317"/>
            <a:ext cx="1105943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1883" y="5577802"/>
            <a:ext cx="29033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76CC20-9851-42A4-8EDD-C6AC06F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cleaning: Convert Square Miles to Square Meters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r>
              <a:rPr lang="en-US" dirty="0"/>
              <a:t>Formula: </a:t>
            </a:r>
            <a:r>
              <a:rPr lang="en-US" b="1" dirty="0"/>
              <a:t>1 Square Mile =2.58 Square Kilometers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68673"/>
            <a:ext cx="817082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'Area'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].apply(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 x*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452420" y="3465461"/>
            <a:ext cx="3864077" cy="1725561"/>
          </a:xfrm>
          <a:prstGeom prst="wedgeRectCallout">
            <a:avLst>
              <a:gd name="adj1" fmla="val -84192"/>
              <a:gd name="adj2" fmla="val -79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Apply this lambda function on every cell in the Area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90CEF-2339-462D-A60B-683D72C0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new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describing the Birthrate </a:t>
            </a:r>
            <a:r>
              <a:rPr lang="en-IL" dirty="0"/>
              <a:t>–</a:t>
            </a:r>
            <a:r>
              <a:rPr lang="en-US" dirty="0"/>
              <a:t> </a:t>
            </a:r>
            <a:r>
              <a:rPr lang="en-US" dirty="0" err="1"/>
              <a:t>Deathrate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903" y="1739136"/>
            <a:ext cx="1082219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get_growing_rate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"Birthrate"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row[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"Growing 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df.apply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get_growing_rate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Shorter 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"Growing Rate"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df.apply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get_growing_rate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axis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DFE4-3F56-4271-B758-39B4F2B5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new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country to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6806" y="2637418"/>
            <a:ext cx="112293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israel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Country"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"Israel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Region"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:.....}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israel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7DCD-4967-4345-9346-80A444B0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Infant mortality (per 1000 births) column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40968"/>
            <a:ext cx="902041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"Infant mortality (per 1000 births)"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636775" y="3827017"/>
            <a:ext cx="3864077" cy="1725561"/>
          </a:xfrm>
          <a:prstGeom prst="wedgeRectCallout">
            <a:avLst>
              <a:gd name="adj1" fmla="val -84192"/>
              <a:gd name="adj2" fmla="val -79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Axes 1 for column.  </a:t>
            </a:r>
          </a:p>
          <a:p>
            <a:pPr algn="ctr"/>
            <a:r>
              <a:rPr lang="en-US" sz="2800" b="1" dirty="0"/>
              <a:t>Use </a:t>
            </a:r>
            <a:r>
              <a:rPr lang="en-US" sz="2800" b="1" dirty="0" err="1"/>
              <a:t>df.drop</a:t>
            </a:r>
            <a:r>
              <a:rPr lang="en-US" sz="2800" b="1" dirty="0"/>
              <a:t>([“A”, “B”], 1) to drop both the A and B columns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C5E7-0182-443B-94D5-D9E8400E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statistics and answer questions about the data, like</a:t>
            </a:r>
          </a:p>
          <a:p>
            <a:pPr lvl="1"/>
            <a:r>
              <a:rPr lang="en-US" dirty="0"/>
              <a:t>What's the average, median, max, or min of each column?</a:t>
            </a:r>
          </a:p>
          <a:p>
            <a:r>
              <a:rPr lang="en-US" dirty="0"/>
              <a:t>Clean the data by doing things like removing missing values and filtering rows or columns by some criteria</a:t>
            </a:r>
          </a:p>
          <a:p>
            <a:r>
              <a:rPr lang="en-US" dirty="0"/>
              <a:t>Visualize the data with help from </a:t>
            </a:r>
            <a:r>
              <a:rPr lang="en-US" dirty="0" err="1"/>
              <a:t>Matplotlib</a:t>
            </a:r>
            <a:r>
              <a:rPr lang="en-US" dirty="0"/>
              <a:t>. Plot bars, lines, histograms, bubbles, and more.</a:t>
            </a:r>
          </a:p>
          <a:p>
            <a:r>
              <a:rPr lang="en-US" dirty="0"/>
              <a:t>Store the cleaned, transformed data back into a CSV, other file or a database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ED8FC-8D8B-43C0-BA92-DD8C247D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Delete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country Iran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both the countries Iran and Iraq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6742" y="2460749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df.Country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979521"/>
            <a:ext cx="63017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 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"Iran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"Iraq"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[~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df.Country.isin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(countries)]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314824" y="4645553"/>
            <a:ext cx="3864077" cy="1725561"/>
          </a:xfrm>
          <a:prstGeom prst="wedgeRectCallout">
            <a:avLst>
              <a:gd name="adj1" fmla="val -174268"/>
              <a:gd name="adj2" fmla="val -40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~ is for not. What will happen if we remove the ~ ?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6EC9CCC-2333-6040-87E5-4ADE3125E8D4}"/>
              </a:ext>
            </a:extLst>
          </p:cNvPr>
          <p:cNvSpPr/>
          <p:nvPr/>
        </p:nvSpPr>
        <p:spPr>
          <a:xfrm>
            <a:off x="8289235" y="1825625"/>
            <a:ext cx="3530642" cy="1725561"/>
          </a:xfrm>
          <a:prstGeom prst="wedgeRectCallout">
            <a:avLst>
              <a:gd name="adj1" fmla="val -106057"/>
              <a:gd name="adj2" fmla="val 12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use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"Country"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algn="ctr"/>
            <a:r>
              <a:rPr lang="en-US" altLang="en-US" sz="2400" dirty="0"/>
              <a:t>instead of </a:t>
            </a:r>
          </a:p>
          <a:p>
            <a:pPr algn="ctr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df.Country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367CD-EE66-4ABF-BF34-8E587B3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new table with the same column names, merge the two tables into a single table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2213" y="2806402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"countries-of-the-world2.csv"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frames = [df1, df2]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63CD-8CDA-4057-B191-0D917DD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en-IL" dirty="0"/>
              <a:t>–</a:t>
            </a:r>
            <a:r>
              <a:rPr lang="en-US" dirty="0"/>
              <a:t> consider only the intersection of the tables</a:t>
            </a:r>
          </a:p>
          <a:p>
            <a:pPr lvl="1"/>
            <a:r>
              <a:rPr lang="en-US" dirty="0"/>
              <a:t>How many rows are in the intersection?</a:t>
            </a:r>
          </a:p>
          <a:p>
            <a:r>
              <a:rPr lang="en-US" dirty="0"/>
              <a:t>Outer join </a:t>
            </a:r>
            <a:r>
              <a:rPr lang="en-IL" dirty="0"/>
              <a:t>–</a:t>
            </a:r>
            <a:r>
              <a:rPr lang="en-US" dirty="0"/>
              <a:t> consider the union of the table, fill with Nan missing values. </a:t>
            </a:r>
          </a:p>
          <a:p>
            <a:pPr lvl="1"/>
            <a:r>
              <a:rPr lang="en-US" dirty="0"/>
              <a:t>How many rows are in the union?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497" y="4219046"/>
            <a:ext cx="2819400" cy="195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0" y="4219045"/>
            <a:ext cx="2841490" cy="1957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5039" y="6081067"/>
            <a:ext cx="196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ex1.csv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1974" y="6090264"/>
            <a:ext cx="196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ex2.csv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E075F-161B-47AF-A335-5BDD739A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80" y="-884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Inner vs Outer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93607" y="1074590"/>
            <a:ext cx="9530173" cy="5558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"ex1.csv"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"ex2.csv"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(df1, df2,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'inner'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(inner)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  Price  Quantity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0      p1           3.0        10.0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1     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          5.0        20.0</a:t>
            </a:r>
          </a:p>
          <a:p>
            <a:pPr marL="457200" lvl="0" indent="-457200">
              <a:spcBef>
                <a:spcPct val="0"/>
              </a:spcBef>
              <a:buAutoNum type="arabicPlain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(df1, df2,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'outer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(outer)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  Price  Quantity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      p1       3.0    10.0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      p2       5.0    20.0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      p3       6.0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      p4       3.0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      p5 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30.0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      p6 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40.0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27C16-7867-4295-BBA6-027493C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country has the largest population?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b="1" dirty="0"/>
              <a:t>label</a:t>
            </a:r>
            <a:r>
              <a:rPr lang="en-US" dirty="0"/>
              <a:t> of the row with the maximum value in the population column (</a:t>
            </a:r>
            <a:r>
              <a:rPr lang="en-US" dirty="0" err="1"/>
              <a:t>idxmax</a:t>
            </a:r>
            <a:r>
              <a:rPr lang="en-US" dirty="0"/>
              <a:t>())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the country name of the row with the obtained </a:t>
            </a:r>
            <a:r>
              <a:rPr lang="en-US" b="1" dirty="0"/>
              <a:t>label</a:t>
            </a:r>
            <a:r>
              <a:rPr lang="en-US" dirty="0"/>
              <a:t> (loc)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629730"/>
            <a:ext cx="715131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_max_pop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label_max_pop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6ADE-C9A8-492B-8C44-0F83560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countries have more than 1M people? </a:t>
            </a:r>
          </a:p>
          <a:p>
            <a:pPr lvl="1"/>
            <a:r>
              <a:rPr lang="en-US" dirty="0"/>
              <a:t>Select all rows with Population &gt; 1,000,000</a:t>
            </a:r>
          </a:p>
          <a:p>
            <a:pPr lvl="1"/>
            <a:r>
              <a:rPr lang="en-US" dirty="0"/>
              <a:t>Count the number of selected rows (use </a:t>
            </a:r>
            <a:r>
              <a:rPr lang="en-US" dirty="0" err="1"/>
              <a:t>len</a:t>
            </a:r>
            <a:r>
              <a:rPr lang="en-US" dirty="0"/>
              <a:t>() to get the </a:t>
            </a:r>
            <a:r>
              <a:rPr lang="en-US" dirty="0" err="1"/>
              <a:t>num</a:t>
            </a:r>
            <a:r>
              <a:rPr lang="en-US" dirty="0"/>
              <a:t> of rows)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9579" y="3192517"/>
            <a:ext cx="800090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possible: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(df[df[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'Population'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1000000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'Population'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1000000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]).sum())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853D-A327-426C-B8C6-AA8A0AC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countries </a:t>
            </a:r>
            <a:r>
              <a:rPr lang="en-US" b="1" dirty="0"/>
              <a:t>in Asia </a:t>
            </a:r>
            <a:r>
              <a:rPr lang="en-US" dirty="0"/>
              <a:t>have more than 1M peoples? </a:t>
            </a:r>
          </a:p>
          <a:p>
            <a:pPr lvl="1"/>
            <a:r>
              <a:rPr lang="en-US" dirty="0"/>
              <a:t>Select all countries from Asia, with Population &gt; 1,000,000</a:t>
            </a:r>
          </a:p>
          <a:p>
            <a:pPr lvl="1"/>
            <a:r>
              <a:rPr lang="en-US" dirty="0"/>
              <a:t>Count the number of selected rows (use </a:t>
            </a:r>
            <a:r>
              <a:rPr lang="en-US" dirty="0" err="1"/>
              <a:t>len</a:t>
            </a:r>
            <a:r>
              <a:rPr lang="en-US" dirty="0"/>
              <a:t>() to get the </a:t>
            </a:r>
            <a:r>
              <a:rPr lang="en-US" dirty="0" err="1"/>
              <a:t>num</a:t>
            </a:r>
            <a:r>
              <a:rPr lang="en-US" dirty="0"/>
              <a:t> of rows)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336" y="3256539"/>
            <a:ext cx="112293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df[(df[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40C1-3F7F-45C2-BB22-AFB163D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countries in Asia which their </a:t>
            </a:r>
            <a:r>
              <a:rPr lang="en-US" dirty="0" err="1"/>
              <a:t>Deathrate</a:t>
            </a:r>
            <a:r>
              <a:rPr lang="en-US" dirty="0"/>
              <a:t> is &gt; 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0608"/>
            <a:ext cx="100399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df[(df[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(df[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(df))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6C2D-41F0-482B-88EE-650FE2BB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countries according to the population size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break ties according to area size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993" y="2659852"/>
            <a:ext cx="88505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df.sort_values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93" y="4478819"/>
            <a:ext cx="1020984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df.sort_values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'Population', 'Area'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AE46-B39E-42F5-AB1E-5F18DB31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58" y="1825625"/>
            <a:ext cx="10515600" cy="4351338"/>
          </a:xfrm>
        </p:spPr>
        <p:txBody>
          <a:bodyPr/>
          <a:lstStyle/>
          <a:p>
            <a:r>
              <a:rPr lang="en-US" sz="2400" dirty="0"/>
              <a:t>What is the average population in each region? </a:t>
            </a:r>
          </a:p>
          <a:p>
            <a:pPr lvl="1"/>
            <a:r>
              <a:rPr lang="en-US" sz="2000" dirty="0" err="1"/>
              <a:t>Groupby</a:t>
            </a:r>
            <a:r>
              <a:rPr lang="en-US" sz="2000" dirty="0"/>
              <a:t> region</a:t>
            </a:r>
          </a:p>
          <a:p>
            <a:pPr lvl="1"/>
            <a:r>
              <a:rPr lang="en-US" sz="2000" dirty="0"/>
              <a:t>Get the mean of the population column in every group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21186"/>
            <a:ext cx="723787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'Region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1E534-E5D4-1D41-A65D-AD4D3943C33C}"/>
              </a:ext>
            </a:extLst>
          </p:cNvPr>
          <p:cNvSpPr/>
          <p:nvPr/>
        </p:nvSpPr>
        <p:spPr>
          <a:xfrm>
            <a:off x="8075224" y="3021186"/>
            <a:ext cx="43003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Region</a:t>
            </a:r>
          </a:p>
          <a:p>
            <a:r>
              <a:rPr lang="en-US" dirty="0"/>
              <a:t>ASIA                   1.354417e+08</a:t>
            </a:r>
          </a:p>
          <a:p>
            <a:r>
              <a:rPr lang="en-US" dirty="0"/>
              <a:t>BALTICS                2.394991e+06</a:t>
            </a:r>
          </a:p>
          <a:p>
            <a:r>
              <a:rPr lang="en-US" dirty="0"/>
              <a:t>C.W. OF IND. STATES    2.334013e+07</a:t>
            </a:r>
          </a:p>
          <a:p>
            <a:r>
              <a:rPr lang="en-US" dirty="0"/>
              <a:t>EASTERN EUROPE         9.992893e+06</a:t>
            </a:r>
          </a:p>
          <a:p>
            <a:r>
              <a:rPr lang="en-US" dirty="0"/>
              <a:t>LATIN AMER. &amp; CARIB    1.305887e+07</a:t>
            </a:r>
          </a:p>
          <a:p>
            <a:r>
              <a:rPr lang="en-US" dirty="0"/>
              <a:t>NEAR EAST              1.219177e+07</a:t>
            </a:r>
          </a:p>
          <a:p>
            <a:r>
              <a:rPr lang="en-US" dirty="0"/>
              <a:t>NORTHERN AFRICA        3.222682e+07</a:t>
            </a:r>
          </a:p>
          <a:p>
            <a:r>
              <a:rPr lang="en-US" dirty="0"/>
              <a:t>NORTHERN AMERICA       6.633446e+07</a:t>
            </a:r>
          </a:p>
          <a:p>
            <a:r>
              <a:rPr lang="en-US" dirty="0"/>
              <a:t>OCEANIA                1.741803e+06</a:t>
            </a:r>
          </a:p>
          <a:p>
            <a:r>
              <a:rPr lang="en-US" dirty="0"/>
              <a:t>SUB-SAHARAN AFRICA     1.475440e+07</a:t>
            </a:r>
          </a:p>
          <a:p>
            <a:r>
              <a:rPr lang="en-US" dirty="0"/>
              <a:t>WESTERN EUROPE         1.415500e+07</a:t>
            </a:r>
          </a:p>
          <a:p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79F8-C8D6-460E-ABC6-8ACAB526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4" y="756366"/>
            <a:ext cx="9215489" cy="51282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08D7B-F2AC-4C2E-9A84-1C50BEFC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1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61" y="1825625"/>
            <a:ext cx="10515600" cy="4351338"/>
          </a:xfrm>
        </p:spPr>
        <p:txBody>
          <a:bodyPr/>
          <a:lstStyle/>
          <a:p>
            <a:r>
              <a:rPr lang="en-US" sz="2400" dirty="0"/>
              <a:t>Which country in each region has the largest population?</a:t>
            </a:r>
          </a:p>
          <a:p>
            <a:pPr lvl="1"/>
            <a:r>
              <a:rPr lang="en-US" sz="2000" dirty="0" err="1"/>
              <a:t>Grouby</a:t>
            </a:r>
            <a:r>
              <a:rPr lang="en-US" sz="2000" dirty="0"/>
              <a:t> region</a:t>
            </a:r>
          </a:p>
          <a:p>
            <a:pPr lvl="1"/>
            <a:r>
              <a:rPr lang="en-US" sz="2000" dirty="0"/>
              <a:t>Get the country with the maximum population in every group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4961" y="3051989"/>
            <a:ext cx="667362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group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group[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label_max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8F7B0-8971-7E49-A4DD-2432F77AB237}"/>
              </a:ext>
            </a:extLst>
          </p:cNvPr>
          <p:cNvSpPr/>
          <p:nvPr/>
        </p:nvSpPr>
        <p:spPr>
          <a:xfrm>
            <a:off x="7540487" y="3353554"/>
            <a:ext cx="43864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ASIA China</a:t>
            </a:r>
          </a:p>
          <a:p>
            <a:r>
              <a:rPr lang="en-US" dirty="0"/>
              <a:t>BALTICS Lithuania</a:t>
            </a:r>
          </a:p>
          <a:p>
            <a:r>
              <a:rPr lang="en-US" dirty="0"/>
              <a:t>C.W. OF IND. STATES Russia</a:t>
            </a:r>
          </a:p>
          <a:p>
            <a:r>
              <a:rPr lang="en-US" dirty="0"/>
              <a:t>EASTERN EUROPE Poland</a:t>
            </a:r>
          </a:p>
          <a:p>
            <a:r>
              <a:rPr lang="en-US" dirty="0"/>
              <a:t>LATIN AMER. &amp; CARIB Brazil</a:t>
            </a:r>
          </a:p>
          <a:p>
            <a:r>
              <a:rPr lang="en-US" dirty="0"/>
              <a:t>NEAR EAST Turkey</a:t>
            </a:r>
          </a:p>
          <a:p>
            <a:r>
              <a:rPr lang="en-US" dirty="0"/>
              <a:t>NORTHERN AFRICA Egypt</a:t>
            </a:r>
          </a:p>
          <a:p>
            <a:r>
              <a:rPr lang="en-US" dirty="0"/>
              <a:t>NORTHERN AMERICA United States</a:t>
            </a:r>
          </a:p>
          <a:p>
            <a:r>
              <a:rPr lang="en-US" dirty="0"/>
              <a:t>OCEANIA Australia</a:t>
            </a:r>
          </a:p>
          <a:p>
            <a:r>
              <a:rPr lang="en-US" dirty="0"/>
              <a:t>SUB-SAHARAN AFRICA Nigeria</a:t>
            </a:r>
          </a:p>
          <a:p>
            <a:r>
              <a:rPr lang="en-US" dirty="0"/>
              <a:t>WESTERN EUROPE Germany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2A6293-4E20-4858-8101-8644D47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6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highest mean </a:t>
            </a:r>
            <a:r>
              <a:rPr lang="en-US" dirty="0" err="1"/>
              <a:t>Deathrate</a:t>
            </a:r>
            <a:r>
              <a:rPr lang="en-US" dirty="0"/>
              <a:t> among all regions </a:t>
            </a:r>
          </a:p>
          <a:p>
            <a:pPr lvl="1"/>
            <a:r>
              <a:rPr lang="en-US" dirty="0"/>
              <a:t>Compute the mean </a:t>
            </a:r>
            <a:r>
              <a:rPr lang="en-US" dirty="0" err="1"/>
              <a:t>deathrate</a:t>
            </a:r>
            <a:r>
              <a:rPr lang="en-US" dirty="0"/>
              <a:t> per region</a:t>
            </a:r>
          </a:p>
          <a:p>
            <a:pPr lvl="1"/>
            <a:r>
              <a:rPr lang="en-US" dirty="0"/>
              <a:t>Get the maximum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5256" y="3401129"/>
            <a:ext cx="69813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(regions[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].mean().max())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15.160000000000002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E94-E177-400F-AA6C-525164A7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94" y="1733550"/>
            <a:ext cx="10515600" cy="4351338"/>
          </a:xfrm>
        </p:spPr>
        <p:txBody>
          <a:bodyPr/>
          <a:lstStyle/>
          <a:p>
            <a:r>
              <a:rPr lang="en-US" dirty="0"/>
              <a:t>Plot an histogram of the GDP column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558" y="2176670"/>
            <a:ext cx="1161087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'GDP ($ per capita)'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'#86bf91'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axarr.flatten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"GDP"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20" y="2846328"/>
            <a:ext cx="5207170" cy="38728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6AD9-595B-44E1-9AC7-7565CCC3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4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an histogram of the Birthrate and the </a:t>
            </a:r>
            <a:r>
              <a:rPr lang="en-US" dirty="0" err="1"/>
              <a:t>Deathrate</a:t>
            </a:r>
            <a:r>
              <a:rPr lang="en-US" dirty="0"/>
              <a:t> columns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4174" y="2342139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"Birthrate"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df.plot.hist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73" y="3217400"/>
            <a:ext cx="4747459" cy="353092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028597" y="3362911"/>
            <a:ext cx="3025319" cy="663399"/>
          </a:xfrm>
          <a:prstGeom prst="wedgeRectCallout">
            <a:avLst>
              <a:gd name="adj1" fmla="val -96681"/>
              <a:gd name="adj2" fmla="val -662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transparent colors</a:t>
            </a:r>
            <a:endParaRPr lang="en-US" sz="2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C4C2E1-9C4F-450B-BFAD-3E484CD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boxplot of the Infant mortality, Birthrate and </a:t>
            </a:r>
            <a:r>
              <a:rPr lang="en-US" dirty="0" err="1"/>
              <a:t>Deathrate</a:t>
            </a:r>
            <a:r>
              <a:rPr lang="en-US" dirty="0"/>
              <a:t> columns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8645" y="2754783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 = 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'Infant mortality (per 1000 births)'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'Birthrate'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boxplot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df.boxplot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=columns)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84" y="3236382"/>
            <a:ext cx="4545987" cy="33810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34D0-88C4-421E-A2BB-C2995A78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7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how to: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(from a file, </a:t>
            </a:r>
            <a:r>
              <a:rPr lang="en-US" dirty="0" err="1"/>
              <a:t>dict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basic information (head(), tail(), </a:t>
            </a:r>
            <a:r>
              <a:rPr lang="en-US" dirty="0" err="1"/>
              <a:t>dtypes</a:t>
            </a:r>
            <a:r>
              <a:rPr lang="en-US" dirty="0"/>
              <a:t>, info())</a:t>
            </a:r>
          </a:p>
          <a:p>
            <a:pPr lvl="1"/>
            <a:r>
              <a:rPr lang="en-US" dirty="0"/>
              <a:t>Clean the data (add/remove columns/rows, </a:t>
            </a:r>
            <a:r>
              <a:rPr lang="en-US" dirty="0" err="1"/>
              <a:t>fillna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Merge tables (</a:t>
            </a:r>
            <a:r>
              <a:rPr lang="en-US" dirty="0" err="1"/>
              <a:t>concat</a:t>
            </a:r>
            <a:r>
              <a:rPr lang="en-US" dirty="0"/>
              <a:t>, merge)</a:t>
            </a:r>
          </a:p>
          <a:p>
            <a:pPr lvl="1"/>
            <a:r>
              <a:rPr lang="en-US" dirty="0"/>
              <a:t>Analyze the dataset (select rows based on a condition, </a:t>
            </a:r>
            <a:r>
              <a:rPr lang="en-US" dirty="0" err="1"/>
              <a:t>groupby</a:t>
            </a:r>
            <a:r>
              <a:rPr lang="en-US" dirty="0"/>
              <a:t>(), mean(), </a:t>
            </a:r>
            <a:r>
              <a:rPr lang="en-US" dirty="0" err="1"/>
              <a:t>idxmax</a:t>
            </a:r>
            <a:r>
              <a:rPr lang="en-US" dirty="0"/>
              <a:t>(), etc.)</a:t>
            </a:r>
          </a:p>
          <a:p>
            <a:pPr lvl="1"/>
            <a:r>
              <a:rPr lang="en-US" dirty="0"/>
              <a:t>Visualize the data (</a:t>
            </a:r>
            <a:r>
              <a:rPr lang="en-US" dirty="0" err="1"/>
              <a:t>hist</a:t>
            </a:r>
            <a:r>
              <a:rPr lang="en-US" dirty="0"/>
              <a:t>(), boxplot())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For more info visit the pandas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website.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5C9B-D523-44B3-9DDA-C146AEA0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the primary pandas data structure.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two-dimensional size-mutable, potentially heterogeneous tabular data structure with labeled axes (rows and columns). </a:t>
            </a:r>
          </a:p>
          <a:p>
            <a:pPr lvl="1"/>
            <a:r>
              <a:rPr lang="en-US" dirty="0"/>
              <a:t>What is the main difference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r>
              <a:rPr lang="en-US" dirty="0"/>
              <a:t>Pandas enables arithmetic operations on both the rows and the columns of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It can be thought of as a </a:t>
            </a:r>
            <a:r>
              <a:rPr lang="en-US" dirty="0" err="1"/>
              <a:t>dict</a:t>
            </a:r>
            <a:r>
              <a:rPr lang="en-US" dirty="0"/>
              <a:t>-like container for Series objects.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AC75D-5021-4C06-9724-0D0ABD8D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from a dictionary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5007" y="2406951"/>
            <a:ext cx="63017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'col1'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'col2'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       col1  col2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0     1       3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1     2       4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05894" y="3994027"/>
            <a:ext cx="1922957" cy="813948"/>
          </a:xfrm>
          <a:prstGeom prst="wedgeRectCallout">
            <a:avLst>
              <a:gd name="adj1" fmla="val -74841"/>
              <a:gd name="adj2" fmla="val 197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Headers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82937" y="5635665"/>
            <a:ext cx="1922957" cy="813948"/>
          </a:xfrm>
          <a:prstGeom prst="wedgeRectCallout">
            <a:avLst>
              <a:gd name="adj1" fmla="val -74841"/>
              <a:gd name="adj2" fmla="val -65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Indexes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EA3B9A-D68B-46BD-99F2-785AC24B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from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9971" y="2414328"/>
            <a:ext cx="1071960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1  4  5  6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2  7  8  9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69771" y="3402591"/>
            <a:ext cx="1922957" cy="813948"/>
          </a:xfrm>
          <a:prstGeom prst="wedgeRectCallout">
            <a:avLst>
              <a:gd name="adj1" fmla="val -96699"/>
              <a:gd name="adj2" fmla="val -66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Columns names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C80E-E256-431D-B01E-BBCAE7FD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4005" y="3509147"/>
            <a:ext cx="498003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L" altLang="en-US" sz="2000" dirty="0">
                <a:latin typeface="Arial" panose="020B0604020202020204" pitchFamily="34" charset="0"/>
              </a:rPr>
              <a:t>0    1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L" altLang="en-US" sz="2000" dirty="0">
                <a:latin typeface="Arial" panose="020B0604020202020204" pitchFamily="34" charset="0"/>
              </a:rPr>
              <a:t>1    4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lain" startAt="2"/>
            </a:pPr>
            <a:r>
              <a:rPr lang="en-IL" altLang="en-US" sz="2000" dirty="0">
                <a:latin typeface="Arial" panose="020B0604020202020204" pitchFamily="34" charset="0"/>
              </a:rPr>
              <a:t>7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4005" y="5012825"/>
            <a:ext cx="357020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0   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1   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2  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4005" y="1720540"/>
            <a:ext cx="89306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]]),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en-US" sz="2000" dirty="0">
                <a:solidFill>
                  <a:srgbClr val="660099"/>
                </a:solidFill>
                <a:latin typeface="Consolas" panose="020B0609020204030204" pitchFamily="49" charset="0"/>
              </a:rPr>
              <a:t>columns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'b'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'c'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Index(['a', 'b', 'c'], </a:t>
            </a:r>
            <a:r>
              <a:rPr lang="en-US" altLang="en-US" sz="2000" dirty="0" err="1">
                <a:latin typeface="Arial" panose="020B0604020202020204" pitchFamily="34" charset="0"/>
              </a:rPr>
              <a:t>dtype</a:t>
            </a:r>
            <a:r>
              <a:rPr lang="en-US" altLang="en-US" sz="2000" dirty="0">
                <a:latin typeface="Arial" panose="020B0604020202020204" pitchFamily="34" charset="0"/>
              </a:rPr>
              <a:t>='object')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712B-998B-4333-B7BF-9DED3557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6020" y="1348343"/>
            <a:ext cx="89306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4  4  5  6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5  7  8  9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3644810"/>
            <a:ext cx="653255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slice the first two rows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4  4  5  6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5032020"/>
            <a:ext cx="752000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slice up to and including label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9EBD-3142-49CA-B690-44E5737E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Countries of the world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903" y="1690688"/>
            <a:ext cx="33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Countries-of-the-world.csv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58" y="2060020"/>
            <a:ext cx="6829814" cy="35711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591F-467B-4054-98EA-D99D1854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2349</Words>
  <Application>Microsoft Office PowerPoint</Application>
  <PresentationFormat>Widescreen</PresentationFormat>
  <Paragraphs>346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Times New Roman</vt:lpstr>
      <vt:lpstr>Office Theme</vt:lpstr>
      <vt:lpstr>Programming for Engineers in Python</vt:lpstr>
      <vt:lpstr>Why Pandas?</vt:lpstr>
      <vt:lpstr>PowerPoint Presentation</vt:lpstr>
      <vt:lpstr>Pandas Dataframe</vt:lpstr>
      <vt:lpstr>Dataframe</vt:lpstr>
      <vt:lpstr>Dataframe</vt:lpstr>
      <vt:lpstr>Basic operations</vt:lpstr>
      <vt:lpstr>Basic operations</vt:lpstr>
      <vt:lpstr>Example: Countries of the world dataset</vt:lpstr>
      <vt:lpstr>Analysis steps</vt:lpstr>
      <vt:lpstr>Basic operations</vt:lpstr>
      <vt:lpstr>Basic operations</vt:lpstr>
      <vt:lpstr>Basic operations</vt:lpstr>
      <vt:lpstr>Basic operations</vt:lpstr>
      <vt:lpstr>Data cleaning – fill missing values</vt:lpstr>
      <vt:lpstr>Data cleaning: Convert Square Miles to Square Meters </vt:lpstr>
      <vt:lpstr>Add a new column</vt:lpstr>
      <vt:lpstr>Add a new row</vt:lpstr>
      <vt:lpstr>Delete a column</vt:lpstr>
      <vt:lpstr>Delete a row</vt:lpstr>
      <vt:lpstr>Join Tables</vt:lpstr>
      <vt:lpstr>Join Tables</vt:lpstr>
      <vt:lpstr>Inner vs Outer Join</vt:lpstr>
      <vt:lpstr>Basic data analysis</vt:lpstr>
      <vt:lpstr>Basic data analysis</vt:lpstr>
      <vt:lpstr>Basic data analysis</vt:lpstr>
      <vt:lpstr>Data analysis</vt:lpstr>
      <vt:lpstr>Data analysis</vt:lpstr>
      <vt:lpstr>Data analysis</vt:lpstr>
      <vt:lpstr>Data analysis</vt:lpstr>
      <vt:lpstr>Data analysis</vt:lpstr>
      <vt:lpstr>Data visualization</vt:lpstr>
      <vt:lpstr>Data visualization</vt:lpstr>
      <vt:lpstr>Data visualization</vt:lpstr>
      <vt:lpstr>Pandas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Brit</dc:creator>
  <cp:lastModifiedBy>Tzvika G</cp:lastModifiedBy>
  <cp:revision>58</cp:revision>
  <dcterms:created xsi:type="dcterms:W3CDTF">2020-01-08T08:28:32Z</dcterms:created>
  <dcterms:modified xsi:type="dcterms:W3CDTF">2020-06-12T21:19:02Z</dcterms:modified>
</cp:coreProperties>
</file>