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19" r:id="rId4"/>
    <p:sldId id="260" r:id="rId5"/>
    <p:sldId id="261" r:id="rId6"/>
    <p:sldId id="278" r:id="rId7"/>
    <p:sldId id="299" r:id="rId8"/>
    <p:sldId id="279" r:id="rId9"/>
    <p:sldId id="280" r:id="rId10"/>
    <p:sldId id="281" r:id="rId11"/>
    <p:sldId id="273" r:id="rId12"/>
    <p:sldId id="274" r:id="rId13"/>
    <p:sldId id="275" r:id="rId14"/>
    <p:sldId id="320" r:id="rId15"/>
    <p:sldId id="323" r:id="rId16"/>
    <p:sldId id="324" r:id="rId17"/>
    <p:sldId id="325" r:id="rId18"/>
    <p:sldId id="288" r:id="rId19"/>
    <p:sldId id="303" r:id="rId20"/>
    <p:sldId id="263" r:id="rId21"/>
    <p:sldId id="265" r:id="rId22"/>
    <p:sldId id="322" r:id="rId23"/>
    <p:sldId id="328" r:id="rId24"/>
    <p:sldId id="330" r:id="rId25"/>
    <p:sldId id="329" r:id="rId26"/>
    <p:sldId id="337" r:id="rId27"/>
    <p:sldId id="336" r:id="rId28"/>
    <p:sldId id="331" r:id="rId29"/>
    <p:sldId id="295" r:id="rId30"/>
    <p:sldId id="271" r:id="rId31"/>
    <p:sldId id="305" r:id="rId32"/>
    <p:sldId id="307" r:id="rId33"/>
    <p:sldId id="306" r:id="rId34"/>
    <p:sldId id="284" r:id="rId35"/>
    <p:sldId id="332" r:id="rId36"/>
    <p:sldId id="283" r:id="rId37"/>
    <p:sldId id="308" r:id="rId38"/>
    <p:sldId id="333" r:id="rId39"/>
    <p:sldId id="309" r:id="rId40"/>
    <p:sldId id="334" r:id="rId41"/>
    <p:sldId id="287" r:id="rId42"/>
    <p:sldId id="301" r:id="rId43"/>
    <p:sldId id="335" r:id="rId44"/>
    <p:sldId id="294" r:id="rId45"/>
    <p:sldId id="338" r:id="rId46"/>
    <p:sldId id="310" r:id="rId47"/>
    <p:sldId id="311" r:id="rId48"/>
    <p:sldId id="264" r:id="rId49"/>
  </p:sldIdLst>
  <p:sldSz cx="9144000" cy="6858000" type="screen4x3"/>
  <p:notesSz cx="6877050" cy="10002838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had lewin-epstein" initials="oha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C"/>
    <a:srgbClr val="0000FF"/>
    <a:srgbClr val="FDFDC3"/>
    <a:srgbClr val="0E29AE"/>
    <a:srgbClr val="FFFEE6"/>
    <a:srgbClr val="FDEDE7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61" autoAdjust="0"/>
    <p:restoredTop sz="88868" autoAdjust="0"/>
  </p:normalViewPr>
  <p:slideViewPr>
    <p:cSldViewPr>
      <p:cViewPr varScale="1">
        <p:scale>
          <a:sx n="101" d="100"/>
          <a:sy n="101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6995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2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/>
          <a:lstStyle>
            <a:lvl1pPr algn="l">
              <a:defRPr sz="1300"/>
            </a:lvl1pPr>
          </a:lstStyle>
          <a:p>
            <a:r>
              <a:rPr lang="he-IL"/>
              <a:t>אוקטובר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96995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2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 anchor="b"/>
          <a:lstStyle>
            <a:lvl1pPr algn="l">
              <a:defRPr sz="1300"/>
            </a:lvl1pPr>
          </a:lstStyle>
          <a:p>
            <a:fld id="{8F1EB771-F6AE-4BF7-9569-2A95E8F163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85166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6995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2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/>
          <a:lstStyle>
            <a:lvl1pPr algn="l">
              <a:defRPr sz="1300"/>
            </a:lvl1pPr>
          </a:lstStyle>
          <a:p>
            <a:r>
              <a:rPr lang="he-IL"/>
              <a:t>אוקטובר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vert="horz" lIns="96451" tIns="48225" rIns="96451" bIns="48225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6995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2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 anchor="b"/>
          <a:lstStyle>
            <a:lvl1pPr algn="l">
              <a:defRPr sz="1300"/>
            </a:lvl1pPr>
          </a:lstStyle>
          <a:p>
            <a:fld id="{D44039CF-E965-458C-9459-66ECC048BD9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8533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724014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242210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077439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297718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62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47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BB828-3430-4FBA-B14A-0D4B4CCE7651}" type="slidenum">
              <a:rPr lang="ar-SA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7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001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67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24895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24895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423633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195891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change </a:t>
            </a:r>
            <a:r>
              <a:rPr lang="en-US" dirty="0" err="1"/>
              <a:t>elif</a:t>
            </a:r>
            <a:r>
              <a:rPr lang="en-US" dirty="0"/>
              <a:t> to if</a:t>
            </a:r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9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A4-BCFC-4FA8-A871-840C81C7110E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44D-A997-4270-9C74-4CF12D49F185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8DC-C09F-46DB-90FA-E634DF3428C8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B76-5386-4708-B8C8-176C69E3AB10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DE02-BE43-48D0-91E3-AEA717FF926F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578-1354-4688-9E58-9027F8606FFD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BAAA-CE94-4E1E-92B4-2CF5FEAE6355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D85E-5E6B-4601-88BA-AFEE396C2421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5BCF-09CB-4220-82D4-5868D64C28DC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EA7-3BAA-41A1-9F36-7840B60581B0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0A13-0579-42C7-86A5-E8DFA35E04D8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619FF4-16B0-4BB4-A148-050DB52B8C0D}" type="datetime8">
              <a:rPr lang="he-IL" smtClean="0"/>
              <a:pPr/>
              <a:t>18 אוקטובר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920b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oodle.tau.ac.il/course/view.php?id=50918209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underwar.co.il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download/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howtogeek.com/howto/21726/how-do-i-know-if-im-running-32-bit-or-64-bit-windows-answer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 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</a:t>
            </a:fld>
            <a:endParaRPr lang="he-I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496944" cy="1752600"/>
          </a:xfrm>
        </p:spPr>
        <p:txBody>
          <a:bodyPr/>
          <a:lstStyle/>
          <a:p>
            <a:endParaRPr lang="en-US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Spring 2020</a:t>
            </a:r>
            <a:endParaRPr lang="en-US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1: </a:t>
            </a:r>
            <a:r>
              <a:rPr lang="en-US" sz="40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Introduction to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1030" y="1079110"/>
            <a:ext cx="7772400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Run code:</a:t>
            </a: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output appears in the Shell window (a new Shell might open)</a:t>
            </a:r>
            <a:endParaRPr lang="he-IL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490388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Editor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71600" y="4077072"/>
            <a:ext cx="7992888" cy="2664296"/>
            <a:chOff x="971600" y="3933056"/>
            <a:chExt cx="7992888" cy="2664296"/>
          </a:xfrm>
        </p:grpSpPr>
        <p:sp>
          <p:nvSpPr>
            <p:cNvPr id="10" name="Rounded Rectangle 9"/>
            <p:cNvSpPr/>
            <p:nvPr/>
          </p:nvSpPr>
          <p:spPr>
            <a:xfrm>
              <a:off x="1043608" y="3933056"/>
              <a:ext cx="7560840" cy="2664296"/>
            </a:xfrm>
            <a:prstGeom prst="roundRect">
              <a:avLst/>
            </a:prstGeom>
            <a:solidFill>
              <a:srgbClr val="FDF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7824" y="3995772"/>
              <a:ext cx="22322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some_variable</a:t>
              </a:r>
              <a:endParaRPr lang="he-IL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03648" y="3933056"/>
              <a:ext cx="172819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2400" b="1" i="1" dirty="0">
                  <a:solidFill>
                    <a:srgbClr val="0E29AE"/>
                  </a:solidFill>
                </a:rPr>
                <a:t>In Program:</a:t>
              </a:r>
              <a:endParaRPr lang="he-IL" sz="2400" b="1" i="1" dirty="0">
                <a:solidFill>
                  <a:srgbClr val="0E29AE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971600" y="4437112"/>
              <a:ext cx="7992888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7772400" cy="2664296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value in the computer’s memory. </a:t>
            </a:r>
          </a:p>
          <a:p>
            <a:pPr algn="l" rtl="0"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has a </a:t>
            </a:r>
            <a:r>
              <a:rPr lang="en-US" sz="2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(for program access)</a:t>
            </a:r>
          </a:p>
          <a:p>
            <a:pPr algn="l" rtl="0"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refers to a block in memory that holds some </a:t>
            </a:r>
            <a:r>
              <a:rPr lang="en-US" sz="2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value</a:t>
            </a:r>
          </a:p>
          <a:p>
            <a:pPr algn="l" rtl="0"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has a </a:t>
            </a:r>
            <a:r>
              <a:rPr lang="en-US" sz="2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according to its value</a:t>
            </a:r>
          </a:p>
          <a:p>
            <a:pPr algn="l" rtl="0">
              <a:buFontTx/>
              <a:buChar char="-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This is how data is handled: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552" y="4581128"/>
            <a:ext cx="8280920" cy="10081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" name="Group 5"/>
          <p:cNvGrpSpPr/>
          <p:nvPr/>
        </p:nvGrpSpPr>
        <p:grpSpPr>
          <a:xfrm>
            <a:off x="971600" y="4509119"/>
            <a:ext cx="7992888" cy="1080121"/>
            <a:chOff x="971600" y="4365103"/>
            <a:chExt cx="7992888" cy="1080121"/>
          </a:xfrm>
        </p:grpSpPr>
        <p:sp>
          <p:nvSpPr>
            <p:cNvPr id="48" name="Rectangle 47"/>
            <p:cNvSpPr/>
            <p:nvPr/>
          </p:nvSpPr>
          <p:spPr>
            <a:xfrm>
              <a:off x="1043608" y="4437112"/>
              <a:ext cx="7560840" cy="972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Elbow Connector 11"/>
            <p:cNvCxnSpPr>
              <a:stCxn id="9" idx="2"/>
              <a:endCxn id="8" idx="1"/>
            </p:cNvCxnSpPr>
            <p:nvPr/>
          </p:nvCxnSpPr>
          <p:spPr>
            <a:xfrm rot="16200000" flipH="1">
              <a:off x="3943191" y="4525861"/>
              <a:ext cx="743743" cy="422228"/>
            </a:xfrm>
            <a:prstGeom prst="bentConnector2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526176" y="4993431"/>
              <a:ext cx="2782128" cy="230832"/>
              <a:chOff x="3878104" y="4993431"/>
              <a:chExt cx="2782128" cy="2308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878104" y="4993431"/>
                <a:ext cx="69389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/>
                  <a:t>01000001</a:t>
                </a:r>
                <a:endParaRPr lang="he-IL" sz="9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72000" y="4993431"/>
                <a:ext cx="69389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/>
                  <a:t>01000010</a:t>
                </a:r>
                <a:endParaRPr lang="he-IL" sz="9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72440" y="4993431"/>
                <a:ext cx="69389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/>
                  <a:t>01000011</a:t>
                </a:r>
                <a:endParaRPr lang="he-IL" sz="9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66336" y="4993431"/>
                <a:ext cx="69389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/>
                  <a:t>01000100</a:t>
                </a:r>
                <a:endParaRPr lang="he-IL" sz="9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03648" y="4499828"/>
              <a:ext cx="194421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2400" b="1" dirty="0"/>
                <a:t>In Memory:</a:t>
              </a:r>
              <a:endParaRPr lang="he-IL" sz="2400" b="1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71600" y="5445224"/>
              <a:ext cx="7992888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331640" y="5423260"/>
            <a:ext cx="5858832" cy="1174092"/>
            <a:chOff x="1331640" y="5279244"/>
            <a:chExt cx="5858832" cy="1174092"/>
          </a:xfrm>
        </p:grpSpPr>
        <p:sp>
          <p:nvSpPr>
            <p:cNvPr id="32" name="TextBox 31"/>
            <p:cNvSpPr txBox="1"/>
            <p:nvPr/>
          </p:nvSpPr>
          <p:spPr>
            <a:xfrm>
              <a:off x="4310152" y="6165304"/>
              <a:ext cx="108012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b="1" dirty="0">
                  <a:latin typeface="Arial" pitchFamily="34" charset="0"/>
                  <a:cs typeface="Arial" pitchFamily="34" charset="0"/>
                </a:rPr>
                <a:t>1094861636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8064" y="6176337"/>
              <a:ext cx="100811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latin typeface="Arial" pitchFamily="34" charset="0"/>
                  <a:cs typeface="Arial" pitchFamily="34" charset="0"/>
                </a:rPr>
                <a:t>'ABCD'</a:t>
              </a:r>
              <a:endParaRPr lang="he-IL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82360" y="6165304"/>
              <a:ext cx="100811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latin typeface="Arial" pitchFamily="34" charset="0"/>
                  <a:cs typeface="Arial" pitchFamily="34" charset="0"/>
                </a:rPr>
                <a:t>12.141422</a:t>
              </a:r>
              <a:endParaRPr lang="he-IL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31640" y="5445224"/>
              <a:ext cx="316835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2400" b="1" i="1" dirty="0">
                  <a:solidFill>
                    <a:srgbClr val="0E29AE"/>
                  </a:solidFill>
                </a:rPr>
                <a:t>In Program,</a:t>
              </a:r>
              <a:br>
                <a:rPr lang="en-US" sz="2400" b="1" i="1" dirty="0">
                  <a:solidFill>
                    <a:srgbClr val="0E29AE"/>
                  </a:solidFill>
                </a:rPr>
              </a:br>
              <a:r>
                <a:rPr lang="en-US" sz="2400" b="1" i="1" dirty="0">
                  <a:solidFill>
                    <a:srgbClr val="0E29AE"/>
                  </a:solidFill>
                </a:rPr>
                <a:t>Interpretation by Type:</a:t>
              </a:r>
              <a:endParaRPr lang="he-IL" sz="2400" b="1" i="1" dirty="0">
                <a:solidFill>
                  <a:srgbClr val="0E29AE"/>
                </a:solidFill>
              </a:endParaRPr>
            </a:p>
          </p:txBody>
        </p:sp>
        <p:sp>
          <p:nvSpPr>
            <p:cNvPr id="29" name="Down Arrow 28"/>
            <p:cNvSpPr/>
            <p:nvPr/>
          </p:nvSpPr>
          <p:spPr>
            <a:xfrm rot="2101136">
              <a:off x="5242798" y="5279244"/>
              <a:ext cx="477783" cy="961612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1" anchor="ctr"/>
            <a:lstStyle/>
            <a:p>
              <a:pPr algn="ctr"/>
              <a:r>
                <a:rPr lang="en-US" b="1" dirty="0" err="1">
                  <a:solidFill>
                    <a:srgbClr val="0E29AE"/>
                  </a:solidFill>
                </a:rPr>
                <a:t>int</a:t>
              </a:r>
              <a:endParaRPr lang="he-IL" b="1" dirty="0">
                <a:solidFill>
                  <a:srgbClr val="0E29AE"/>
                </a:solidFill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632569" y="5320824"/>
              <a:ext cx="477783" cy="85747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1" anchor="ctr"/>
            <a:lstStyle/>
            <a:p>
              <a:pPr algn="ctr"/>
              <a:r>
                <a:rPr lang="en-US" b="1" dirty="0" err="1">
                  <a:solidFill>
                    <a:srgbClr val="0E29AE"/>
                  </a:solidFill>
                </a:rPr>
                <a:t>str</a:t>
              </a:r>
              <a:endParaRPr lang="he-IL" b="1" dirty="0">
                <a:solidFill>
                  <a:srgbClr val="0E29AE"/>
                </a:solidFill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18825505">
              <a:off x="6104472" y="5245904"/>
              <a:ext cx="477783" cy="101810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" rtlCol="1" anchor="ctr"/>
            <a:lstStyle/>
            <a:p>
              <a:pPr algn="ctr"/>
              <a:r>
                <a:rPr lang="en-US" b="1" dirty="0">
                  <a:solidFill>
                    <a:srgbClr val="0E29AE"/>
                  </a:solidFill>
                </a:rPr>
                <a:t>float</a:t>
              </a:r>
              <a:endParaRPr lang="he-IL" b="1" dirty="0">
                <a:solidFill>
                  <a:srgbClr val="0E29AE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 dirty="0"/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are Variables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7200800" cy="5149552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 = 7</a:t>
            </a:r>
            <a:endParaRPr lang="he-IL" sz="2400" dirty="0">
              <a:solidFill>
                <a:srgbClr val="0E29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 =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2.71828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'float’&gt;</a:t>
            </a:r>
          </a:p>
          <a:p>
            <a:pPr algn="l" rtl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Question: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What is the value and type of: </a:t>
            </a: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16 / 3 , 16 // 3 , 16 % 3 , 2 + 2.5 , 2 + 2.0 ?</a:t>
            </a: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Arithmetic operations:</a:t>
            </a:r>
          </a:p>
          <a:p>
            <a:pPr marL="0" indent="0" algn="ctr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+ - * / % (modulo) // (integer division) ** (power)</a:t>
            </a:r>
          </a:p>
          <a:p>
            <a:pPr algn="l" rtl="0"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Warm-up 1: Numeric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6199" y="2204864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type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27784" y="2435696"/>
            <a:ext cx="150841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5976" y="3558207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 point ("reals") type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47561" y="3789040"/>
            <a:ext cx="150841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772400" cy="5040560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variable	   expression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&gt;&gt;&gt;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l" rtl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Assignment</a:t>
            </a:r>
            <a:endParaRPr lang="he-IL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14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1. First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evaluate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expression</a:t>
            </a: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2. Then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assigns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value to the variable</a:t>
            </a:r>
          </a:p>
          <a:p>
            <a:pPr algn="l" rtl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variable's name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 sequence of letters, digits and underscores (‘_’), starting with a letter</a:t>
            </a: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and Assignments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8840" y="2636912"/>
            <a:ext cx="864096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4984" y="2636912"/>
            <a:ext cx="864096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60848" y="1953816"/>
            <a:ext cx="240630" cy="5887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03848" y="1953816"/>
            <a:ext cx="345232" cy="5887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44243" y="3092963"/>
            <a:ext cx="0" cy="624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93304"/>
            <a:ext cx="7772400" cy="4572000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he-IL" sz="2800" b="1" dirty="0">
                <a:latin typeface="Courier New" pitchFamily="49" charset="0"/>
                <a:cs typeface="Courier New" pitchFamily="49" charset="0"/>
              </a:rPr>
              <a:t>5*2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m = n*3+2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(m)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n = 6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(m)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???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10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Warm-Up 2: Variables and Assignments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1313" y="1988840"/>
            <a:ext cx="1008062" cy="936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10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7175" y="184437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n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49344" y="1988840"/>
            <a:ext cx="93503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32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76319" y="184437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m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7344" y="3645024"/>
            <a:ext cx="1008062" cy="936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3206" y="3500562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n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53337" y="3666728"/>
            <a:ext cx="93503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3522266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m</a:t>
            </a: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672" y="1556792"/>
            <a:ext cx="70096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Write a code that receives the length of the two legs of a right triangle,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Calculate the length of the hypotenuse,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Calculate the triangle’s area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Calculate the triangle’s circumference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Print all three values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11545"/>
            <a:ext cx="3022202" cy="245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05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556792"/>
            <a:ext cx="87849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???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#replace the ??? With a positive number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???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positive number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11545"/>
            <a:ext cx="3022202" cy="245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5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556792"/>
            <a:ext cx="878497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#replace the ??? With a positive number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#replace the ??? With a positive number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(a**2 + b**2)**0.5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= (a * b) / 2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 + b + c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area,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11545"/>
            <a:ext cx="3022202" cy="245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1665" y="1414507"/>
            <a:ext cx="7628727" cy="4572000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Real computer programs include thousands of code lines, lots of variables.</a:t>
            </a:r>
          </a:p>
          <a:p>
            <a:pPr algn="l" rtl="0"/>
            <a:endParaRPr lang="he-IL" sz="2800" b="1" u="sng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b="1" u="sng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Readability</a:t>
            </a:r>
            <a:r>
              <a:rPr lang="en-US" sz="2800" u="sng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>
                <a:latin typeface="Arial" pitchFamily="34" charset="0"/>
                <a:cs typeface="Arial" pitchFamily="34" charset="0"/>
              </a:rPr>
              <a:t>is very important for code maintenance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The next slide list some programming conventions that are crucial </a:t>
            </a:r>
          </a:p>
          <a:p>
            <a:pPr marL="0" indent="0"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for readability.</a:t>
            </a: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 dirty="0"/>
          </a:p>
        </p:txBody>
      </p:sp>
      <p:pic>
        <p:nvPicPr>
          <p:cNvPr id="6" name="Picture 2" descr="boys,entertainment,families,grandchildren,grandmothers,people,storytelling,books,leis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132" y="4797152"/>
            <a:ext cx="1799482" cy="17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Readability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0344" y="1268760"/>
            <a:ext cx="7772400" cy="5221560"/>
          </a:xfrm>
        </p:spPr>
        <p:txBody>
          <a:bodyPr>
            <a:no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Choose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informative variable names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l" rtl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2600" dirty="0">
                <a:latin typeface="Arial" pitchFamily="34" charset="0"/>
                <a:cs typeface="Arial" pitchFamily="34" charset="0"/>
              </a:rPr>
              <a:t>Are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,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informative names? </a:t>
            </a:r>
          </a:p>
          <a:p>
            <a:pPr marL="320040" lvl="1" indent="0" algn="l" rtl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 Depends on context.</a:t>
            </a:r>
          </a:p>
          <a:p>
            <a:pPr algn="l" rtl="0">
              <a:spcBef>
                <a:spcPts val="16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Comments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option 1: begin with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Arial" pitchFamily="34" charset="0"/>
                <a:cs typeface="Arial" pitchFamily="34" charset="0"/>
              </a:rPr>
              <a:t> (until end of line)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option 2: surrounded by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dirty="0">
                <a:latin typeface="Arial" pitchFamily="34" charset="0"/>
                <a:cs typeface="Arial" pitchFamily="34" charset="0"/>
              </a:rPr>
              <a:t> (3 double quotes) when spanned over multiple lines</a:t>
            </a:r>
          </a:p>
          <a:p>
            <a:pPr algn="l" rtl="0">
              <a:spcBef>
                <a:spcPts val="16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Documentation is most important </a:t>
            </a:r>
            <a:r>
              <a:rPr lang="en-US" dirty="0">
                <a:latin typeface="Arial" pitchFamily="34" charset="0"/>
                <a:cs typeface="Arial" pitchFamily="34" charset="0"/>
              </a:rPr>
              <a:t>before ‘logical units’ or complex implementation.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94271"/>
              </p:ext>
            </p:extLst>
          </p:nvPr>
        </p:nvGraphicFramePr>
        <p:xfrm>
          <a:off x="395536" y="1809408"/>
          <a:ext cx="8435280" cy="792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3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he-IL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sm</a:t>
                      </a:r>
                      <a:endParaRPr lang="he-IL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a_string</a:t>
                      </a:r>
                      <a:endParaRPr lang="he-IL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i="1" dirty="0"/>
                        <a:t>Not</a:t>
                      </a:r>
                      <a:r>
                        <a:rPr lang="en-US" sz="2000" b="1" i="1" baseline="0" dirty="0"/>
                        <a:t> informative:</a:t>
                      </a:r>
                      <a:endParaRPr lang="he-IL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word_count</a:t>
                      </a:r>
                      <a:endParaRPr lang="he-IL" sz="20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sum_of_expenses</a:t>
                      </a:r>
                      <a:endParaRPr lang="he-IL" sz="20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student_name</a:t>
                      </a:r>
                      <a:endParaRPr lang="he-IL" sz="20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Informative:</a:t>
                      </a:r>
                      <a:endParaRPr lang="he-IL" sz="20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Readability – cont.</a:t>
            </a:r>
          </a:p>
        </p:txBody>
      </p:sp>
    </p:spTree>
    <p:extLst>
      <p:ext uri="{BB962C8B-B14F-4D97-AF65-F5344CB8AC3E}">
        <p14:creationId xmlns:p14="http://schemas.microsoft.com/office/powerpoint/2010/main" val="12545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7772400" cy="511256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800" b="1" dirty="0">
                <a:latin typeface="Arial" pitchFamily="34" charset="0"/>
                <a:cs typeface="Arial" pitchFamily="34" charset="0"/>
              </a:rPr>
              <a:t>Administration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Course site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Homework submission guidelines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548640" lvl="2" indent="-274320" algn="l" rtl="0">
              <a:spcBef>
                <a:spcPts val="580"/>
              </a:spcBef>
              <a:buClr>
                <a:schemeClr val="accent1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Working environment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Editor vs. shell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Variables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Operators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Conditional Statements (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b="1" dirty="0">
                <a:latin typeface="Arial" pitchFamily="34" charset="0"/>
                <a:cs typeface="Arial" pitchFamily="34" charset="0"/>
              </a:rPr>
              <a:t>Discuss Homework 1</a:t>
            </a:r>
          </a:p>
          <a:p>
            <a:pPr lvl="1" algn="l" rtl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63352"/>
            <a:ext cx="8568952" cy="6110064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An ordered collection of characters.</a:t>
            </a: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In Python, string constants can be enclosed in either 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single quotes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double quotes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Choose between the quotes at your convenience: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 one example.</a:t>
            </a:r>
            <a:r>
              <a:rPr lang="en-US" sz="28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She said: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cool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tr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95719"/>
            <a:ext cx="2232248" cy="10060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10410"/>
              </p:ext>
            </p:extLst>
          </p:nvPr>
        </p:nvGraphicFramePr>
        <p:xfrm>
          <a:off x="3239853" y="1644040"/>
          <a:ext cx="5544615" cy="226312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0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391981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39853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2221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72101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12461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60333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901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24029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he-IL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04149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2</a:t>
            </a:r>
            <a:endParaRPr lang="he-IL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84269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3</a:t>
            </a:r>
            <a:endParaRPr lang="he-IL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992381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4</a:t>
            </a:r>
            <a:endParaRPr lang="he-IL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99893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-5</a:t>
            </a:r>
            <a:endParaRPr lang="he-IL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52021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-4</a:t>
            </a:r>
            <a:endParaRPr lang="he-IL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2141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-3</a:t>
            </a:r>
            <a:endParaRPr lang="he-IL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912261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-2</a:t>
            </a:r>
            <a:endParaRPr lang="he-IL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20373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-1</a:t>
            </a:r>
            <a:endParaRPr lang="he-IL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Slicing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9411" y="1365731"/>
            <a:ext cx="7402989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x:y:z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endParaRPr lang="en-US" sz="30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Returns a </a:t>
            </a:r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string based on characters </a:t>
            </a:r>
          </a:p>
          <a:p>
            <a:pPr algn="l" rt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from position x (including)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until position y (not including)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steps of size z</a:t>
            </a:r>
          </a:p>
          <a:p>
            <a:pPr algn="l" rtl="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 rtl="0"/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on'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[1</a:t>
            </a:r>
            <a:r>
              <a:rPr lang="he-IL" sz="28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he-IL" sz="28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2]</a:t>
            </a:r>
          </a:p>
          <a:p>
            <a:pPr algn="l" rtl="0"/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 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yh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algn="l" rtl="0"/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6660232" y="5085184"/>
            <a:ext cx="1224136" cy="681690"/>
          </a:xfrm>
          <a:prstGeom prst="bentArrow">
            <a:avLst>
              <a:gd name="adj1" fmla="val 17598"/>
              <a:gd name="adj2" fmla="val 18603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7744" y="4486336"/>
            <a:ext cx="14863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1,3,5,7,9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Slicing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3568" y="1466195"/>
            <a:ext cx="7957628" cy="4555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x:y:z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missing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x:y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rtl="0"/>
            <a:r>
              <a:rPr lang="en-US" sz="2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x:y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:]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slice is with steps of size 1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missing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[x::z]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slice is until the end of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missing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y:z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slice is from the beginning of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89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672" y="1556792"/>
            <a:ext cx="70096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Write a code that receives a string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with only lower letters, and prints a similar string, but with the middle letter in an upper case format.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7804" y="3810987"/>
            <a:ext cx="1306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ef</a:t>
            </a:r>
            <a:r>
              <a:rPr lang="en-US" sz="5000" dirty="0" err="1">
                <a:solidFill>
                  <a:srgbClr val="0000FF"/>
                </a:solidFill>
              </a:rPr>
              <a:t>g</a:t>
            </a:r>
            <a:r>
              <a:rPr lang="en-US" sz="5000" dirty="0" err="1"/>
              <a:t>hi</a:t>
            </a:r>
            <a:endParaRPr lang="en-US"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4941661" y="5323155"/>
            <a:ext cx="14590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ef</a:t>
            </a:r>
            <a:r>
              <a:rPr lang="en-US" sz="5000" dirty="0" err="1">
                <a:solidFill>
                  <a:srgbClr val="0000FF"/>
                </a:solidFill>
              </a:rPr>
              <a:t>G</a:t>
            </a:r>
            <a:r>
              <a:rPr lang="en-US" sz="5000" dirty="0" err="1"/>
              <a:t>hi</a:t>
            </a:r>
            <a:endParaRPr lang="en-US" sz="5000" dirty="0"/>
          </a:p>
        </p:txBody>
      </p:sp>
      <p:cxnSp>
        <p:nvCxnSpPr>
          <p:cNvPr id="6" name="Straight Arrow Connector 5"/>
          <p:cNvCxnSpPr>
            <a:stCxn id="2" idx="2"/>
            <a:endCxn id="8" idx="0"/>
          </p:cNvCxnSpPr>
          <p:nvPr/>
        </p:nvCxnSpPr>
        <p:spPr>
          <a:xfrm>
            <a:off x="5671188" y="4672761"/>
            <a:ext cx="0" cy="6503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5776" y="3810987"/>
            <a:ext cx="14542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efg</a:t>
            </a:r>
            <a:r>
              <a:rPr lang="en-US" sz="5000" dirty="0" err="1">
                <a:solidFill>
                  <a:srgbClr val="0000FF"/>
                </a:solidFill>
              </a:rPr>
              <a:t>h</a:t>
            </a:r>
            <a:r>
              <a:rPr lang="en-US" sz="5000" dirty="0" err="1"/>
              <a:t>ij</a:t>
            </a:r>
            <a:endParaRPr lang="en-US" sz="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484442" y="5323155"/>
            <a:ext cx="1601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efg</a:t>
            </a:r>
            <a:r>
              <a:rPr lang="en-US" sz="5000" dirty="0" err="1">
                <a:solidFill>
                  <a:srgbClr val="0000FF"/>
                </a:solidFill>
              </a:rPr>
              <a:t>H</a:t>
            </a:r>
            <a:r>
              <a:rPr lang="en-US" sz="5000" dirty="0" err="1"/>
              <a:t>ij</a:t>
            </a:r>
            <a:endParaRPr lang="en-US" sz="5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67854" y="4672761"/>
            <a:ext cx="36004" cy="6503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4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271657"/>
            <a:ext cx="89289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???  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endParaRPr lang="en-US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Hint: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 returns the strings length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271657"/>
            <a:ext cx="89289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efg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length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 = n / 2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middle index</a:t>
            </a:r>
          </a:p>
          <a:p>
            <a:pPr algn="l" rtl="0"/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s[middle]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find string’s middle letter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s[middle+1:len(s)]</a:t>
            </a:r>
            <a:endParaRPr lang="en-US" sz="2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2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271657"/>
            <a:ext cx="89289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efg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length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 = n / 2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middle index</a:t>
            </a:r>
          </a:p>
          <a:p>
            <a:pPr algn="l" rtl="0"/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s[middle]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find string’s middle letter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s[middle+1:len(s)]</a:t>
            </a:r>
            <a:endParaRPr lang="en-US" sz="2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BF4F0F-7A6B-409D-A5BA-CEB911560FF9}"/>
              </a:ext>
            </a:extLst>
          </p:cNvPr>
          <p:cNvSpPr/>
          <p:nvPr/>
        </p:nvSpPr>
        <p:spPr>
          <a:xfrm>
            <a:off x="1763688" y="2420888"/>
            <a:ext cx="1440160" cy="5760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02C6BF-684E-404B-9EBD-1458F99E0F46}"/>
              </a:ext>
            </a:extLst>
          </p:cNvPr>
          <p:cNvCxnSpPr/>
          <p:nvPr/>
        </p:nvCxnSpPr>
        <p:spPr>
          <a:xfrm>
            <a:off x="2483768" y="3140968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27B42C-B12B-4C04-B5DA-C3BC819FCE3E}"/>
              </a:ext>
            </a:extLst>
          </p:cNvPr>
          <p:cNvCxnSpPr>
            <a:cxnSpLocks/>
          </p:cNvCxnSpPr>
          <p:nvPr/>
        </p:nvCxnSpPr>
        <p:spPr>
          <a:xfrm flipH="1">
            <a:off x="2771800" y="3717032"/>
            <a:ext cx="1440160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31027F-5312-422E-B23F-D7B4CDDC6382}"/>
                  </a:ext>
                </a:extLst>
              </p:cNvPr>
              <p:cNvSpPr txBox="1"/>
              <p:nvPr/>
            </p:nvSpPr>
            <p:spPr>
              <a:xfrm>
                <a:off x="1835696" y="5170621"/>
                <a:ext cx="671530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example:     3  / 2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1.5,  4 / 2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2.0</a:t>
                </a:r>
              </a:p>
              <a:p>
                <a:pPr algn="l" rtl="0"/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float cannot serve as an index!</a:t>
                </a:r>
              </a:p>
              <a:p>
                <a:pPr algn="l" rtl="0"/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Use // instead:	3 // 2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1,    4 // 2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31027F-5312-422E-B23F-D7B4CDDC6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70621"/>
                <a:ext cx="6715300" cy="1384995"/>
              </a:xfrm>
              <a:prstGeom prst="rect">
                <a:avLst/>
              </a:prstGeom>
              <a:blipFill>
                <a:blip r:embed="rId2"/>
                <a:stretch>
                  <a:fillRect l="-1815" t="-4405" r="-817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1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271657"/>
            <a:ext cx="89289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efg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length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 = n // 2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middle index</a:t>
            </a:r>
          </a:p>
          <a:p>
            <a:pPr algn="l" rtl="0"/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s[middle]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find string’s middle letter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middle_letter.upper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= </a:t>
            </a:r>
            <a:r>
              <a:rPr lang="en-US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s[0:middle]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s[middle+1:len(s)]</a:t>
            </a:r>
            <a:endParaRPr lang="en-US" sz="2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A9E17-E7E4-4616-94AA-EEC7C76364B9}"/>
              </a:ext>
            </a:extLst>
          </p:cNvPr>
          <p:cNvSpPr/>
          <p:nvPr/>
        </p:nvSpPr>
        <p:spPr>
          <a:xfrm>
            <a:off x="1835696" y="2420888"/>
            <a:ext cx="1440160" cy="5760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271657"/>
            <a:ext cx="8928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efg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length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 = n // 2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middle index</a:t>
            </a:r>
          </a:p>
          <a:p>
            <a:pPr algn="l" rtl="0"/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s[middle]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find string’s middle letter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middle_letter.upper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= s[0:middle] +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s[middle+1:]</a:t>
            </a:r>
            <a:endParaRPr lang="en-US" sz="26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DFC31A-9BBC-4586-83B3-7166AB04052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27984" y="5517232"/>
            <a:ext cx="1807276" cy="587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9C869-37E6-4981-BD34-23F74B94879C}"/>
              </a:ext>
            </a:extLst>
          </p:cNvPr>
          <p:cNvSpPr txBox="1"/>
          <p:nvPr/>
        </p:nvSpPr>
        <p:spPr>
          <a:xfrm>
            <a:off x="6235260" y="5688804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This means until the end</a:t>
            </a:r>
          </a:p>
        </p:txBody>
      </p:sp>
    </p:spTree>
    <p:extLst>
      <p:ext uri="{BB962C8B-B14F-4D97-AF65-F5344CB8AC3E}">
        <p14:creationId xmlns:p14="http://schemas.microsoft.com/office/powerpoint/2010/main" val="31727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196752"/>
            <a:ext cx="7772400" cy="4933528"/>
          </a:xfrm>
        </p:spPr>
        <p:txBody>
          <a:bodyPr>
            <a:no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Comparison operators:</a:t>
            </a:r>
          </a:p>
          <a:p>
            <a:pPr lvl="1" algn="l" rtl="0"/>
            <a:r>
              <a:rPr lang="en-U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6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twice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‘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‘, this is not assignment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  </a:t>
            </a:r>
          </a:p>
          <a:p>
            <a:pPr lvl="1" algn="l" rtl="0"/>
            <a:r>
              <a:rPr lang="en-U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!= </a:t>
            </a:r>
          </a:p>
          <a:p>
            <a:pPr lvl="1" algn="l" rtl="0"/>
            <a:r>
              <a:rPr lang="en-U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&lt; &gt;= &lt;=</a:t>
            </a:r>
            <a:endParaRPr lang="en-US" sz="2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Comparisons evaluate to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values:</a:t>
            </a:r>
          </a:p>
          <a:p>
            <a:pPr marL="320040" lvl="1" indent="0" algn="l" rtl="0">
              <a:buNone/>
            </a:pPr>
            <a:r>
              <a:rPr lang="en-US" sz="26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he-IL" sz="2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 be chained:</a:t>
            </a:r>
            <a:endParaRPr lang="en-US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6 &lt; 7 &lt; 5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he-IL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286544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8552" y="4869160"/>
            <a:ext cx="4067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580"/>
              </a:spcBef>
            </a:pP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b = 1&gt;6 </a:t>
            </a:r>
            <a:r>
              <a:rPr lang="en-US" sz="26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3&lt;4</a:t>
            </a:r>
          </a:p>
          <a:p>
            <a:pPr algn="l" rtl="0">
              <a:spcBef>
                <a:spcPts val="580"/>
              </a:spcBef>
            </a:pP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 algn="l" rtl="0">
              <a:spcBef>
                <a:spcPts val="580"/>
              </a:spcBef>
            </a:pP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he-IL" sz="2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DF106-DDC0-4F29-BEF5-D5BA4B6B9EAB}" type="slidenum">
              <a:rPr lang="ar-SA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7544" y="980728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</a:pP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Course website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http://www.cs.tau.ac.il/courses/pyProg/</a:t>
            </a:r>
            <a:r>
              <a:rPr lang="he-IL" sz="2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2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920b/</a:t>
            </a:r>
            <a:endParaRPr lang="en-US" sz="2000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All course material: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Lectures, Recitations, Code Examples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Homework guidelines and solutions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Announcements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Instructions (e.g. how to install stuff at home) 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Details of course staff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ct val="20000"/>
              </a:spcBef>
            </a:pP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r>
              <a:rPr lang="en-US" sz="3000" u="sng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hlinkClick r:id="rId4"/>
              </a:rPr>
              <a:t>https://moodle.tau.ac.il/course/view.php?id=509182098</a:t>
            </a:r>
            <a:endParaRPr lang="en-US" sz="2000"/>
          </a:p>
          <a:p>
            <a:pPr marL="800100" lvl="1" indent="-342900" algn="l" rt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submission and grades</a:t>
            </a:r>
          </a:p>
          <a:p>
            <a:pPr marL="800100" lvl="2" indent="-342900" algn="l" rt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Forum</a:t>
            </a:r>
          </a:p>
          <a:p>
            <a:pPr algn="l" rtl="0"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ct val="20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70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We saw the types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Assignments: </a:t>
            </a:r>
            <a:r>
              <a:rPr lang="en-US" dirty="0" err="1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variable_name</a:t>
            </a:r>
            <a:r>
              <a:rPr lang="en-US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expression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Subsequent assignments to the same variable can change its </a:t>
            </a:r>
            <a:r>
              <a:rPr lang="en-US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dirty="0">
                <a:latin typeface="Arial" pitchFamily="34" charset="0"/>
                <a:cs typeface="Arial" pitchFamily="34" charset="0"/>
              </a:rPr>
              <a:t> and even its </a:t>
            </a:r>
            <a:r>
              <a:rPr lang="en-US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Some operations allow "mixing" variables of different types, e.g.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'hi'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 2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Booleans:</a:t>
            </a:r>
          </a:p>
          <a:p>
            <a:pPr lvl="1" algn="l" rtl="0"/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dirty="0">
                <a:latin typeface="Arial" pitchFamily="34" charset="0"/>
                <a:cs typeface="Arial" pitchFamily="34" charset="0"/>
              </a:rPr>
              <a:t> are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latin typeface="Arial" pitchFamily="34" charset="0"/>
                <a:cs typeface="Arial" pitchFamily="34" charset="0"/>
              </a:rPr>
              <a:t> constants.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Boolean expressions through 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Comparisons yield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latin typeface="Arial" pitchFamily="34" charset="0"/>
                <a:cs typeface="Arial" pitchFamily="34" charset="0"/>
              </a:rPr>
              <a:t> values.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286544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-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Conditional Statements,</a:t>
            </a:r>
            <a:r>
              <a:rPr lang="en-US" dirty="0"/>
              <a:t> 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he-IL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63296"/>
            <a:ext cx="40324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do something</a:t>
            </a:r>
          </a:p>
          <a:p>
            <a:pPr algn="l" rtl="0"/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260000">
            <a:off x="5112885" y="2364096"/>
            <a:ext cx="387285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http://www.cset.sp.utoledo.edu/cset3300/images/if-the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07757"/>
            <a:ext cx="2551590" cy="34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114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Conditional Statements, 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endParaRPr lang="he-IL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61926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3000" b="1" baseline="-250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l" rtl="0"/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    statements</a:t>
            </a:r>
            <a:r>
              <a:rPr lang="en-US" sz="3000" b="1" baseline="-250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260000">
            <a:off x="5112885" y="2131402"/>
            <a:ext cx="387285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2" descr="http://www.cset.sp.utoledo.edu/cset3300/images/if-then-els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23" y="3631918"/>
            <a:ext cx="4189933" cy="289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46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Example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712968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54 % 18 == 0: </a:t>
            </a:r>
            <a:r>
              <a:rPr lang="en-US" sz="2000" b="1" dirty="0">
                <a:solidFill>
                  <a:srgbClr val="E6001A"/>
                </a:solidFill>
                <a:latin typeface="Courier New" pitchFamily="49" charset="0"/>
                <a:cs typeface="Courier New" pitchFamily="49" charset="0"/>
              </a:rPr>
              <a:t># the remainder of 54 divided by 18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"5</a:t>
            </a:r>
            <a:r>
              <a:rPr lang="en-US" sz="2000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4 is divisible by 18"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339A33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"54 is also divisible by 2 and 3"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395536" y="2636912"/>
            <a:ext cx="7920880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b="1" dirty="0">
                <a:solidFill>
                  <a:srgbClr val="1A1AE6"/>
                </a:solidFill>
                <a:latin typeface="Courier New" pitchFamily="49" charset="0"/>
                <a:cs typeface="Courier New" pitchFamily="49" charset="0"/>
              </a:rPr>
              <a:t>54 is divisible by 18</a:t>
            </a:r>
          </a:p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b="1" dirty="0">
                <a:solidFill>
                  <a:srgbClr val="1A1AE6"/>
                </a:solidFill>
                <a:latin typeface="Courier New" pitchFamily="49" charset="0"/>
                <a:cs typeface="Courier New" pitchFamily="49" charset="0"/>
              </a:rPr>
              <a:t>54 is also divisible by 2 and 3</a:t>
            </a:r>
          </a:p>
        </p:txBody>
      </p:sp>
    </p:spTree>
    <p:extLst>
      <p:ext uri="{BB962C8B-B14F-4D97-AF65-F5344CB8AC3E}">
        <p14:creationId xmlns:p14="http://schemas.microsoft.com/office/powerpoint/2010/main" val="301919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Example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'cat'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'dog'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"'cat' comes before 'dog'"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"'dog' comes before 'cat'"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he-IL" sz="2000" dirty="0">
              <a:solidFill>
                <a:srgbClr val="1A1AE6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5536" y="3247965"/>
            <a:ext cx="648072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b="1" dirty="0">
                <a:solidFill>
                  <a:srgbClr val="1A1AE6"/>
                </a:solidFill>
                <a:latin typeface="Courier New" pitchFamily="49" charset="0"/>
                <a:cs typeface="Courier New" pitchFamily="49" charset="0"/>
              </a:rPr>
              <a:t>'cat' comes before 'dog'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Example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784887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'cat'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'dog'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compared lexicography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"'cat' comes before 'dog'"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"'dog' comes before 'cat'"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he-IL" sz="2000" dirty="0">
              <a:solidFill>
                <a:srgbClr val="1A1AE6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Note how each of </a:t>
            </a:r>
            <a:r>
              <a:rPr lang="en-US" sz="3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3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000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has its own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indented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statements under its own block.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95536" y="3247965"/>
            <a:ext cx="648072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b="1" dirty="0">
                <a:solidFill>
                  <a:srgbClr val="1A1AE6"/>
                </a:solidFill>
                <a:latin typeface="Courier New" pitchFamily="49" charset="0"/>
                <a:cs typeface="Courier New" pitchFamily="49" charset="0"/>
              </a:rPr>
              <a:t>'cat' comes before 'dog'</a:t>
            </a:r>
          </a:p>
        </p:txBody>
      </p:sp>
    </p:spTree>
    <p:extLst>
      <p:ext uri="{BB962C8B-B14F-4D97-AF65-F5344CB8AC3E}">
        <p14:creationId xmlns:p14="http://schemas.microsoft.com/office/powerpoint/2010/main" val="11593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843058" cy="850106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</a:rPr>
              <a:t>Conditional Statements,</a:t>
            </a:r>
            <a:r>
              <a:rPr lang="en-US" sz="3800" dirty="0"/>
              <a:t> </a:t>
            </a:r>
            <a:r>
              <a:rPr lang="en-US" sz="38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</a:t>
            </a:r>
            <a:r>
              <a:rPr lang="en-US" sz="3800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8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-else</a:t>
            </a:r>
            <a:endParaRPr lang="he-IL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6192688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statements1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3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	statements2</a:t>
            </a:r>
            <a:endParaRPr lang="en-US" sz="3000" b="1" baseline="-25000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3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	statements3</a:t>
            </a:r>
            <a:endParaRPr lang="en-US" sz="3000" b="1" baseline="-25000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statements4</a:t>
            </a:r>
            <a:endParaRPr lang="en-US" sz="3000" b="1" baseline="-25000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260000">
            <a:off x="5112886" y="1982058"/>
            <a:ext cx="387285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4624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</a:t>
            </a:r>
            <a:r>
              <a:rPr lang="en-US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-else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Example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my_chips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108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your_chips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80</a:t>
            </a:r>
          </a:p>
          <a:p>
            <a:pPr algn="l" rtl="0">
              <a:buNone/>
            </a:pPr>
            <a:r>
              <a:rPr lang="en-US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my_chips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your_chips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 won :-)</a:t>
            </a:r>
            <a:r>
              <a:rPr lang="en-US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your_chips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my_chips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"You won :-("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"It's a tie :-O"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 won :-)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Each of 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has its own indented</a:t>
            </a: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statements.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3584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096602" cy="573325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2 == 0: 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not divisible by 2.'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16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rot="1845673">
            <a:off x="7075124" y="5675055"/>
            <a:ext cx="1866217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23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260648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557526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096602" cy="573325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2 == 0: 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5 == 0: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NESTED if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divisible by 2 and by 5, 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	so also by 10.'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NESTED else, pertains to NESTED if.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divisible by 2 but not by 5.'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not divisible by 2.'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16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rot="597471">
            <a:off x="3082744" y="4941515"/>
            <a:ext cx="274317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260648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259241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008" y="954832"/>
            <a:ext cx="8214792" cy="457200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  <a:p>
            <a:pPr algn="l" rtl="0"/>
            <a:r>
              <a:rPr lang="en-US" sz="3000" dirty="0">
                <a:latin typeface="Arial" pitchFamily="34" charset="0"/>
                <a:cs typeface="Arial" pitchFamily="34" charset="0"/>
              </a:rPr>
              <a:t>Very important when learning to program!</a:t>
            </a:r>
          </a:p>
          <a:p>
            <a:pPr algn="l" rtl="0"/>
            <a:r>
              <a:rPr lang="en-US" sz="3000" dirty="0">
                <a:latin typeface="Arial" pitchFamily="34" charset="0"/>
                <a:cs typeface="Arial" pitchFamily="34" charset="0"/>
              </a:rPr>
              <a:t>See Exercises tab in course website for guidelines.</a:t>
            </a: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Where can I work?</a:t>
            </a:r>
          </a:p>
          <a:p>
            <a:pPr algn="l" rtl="0"/>
            <a:r>
              <a:rPr lang="en-US" sz="3000" dirty="0">
                <a:latin typeface="Arial" pitchFamily="34" charset="0"/>
                <a:cs typeface="Arial" pitchFamily="34" charset="0"/>
              </a:rPr>
              <a:t>Computer labs</a:t>
            </a:r>
          </a:p>
          <a:p>
            <a:pPr algn="l" rtl="0"/>
            <a:r>
              <a:rPr lang="en-US" sz="3000" dirty="0">
                <a:latin typeface="Arial" pitchFamily="34" charset="0"/>
                <a:cs typeface="Arial" pitchFamily="34" charset="0"/>
              </a:rPr>
              <a:t>Time and location appear in the course website</a:t>
            </a:r>
          </a:p>
          <a:p>
            <a:pPr algn="l" rtl="0"/>
            <a:endParaRPr lang="en-US" sz="30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	Back-up with email / disk-on-key</a:t>
            </a: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	/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dropbox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/ etc. !</a:t>
            </a:r>
          </a:p>
          <a:p>
            <a:pPr algn="l" rtl="0"/>
            <a:endParaRPr lang="he-IL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og-ate-my-homework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4941168"/>
            <a:ext cx="1728192" cy="17281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096602" cy="573325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2 == 0: 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5 == 0: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NESTED if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divisible by 2 and by 5, 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	so also by 10.'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NESTED else, pertains to NESTED if.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divisible by 2 but not by 5.'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Not nested, thus pertains to FIRST if.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not divisible by 2.'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What will be printed when n = 20? </a:t>
            </a:r>
          </a:p>
          <a:p>
            <a:pPr algn="l" rtl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 is divisible by 2 and by 5, so also by 10.</a:t>
            </a: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What will be printed when n = 22? </a:t>
            </a:r>
          </a:p>
          <a:p>
            <a:pPr algn="l" rtl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22 is divisible by 2 but not by 5.</a:t>
            </a: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What will be printed when n = 25? </a:t>
            </a:r>
          </a:p>
          <a:p>
            <a:pPr algn="l" rtl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 is not divisible by 2.</a:t>
            </a:r>
          </a:p>
          <a:p>
            <a:pPr algn="l" rtl="0">
              <a:buNone/>
            </a:pPr>
            <a:endParaRPr lang="en-US" sz="16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rot="1845673">
            <a:off x="7075124" y="5675055"/>
            <a:ext cx="1866217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23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260648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8404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663824"/>
            <a:ext cx="8136904" cy="5077544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Donuts:</a:t>
            </a:r>
          </a:p>
          <a:p>
            <a:pPr algn="l" rtl="0">
              <a:buNone/>
            </a:pPr>
            <a:r>
              <a:rPr lang="en-US" sz="2000" u="sng" dirty="0">
                <a:latin typeface="Arial" pitchFamily="34" charset="0"/>
                <a:cs typeface="Arial" pitchFamily="34" charset="0"/>
              </a:rPr>
              <a:t>Input: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  Define a variable named </a:t>
            </a:r>
            <a:r>
              <a:rPr lang="en-US" sz="2000" i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donuts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assign to it some number (of donuts). </a:t>
            </a:r>
          </a:p>
          <a:p>
            <a:pPr algn="l" rtl="0">
              <a:buNone/>
            </a:pPr>
            <a:r>
              <a:rPr lang="en-US" sz="2000" u="sng" dirty="0">
                <a:latin typeface="Arial" pitchFamily="34" charset="0"/>
                <a:cs typeface="Arial" pitchFamily="34" charset="0"/>
              </a:rPr>
              <a:t>Output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If donuts is no more than 5, print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'Number of donuts: </a:t>
            </a:r>
            <a:r>
              <a:rPr lang="en-US" sz="1800" i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donuts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.'</a:t>
            </a: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Otherwise, if donuts is no more than 10, print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'Number of donuts: </a:t>
            </a:r>
            <a:r>
              <a:rPr lang="en-US" sz="1800" i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donuts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...'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Otherwise, print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'Number of donuts: a lot!'</a:t>
            </a:r>
          </a:p>
          <a:p>
            <a:pPr algn="l" rtl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Note: the trailing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'.' / '…' / '!'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must be printed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without any space before them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Run your program. Examples are in the next slide.</a:t>
            </a: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 rtl="0">
              <a:buNone/>
            </a:pPr>
            <a:endParaRPr lang="he-I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188640"/>
            <a:ext cx="2077946" cy="15785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576" y="286544"/>
            <a:ext cx="53285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u="sng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5 donuts you should get: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Number of donuts: 5.</a:t>
            </a: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9 donuts you should get: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Number of donuts: 9...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23 donuts you should get: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Number of donuts: a lot!</a:t>
            </a:r>
          </a:p>
          <a:p>
            <a:pPr algn="l" rtl="0">
              <a:buNone/>
            </a:pPr>
            <a:endParaRPr lang="en-US" sz="1600" u="sng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 rtl="0">
              <a:buNone/>
            </a:pPr>
            <a:endParaRPr lang="he-IL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4005064"/>
            <a:ext cx="3025806" cy="2298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3716323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0891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donuts = ???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positive number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019892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0891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donuts = 7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positive number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donuts &lt;= 5: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'Number of donuts:'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(donuts) +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donuts &lt;= 10: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'Number of donuts:'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(donuts) +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'...'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'Number of donuts: a lot!'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286544"/>
            <a:ext cx="745059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Assignment – Discussion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3A9410-7C1D-4BCF-BD8A-86711BA079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412776"/>
            <a:ext cx="7772400" cy="45720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Let’s download homework #1 from the course website and review it.</a:t>
            </a:r>
          </a:p>
          <a:p>
            <a:pPr algn="l" rtl="0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Then, we’ll show how to submit the homework in Moodle.</a:t>
            </a:r>
          </a:p>
        </p:txBody>
      </p:sp>
    </p:spTree>
    <p:extLst>
      <p:ext uri="{BB962C8B-B14F-4D97-AF65-F5344CB8AC3E}">
        <p14:creationId xmlns:p14="http://schemas.microsoft.com/office/powerpoint/2010/main" val="1485413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772" y="1844824"/>
            <a:ext cx="7772400" cy="4104456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Go over your code carefully.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Consult course slides.</a:t>
            </a:r>
          </a:p>
          <a:p>
            <a:pPr algn="l" rtl="0">
              <a:lnSpc>
                <a:spcPct val="9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Google (a useful and legitimate source).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Good forums to ask questions online: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 </a:t>
            </a:r>
            <a:r>
              <a:rPr lang="en-US" sz="2800" dirty="0">
                <a:latin typeface="Arial" pitchFamily="34" charset="0"/>
                <a:cs typeface="Arial" pitchFamily="34" charset="0"/>
                <a:hlinkClick r:id="rId2"/>
              </a:rPr>
              <a:t>stackoverflow.com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Arial" pitchFamily="34" charset="0"/>
                <a:cs typeface="Arial" pitchFamily="34" charset="0"/>
                <a:hlinkClick r:id="rId3" action="ppaction://hlinkfile"/>
              </a:rPr>
              <a:t>underwar.co.il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Check the public forum in Moodle.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 dirty="0"/>
          </a:p>
        </p:txBody>
      </p:sp>
      <p:pic>
        <p:nvPicPr>
          <p:cNvPr id="1026" name="Picture 2" descr="C:\Users\Inon\Downloads\MC900441513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40768"/>
            <a:ext cx="2405956" cy="13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“My Code doesn’t Work!”</a:t>
            </a:r>
          </a:p>
        </p:txBody>
      </p:sp>
    </p:spTree>
    <p:extLst>
      <p:ext uri="{BB962C8B-B14F-4D97-AF65-F5344CB8AC3E}">
        <p14:creationId xmlns:p14="http://schemas.microsoft.com/office/powerpoint/2010/main" val="3146429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16731"/>
            <a:ext cx="7772400" cy="3277344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90000"/>
              </a:lnSpc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"C:\Users\John\Desktop\blah.py",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 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in &lt;module&gt;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b = 2 / a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ZeroDivisionError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integer division or modulo by zero</a:t>
            </a:r>
          </a:p>
          <a:p>
            <a:pPr marL="0" indent="0" algn="l" rtl="0">
              <a:lnSpc>
                <a:spcPct val="90000"/>
              </a:lnSpc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 dirty="0"/>
          </a:p>
        </p:txBody>
      </p:sp>
      <p:pic>
        <p:nvPicPr>
          <p:cNvPr id="1026" name="Picture 2" descr="C:\Users\Inon\Downloads\MC90044151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9096"/>
            <a:ext cx="1440160" cy="8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629200" y="1413755"/>
            <a:ext cx="2880320" cy="432048"/>
          </a:xfrm>
          <a:prstGeom prst="roundRect">
            <a:avLst/>
          </a:prstGeom>
          <a:solidFill>
            <a:srgbClr val="FD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tx1"/>
                </a:solidFill>
              </a:rPr>
              <a:t>Where in your program?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92896" y="3429979"/>
            <a:ext cx="4824536" cy="576064"/>
          </a:xfrm>
          <a:prstGeom prst="roundRect">
            <a:avLst/>
          </a:prstGeom>
          <a:solidFill>
            <a:srgbClr val="FD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last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line of the error is most informative.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017133" y="-494458"/>
            <a:ext cx="504056" cy="7488833"/>
          </a:xfrm>
          <a:prstGeom prst="leftBrace">
            <a:avLst>
              <a:gd name="adj1" fmla="val 8333"/>
              <a:gd name="adj2" fmla="val 50000"/>
            </a:avLst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Left Brace 14"/>
          <p:cNvSpPr/>
          <p:nvPr/>
        </p:nvSpPr>
        <p:spPr>
          <a:xfrm rot="5400000">
            <a:off x="5601307" y="1593775"/>
            <a:ext cx="648071" cy="1008113"/>
          </a:xfrm>
          <a:prstGeom prst="leftBrace">
            <a:avLst>
              <a:gd name="adj1" fmla="val 8333"/>
              <a:gd name="adj2" fmla="val 50000"/>
            </a:avLst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Errors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310" y="4725144"/>
            <a:ext cx="775516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check_this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 algn="l" rtl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lvl="1" algn="l" rtl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"&lt;pyshell#16&gt;", line 1, in &lt;module&gt;</a:t>
            </a:r>
          </a:p>
          <a:p>
            <a:pPr lvl="1" algn="l" rtl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check_this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rtl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name '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check_this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is not defined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he-IL" sz="2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59632" y="4581128"/>
            <a:ext cx="6480720" cy="1800200"/>
          </a:xfrm>
          <a:prstGeom prst="roundRect">
            <a:avLst/>
          </a:prstGeom>
          <a:solidFill>
            <a:srgbClr val="00B05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0040" y="1205880"/>
            <a:ext cx="7772400" cy="5365576"/>
          </a:xfrm>
        </p:spPr>
        <p:txBody>
          <a:bodyPr>
            <a:normAutofit fontScale="92500" lnSpcReduction="10000"/>
          </a:bodyPr>
          <a:lstStyle/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 =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"Let there"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mssg1[0]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'L'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mssg1[2].upper()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'T'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mssg2 =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 be light"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 + mssg2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'Let there be light'</a:t>
            </a:r>
          </a:p>
          <a:p>
            <a:pPr algn="l" rtl="0">
              <a:buNone/>
            </a:pPr>
            <a:endParaRPr lang="en-US" sz="2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 rtl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 + mssg2 * 3 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'Let there be light be light be light'</a:t>
            </a:r>
            <a:endParaRPr lang="he-IL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48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4077072"/>
            <a:ext cx="22236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l" rtl="0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</a:p>
          <a:p>
            <a:pPr algn="l" rtl="0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8864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– Extra Examples</a:t>
            </a:r>
          </a:p>
        </p:txBody>
      </p:sp>
    </p:spTree>
    <p:extLst>
      <p:ext uri="{BB962C8B-B14F-4D97-AF65-F5344CB8AC3E}">
        <p14:creationId xmlns:p14="http://schemas.microsoft.com/office/powerpoint/2010/main" val="41690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4252" y="1196752"/>
            <a:ext cx="7772400" cy="500553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90000"/>
              </a:lnSpc>
              <a:buNone/>
            </a:pP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Submission Guidelines</a:t>
            </a:r>
          </a:p>
          <a:p>
            <a:pPr marL="0" indent="0" algn="l" rtl="0">
              <a:lnSpc>
                <a:spcPct val="90000"/>
              </a:lnSpc>
              <a:buNone/>
            </a:pP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Submission in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singles!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Strict submission dates.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File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MUST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work – provide results by running the file (F5)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Must work on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Python 3.7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No cheating! 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Guidelines in the course website.</a:t>
            </a:r>
          </a:p>
          <a:p>
            <a:pPr algn="l" rtl="0">
              <a:lnSpc>
                <a:spcPct val="9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>
              <a:lnSpc>
                <a:spcPct val="90000"/>
              </a:lnSpc>
              <a:buNone/>
            </a:pPr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 fontScale="77500" lnSpcReduction="20000"/>
          </a:bodyPr>
          <a:lstStyle/>
          <a:p>
            <a:pPr marL="342900" indent="-342900" algn="l" rtl="0">
              <a:spcBef>
                <a:spcPct val="20000"/>
              </a:spcBef>
              <a:buNone/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We will work with 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Python 3.7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100" dirty="0">
                <a:latin typeface="Arial" pitchFamily="34" charset="0"/>
                <a:cs typeface="Arial" pitchFamily="34" charset="0"/>
              </a:rPr>
              <a:t>not Python 2.x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l" rtl="0">
              <a:spcBef>
                <a:spcPct val="20000"/>
              </a:spcBef>
              <a:buNone/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Install Anaconda (at home):</a:t>
            </a:r>
          </a:p>
          <a:p>
            <a:pPr marL="800100" lvl="1" indent="-342900" algn="l" rtl="0">
              <a:spcBef>
                <a:spcPct val="20000"/>
              </a:spcBef>
              <a:defRPr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https://www.anaconda.com/distribution/#download-section</a:t>
            </a:r>
            <a:endParaRPr lang="en-US" sz="31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800100" lvl="1" indent="-342900" algn="l" rtl="0">
              <a:spcBef>
                <a:spcPct val="20000"/>
              </a:spcBef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Choose Windows / OSX / Linux</a:t>
            </a:r>
          </a:p>
          <a:p>
            <a:pPr marL="800100" lvl="1" indent="-342900" algn="l" rtl="0">
              <a:spcBef>
                <a:spcPct val="20000"/>
              </a:spcBef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Choose Python 3.7</a:t>
            </a:r>
          </a:p>
          <a:p>
            <a:pPr marL="800100" lvl="1" indent="-342900" algn="l" rtl="0">
              <a:spcBef>
                <a:spcPct val="20000"/>
              </a:spcBef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Choose 64-bit / 32-bit </a:t>
            </a:r>
            <a:r>
              <a:rPr lang="en-US" sz="3600" dirty="0">
                <a:latin typeface="Arial" pitchFamily="34" charset="0"/>
                <a:cs typeface="Arial" pitchFamily="34" charset="0"/>
                <a:hlinkClick r:id="rId4"/>
              </a:rPr>
              <a:t>Which one do I run?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900" dirty="0">
                <a:latin typeface="Arial" pitchFamily="34" charset="0"/>
                <a:cs typeface="Arial" pitchFamily="34" charset="0"/>
              </a:rPr>
              <a:t>Open:</a:t>
            </a:r>
          </a:p>
          <a:p>
            <a:pPr algn="l" rtl="0">
              <a:buNone/>
            </a:pPr>
            <a:r>
              <a:rPr lang="en-US" sz="2900" dirty="0">
                <a:latin typeface="Arial" pitchFamily="34" charset="0"/>
                <a:cs typeface="Arial" pitchFamily="34" charset="0"/>
              </a:rPr>
              <a:t>Navigate to </a:t>
            </a:r>
            <a:r>
              <a:rPr lang="en-US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C:\Program Files\Anaconda\Scripts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(installation directory)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	run idle.exe to open Idle terminal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It is recommended to create Desktop shortcut:</a:t>
            </a:r>
          </a:p>
          <a:p>
            <a:pPr algn="l" rtl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	right click on idle.exe, Send to   Desktop (create shortcut) 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57292"/>
            <a:ext cx="1569550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Environment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43744"/>
            <a:ext cx="8784976" cy="5221560"/>
          </a:xfrm>
        </p:spPr>
        <p:txBody>
          <a:bodyPr>
            <a:no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The Python shell is convenient for testing:</a:t>
            </a:r>
          </a:p>
          <a:p>
            <a:pPr lvl="1" algn="l" rtl="0"/>
            <a:r>
              <a:rPr lang="en-US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Individual statements.</a:t>
            </a: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r>
              <a:rPr lang="en-US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Short code snippets.</a:t>
            </a:r>
          </a:p>
          <a:p>
            <a:pPr marL="320040" lvl="1" indent="0" algn="l" rtl="0">
              <a:buNone/>
            </a:pPr>
            <a:br>
              <a:rPr lang="en-US" sz="3000" dirty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3000" dirty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The shell isn’t meant for writing complete programs.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Shell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40977-49E3-43A4-9D9B-E5F3E8E5F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00"/>
          <a:stretch/>
        </p:blipFill>
        <p:spPr>
          <a:xfrm>
            <a:off x="755576" y="1944216"/>
            <a:ext cx="5149850" cy="2132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81F8C3-2713-4AD1-B1E1-5B60B4CB7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4570277"/>
            <a:ext cx="2304256" cy="9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2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772400" cy="4572000"/>
          </a:xfrm>
        </p:spPr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want to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save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sequence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commands and run it later in a new Python session.</a:t>
            </a:r>
          </a:p>
          <a:p>
            <a:pPr algn="l" rtl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Editor:</a:t>
            </a:r>
          </a:p>
          <a:p>
            <a:pPr algn="l" rtl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Write a sequence of Python commands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- Execute them in one key-press. (F5)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Open the editor from 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Shell: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File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	New Window </a:t>
            </a:r>
          </a:p>
          <a:p>
            <a:pPr algn="l" rtl="0">
              <a:buNone/>
            </a:pPr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861048"/>
            <a:ext cx="4677092" cy="265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Editor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8737" y="1052736"/>
            <a:ext cx="7772400" cy="4572000"/>
          </a:xfrm>
        </p:spPr>
        <p:txBody>
          <a:bodyPr/>
          <a:lstStyle/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In the 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window: File  Save as…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Choose a 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folder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and a 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. The name must end with 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‘.</a:t>
            </a:r>
            <a:r>
              <a:rPr lang="en-US" sz="2800" dirty="0" err="1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py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endParaRPr lang="en-US" sz="28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7968" y="2132856"/>
            <a:ext cx="31162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683568" y="4941168"/>
            <a:ext cx="8229947" cy="1423632"/>
            <a:chOff x="683568" y="4941168"/>
            <a:chExt cx="8229947" cy="14236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941168"/>
              <a:ext cx="8229947" cy="1423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339752" y="4941168"/>
              <a:ext cx="648072" cy="3514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Editor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24758</TotalTime>
  <Words>2844</Words>
  <Application>Microsoft Office PowerPoint</Application>
  <PresentationFormat>On-screen Show (4:3)</PresentationFormat>
  <Paragraphs>586</Paragraphs>
  <Slides>48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Programming for Engineers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Statements, if</vt:lpstr>
      <vt:lpstr>Conditional Statements, if-else</vt:lpstr>
      <vt:lpstr>if Example</vt:lpstr>
      <vt:lpstr>if-else Example</vt:lpstr>
      <vt:lpstr>if-else Example</vt:lpstr>
      <vt:lpstr>Conditional Statements, if-elif-else</vt:lpstr>
      <vt:lpstr>if-elif-else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Dvir Netanely</dc:creator>
  <cp:lastModifiedBy>Shahar Segal</cp:lastModifiedBy>
  <cp:revision>820</cp:revision>
  <cp:lastPrinted>2018-10-02T05:13:52Z</cp:lastPrinted>
  <dcterms:created xsi:type="dcterms:W3CDTF">2011-08-10T08:16:46Z</dcterms:created>
  <dcterms:modified xsi:type="dcterms:W3CDTF">2020-10-18T06:40:30Z</dcterms:modified>
</cp:coreProperties>
</file>