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 bookmarkIdSeed="2">
  <p:sldMasterIdLst>
    <p:sldMasterId id="2147483660" r:id="rId1"/>
    <p:sldMasterId id="2147483672" r:id="rId2"/>
    <p:sldMasterId id="2147483684" r:id="rId3"/>
  </p:sldMasterIdLst>
  <p:notesMasterIdLst>
    <p:notesMasterId r:id="rId48"/>
  </p:notesMasterIdLst>
  <p:handoutMasterIdLst>
    <p:handoutMasterId r:id="rId49"/>
  </p:handoutMasterIdLst>
  <p:sldIdLst>
    <p:sldId id="368" r:id="rId4"/>
    <p:sldId id="389" r:id="rId5"/>
    <p:sldId id="385" r:id="rId6"/>
    <p:sldId id="386" r:id="rId7"/>
    <p:sldId id="317" r:id="rId8"/>
    <p:sldId id="371" r:id="rId9"/>
    <p:sldId id="372" r:id="rId10"/>
    <p:sldId id="376" r:id="rId11"/>
    <p:sldId id="365" r:id="rId12"/>
    <p:sldId id="378" r:id="rId13"/>
    <p:sldId id="275" r:id="rId14"/>
    <p:sldId id="321" r:id="rId15"/>
    <p:sldId id="380" r:id="rId16"/>
    <p:sldId id="277" r:id="rId17"/>
    <p:sldId id="280" r:id="rId18"/>
    <p:sldId id="323" r:id="rId19"/>
    <p:sldId id="351" r:id="rId20"/>
    <p:sldId id="352" r:id="rId21"/>
    <p:sldId id="355" r:id="rId22"/>
    <p:sldId id="356" r:id="rId23"/>
    <p:sldId id="357" r:id="rId24"/>
    <p:sldId id="358" r:id="rId25"/>
    <p:sldId id="363" r:id="rId26"/>
    <p:sldId id="364" r:id="rId27"/>
    <p:sldId id="366" r:id="rId28"/>
    <p:sldId id="284" r:id="rId29"/>
    <p:sldId id="281" r:id="rId30"/>
    <p:sldId id="369" r:id="rId31"/>
    <p:sldId id="387" r:id="rId32"/>
    <p:sldId id="359" r:id="rId33"/>
    <p:sldId id="328" r:id="rId34"/>
    <p:sldId id="381" r:id="rId35"/>
    <p:sldId id="348" r:id="rId36"/>
    <p:sldId id="332" r:id="rId37"/>
    <p:sldId id="382" r:id="rId38"/>
    <p:sldId id="334" r:id="rId39"/>
    <p:sldId id="335" r:id="rId40"/>
    <p:sldId id="383" r:id="rId41"/>
    <p:sldId id="336" r:id="rId42"/>
    <p:sldId id="337" r:id="rId43"/>
    <p:sldId id="384" r:id="rId44"/>
    <p:sldId id="346" r:id="rId45"/>
    <p:sldId id="390" r:id="rId46"/>
    <p:sldId id="338" r:id="rId47"/>
  </p:sldIdLst>
  <p:sldSz cx="9144000" cy="6858000" type="screen4x3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FF"/>
    <a:srgbClr val="FFFFCC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84"/>
    <p:restoredTop sz="94643"/>
  </p:normalViewPr>
  <p:slideViewPr>
    <p:cSldViewPr snapToGrid="0" snapToObjects="1">
      <p:cViewPr varScale="1">
        <p:scale>
          <a:sx n="58" d="100"/>
          <a:sy n="58" d="100"/>
        </p:scale>
        <p:origin x="1512" y="24"/>
      </p:cViewPr>
      <p:guideLst>
        <p:guide orient="horz" pos="2160"/>
        <p:guide pos="290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1FA0B-BD63-4864-AB35-2584113A94C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B8933A-4D78-4143-9202-633EEE617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234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CDD17-5255-2946-821A-33777017EA63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AD97B-8AA2-2C45-980F-A17773F23E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25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9B316-CA97-4D83-B82C-D710BC3A8AE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386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46150" y="1347788"/>
            <a:ext cx="4846638" cy="3636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rtl="1">
              <a:defRPr/>
            </a:pPr>
            <a:fld id="{E984F93D-7FCD-4BDC-A8E6-0818F69B2C80}" type="slidenum">
              <a:rPr lang="en-US" sz="1300" smtClean="0">
                <a:solidFill>
                  <a:prstClr val="black"/>
                </a:solidFill>
              </a:rPr>
              <a:pPr defTabSz="914400" rtl="1">
                <a:defRPr/>
              </a:pPr>
              <a:t>2</a:t>
            </a:fld>
            <a:endParaRPr lang="en-US" sz="13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493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6451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4921A2-217A-45C9-8E10-C67EA5B612FD}" type="slidenum">
              <a:rPr lang="he-IL" smtClean="0">
                <a:solidFill>
                  <a:srgbClr val="000000"/>
                </a:solidFill>
                <a:latin typeface="Arial" pitchFamily="34" charset="0"/>
              </a:rPr>
              <a:pPr/>
              <a:t>3</a:t>
            </a:fld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057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6451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4921A2-217A-45C9-8E10-C67EA5B612FD}" type="slidenum">
              <a:rPr lang="he-IL" smtClean="0">
                <a:solidFill>
                  <a:srgbClr val="000000"/>
                </a:solidFill>
                <a:latin typeface="Arial" pitchFamily="34" charset="0"/>
              </a:rPr>
              <a:pPr/>
              <a:t>4</a:t>
            </a:fld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873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46150" y="1347788"/>
            <a:ext cx="4846638" cy="3636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84F93D-7FCD-4BDC-A8E6-0818F69B2C8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207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46150" y="1347788"/>
            <a:ext cx="4846638" cy="3636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84F93D-7FCD-4BDC-A8E6-0818F69B2C8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097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rtl="1">
              <a:defRPr/>
            </a:pPr>
            <a:fld id="{E984F93D-7FCD-4BDC-A8E6-0818F69B2C80}" type="slidenum">
              <a:rPr lang="en-US" sz="1300" smtClean="0">
                <a:solidFill>
                  <a:prstClr val="black"/>
                </a:solidFill>
              </a:rPr>
              <a:pPr defTabSz="914400" rtl="1">
                <a:defRPr/>
              </a:pPr>
              <a:t>8</a:t>
            </a:fld>
            <a:endParaRPr lang="en-US" sz="13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577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D97B-8AA2-2C45-980F-A17773F23E3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57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EBDD-3CDE-4A78-B1E7-19FC405DA354}" type="datetime1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Scala Experience, EPFL, Feb 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6B16-20DF-C346-9955-EACBBF1918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30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2F7A5-6A56-46CA-AAA4-6B8312F7D8FC}" type="datetime1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Scala Experience, EPFL, Feb 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6B16-20DF-C346-9955-EACBBF1918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1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47F8F-7DFE-4406-B09F-A19F06C99EC0}" type="datetime1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Scala Experience, EPFL, Feb 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6B16-20DF-C346-9955-EACBBF1918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98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rtl="1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BBFEB-4C8B-48C8-A866-BBF339465AA4}" type="datetime1">
              <a:rPr lang="en-US" smtClean="0">
                <a:solidFill>
                  <a:srgbClr val="696464"/>
                </a:solidFill>
              </a:rPr>
              <a:t>4/14/2020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696464"/>
                </a:solidFill>
              </a:rPr>
              <a:t>The Scala Experience, EPFL, Feb 08</a:t>
            </a:r>
            <a:endParaRPr lang="he-IL">
              <a:solidFill>
                <a:srgbClr val="696464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52548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6EEC0-08B5-402B-82CB-08BDA24EB3C8}" type="datetime1">
              <a:rPr lang="en-US" smtClean="0">
                <a:solidFill>
                  <a:srgbClr val="696464"/>
                </a:solidFill>
              </a:rPr>
              <a:t>4/14/2020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696464"/>
                </a:solidFill>
              </a:rPr>
              <a:t>The Scala Experience, EPFL, Feb 08</a:t>
            </a:r>
            <a:endParaRPr lang="he-IL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81063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rtl="1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8EF6-9D0B-40B9-A483-0E42EC20EE4B}" type="datetime1">
              <a:rPr lang="en-US" smtClean="0">
                <a:solidFill>
                  <a:srgbClr val="696464"/>
                </a:solidFill>
              </a:rPr>
              <a:t>4/14/2020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>
                <a:solidFill>
                  <a:srgbClr val="696464"/>
                </a:solidFill>
              </a:rPr>
              <a:t>The Scala Experience, EPFL, Feb 08</a:t>
            </a:r>
            <a:endParaRPr lang="he-IL">
              <a:solidFill>
                <a:srgbClr val="696464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66180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AB9D-D1A9-4B67-8AB5-066BD41A377D}" type="datetime1">
              <a:rPr lang="en-US" smtClean="0">
                <a:solidFill>
                  <a:srgbClr val="696464"/>
                </a:solidFill>
              </a:rPr>
              <a:t>4/14/2020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696464"/>
                </a:solidFill>
              </a:rPr>
              <a:t>The Scala Experience, EPFL, Feb 08</a:t>
            </a:r>
            <a:endParaRPr lang="he-IL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21395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B1C4D-7EDE-4707-8BA5-1D7B6E07436D}" type="datetime1">
              <a:rPr lang="en-US" smtClean="0">
                <a:solidFill>
                  <a:srgbClr val="696464"/>
                </a:solidFill>
              </a:rPr>
              <a:t>4/14/2020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696464"/>
                </a:solidFill>
              </a:rPr>
              <a:t>The Scala Experience, EPFL, Feb 08</a:t>
            </a:r>
            <a:endParaRPr lang="he-IL">
              <a:solidFill>
                <a:srgbClr val="69646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65734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C713E-A6CE-411E-B5CF-2791B272A887}" type="datetime1">
              <a:rPr lang="en-US" smtClean="0">
                <a:solidFill>
                  <a:srgbClr val="696464"/>
                </a:solidFill>
              </a:rPr>
              <a:t>4/14/2020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696464"/>
                </a:solidFill>
              </a:rPr>
              <a:t>The Scala Experience, EPFL, Feb 08</a:t>
            </a:r>
            <a:endParaRPr lang="he-IL">
              <a:solidFill>
                <a:srgbClr val="69646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05610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17A7A-B885-42A4-AEEC-358A79FAD0BF}" type="datetime1">
              <a:rPr lang="en-US" smtClean="0">
                <a:solidFill>
                  <a:srgbClr val="696464"/>
                </a:solidFill>
              </a:rPr>
              <a:t>4/14/2020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696464"/>
                </a:solidFill>
              </a:rPr>
              <a:t>The Scala Experience, EPFL, Feb 08</a:t>
            </a:r>
            <a:endParaRPr lang="he-IL">
              <a:solidFill>
                <a:srgbClr val="69646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73782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rtl="1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D7780-6925-49A6-B044-1541C37D5D50}" type="datetime1">
              <a:rPr lang="en-US" smtClean="0">
                <a:solidFill>
                  <a:srgbClr val="696464"/>
                </a:solidFill>
              </a:rPr>
              <a:t>4/14/2020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696464"/>
                </a:solidFill>
              </a:rPr>
              <a:t>The Scala Experience, EPFL, Feb 08</a:t>
            </a:r>
            <a:endParaRPr lang="he-IL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90120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6DB33-F732-4D5A-BE5E-EB9AC88EA065}" type="datetime1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Scala Experience, EPFL, Feb 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6B16-20DF-C346-9955-EACBBF1918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144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571A-1771-4CD5-BB0F-2F46C4372F3C}" type="datetime1">
              <a:rPr lang="en-US" smtClean="0">
                <a:solidFill>
                  <a:srgbClr val="696464"/>
                </a:solidFill>
              </a:rPr>
              <a:t>4/14/2020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>
                <a:solidFill>
                  <a:srgbClr val="696464"/>
                </a:solidFill>
              </a:rPr>
              <a:t>The Scala Experience, EPFL, Feb 08</a:t>
            </a:r>
            <a:endParaRPr lang="he-IL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82044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CD6FA-541E-4C9D-9FC4-78AEBB2FD3CF}" type="datetime1">
              <a:rPr lang="en-US" smtClean="0">
                <a:solidFill>
                  <a:srgbClr val="696464"/>
                </a:solidFill>
              </a:rPr>
              <a:t>4/14/2020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696464"/>
                </a:solidFill>
              </a:rPr>
              <a:t>The Scala Experience, EPFL, Feb 08</a:t>
            </a:r>
            <a:endParaRPr lang="he-IL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184107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7554-987B-4240-9D06-0046381DFDEA}" type="datetime1">
              <a:rPr lang="en-US" smtClean="0">
                <a:solidFill>
                  <a:srgbClr val="696464"/>
                </a:solidFill>
              </a:rPr>
              <a:t>4/14/2020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696464"/>
                </a:solidFill>
              </a:rPr>
              <a:t>The Scala Experience, EPFL, Feb 08</a:t>
            </a:r>
            <a:endParaRPr lang="he-IL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77704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E3B2F-8A0B-460B-ACB8-A870A7115CF8}" type="datetime1">
              <a:rPr lang="en-US" smtClean="0">
                <a:solidFill>
                  <a:srgbClr val="000000"/>
                </a:solidFill>
              </a:rPr>
              <a:t>4/14/2020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B3567-9784-4FB0-89F1-A6E950647721}" type="slidenum">
              <a:rPr lang="ar-SA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3690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ED5E20-830D-4F4F-B38D-60E721675FA2}" type="datetime1">
              <a:rPr lang="en-US" smtClean="0">
                <a:solidFill>
                  <a:srgbClr val="000000"/>
                </a:solidFill>
              </a:rPr>
              <a:t>4/14/2020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0C4C7-0A9A-41DD-9006-C3DBF346D7F1}" type="slidenum">
              <a:rPr lang="ar-SA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4311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65F9C-3B15-4BCD-9EE5-618F3D84630B}" type="datetime1">
              <a:rPr lang="en-US" smtClean="0">
                <a:solidFill>
                  <a:srgbClr val="000000"/>
                </a:solidFill>
              </a:rPr>
              <a:t>4/14/2020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FD0AB-A937-4625-A0E3-AB4294915C1D}" type="slidenum">
              <a:rPr lang="ar-SA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8477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C21CB3-1990-48E4-B425-C2FDCC511092}" type="datetime1">
              <a:rPr lang="en-US" smtClean="0">
                <a:solidFill>
                  <a:srgbClr val="000000"/>
                </a:solidFill>
              </a:rPr>
              <a:t>4/14/2020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CAACB7-4AE0-4363-8AFD-EFAA328B298F}" type="slidenum">
              <a:rPr lang="ar-SA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9992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249F6F-D9C9-47FB-8162-A70FCE3F25C0}" type="datetime1">
              <a:rPr lang="en-US" smtClean="0">
                <a:solidFill>
                  <a:srgbClr val="000000"/>
                </a:solidFill>
              </a:rPr>
              <a:t>4/14/2020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 Scala Experience, EPFL, Feb 08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D36AA5-7642-4A9D-BD6F-3AC10E4B1814}" type="slidenum">
              <a:rPr lang="ar-SA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0378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302FE1-24F8-472A-AE1D-72E36CBB6250}" type="datetime1">
              <a:rPr lang="en-US" smtClean="0">
                <a:solidFill>
                  <a:srgbClr val="000000"/>
                </a:solidFill>
              </a:rPr>
              <a:t>4/14/2020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 Scala Experience, EPFL, Feb 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3D976C-16F0-4562-BE63-D41566583501}" type="slidenum">
              <a:rPr lang="ar-SA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0580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E7A757-3D16-4E23-B8D6-2A0908D4C41E}" type="datetime1">
              <a:rPr lang="en-US" smtClean="0">
                <a:solidFill>
                  <a:srgbClr val="000000"/>
                </a:solidFill>
              </a:rPr>
              <a:t>4/14/2020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 Scala Experience, EPFL, Feb 08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18C8F-1250-47F6-B097-ED95604436FE}" type="slidenum">
              <a:rPr lang="ar-SA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637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9BC7-4484-4B6F-99AE-6CC4D72338B4}" type="datetime1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Scala Experience, EPFL, Feb 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6B16-20DF-C346-9955-EACBBF1918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868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3C89C6-2D62-48B3-BF8F-0085882B80EC}" type="datetime1">
              <a:rPr lang="en-US" smtClean="0">
                <a:solidFill>
                  <a:srgbClr val="000000"/>
                </a:solidFill>
              </a:rPr>
              <a:t>4/14/2020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1D65EB-7670-4DFF-A7B4-B158589BB1EF}" type="slidenum">
              <a:rPr lang="ar-SA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9847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02D94-1517-4692-9101-293288D45262}" type="datetime1">
              <a:rPr lang="en-US" smtClean="0">
                <a:solidFill>
                  <a:srgbClr val="000000"/>
                </a:solidFill>
              </a:rPr>
              <a:t>4/14/2020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0B56B-81C9-4D7D-AB0F-100443BC295D}" type="slidenum">
              <a:rPr lang="ar-SA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3313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EF18D-AED9-4523-85AC-98BAACA6881C}" type="datetime1">
              <a:rPr lang="en-US" smtClean="0">
                <a:solidFill>
                  <a:srgbClr val="000000"/>
                </a:solidFill>
              </a:rPr>
              <a:t>4/14/2020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688F52-F33B-464D-ADB4-27A13D251261}" type="slidenum">
              <a:rPr lang="ar-SA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0477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D1D068-9A56-4608-895B-22ABFFAA1F16}" type="datetime1">
              <a:rPr lang="en-US" smtClean="0">
                <a:solidFill>
                  <a:srgbClr val="000000"/>
                </a:solidFill>
              </a:rPr>
              <a:t>4/14/2020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5953D-F057-4F08-8E6F-513FFED7D9F9}" type="slidenum">
              <a:rPr lang="ar-SA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6739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2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0B723E-CE06-4804-A300-EF66ABAE2067}" type="datetime1">
              <a:rPr lang="en-US" smtClean="0">
                <a:solidFill>
                  <a:srgbClr val="000000"/>
                </a:solidFill>
              </a:rPr>
              <a:t>4/14/2020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D62D2F-AAD7-4BA4-AEC5-9D537FB43D7D}" type="slidenum">
              <a:rPr lang="ar-SA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699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CD45-C732-430C-8110-0DC2E58C8BD4}" type="datetime1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Scala Experience, EPFL, Feb 08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6B16-20DF-C346-9955-EACBBF1918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00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6937-2B7F-4C6A-AFFB-AF4140529521}" type="datetime1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Scala Experience, EPFL, Feb 08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6B16-20DF-C346-9955-EACBBF1918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32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6080-EA93-43E1-AA06-890179788C6C}" type="datetime1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Scala Experience, EPFL, Feb 08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6B16-20DF-C346-9955-EACBBF1918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2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D536-6F2B-483B-9DA0-066D75DB452D}" type="datetime1">
              <a:rPr lang="en-US" smtClean="0"/>
              <a:t>4/14/2020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Scala Experience, EPFL, Feb 08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6B16-20DF-C346-9955-EACBBF1918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6FC0-1F84-449B-B47E-6F77F9E1938F}" type="datetime1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Scala Experience, EPFL, Feb 08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6B16-20DF-C346-9955-EACBBF1918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38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E6C6-94B7-4A8B-B2E5-617B17CABB8A}" type="datetime1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Scala Experience, EPFL, Feb 08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6B16-20DF-C346-9955-EACBBF1918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51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006B2-93A6-43EF-84FE-E75342E234EA}" type="datetime1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Scala Experience, EPFL, Feb 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16B16-20DF-C346-9955-EACBBF1918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30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rtl="1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defTabSz="914400" rtl="1"/>
            <a:fld id="{D3B8FD2B-E73C-44CF-B824-0C2AAB339EE3}" type="datetime1">
              <a:rPr lang="en-US" smtClean="0">
                <a:solidFill>
                  <a:srgbClr val="696464"/>
                </a:solidFill>
              </a:rPr>
              <a:t>4/14/2020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defTabSz="914400" rtl="1"/>
            <a:r>
              <a:rPr lang="en-US">
                <a:solidFill>
                  <a:srgbClr val="696464"/>
                </a:solidFill>
              </a:rPr>
              <a:t>The Scala Experience, EPFL, Feb 08</a:t>
            </a:r>
            <a:endParaRPr lang="he-IL">
              <a:solidFill>
                <a:srgbClr val="696464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 rtl="1"/>
            <a:fld id="{5BFAECAB-C45E-4A96-B7DD-92EBDA7AC1F7}" type="slidenum">
              <a:rPr lang="he-IL" smtClean="0"/>
              <a:pPr defTabSz="914400" rtl="1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341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1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r" rtl="1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r" rtl="1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r" rtl="1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r" rtl="1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r" rtl="1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r" rtl="1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r" rtl="1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50">
                <a:latin typeface="Arial" charset="0"/>
              </a:defRPr>
            </a:lvl1pPr>
          </a:lstStyle>
          <a:p>
            <a:pPr defTabSz="685800" fontAlgn="base">
              <a:spcAft>
                <a:spcPct val="0"/>
              </a:spcAft>
              <a:defRPr/>
            </a:pPr>
            <a:fld id="{0A8F14E1-E93D-44E6-B544-7505BA8C190E}" type="datetime1">
              <a:rPr lang="en-US" smtClean="0">
                <a:solidFill>
                  <a:srgbClr val="000000"/>
                </a:solidFill>
              </a:rPr>
              <a:t>4/14/2020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381750"/>
            <a:ext cx="4419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050">
                <a:latin typeface="Arial" charset="0"/>
              </a:defRPr>
            </a:lvl1pPr>
          </a:lstStyle>
          <a:p>
            <a:pPr defTabSz="685800" fontAlgn="base"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The Scala Experience, EPFL, Feb 08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050">
                <a:latin typeface="Arial" charset="0"/>
                <a:cs typeface="Arial" charset="0"/>
              </a:defRPr>
            </a:lvl1pPr>
          </a:lstStyle>
          <a:p>
            <a:pPr defTabSz="685800" fontAlgn="base">
              <a:spcAft>
                <a:spcPct val="0"/>
              </a:spcAft>
              <a:defRPr/>
            </a:pPr>
            <a:fld id="{36815494-BEFD-4C2B-AE3C-67B88A728AC4}" type="slidenum">
              <a:rPr lang="ar-SA" smtClean="0">
                <a:solidFill>
                  <a:srgbClr val="000000"/>
                </a:solidFill>
              </a:rPr>
              <a:pPr defTabSz="685800" fontAlgn="base"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80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CC0000"/>
          </a:solidFill>
          <a:latin typeface="Gabriola" panose="04040605051002020D02" pitchFamily="82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CC0000"/>
          </a:solidFill>
          <a:latin typeface="Arial Narrow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CC0000"/>
          </a:solidFill>
          <a:latin typeface="Arial Narrow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CC0000"/>
          </a:solidFill>
          <a:latin typeface="Arial Narrow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CC0000"/>
          </a:solidFill>
          <a:latin typeface="Arial Narrow" pitchFamily="34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rgbClr val="CC0000"/>
          </a:solidFill>
          <a:latin typeface="Arial Narrow" pitchFamily="34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rgbClr val="CC0000"/>
          </a:solidFill>
          <a:latin typeface="Arial Narrow" pitchFamily="34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rgbClr val="CC0000"/>
          </a:solidFill>
          <a:latin typeface="Arial Narrow" pitchFamily="34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rgbClr val="CC0000"/>
          </a:solidFill>
          <a:latin typeface="Arial Narrow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3399"/>
          </a:solidFill>
          <a:latin typeface="Gabriola" panose="04040605051002020D02" pitchFamily="82" charset="0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rgbClr val="003399"/>
          </a:solidFill>
          <a:latin typeface="Gabriola" panose="04040605051002020D02" pitchFamily="82" charset="0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rgbClr val="003399"/>
          </a:solidFill>
          <a:latin typeface="Gabriola" panose="04040605051002020D02" pitchFamily="82" charset="0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1500">
          <a:solidFill>
            <a:srgbClr val="003399"/>
          </a:solidFill>
          <a:latin typeface="Gabriola" panose="04040605051002020D02" pitchFamily="82" charset="0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1500">
          <a:solidFill>
            <a:srgbClr val="003399"/>
          </a:solidFill>
          <a:latin typeface="Gabriola" panose="04040605051002020D02" pitchFamily="82" charset="0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500">
          <a:solidFill>
            <a:srgbClr val="003399"/>
          </a:solidFill>
          <a:latin typeface="Arial" charset="0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500">
          <a:solidFill>
            <a:srgbClr val="003399"/>
          </a:solidFill>
          <a:latin typeface="Arial" charset="0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500">
          <a:solidFill>
            <a:srgbClr val="003399"/>
          </a:solidFill>
          <a:latin typeface="Arial" charset="0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500">
          <a:solidFill>
            <a:srgbClr val="003399"/>
          </a:solidFill>
          <a:latin typeface="Arial" charset="0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552736"/>
            <a:ext cx="8229600" cy="1967219"/>
          </a:xfrm>
        </p:spPr>
        <p:txBody>
          <a:bodyPr>
            <a:noAutofit/>
          </a:bodyPr>
          <a:lstStyle/>
          <a:p>
            <a:pPr rtl="0"/>
            <a:r>
              <a:rPr lang="en-US" sz="3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Spring 2019-2020</a:t>
            </a:r>
          </a:p>
          <a:p>
            <a:pPr rtl="0"/>
            <a:endParaRPr lang="en-GB" sz="3600" dirty="0">
              <a:latin typeface="Times New Roman" pitchFamily="18" charset="0"/>
              <a:cs typeface="Times New Roman" pitchFamily="18" charset="0"/>
            </a:endParaRPr>
          </a:p>
          <a:p>
            <a:pPr rtl="0"/>
            <a:r>
              <a:rPr lang="en-GB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Recitation </a:t>
            </a:r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5: </a:t>
            </a:r>
            <a:r>
              <a:rPr lang="en-US" sz="3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File IO and Error handling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Times New Roman" pitchFamily="18" charset="0"/>
                <a:cs typeface="Times New Roman" pitchFamily="18" charset="0"/>
              </a:rPr>
              <a:t>Programming for Engineers in Python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65384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275653" cy="1325563"/>
          </a:xfrm>
        </p:spPr>
        <p:txBody>
          <a:bodyPr/>
          <a:lstStyle/>
          <a:p>
            <a:pPr rtl="0"/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1: Copy a text file omitting comment lines</a:t>
            </a:r>
            <a:endParaRPr lang="he-IL" sz="3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מלבן 3"/>
          <p:cNvSpPr/>
          <p:nvPr/>
        </p:nvSpPr>
        <p:spPr>
          <a:xfrm>
            <a:off x="628650" y="1951963"/>
            <a:ext cx="71310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Write a function that copies every line from a source file to a target file, excluding lines that start with a ‘#’</a:t>
            </a:r>
          </a:p>
        </p:txBody>
      </p:sp>
      <p:sp>
        <p:nvSpPr>
          <p:cNvPr id="3" name="מלבן 2"/>
          <p:cNvSpPr/>
          <p:nvPr/>
        </p:nvSpPr>
        <p:spPr>
          <a:xfrm>
            <a:off x="1167494" y="3272834"/>
            <a:ext cx="6955970" cy="286232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9900"/>
                </a:solidFill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def</a:t>
            </a:r>
            <a:r>
              <a:rPr lang="en-US" b="1" dirty="0">
                <a:solidFill>
                  <a:srgbClr val="FF9900"/>
                </a:solidFill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copy_file_excluding_comments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(source, target):</a:t>
            </a:r>
          </a:p>
          <a:p>
            <a:r>
              <a:rPr lang="en-US" b="1" dirty="0">
                <a:solidFill>
                  <a:srgbClr val="000000"/>
                </a:solidFill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infile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  = </a:t>
            </a:r>
            <a:r>
              <a:rPr lang="en-US" b="1" dirty="0">
                <a:solidFill>
                  <a:srgbClr val="7030A0"/>
                </a:solidFill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open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(source, </a:t>
            </a:r>
            <a:r>
              <a:rPr lang="en-US" b="1" dirty="0">
                <a:solidFill>
                  <a:srgbClr val="00B050"/>
                </a:solidFill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'r'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outfile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b="1" dirty="0">
                <a:solidFill>
                  <a:srgbClr val="7030A0"/>
                </a:solidFill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open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(target, </a:t>
            </a:r>
            <a:r>
              <a:rPr lang="en-US" b="1" dirty="0">
                <a:solidFill>
                  <a:srgbClr val="00B050"/>
                </a:solidFill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'w'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FF9900"/>
                </a:solidFill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b="1" dirty="0">
                <a:solidFill>
                  <a:srgbClr val="000080"/>
                </a:solidFill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line </a:t>
            </a:r>
            <a:r>
              <a:rPr lang="en-US" b="1" dirty="0">
                <a:solidFill>
                  <a:srgbClr val="FF9900"/>
                </a:solidFill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in</a:t>
            </a:r>
            <a:r>
              <a:rPr lang="en-US" b="1" dirty="0">
                <a:solidFill>
                  <a:srgbClr val="000080"/>
                </a:solidFill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infile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b="1" dirty="0">
                <a:solidFill>
                  <a:srgbClr val="000000"/>
                </a:solidFill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>
                <a:solidFill>
                  <a:srgbClr val="FF9900"/>
                </a:solidFill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b="1" dirty="0">
                <a:solidFill>
                  <a:srgbClr val="000080"/>
                </a:solidFill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line[0] == </a:t>
            </a:r>
            <a:r>
              <a:rPr lang="en-US" b="1" dirty="0">
                <a:solidFill>
                  <a:srgbClr val="00B050"/>
                </a:solidFill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'#'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b="1" dirty="0">
                <a:solidFill>
                  <a:srgbClr val="000000"/>
                </a:solidFill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b="1" dirty="0">
                <a:solidFill>
                  <a:srgbClr val="FF9900"/>
                </a:solidFill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continue</a:t>
            </a:r>
          </a:p>
          <a:p>
            <a:r>
              <a:rPr lang="en-US" b="1" dirty="0">
                <a:solidFill>
                  <a:srgbClr val="000080"/>
                </a:solidFill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 err="1">
                <a:solidFill>
                  <a:srgbClr val="000000"/>
                </a:solidFill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outfile.write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(line)</a:t>
            </a:r>
          </a:p>
          <a:p>
            <a:r>
              <a:rPr lang="en-US" b="1" dirty="0">
                <a:solidFill>
                  <a:srgbClr val="000000"/>
                </a:solidFill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infile.close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b="1" dirty="0">
                <a:solidFill>
                  <a:srgbClr val="000000"/>
                </a:solidFill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outfile.close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b="1" dirty="0">
                <a:solidFill>
                  <a:srgbClr val="000000"/>
                </a:solidFill>
                <a:latin typeface="Courier" pitchFamily="49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" pitchFamily="49" charset="0"/>
                <a:cs typeface="Arial" panose="020B0604020202020204" pitchFamily="34" charset="0"/>
              </a:rPr>
              <a:t># What is returned?</a:t>
            </a:r>
            <a:endParaRPr lang="he-IL" b="1" dirty="0">
              <a:solidFill>
                <a:srgbClr val="FF0000"/>
              </a:solidFill>
              <a:latin typeface="Courier" pitchFamily="49" charset="0"/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D2E8C465-C2AF-4548-9EA0-BDB5FD409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</p:spPr>
        <p:txBody>
          <a:bodyPr/>
          <a:lstStyle/>
          <a:p>
            <a:pPr>
              <a:defRPr/>
            </a:pPr>
            <a:fld id="{40B0C4C7-0A9A-41DD-9006-C3DBF346D7F1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04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Reading a CSV file</a:t>
            </a:r>
            <a:endParaRPr lang="he-IL" sz="3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A CSV file contains data in a tabular format using comma to separate between values</a:t>
            </a:r>
          </a:p>
          <a:p>
            <a:pPr algn="l" rtl="0"/>
            <a:r>
              <a:rPr lang="en-US" dirty="0"/>
              <a:t>Each row holds the same number of columns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algn="l" rtl="0">
              <a:buNone/>
            </a:pPr>
            <a:endParaRPr lang="he-I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1119" y="3367432"/>
            <a:ext cx="7714231" cy="1267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D683EF65-FB18-449F-B9D2-A63CE5488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</p:spPr>
        <p:txBody>
          <a:bodyPr/>
          <a:lstStyle/>
          <a:p>
            <a:pPr>
              <a:defRPr/>
            </a:pPr>
            <a:fld id="{40B0C4C7-0A9A-41DD-9006-C3DBF346D7F1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541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2: Sum row of numbers read from a CSV file</a:t>
            </a:r>
            <a:endParaRPr lang="he-IL" sz="3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מלבן 3"/>
          <p:cNvSpPr/>
          <p:nvPr/>
        </p:nvSpPr>
        <p:spPr>
          <a:xfrm>
            <a:off x="580417" y="1874382"/>
            <a:ext cx="59591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Write a function that sums the numbers in each row for a given CSV file.</a:t>
            </a:r>
          </a:p>
          <a:p>
            <a:pPr lvl="1"/>
            <a:r>
              <a:rPr lang="en-US" sz="2400" dirty="0"/>
              <a:t>Input: CSV file name</a:t>
            </a:r>
          </a:p>
          <a:p>
            <a:pPr lvl="1"/>
            <a:r>
              <a:rPr lang="en-US" sz="2400" dirty="0"/>
              <a:t>Output:  A list containing the line sums</a:t>
            </a: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17" y="3756071"/>
            <a:ext cx="2990850" cy="1409700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 rotWithShape="1">
          <a:blip r:embed="rId3"/>
          <a:srcRect t="58863"/>
          <a:stretch/>
        </p:blipFill>
        <p:spPr>
          <a:xfrm>
            <a:off x="3987807" y="3756071"/>
            <a:ext cx="3970784" cy="14036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6658" y="5159730"/>
            <a:ext cx="199836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As seen in Notepad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5306333" y="5167529"/>
            <a:ext cx="165583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As seen in Excel</a:t>
            </a:r>
            <a:endParaRPr lang="he-IL" dirty="0"/>
          </a:p>
        </p:txBody>
      </p:sp>
      <p:sp>
        <p:nvSpPr>
          <p:cNvPr id="9" name="מלבן 8"/>
          <p:cNvSpPr/>
          <p:nvPr/>
        </p:nvSpPr>
        <p:spPr>
          <a:xfrm>
            <a:off x="2286000" y="5784988"/>
            <a:ext cx="4572000" cy="707886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&gt;&gt;&gt;</a:t>
            </a:r>
            <a:r>
              <a:rPr lang="en-US" sz="2000" dirty="0"/>
              <a:t> </a:t>
            </a:r>
            <a:r>
              <a:rPr lang="en-US" sz="2000" dirty="0" err="1"/>
              <a:t>sum_lines_in_csv_file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B050"/>
                </a:solidFill>
              </a:rPr>
              <a:t>'numbers.csv'</a:t>
            </a:r>
            <a:r>
              <a:rPr lang="en-US" sz="2000" dirty="0"/>
              <a:t>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[17, 13, 294]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F63B06D9-4517-406B-91FF-1F859AA6A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</p:spPr>
        <p:txBody>
          <a:bodyPr/>
          <a:lstStyle/>
          <a:p>
            <a:pPr>
              <a:defRPr/>
            </a:pPr>
            <a:fld id="{40B0C4C7-0A9A-41DD-9006-C3DBF346D7F1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524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2: Sum row of numbers read from a CSV file</a:t>
            </a:r>
            <a:endParaRPr lang="he-IL" sz="3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222421" y="5765327"/>
            <a:ext cx="8641492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urier" pitchFamily="49" charset="0"/>
              </a:rPr>
              <a:t>&gt;&gt;&gt;</a:t>
            </a:r>
            <a:r>
              <a:rPr lang="en-US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urier" pitchFamily="49" charset="0"/>
              </a:rPr>
              <a:t>sum_lines_in_csv_file</a:t>
            </a:r>
            <a:r>
              <a:rPr lang="en-US" b="1" dirty="0">
                <a:solidFill>
                  <a:prstClr val="black"/>
                </a:solidFill>
                <a:latin typeface="Courier" pitchFamily="49" charset="0"/>
              </a:rPr>
              <a:t>(</a:t>
            </a:r>
            <a:r>
              <a:rPr lang="en-US" b="1" dirty="0">
                <a:solidFill>
                  <a:srgbClr val="00B050"/>
                </a:solidFill>
                <a:latin typeface="Courier" pitchFamily="49" charset="0"/>
              </a:rPr>
              <a:t>'numbers.csv'</a:t>
            </a:r>
            <a:r>
              <a:rPr lang="en-US" b="1" dirty="0">
                <a:solidFill>
                  <a:prstClr val="black"/>
                </a:solidFill>
                <a:latin typeface="Courier" pitchFamily="49" charset="0"/>
              </a:rPr>
              <a:t>)</a:t>
            </a:r>
          </a:p>
          <a:p>
            <a:r>
              <a:rPr lang="en-US" b="1" dirty="0">
                <a:solidFill>
                  <a:srgbClr val="0000FF"/>
                </a:solidFill>
                <a:latin typeface="Courier" pitchFamily="49" charset="0"/>
              </a:rPr>
              <a:t>[17, 13, 294]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38897" y="2187897"/>
            <a:ext cx="8641492" cy="337015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e-IL" b="1" dirty="0">
                <a:solidFill>
                  <a:srgbClr val="FF99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 </a:t>
            </a:r>
            <a:r>
              <a:rPr lang="en-US" altLang="he-IL" b="1" dirty="0" err="1">
                <a:solidFill>
                  <a:srgbClr val="0000FF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sum_lines_in_csv_file</a:t>
            </a:r>
            <a:r>
              <a:rPr lang="en-US" altLang="he-IL" b="1" dirty="0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(filename):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e-IL" b="1" dirty="0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f = </a:t>
            </a:r>
            <a:r>
              <a:rPr lang="en-US" altLang="he-IL" b="1" dirty="0">
                <a:solidFill>
                  <a:srgbClr val="7030A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open</a:t>
            </a:r>
            <a:r>
              <a:rPr lang="en-US" altLang="he-IL" b="1" dirty="0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he-IL" b="1" dirty="0" err="1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filename,</a:t>
            </a:r>
            <a:r>
              <a:rPr lang="en-US" altLang="he-IL" b="1" dirty="0" err="1">
                <a:solidFill>
                  <a:srgbClr val="00B05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'r</a:t>
            </a:r>
            <a:r>
              <a:rPr lang="en-US" altLang="he-IL" b="1" dirty="0">
                <a:solidFill>
                  <a:srgbClr val="00B05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S" altLang="he-IL" b="1" dirty="0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e-IL" b="1" dirty="0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sums = []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e-IL" b="1" dirty="0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altLang="he-IL" b="1" dirty="0">
                <a:solidFill>
                  <a:srgbClr val="FF99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en-US" altLang="he-IL" b="1" dirty="0">
                <a:solidFill>
                  <a:srgbClr val="00008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he-IL" b="1" dirty="0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line </a:t>
            </a:r>
            <a:r>
              <a:rPr lang="en-US" altLang="he-IL" b="1" dirty="0">
                <a:solidFill>
                  <a:srgbClr val="FF99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lang="en-US" altLang="he-IL" b="1" dirty="0">
                <a:solidFill>
                  <a:srgbClr val="00008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he-IL" b="1" dirty="0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e-IL" b="1" dirty="0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tokens = </a:t>
            </a:r>
            <a:r>
              <a:rPr lang="en-US" altLang="he-IL" b="1" dirty="0" err="1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line.rstrip</a:t>
            </a:r>
            <a:r>
              <a:rPr lang="en-US" altLang="he-IL" b="1" dirty="0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().split(</a:t>
            </a:r>
            <a:r>
              <a:rPr lang="en-US" altLang="he-IL" b="1" dirty="0">
                <a:solidFill>
                  <a:srgbClr val="00B05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','</a:t>
            </a:r>
            <a:r>
              <a:rPr lang="en-US" altLang="he-IL" b="1" dirty="0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e-IL" b="1" dirty="0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altLang="he-IL" b="1" dirty="0" err="1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line_sum</a:t>
            </a:r>
            <a:r>
              <a:rPr lang="en-US" altLang="he-IL" b="1" dirty="0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e-IL" b="1" dirty="0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altLang="he-IL" b="1" dirty="0">
                <a:solidFill>
                  <a:srgbClr val="FF99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en-US" altLang="he-IL" b="1" dirty="0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token </a:t>
            </a:r>
            <a:r>
              <a:rPr lang="en-US" altLang="he-IL" b="1" dirty="0">
                <a:solidFill>
                  <a:srgbClr val="FF99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lang="en-US" altLang="he-IL" b="1" dirty="0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tokens: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e-IL" b="1" dirty="0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en-US" altLang="he-IL" b="1" dirty="0" err="1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line_sum</a:t>
            </a:r>
            <a:r>
              <a:rPr lang="en-US" altLang="he-IL" b="1" dirty="0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+=     token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e-IL" b="1" dirty="0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altLang="he-IL" b="1" dirty="0" err="1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sums.append</a:t>
            </a:r>
            <a:r>
              <a:rPr lang="en-US" altLang="he-IL" b="1" dirty="0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he-IL" b="1" dirty="0" err="1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line_sum</a:t>
            </a:r>
            <a:r>
              <a:rPr lang="en-US" altLang="he-IL" b="1" dirty="0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he-IL" b="1" dirty="0">
              <a:solidFill>
                <a:srgbClr val="000000"/>
              </a:solidFill>
              <a:latin typeface="Courier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e-IL" b="1" dirty="0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altLang="he-IL" b="1" dirty="0" err="1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f.close</a:t>
            </a:r>
            <a:r>
              <a:rPr lang="en-US" altLang="he-IL" b="1" dirty="0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e-IL" b="1" dirty="0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altLang="he-IL" b="1" dirty="0">
                <a:solidFill>
                  <a:srgbClr val="FF99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altLang="he-IL" b="1" dirty="0">
                <a:solidFill>
                  <a:srgbClr val="00008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he-IL" b="1" dirty="0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sums</a:t>
            </a:r>
            <a:r>
              <a:rPr lang="en-US" altLang="he-IL" b="1" dirty="0">
                <a:solidFill>
                  <a:prstClr val="black"/>
                </a:solidFill>
                <a:latin typeface="Courier" pitchFamily="49" charset="0"/>
              </a:rPr>
              <a:t> </a:t>
            </a:r>
          </a:p>
        </p:txBody>
      </p:sp>
      <p:pic>
        <p:nvPicPr>
          <p:cNvPr id="11" name="תמונה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564" y="1113693"/>
            <a:ext cx="2841250" cy="13391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ctangle 4"/>
          <p:cNvSpPr/>
          <p:nvPr/>
        </p:nvSpPr>
        <p:spPr>
          <a:xfrm>
            <a:off x="3254561" y="4120021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he-IL" b="1" dirty="0" err="1">
                <a:solidFill>
                  <a:srgbClr val="7030A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altLang="he-IL" b="1" dirty="0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     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32983" y="3981522"/>
            <a:ext cx="38907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he-IL" b="1" dirty="0">
                <a:solidFill>
                  <a:srgbClr val="FF0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#Can you compute the sum #using list comprehension?</a:t>
            </a:r>
            <a:endParaRPr lang="en-US" dirty="0"/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C2283413-74E1-49CF-96EA-9546291AD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</p:spPr>
        <p:txBody>
          <a:bodyPr/>
          <a:lstStyle/>
          <a:p>
            <a:pPr>
              <a:defRPr/>
            </a:pPr>
            <a:fld id="{40B0C4C7-0A9A-41DD-9006-C3DBF346D7F1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71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33023"/>
          </a:xfrm>
        </p:spPr>
        <p:txBody>
          <a:bodyPr/>
          <a:lstStyle/>
          <a:p>
            <a:pPr rtl="0"/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3</a:t>
            </a:r>
            <a:r>
              <a:rPr lang="en-US" dirty="0"/>
              <a:t>: </a:t>
            </a:r>
            <a:r>
              <a:rPr lang="en-US" sz="2800" dirty="0"/>
              <a:t>2015-6 Exam, </a:t>
            </a:r>
            <a:r>
              <a:rPr lang="en-US" sz="2800" dirty="0" err="1"/>
              <a:t>Moed</a:t>
            </a:r>
            <a:r>
              <a:rPr lang="en-US" sz="2800" dirty="0"/>
              <a:t> A, question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0806"/>
            <a:ext cx="7886700" cy="4351338"/>
          </a:xfrm>
        </p:spPr>
        <p:txBody>
          <a:bodyPr/>
          <a:lstStyle/>
          <a:p>
            <a:pPr algn="l" rtl="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Given CSV file with row names in first column, return a list of row headers named </a:t>
            </a:r>
            <a:r>
              <a:rPr lang="en-US" b="1" dirty="0" err="1"/>
              <a:t>row_headers</a:t>
            </a:r>
            <a:r>
              <a:rPr lang="en-US" dirty="0"/>
              <a:t>, and a matrix (list of lists) named </a:t>
            </a:r>
            <a:r>
              <a:rPr lang="en-US" b="1" dirty="0"/>
              <a:t>table</a:t>
            </a:r>
            <a:r>
              <a:rPr lang="en-US" dirty="0"/>
              <a:t> holding the numeric values.</a:t>
            </a:r>
            <a:endParaRPr lang="en-US" b="1" dirty="0"/>
          </a:p>
          <a:p>
            <a:pPr algn="l" rtl="0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1740217"/>
              </p:ext>
            </p:extLst>
          </p:nvPr>
        </p:nvGraphicFramePr>
        <p:xfrm>
          <a:off x="3095165" y="3690189"/>
          <a:ext cx="5928846" cy="1137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7" name="Document" r:id="rId3" imgW="5429014" imgH="930529" progId="Word.Document.12">
                  <p:embed/>
                </p:oleObj>
              </mc:Choice>
              <mc:Fallback>
                <p:oleObj name="Document" r:id="rId3" imgW="5429014" imgH="930529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165" y="3690189"/>
                        <a:ext cx="5928846" cy="11378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2338" y="5072666"/>
            <a:ext cx="8334462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What happens if an error encountered while opening or reading the file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 that case, we wish to write “IO Error” to the screen and stop the program gracefully (not crash) </a:t>
            </a:r>
            <a:r>
              <a:rPr lang="en-US" sz="2000" dirty="0">
                <a:solidFill>
                  <a:srgbClr val="FF0000"/>
                </a:solidFill>
              </a:rPr>
              <a:t>– Use try/except !</a:t>
            </a:r>
            <a:endParaRPr lang="he-IL" sz="2000" dirty="0">
              <a:solidFill>
                <a:srgbClr val="FF0000"/>
              </a:solidFill>
            </a:endParaRPr>
          </a:p>
        </p:txBody>
      </p:sp>
      <p:sp>
        <p:nvSpPr>
          <p:cNvPr id="7" name="מלבן 4"/>
          <p:cNvSpPr/>
          <p:nvPr/>
        </p:nvSpPr>
        <p:spPr>
          <a:xfrm>
            <a:off x="287770" y="3551081"/>
            <a:ext cx="2975175" cy="1200329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t"/>
            <a:r>
              <a:rPr lang="en-US" dirty="0">
                <a:solidFill>
                  <a:prstClr val="black"/>
                </a:solidFill>
                <a:latin typeface="Arial Unicode MS" pitchFamily="34" charset="-128"/>
                <a:cs typeface="Arial" pitchFamily="34" charset="0"/>
              </a:rPr>
              <a:t>Wheat,10,20,30,40,50,60</a:t>
            </a:r>
          </a:p>
          <a:p>
            <a:pPr fontAlgn="t"/>
            <a:r>
              <a:rPr lang="en-US" dirty="0">
                <a:solidFill>
                  <a:prstClr val="black"/>
                </a:solidFill>
                <a:latin typeface="Arial Unicode MS" pitchFamily="34" charset="-128"/>
                <a:cs typeface="Arial" pitchFamily="34" charset="0"/>
              </a:rPr>
              <a:t>Corn,12,22,32,42,52,62</a:t>
            </a:r>
          </a:p>
          <a:p>
            <a:pPr fontAlgn="t"/>
            <a:r>
              <a:rPr lang="en-US" dirty="0">
                <a:solidFill>
                  <a:prstClr val="black"/>
                </a:solidFill>
                <a:latin typeface="Arial Unicode MS" pitchFamily="34" charset="-128"/>
                <a:cs typeface="Arial" pitchFamily="34" charset="0"/>
              </a:rPr>
              <a:t>Carrot,14,24,34,44,54,64</a:t>
            </a:r>
          </a:p>
          <a:p>
            <a:pPr fontAlgn="t"/>
            <a:r>
              <a:rPr lang="en-US" dirty="0">
                <a:solidFill>
                  <a:prstClr val="black"/>
                </a:solidFill>
                <a:latin typeface="Arial Unicode MS" pitchFamily="34" charset="-128"/>
                <a:cs typeface="Arial" pitchFamily="34" charset="0"/>
              </a:rPr>
              <a:t>Banana,16,26,36,46,56,66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1A8AC15B-CB8F-46A8-A8B2-B95604CA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</p:spPr>
        <p:txBody>
          <a:bodyPr/>
          <a:lstStyle/>
          <a:p>
            <a:pPr>
              <a:defRPr/>
            </a:pPr>
            <a:fld id="{40B0C4C7-0A9A-41DD-9006-C3DBF346D7F1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8650" y="1832036"/>
            <a:ext cx="7562333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9933"/>
                </a:solidFill>
                <a:latin typeface="Courier"/>
              </a:rPr>
              <a:t>def</a:t>
            </a:r>
            <a:r>
              <a:rPr lang="en-US" b="1" dirty="0">
                <a:latin typeface="Courier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"/>
              </a:rPr>
              <a:t>load_crops</a:t>
            </a:r>
            <a:r>
              <a:rPr lang="en-US" b="1" dirty="0">
                <a:latin typeface="Courier"/>
              </a:rPr>
              <a:t>(filename):</a:t>
            </a:r>
          </a:p>
          <a:p>
            <a:r>
              <a:rPr lang="en-US" b="1" dirty="0">
                <a:latin typeface="Courier"/>
              </a:rPr>
              <a:t>	</a:t>
            </a:r>
            <a:r>
              <a:rPr lang="en-US" b="1" dirty="0" err="1">
                <a:latin typeface="Courier"/>
              </a:rPr>
              <a:t>row_headers</a:t>
            </a:r>
            <a:r>
              <a:rPr lang="en-US" b="1" dirty="0">
                <a:latin typeface="Courier"/>
              </a:rPr>
              <a:t> = []</a:t>
            </a:r>
          </a:p>
          <a:p>
            <a:r>
              <a:rPr lang="en-US" b="1" dirty="0">
                <a:latin typeface="Courier"/>
              </a:rPr>
              <a:t>	table = []</a:t>
            </a:r>
          </a:p>
          <a:p>
            <a:r>
              <a:rPr lang="en-US" b="1" dirty="0">
                <a:solidFill>
                  <a:srgbClr val="FF9933"/>
                </a:solidFill>
                <a:latin typeface="Courier"/>
              </a:rPr>
              <a:t>	try</a:t>
            </a:r>
            <a:r>
              <a:rPr lang="en-US" b="1" dirty="0">
                <a:latin typeface="Courier"/>
              </a:rPr>
              <a:t>:   </a:t>
            </a:r>
          </a:p>
          <a:p>
            <a:r>
              <a:rPr lang="en-US" b="1" dirty="0">
                <a:latin typeface="Courier"/>
              </a:rPr>
              <a:t>		f = </a:t>
            </a:r>
            <a:r>
              <a:rPr lang="en-US" b="1" dirty="0">
                <a:solidFill>
                  <a:srgbClr val="7030A0"/>
                </a:solidFill>
                <a:latin typeface="Courier"/>
              </a:rPr>
              <a:t>open</a:t>
            </a:r>
            <a:r>
              <a:rPr lang="en-US" b="1" dirty="0">
                <a:latin typeface="Courier"/>
              </a:rPr>
              <a:t>(</a:t>
            </a:r>
            <a:r>
              <a:rPr lang="en-US" b="1" dirty="0" err="1">
                <a:latin typeface="Courier"/>
              </a:rPr>
              <a:t>filename,</a:t>
            </a:r>
            <a:r>
              <a:rPr lang="en-US" b="1" dirty="0" err="1">
                <a:solidFill>
                  <a:srgbClr val="00B050"/>
                </a:solidFill>
                <a:latin typeface="Courier"/>
              </a:rPr>
              <a:t>'r</a:t>
            </a:r>
            <a:r>
              <a:rPr lang="en-US" b="1" dirty="0">
                <a:solidFill>
                  <a:srgbClr val="00B050"/>
                </a:solidFill>
                <a:latin typeface="Courier"/>
              </a:rPr>
              <a:t>'</a:t>
            </a:r>
            <a:r>
              <a:rPr lang="en-US" b="1" dirty="0">
                <a:latin typeface="Courier"/>
              </a:rPr>
              <a:t>)</a:t>
            </a:r>
          </a:p>
          <a:p>
            <a:r>
              <a:rPr lang="en-US" b="1" dirty="0">
                <a:solidFill>
                  <a:srgbClr val="FF9933"/>
                </a:solidFill>
                <a:latin typeface="Courier"/>
              </a:rPr>
              <a:t>		for</a:t>
            </a:r>
            <a:r>
              <a:rPr lang="en-US" b="1" dirty="0">
                <a:latin typeface="Courier"/>
              </a:rPr>
              <a:t> line </a:t>
            </a:r>
            <a:r>
              <a:rPr lang="en-US" b="1" dirty="0">
                <a:solidFill>
                  <a:srgbClr val="FF9933"/>
                </a:solidFill>
                <a:latin typeface="Courier"/>
              </a:rPr>
              <a:t>in</a:t>
            </a:r>
            <a:r>
              <a:rPr lang="en-US" b="1" dirty="0">
                <a:latin typeface="Courier"/>
              </a:rPr>
              <a:t> f:</a:t>
            </a:r>
          </a:p>
          <a:p>
            <a:r>
              <a:rPr lang="en-US" b="1" dirty="0">
                <a:latin typeface="Courier"/>
              </a:rPr>
              <a:t>			tokens = </a:t>
            </a:r>
            <a:r>
              <a:rPr lang="en-US" b="1" dirty="0" err="1">
                <a:latin typeface="Courier"/>
              </a:rPr>
              <a:t>line.rstrip</a:t>
            </a:r>
            <a:r>
              <a:rPr lang="en-US" b="1" dirty="0">
                <a:latin typeface="Courier"/>
              </a:rPr>
              <a:t>().split(</a:t>
            </a:r>
            <a:r>
              <a:rPr lang="en-US" b="1" dirty="0">
                <a:solidFill>
                  <a:srgbClr val="00B050"/>
                </a:solidFill>
                <a:latin typeface="Courier"/>
              </a:rPr>
              <a:t>','</a:t>
            </a:r>
            <a:r>
              <a:rPr lang="en-US" b="1" dirty="0">
                <a:latin typeface="Courier"/>
              </a:rPr>
              <a:t>)</a:t>
            </a:r>
          </a:p>
          <a:p>
            <a:r>
              <a:rPr lang="en-US" b="1" dirty="0">
                <a:latin typeface="Courier"/>
              </a:rPr>
              <a:t>			</a:t>
            </a:r>
            <a:r>
              <a:rPr lang="en-US" b="1" dirty="0" err="1">
                <a:latin typeface="Courier"/>
              </a:rPr>
              <a:t>row_headers.append</a:t>
            </a:r>
            <a:r>
              <a:rPr lang="en-US" b="1" dirty="0">
                <a:latin typeface="Courier"/>
              </a:rPr>
              <a:t>(tokens[0])</a:t>
            </a:r>
          </a:p>
          <a:p>
            <a:r>
              <a:rPr lang="en-US" b="1" dirty="0">
                <a:latin typeface="Courier"/>
              </a:rPr>
              <a:t>			</a:t>
            </a:r>
            <a:r>
              <a:rPr lang="en-US" b="1" dirty="0" err="1">
                <a:latin typeface="Courier"/>
              </a:rPr>
              <a:t>table.append</a:t>
            </a:r>
            <a:r>
              <a:rPr lang="en-US" b="1" dirty="0">
                <a:latin typeface="Courier"/>
              </a:rPr>
              <a:t>([</a:t>
            </a:r>
            <a:r>
              <a:rPr lang="en-US" b="1" dirty="0">
                <a:solidFill>
                  <a:srgbClr val="7030A0"/>
                </a:solidFill>
                <a:latin typeface="Courier"/>
              </a:rPr>
              <a:t>int</a:t>
            </a:r>
            <a:r>
              <a:rPr lang="en-US" b="1" dirty="0">
                <a:latin typeface="Courier"/>
              </a:rPr>
              <a:t>(x) </a:t>
            </a:r>
            <a:r>
              <a:rPr lang="en-US" b="1" dirty="0">
                <a:solidFill>
                  <a:srgbClr val="FF9933"/>
                </a:solidFill>
                <a:latin typeface="Courier"/>
              </a:rPr>
              <a:t>for</a:t>
            </a:r>
            <a:r>
              <a:rPr lang="en-US" b="1" dirty="0">
                <a:latin typeface="Courier"/>
              </a:rPr>
              <a:t> x </a:t>
            </a:r>
            <a:r>
              <a:rPr lang="en-US" b="1" dirty="0">
                <a:solidFill>
                  <a:srgbClr val="FF9933"/>
                </a:solidFill>
                <a:latin typeface="Courier"/>
              </a:rPr>
              <a:t>in</a:t>
            </a:r>
            <a:r>
              <a:rPr lang="en-US" b="1" dirty="0">
                <a:latin typeface="Courier"/>
              </a:rPr>
              <a:t> tokens[1:]])</a:t>
            </a:r>
          </a:p>
          <a:p>
            <a:r>
              <a:rPr lang="en-US" b="1" dirty="0">
                <a:latin typeface="Courier"/>
              </a:rPr>
              <a:t>		</a:t>
            </a:r>
            <a:r>
              <a:rPr lang="en-US" b="1" dirty="0" err="1">
                <a:latin typeface="Courier"/>
              </a:rPr>
              <a:t>f.close</a:t>
            </a:r>
            <a:r>
              <a:rPr lang="en-US" b="1" dirty="0">
                <a:latin typeface="Courier"/>
              </a:rPr>
              <a:t>()      </a:t>
            </a:r>
          </a:p>
          <a:p>
            <a:r>
              <a:rPr lang="en-US" b="1" dirty="0">
                <a:solidFill>
                  <a:srgbClr val="FF9933"/>
                </a:solidFill>
                <a:latin typeface="Courier"/>
              </a:rPr>
              <a:t>	except</a:t>
            </a:r>
            <a:r>
              <a:rPr lang="en-US" b="1" dirty="0">
                <a:latin typeface="Courier"/>
              </a:rPr>
              <a:t> </a:t>
            </a:r>
            <a:r>
              <a:rPr lang="en-US" b="1" dirty="0" err="1">
                <a:latin typeface="Courier"/>
              </a:rPr>
              <a:t>IOError</a:t>
            </a:r>
            <a:r>
              <a:rPr lang="en-US" b="1" dirty="0">
                <a:latin typeface="Courier"/>
              </a:rPr>
              <a:t>:</a:t>
            </a:r>
          </a:p>
          <a:p>
            <a:r>
              <a:rPr lang="en-US" b="1" dirty="0">
                <a:solidFill>
                  <a:srgbClr val="7030A0"/>
                </a:solidFill>
                <a:latin typeface="Courier"/>
              </a:rPr>
              <a:t>		print</a:t>
            </a:r>
            <a:r>
              <a:rPr lang="en-US" b="1" dirty="0">
                <a:latin typeface="Courier"/>
              </a:rPr>
              <a:t>(</a:t>
            </a:r>
            <a:r>
              <a:rPr lang="en-US" b="1" dirty="0">
                <a:solidFill>
                  <a:srgbClr val="00B050"/>
                </a:solidFill>
                <a:latin typeface="Courier"/>
              </a:rPr>
              <a:t>"Failed parsing the file </a:t>
            </a:r>
            <a:r>
              <a:rPr lang="en-US" b="1" dirty="0">
                <a:solidFill>
                  <a:srgbClr val="00B050"/>
                </a:solidFill>
                <a:latin typeface="Courier"/>
                <a:sym typeface="Wingdings" panose="05000000000000000000" pitchFamily="2" charset="2"/>
              </a:rPr>
              <a:t>:(</a:t>
            </a:r>
            <a:r>
              <a:rPr lang="en-US" b="1" dirty="0">
                <a:solidFill>
                  <a:srgbClr val="00B050"/>
                </a:solidFill>
                <a:latin typeface="Courier"/>
              </a:rPr>
              <a:t>"</a:t>
            </a:r>
            <a:r>
              <a:rPr lang="en-US" b="1" dirty="0">
                <a:latin typeface="Courier"/>
              </a:rPr>
              <a:t>)</a:t>
            </a:r>
          </a:p>
          <a:p>
            <a:endParaRPr lang="en-US" b="1" dirty="0">
              <a:solidFill>
                <a:srgbClr val="FF9933"/>
              </a:solidFill>
              <a:latin typeface="Courier"/>
            </a:endParaRPr>
          </a:p>
          <a:p>
            <a:r>
              <a:rPr lang="en-US" b="1" dirty="0">
                <a:solidFill>
                  <a:srgbClr val="FF9933"/>
                </a:solidFill>
                <a:latin typeface="Courier"/>
              </a:rPr>
              <a:t>	return</a:t>
            </a:r>
            <a:r>
              <a:rPr lang="en-US" b="1" dirty="0">
                <a:latin typeface="Courier"/>
              </a:rPr>
              <a:t> </a:t>
            </a:r>
            <a:r>
              <a:rPr lang="en-US" b="1" dirty="0" err="1">
                <a:latin typeface="Courier"/>
              </a:rPr>
              <a:t>row_headers</a:t>
            </a:r>
            <a:r>
              <a:rPr lang="en-US" b="1" dirty="0">
                <a:latin typeface="Courier"/>
              </a:rPr>
              <a:t>, table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rtl="0"/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3</a:t>
            </a:r>
            <a:r>
              <a:rPr lang="en-US" dirty="0"/>
              <a:t>: </a:t>
            </a:r>
            <a:r>
              <a:rPr lang="en-US" sz="2800" dirty="0"/>
              <a:t>2015-6 Exam, </a:t>
            </a:r>
            <a:r>
              <a:rPr lang="en-US" sz="2800" dirty="0" err="1"/>
              <a:t>Moed</a:t>
            </a:r>
            <a:r>
              <a:rPr lang="en-US" sz="2800" dirty="0"/>
              <a:t> A, question 2</a:t>
            </a:r>
          </a:p>
        </p:txBody>
      </p:sp>
      <p:sp>
        <p:nvSpPr>
          <p:cNvPr id="7" name="Rectangle 6"/>
          <p:cNvSpPr/>
          <p:nvPr/>
        </p:nvSpPr>
        <p:spPr>
          <a:xfrm>
            <a:off x="2914649" y="4295634"/>
            <a:ext cx="51831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he-IL" b="1" dirty="0">
                <a:solidFill>
                  <a:srgbClr val="FF0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#Is it OK to close the file here?</a:t>
            </a:r>
            <a:endParaRPr lang="en-US" dirty="0"/>
          </a:p>
        </p:txBody>
      </p:sp>
      <p:sp>
        <p:nvSpPr>
          <p:cNvPr id="12" name="מלבן 4"/>
          <p:cNvSpPr/>
          <p:nvPr/>
        </p:nvSpPr>
        <p:spPr>
          <a:xfrm>
            <a:off x="5003314" y="5290488"/>
            <a:ext cx="2975175" cy="1200329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t"/>
            <a:r>
              <a:rPr lang="en-US" dirty="0">
                <a:solidFill>
                  <a:prstClr val="black"/>
                </a:solidFill>
                <a:latin typeface="Arial Unicode MS" pitchFamily="34" charset="-128"/>
                <a:cs typeface="Arial" pitchFamily="34" charset="0"/>
              </a:rPr>
              <a:t>Wheat,10,20,30,40,50,60</a:t>
            </a:r>
          </a:p>
          <a:p>
            <a:pPr fontAlgn="t"/>
            <a:r>
              <a:rPr lang="en-US" dirty="0">
                <a:solidFill>
                  <a:prstClr val="black"/>
                </a:solidFill>
                <a:latin typeface="Arial Unicode MS" pitchFamily="34" charset="-128"/>
                <a:cs typeface="Arial" pitchFamily="34" charset="0"/>
              </a:rPr>
              <a:t>Corn,12,22,32,42,52,62</a:t>
            </a:r>
          </a:p>
          <a:p>
            <a:pPr fontAlgn="t"/>
            <a:r>
              <a:rPr lang="en-US" dirty="0">
                <a:solidFill>
                  <a:prstClr val="black"/>
                </a:solidFill>
                <a:latin typeface="Arial Unicode MS" pitchFamily="34" charset="-128"/>
                <a:cs typeface="Arial" pitchFamily="34" charset="0"/>
              </a:rPr>
              <a:t>Carrot,14,24,34,44,54,64</a:t>
            </a:r>
          </a:p>
          <a:p>
            <a:pPr fontAlgn="t"/>
            <a:r>
              <a:rPr lang="en-US" dirty="0">
                <a:solidFill>
                  <a:prstClr val="black"/>
                </a:solidFill>
                <a:latin typeface="Arial Unicode MS" pitchFamily="34" charset="-128"/>
                <a:cs typeface="Arial" pitchFamily="34" charset="0"/>
              </a:rPr>
              <a:t>Banana,16,26,36,46,56,66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D7A56D3A-F3EE-46F3-80E0-78D0BD5C4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</p:spPr>
        <p:txBody>
          <a:bodyPr/>
          <a:lstStyle/>
          <a:p>
            <a:pPr>
              <a:defRPr/>
            </a:pPr>
            <a:fld id="{40B0C4C7-0A9A-41DD-9006-C3DBF346D7F1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campbelllawobserver.com/wp-content/uploads/2014/02/The-Exception-Z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127" y="3440037"/>
            <a:ext cx="4709364" cy="242788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33636" y="1072016"/>
            <a:ext cx="7476727" cy="156966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b="1" dirty="0">
                <a:solidFill>
                  <a:srgbClr val="C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Error Handling in Python</a:t>
            </a:r>
          </a:p>
          <a:p>
            <a:pPr algn="ctr"/>
            <a:r>
              <a:rPr lang="en-US" sz="4800" b="1" dirty="0">
                <a:solidFill>
                  <a:srgbClr val="C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(Exceptions)</a:t>
            </a:r>
            <a:endParaRPr lang="he-IL" sz="4800" b="1" dirty="0">
              <a:solidFill>
                <a:srgbClr val="C0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9104E0D-30AA-4650-8406-56ADC923B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</p:spPr>
        <p:txBody>
          <a:bodyPr/>
          <a:lstStyle/>
          <a:p>
            <a:pPr>
              <a:defRPr/>
            </a:pPr>
            <a:fld id="{40B0C4C7-0A9A-41DD-9006-C3DBF346D7F1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986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1: No error handling</a:t>
            </a:r>
            <a:endParaRPr lang="he-IL" sz="3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תמונה 9"/>
          <p:cNvPicPr>
            <a:picLocks noChangeAspect="1"/>
          </p:cNvPicPr>
          <p:nvPr/>
        </p:nvPicPr>
        <p:blipFill rotWithShape="1">
          <a:blip r:embed="rId2"/>
          <a:srcRect l="2" t="46045" r="49791" b="42333"/>
          <a:stretch/>
        </p:blipFill>
        <p:spPr>
          <a:xfrm>
            <a:off x="2315325" y="4977321"/>
            <a:ext cx="5667453" cy="82657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61891" y="1731315"/>
            <a:ext cx="753910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Defining a function that divides 10 by a number provided by the user:</a:t>
            </a:r>
            <a:endParaRPr lang="he-IL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28651" y="3904954"/>
            <a:ext cx="768985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When the user enters a valid input, the function runs successfully and terminates normally</a:t>
            </a:r>
            <a:endParaRPr lang="he-IL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5B9C1F-1F30-4767-9B9E-782492DC4A63}"/>
              </a:ext>
            </a:extLst>
          </p:cNvPr>
          <p:cNvSpPr/>
          <p:nvPr/>
        </p:nvSpPr>
        <p:spPr>
          <a:xfrm>
            <a:off x="2285999" y="2630721"/>
            <a:ext cx="60325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divide_ten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 =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denominator:"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(10/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(d))</a:t>
            </a: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66594C85-EA37-489A-8751-CB9298358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</p:spPr>
        <p:txBody>
          <a:bodyPr/>
          <a:lstStyle/>
          <a:p>
            <a:pPr>
              <a:defRPr/>
            </a:pPr>
            <a:fld id="{40B0C4C7-0A9A-41DD-9006-C3DBF346D7F1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02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1: No error handling</a:t>
            </a:r>
            <a:endParaRPr lang="he-IL" sz="3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תמונה 10"/>
          <p:cNvPicPr>
            <a:picLocks noChangeAspect="1"/>
          </p:cNvPicPr>
          <p:nvPr/>
        </p:nvPicPr>
        <p:blipFill rotWithShape="1">
          <a:blip r:embed="rId2"/>
          <a:srcRect t="57473" r="27216" b="33257"/>
          <a:stretch/>
        </p:blipFill>
        <p:spPr>
          <a:xfrm>
            <a:off x="628650" y="4255273"/>
            <a:ext cx="6953498" cy="55802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61891" y="1731315"/>
            <a:ext cx="663995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Defining a function that divides 10 by a number provided by the user:</a:t>
            </a:r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3781871" y="3885940"/>
            <a:ext cx="473348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1">
            <a:spAutoFit/>
          </a:bodyPr>
          <a:lstStyle/>
          <a:p>
            <a:r>
              <a:rPr lang="en-US" dirty="0"/>
              <a:t>The program crashes (terminates abnormally), as no error handling was defined.</a:t>
            </a:r>
          </a:p>
          <a:p>
            <a:r>
              <a:rPr lang="en-US" dirty="0"/>
              <a:t>The exception details are printed to the screen.</a:t>
            </a:r>
            <a:endParaRPr lang="he-IL" dirty="0"/>
          </a:p>
        </p:txBody>
      </p:sp>
      <p:sp>
        <p:nvSpPr>
          <p:cNvPr id="5" name="הסבר מלבני 4"/>
          <p:cNvSpPr/>
          <p:nvPr/>
        </p:nvSpPr>
        <p:spPr>
          <a:xfrm>
            <a:off x="3781870" y="3124200"/>
            <a:ext cx="4733480" cy="667568"/>
          </a:xfrm>
          <a:prstGeom prst="wedgeRectCallout">
            <a:avLst>
              <a:gd name="adj1" fmla="val -66364"/>
              <a:gd name="adj2" fmla="val -59693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function float() cannot convert </a:t>
            </a:r>
            <a:r>
              <a:rPr lang="en-US" b="1" dirty="0">
                <a:solidFill>
                  <a:srgbClr val="00B050"/>
                </a:solidFill>
              </a:rPr>
              <a:t>'Hello'</a:t>
            </a:r>
            <a:r>
              <a:rPr lang="en-US" dirty="0">
                <a:solidFill>
                  <a:schemeClr val="tx1"/>
                </a:solidFill>
              </a:rPr>
              <a:t> to a float and therefore raises a </a:t>
            </a:r>
            <a:r>
              <a:rPr lang="en-US" b="1" dirty="0" err="1">
                <a:solidFill>
                  <a:srgbClr val="7030A0"/>
                </a:solidFill>
              </a:rPr>
              <a:t>ValueError</a:t>
            </a:r>
            <a:r>
              <a:rPr lang="en-US" dirty="0">
                <a:solidFill>
                  <a:schemeClr val="tx1"/>
                </a:solidFill>
              </a:rPr>
              <a:t> exception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711FBE-176A-4DAC-BA7F-37FCBED03860}"/>
              </a:ext>
            </a:extLst>
          </p:cNvPr>
          <p:cNvSpPr/>
          <p:nvPr/>
        </p:nvSpPr>
        <p:spPr>
          <a:xfrm>
            <a:off x="549478" y="2125797"/>
            <a:ext cx="60325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divide_ten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 =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denominator:"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(10/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(d))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48EDE1-D475-4A04-A0FC-87BAFCDBE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4948986"/>
            <a:ext cx="7843907" cy="1250478"/>
          </a:xfrm>
          <a:prstGeom prst="rect">
            <a:avLst/>
          </a:prstGeom>
        </p:spPr>
      </p:pic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09A966A5-DBA5-472C-8120-73F8D3D4D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</p:spPr>
        <p:txBody>
          <a:bodyPr/>
          <a:lstStyle/>
          <a:p>
            <a:pPr>
              <a:defRPr/>
            </a:pPr>
            <a:fld id="{40B0C4C7-0A9A-41DD-9006-C3DBF346D7F1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65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20D06EF-485E-43B2-8E5B-7305FFD20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1" y="4740525"/>
            <a:ext cx="6085449" cy="1811277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28650" y="162188"/>
            <a:ext cx="7886700" cy="1325563"/>
          </a:xfrm>
        </p:spPr>
        <p:txBody>
          <a:bodyPr>
            <a:normAutofit/>
          </a:bodyPr>
          <a:lstStyle/>
          <a:p>
            <a:pPr rtl="0"/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2: Adding try-except to handle a specific exception</a:t>
            </a:r>
            <a:endParaRPr lang="he-IL" sz="3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6B16-20DF-C346-9955-EACBBF19188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 rotWithShape="1">
          <a:blip r:embed="rId3"/>
          <a:srcRect t="35366" r="28046" b="53607"/>
          <a:stretch/>
        </p:blipFill>
        <p:spPr>
          <a:xfrm>
            <a:off x="476251" y="3170855"/>
            <a:ext cx="6243638" cy="602859"/>
          </a:xfrm>
          <a:prstGeom prst="rect">
            <a:avLst/>
          </a:prstGeom>
        </p:spPr>
      </p:pic>
      <p:pic>
        <p:nvPicPr>
          <p:cNvPr id="11" name="תמונה 10"/>
          <p:cNvPicPr>
            <a:picLocks noChangeAspect="1"/>
          </p:cNvPicPr>
          <p:nvPr/>
        </p:nvPicPr>
        <p:blipFill rotWithShape="1">
          <a:blip r:embed="rId3"/>
          <a:srcRect t="46260" r="28046" b="42325"/>
          <a:stretch/>
        </p:blipFill>
        <p:spPr>
          <a:xfrm>
            <a:off x="483511" y="3918858"/>
            <a:ext cx="6243638" cy="624114"/>
          </a:xfrm>
          <a:prstGeom prst="rect">
            <a:avLst/>
          </a:prstGeom>
        </p:spPr>
      </p:pic>
      <p:sp>
        <p:nvSpPr>
          <p:cNvPr id="15" name="הסבר מלבני 14"/>
          <p:cNvSpPr/>
          <p:nvPr/>
        </p:nvSpPr>
        <p:spPr>
          <a:xfrm>
            <a:off x="6568613" y="1256473"/>
            <a:ext cx="2314130" cy="1544701"/>
          </a:xfrm>
          <a:prstGeom prst="wedgeRectCallout">
            <a:avLst>
              <a:gd name="adj1" fmla="val -99605"/>
              <a:gd name="adj2" fmla="val 33058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err="1">
                <a:solidFill>
                  <a:srgbClr val="7030A0"/>
                </a:solidFill>
              </a:rPr>
              <a:t>ValueError</a:t>
            </a:r>
            <a:r>
              <a:rPr lang="en-US" dirty="0">
                <a:solidFill>
                  <a:schemeClr val="tx1"/>
                </a:solidFill>
              </a:rPr>
              <a:t> exceptions raised within the </a:t>
            </a:r>
            <a:r>
              <a:rPr lang="en-US" b="1" i="1" dirty="0">
                <a:solidFill>
                  <a:srgbClr val="FF9933"/>
                </a:solidFill>
              </a:rPr>
              <a:t>try</a:t>
            </a:r>
            <a:r>
              <a:rPr lang="en-US" dirty="0">
                <a:solidFill>
                  <a:schemeClr val="tx1"/>
                </a:solidFill>
              </a:rPr>
              <a:t> block will be handled using the </a:t>
            </a:r>
            <a:r>
              <a:rPr lang="en-US" b="1" i="1" dirty="0">
                <a:solidFill>
                  <a:srgbClr val="FF9933"/>
                </a:solidFill>
              </a:rPr>
              <a:t>except</a:t>
            </a:r>
            <a:r>
              <a:rPr lang="en-US" dirty="0">
                <a:solidFill>
                  <a:schemeClr val="tx1"/>
                </a:solidFill>
              </a:rPr>
              <a:t> code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6" name="הסבר מלבני 15"/>
          <p:cNvSpPr/>
          <p:nvPr/>
        </p:nvSpPr>
        <p:spPr>
          <a:xfrm>
            <a:off x="4339773" y="3059345"/>
            <a:ext cx="4542970" cy="739284"/>
          </a:xfrm>
          <a:prstGeom prst="wedgeRectCallout">
            <a:avLst>
              <a:gd name="adj1" fmla="val -83191"/>
              <a:gd name="adj2" fmla="val -462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no exceptions are raised within the </a:t>
            </a:r>
            <a:r>
              <a:rPr lang="en-US" b="1" i="1" dirty="0">
                <a:solidFill>
                  <a:srgbClr val="FF9933"/>
                </a:solidFill>
              </a:rPr>
              <a:t>try</a:t>
            </a:r>
            <a:r>
              <a:rPr lang="en-US" dirty="0">
                <a:solidFill>
                  <a:schemeClr val="tx1"/>
                </a:solidFill>
              </a:rPr>
              <a:t> block, </a:t>
            </a:r>
            <a:r>
              <a:rPr lang="en-US" b="1" dirty="0">
                <a:solidFill>
                  <a:srgbClr val="FF9933"/>
                </a:solidFill>
              </a:rPr>
              <a:t>except</a:t>
            </a:r>
            <a:r>
              <a:rPr lang="en-US" dirty="0">
                <a:solidFill>
                  <a:schemeClr val="tx1"/>
                </a:solidFill>
              </a:rPr>
              <a:t> block isn’t executed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7" name="הסבר מלבני 16"/>
          <p:cNvSpPr/>
          <p:nvPr/>
        </p:nvSpPr>
        <p:spPr>
          <a:xfrm>
            <a:off x="4339773" y="3937459"/>
            <a:ext cx="4542970" cy="1171570"/>
          </a:xfrm>
          <a:prstGeom prst="wedgeRectCallout">
            <a:avLst>
              <a:gd name="adj1" fmla="val -66578"/>
              <a:gd name="adj2" fmla="val -7171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</a:t>
            </a:r>
            <a:r>
              <a:rPr lang="en-US" b="1" dirty="0" err="1">
                <a:solidFill>
                  <a:srgbClr val="7030A0"/>
                </a:solidFill>
              </a:rPr>
              <a:t>ValueError</a:t>
            </a:r>
            <a:r>
              <a:rPr lang="en-US" dirty="0">
                <a:solidFill>
                  <a:schemeClr val="tx1"/>
                </a:solidFill>
              </a:rPr>
              <a:t> exception is raised within the </a:t>
            </a:r>
            <a:r>
              <a:rPr lang="en-US" b="1" dirty="0">
                <a:solidFill>
                  <a:srgbClr val="FF9933"/>
                </a:solidFill>
              </a:rPr>
              <a:t>try</a:t>
            </a:r>
            <a:r>
              <a:rPr lang="en-US" dirty="0">
                <a:solidFill>
                  <a:schemeClr val="tx1"/>
                </a:solidFill>
              </a:rPr>
              <a:t> block, execution jumps to the </a:t>
            </a:r>
            <a:r>
              <a:rPr lang="en-US" b="1" dirty="0">
                <a:solidFill>
                  <a:srgbClr val="FF9933"/>
                </a:solidFill>
              </a:rPr>
              <a:t>except</a:t>
            </a:r>
            <a:r>
              <a:rPr lang="en-US" dirty="0">
                <a:solidFill>
                  <a:schemeClr val="tx1"/>
                </a:solidFill>
              </a:rPr>
              <a:t> block. The program then continues to the next line (if exists) after the except.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8" name="הסבר מלבני 17"/>
          <p:cNvSpPr/>
          <p:nvPr/>
        </p:nvSpPr>
        <p:spPr>
          <a:xfrm>
            <a:off x="6568613" y="5248612"/>
            <a:ext cx="2271484" cy="1472864"/>
          </a:xfrm>
          <a:prstGeom prst="wedgeRectCallout">
            <a:avLst>
              <a:gd name="adj1" fmla="val -84789"/>
              <a:gd name="adj2" fmla="val 2613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Other unhandled exceptions raised within the </a:t>
            </a:r>
            <a:r>
              <a:rPr lang="en-US" b="1" dirty="0">
                <a:solidFill>
                  <a:srgbClr val="FF9933"/>
                </a:solidFill>
              </a:rPr>
              <a:t>try</a:t>
            </a:r>
            <a:r>
              <a:rPr lang="en-US" dirty="0">
                <a:solidFill>
                  <a:schemeClr val="tx1"/>
                </a:solidFill>
              </a:rPr>
              <a:t> block will still crash the program.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2E07D1-1E48-4A7E-BF6E-04097C184E3D}"/>
              </a:ext>
            </a:extLst>
          </p:cNvPr>
          <p:cNvSpPr/>
          <p:nvPr/>
        </p:nvSpPr>
        <p:spPr>
          <a:xfrm>
            <a:off x="396578" y="1466961"/>
            <a:ext cx="844351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divide_ten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 =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denominator:"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(10/float(d))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'Error: please enter a number!'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0527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1" animBg="1"/>
      <p:bldP spid="16" grpId="1" animBg="1"/>
      <p:bldP spid="17" grpId="1" animBg="1"/>
      <p:bldP spid="1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338" y="-1921"/>
            <a:ext cx="8453942" cy="1325563"/>
          </a:xfrm>
        </p:spPr>
        <p:txBody>
          <a:bodyPr/>
          <a:lstStyle/>
          <a:p>
            <a:pPr algn="ctr" rtl="0"/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Useful string commands for parsing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1836" y="1523368"/>
            <a:ext cx="8354444" cy="3791875"/>
          </a:xfrm>
        </p:spPr>
        <p:txBody>
          <a:bodyPr>
            <a:normAutofit/>
          </a:bodyPr>
          <a:lstStyle/>
          <a:p>
            <a:pPr algn="l" rtl="0"/>
            <a:r>
              <a:rPr lang="en-US" b="1" dirty="0"/>
              <a:t>split</a:t>
            </a:r>
            <a:r>
              <a:rPr lang="en-US" dirty="0"/>
              <a:t> </a:t>
            </a:r>
            <a:r>
              <a:rPr lang="en-US" sz="1800" dirty="0"/>
              <a:t>splits a string into tokens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r>
              <a:rPr lang="en-US" b="1" dirty="0" err="1"/>
              <a:t>lstrip</a:t>
            </a:r>
            <a:r>
              <a:rPr lang="en-US" b="1" dirty="0"/>
              <a:t>, </a:t>
            </a:r>
            <a:r>
              <a:rPr lang="en-US" b="1" dirty="0" err="1"/>
              <a:t>rstrip</a:t>
            </a:r>
            <a:r>
              <a:rPr lang="en-US" b="1" dirty="0"/>
              <a:t>, strip </a:t>
            </a:r>
            <a:r>
              <a:rPr lang="en-US" sz="1800" dirty="0"/>
              <a:t>removes leading characters, trailing characters or both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4191000" y="1315139"/>
            <a:ext cx="4352851" cy="155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e-IL" sz="1400" dirty="0">
                <a:solidFill>
                  <a:srgbClr val="C00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&gt;&gt;&gt;</a:t>
            </a:r>
            <a:r>
              <a:rPr lang="en-US" altLang="he-IL" sz="1400" dirty="0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 = </a:t>
            </a:r>
            <a:r>
              <a:rPr lang="en-US" altLang="he-IL" sz="1400" b="1" dirty="0">
                <a:solidFill>
                  <a:srgbClr val="008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altLang="he-IL" sz="1400" b="1" dirty="0" err="1">
                <a:solidFill>
                  <a:srgbClr val="008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mary</a:t>
            </a:r>
            <a:r>
              <a:rPr lang="en-US" altLang="he-IL" sz="1400" b="1" dirty="0">
                <a:solidFill>
                  <a:srgbClr val="008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had, a little lamb"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e-IL" sz="1400" dirty="0">
                <a:solidFill>
                  <a:srgbClr val="C00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&gt;&gt;&gt;</a:t>
            </a:r>
            <a:r>
              <a:rPr lang="en-US" altLang="he-IL" sz="1400" dirty="0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l1 = </a:t>
            </a:r>
            <a:r>
              <a:rPr lang="en-US" altLang="he-IL" sz="1400" dirty="0" err="1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s.split</a:t>
            </a:r>
            <a:r>
              <a:rPr lang="en-US" altLang="he-IL" sz="1400" dirty="0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e-IL" sz="1400" dirty="0">
                <a:solidFill>
                  <a:srgbClr val="C00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&gt;&gt;&gt;</a:t>
            </a:r>
            <a:r>
              <a:rPr lang="en-US" altLang="he-IL" sz="1400" dirty="0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l1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e-IL" sz="1400" dirty="0">
                <a:solidFill>
                  <a:srgbClr val="0000FF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US" altLang="he-IL" sz="1400" b="1" dirty="0">
                <a:solidFill>
                  <a:srgbClr val="0000FF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S" altLang="he-IL" sz="1400" b="1" dirty="0" err="1">
                <a:solidFill>
                  <a:srgbClr val="0000FF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mary</a:t>
            </a:r>
            <a:r>
              <a:rPr lang="en-US" altLang="he-IL" sz="1400" b="1" dirty="0">
                <a:solidFill>
                  <a:srgbClr val="0000FF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S" altLang="he-IL" sz="1400" dirty="0">
                <a:solidFill>
                  <a:srgbClr val="0000FF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altLang="he-IL" sz="1400" b="1" dirty="0">
                <a:solidFill>
                  <a:srgbClr val="0000FF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'had,'</a:t>
            </a:r>
            <a:r>
              <a:rPr lang="en-US" altLang="he-IL" sz="1400" dirty="0">
                <a:solidFill>
                  <a:srgbClr val="0000FF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altLang="he-IL" sz="1400" b="1" dirty="0">
                <a:solidFill>
                  <a:srgbClr val="0000FF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'a'</a:t>
            </a:r>
            <a:r>
              <a:rPr lang="en-US" altLang="he-IL" sz="1400" dirty="0">
                <a:solidFill>
                  <a:srgbClr val="0000FF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altLang="he-IL" sz="1400" b="1" dirty="0">
                <a:solidFill>
                  <a:srgbClr val="0000FF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'little'</a:t>
            </a:r>
            <a:r>
              <a:rPr lang="en-US" altLang="he-IL" sz="1400" dirty="0">
                <a:solidFill>
                  <a:srgbClr val="0000FF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altLang="he-IL" sz="1400" b="1" dirty="0">
                <a:solidFill>
                  <a:srgbClr val="0000FF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'lamb'</a:t>
            </a:r>
            <a:r>
              <a:rPr lang="en-US" altLang="he-IL" sz="1400" dirty="0">
                <a:solidFill>
                  <a:srgbClr val="0000FF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r>
              <a:rPr lang="en-US" altLang="he-IL" sz="1400" dirty="0">
                <a:solidFill>
                  <a:srgbClr val="0000FF"/>
                </a:solidFill>
                <a:latin typeface="Courier" pitchFamily="49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e-IL" sz="1400" dirty="0">
                <a:solidFill>
                  <a:srgbClr val="C00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&gt;&gt;&gt;</a:t>
            </a:r>
            <a:r>
              <a:rPr lang="en-US" altLang="he-IL" sz="1400" dirty="0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l2 = </a:t>
            </a:r>
            <a:r>
              <a:rPr lang="en-US" altLang="he-IL" sz="1400" dirty="0" err="1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s.split</a:t>
            </a:r>
            <a:r>
              <a:rPr lang="en-US" altLang="he-IL" sz="1400" dirty="0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he-IL" sz="1400" b="1" dirty="0">
                <a:solidFill>
                  <a:srgbClr val="008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','</a:t>
            </a:r>
            <a:r>
              <a:rPr lang="en-US" altLang="he-IL" sz="1400" dirty="0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e-IL" sz="1400" dirty="0">
                <a:solidFill>
                  <a:srgbClr val="C00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&gt;&gt;&gt;</a:t>
            </a:r>
            <a:r>
              <a:rPr lang="en-US" altLang="he-IL" sz="1400" dirty="0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l2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e-IL" sz="1400" dirty="0">
                <a:solidFill>
                  <a:srgbClr val="0000FF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US" altLang="he-IL" sz="1400" b="1" dirty="0">
                <a:solidFill>
                  <a:srgbClr val="0000FF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S" altLang="he-IL" sz="1400" b="1" dirty="0" err="1">
                <a:solidFill>
                  <a:srgbClr val="0000FF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mary</a:t>
            </a:r>
            <a:r>
              <a:rPr lang="en-US" altLang="he-IL" sz="1400" b="1" dirty="0">
                <a:solidFill>
                  <a:srgbClr val="0000FF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had'</a:t>
            </a:r>
            <a:r>
              <a:rPr lang="en-US" altLang="he-IL" sz="1400" dirty="0">
                <a:solidFill>
                  <a:srgbClr val="0000FF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altLang="he-IL" sz="1400" b="1" dirty="0">
                <a:solidFill>
                  <a:srgbClr val="0000FF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 a little lamb'</a:t>
            </a:r>
            <a:r>
              <a:rPr lang="en-US" altLang="he-IL" sz="1400" dirty="0">
                <a:solidFill>
                  <a:srgbClr val="0000FF"/>
                </a:solidFill>
                <a:latin typeface="Courier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endParaRPr lang="en-US" altLang="he-IL" sz="1400" dirty="0">
              <a:solidFill>
                <a:srgbClr val="0000FF"/>
              </a:solidFill>
              <a:latin typeface="Courier" pitchFamily="49" charset="0"/>
            </a:endParaRPr>
          </a:p>
        </p:txBody>
      </p:sp>
      <p:sp>
        <p:nvSpPr>
          <p:cNvPr id="19" name="מלבן 18"/>
          <p:cNvSpPr/>
          <p:nvPr/>
        </p:nvSpPr>
        <p:spPr>
          <a:xfrm>
            <a:off x="6018782" y="4786001"/>
            <a:ext cx="1568573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" pitchFamily="49" charset="0"/>
              </a:rPr>
              <a:t>[a line ]</a:t>
            </a:r>
          </a:p>
          <a:p>
            <a:r>
              <a:rPr lang="en-US" b="1" dirty="0">
                <a:solidFill>
                  <a:srgbClr val="0000FF"/>
                </a:solidFill>
                <a:latin typeface="Courier" pitchFamily="49" charset="0"/>
              </a:rPr>
              <a:t>[  a line]</a:t>
            </a:r>
          </a:p>
          <a:p>
            <a:r>
              <a:rPr lang="en-US" b="1" dirty="0">
                <a:solidFill>
                  <a:srgbClr val="0000FF"/>
                </a:solidFill>
                <a:latin typeface="Courier" pitchFamily="49" charset="0"/>
              </a:rPr>
              <a:t>[a line]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1ABAA1-4DA6-4B01-8C3A-6045C892BD3D}"/>
              </a:ext>
            </a:extLst>
          </p:cNvPr>
          <p:cNvSpPr/>
          <p:nvPr/>
        </p:nvSpPr>
        <p:spPr>
          <a:xfrm>
            <a:off x="1620650" y="3743448"/>
            <a:ext cx="4572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Has two leading spaces and a trailing one.</a:t>
            </a:r>
          </a:p>
          <a:p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 = </a:t>
            </a:r>
            <a:r>
              <a:rPr lang="en-US" sz="13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a line "</a:t>
            </a:r>
          </a:p>
          <a:p>
            <a:endParaRPr lang="en-US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Remove left spaces.</a:t>
            </a:r>
          </a:p>
          <a:p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value1 =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value.lstrip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"["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value1 + </a:t>
            </a:r>
            <a:r>
              <a:rPr lang="en-US" sz="13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"]"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Remove right spaces.</a:t>
            </a:r>
          </a:p>
          <a:p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value2 =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value.rstrip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"["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value2 + </a:t>
            </a:r>
            <a:r>
              <a:rPr lang="en-US" sz="13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"]"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Remove left and right spaces.</a:t>
            </a:r>
          </a:p>
          <a:p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value3 =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value.strip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"["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value3 + </a:t>
            </a:r>
            <a:r>
              <a:rPr lang="en-US" sz="13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"]"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2E4E29FA-4EFE-4C9C-B43F-1189B9A77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</p:spPr>
        <p:txBody>
          <a:bodyPr/>
          <a:lstStyle/>
          <a:p>
            <a:pPr>
              <a:defRPr/>
            </a:pPr>
            <a:fld id="{40B0C4C7-0A9A-41DD-9006-C3DBF346D7F1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8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28650" y="162188"/>
            <a:ext cx="7886700" cy="1325563"/>
          </a:xfrm>
        </p:spPr>
        <p:txBody>
          <a:bodyPr>
            <a:normAutofit/>
          </a:bodyPr>
          <a:lstStyle/>
          <a:p>
            <a:pPr rtl="0"/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3: Handling different exceptions specifically</a:t>
            </a:r>
            <a:endParaRPr lang="he-IL" sz="3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 rotWithShape="1">
          <a:blip r:embed="rId2"/>
          <a:srcRect l="656" t="57632" r="56858" b="3874"/>
          <a:stretch/>
        </p:blipFill>
        <p:spPr>
          <a:xfrm>
            <a:off x="628650" y="4005173"/>
            <a:ext cx="4396941" cy="2510065"/>
          </a:xfrm>
          <a:prstGeom prst="rect">
            <a:avLst/>
          </a:prstGeom>
        </p:spPr>
      </p:pic>
      <p:sp>
        <p:nvSpPr>
          <p:cNvPr id="17" name="הסבר מלבני 16"/>
          <p:cNvSpPr/>
          <p:nvPr/>
        </p:nvSpPr>
        <p:spPr>
          <a:xfrm>
            <a:off x="6662058" y="1657601"/>
            <a:ext cx="2293258" cy="1230102"/>
          </a:xfrm>
          <a:prstGeom prst="wedgeRectCallout">
            <a:avLst>
              <a:gd name="adj1" fmla="val -96131"/>
              <a:gd name="adj2" fmla="val 53221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</a:t>
            </a:r>
            <a:r>
              <a:rPr lang="en-US" b="1" dirty="0">
                <a:solidFill>
                  <a:srgbClr val="FF9933"/>
                </a:solidFill>
              </a:rPr>
              <a:t>except</a:t>
            </a:r>
            <a:r>
              <a:rPr lang="en-US" dirty="0">
                <a:solidFill>
                  <a:schemeClr val="tx1"/>
                </a:solidFill>
              </a:rPr>
              <a:t> block will only run in case of  </a:t>
            </a:r>
            <a:r>
              <a:rPr lang="en-US" b="1" dirty="0" err="1">
                <a:solidFill>
                  <a:srgbClr val="7030A0"/>
                </a:solidFill>
              </a:rPr>
              <a:t>ValueError</a:t>
            </a:r>
            <a:endParaRPr lang="he-IL" b="1" dirty="0">
              <a:solidFill>
                <a:srgbClr val="7030A0"/>
              </a:solidFill>
            </a:endParaRPr>
          </a:p>
        </p:txBody>
      </p:sp>
      <p:sp>
        <p:nvSpPr>
          <p:cNvPr id="19" name="הסבר מלבני 18"/>
          <p:cNvSpPr/>
          <p:nvPr/>
        </p:nvSpPr>
        <p:spPr>
          <a:xfrm>
            <a:off x="6662058" y="4043794"/>
            <a:ext cx="2293258" cy="1230102"/>
          </a:xfrm>
          <a:prstGeom prst="wedgeRectCallout">
            <a:avLst>
              <a:gd name="adj1" fmla="val -101616"/>
              <a:gd name="adj2" fmla="val -62239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</a:t>
            </a:r>
            <a:r>
              <a:rPr lang="en-US" b="1" dirty="0">
                <a:solidFill>
                  <a:srgbClr val="FF9933"/>
                </a:solidFill>
              </a:rPr>
              <a:t>except</a:t>
            </a:r>
            <a:r>
              <a:rPr lang="en-US" dirty="0">
                <a:solidFill>
                  <a:schemeClr val="tx1"/>
                </a:solidFill>
              </a:rPr>
              <a:t> block will only run in case of  </a:t>
            </a:r>
            <a:r>
              <a:rPr lang="en-US" b="1" dirty="0" err="1">
                <a:solidFill>
                  <a:srgbClr val="7030A0"/>
                </a:solidFill>
              </a:rPr>
              <a:t>ZeroDivisionError</a:t>
            </a:r>
            <a:endParaRPr lang="he-IL" b="1" dirty="0">
              <a:solidFill>
                <a:srgbClr val="7030A0"/>
              </a:solidFill>
            </a:endParaRP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8B1598F3-1634-4090-A5F2-5753AED3F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</p:spPr>
        <p:txBody>
          <a:bodyPr/>
          <a:lstStyle/>
          <a:p>
            <a:pPr>
              <a:defRPr/>
            </a:pPr>
            <a:fld id="{40B0C4C7-0A9A-41DD-9006-C3DBF346D7F1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3619C1-BED4-4AFF-B16F-DA4ACEE294AE}"/>
              </a:ext>
            </a:extLst>
          </p:cNvPr>
          <p:cNvSpPr/>
          <p:nvPr/>
        </p:nvSpPr>
        <p:spPr>
          <a:xfrm>
            <a:off x="493306" y="1536433"/>
            <a:ext cx="836546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divide_ten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 = input(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denominator:"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(10/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(d))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'Error: please enter a number!'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ZeroDivisionError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'Error: denominator is zero!'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3706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28650" y="162188"/>
            <a:ext cx="7886700" cy="1325563"/>
          </a:xfrm>
        </p:spPr>
        <p:txBody>
          <a:bodyPr>
            <a:normAutofit/>
          </a:bodyPr>
          <a:lstStyle/>
          <a:p>
            <a:pPr rtl="0"/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4: Uniform handling of different exceptions</a:t>
            </a:r>
            <a:endParaRPr lang="he-IL" sz="3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הסבר מלבני 18"/>
          <p:cNvSpPr/>
          <p:nvPr/>
        </p:nvSpPr>
        <p:spPr>
          <a:xfrm>
            <a:off x="6662057" y="3441239"/>
            <a:ext cx="2293258" cy="1230102"/>
          </a:xfrm>
          <a:prstGeom prst="wedgeRectCallout">
            <a:avLst>
              <a:gd name="adj1" fmla="val -74180"/>
              <a:gd name="adj2" fmla="val -52009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</a:t>
            </a:r>
            <a:r>
              <a:rPr lang="en-US" b="1" dirty="0">
                <a:solidFill>
                  <a:srgbClr val="FF9933"/>
                </a:solidFill>
              </a:rPr>
              <a:t>except</a:t>
            </a:r>
            <a:r>
              <a:rPr lang="en-US" dirty="0">
                <a:solidFill>
                  <a:schemeClr val="tx1"/>
                </a:solidFill>
              </a:rPr>
              <a:t> block will only run in case of  either </a:t>
            </a:r>
            <a:r>
              <a:rPr lang="en-US" b="1" dirty="0" err="1">
                <a:solidFill>
                  <a:srgbClr val="7030A0"/>
                </a:solidFill>
              </a:rPr>
              <a:t>ValueError</a:t>
            </a:r>
            <a:r>
              <a:rPr lang="en-US" dirty="0">
                <a:solidFill>
                  <a:schemeClr val="tx1"/>
                </a:solidFill>
              </a:rPr>
              <a:t> or </a:t>
            </a:r>
            <a:r>
              <a:rPr lang="en-US" b="1" dirty="0" err="1">
                <a:solidFill>
                  <a:srgbClr val="7030A0"/>
                </a:solidFill>
              </a:rPr>
              <a:t>ZeroDivisionError</a:t>
            </a:r>
            <a:endParaRPr lang="he-IL" b="1" dirty="0">
              <a:solidFill>
                <a:srgbClr val="7030A0"/>
              </a:solidFill>
            </a:endParaRP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2"/>
          <a:srcRect l="489" t="57633" r="47993" b="7856"/>
          <a:stretch/>
        </p:blipFill>
        <p:spPr>
          <a:xfrm>
            <a:off x="856343" y="3846285"/>
            <a:ext cx="5502027" cy="232228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DFFE2F1-EFC1-4D26-9DF2-1C32384C7A9D}"/>
              </a:ext>
            </a:extLst>
          </p:cNvPr>
          <p:cNvSpPr/>
          <p:nvPr/>
        </p:nvSpPr>
        <p:spPr>
          <a:xfrm>
            <a:off x="493306" y="1502877"/>
            <a:ext cx="83654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divide_ten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 = input(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denominator:"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(10/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(d))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ZeroDivisionError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'Error: please enter a non-zero number!'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C02748C7-ED05-4199-A54F-63CC84432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</p:spPr>
        <p:txBody>
          <a:bodyPr/>
          <a:lstStyle/>
          <a:p>
            <a:pPr>
              <a:defRPr/>
            </a:pPr>
            <a:fld id="{40B0C4C7-0A9A-41DD-9006-C3DBF346D7F1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54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28650" y="162188"/>
            <a:ext cx="7886700" cy="1325563"/>
          </a:xfrm>
        </p:spPr>
        <p:txBody>
          <a:bodyPr>
            <a:normAutofit/>
          </a:bodyPr>
          <a:lstStyle/>
          <a:p>
            <a:pPr rtl="0"/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5: Using </a:t>
            </a:r>
            <a:r>
              <a:rPr lang="en-US" sz="3600" dirty="0">
                <a:solidFill>
                  <a:srgbClr val="FF9933"/>
                </a:solidFill>
              </a:rPr>
              <a:t>try</a:t>
            </a:r>
            <a:r>
              <a:rPr lang="en-US" sz="3600" dirty="0"/>
              <a:t>-</a:t>
            </a:r>
            <a:r>
              <a:rPr lang="en-US" sz="3600" dirty="0">
                <a:solidFill>
                  <a:srgbClr val="FF9933"/>
                </a:solidFill>
              </a:rPr>
              <a:t>except</a:t>
            </a:r>
            <a:r>
              <a:rPr lang="en-US" sz="3600" dirty="0"/>
              <a:t> </a:t>
            </a:r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re-ask for input</a:t>
            </a:r>
            <a:endParaRPr lang="he-IL" sz="3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 rotWithShape="1">
          <a:blip r:embed="rId2"/>
          <a:srcRect l="438" t="50506" r="44646" b="4542"/>
          <a:stretch/>
        </p:blipFill>
        <p:spPr>
          <a:xfrm>
            <a:off x="653142" y="3933374"/>
            <a:ext cx="5265099" cy="271553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57475" y="2695575"/>
            <a:ext cx="190500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04950" y="2162175"/>
            <a:ext cx="190500" cy="400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B539F9-C17B-4AD3-BEBE-FA72D92D06DA}"/>
              </a:ext>
            </a:extLst>
          </p:cNvPr>
          <p:cNvSpPr/>
          <p:nvPr/>
        </p:nvSpPr>
        <p:spPr>
          <a:xfrm>
            <a:off x="493306" y="1502877"/>
            <a:ext cx="8365467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divide_ten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d = input(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denominator:"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result = 10/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</a:p>
          <a:p>
            <a:r>
              <a:rPr lang="en-US" sz="1600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except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ZeroDivisionError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print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'Error: please enter a non-zero number!'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(result)</a:t>
            </a: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5BF2FD69-D4D5-4C48-9E02-DCB2FA427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</p:spPr>
        <p:txBody>
          <a:bodyPr/>
          <a:lstStyle/>
          <a:p>
            <a:pPr>
              <a:defRPr/>
            </a:pPr>
            <a:fld id="{40B0C4C7-0A9A-41DD-9006-C3DBF346D7F1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018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 rtl="0">
              <a:buNone/>
            </a:pPr>
            <a:r>
              <a:rPr lang="en-US" sz="1800" b="1" dirty="0">
                <a:solidFill>
                  <a:srgbClr val="FF9933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try</a:t>
            </a:r>
            <a:r>
              <a:rPr lang="en-US" sz="1800" b="1" dirty="0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l" rtl="0">
              <a:buNone/>
            </a:pPr>
            <a:r>
              <a:rPr lang="en-US" sz="1800" b="1" dirty="0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    f = </a:t>
            </a:r>
            <a:r>
              <a:rPr lang="en-US" sz="1800" b="1" dirty="0">
                <a:solidFill>
                  <a:srgbClr val="7030A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open</a:t>
            </a:r>
            <a:r>
              <a:rPr lang="en-US" sz="1800" b="1" dirty="0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800" b="1" dirty="0">
                <a:solidFill>
                  <a:srgbClr val="00B05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sz="1800" b="1" dirty="0" err="1">
                <a:solidFill>
                  <a:srgbClr val="00B05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testfile</a:t>
            </a:r>
            <a:r>
              <a:rPr lang="en-US" sz="1800" b="1" dirty="0">
                <a:solidFill>
                  <a:srgbClr val="00B05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sz="1800" b="1" dirty="0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b="1" dirty="0">
                <a:solidFill>
                  <a:srgbClr val="00B05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'r'</a:t>
            </a:r>
            <a:r>
              <a:rPr lang="en-US" sz="1800" b="1" dirty="0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0" indent="0" algn="l" rtl="0">
              <a:buNone/>
            </a:pPr>
            <a:r>
              <a:rPr lang="en-US" sz="1800" b="1" dirty="0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# read the file</a:t>
            </a:r>
            <a:endParaRPr lang="en-US" sz="1800" b="1" dirty="0">
              <a:solidFill>
                <a:srgbClr val="000000"/>
              </a:solidFill>
              <a:latin typeface="Courier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buNone/>
            </a:pPr>
            <a:r>
              <a:rPr lang="en-US" sz="1800" b="1" dirty="0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# do something...</a:t>
            </a:r>
            <a:endParaRPr lang="en-US" sz="1800" b="1" dirty="0">
              <a:solidFill>
                <a:srgbClr val="000000"/>
              </a:solidFill>
              <a:latin typeface="Courier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buNone/>
            </a:pPr>
            <a:r>
              <a:rPr lang="en-US" sz="1800" b="1" dirty="0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f.close</a:t>
            </a:r>
            <a:r>
              <a:rPr lang="en-US" sz="1800" b="1" dirty="0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FF9933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except </a:t>
            </a:r>
            <a:r>
              <a:rPr lang="en-US" sz="1800" b="1" dirty="0" err="1">
                <a:solidFill>
                  <a:srgbClr val="7030A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IOError</a:t>
            </a:r>
            <a:r>
              <a:rPr lang="en-US" sz="1800" b="1" dirty="0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800" b="1" dirty="0">
                <a:solidFill>
                  <a:srgbClr val="7030A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en-US" sz="1800" b="1" dirty="0"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800" b="1" dirty="0">
                <a:solidFill>
                  <a:srgbClr val="00B05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"Error: can't find file or read data"</a:t>
            </a:r>
            <a:r>
              <a:rPr lang="en-US" sz="1800" b="1" dirty="0"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0" indent="0" algn="l" rtl="0">
              <a:buNone/>
            </a:pPr>
            <a:endParaRPr lang="en-US" sz="1600" dirty="0"/>
          </a:p>
          <a:p>
            <a:pPr marL="0" indent="0" algn="l" rtl="0">
              <a:buNone/>
            </a:pPr>
            <a:endParaRPr lang="en-US" sz="1600" dirty="0"/>
          </a:p>
          <a:p>
            <a:pPr marL="0" indent="0" algn="l" rtl="0">
              <a:buNone/>
            </a:pPr>
            <a:r>
              <a:rPr lang="en-US" sz="2000" b="1" dirty="0" err="1"/>
              <a:t>IOError</a:t>
            </a:r>
            <a:r>
              <a:rPr lang="en-US" sz="2000" b="1" dirty="0"/>
              <a:t> Exception </a:t>
            </a:r>
          </a:p>
          <a:p>
            <a:pPr marL="0" indent="0" algn="l" rtl="0">
              <a:buNone/>
            </a:pPr>
            <a:r>
              <a:rPr lang="en-US" sz="2000" dirty="0"/>
              <a:t>Raised when an I/O operation (such as a print statement, the built-in open() function or a method of a file object) fails for an I/O-related reason, e.g., “file not found” or “disk full”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78234" y="464116"/>
            <a:ext cx="7561094" cy="85725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9933"/>
                </a:solidFill>
              </a:rPr>
              <a:t>try</a:t>
            </a:r>
            <a:r>
              <a:rPr lang="en-US" b="1" dirty="0"/>
              <a:t>-</a:t>
            </a:r>
            <a:r>
              <a:rPr lang="en-US" b="1" dirty="0">
                <a:solidFill>
                  <a:srgbClr val="FF9933"/>
                </a:solidFill>
              </a:rPr>
              <a:t>except</a:t>
            </a:r>
            <a:r>
              <a:rPr lang="en-US" dirty="0"/>
              <a:t> </a:t>
            </a:r>
            <a:r>
              <a:rPr lang="en-US" sz="4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often used to handle  I/O Errors</a:t>
            </a:r>
            <a:endParaRPr lang="he-IL" sz="4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loud Callout 7"/>
          <p:cNvSpPr/>
          <p:nvPr/>
        </p:nvSpPr>
        <p:spPr>
          <a:xfrm>
            <a:off x="5403703" y="1976893"/>
            <a:ext cx="3304868" cy="1697529"/>
          </a:xfrm>
          <a:prstGeom prst="cloudCallout">
            <a:avLst>
              <a:gd name="adj1" fmla="val -138390"/>
              <a:gd name="adj2" fmla="val 3043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Will this line run if exception is raised when reading the file or “doing something”?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9F077B0C-8D29-4AE9-A91E-F5B3F0EEC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</p:spPr>
        <p:txBody>
          <a:bodyPr/>
          <a:lstStyle/>
          <a:p>
            <a:pPr>
              <a:defRPr/>
            </a:pPr>
            <a:fld id="{40B0C4C7-0A9A-41DD-9006-C3DBF346D7F1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33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18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"/>
              </a:rPr>
              <a:t>f = </a:t>
            </a:r>
            <a:r>
              <a:rPr lang="en-US" sz="1800" b="1" dirty="0">
                <a:solidFill>
                  <a:srgbClr val="FF9933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"/>
              </a:rPr>
              <a:t>None</a:t>
            </a:r>
          </a:p>
          <a:p>
            <a:pPr marL="0" indent="0" algn="l" rtl="0">
              <a:buNone/>
            </a:pPr>
            <a:r>
              <a:rPr lang="en-US" sz="1800" b="1" dirty="0">
                <a:solidFill>
                  <a:srgbClr val="FF9933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try</a:t>
            </a:r>
            <a:r>
              <a:rPr lang="en-US" sz="1800" b="1" dirty="0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l" rtl="0">
              <a:buNone/>
            </a:pPr>
            <a:r>
              <a:rPr lang="en-US" sz="1800" b="1" dirty="0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   f = </a:t>
            </a:r>
            <a:r>
              <a:rPr lang="en-US" sz="1800" b="1" dirty="0">
                <a:solidFill>
                  <a:srgbClr val="7030A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open</a:t>
            </a:r>
            <a:r>
              <a:rPr lang="en-US" sz="1800" b="1" dirty="0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800" b="1" dirty="0">
                <a:solidFill>
                  <a:srgbClr val="00B05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sz="1800" b="1" dirty="0" err="1">
                <a:solidFill>
                  <a:srgbClr val="00B05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testfile</a:t>
            </a:r>
            <a:r>
              <a:rPr lang="en-US" sz="1800" b="1" dirty="0">
                <a:solidFill>
                  <a:srgbClr val="00B05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sz="1800" b="1" dirty="0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b="1" dirty="0">
                <a:solidFill>
                  <a:srgbClr val="00B05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'w'</a:t>
            </a:r>
            <a:r>
              <a:rPr lang="en-US" sz="1800" b="1" dirty="0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0" indent="0" algn="l" rtl="0">
              <a:buNone/>
            </a:pPr>
            <a:r>
              <a:rPr lang="en-US" sz="1800" b="1" dirty="0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   </a:t>
            </a:r>
            <a:r>
              <a:rPr lang="en-US" sz="1800" b="1" dirty="0" err="1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f.write</a:t>
            </a:r>
            <a:r>
              <a:rPr lang="en-US" sz="1800" b="1" dirty="0"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800" b="1" dirty="0">
                <a:solidFill>
                  <a:srgbClr val="00B05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'This is it!!'</a:t>
            </a:r>
            <a:r>
              <a:rPr lang="en-US" sz="1800" b="1" dirty="0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0" indent="0" algn="l" rtl="0">
              <a:buNone/>
            </a:pPr>
            <a:r>
              <a:rPr lang="en-US" sz="1800" b="1" dirty="0">
                <a:solidFill>
                  <a:srgbClr val="FF9933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except </a:t>
            </a:r>
            <a:r>
              <a:rPr lang="en-US" sz="1800" b="1" dirty="0" err="1">
                <a:solidFill>
                  <a:srgbClr val="7030A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IOError</a:t>
            </a:r>
            <a:r>
              <a:rPr lang="en-US" sz="1800" b="1" dirty="0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l" rtl="0">
              <a:buNone/>
            </a:pPr>
            <a:r>
              <a:rPr lang="en-US" sz="1800" b="1" dirty="0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   </a:t>
            </a:r>
            <a:r>
              <a:rPr lang="en-US" sz="1800" b="1" dirty="0">
                <a:solidFill>
                  <a:srgbClr val="7030A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en-US" sz="1800" b="1" dirty="0"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800" b="1" dirty="0">
                <a:solidFill>
                  <a:srgbClr val="00B05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"Error: can't find file or read data"</a:t>
            </a:r>
            <a:r>
              <a:rPr lang="en-US" sz="1800" b="1" dirty="0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800" b="1" dirty="0">
              <a:solidFill>
                <a:srgbClr val="00B050"/>
              </a:solidFill>
              <a:latin typeface="Courier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buNone/>
            </a:pPr>
            <a:r>
              <a:rPr lang="en-US" sz="1800" b="1" dirty="0">
                <a:solidFill>
                  <a:srgbClr val="FF9933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"/>
              </a:rPr>
              <a:t>finally</a:t>
            </a:r>
            <a:r>
              <a:rPr lang="en-US" sz="1800" b="1" dirty="0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</a:p>
          <a:p>
            <a:pPr marL="0" indent="0" algn="l" rtl="0">
              <a:buNone/>
            </a:pPr>
            <a:r>
              <a:rPr lang="en-US" sz="1800" b="1" dirty="0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   </a:t>
            </a:r>
            <a:r>
              <a:rPr lang="en-US" sz="1800" b="1" dirty="0">
                <a:solidFill>
                  <a:srgbClr val="FF9933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"/>
              </a:rPr>
              <a:t>f != </a:t>
            </a:r>
            <a:r>
              <a:rPr lang="en-US" sz="1800" b="1" dirty="0">
                <a:solidFill>
                  <a:srgbClr val="FF9933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"/>
              </a:rPr>
              <a:t>None</a:t>
            </a:r>
            <a:r>
              <a:rPr lang="en-US" sz="1800" b="1" dirty="0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l" rtl="0">
              <a:buNone/>
            </a:pPr>
            <a:r>
              <a:rPr lang="en-US" sz="1800" b="1" dirty="0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   	</a:t>
            </a:r>
            <a:r>
              <a:rPr lang="en-US" sz="1800" b="1" dirty="0" err="1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"/>
              </a:rPr>
              <a:t>f.close</a:t>
            </a:r>
            <a:r>
              <a:rPr lang="en-US" sz="18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"/>
              </a:rPr>
              <a:t>()</a:t>
            </a:r>
          </a:p>
          <a:p>
            <a:pPr marL="0" indent="0" algn="l" rtl="0">
              <a:buNone/>
            </a:pPr>
            <a:endParaRPr lang="en-US" sz="1800" b="1" dirty="0">
              <a:latin typeface="Courier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64457" y="384048"/>
            <a:ext cx="8222637" cy="122708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9933"/>
                </a:solidFill>
              </a:rPr>
              <a:t>finally </a:t>
            </a:r>
            <a:r>
              <a:rPr lang="en-US" sz="4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always runs at the end…</a:t>
            </a:r>
            <a:br>
              <a:rPr lang="en-US" sz="4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to free resources</a:t>
            </a:r>
            <a:endParaRPr lang="he-IL" sz="4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loud Callout 7"/>
          <p:cNvSpPr/>
          <p:nvPr/>
        </p:nvSpPr>
        <p:spPr>
          <a:xfrm>
            <a:off x="5005662" y="5010912"/>
            <a:ext cx="3348793" cy="1683292"/>
          </a:xfrm>
          <a:prstGeom prst="cloudCallout">
            <a:avLst>
              <a:gd name="adj1" fmla="val -134271"/>
              <a:gd name="adj2" fmla="val -8939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we use finally, we are sure that when we leave the scope the file is closed</a:t>
            </a:r>
          </a:p>
        </p:txBody>
      </p:sp>
      <p:sp>
        <p:nvSpPr>
          <p:cNvPr id="7" name="הסבר מלבני 6"/>
          <p:cNvSpPr/>
          <p:nvPr/>
        </p:nvSpPr>
        <p:spPr>
          <a:xfrm>
            <a:off x="5827011" y="1535186"/>
            <a:ext cx="3171666" cy="1535186"/>
          </a:xfrm>
          <a:prstGeom prst="wedgeRectCallout">
            <a:avLst>
              <a:gd name="adj1" fmla="val -173115"/>
              <a:gd name="adj2" fmla="val 124075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</a:t>
            </a:r>
            <a:r>
              <a:rPr lang="en-US" b="1" dirty="0">
                <a:solidFill>
                  <a:srgbClr val="FF9933"/>
                </a:solidFill>
              </a:rPr>
              <a:t>finally</a:t>
            </a:r>
            <a:r>
              <a:rPr lang="en-US" dirty="0">
                <a:solidFill>
                  <a:schemeClr val="tx1"/>
                </a:solidFill>
              </a:rPr>
              <a:t> block will always run after the </a:t>
            </a:r>
            <a:r>
              <a:rPr lang="en-US" b="1" dirty="0">
                <a:solidFill>
                  <a:srgbClr val="FF9933"/>
                </a:solidFill>
              </a:rPr>
              <a:t>try</a:t>
            </a:r>
            <a:r>
              <a:rPr lang="en-US" dirty="0">
                <a:solidFill>
                  <a:schemeClr val="tx1"/>
                </a:solidFill>
              </a:rPr>
              <a:t> block (if exception occurs or not). Use it to run commands that are always required to run at the end.</a:t>
            </a:r>
            <a:endParaRPr lang="he-IL" b="1" dirty="0">
              <a:solidFill>
                <a:schemeClr val="tx1"/>
              </a:solidFill>
            </a:endParaRP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86389877-2578-4BEE-BBED-780C231C0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</p:spPr>
        <p:txBody>
          <a:bodyPr/>
          <a:lstStyle/>
          <a:p>
            <a:pPr>
              <a:defRPr/>
            </a:pPr>
            <a:fld id="{40B0C4C7-0A9A-41DD-9006-C3DBF346D7F1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43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1800" b="1" dirty="0">
                <a:solidFill>
                  <a:srgbClr val="FF9933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try</a:t>
            </a:r>
            <a:r>
              <a:rPr lang="en-US" sz="1800" b="1" dirty="0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l" rtl="0">
              <a:buNone/>
            </a:pPr>
            <a:r>
              <a:rPr lang="en-US" sz="1800" b="1" dirty="0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800" b="1" dirty="0">
                <a:solidFill>
                  <a:srgbClr val="FF9933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with </a:t>
            </a:r>
            <a:r>
              <a:rPr lang="en-US" sz="1800" b="1" dirty="0">
                <a:solidFill>
                  <a:srgbClr val="7030A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open</a:t>
            </a:r>
            <a:r>
              <a:rPr lang="en-US" sz="1800" b="1" dirty="0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800" b="1" dirty="0">
                <a:solidFill>
                  <a:srgbClr val="00B05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sz="1800" b="1" dirty="0" err="1">
                <a:solidFill>
                  <a:srgbClr val="00B05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testfile</a:t>
            </a:r>
            <a:r>
              <a:rPr lang="en-US" sz="1800" b="1" dirty="0">
                <a:solidFill>
                  <a:srgbClr val="00B05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sz="1800" b="1" dirty="0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b="1" dirty="0">
                <a:solidFill>
                  <a:srgbClr val="00B05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'r'</a:t>
            </a:r>
            <a:r>
              <a:rPr lang="en-US" sz="1800" b="1" dirty="0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sz="1800" b="1" dirty="0">
                <a:solidFill>
                  <a:srgbClr val="FF9933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as </a:t>
            </a:r>
            <a:r>
              <a:rPr lang="en-US" sz="1800" b="1" dirty="0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f:</a:t>
            </a:r>
          </a:p>
          <a:p>
            <a:pPr marL="0" indent="0" algn="l" rtl="0">
              <a:buNone/>
            </a:pPr>
            <a:r>
              <a:rPr lang="en-US" sz="1800" b="1" dirty="0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800" b="1" dirty="0" err="1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f.readlines</a:t>
            </a:r>
            <a:r>
              <a:rPr lang="en-US" sz="1800" b="1" dirty="0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</a:p>
          <a:p>
            <a:pPr marL="0" indent="0" algn="l" rtl="0">
              <a:buNone/>
            </a:pPr>
            <a:r>
              <a:rPr lang="en-US" sz="1800" b="1" dirty="0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800" b="1" dirty="0">
                <a:solidFill>
                  <a:srgbClr val="FF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# do something...</a:t>
            </a:r>
          </a:p>
          <a:p>
            <a:pPr marL="0" indent="0" algn="l" rtl="0">
              <a:buNone/>
            </a:pPr>
            <a:r>
              <a:rPr lang="en-US" sz="1800" b="1" dirty="0">
                <a:solidFill>
                  <a:srgbClr val="FF9933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except </a:t>
            </a:r>
            <a:r>
              <a:rPr lang="en-US" sz="1800" b="1" dirty="0" err="1">
                <a:solidFill>
                  <a:srgbClr val="7030A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IOError</a:t>
            </a:r>
            <a:r>
              <a:rPr lang="en-US" sz="1800" b="1" dirty="0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l" rtl="0">
              <a:buNone/>
            </a:pPr>
            <a:r>
              <a:rPr lang="en-US" sz="1800" b="1" dirty="0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800" b="1" dirty="0">
                <a:solidFill>
                  <a:srgbClr val="7030A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en-US" sz="1800" b="1" dirty="0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800" b="1" dirty="0">
                <a:solidFill>
                  <a:srgbClr val="00B05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"Error: can't find file or read data"</a:t>
            </a:r>
            <a:r>
              <a:rPr lang="en-US" sz="1800" b="1" dirty="0">
                <a:solidFill>
                  <a:srgbClr val="000000"/>
                </a:solidFill>
                <a:latin typeface="Courier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800" b="1" dirty="0">
              <a:solidFill>
                <a:srgbClr val="00B050"/>
              </a:solidFill>
              <a:latin typeface="Courier"/>
            </a:endParaRPr>
          </a:p>
          <a:p>
            <a:pPr marL="0" indent="0" algn="l" rtl="0">
              <a:buNone/>
            </a:pPr>
            <a:endParaRPr lang="en-US" sz="1800" b="1" dirty="0">
              <a:latin typeface="Courier"/>
            </a:endParaRPr>
          </a:p>
          <a:p>
            <a:pPr marL="0" indent="0" algn="l" rtl="0">
              <a:buNone/>
            </a:pPr>
            <a:endParaRPr lang="en-US" sz="1800" b="1" dirty="0">
              <a:latin typeface="Courier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78234" y="464116"/>
            <a:ext cx="7561094" cy="85725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US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  <a:endParaRPr lang="he-IL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הסבר מלבני 6"/>
          <p:cNvSpPr/>
          <p:nvPr/>
        </p:nvSpPr>
        <p:spPr>
          <a:xfrm>
            <a:off x="5099223" y="1037968"/>
            <a:ext cx="3767328" cy="885498"/>
          </a:xfrm>
          <a:prstGeom prst="wedgeRectCallout">
            <a:avLst>
              <a:gd name="adj1" fmla="val -137175"/>
              <a:gd name="adj2" fmla="val 89596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To open a file, process its contents and make sure you close it, you can simply use the “with” statement</a:t>
            </a:r>
            <a:endParaRPr lang="en-US" dirty="0"/>
          </a:p>
        </p:txBody>
      </p:sp>
      <p:sp>
        <p:nvSpPr>
          <p:cNvPr id="8" name="Cloud Callout 7"/>
          <p:cNvSpPr/>
          <p:nvPr/>
        </p:nvSpPr>
        <p:spPr>
          <a:xfrm>
            <a:off x="4530812" y="5010912"/>
            <a:ext cx="4415480" cy="1683292"/>
          </a:xfrm>
          <a:prstGeom prst="cloudCallout">
            <a:avLst>
              <a:gd name="adj1" fmla="val -74808"/>
              <a:gd name="adj2" fmla="val -9526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Still, to handle exceptions, use try-except blocks (the file will be closed either way)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B4733D7E-3667-453C-9F25-B31B71ABB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</p:spPr>
        <p:txBody>
          <a:bodyPr/>
          <a:lstStyle/>
          <a:p>
            <a:pPr>
              <a:defRPr/>
            </a:pPr>
            <a:fld id="{40B0C4C7-0A9A-41DD-9006-C3DBF346D7F1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44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>
                <a:solidFill>
                  <a:srgbClr val="F491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raise</a:t>
            </a:r>
            <a:r>
              <a:rPr lang="en-US" dirty="0">
                <a:solidFill>
                  <a:srgbClr val="0E29A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en-US" dirty="0">
                <a:solidFill>
                  <a:srgbClr val="0E29A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Exception</a:t>
            </a:r>
            <a:endParaRPr lang="he-IL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rtl="0">
              <a:lnSpc>
                <a:spcPct val="110000"/>
              </a:lnSpc>
              <a:spcBef>
                <a:spcPts val="600"/>
              </a:spcBef>
            </a:pPr>
            <a:r>
              <a:rPr lang="en-US" b="1" dirty="0"/>
              <a:t>raise</a:t>
            </a:r>
            <a:r>
              <a:rPr lang="en-US" dirty="0"/>
              <a:t> enables a section of code to report a specific error type to its caller, with (optionally) a custom error message.</a:t>
            </a:r>
          </a:p>
          <a:p>
            <a:pPr algn="l" rtl="0"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If the caller does not handle exception it will be thrown upwards to its caller until some caller handles it. If no caller handles it, the program will crush.</a:t>
            </a:r>
          </a:p>
          <a:p>
            <a:pPr algn="l" rtl="0">
              <a:lnSpc>
                <a:spcPct val="110000"/>
              </a:lnSpc>
              <a:spcBef>
                <a:spcPts val="600"/>
              </a:spcBef>
              <a:buNone/>
            </a:pPr>
            <a:endParaRPr lang="en-US" sz="1900" b="1" dirty="0">
              <a:solidFill>
                <a:srgbClr val="C00000"/>
              </a:solidFill>
              <a:latin typeface="Courier"/>
            </a:endParaRPr>
          </a:p>
          <a:p>
            <a:pPr algn="l" rtl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900" b="1" dirty="0">
                <a:solidFill>
                  <a:srgbClr val="C00000"/>
                </a:solidFill>
                <a:latin typeface="Courier"/>
              </a:rPr>
              <a:t>&gt;&gt;&gt;</a:t>
            </a:r>
            <a:r>
              <a:rPr lang="en-US" sz="1900" b="1" dirty="0">
                <a:latin typeface="Courier"/>
              </a:rPr>
              <a:t> </a:t>
            </a:r>
            <a:r>
              <a:rPr lang="en-US" sz="1900" b="1" dirty="0">
                <a:solidFill>
                  <a:srgbClr val="FF9933"/>
                </a:solidFill>
                <a:latin typeface="Courier"/>
              </a:rPr>
              <a:t>raise </a:t>
            </a:r>
            <a:r>
              <a:rPr lang="en-US" sz="1900" b="1" dirty="0" err="1">
                <a:solidFill>
                  <a:srgbClr val="7030A0"/>
                </a:solidFill>
                <a:latin typeface="Courier"/>
              </a:rPr>
              <a:t>NameError</a:t>
            </a:r>
            <a:r>
              <a:rPr lang="en-US" sz="1900" b="1" dirty="0">
                <a:latin typeface="Courier"/>
              </a:rPr>
              <a:t>(</a:t>
            </a:r>
            <a:r>
              <a:rPr lang="en-US" sz="1900" b="1" dirty="0">
                <a:solidFill>
                  <a:srgbClr val="00B050"/>
                </a:solidFill>
                <a:latin typeface="Courier"/>
              </a:rPr>
              <a:t>'</a:t>
            </a:r>
            <a:r>
              <a:rPr lang="en-US" sz="1900" b="1" dirty="0" err="1">
                <a:solidFill>
                  <a:srgbClr val="00B050"/>
                </a:solidFill>
                <a:latin typeface="Courier"/>
              </a:rPr>
              <a:t>HiThere</a:t>
            </a:r>
            <a:r>
              <a:rPr lang="en-US" sz="1900" b="1" dirty="0">
                <a:solidFill>
                  <a:srgbClr val="00B050"/>
                </a:solidFill>
                <a:latin typeface="Courier"/>
              </a:rPr>
              <a:t>'</a:t>
            </a:r>
            <a:r>
              <a:rPr lang="en-US" sz="1900" b="1" dirty="0">
                <a:latin typeface="Courier"/>
              </a:rPr>
              <a:t>)</a:t>
            </a:r>
            <a:r>
              <a:rPr lang="en-US" sz="1900" b="1" dirty="0">
                <a:solidFill>
                  <a:schemeClr val="accent5"/>
                </a:solidFill>
                <a:latin typeface="Courier"/>
              </a:rPr>
              <a:t> </a:t>
            </a:r>
          </a:p>
          <a:p>
            <a:pPr algn="l" rtl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900" b="1" dirty="0">
                <a:solidFill>
                  <a:srgbClr val="FF0000"/>
                </a:solidFill>
                <a:latin typeface="Courier"/>
              </a:rPr>
              <a:t>Traceback (most recent call last):</a:t>
            </a:r>
          </a:p>
          <a:p>
            <a:pPr algn="l" rtl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900" b="1" dirty="0">
                <a:solidFill>
                  <a:srgbClr val="FF0000"/>
                </a:solidFill>
                <a:latin typeface="Courier"/>
              </a:rPr>
              <a:t>  File "&lt;pyshell#30&gt;", line 1, in &lt;module&gt;</a:t>
            </a:r>
          </a:p>
          <a:p>
            <a:pPr algn="l" rtl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900" b="1" dirty="0">
                <a:solidFill>
                  <a:srgbClr val="FF0000"/>
                </a:solidFill>
                <a:latin typeface="Courier"/>
              </a:rPr>
              <a:t>    raise </a:t>
            </a:r>
            <a:r>
              <a:rPr lang="en-US" sz="1900" b="1" dirty="0" err="1">
                <a:solidFill>
                  <a:srgbClr val="FF0000"/>
                </a:solidFill>
                <a:latin typeface="Courier"/>
              </a:rPr>
              <a:t>NameError</a:t>
            </a:r>
            <a:r>
              <a:rPr lang="en-US" sz="1900" b="1" dirty="0">
                <a:solidFill>
                  <a:srgbClr val="FF0000"/>
                </a:solidFill>
                <a:latin typeface="Courier"/>
              </a:rPr>
              <a:t>('</a:t>
            </a:r>
            <a:r>
              <a:rPr lang="en-US" sz="1900" b="1" dirty="0" err="1">
                <a:solidFill>
                  <a:srgbClr val="FF0000"/>
                </a:solidFill>
                <a:latin typeface="Courier"/>
              </a:rPr>
              <a:t>HiThere</a:t>
            </a:r>
            <a:r>
              <a:rPr lang="en-US" sz="1900" b="1" dirty="0">
                <a:solidFill>
                  <a:srgbClr val="FF0000"/>
                </a:solidFill>
                <a:latin typeface="Courier"/>
              </a:rPr>
              <a:t>')</a:t>
            </a:r>
          </a:p>
          <a:p>
            <a:pPr algn="l" rtl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900" b="1" dirty="0" err="1">
                <a:solidFill>
                  <a:srgbClr val="FF0000"/>
                </a:solidFill>
                <a:latin typeface="Courier"/>
              </a:rPr>
              <a:t>NameError</a:t>
            </a:r>
            <a:r>
              <a:rPr lang="en-US" sz="1900" b="1" dirty="0">
                <a:solidFill>
                  <a:srgbClr val="FF0000"/>
                </a:solidFill>
                <a:latin typeface="Courier"/>
              </a:rPr>
              <a:t>: </a:t>
            </a:r>
            <a:r>
              <a:rPr lang="en-US" sz="1900" b="1" dirty="0" err="1">
                <a:solidFill>
                  <a:srgbClr val="FF0000"/>
                </a:solidFill>
                <a:latin typeface="Courier"/>
              </a:rPr>
              <a:t>HiThere</a:t>
            </a:r>
            <a:endParaRPr lang="en-US" sz="1900" b="1" dirty="0">
              <a:solidFill>
                <a:srgbClr val="FF0000"/>
              </a:solidFill>
              <a:latin typeface="Courier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F6828991-F307-4FF2-95E6-8F8D8A2E8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</p:spPr>
        <p:txBody>
          <a:bodyPr/>
          <a:lstStyle/>
          <a:p>
            <a:pPr>
              <a:defRPr/>
            </a:pPr>
            <a:fld id="{40B0C4C7-0A9A-41DD-9006-C3DBF346D7F1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899592" y="4057650"/>
            <a:ext cx="7344816" cy="1693608"/>
          </a:xfrm>
          <a:prstGeom prst="roundRect">
            <a:avLst>
              <a:gd name="adj" fmla="val 11180"/>
            </a:avLst>
          </a:prstGeom>
          <a:solidFill>
            <a:srgbClr val="FFFE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When to </a:t>
            </a:r>
            <a:r>
              <a:rPr lang="en-US" b="1" dirty="0">
                <a:solidFill>
                  <a:srgbClr val="FF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raise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en-US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Exception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he-I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1783" y="1997106"/>
            <a:ext cx="8073567" cy="386216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r" rtl="1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r" rtl="1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rtl="0"/>
            <a:r>
              <a:rPr lang="en-US" sz="1800" dirty="0">
                <a:latin typeface="Arial" pitchFamily="34" charset="0"/>
                <a:cs typeface="Arial" pitchFamily="34" charset="0"/>
              </a:rPr>
              <a:t>Suppose you write a function, which </a:t>
            </a:r>
            <a:r>
              <a:rPr lang="en-US" sz="1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can encounter some error cases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2" algn="l" rtl="0"/>
            <a:r>
              <a:rPr lang="en-US" sz="1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Examples: invalid input ; no solution to equation ; invalid list index.</a:t>
            </a:r>
          </a:p>
          <a:p>
            <a:pPr lvl="1" algn="l" rtl="0"/>
            <a:r>
              <a:rPr lang="en-US" sz="1800" dirty="0">
                <a:latin typeface="Arial" pitchFamily="34" charset="0"/>
                <a:cs typeface="Arial" pitchFamily="34" charset="0"/>
              </a:rPr>
              <a:t>Previously, you handled this by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printing an error message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2" algn="l" rtl="0"/>
            <a:r>
              <a:rPr lang="en-US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But the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function caller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u="sng" dirty="0">
                <a:latin typeface="Arial" pitchFamily="34" charset="0"/>
                <a:cs typeface="Arial" pitchFamily="34" charset="0"/>
              </a:rPr>
              <a:t>can ignore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this print.</a:t>
            </a:r>
          </a:p>
          <a:p>
            <a:pPr lvl="2" algn="l" rtl="0"/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lvl="1" algn="l" rtl="0"/>
            <a:r>
              <a:rPr lang="en-US" sz="1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Raising an exception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is the more “built-in” way.</a:t>
            </a:r>
          </a:p>
          <a:p>
            <a:pPr lvl="2" algn="l" rtl="0"/>
            <a:r>
              <a:rPr lang="en-US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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function caller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u="sng" dirty="0">
                <a:latin typeface="Arial" pitchFamily="34" charset="0"/>
                <a:cs typeface="Arial" pitchFamily="34" charset="0"/>
              </a:rPr>
              <a:t>cannot ignore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this!</a:t>
            </a:r>
          </a:p>
          <a:p>
            <a:pPr marL="240030" lvl="1" indent="0" algn="l" rtl="0">
              <a:buNone/>
            </a:pPr>
            <a:endParaRPr lang="en-US" sz="1650" dirty="0">
              <a:latin typeface="Arial" pitchFamily="34" charset="0"/>
              <a:cs typeface="Arial" pitchFamily="34" charset="0"/>
            </a:endParaRPr>
          </a:p>
          <a:p>
            <a:pPr marL="240030" lvl="1" indent="0" algn="l" rtl="0">
              <a:buNone/>
            </a:pPr>
            <a:endParaRPr lang="en-US" sz="1650" dirty="0">
              <a:latin typeface="Arial" pitchFamily="34" charset="0"/>
              <a:cs typeface="Arial" pitchFamily="34" charset="0"/>
            </a:endParaRPr>
          </a:p>
          <a:p>
            <a:pPr lvl="2" algn="l" rtl="0"/>
            <a:endParaRPr lang="en-US" sz="1350" dirty="0">
              <a:latin typeface="Arial" pitchFamily="34" charset="0"/>
              <a:cs typeface="Arial" pitchFamily="34" charset="0"/>
            </a:endParaRPr>
          </a:p>
          <a:p>
            <a:pPr marL="445770" lvl="2" indent="0" algn="l" rtl="0">
              <a:buNone/>
            </a:pPr>
            <a:endParaRPr lang="en-US" sz="1350" dirty="0">
              <a:latin typeface="Arial" pitchFamily="34" charset="0"/>
              <a:cs typeface="Arial" pitchFamily="34" charset="0"/>
            </a:endParaRPr>
          </a:p>
          <a:p>
            <a:pPr marL="788670" lvl="2" indent="-342900" algn="l" rtl="0">
              <a:buFont typeface="+mj-lt"/>
              <a:buAutoNum type="arabicPeriod"/>
            </a:pPr>
            <a:endParaRPr lang="en-US" sz="1350" dirty="0">
              <a:latin typeface="Arial" pitchFamily="34" charset="0"/>
              <a:cs typeface="Arial" pitchFamily="34" charset="0"/>
            </a:endParaRPr>
          </a:p>
          <a:p>
            <a:pPr algn="l" rtl="0"/>
            <a:endParaRPr lang="he-IL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41F87C1E-F20B-4793-A129-A7223D202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</p:spPr>
        <p:txBody>
          <a:bodyPr/>
          <a:lstStyle/>
          <a:p>
            <a:pPr>
              <a:defRPr/>
            </a:pPr>
            <a:fld id="{40B0C4C7-0A9A-41DD-9006-C3DBF346D7F1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69B44-6F69-5C41-89DF-E21296E1DC0F}"/>
              </a:ext>
            </a:extLst>
          </p:cNvPr>
          <p:cNvSpPr txBox="1"/>
          <p:nvPr/>
        </p:nvSpPr>
        <p:spPr>
          <a:xfrm>
            <a:off x="1582702" y="4344482"/>
            <a:ext cx="46474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7200" rtl="0"/>
            <a:r>
              <a:rPr lang="en-US" sz="20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(x):</a:t>
            </a:r>
          </a:p>
          <a:p>
            <a:pPr algn="l" defTabSz="457200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algn="l" defTabSz="457200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some_error_condition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defTabSz="457200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TypeOfException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5900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100966"/>
            <a:ext cx="7701618" cy="1325563"/>
          </a:xfrm>
        </p:spPr>
        <p:txBody>
          <a:bodyPr>
            <a:normAutofit/>
          </a:bodyPr>
          <a:lstStyle/>
          <a:p>
            <a:pPr rtl="0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Exception </a:t>
            </a:r>
            <a:r>
              <a:rPr lang="en-US" sz="4000" b="1" dirty="0">
                <a:solidFill>
                  <a:srgbClr val="FF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raised 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and handled using </a:t>
            </a:r>
            <a:r>
              <a:rPr lang="en-US" sz="4000" b="1" dirty="0">
                <a:solidFill>
                  <a:srgbClr val="FF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4000" b="1" dirty="0">
                <a:solidFill>
                  <a:srgbClr val="FF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</a:t>
            </a:r>
            <a:endParaRPr lang="he-IL" sz="4000" b="1" dirty="0">
              <a:solidFill>
                <a:srgbClr val="FF99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6315" y="1486133"/>
            <a:ext cx="7414209" cy="5062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 err="1">
                <a:solidFill>
                  <a:srgbClr val="FF9900"/>
                </a:solidFill>
                <a:latin typeface="Courier" pitchFamily="49" charset="0"/>
              </a:rPr>
              <a:t>def</a:t>
            </a:r>
            <a:r>
              <a:rPr lang="en-US" sz="17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700" b="1" dirty="0">
                <a:solidFill>
                  <a:srgbClr val="0000FF"/>
                </a:solidFill>
                <a:latin typeface="Courier" pitchFamily="49" charset="0"/>
              </a:rPr>
              <a:t>divide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(</a:t>
            </a:r>
            <a:r>
              <a:rPr lang="en-US" sz="1700" b="1" dirty="0" err="1">
                <a:solidFill>
                  <a:prstClr val="black"/>
                </a:solidFill>
                <a:latin typeface="Courier" pitchFamily="49" charset="0"/>
              </a:rPr>
              <a:t>a,b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):</a:t>
            </a:r>
          </a:p>
          <a:p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700" b="1" dirty="0">
                <a:solidFill>
                  <a:srgbClr val="FF9900"/>
                </a:solidFill>
                <a:latin typeface="Courier" pitchFamily="49" charset="0"/>
              </a:rPr>
              <a:t>if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 b == 0:</a:t>
            </a:r>
          </a:p>
          <a:p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700" b="1" dirty="0">
                <a:solidFill>
                  <a:srgbClr val="FF9900"/>
                </a:solidFill>
                <a:latin typeface="Courier" pitchFamily="49" charset="0"/>
              </a:rPr>
              <a:t>raise </a:t>
            </a:r>
            <a:r>
              <a:rPr lang="en-US" sz="1700" b="1" dirty="0" err="1">
                <a:solidFill>
                  <a:srgbClr val="7030A0"/>
                </a:solidFill>
                <a:latin typeface="Courier" pitchFamily="49" charset="0"/>
              </a:rPr>
              <a:t>ValueError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" pitchFamily="49" charset="0"/>
              </a:rPr>
              <a:t>'denominator cannot be zero!'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)</a:t>
            </a:r>
          </a:p>
          <a:p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7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 a/b</a:t>
            </a:r>
          </a:p>
          <a:p>
            <a:endParaRPr lang="en-US" sz="1700" b="1" dirty="0">
              <a:solidFill>
                <a:prstClr val="black"/>
              </a:solidFill>
              <a:latin typeface="Courier" pitchFamily="49" charset="0"/>
            </a:endParaRPr>
          </a:p>
          <a:p>
            <a:r>
              <a:rPr lang="en-US" sz="1700" b="1" dirty="0" err="1">
                <a:solidFill>
                  <a:srgbClr val="FF9900"/>
                </a:solidFill>
                <a:latin typeface="Courier" pitchFamily="49" charset="0"/>
              </a:rPr>
              <a:t>def</a:t>
            </a:r>
            <a:r>
              <a:rPr lang="en-US" sz="17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700" b="1" dirty="0" err="1">
                <a:solidFill>
                  <a:srgbClr val="0000FF"/>
                </a:solidFill>
                <a:latin typeface="Courier" pitchFamily="49" charset="0"/>
              </a:rPr>
              <a:t>calc_divisions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():</a:t>
            </a:r>
          </a:p>
          <a:p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    l = [3,2,1,0,5]</a:t>
            </a:r>
          </a:p>
          <a:p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700" b="1" dirty="0">
                <a:solidFill>
                  <a:srgbClr val="FF9900"/>
                </a:solidFill>
                <a:latin typeface="Courier" pitchFamily="49" charset="0"/>
              </a:rPr>
              <a:t>for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 n </a:t>
            </a:r>
            <a:r>
              <a:rPr lang="en-US" sz="1700" b="1" dirty="0">
                <a:solidFill>
                  <a:srgbClr val="FF9900"/>
                </a:solidFill>
                <a:latin typeface="Courier" pitchFamily="49" charset="0"/>
              </a:rPr>
              <a:t>in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 l: </a:t>
            </a:r>
          </a:p>
          <a:p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700" b="1" dirty="0">
                <a:solidFill>
                  <a:srgbClr val="7030A0"/>
                </a:solidFill>
                <a:latin typeface="Courier" pitchFamily="49" charset="0"/>
              </a:rPr>
              <a:t>print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(divide(100,n))</a:t>
            </a:r>
          </a:p>
          <a:p>
            <a:endParaRPr lang="en-US" sz="1700" b="1" dirty="0">
              <a:solidFill>
                <a:prstClr val="black"/>
              </a:solidFill>
              <a:latin typeface="Courier" pitchFamily="49" charset="0"/>
            </a:endParaRPr>
          </a:p>
          <a:p>
            <a:r>
              <a:rPr lang="en-US" sz="1700" b="1" dirty="0" err="1">
                <a:solidFill>
                  <a:srgbClr val="FF9900"/>
                </a:solidFill>
                <a:latin typeface="Courier" pitchFamily="49" charset="0"/>
              </a:rPr>
              <a:t>def</a:t>
            </a:r>
            <a:r>
              <a:rPr lang="en-US" sz="17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700" b="1" dirty="0" err="1">
                <a:solidFill>
                  <a:srgbClr val="0000FF"/>
                </a:solidFill>
                <a:latin typeface="Courier" pitchFamily="49" charset="0"/>
              </a:rPr>
              <a:t>calc_divisions_pretty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():</a:t>
            </a:r>
          </a:p>
          <a:p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    l = [3,2,1,0,5]</a:t>
            </a:r>
          </a:p>
          <a:p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700" b="1" dirty="0">
                <a:solidFill>
                  <a:srgbClr val="FF9900"/>
                </a:solidFill>
                <a:latin typeface="Courier" pitchFamily="49" charset="0"/>
              </a:rPr>
              <a:t>for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 n </a:t>
            </a:r>
            <a:r>
              <a:rPr lang="en-US" sz="1700" b="1" dirty="0">
                <a:solidFill>
                  <a:srgbClr val="FF9900"/>
                </a:solidFill>
                <a:latin typeface="Courier" pitchFamily="49" charset="0"/>
              </a:rPr>
              <a:t>in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 l:</a:t>
            </a:r>
          </a:p>
          <a:p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700" b="1" dirty="0">
                <a:solidFill>
                  <a:srgbClr val="FF9900"/>
                </a:solidFill>
                <a:latin typeface="Courier" pitchFamily="49" charset="0"/>
              </a:rPr>
              <a:t>try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:</a:t>
            </a:r>
          </a:p>
          <a:p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            </a:t>
            </a:r>
            <a:r>
              <a:rPr lang="en-US" sz="1700" b="1" dirty="0">
                <a:solidFill>
                  <a:srgbClr val="7030A0"/>
                </a:solidFill>
                <a:latin typeface="Courier" pitchFamily="49" charset="0"/>
              </a:rPr>
              <a:t>print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(divide(100,n))</a:t>
            </a:r>
          </a:p>
          <a:p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700" b="1" dirty="0">
                <a:solidFill>
                  <a:srgbClr val="FF9900"/>
                </a:solidFill>
                <a:latin typeface="Courier" pitchFamily="49" charset="0"/>
              </a:rPr>
              <a:t>except </a:t>
            </a:r>
            <a:r>
              <a:rPr lang="en-US" sz="1700" b="1" dirty="0" err="1">
                <a:solidFill>
                  <a:srgbClr val="7030A0"/>
                </a:solidFill>
                <a:latin typeface="Courier" pitchFamily="49" charset="0"/>
              </a:rPr>
              <a:t>ValueError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:</a:t>
            </a:r>
          </a:p>
          <a:p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            </a:t>
            </a:r>
            <a:r>
              <a:rPr lang="en-US" sz="1700" b="1" dirty="0">
                <a:solidFill>
                  <a:srgbClr val="7030A0"/>
                </a:solidFill>
                <a:latin typeface="Courier" pitchFamily="49" charset="0"/>
              </a:rPr>
              <a:t>print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(</a:t>
            </a:r>
            <a:r>
              <a:rPr lang="en-US" sz="1700" b="1" dirty="0">
                <a:solidFill>
                  <a:srgbClr val="00B050"/>
                </a:solidFill>
                <a:latin typeface="Courier" pitchFamily="49" charset="0"/>
              </a:rPr>
              <a:t>"Can’t divide 100 by"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, n)</a:t>
            </a:r>
          </a:p>
          <a:p>
            <a:endParaRPr lang="en-US" sz="1700" b="1" dirty="0">
              <a:solidFill>
                <a:prstClr val="black"/>
              </a:solidFill>
              <a:latin typeface="Courier" pitchFamily="49" charset="0"/>
            </a:endParaRPr>
          </a:p>
          <a:p>
            <a:r>
              <a:rPr lang="en-US" sz="1700" b="1" dirty="0">
                <a:solidFill>
                  <a:srgbClr val="FF0000"/>
                </a:solidFill>
                <a:latin typeface="Courier" pitchFamily="49" charset="0"/>
              </a:rPr>
              <a:t># </a:t>
            </a:r>
            <a:r>
              <a:rPr lang="en-US" sz="1700" b="1" dirty="0" err="1">
                <a:solidFill>
                  <a:srgbClr val="FF0000"/>
                </a:solidFill>
                <a:latin typeface="Courier" pitchFamily="49" charset="0"/>
              </a:rPr>
              <a:t>calc_divisions</a:t>
            </a:r>
            <a:r>
              <a:rPr lang="en-US" sz="1700" b="1" dirty="0">
                <a:solidFill>
                  <a:srgbClr val="FF0000"/>
                </a:solidFill>
                <a:latin typeface="Courier" pitchFamily="49" charset="0"/>
              </a:rPr>
              <a:t>() </a:t>
            </a:r>
            <a:r>
              <a:rPr lang="en-US" sz="1700" b="1" dirty="0" err="1">
                <a:solidFill>
                  <a:srgbClr val="FF0000"/>
                </a:solidFill>
                <a:latin typeface="Courier" pitchFamily="49" charset="0"/>
              </a:rPr>
              <a:t>calc_divisions_pretty</a:t>
            </a:r>
            <a:r>
              <a:rPr lang="en-US" sz="1700" b="1" dirty="0">
                <a:solidFill>
                  <a:srgbClr val="FF0000"/>
                </a:solidFill>
                <a:latin typeface="Courier" pitchFamily="49" charset="0"/>
              </a:rPr>
              <a:t>()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DF368876-380A-4AAC-9CF4-C2BC1EA9A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</p:spPr>
        <p:txBody>
          <a:bodyPr/>
          <a:lstStyle/>
          <a:p>
            <a:pPr>
              <a:defRPr/>
            </a:pPr>
            <a:fld id="{40B0C4C7-0A9A-41DD-9006-C3DBF346D7F1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3029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defTabSz="914400" rtl="1">
              <a:defRPr/>
            </a:pPr>
            <a:fld id="{8ADC44AC-E90A-49FD-933F-311822E74581}" type="slidenum">
              <a:rPr lang="he-IL" sz="1400" smtClean="0">
                <a:solidFill>
                  <a:srgbClr val="FFFFFF"/>
                </a:solidFill>
                <a:latin typeface="Franklin Gothic Book"/>
                <a:cs typeface="Aharoni" panose="02010803020104030203" pitchFamily="2" charset="-79"/>
              </a:rPr>
              <a:pPr algn="ctr" defTabSz="914400" rtl="1">
                <a:defRPr/>
              </a:pPr>
              <a:t>29</a:t>
            </a:fld>
            <a:endParaRPr lang="he-IL" sz="1400">
              <a:solidFill>
                <a:srgbClr val="FFFFFF"/>
              </a:solidFill>
              <a:latin typeface="Franklin Gothic Book"/>
              <a:cs typeface="Aharoni" panose="02010803020104030203" pitchFamily="2" charset="-79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72173"/>
          </a:xfrm>
        </p:spPr>
        <p:txBody>
          <a:bodyPr>
            <a:normAutofit fontScale="90000"/>
          </a:bodyPr>
          <a:lstStyle/>
          <a:p>
            <a:pPr algn="ctr" rtl="0"/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Get/Set Working Directory (EXTRA)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88335" y="2589732"/>
            <a:ext cx="816733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 = </a:t>
            </a: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open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test_file.txt'</a:t>
            </a:r>
            <a:r>
              <a:rPr lang="en-US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'r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600" b="1" dirty="0">
              <a:solidFill>
                <a:srgbClr val="DC143C"/>
              </a:solidFill>
              <a:latin typeface="Courier New" pitchFamily="49" charset="0"/>
              <a:cs typeface="Courier New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Traceback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File "&lt;pyshell#33&gt;",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f = open('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test_file.txt','r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FileNotFoundError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2] No such file or directory: 'test_file.txt’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os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#importing the Operating System package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#this is the current path of your WD</a:t>
            </a:r>
            <a:endParaRPr lang="en-US" sz="16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'C:\\Users\\Owner'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os.chdir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r'C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:\Users\Owner\Desktop'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#change WD to desktop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 = </a:t>
            </a: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open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test_file.txt'</a:t>
            </a:r>
            <a:r>
              <a:rPr lang="en-US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'r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#not an error anymore</a:t>
            </a:r>
            <a:endParaRPr lang="en-US" sz="16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f.read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'Hello from test_file.txt'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f.close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7" name="Rectangle 6"/>
          <p:cNvSpPr/>
          <p:nvPr/>
        </p:nvSpPr>
        <p:spPr>
          <a:xfrm>
            <a:off x="454155" y="1175115"/>
            <a:ext cx="837143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prstClr val="black"/>
                </a:solidFill>
                <a:cs typeface="Courier New" pitchFamily="49" charset="0"/>
              </a:rPr>
              <a:t>Say you want to read a file on your </a:t>
            </a:r>
            <a:r>
              <a:rPr lang="en-US" sz="2000" i="1" dirty="0">
                <a:solidFill>
                  <a:prstClr val="black"/>
                </a:solidFill>
                <a:cs typeface="Courier New" pitchFamily="49" charset="0"/>
              </a:rPr>
              <a:t>desktop</a:t>
            </a:r>
            <a:r>
              <a:rPr lang="en-US" sz="2000" b="1" dirty="0">
                <a:solidFill>
                  <a:prstClr val="black"/>
                </a:solidFill>
                <a:cs typeface="Courier New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cs typeface="Courier New" pitchFamily="49" charset="0"/>
              </a:rPr>
              <a:t>(let’s call it </a:t>
            </a:r>
            <a:r>
              <a:rPr lang="en-US" sz="2000" i="1" dirty="0">
                <a:solidFill>
                  <a:prstClr val="black"/>
                </a:solidFill>
                <a:cs typeface="Courier New" pitchFamily="49" charset="0"/>
              </a:rPr>
              <a:t>test_file.txt</a:t>
            </a:r>
            <a:r>
              <a:rPr lang="en-US" sz="2000" dirty="0">
                <a:solidFill>
                  <a:prstClr val="black"/>
                </a:solidFill>
                <a:cs typeface="Courier New" pitchFamily="49" charset="0"/>
              </a:rPr>
              <a:t>), either you give its full path or you can </a:t>
            </a:r>
            <a:r>
              <a:rPr lang="en-US" sz="2000" b="1" dirty="0">
                <a:solidFill>
                  <a:prstClr val="black"/>
                </a:solidFill>
                <a:cs typeface="Courier New" pitchFamily="49" charset="0"/>
              </a:rPr>
              <a:t>change </a:t>
            </a:r>
            <a:r>
              <a:rPr lang="en-US" sz="2000" dirty="0">
                <a:solidFill>
                  <a:prstClr val="black"/>
                </a:solidFill>
                <a:cs typeface="Courier New" pitchFamily="49" charset="0"/>
              </a:rPr>
              <a:t>your Working Directory (WD)</a:t>
            </a:r>
            <a:r>
              <a:rPr lang="en-US" sz="2000" b="1" dirty="0">
                <a:solidFill>
                  <a:prstClr val="black"/>
                </a:solidFill>
                <a:cs typeface="Courier New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cs typeface="Courier New" pitchFamily="49" charset="0"/>
              </a:rPr>
              <a:t>and give only its relative path (more useful when you need to write several files from a specific directory...).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18EFF634-759A-4CF6-84A1-2EE0B816D30D}"/>
              </a:ext>
            </a:extLst>
          </p:cNvPr>
          <p:cNvSpPr txBox="1">
            <a:spLocks/>
          </p:cNvSpPr>
          <p:nvPr/>
        </p:nvSpPr>
        <p:spPr>
          <a:xfrm>
            <a:off x="6553200" y="64008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40B0C4C7-0A9A-41DD-9006-C3DBF346D7F1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16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kern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Comprehension</a:t>
            </a:r>
            <a:endParaRPr lang="he-IL" sz="3600" b="1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67265" y="1555921"/>
            <a:ext cx="8019535" cy="3829050"/>
          </a:xfrm>
        </p:spPr>
        <p:txBody>
          <a:bodyPr>
            <a:noAutofit/>
          </a:bodyPr>
          <a:lstStyle/>
          <a:p>
            <a:pPr marL="0">
              <a:spcBef>
                <a:spcPts val="600"/>
              </a:spcBef>
              <a:buFontTx/>
              <a:buNone/>
              <a:defRPr/>
            </a:pPr>
            <a:r>
              <a:rPr lang="en-US" sz="2600" dirty="0">
                <a:solidFill>
                  <a:schemeClr val="tx1"/>
                </a:solidFill>
                <a:latin typeface="+mj-lt"/>
              </a:rPr>
              <a:t>Python supports a concept called </a:t>
            </a:r>
            <a:r>
              <a:rPr lang="en-US" sz="2600" b="1" u="sng" dirty="0">
                <a:solidFill>
                  <a:schemeClr val="tx1"/>
                </a:solidFill>
                <a:latin typeface="+mj-lt"/>
              </a:rPr>
              <a:t>"list comprehension"</a:t>
            </a:r>
            <a:r>
              <a:rPr lang="en-US" sz="2600" dirty="0">
                <a:solidFill>
                  <a:schemeClr val="tx1"/>
                </a:solidFill>
                <a:latin typeface="+mj-lt"/>
              </a:rPr>
              <a:t>. It can be used to construct lists in a very natural, easy way, like a mathematician is used to do. Here are some examples:</a:t>
            </a:r>
          </a:p>
          <a:p>
            <a:pPr>
              <a:buFontTx/>
              <a:buNone/>
              <a:defRPr/>
            </a:pPr>
            <a:endParaRPr lang="en-US" sz="1800" b="1" dirty="0">
              <a:solidFill>
                <a:srgbClr val="800000"/>
              </a:solidFill>
              <a:latin typeface="Courier" pitchFamily="49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1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[</a:t>
            </a:r>
            <a:r>
              <a:rPr lang="en-US" sz="1800" b="1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**2 </a:t>
            </a:r>
            <a:r>
              <a:rPr lang="en-US" sz="18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for</a:t>
            </a:r>
            <a:r>
              <a:rPr lang="en-US" sz="1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18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in</a:t>
            </a:r>
            <a:r>
              <a:rPr lang="en-US" sz="1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18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range</a:t>
            </a:r>
            <a:r>
              <a:rPr lang="en-US" sz="1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(10)]</a:t>
            </a:r>
          </a:p>
          <a:p>
            <a:pPr>
              <a:buNone/>
              <a:defRPr/>
            </a:pPr>
            <a:r>
              <a:rPr lang="en-US" sz="18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[0, 1, 4, 9, 16, 25, 36, 49, 64, 81]</a:t>
            </a:r>
          </a:p>
          <a:p>
            <a:pPr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1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[2**</a:t>
            </a:r>
            <a:r>
              <a:rPr lang="en-US" sz="1800" b="1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18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for</a:t>
            </a:r>
            <a:r>
              <a:rPr lang="en-US" sz="1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18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in</a:t>
            </a:r>
            <a:r>
              <a:rPr lang="en-US" sz="1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18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range</a:t>
            </a:r>
            <a:r>
              <a:rPr lang="en-US" sz="1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(10)]</a:t>
            </a:r>
          </a:p>
          <a:p>
            <a:pPr>
              <a:buNone/>
              <a:defRPr/>
            </a:pPr>
            <a:r>
              <a:rPr lang="en-US" sz="18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[1, 2, 4, 8, 16, 32, 64, 128, 256, 512]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fi-FI" sz="1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[1 </a:t>
            </a:r>
            <a:r>
              <a:rPr lang="en-US" sz="18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for</a:t>
            </a:r>
            <a:r>
              <a:rPr lang="en-US" sz="1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18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in</a:t>
            </a:r>
            <a:r>
              <a:rPr lang="en-US" sz="1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18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range</a:t>
            </a:r>
            <a:r>
              <a:rPr lang="en-US" sz="1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(10)] </a:t>
            </a:r>
            <a:r>
              <a:rPr lang="en-US" sz="1800" b="1" dirty="0">
                <a:solidFill>
                  <a:srgbClr val="FF0000"/>
                </a:solidFill>
                <a:latin typeface="Courier" pitchFamily="49" charset="0"/>
                <a:cs typeface="Arial" pitchFamily="34" charset="0"/>
              </a:rPr>
              <a:t># same as [1]*10</a:t>
            </a:r>
          </a:p>
          <a:p>
            <a:pPr>
              <a:buNone/>
              <a:defRPr/>
            </a:pPr>
            <a:r>
              <a:rPr lang="en-US" sz="18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[1, 1, 1, 1, 1, 1, 1, 1, 1, 1]</a:t>
            </a:r>
          </a:p>
          <a:p>
            <a:pPr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1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[</a:t>
            </a:r>
            <a:r>
              <a:rPr lang="en-US" sz="1800" b="1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18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for</a:t>
            </a:r>
            <a:r>
              <a:rPr lang="en-US" sz="1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18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in</a:t>
            </a:r>
            <a:r>
              <a:rPr lang="en-US" sz="1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18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range</a:t>
            </a:r>
            <a:r>
              <a:rPr lang="en-US" sz="1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(10) </a:t>
            </a:r>
            <a:r>
              <a:rPr lang="en-US" sz="18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if</a:t>
            </a:r>
            <a:r>
              <a:rPr lang="en-US" sz="1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(i%3==0</a:t>
            </a:r>
            <a:r>
              <a:rPr lang="en-US" sz="1800" b="1" dirty="0">
                <a:solidFill>
                  <a:srgbClr val="FFAA2D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18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or</a:t>
            </a:r>
            <a:r>
              <a:rPr lang="en-US" sz="1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i%4==0)]</a:t>
            </a:r>
          </a:p>
          <a:p>
            <a:pPr>
              <a:buNone/>
              <a:defRPr/>
            </a:pPr>
            <a:r>
              <a:rPr lang="en-US" sz="18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[0, 3, 4, 6, 8, 9]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5C22D1-6EE3-4BA8-A24E-1CAADA6C6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B0C4C7-0A9A-41DD-9006-C3DBF346D7F1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51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5703" y="1478865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Summarizing Example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Division Calculator</a:t>
            </a:r>
            <a:endParaRPr lang="he-IL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35408" y="3268743"/>
            <a:ext cx="4474045" cy="156966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/>
              <a:t>Reviewed topics: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File IO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Error Handling using exceptions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Functions</a:t>
            </a:r>
            <a:endParaRPr lang="he-IL" sz="2400" dirty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B00C0274-7697-46CE-9EC0-BD3EF8F83E49}"/>
              </a:ext>
            </a:extLst>
          </p:cNvPr>
          <p:cNvSpPr txBox="1">
            <a:spLocks/>
          </p:cNvSpPr>
          <p:nvPr/>
        </p:nvSpPr>
        <p:spPr>
          <a:xfrm>
            <a:off x="6553200" y="64008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40B0C4C7-0A9A-41DD-9006-C3DBF346D7F1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839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Summarizing Example – Division Calculator</a:t>
            </a:r>
            <a:endParaRPr lang="he-IL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/>
              <a:t>Write a division calculator, the calculator should: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/>
              <a:t>Obtain a divisor and a dividend from the user, and output the result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/>
              <a:t>Maintain a history of its computations. The user can ask for a particular computation from the past by specifying the index of the computation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/>
              <a:t>The calculator must write all its history to a file. If it fails (for any error reason), the program should </a:t>
            </a:r>
            <a:r>
              <a:rPr lang="en-US" dirty="0">
                <a:solidFill>
                  <a:srgbClr val="FF9933"/>
                </a:solidFill>
              </a:rPr>
              <a:t>raise</a:t>
            </a:r>
            <a:r>
              <a:rPr lang="en-US" dirty="0"/>
              <a:t> an </a:t>
            </a:r>
            <a:r>
              <a:rPr lang="en-US" dirty="0" err="1">
                <a:solidFill>
                  <a:srgbClr val="7030A0"/>
                </a:solidFill>
              </a:rPr>
              <a:t>IOError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with the following message: 'Calculator exited due to writing failure'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934A267D-1DC5-4688-8C91-22BE36780BCE}"/>
              </a:ext>
            </a:extLst>
          </p:cNvPr>
          <p:cNvSpPr txBox="1">
            <a:spLocks/>
          </p:cNvSpPr>
          <p:nvPr/>
        </p:nvSpPr>
        <p:spPr>
          <a:xfrm>
            <a:off x="6553200" y="64008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40B0C4C7-0A9A-41DD-9006-C3DBF346D7F1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9569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Division Calculator – Expected Functionality</a:t>
            </a:r>
            <a:endParaRPr lang="he-IL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1809729"/>
            <a:ext cx="8025493" cy="4427786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 algn="l" rtl="0">
              <a:spcBef>
                <a:spcPts val="600"/>
              </a:spcBef>
              <a:buNone/>
            </a:pPr>
            <a:r>
              <a:rPr lang="en-US" sz="16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For division type '1', for history type '2' and to exit type '3’</a:t>
            </a:r>
          </a:p>
          <a:p>
            <a:pPr marL="0" indent="0" algn="l" rtl="0">
              <a:spcBef>
                <a:spcPts val="600"/>
              </a:spcBef>
              <a:buNone/>
            </a:pPr>
            <a:r>
              <a:rPr lang="en-US" sz="1600" b="1" dirty="0">
                <a:latin typeface="Courier" pitchFamily="49" charset="0"/>
                <a:cs typeface="Arial" pitchFamily="34" charset="0"/>
              </a:rPr>
              <a:t>1</a:t>
            </a:r>
          </a:p>
          <a:p>
            <a:pPr marL="0" indent="0" algn="l" rtl="0">
              <a:spcBef>
                <a:spcPts val="600"/>
              </a:spcBef>
              <a:buNone/>
            </a:pPr>
            <a:r>
              <a:rPr lang="en-US" sz="16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Please enter a divisor:</a:t>
            </a:r>
          </a:p>
          <a:p>
            <a:pPr marL="0" indent="0" algn="l" rtl="0">
              <a:spcBef>
                <a:spcPts val="600"/>
              </a:spcBef>
              <a:buNone/>
            </a:pPr>
            <a:r>
              <a:rPr lang="en-US" sz="1600" b="1" dirty="0">
                <a:latin typeface="Courier" pitchFamily="49" charset="0"/>
                <a:cs typeface="Arial" pitchFamily="34" charset="0"/>
              </a:rPr>
              <a:t>2</a:t>
            </a:r>
          </a:p>
          <a:p>
            <a:pPr marL="0" indent="0" algn="l" rtl="0">
              <a:spcBef>
                <a:spcPts val="600"/>
              </a:spcBef>
              <a:buNone/>
            </a:pPr>
            <a:r>
              <a:rPr lang="en-US" sz="16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Please enter a dividend:</a:t>
            </a:r>
          </a:p>
          <a:p>
            <a:pPr marL="0" indent="0" algn="l" rtl="0">
              <a:spcBef>
                <a:spcPts val="600"/>
              </a:spcBef>
              <a:buNone/>
            </a:pPr>
            <a:r>
              <a:rPr lang="en-US" sz="1600" b="1" dirty="0">
                <a:latin typeface="Courier" pitchFamily="49" charset="0"/>
                <a:cs typeface="Arial" pitchFamily="34" charset="0"/>
              </a:rPr>
              <a:t>2</a:t>
            </a:r>
          </a:p>
          <a:p>
            <a:pPr marL="0" indent="0" algn="l" rtl="0">
              <a:spcBef>
                <a:spcPts val="600"/>
              </a:spcBef>
              <a:buNone/>
            </a:pPr>
            <a:r>
              <a:rPr lang="en-US" sz="16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2/2 = 1.0</a:t>
            </a:r>
          </a:p>
          <a:p>
            <a:pPr marL="0" indent="0" algn="l" rtl="0">
              <a:spcBef>
                <a:spcPts val="600"/>
              </a:spcBef>
              <a:buNone/>
            </a:pPr>
            <a:r>
              <a:rPr lang="en-US" sz="16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For division type '1', for history type '2' and to exit type '3'</a:t>
            </a:r>
          </a:p>
          <a:p>
            <a:pPr marL="0" indent="0" algn="l" rtl="0">
              <a:spcBef>
                <a:spcPts val="600"/>
              </a:spcBef>
              <a:buNone/>
            </a:pPr>
            <a:r>
              <a:rPr lang="en-US" sz="1600" b="1" dirty="0">
                <a:latin typeface="Courier" pitchFamily="49" charset="0"/>
                <a:cs typeface="Arial" pitchFamily="34" charset="0"/>
              </a:rPr>
              <a:t>2</a:t>
            </a:r>
          </a:p>
          <a:p>
            <a:pPr marL="0" indent="0" algn="l" rtl="0">
              <a:spcBef>
                <a:spcPts val="600"/>
              </a:spcBef>
              <a:buNone/>
            </a:pPr>
            <a:r>
              <a:rPr lang="en-US" sz="16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please select an index from the history: [1]</a:t>
            </a:r>
          </a:p>
          <a:p>
            <a:pPr marL="0" indent="0" algn="l" rtl="0">
              <a:spcBef>
                <a:spcPts val="600"/>
              </a:spcBef>
              <a:buNone/>
            </a:pPr>
            <a:r>
              <a:rPr lang="en-US" sz="1600" b="1" dirty="0">
                <a:latin typeface="Courier" pitchFamily="49" charset="0"/>
                <a:cs typeface="Arial" pitchFamily="34" charset="0"/>
              </a:rPr>
              <a:t>1</a:t>
            </a:r>
          </a:p>
          <a:p>
            <a:pPr marL="0" indent="0" algn="l" rtl="0">
              <a:spcBef>
                <a:spcPts val="600"/>
              </a:spcBef>
              <a:buNone/>
            </a:pPr>
            <a:r>
              <a:rPr lang="en-US" sz="16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2/2 = 1.0</a:t>
            </a:r>
          </a:p>
          <a:p>
            <a:pPr marL="0" indent="0" algn="l" rtl="0">
              <a:spcBef>
                <a:spcPts val="600"/>
              </a:spcBef>
              <a:buNone/>
            </a:pPr>
            <a:r>
              <a:rPr lang="en-US" sz="16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For division type '1', for history type '2' and to exit type '3'</a:t>
            </a:r>
          </a:p>
          <a:p>
            <a:pPr marL="0" indent="0" algn="l" rtl="0">
              <a:spcBef>
                <a:spcPts val="600"/>
              </a:spcBef>
              <a:buNone/>
            </a:pPr>
            <a:r>
              <a:rPr lang="en-US" sz="1600" b="1" dirty="0">
                <a:latin typeface="Courier" pitchFamily="49" charset="0"/>
                <a:cs typeface="Arial" pitchFamily="34" charset="0"/>
              </a:rPr>
              <a:t>3 </a:t>
            </a:r>
          </a:p>
          <a:p>
            <a:pPr marL="0" indent="0" algn="l" rtl="0">
              <a:spcBef>
                <a:spcPts val="600"/>
              </a:spcBef>
              <a:buNone/>
            </a:pPr>
            <a:r>
              <a:rPr lang="en-US" sz="16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Good Bye!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2070167A-861B-4AA3-9CBC-BFE3E08C0650}"/>
              </a:ext>
            </a:extLst>
          </p:cNvPr>
          <p:cNvSpPr txBox="1">
            <a:spLocks/>
          </p:cNvSpPr>
          <p:nvPr/>
        </p:nvSpPr>
        <p:spPr>
          <a:xfrm>
            <a:off x="6553200" y="64008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40B0C4C7-0A9A-41DD-9006-C3DBF346D7F1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77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28650" y="1422063"/>
            <a:ext cx="8368749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 err="1">
                <a:latin typeface="Courier" pitchFamily="49" charset="0"/>
                <a:cs typeface="Arial" pitchFamily="34" charset="0"/>
              </a:rPr>
              <a:t>cur_history_id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 = 0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latin typeface="Courier" pitchFamily="49" charset="0"/>
                <a:cs typeface="Arial" pitchFamily="34" charset="0"/>
              </a:rPr>
              <a:t>history = {}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 err="1">
                <a:latin typeface="Courier" pitchFamily="49" charset="0"/>
                <a:cs typeface="Arial" pitchFamily="34" charset="0"/>
              </a:rPr>
              <a:t>history_file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 = </a:t>
            </a:r>
            <a:r>
              <a:rPr lang="en-US" sz="14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'history.txt'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print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14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'This is a division calculator'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)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while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 </a:t>
            </a:r>
            <a:r>
              <a:rPr lang="en-US" sz="14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True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: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latin typeface="Courier" pitchFamily="49" charset="0"/>
                <a:cs typeface="Arial" pitchFamily="34" charset="0"/>
              </a:rPr>
              <a:t>    choice = </a:t>
            </a:r>
            <a:r>
              <a:rPr lang="en-US" sz="14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input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14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"For division type '1', for history type '2'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						and to exit type '3'\n"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)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latin typeface="Courier" pitchFamily="49" charset="0"/>
                <a:cs typeface="Arial" pitchFamily="34" charset="0"/>
              </a:rPr>
              <a:t>    </a:t>
            </a:r>
            <a:r>
              <a:rPr lang="en-US" sz="14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if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 choice == </a:t>
            </a:r>
            <a:r>
              <a:rPr lang="en-US" sz="14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'1'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: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latin typeface="Courier" pitchFamily="49" charset="0"/>
                <a:cs typeface="Arial" pitchFamily="34" charset="0"/>
              </a:rPr>
              <a:t>        </a:t>
            </a:r>
            <a:r>
              <a:rPr lang="en-US" sz="1400" b="1" dirty="0" err="1">
                <a:latin typeface="Courier" pitchFamily="49" charset="0"/>
                <a:cs typeface="Arial" pitchFamily="34" charset="0"/>
              </a:rPr>
              <a:t>cur_history_id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 += 1 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latin typeface="Courier" pitchFamily="49" charset="0"/>
                <a:cs typeface="Arial" pitchFamily="34" charset="0"/>
              </a:rPr>
              <a:t>        </a:t>
            </a:r>
            <a:r>
              <a:rPr lang="en-US" sz="1400" b="1" dirty="0" err="1">
                <a:latin typeface="Courier" pitchFamily="49" charset="0"/>
                <a:cs typeface="Arial" pitchFamily="34" charset="0"/>
              </a:rPr>
              <a:t>perform_division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(history, </a:t>
            </a:r>
            <a:r>
              <a:rPr lang="en-US" sz="1400" b="1" dirty="0" err="1">
                <a:latin typeface="Courier" pitchFamily="49" charset="0"/>
                <a:cs typeface="Arial" pitchFamily="34" charset="0"/>
              </a:rPr>
              <a:t>cur_history_id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, </a:t>
            </a:r>
            <a:r>
              <a:rPr lang="en-US" sz="1400" b="1" dirty="0" err="1">
                <a:latin typeface="Courier" pitchFamily="49" charset="0"/>
                <a:cs typeface="Arial" pitchFamily="34" charset="0"/>
              </a:rPr>
              <a:t>history_file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)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latin typeface="Courier" pitchFamily="49" charset="0"/>
                <a:cs typeface="Arial" pitchFamily="34" charset="0"/>
              </a:rPr>
              <a:t>    </a:t>
            </a:r>
            <a:r>
              <a:rPr lang="en-US" sz="1400" b="1" dirty="0" err="1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elif</a:t>
            </a:r>
            <a:r>
              <a:rPr lang="en-US" sz="14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choice == </a:t>
            </a:r>
            <a:r>
              <a:rPr lang="en-US" sz="14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'2'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: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latin typeface="Courier" pitchFamily="49" charset="0"/>
                <a:cs typeface="Arial" pitchFamily="34" charset="0"/>
              </a:rPr>
              <a:t>        </a:t>
            </a:r>
            <a:r>
              <a:rPr lang="en-US" sz="1400" b="1" dirty="0" err="1">
                <a:latin typeface="Courier" pitchFamily="49" charset="0"/>
                <a:cs typeface="Arial" pitchFamily="34" charset="0"/>
              </a:rPr>
              <a:t>fetch_from_history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(history)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latin typeface="Courier" pitchFamily="49" charset="0"/>
                <a:cs typeface="Arial" pitchFamily="34" charset="0"/>
              </a:rPr>
              <a:t>    </a:t>
            </a:r>
            <a:r>
              <a:rPr lang="en-US" sz="1400" b="1" dirty="0" err="1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elif</a:t>
            </a:r>
            <a:r>
              <a:rPr lang="en-US" sz="14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choice == </a:t>
            </a:r>
            <a:r>
              <a:rPr lang="en-US" sz="14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'3'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: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latin typeface="Courier" pitchFamily="49" charset="0"/>
                <a:cs typeface="Arial" pitchFamily="34" charset="0"/>
              </a:rPr>
              <a:t>        </a:t>
            </a:r>
            <a:r>
              <a:rPr lang="en-US" sz="14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print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14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'Goodbye!'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)</a:t>
            </a:r>
            <a:endParaRPr lang="en-US" sz="1400" b="1" dirty="0">
              <a:solidFill>
                <a:srgbClr val="00B050"/>
              </a:solidFill>
              <a:latin typeface="Courier" pitchFamily="49" charset="0"/>
              <a:cs typeface="Arial" pitchFamily="34" charset="0"/>
            </a:endParaRP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latin typeface="Courier" pitchFamily="49" charset="0"/>
                <a:cs typeface="Arial" pitchFamily="34" charset="0"/>
              </a:rPr>
              <a:t>        </a:t>
            </a:r>
            <a:r>
              <a:rPr lang="en-US" sz="14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break 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latin typeface="Courier" pitchFamily="49" charset="0"/>
                <a:cs typeface="Arial" pitchFamily="34" charset="0"/>
              </a:rPr>
              <a:t>    </a:t>
            </a:r>
            <a:r>
              <a:rPr lang="en-US" sz="14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else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: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latin typeface="Courier" pitchFamily="49" charset="0"/>
                <a:cs typeface="Arial" pitchFamily="34" charset="0"/>
              </a:rPr>
              <a:t>        </a:t>
            </a:r>
            <a:r>
              <a:rPr lang="en-US" sz="14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print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14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'illegal input'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)</a:t>
            </a:r>
            <a:endParaRPr lang="en-US" sz="1400" b="1" dirty="0">
              <a:solidFill>
                <a:srgbClr val="00B050"/>
              </a:solidFill>
              <a:latin typeface="Courier" pitchFamily="49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0722"/>
          </a:xfrm>
        </p:spPr>
        <p:txBody>
          <a:bodyPr>
            <a:normAutofit/>
          </a:bodyPr>
          <a:lstStyle/>
          <a:p>
            <a:r>
              <a:rPr lang="en-US" b="1" dirty="0"/>
              <a:t>Division Calculator - Skeleton</a:t>
            </a:r>
            <a:endParaRPr lang="he-IL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2760133" y="1106320"/>
            <a:ext cx="4854387" cy="1168737"/>
            <a:chOff x="2760133" y="1106320"/>
            <a:chExt cx="4854387" cy="1168737"/>
          </a:xfrm>
        </p:grpSpPr>
        <p:grpSp>
          <p:nvGrpSpPr>
            <p:cNvPr id="12" name="Group 11"/>
            <p:cNvGrpSpPr/>
            <p:nvPr/>
          </p:nvGrpSpPr>
          <p:grpSpPr>
            <a:xfrm>
              <a:off x="4456453" y="1106320"/>
              <a:ext cx="3158067" cy="1168737"/>
              <a:chOff x="3200400" y="1422063"/>
              <a:chExt cx="3158067" cy="1168737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3200400" y="1422063"/>
                <a:ext cx="3158067" cy="116873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485876" y="1730350"/>
                <a:ext cx="26331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variable for history index</a:t>
                </a:r>
              </a:p>
            </p:txBody>
          </p:sp>
        </p:grpSp>
        <p:cxnSp>
          <p:nvCxnSpPr>
            <p:cNvPr id="18" name="Straight Connector 17"/>
            <p:cNvCxnSpPr>
              <a:endCxn id="4" idx="2"/>
            </p:cNvCxnSpPr>
            <p:nvPr/>
          </p:nvCxnSpPr>
          <p:spPr>
            <a:xfrm>
              <a:off x="2760133" y="1591733"/>
              <a:ext cx="1696320" cy="9895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034746" y="1748234"/>
            <a:ext cx="6916974" cy="1168737"/>
            <a:chOff x="697546" y="1106320"/>
            <a:chExt cx="6916974" cy="1168737"/>
          </a:xfrm>
        </p:grpSpPr>
        <p:grpSp>
          <p:nvGrpSpPr>
            <p:cNvPr id="21" name="Group 20"/>
            <p:cNvGrpSpPr/>
            <p:nvPr/>
          </p:nvGrpSpPr>
          <p:grpSpPr>
            <a:xfrm>
              <a:off x="4456453" y="1106320"/>
              <a:ext cx="3158067" cy="1168737"/>
              <a:chOff x="3200400" y="1422063"/>
              <a:chExt cx="3158067" cy="1168737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3200400" y="1422063"/>
                <a:ext cx="3158067" cy="116873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462866" y="1658254"/>
                <a:ext cx="26331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dictionary for history of all computations</a:t>
                </a:r>
              </a:p>
            </p:txBody>
          </p:sp>
        </p:grpSp>
        <p:cxnSp>
          <p:nvCxnSpPr>
            <p:cNvPr id="22" name="Straight Connector 21"/>
            <p:cNvCxnSpPr>
              <a:endCxn id="23" idx="2"/>
            </p:cNvCxnSpPr>
            <p:nvPr/>
          </p:nvCxnSpPr>
          <p:spPr>
            <a:xfrm>
              <a:off x="697546" y="1229452"/>
              <a:ext cx="3758907" cy="46123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542753" y="2299811"/>
            <a:ext cx="6641801" cy="1716942"/>
            <a:chOff x="972719" y="558115"/>
            <a:chExt cx="6641801" cy="1716942"/>
          </a:xfrm>
        </p:grpSpPr>
        <p:grpSp>
          <p:nvGrpSpPr>
            <p:cNvPr id="27" name="Group 26"/>
            <p:cNvGrpSpPr/>
            <p:nvPr/>
          </p:nvGrpSpPr>
          <p:grpSpPr>
            <a:xfrm>
              <a:off x="4456453" y="1106320"/>
              <a:ext cx="3158067" cy="1168737"/>
              <a:chOff x="3200400" y="1422063"/>
              <a:chExt cx="3158067" cy="1168737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3200400" y="1422063"/>
                <a:ext cx="3158067" cy="116873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471333" y="1734219"/>
                <a:ext cx="26331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file storing all computation history</a:t>
                </a:r>
              </a:p>
            </p:txBody>
          </p:sp>
        </p:grpSp>
        <p:cxnSp>
          <p:nvCxnSpPr>
            <p:cNvPr id="28" name="Straight Connector 27"/>
            <p:cNvCxnSpPr>
              <a:cxnSpLocks/>
              <a:endCxn id="29" idx="2"/>
            </p:cNvCxnSpPr>
            <p:nvPr/>
          </p:nvCxnSpPr>
          <p:spPr>
            <a:xfrm>
              <a:off x="972719" y="558115"/>
              <a:ext cx="3483734" cy="113257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1386814" y="2823721"/>
            <a:ext cx="7640679" cy="2377667"/>
            <a:chOff x="-26159" y="-102610"/>
            <a:chExt cx="7640679" cy="2377667"/>
          </a:xfrm>
        </p:grpSpPr>
        <p:grpSp>
          <p:nvGrpSpPr>
            <p:cNvPr id="33" name="Group 32"/>
            <p:cNvGrpSpPr/>
            <p:nvPr/>
          </p:nvGrpSpPr>
          <p:grpSpPr>
            <a:xfrm>
              <a:off x="4456453" y="1106320"/>
              <a:ext cx="3158067" cy="1168737"/>
              <a:chOff x="3200400" y="1422063"/>
              <a:chExt cx="3158067" cy="1168737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3200400" y="1422063"/>
                <a:ext cx="3158067" cy="116873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471333" y="1730641"/>
                <a:ext cx="26331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Use while to keep running until ‘3’ is typed</a:t>
                </a:r>
              </a:p>
            </p:txBody>
          </p:sp>
        </p:grpSp>
        <p:cxnSp>
          <p:nvCxnSpPr>
            <p:cNvPr id="34" name="Straight Connector 33"/>
            <p:cNvCxnSpPr>
              <a:endCxn id="35" idx="2"/>
            </p:cNvCxnSpPr>
            <p:nvPr/>
          </p:nvCxnSpPr>
          <p:spPr>
            <a:xfrm>
              <a:off x="-26159" y="-102610"/>
              <a:ext cx="4482612" cy="179329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3891464" y="5696236"/>
            <a:ext cx="4248207" cy="1168737"/>
            <a:chOff x="3366313" y="1106320"/>
            <a:chExt cx="4248207" cy="1168737"/>
          </a:xfrm>
        </p:grpSpPr>
        <p:grpSp>
          <p:nvGrpSpPr>
            <p:cNvPr id="39" name="Group 38"/>
            <p:cNvGrpSpPr/>
            <p:nvPr/>
          </p:nvGrpSpPr>
          <p:grpSpPr>
            <a:xfrm>
              <a:off x="4456453" y="1106320"/>
              <a:ext cx="3158067" cy="1168737"/>
              <a:chOff x="3200400" y="1422063"/>
              <a:chExt cx="3158067" cy="1168737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3200400" y="1422063"/>
                <a:ext cx="3158067" cy="116873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471333" y="1821765"/>
                <a:ext cx="26331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Any other input is invalid</a:t>
                </a:r>
              </a:p>
            </p:txBody>
          </p:sp>
        </p:grpSp>
        <p:cxnSp>
          <p:nvCxnSpPr>
            <p:cNvPr id="40" name="Straight Connector 39"/>
            <p:cNvCxnSpPr>
              <a:cxnSpLocks/>
              <a:endCxn id="41" idx="2"/>
            </p:cNvCxnSpPr>
            <p:nvPr/>
          </p:nvCxnSpPr>
          <p:spPr>
            <a:xfrm>
              <a:off x="3366313" y="1567603"/>
              <a:ext cx="1090140" cy="12308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1658026" y="3155108"/>
            <a:ext cx="4927522" cy="2697566"/>
            <a:chOff x="2686998" y="-422509"/>
            <a:chExt cx="4927522" cy="2697566"/>
          </a:xfrm>
        </p:grpSpPr>
        <p:grpSp>
          <p:nvGrpSpPr>
            <p:cNvPr id="45" name="Group 44"/>
            <p:cNvGrpSpPr/>
            <p:nvPr/>
          </p:nvGrpSpPr>
          <p:grpSpPr>
            <a:xfrm>
              <a:off x="4456453" y="1106320"/>
              <a:ext cx="3158067" cy="1168737"/>
              <a:chOff x="3200400" y="1422063"/>
              <a:chExt cx="3158067" cy="1168737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3200400" y="1422063"/>
                <a:ext cx="3158067" cy="116873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462866" y="1712427"/>
                <a:ext cx="26331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get user choice and perform relevant task</a:t>
                </a:r>
              </a:p>
            </p:txBody>
          </p:sp>
        </p:grpSp>
        <p:cxnSp>
          <p:nvCxnSpPr>
            <p:cNvPr id="46" name="Straight Connector 45"/>
            <p:cNvCxnSpPr>
              <a:endCxn id="47" idx="2"/>
            </p:cNvCxnSpPr>
            <p:nvPr/>
          </p:nvCxnSpPr>
          <p:spPr>
            <a:xfrm>
              <a:off x="2686998" y="-422509"/>
              <a:ext cx="1769455" cy="211319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Slide Number Placeholder 1">
            <a:extLst>
              <a:ext uri="{FF2B5EF4-FFF2-40B4-BE49-F238E27FC236}">
                <a16:creationId xmlns:a16="http://schemas.microsoft.com/office/drawing/2014/main" id="{125F6303-2288-400D-A997-28C6463E9C76}"/>
              </a:ext>
            </a:extLst>
          </p:cNvPr>
          <p:cNvSpPr txBox="1">
            <a:spLocks/>
          </p:cNvSpPr>
          <p:nvPr/>
        </p:nvSpPr>
        <p:spPr>
          <a:xfrm>
            <a:off x="6553200" y="64008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40B0C4C7-0A9A-41DD-9006-C3DBF346D7F1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09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Division Calculator - </a:t>
            </a:r>
            <a:r>
              <a:rPr lang="en-US" b="1" dirty="0" err="1"/>
              <a:t>perform_division</a:t>
            </a:r>
            <a:endParaRPr lang="he-IL" b="1" dirty="0"/>
          </a:p>
        </p:txBody>
      </p:sp>
      <p:sp>
        <p:nvSpPr>
          <p:cNvPr id="3" name="Rectangle 2"/>
          <p:cNvSpPr/>
          <p:nvPr/>
        </p:nvSpPr>
        <p:spPr>
          <a:xfrm>
            <a:off x="628650" y="2567572"/>
            <a:ext cx="8368749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 err="1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def</a:t>
            </a:r>
            <a:r>
              <a:rPr lang="en-US" sz="14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perform_division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(history, </a:t>
            </a:r>
            <a:r>
              <a:rPr lang="en-US" sz="1400" b="1" dirty="0" err="1">
                <a:latin typeface="Courier" pitchFamily="49" charset="0"/>
                <a:cs typeface="Arial" pitchFamily="34" charset="0"/>
              </a:rPr>
              <a:t>current_index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, </a:t>
            </a:r>
            <a:r>
              <a:rPr lang="en-US" sz="1400" b="1" dirty="0" err="1">
                <a:latin typeface="Courier" pitchFamily="49" charset="0"/>
                <a:cs typeface="Arial" pitchFamily="34" charset="0"/>
              </a:rPr>
              <a:t>history_file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):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latin typeface="Courier" pitchFamily="49" charset="0"/>
                <a:cs typeface="Arial" pitchFamily="34" charset="0"/>
              </a:rPr>
              <a:t>    divisor = </a:t>
            </a:r>
            <a:r>
              <a:rPr lang="en-US" sz="1400" b="1" dirty="0" err="1">
                <a:latin typeface="Courier" pitchFamily="49" charset="0"/>
                <a:cs typeface="Arial" pitchFamily="34" charset="0"/>
              </a:rPr>
              <a:t>raw_input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("Please enter a divisor\n")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latin typeface="Courier" pitchFamily="49" charset="0"/>
                <a:cs typeface="Arial" pitchFamily="34" charset="0"/>
              </a:rPr>
              <a:t>    dividend = </a:t>
            </a:r>
            <a:r>
              <a:rPr lang="en-US" sz="1400" b="1" dirty="0" err="1">
                <a:latin typeface="Courier" pitchFamily="49" charset="0"/>
                <a:cs typeface="Arial" pitchFamily="34" charset="0"/>
              </a:rPr>
              <a:t>raw_input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("Please enter a dividend\n")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latin typeface="Courier" pitchFamily="49" charset="0"/>
                <a:cs typeface="Arial" pitchFamily="34" charset="0"/>
              </a:rPr>
              <a:t>    res = float(dividend) / float(divisor)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latin typeface="Courier" pitchFamily="49" charset="0"/>
                <a:cs typeface="Arial" pitchFamily="34" charset="0"/>
              </a:rPr>
              <a:t>    </a:t>
            </a:r>
            <a:r>
              <a:rPr lang="en-US" sz="1400" b="1" dirty="0" err="1">
                <a:latin typeface="Courier" pitchFamily="49" charset="0"/>
                <a:cs typeface="Arial" pitchFamily="34" charset="0"/>
              </a:rPr>
              <a:t>res_str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 = </a:t>
            </a:r>
            <a:r>
              <a:rPr lang="en-US" sz="1400" b="1" dirty="0" err="1">
                <a:latin typeface="Courier" pitchFamily="49" charset="0"/>
                <a:cs typeface="Arial" pitchFamily="34" charset="0"/>
              </a:rPr>
              <a:t>str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(dividend) + "/" + </a:t>
            </a:r>
            <a:r>
              <a:rPr lang="en-US" sz="1400" b="1" dirty="0" err="1">
                <a:latin typeface="Courier" pitchFamily="49" charset="0"/>
                <a:cs typeface="Arial" pitchFamily="34" charset="0"/>
              </a:rPr>
              <a:t>str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(divisor) + " = " + </a:t>
            </a:r>
            <a:r>
              <a:rPr lang="en-US" sz="1400" b="1" dirty="0" err="1">
                <a:latin typeface="Courier" pitchFamily="49" charset="0"/>
                <a:cs typeface="Arial" pitchFamily="34" charset="0"/>
              </a:rPr>
              <a:t>str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(res)  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latin typeface="Courier" pitchFamily="49" charset="0"/>
                <a:cs typeface="Arial" pitchFamily="34" charset="0"/>
              </a:rPr>
              <a:t>    print </a:t>
            </a:r>
            <a:r>
              <a:rPr lang="en-US" sz="1400" b="1" dirty="0" err="1">
                <a:latin typeface="Courier" pitchFamily="49" charset="0"/>
                <a:cs typeface="Arial" pitchFamily="34" charset="0"/>
              </a:rPr>
              <a:t>res_str</a:t>
            </a:r>
            <a:endParaRPr lang="en-US" sz="1400" b="1" dirty="0">
              <a:latin typeface="Courier" pitchFamily="49" charset="0"/>
              <a:cs typeface="Arial" pitchFamily="34" charset="0"/>
            </a:endParaRP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latin typeface="Courier" pitchFamily="49" charset="0"/>
                <a:cs typeface="Arial" pitchFamily="34" charset="0"/>
              </a:rPr>
              <a:t>    </a:t>
            </a:r>
            <a:r>
              <a:rPr lang="en-US" sz="1400" b="1" dirty="0">
                <a:solidFill>
                  <a:srgbClr val="0070C0"/>
                </a:solidFill>
                <a:latin typeface="Courier" pitchFamily="49" charset="0"/>
                <a:cs typeface="Arial" pitchFamily="34" charset="0"/>
              </a:rPr>
              <a:t>history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[</a:t>
            </a:r>
            <a:r>
              <a:rPr lang="en-US" sz="1400" b="1" dirty="0" err="1">
                <a:solidFill>
                  <a:srgbClr val="0070C0"/>
                </a:solidFill>
                <a:latin typeface="Courier" pitchFamily="49" charset="0"/>
                <a:cs typeface="Arial" pitchFamily="34" charset="0"/>
              </a:rPr>
              <a:t>current_index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] = </a:t>
            </a:r>
            <a:r>
              <a:rPr lang="en-US" sz="1400" b="1" dirty="0" err="1">
                <a:latin typeface="Courier" pitchFamily="49" charset="0"/>
                <a:cs typeface="Arial" pitchFamily="34" charset="0"/>
              </a:rPr>
              <a:t>res_str</a:t>
            </a:r>
            <a:endParaRPr lang="en-US" sz="1400" b="1" dirty="0">
              <a:latin typeface="Courier" pitchFamily="49" charset="0"/>
              <a:cs typeface="Arial" pitchFamily="34" charset="0"/>
            </a:endParaRP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latin typeface="Courier" pitchFamily="49" charset="0"/>
                <a:cs typeface="Arial" pitchFamily="34" charset="0"/>
              </a:rPr>
              <a:t>    </a:t>
            </a:r>
            <a:r>
              <a:rPr lang="en-US" sz="1400" b="1" dirty="0" err="1">
                <a:latin typeface="Courier" pitchFamily="49" charset="0"/>
                <a:cs typeface="Arial" pitchFamily="34" charset="0"/>
              </a:rPr>
              <a:t>write_to_file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1400" b="1" dirty="0" err="1">
                <a:solidFill>
                  <a:srgbClr val="0070C0"/>
                </a:solidFill>
                <a:latin typeface="Courier" pitchFamily="49" charset="0"/>
                <a:cs typeface="Arial" pitchFamily="34" charset="0"/>
              </a:rPr>
              <a:t>history_file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, </a:t>
            </a:r>
            <a:r>
              <a:rPr lang="en-US" sz="1400" b="1" dirty="0" err="1">
                <a:latin typeface="Courier" pitchFamily="49" charset="0"/>
                <a:cs typeface="Arial" pitchFamily="34" charset="0"/>
              </a:rPr>
              <a:t>res_str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) # will leave this for later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7839" y="1841252"/>
            <a:ext cx="5860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Let’s start by implementing the division functionality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438" y="2928674"/>
            <a:ext cx="7260236" cy="212365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200" dirty="0" err="1"/>
              <a:t>perform_division</a:t>
            </a:r>
            <a:r>
              <a:rPr lang="en-US" sz="2200" dirty="0"/>
              <a:t>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200" dirty="0"/>
              <a:t>The function should obtain a divisor and a dividend from the user, and output the result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200" dirty="0"/>
              <a:t>Store the computation in the history and into a file</a:t>
            </a:r>
          </a:p>
          <a:p>
            <a:pPr marL="971550" lvl="1" indent="-514350">
              <a:buFont typeface="+mj-lt"/>
              <a:buAutoNum type="arabicPeriod"/>
            </a:pPr>
            <a:endParaRPr lang="en-US" sz="2200" dirty="0"/>
          </a:p>
          <a:p>
            <a:endParaRPr lang="en-US" sz="2200" dirty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E94476D3-C7A0-4A40-AD52-26483973E6A8}"/>
              </a:ext>
            </a:extLst>
          </p:cNvPr>
          <p:cNvSpPr txBox="1">
            <a:spLocks/>
          </p:cNvSpPr>
          <p:nvPr/>
        </p:nvSpPr>
        <p:spPr>
          <a:xfrm>
            <a:off x="6553200" y="64008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40B0C4C7-0A9A-41DD-9006-C3DBF346D7F1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34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0088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Division Calculator - </a:t>
            </a:r>
            <a:r>
              <a:rPr lang="en-US" b="1" dirty="0" err="1"/>
              <a:t>perform_division</a:t>
            </a:r>
            <a:endParaRPr lang="he-IL" b="1" dirty="0"/>
          </a:p>
        </p:txBody>
      </p:sp>
      <p:sp>
        <p:nvSpPr>
          <p:cNvPr id="3" name="Rectangle 2"/>
          <p:cNvSpPr/>
          <p:nvPr/>
        </p:nvSpPr>
        <p:spPr>
          <a:xfrm>
            <a:off x="628650" y="2567572"/>
            <a:ext cx="8368749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 err="1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def</a:t>
            </a:r>
            <a:r>
              <a:rPr lang="en-US" sz="14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perform_division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(history, </a:t>
            </a:r>
            <a:r>
              <a:rPr lang="en-US" sz="1400" b="1" dirty="0" err="1">
                <a:latin typeface="Courier" pitchFamily="49" charset="0"/>
                <a:cs typeface="Arial" pitchFamily="34" charset="0"/>
              </a:rPr>
              <a:t>current_index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, </a:t>
            </a:r>
            <a:r>
              <a:rPr lang="en-US" sz="1400" b="1" dirty="0" err="1">
                <a:latin typeface="Courier" pitchFamily="49" charset="0"/>
                <a:cs typeface="Arial" pitchFamily="34" charset="0"/>
              </a:rPr>
              <a:t>history_file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):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latin typeface="Courier" pitchFamily="49" charset="0"/>
                <a:cs typeface="Arial" pitchFamily="34" charset="0"/>
              </a:rPr>
              <a:t>    divisor  = </a:t>
            </a:r>
            <a:r>
              <a:rPr lang="en-US" sz="14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input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14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'Please enter a divisor\n'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)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latin typeface="Courier" pitchFamily="49" charset="0"/>
                <a:cs typeface="Arial" pitchFamily="34" charset="0"/>
              </a:rPr>
              <a:t>    dividend = </a:t>
            </a:r>
            <a:r>
              <a:rPr lang="en-US" sz="14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input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14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'Please enter a dividend\n'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)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latin typeface="Courier" pitchFamily="49" charset="0"/>
                <a:cs typeface="Arial" pitchFamily="34" charset="0"/>
              </a:rPr>
              <a:t>    res = </a:t>
            </a:r>
            <a:r>
              <a:rPr lang="en-US" sz="14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float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(dividend) / </a:t>
            </a:r>
            <a:r>
              <a:rPr lang="en-US" sz="14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float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(divisor)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latin typeface="Courier" pitchFamily="49" charset="0"/>
                <a:cs typeface="Arial" pitchFamily="34" charset="0"/>
              </a:rPr>
              <a:t>    </a:t>
            </a:r>
            <a:r>
              <a:rPr lang="en-US" sz="1400" b="1" dirty="0" err="1">
                <a:latin typeface="Courier" pitchFamily="49" charset="0"/>
                <a:cs typeface="Arial" pitchFamily="34" charset="0"/>
              </a:rPr>
              <a:t>res_str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 = dividend + </a:t>
            </a:r>
            <a:r>
              <a:rPr lang="en-US" sz="14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'/' 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+ divisor + </a:t>
            </a:r>
            <a:r>
              <a:rPr lang="en-US" sz="14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 = ' 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+ </a:t>
            </a:r>
            <a:r>
              <a:rPr lang="en-US" sz="1400" b="1" dirty="0" err="1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str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(res)  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latin typeface="Courier" pitchFamily="49" charset="0"/>
                <a:cs typeface="Arial" pitchFamily="34" charset="0"/>
              </a:rPr>
              <a:t>    </a:t>
            </a:r>
            <a:r>
              <a:rPr lang="en-US" sz="14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print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1400" b="1" dirty="0" err="1">
                <a:latin typeface="Courier" pitchFamily="49" charset="0"/>
                <a:cs typeface="Arial" pitchFamily="34" charset="0"/>
              </a:rPr>
              <a:t>res_str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)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latin typeface="Courier" pitchFamily="49" charset="0"/>
                <a:cs typeface="Arial" pitchFamily="34" charset="0"/>
              </a:rPr>
              <a:t>    history[</a:t>
            </a:r>
            <a:r>
              <a:rPr lang="en-US" sz="1400" b="1" dirty="0" err="1">
                <a:latin typeface="Courier" pitchFamily="49" charset="0"/>
                <a:cs typeface="Arial" pitchFamily="34" charset="0"/>
              </a:rPr>
              <a:t>current_index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] = </a:t>
            </a:r>
            <a:r>
              <a:rPr lang="en-US" sz="1400" b="1" dirty="0" err="1">
                <a:latin typeface="Courier" pitchFamily="49" charset="0"/>
                <a:cs typeface="Arial" pitchFamily="34" charset="0"/>
              </a:rPr>
              <a:t>res_str</a:t>
            </a:r>
            <a:endParaRPr lang="en-US" sz="1400" b="1" dirty="0">
              <a:latin typeface="Courier" pitchFamily="49" charset="0"/>
              <a:cs typeface="Arial" pitchFamily="34" charset="0"/>
            </a:endParaRP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latin typeface="Courier" pitchFamily="49" charset="0"/>
                <a:cs typeface="Arial" pitchFamily="34" charset="0"/>
              </a:rPr>
              <a:t>    </a:t>
            </a:r>
            <a:r>
              <a:rPr lang="en-US" sz="1400" b="1" dirty="0" err="1">
                <a:latin typeface="Courier" pitchFamily="49" charset="0"/>
                <a:cs typeface="Arial" pitchFamily="34" charset="0"/>
              </a:rPr>
              <a:t>write_to_file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1400" b="1" dirty="0" err="1">
                <a:latin typeface="Courier" pitchFamily="49" charset="0"/>
                <a:cs typeface="Arial" pitchFamily="34" charset="0"/>
              </a:rPr>
              <a:t>history_file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, </a:t>
            </a:r>
            <a:r>
              <a:rPr lang="en-US" sz="1400" b="1" dirty="0" err="1">
                <a:latin typeface="Courier" pitchFamily="49" charset="0"/>
                <a:cs typeface="Arial" pitchFamily="34" charset="0"/>
              </a:rPr>
              <a:t>res_str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) </a:t>
            </a:r>
            <a:r>
              <a:rPr lang="en-US" sz="1400" b="1" dirty="0">
                <a:solidFill>
                  <a:srgbClr val="FF0000"/>
                </a:solidFill>
                <a:latin typeface="Courier" pitchFamily="49" charset="0"/>
                <a:cs typeface="Arial" pitchFamily="34" charset="0"/>
              </a:rPr>
              <a:t># will leave this for later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7839" y="1698639"/>
            <a:ext cx="5860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start by implementing the division functionality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7838" y="5052332"/>
            <a:ext cx="5860111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could go wrong?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User inserts ‘0’ as divisor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User inserts an invalid input (e.g., a string)</a:t>
            </a:r>
          </a:p>
          <a:p>
            <a:r>
              <a:rPr lang="en-US" dirty="0"/>
              <a:t>How can we handle these errors?</a:t>
            </a:r>
          </a:p>
          <a:p>
            <a:r>
              <a:rPr lang="en-US" dirty="0">
                <a:solidFill>
                  <a:srgbClr val="FF9933"/>
                </a:solidFill>
              </a:rPr>
              <a:t>	</a:t>
            </a:r>
            <a:r>
              <a:rPr lang="en-US" sz="2200" dirty="0">
                <a:solidFill>
                  <a:srgbClr val="FF9933"/>
                </a:solidFill>
              </a:rPr>
              <a:t>try</a:t>
            </a:r>
            <a:r>
              <a:rPr lang="en-US" sz="2200" dirty="0"/>
              <a:t>-</a:t>
            </a:r>
            <a:r>
              <a:rPr lang="en-US" sz="2200" dirty="0">
                <a:solidFill>
                  <a:srgbClr val="FF9933"/>
                </a:solidFill>
              </a:rPr>
              <a:t>except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CFEAC43C-1714-42AB-AA38-80BA0F86B81D}"/>
              </a:ext>
            </a:extLst>
          </p:cNvPr>
          <p:cNvSpPr txBox="1">
            <a:spLocks/>
          </p:cNvSpPr>
          <p:nvPr/>
        </p:nvSpPr>
        <p:spPr>
          <a:xfrm>
            <a:off x="6553200" y="64008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40B0C4C7-0A9A-41DD-9006-C3DBF346D7F1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35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47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Division Calculator – manage errors</a:t>
            </a:r>
            <a:endParaRPr lang="he-IL" b="1" dirty="0"/>
          </a:p>
        </p:txBody>
      </p:sp>
      <p:sp>
        <p:nvSpPr>
          <p:cNvPr id="3" name="Rectangle 2"/>
          <p:cNvSpPr/>
          <p:nvPr/>
        </p:nvSpPr>
        <p:spPr>
          <a:xfrm>
            <a:off x="271849" y="2067971"/>
            <a:ext cx="869473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 err="1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def</a:t>
            </a:r>
            <a:r>
              <a:rPr lang="en-US" sz="14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perform_division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(history, </a:t>
            </a:r>
            <a:r>
              <a:rPr lang="en-US" sz="1400" b="1" dirty="0" err="1">
                <a:latin typeface="Courier" pitchFamily="49" charset="0"/>
                <a:cs typeface="Arial" pitchFamily="34" charset="0"/>
              </a:rPr>
              <a:t>current_id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, </a:t>
            </a:r>
            <a:r>
              <a:rPr lang="en-US" sz="1400" b="1" dirty="0" err="1">
                <a:latin typeface="Courier" pitchFamily="49" charset="0"/>
                <a:cs typeface="Arial" pitchFamily="34" charset="0"/>
              </a:rPr>
              <a:t>history_file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):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    </a:t>
            </a:r>
            <a:r>
              <a:rPr lang="en-US" sz="1400" b="1" dirty="0">
                <a:solidFill>
                  <a:srgbClr val="FF9933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while</a:t>
            </a: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 </a:t>
            </a:r>
            <a:r>
              <a:rPr lang="en-US" sz="1400" b="1" dirty="0">
                <a:solidFill>
                  <a:srgbClr val="FF9933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True</a:t>
            </a: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: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        </a:t>
            </a:r>
            <a:r>
              <a:rPr lang="en-US" sz="1400" b="1" dirty="0">
                <a:solidFill>
                  <a:srgbClr val="FF9933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try</a:t>
            </a: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: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latin typeface="Courier" pitchFamily="49" charset="0"/>
                <a:cs typeface="Arial" pitchFamily="34" charset="0"/>
              </a:rPr>
              <a:t>            divisor = </a:t>
            </a:r>
            <a:r>
              <a:rPr lang="en-US" sz="14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input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14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'Please enter a divisor\n'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)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latin typeface="Courier" pitchFamily="49" charset="0"/>
                <a:cs typeface="Arial" pitchFamily="34" charset="0"/>
              </a:rPr>
              <a:t>            dividend = </a:t>
            </a:r>
            <a:r>
              <a:rPr lang="en-US" sz="14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input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14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'Please enter a dividend\n'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)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latin typeface="Courier" pitchFamily="49" charset="0"/>
                <a:cs typeface="Arial" pitchFamily="34" charset="0"/>
              </a:rPr>
              <a:t>            res = </a:t>
            </a:r>
            <a:r>
              <a:rPr lang="en-US" sz="14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float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(dividend) / </a:t>
            </a:r>
            <a:r>
              <a:rPr lang="en-US" sz="14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float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(divisor)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latin typeface="Courier" pitchFamily="49" charset="0"/>
                <a:cs typeface="Arial" pitchFamily="34" charset="0"/>
              </a:rPr>
              <a:t>            </a:t>
            </a:r>
            <a:r>
              <a:rPr lang="en-US" sz="1400" b="1" dirty="0" err="1">
                <a:latin typeface="Courier" pitchFamily="49" charset="0"/>
                <a:cs typeface="Arial" pitchFamily="34" charset="0"/>
              </a:rPr>
              <a:t>res_str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 = </a:t>
            </a:r>
            <a:r>
              <a:rPr lang="en-US" sz="1400" b="1" dirty="0" err="1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str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(dividend) + </a:t>
            </a:r>
            <a:r>
              <a:rPr lang="en-US" sz="14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'/' 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+ </a:t>
            </a:r>
            <a:r>
              <a:rPr lang="en-US" sz="1400" b="1" dirty="0" err="1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str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(divisor) + </a:t>
            </a:r>
            <a:r>
              <a:rPr lang="en-US" sz="14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 = ' 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+ </a:t>
            </a:r>
            <a:r>
              <a:rPr lang="en-US" sz="1400" b="1" dirty="0" err="1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str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(res)  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latin typeface="Courier" pitchFamily="49" charset="0"/>
                <a:cs typeface="Arial" pitchFamily="34" charset="0"/>
              </a:rPr>
              <a:t>            </a:t>
            </a:r>
            <a:r>
              <a:rPr lang="en-US" sz="14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print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1400" b="1" dirty="0" err="1">
                <a:latin typeface="Courier" pitchFamily="49" charset="0"/>
                <a:cs typeface="Arial" pitchFamily="34" charset="0"/>
              </a:rPr>
              <a:t>res_str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)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latin typeface="Courier" pitchFamily="49" charset="0"/>
                <a:cs typeface="Arial" pitchFamily="34" charset="0"/>
              </a:rPr>
              <a:t>            history[</a:t>
            </a:r>
            <a:r>
              <a:rPr lang="en-US" sz="1400" b="1" dirty="0" err="1">
                <a:latin typeface="Courier" pitchFamily="49" charset="0"/>
                <a:cs typeface="Arial" pitchFamily="34" charset="0"/>
              </a:rPr>
              <a:t>current_id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] = </a:t>
            </a:r>
            <a:r>
              <a:rPr lang="en-US" sz="1400" b="1" dirty="0" err="1">
                <a:latin typeface="Courier" pitchFamily="49" charset="0"/>
                <a:cs typeface="Arial" pitchFamily="34" charset="0"/>
              </a:rPr>
              <a:t>res_str</a:t>
            </a:r>
            <a:endParaRPr lang="en-US" sz="1400" b="1" dirty="0">
              <a:latin typeface="Courier" pitchFamily="49" charset="0"/>
              <a:cs typeface="Arial" pitchFamily="34" charset="0"/>
            </a:endParaRP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latin typeface="Courier" pitchFamily="49" charset="0"/>
                <a:cs typeface="Arial" pitchFamily="34" charset="0"/>
              </a:rPr>
              <a:t>            </a:t>
            </a:r>
            <a:r>
              <a:rPr lang="en-US" sz="1400" b="1" dirty="0" err="1">
                <a:latin typeface="Courier" pitchFamily="49" charset="0"/>
                <a:cs typeface="Arial" pitchFamily="34" charset="0"/>
              </a:rPr>
              <a:t>write_to_file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1400" b="1" dirty="0" err="1">
                <a:latin typeface="Courier" pitchFamily="49" charset="0"/>
                <a:cs typeface="Arial" pitchFamily="34" charset="0"/>
              </a:rPr>
              <a:t>history_file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, </a:t>
            </a:r>
            <a:r>
              <a:rPr lang="en-US" sz="1400" b="1" dirty="0" err="1">
                <a:latin typeface="Courier" pitchFamily="49" charset="0"/>
                <a:cs typeface="Arial" pitchFamily="34" charset="0"/>
              </a:rPr>
              <a:t>res_str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) </a:t>
            </a:r>
            <a:r>
              <a:rPr lang="en-US" sz="1400" b="1" dirty="0">
                <a:solidFill>
                  <a:srgbClr val="FF0000"/>
                </a:solidFill>
                <a:latin typeface="Courier" pitchFamily="49" charset="0"/>
                <a:cs typeface="Arial" pitchFamily="34" charset="0"/>
              </a:rPr>
              <a:t># will leave this for later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            </a:t>
            </a:r>
            <a:r>
              <a:rPr lang="en-US" sz="1400" b="1" dirty="0">
                <a:solidFill>
                  <a:srgbClr val="FF9933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break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latin typeface="Courier" pitchFamily="49" charset="0"/>
                <a:cs typeface="Arial" pitchFamily="34" charset="0"/>
              </a:rPr>
              <a:t>        </a:t>
            </a:r>
            <a:r>
              <a:rPr lang="en-US" sz="1400" b="1" dirty="0">
                <a:solidFill>
                  <a:srgbClr val="FF9933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except</a:t>
            </a: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rgbClr val="7030A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ZeroDivisionError</a:t>
            </a: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: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            </a:t>
            </a:r>
            <a:r>
              <a:rPr lang="en-US" sz="1400" b="1" dirty="0">
                <a:solidFill>
                  <a:srgbClr val="7030A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print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1400" b="1" dirty="0">
                <a:solidFill>
                  <a:srgbClr val="00B05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'It is illegal to divide by zero!\n'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)</a:t>
            </a:r>
            <a:endParaRPr lang="en-US" sz="1400" b="1" dirty="0">
              <a:solidFill>
                <a:srgbClr val="00B05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Courier" pitchFamily="49" charset="0"/>
              <a:cs typeface="Arial" pitchFamily="34" charset="0"/>
            </a:endParaRP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        </a:t>
            </a:r>
            <a:r>
              <a:rPr lang="en-US" sz="1400" b="1" dirty="0">
                <a:solidFill>
                  <a:srgbClr val="FF9933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except</a:t>
            </a: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rgbClr val="7030A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ValueError</a:t>
            </a: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: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            </a:t>
            </a:r>
            <a:r>
              <a:rPr lang="en-US" sz="1400" b="1" dirty="0">
                <a:solidFill>
                  <a:srgbClr val="7030A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print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1400" b="1" dirty="0">
                <a:solidFill>
                  <a:srgbClr val="00B05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'Calculator only supports numbers!\n'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)</a:t>
            </a:r>
            <a:endParaRPr lang="en-US" sz="1400" b="1" dirty="0">
              <a:solidFill>
                <a:srgbClr val="00B05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Courier" pitchFamily="49" charset="0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159000" y="1288059"/>
            <a:ext cx="6957337" cy="1168737"/>
            <a:chOff x="657183" y="1106320"/>
            <a:chExt cx="6957337" cy="1168737"/>
          </a:xfrm>
        </p:grpSpPr>
        <p:grpSp>
          <p:nvGrpSpPr>
            <p:cNvPr id="12" name="Group 11"/>
            <p:cNvGrpSpPr/>
            <p:nvPr/>
          </p:nvGrpSpPr>
          <p:grpSpPr>
            <a:xfrm>
              <a:off x="4456453" y="1106320"/>
              <a:ext cx="3158067" cy="1168737"/>
              <a:chOff x="3200400" y="1422063"/>
              <a:chExt cx="3158067" cy="1168737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3200400" y="1422063"/>
                <a:ext cx="3158067" cy="116873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471333" y="1706007"/>
                <a:ext cx="26331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repeat process until user inserts valid numbers</a:t>
                </a:r>
              </a:p>
            </p:txBody>
          </p:sp>
        </p:grpSp>
        <p:cxnSp>
          <p:nvCxnSpPr>
            <p:cNvPr id="13" name="Straight Connector 12"/>
            <p:cNvCxnSpPr>
              <a:endCxn id="14" idx="2"/>
            </p:cNvCxnSpPr>
            <p:nvPr/>
          </p:nvCxnSpPr>
          <p:spPr>
            <a:xfrm flipV="1">
              <a:off x="657183" y="1690689"/>
              <a:ext cx="3799270" cy="58436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265028" y="3336341"/>
            <a:ext cx="6878972" cy="1801527"/>
            <a:chOff x="508318" y="1106320"/>
            <a:chExt cx="7106202" cy="2056913"/>
          </a:xfrm>
        </p:grpSpPr>
        <p:grpSp>
          <p:nvGrpSpPr>
            <p:cNvPr id="17" name="Group 16"/>
            <p:cNvGrpSpPr/>
            <p:nvPr/>
          </p:nvGrpSpPr>
          <p:grpSpPr>
            <a:xfrm>
              <a:off x="4456453" y="1106320"/>
              <a:ext cx="3158067" cy="1168737"/>
              <a:chOff x="3200400" y="1422063"/>
              <a:chExt cx="3158067" cy="1168737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3200400" y="1422063"/>
                <a:ext cx="3158067" cy="116873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471333" y="1706007"/>
                <a:ext cx="26331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break if computation is successful</a:t>
                </a:r>
              </a:p>
            </p:txBody>
          </p:sp>
        </p:grpSp>
        <p:cxnSp>
          <p:nvCxnSpPr>
            <p:cNvPr id="18" name="Straight Connector 17"/>
            <p:cNvCxnSpPr>
              <a:cxnSpLocks/>
              <a:endCxn id="19" idx="2"/>
            </p:cNvCxnSpPr>
            <p:nvPr/>
          </p:nvCxnSpPr>
          <p:spPr>
            <a:xfrm flipV="1">
              <a:off x="508318" y="1690689"/>
              <a:ext cx="3948135" cy="14725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361340" y="5359162"/>
            <a:ext cx="5890307" cy="1168737"/>
            <a:chOff x="1724213" y="1106320"/>
            <a:chExt cx="5890307" cy="1168737"/>
          </a:xfrm>
        </p:grpSpPr>
        <p:grpSp>
          <p:nvGrpSpPr>
            <p:cNvPr id="22" name="Group 21"/>
            <p:cNvGrpSpPr/>
            <p:nvPr/>
          </p:nvGrpSpPr>
          <p:grpSpPr>
            <a:xfrm>
              <a:off x="4456453" y="1106320"/>
              <a:ext cx="3158067" cy="1168737"/>
              <a:chOff x="3200400" y="1422063"/>
              <a:chExt cx="3158067" cy="1168737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3200400" y="1422063"/>
                <a:ext cx="3158067" cy="116873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471333" y="1782210"/>
                <a:ext cx="26331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error messages</a:t>
                </a:r>
              </a:p>
            </p:txBody>
          </p:sp>
        </p:grpSp>
        <p:cxnSp>
          <p:nvCxnSpPr>
            <p:cNvPr id="23" name="Straight Connector 22"/>
            <p:cNvCxnSpPr>
              <a:endCxn id="24" idx="2"/>
            </p:cNvCxnSpPr>
            <p:nvPr/>
          </p:nvCxnSpPr>
          <p:spPr>
            <a:xfrm>
              <a:off x="1724213" y="1651133"/>
              <a:ext cx="2732240" cy="3955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Slide Number Placeholder 1">
            <a:extLst>
              <a:ext uri="{FF2B5EF4-FFF2-40B4-BE49-F238E27FC236}">
                <a16:creationId xmlns:a16="http://schemas.microsoft.com/office/drawing/2014/main" id="{4E098256-A074-4F19-98A5-B4F81A89B810}"/>
              </a:ext>
            </a:extLst>
          </p:cNvPr>
          <p:cNvSpPr txBox="1">
            <a:spLocks/>
          </p:cNvSpPr>
          <p:nvPr/>
        </p:nvSpPr>
        <p:spPr>
          <a:xfrm>
            <a:off x="6553200" y="64008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40B0C4C7-0A9A-41DD-9006-C3DBF346D7F1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36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0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Division Calculator – </a:t>
            </a:r>
            <a:r>
              <a:rPr lang="en-US" sz="3600" b="1" dirty="0" err="1"/>
              <a:t>fetch_from_history</a:t>
            </a:r>
            <a:endParaRPr lang="he-IL" sz="3600" b="1" dirty="0"/>
          </a:p>
        </p:txBody>
      </p:sp>
      <p:sp>
        <p:nvSpPr>
          <p:cNvPr id="3" name="Rectangle 2"/>
          <p:cNvSpPr/>
          <p:nvPr/>
        </p:nvSpPr>
        <p:spPr>
          <a:xfrm>
            <a:off x="628650" y="1379390"/>
            <a:ext cx="836874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endParaRPr lang="en-US" sz="1400" b="1" dirty="0">
              <a:latin typeface="Courier" pitchFamily="49" charset="0"/>
              <a:cs typeface="Arial" pitchFamily="34" charset="0"/>
            </a:endParaRP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endParaRPr lang="en-US" sz="1400" b="1" dirty="0">
              <a:latin typeface="Courier" pitchFamily="49" charset="0"/>
              <a:cs typeface="Arial" pitchFamily="34" charset="0"/>
            </a:endParaRP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 err="1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def</a:t>
            </a:r>
            <a:r>
              <a:rPr lang="en-US" sz="14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fetch_from_history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(history):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5595" y="2281984"/>
            <a:ext cx="7953471" cy="203132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fetch_from_history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Print indices currently stored in history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Obtain an index from the user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Print computation from the history according to the index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85EE8827-CD69-4493-BB37-A86C9F11D0D3}"/>
              </a:ext>
            </a:extLst>
          </p:cNvPr>
          <p:cNvSpPr txBox="1">
            <a:spLocks/>
          </p:cNvSpPr>
          <p:nvPr/>
        </p:nvSpPr>
        <p:spPr>
          <a:xfrm>
            <a:off x="6553200" y="64008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40B0C4C7-0A9A-41DD-9006-C3DBF346D7F1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37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1047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Division Calculator – </a:t>
            </a:r>
            <a:r>
              <a:rPr lang="en-US" sz="3600" b="1" dirty="0" err="1"/>
              <a:t>fetch_from_history</a:t>
            </a:r>
            <a:endParaRPr lang="he-IL" sz="3600" b="1" dirty="0"/>
          </a:p>
        </p:txBody>
      </p:sp>
      <p:sp>
        <p:nvSpPr>
          <p:cNvPr id="3" name="Rectangle 2"/>
          <p:cNvSpPr/>
          <p:nvPr/>
        </p:nvSpPr>
        <p:spPr>
          <a:xfrm>
            <a:off x="628650" y="1379390"/>
            <a:ext cx="8368749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endParaRPr lang="en-US" sz="1400" b="1" dirty="0">
              <a:latin typeface="Courier" pitchFamily="49" charset="0"/>
              <a:cs typeface="Arial" pitchFamily="34" charset="0"/>
            </a:endParaRP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endParaRPr lang="en-US" sz="1400" b="1" dirty="0">
              <a:latin typeface="Courier" pitchFamily="49" charset="0"/>
              <a:cs typeface="Arial" pitchFamily="34" charset="0"/>
            </a:endParaRP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 err="1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def</a:t>
            </a:r>
            <a:r>
              <a:rPr lang="en-US" sz="14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fetch_from_history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(history):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    if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len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(history) == 0: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latin typeface="Courier" pitchFamily="49" charset="0"/>
                <a:cs typeface="Arial" pitchFamily="34" charset="0"/>
              </a:rPr>
              <a:t>        </a:t>
            </a:r>
            <a:r>
              <a:rPr lang="en-US" sz="14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print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14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'no history yet'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)</a:t>
            </a:r>
            <a:endParaRPr lang="en-US" sz="1400" b="1" dirty="0">
              <a:solidFill>
                <a:srgbClr val="00B050"/>
              </a:solidFill>
              <a:latin typeface="Courier" pitchFamily="49" charset="0"/>
              <a:cs typeface="Arial" pitchFamily="34" charset="0"/>
            </a:endParaRP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latin typeface="Courier" pitchFamily="49" charset="0"/>
                <a:cs typeface="Arial" pitchFamily="34" charset="0"/>
              </a:rPr>
              <a:t>        </a:t>
            </a:r>
            <a:r>
              <a:rPr lang="en-US" sz="14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return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latin typeface="Courier" pitchFamily="49" charset="0"/>
                <a:cs typeface="Arial" pitchFamily="34" charset="0"/>
              </a:rPr>
              <a:t>    </a:t>
            </a:r>
            <a:r>
              <a:rPr lang="en-US" sz="14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print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14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'please select an index from the history:'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, </a:t>
            </a:r>
            <a:r>
              <a:rPr lang="en-US" sz="14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list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1400" b="1" dirty="0" err="1">
                <a:latin typeface="Courier" pitchFamily="49" charset="0"/>
                <a:cs typeface="Arial" pitchFamily="34" charset="0"/>
              </a:rPr>
              <a:t>history.keys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()))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latin typeface="Courier" pitchFamily="49" charset="0"/>
                <a:cs typeface="Arial" pitchFamily="34" charset="0"/>
              </a:rPr>
              <a:t>    selection = </a:t>
            </a:r>
            <a:r>
              <a:rPr lang="en-US" sz="14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input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()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latin typeface="Courier" pitchFamily="49" charset="0"/>
                <a:cs typeface="Arial" pitchFamily="34" charset="0"/>
              </a:rPr>
              <a:t>    </a:t>
            </a:r>
            <a:r>
              <a:rPr lang="en-US" sz="14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print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(history[</a:t>
            </a:r>
            <a:r>
              <a:rPr lang="en-US" sz="14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int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(selection)])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089" y="4355225"/>
            <a:ext cx="58601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could go wrong?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User may insert any string (not necessarily a number)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User may insert a value that is not in the dictionary</a:t>
            </a:r>
          </a:p>
          <a:p>
            <a:endParaRPr lang="en-US" sz="2000" dirty="0"/>
          </a:p>
          <a:p>
            <a:r>
              <a:rPr lang="en-US" sz="2000" dirty="0"/>
              <a:t>Again, we will use </a:t>
            </a:r>
            <a:r>
              <a:rPr lang="en-US" sz="2000" dirty="0">
                <a:solidFill>
                  <a:srgbClr val="FF9933"/>
                </a:solidFill>
              </a:rPr>
              <a:t>try</a:t>
            </a:r>
            <a:r>
              <a:rPr lang="en-US" sz="2000" dirty="0"/>
              <a:t>-</a:t>
            </a:r>
            <a:r>
              <a:rPr lang="en-US" sz="2000" dirty="0">
                <a:solidFill>
                  <a:srgbClr val="FF9933"/>
                </a:solidFill>
              </a:rPr>
              <a:t>except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to handle these errors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97770E48-CB3A-4CE5-96E3-446D00CCEBEC}"/>
              </a:ext>
            </a:extLst>
          </p:cNvPr>
          <p:cNvSpPr txBox="1">
            <a:spLocks/>
          </p:cNvSpPr>
          <p:nvPr/>
        </p:nvSpPr>
        <p:spPr>
          <a:xfrm>
            <a:off x="6553200" y="64008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40B0C4C7-0A9A-41DD-9006-C3DBF346D7F1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38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949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Division Calculator – manage errors</a:t>
            </a:r>
            <a:endParaRPr lang="he-IL" b="1" dirty="0"/>
          </a:p>
        </p:txBody>
      </p:sp>
      <p:sp>
        <p:nvSpPr>
          <p:cNvPr id="3" name="Rectangle 2"/>
          <p:cNvSpPr/>
          <p:nvPr/>
        </p:nvSpPr>
        <p:spPr>
          <a:xfrm>
            <a:off x="83890" y="2067971"/>
            <a:ext cx="9060109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 err="1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def</a:t>
            </a:r>
            <a:r>
              <a:rPr lang="en-US" sz="14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fetch_from_history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(history):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    if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len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(history) == 0: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latin typeface="Courier" pitchFamily="49" charset="0"/>
                <a:cs typeface="Arial" pitchFamily="34" charset="0"/>
              </a:rPr>
              <a:t>        </a:t>
            </a:r>
            <a:r>
              <a:rPr lang="en-US" sz="14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print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14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'no history yet'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)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latin typeface="Courier" pitchFamily="49" charset="0"/>
                <a:cs typeface="Arial" pitchFamily="34" charset="0"/>
              </a:rPr>
              <a:t>        </a:t>
            </a:r>
            <a:r>
              <a:rPr lang="en-US" sz="14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return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solidFill>
                  <a:srgbClr val="FF9933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    while</a:t>
            </a: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 </a:t>
            </a:r>
            <a:r>
              <a:rPr lang="en-US" sz="1400" b="1" dirty="0">
                <a:solidFill>
                  <a:srgbClr val="FF9933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True</a:t>
            </a: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: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        </a:t>
            </a:r>
            <a:r>
              <a:rPr lang="en-US" sz="1400" b="1" dirty="0">
                <a:solidFill>
                  <a:srgbClr val="FF9933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try</a:t>
            </a: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: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            </a:t>
            </a:r>
            <a:r>
              <a:rPr lang="en-US" sz="14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print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14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'please select an index from the history:'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, </a:t>
            </a:r>
            <a:r>
              <a:rPr lang="en-US" sz="14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list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1400" b="1" dirty="0" err="1">
                <a:latin typeface="Courier" pitchFamily="49" charset="0"/>
                <a:cs typeface="Arial" pitchFamily="34" charset="0"/>
              </a:rPr>
              <a:t>history.keys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()))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latin typeface="Courier" pitchFamily="49" charset="0"/>
                <a:cs typeface="Arial" pitchFamily="34" charset="0"/>
              </a:rPr>
              <a:t>            selection = </a:t>
            </a:r>
            <a:r>
              <a:rPr lang="en-US" sz="14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input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14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'\n'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)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latin typeface="Courier" pitchFamily="49" charset="0"/>
                <a:cs typeface="Arial" pitchFamily="34" charset="0"/>
              </a:rPr>
              <a:t>            </a:t>
            </a:r>
            <a:r>
              <a:rPr lang="en-US" sz="14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print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(history[</a:t>
            </a:r>
            <a:r>
              <a:rPr lang="en-US" sz="14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int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(selection)])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            </a:t>
            </a:r>
            <a:r>
              <a:rPr lang="en-US" sz="1400" b="1" dirty="0">
                <a:solidFill>
                  <a:srgbClr val="FF9933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break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        </a:t>
            </a:r>
            <a:r>
              <a:rPr lang="en-US" sz="1400" b="1" dirty="0">
                <a:solidFill>
                  <a:srgbClr val="FF9933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except</a:t>
            </a: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(</a:t>
            </a:r>
            <a:r>
              <a:rPr lang="en-US" sz="1400" b="1" dirty="0" err="1">
                <a:solidFill>
                  <a:srgbClr val="7030A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ValueError</a:t>
            </a: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, </a:t>
            </a:r>
            <a:r>
              <a:rPr lang="en-US" sz="1400" b="1" dirty="0" err="1">
                <a:solidFill>
                  <a:srgbClr val="7030A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KeyError</a:t>
            </a: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) </a:t>
            </a:r>
            <a:r>
              <a:rPr lang="en-US" sz="1400" b="1" dirty="0">
                <a:solidFill>
                  <a:srgbClr val="FF9933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as</a:t>
            </a: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 e: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            </a:t>
            </a:r>
            <a:r>
              <a:rPr lang="en-US" sz="1400" b="1" dirty="0">
                <a:solidFill>
                  <a:srgbClr val="7030A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print</a:t>
            </a: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(</a:t>
            </a:r>
            <a:r>
              <a:rPr lang="en-US" sz="1400" b="1" dirty="0">
                <a:solidFill>
                  <a:srgbClr val="00B05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'must enter an existing history id'</a:t>
            </a: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)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endParaRPr lang="en-US" sz="1400" b="1" dirty="0">
              <a:solidFill>
                <a:srgbClr val="00B050"/>
              </a:solidFill>
              <a:latin typeface="Courier" pitchFamily="49" charset="0"/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42270" y="1792025"/>
            <a:ext cx="5234848" cy="3266009"/>
            <a:chOff x="1723021" y="-1183785"/>
            <a:chExt cx="5234848" cy="3266009"/>
          </a:xfrm>
        </p:grpSpPr>
        <p:grpSp>
          <p:nvGrpSpPr>
            <p:cNvPr id="10" name="Group 9"/>
            <p:cNvGrpSpPr/>
            <p:nvPr/>
          </p:nvGrpSpPr>
          <p:grpSpPr>
            <a:xfrm>
              <a:off x="4131511" y="-1183785"/>
              <a:ext cx="2826358" cy="1802270"/>
              <a:chOff x="2875458" y="-868042"/>
              <a:chExt cx="2826358" cy="180227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875458" y="-868042"/>
                <a:ext cx="2826358" cy="18022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972071" y="-567072"/>
                <a:ext cx="263313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multiple error handling clause:</a:t>
                </a:r>
              </a:p>
              <a:p>
                <a:pPr algn="ctr"/>
                <a:r>
                  <a:rPr lang="en-US" dirty="0"/>
                  <a:t>Catching key error and invalid index value</a:t>
                </a:r>
              </a:p>
            </p:txBody>
          </p:sp>
        </p:grpSp>
        <p:cxnSp>
          <p:nvCxnSpPr>
            <p:cNvPr id="11" name="Straight Connector 10"/>
            <p:cNvCxnSpPr>
              <a:endCxn id="12" idx="2"/>
            </p:cNvCxnSpPr>
            <p:nvPr/>
          </p:nvCxnSpPr>
          <p:spPr>
            <a:xfrm flipV="1">
              <a:off x="1723021" y="-282650"/>
              <a:ext cx="2408490" cy="236487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EB6815C5-150B-40CE-8245-73D7ECCD6244}"/>
              </a:ext>
            </a:extLst>
          </p:cNvPr>
          <p:cNvSpPr txBox="1">
            <a:spLocks/>
          </p:cNvSpPr>
          <p:nvPr/>
        </p:nvSpPr>
        <p:spPr>
          <a:xfrm>
            <a:off x="6553200" y="64008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40B0C4C7-0A9A-41DD-9006-C3DBF346D7F1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39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946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kern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Comprehension (Cont.)</a:t>
            </a:r>
            <a:endParaRPr lang="he-IL" sz="3600" b="1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43100"/>
            <a:ext cx="7961870" cy="3829050"/>
          </a:xfrm>
        </p:spPr>
        <p:txBody>
          <a:bodyPr>
            <a:noAutofit/>
          </a:bodyPr>
          <a:lstStyle/>
          <a:p>
            <a:pPr marL="0">
              <a:spcBef>
                <a:spcPts val="600"/>
              </a:spcBef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Courier" pitchFamily="49" charset="0"/>
                <a:cs typeface="Arial" pitchFamily="34" charset="0"/>
              </a:rPr>
              <a:t>&gt;&gt;&gt; </a:t>
            </a:r>
            <a:r>
              <a:rPr lang="en-US" sz="1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l = [</a:t>
            </a:r>
            <a:r>
              <a:rPr lang="en-US" sz="18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'The'</a:t>
            </a:r>
            <a:r>
              <a:rPr lang="en-US" sz="1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,</a:t>
            </a:r>
            <a:r>
              <a:rPr lang="en-US" sz="18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 'quick'</a:t>
            </a:r>
            <a:r>
              <a:rPr lang="en-US" sz="1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,</a:t>
            </a:r>
            <a:r>
              <a:rPr lang="en-US" sz="18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 'brown'</a:t>
            </a:r>
            <a:r>
              <a:rPr lang="en-US" sz="1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,</a:t>
            </a:r>
            <a:r>
              <a:rPr lang="en-US" sz="18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 'fox'</a:t>
            </a:r>
            <a:r>
              <a:rPr lang="en-US" sz="1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,</a:t>
            </a:r>
            <a:r>
              <a:rPr lang="en-US" sz="18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 'jumps'</a:t>
            </a:r>
            <a:r>
              <a:rPr lang="en-US" sz="1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,</a:t>
            </a:r>
            <a:r>
              <a:rPr lang="en-US" sz="18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 'over'</a:t>
            </a:r>
            <a:r>
              <a:rPr lang="en-US" sz="1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,</a:t>
            </a:r>
            <a:r>
              <a:rPr lang="en-US" sz="18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 'the'</a:t>
            </a:r>
            <a:r>
              <a:rPr lang="en-US" sz="1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,</a:t>
            </a:r>
            <a:r>
              <a:rPr lang="en-US" sz="18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 'lazy'</a:t>
            </a:r>
            <a:r>
              <a:rPr lang="en-US" sz="1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,</a:t>
            </a:r>
            <a:r>
              <a:rPr lang="en-US" sz="18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 'dog'</a:t>
            </a:r>
            <a:r>
              <a:rPr lang="en-US" sz="1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]</a:t>
            </a:r>
          </a:p>
          <a:p>
            <a:pPr marL="0">
              <a:spcBef>
                <a:spcPts val="600"/>
              </a:spcBef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1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[</a:t>
            </a:r>
            <a:r>
              <a:rPr lang="en-US" sz="1800" b="1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word.upper</a:t>
            </a:r>
            <a:r>
              <a:rPr lang="en-US" sz="1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() </a:t>
            </a:r>
            <a:r>
              <a:rPr lang="en-US" sz="18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for</a:t>
            </a:r>
            <a:r>
              <a:rPr lang="en-US" sz="1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word </a:t>
            </a:r>
            <a:r>
              <a:rPr lang="en-US" sz="18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in</a:t>
            </a:r>
            <a:r>
              <a:rPr lang="en-US" sz="1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l]</a:t>
            </a:r>
          </a:p>
          <a:p>
            <a:pPr marL="0">
              <a:spcBef>
                <a:spcPts val="600"/>
              </a:spcBef>
              <a:buNone/>
              <a:defRPr/>
            </a:pPr>
            <a:r>
              <a:rPr lang="en-US" sz="18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['THE', 'QUICK', 'BROWN', 'FOX', 'JUMPS', 'OVER', 'THE', 'LAZY', 'DOG']</a:t>
            </a:r>
          </a:p>
          <a:p>
            <a:pPr marL="0">
              <a:spcBef>
                <a:spcPts val="600"/>
              </a:spcBef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1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[word </a:t>
            </a:r>
            <a:r>
              <a:rPr lang="en-US" sz="18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for</a:t>
            </a:r>
            <a:r>
              <a:rPr lang="en-US" sz="1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word </a:t>
            </a:r>
            <a:r>
              <a:rPr lang="en-US" sz="18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in</a:t>
            </a:r>
            <a:r>
              <a:rPr lang="en-US" sz="1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l </a:t>
            </a:r>
            <a:r>
              <a:rPr lang="en-US" sz="18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if</a:t>
            </a:r>
            <a:r>
              <a:rPr lang="en-US" sz="1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len</a:t>
            </a:r>
            <a:r>
              <a:rPr lang="en-US" sz="18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(word) &lt; 4]</a:t>
            </a:r>
          </a:p>
          <a:p>
            <a:pPr marL="0">
              <a:spcBef>
                <a:spcPts val="600"/>
              </a:spcBef>
              <a:buNone/>
              <a:defRPr/>
            </a:pPr>
            <a:r>
              <a:rPr lang="en-US" sz="18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['The', 'fox', 'the', 'dog']</a:t>
            </a:r>
          </a:p>
          <a:p>
            <a:pPr marL="0">
              <a:spcBef>
                <a:spcPts val="600"/>
              </a:spcBef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1800" b="1" kern="1200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[[</a:t>
            </a:r>
            <a:r>
              <a:rPr lang="en-US" sz="1800" b="1" kern="1200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word.upper</a:t>
            </a:r>
            <a:r>
              <a:rPr lang="en-US" sz="1800" b="1" kern="1200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(), word, </a:t>
            </a:r>
            <a:r>
              <a:rPr lang="en-US" sz="1800" b="1" dirty="0" err="1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len</a:t>
            </a:r>
            <a:r>
              <a:rPr lang="en-US" sz="1800" b="1" kern="1200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(word)] </a:t>
            </a:r>
            <a:r>
              <a:rPr lang="en-US" sz="18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for</a:t>
            </a:r>
            <a:r>
              <a:rPr lang="en-US" sz="1800" b="1" kern="1200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 word </a:t>
            </a:r>
            <a:r>
              <a:rPr lang="en-US" sz="18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in</a:t>
            </a:r>
            <a:r>
              <a:rPr lang="en-US" sz="1800" b="1" kern="1200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 l]</a:t>
            </a:r>
          </a:p>
          <a:p>
            <a:pPr marL="0">
              <a:spcBef>
                <a:spcPts val="600"/>
              </a:spcBef>
              <a:buNone/>
              <a:defRPr/>
            </a:pPr>
            <a:r>
              <a:rPr lang="en-US" sz="18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[['THE', 'The', 3], ['QUICK', 'quick', 5], ['BROWN', 'brown', 5], ['FOX', 'fox', 3], ['JUMPS', 'jumps', 5], ['OVER', 'over', 4], ['THE', 'the', 3], ['LAZY', 'lazy', 4], ['DOG', 'dog', 3]]</a:t>
            </a:r>
            <a:endParaRPr lang="en-US" sz="1800" b="1" dirty="0">
              <a:solidFill>
                <a:schemeClr val="tx1"/>
              </a:solidFill>
              <a:latin typeface="Courier" pitchFamily="49" charset="0"/>
              <a:cs typeface="Arial" pitchFamily="34" charset="0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59A371CC-DA09-4FCC-954C-269ABCD96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</p:spPr>
        <p:txBody>
          <a:bodyPr/>
          <a:lstStyle/>
          <a:p>
            <a:pPr>
              <a:defRPr/>
            </a:pPr>
            <a:fld id="{40B0C4C7-0A9A-41DD-9006-C3DBF346D7F1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54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782213" y="2599267"/>
            <a:ext cx="3217010" cy="992096"/>
            <a:chOff x="3619064" y="1282961"/>
            <a:chExt cx="3217010" cy="992096"/>
          </a:xfrm>
        </p:grpSpPr>
        <p:grpSp>
          <p:nvGrpSpPr>
            <p:cNvPr id="14" name="Group 13"/>
            <p:cNvGrpSpPr/>
            <p:nvPr/>
          </p:nvGrpSpPr>
          <p:grpSpPr>
            <a:xfrm>
              <a:off x="4456454" y="1466467"/>
              <a:ext cx="2379620" cy="808590"/>
              <a:chOff x="3200401" y="1782210"/>
              <a:chExt cx="2379620" cy="80859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3200401" y="1782210"/>
                <a:ext cx="2379620" cy="8085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487500" y="2001839"/>
                <a:ext cx="18054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append mode</a:t>
                </a:r>
              </a:p>
            </p:txBody>
          </p:sp>
        </p:grpSp>
        <p:cxnSp>
          <p:nvCxnSpPr>
            <p:cNvPr id="15" name="Straight Connector 14"/>
            <p:cNvCxnSpPr>
              <a:endCxn id="16" idx="2"/>
            </p:cNvCxnSpPr>
            <p:nvPr/>
          </p:nvCxnSpPr>
          <p:spPr>
            <a:xfrm>
              <a:off x="3619064" y="1282961"/>
              <a:ext cx="837390" cy="58780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Division Calculator - </a:t>
            </a:r>
            <a:r>
              <a:rPr lang="en-US" b="1" dirty="0" err="1"/>
              <a:t>write_to_file</a:t>
            </a:r>
            <a:endParaRPr lang="he-IL" b="1" dirty="0"/>
          </a:p>
        </p:txBody>
      </p:sp>
      <p:sp>
        <p:nvSpPr>
          <p:cNvPr id="3" name="Rectangle 2"/>
          <p:cNvSpPr/>
          <p:nvPr/>
        </p:nvSpPr>
        <p:spPr>
          <a:xfrm>
            <a:off x="597839" y="2067971"/>
            <a:ext cx="83687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5B9BD5"/>
              </a:buClr>
              <a:buSzPct val="85000"/>
            </a:pPr>
            <a:r>
              <a:rPr lang="en-US" sz="1400" b="1" dirty="0" err="1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def</a:t>
            </a:r>
            <a:r>
              <a:rPr lang="en-US" sz="14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write_to_file</a:t>
            </a: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(</a:t>
            </a:r>
            <a:r>
              <a:rPr lang="en-US" sz="1400" b="1" dirty="0" err="1">
                <a:latin typeface="Courier" pitchFamily="49" charset="0"/>
                <a:cs typeface="Arial" pitchFamily="34" charset="0"/>
              </a:rPr>
              <a:t>history_file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, result</a:t>
            </a: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):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8959" y="2379470"/>
            <a:ext cx="7349774" cy="14773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write_to_file</a:t>
            </a:r>
            <a:r>
              <a:rPr lang="en-US" dirty="0"/>
              <a:t>: saves computation to a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3607E6C4-0B04-4033-953E-1880BF5EB931}"/>
              </a:ext>
            </a:extLst>
          </p:cNvPr>
          <p:cNvSpPr txBox="1">
            <a:spLocks/>
          </p:cNvSpPr>
          <p:nvPr/>
        </p:nvSpPr>
        <p:spPr>
          <a:xfrm>
            <a:off x="6553200" y="64008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40B0C4C7-0A9A-41DD-9006-C3DBF346D7F1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40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8203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782213" y="2599267"/>
            <a:ext cx="3217010" cy="992096"/>
            <a:chOff x="3619064" y="1282961"/>
            <a:chExt cx="3217010" cy="992096"/>
          </a:xfrm>
        </p:grpSpPr>
        <p:grpSp>
          <p:nvGrpSpPr>
            <p:cNvPr id="14" name="Group 13"/>
            <p:cNvGrpSpPr/>
            <p:nvPr/>
          </p:nvGrpSpPr>
          <p:grpSpPr>
            <a:xfrm>
              <a:off x="4456454" y="1466467"/>
              <a:ext cx="2379620" cy="808590"/>
              <a:chOff x="3200401" y="1782210"/>
              <a:chExt cx="2379620" cy="80859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3200401" y="1782210"/>
                <a:ext cx="2379620" cy="8085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487500" y="2001839"/>
                <a:ext cx="18054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append mode</a:t>
                </a:r>
              </a:p>
            </p:txBody>
          </p:sp>
        </p:grpSp>
        <p:cxnSp>
          <p:nvCxnSpPr>
            <p:cNvPr id="15" name="Straight Connector 14"/>
            <p:cNvCxnSpPr>
              <a:endCxn id="16" idx="2"/>
            </p:cNvCxnSpPr>
            <p:nvPr/>
          </p:nvCxnSpPr>
          <p:spPr>
            <a:xfrm>
              <a:off x="3619064" y="1282961"/>
              <a:ext cx="837390" cy="58780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Division Calculator - </a:t>
            </a:r>
            <a:r>
              <a:rPr lang="en-US" b="1" dirty="0" err="1"/>
              <a:t>write_to_file</a:t>
            </a:r>
            <a:endParaRPr lang="he-IL" b="1" dirty="0"/>
          </a:p>
        </p:txBody>
      </p:sp>
      <p:sp>
        <p:nvSpPr>
          <p:cNvPr id="3" name="Rectangle 2"/>
          <p:cNvSpPr/>
          <p:nvPr/>
        </p:nvSpPr>
        <p:spPr>
          <a:xfrm>
            <a:off x="597839" y="2067971"/>
            <a:ext cx="8368749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5B9BD5"/>
              </a:buClr>
              <a:buSzPct val="85000"/>
            </a:pPr>
            <a:r>
              <a:rPr lang="en-US" sz="1400" b="1" dirty="0" err="1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def</a:t>
            </a:r>
            <a:r>
              <a:rPr lang="en-US" sz="14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write_to_file</a:t>
            </a: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(</a:t>
            </a:r>
            <a:r>
              <a:rPr lang="en-US" sz="1400" b="1" dirty="0" err="1">
                <a:latin typeface="Courier" pitchFamily="49" charset="0"/>
                <a:cs typeface="Arial" pitchFamily="34" charset="0"/>
              </a:rPr>
              <a:t>history_file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, result</a:t>
            </a: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):</a:t>
            </a:r>
          </a:p>
          <a:p>
            <a:pPr marL="274320" indent="-274320">
              <a:spcBef>
                <a:spcPts val="580"/>
              </a:spcBef>
              <a:buClr>
                <a:srgbClr val="5B9BD5"/>
              </a:buClr>
              <a:buSzPct val="85000"/>
            </a:pP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	</a:t>
            </a:r>
            <a:r>
              <a:rPr lang="en-US" sz="1400" b="1" dirty="0" err="1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file_writer</a:t>
            </a:r>
            <a:r>
              <a:rPr lang="he-IL" sz="1400" b="1" dirty="0">
                <a:solidFill>
                  <a:prstClr val="black"/>
                </a:solidFill>
                <a:latin typeface="Courier" pitchFamily="49" charset="0"/>
              </a:rPr>
              <a:t>  </a:t>
            </a: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= </a:t>
            </a:r>
            <a:r>
              <a:rPr lang="en-US" sz="14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open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1400" b="1" dirty="0" err="1">
                <a:latin typeface="Courier" pitchFamily="49" charset="0"/>
                <a:cs typeface="Arial" pitchFamily="34" charset="0"/>
              </a:rPr>
              <a:t>history_file</a:t>
            </a: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, </a:t>
            </a:r>
            <a:r>
              <a:rPr lang="en-US" sz="14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'a'</a:t>
            </a: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) </a:t>
            </a:r>
          </a:p>
          <a:p>
            <a:pPr marL="274320" indent="-274320">
              <a:spcBef>
                <a:spcPts val="580"/>
              </a:spcBef>
              <a:buClr>
                <a:srgbClr val="5B9BD5"/>
              </a:buClr>
              <a:buSzPct val="85000"/>
            </a:pP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	</a:t>
            </a:r>
            <a:r>
              <a:rPr lang="en-US" sz="1400" b="1" dirty="0" err="1">
                <a:latin typeface="Courier" pitchFamily="49" charset="0"/>
                <a:cs typeface="Arial" pitchFamily="34" charset="0"/>
              </a:rPr>
              <a:t>file_writer.write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(result </a:t>
            </a: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+ </a:t>
            </a:r>
            <a:r>
              <a:rPr lang="en-US" sz="14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'\n'</a:t>
            </a: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)</a:t>
            </a:r>
          </a:p>
          <a:p>
            <a:pPr marL="274320" indent="-274320">
              <a:spcBef>
                <a:spcPts val="580"/>
              </a:spcBef>
              <a:buClr>
                <a:srgbClr val="5B9BD5"/>
              </a:buClr>
              <a:buSzPct val="85000"/>
            </a:pP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	</a:t>
            </a:r>
            <a:r>
              <a:rPr lang="en-US" sz="1400" b="1" dirty="0" err="1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file_writer.close</a:t>
            </a: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4968685"/>
            <a:ext cx="54981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What could go wrong?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Cannot open file (due to illegal file name, permissions issues and more)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write to file failure </a:t>
            </a:r>
          </a:p>
          <a:p>
            <a:r>
              <a:rPr lang="en-US" dirty="0">
                <a:solidFill>
                  <a:prstClr val="black"/>
                </a:solidFill>
              </a:rPr>
              <a:t>Again, we will use </a:t>
            </a:r>
            <a:r>
              <a:rPr lang="en-US" b="1" dirty="0">
                <a:solidFill>
                  <a:srgbClr val="FF9933"/>
                </a:solidFill>
              </a:rPr>
              <a:t>try</a:t>
            </a:r>
            <a:r>
              <a:rPr lang="en-US" b="1" dirty="0"/>
              <a:t>-</a:t>
            </a:r>
            <a:r>
              <a:rPr lang="en-US" b="1" dirty="0">
                <a:solidFill>
                  <a:srgbClr val="FF9933"/>
                </a:solidFill>
              </a:rPr>
              <a:t>except</a:t>
            </a:r>
            <a:r>
              <a:rPr lang="en-US" dirty="0">
                <a:solidFill>
                  <a:srgbClr val="FF9933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to handle these errors</a:t>
            </a: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1B6535B8-59D3-440A-863A-3E1E24FE61F6}"/>
              </a:ext>
            </a:extLst>
          </p:cNvPr>
          <p:cNvSpPr txBox="1">
            <a:spLocks/>
          </p:cNvSpPr>
          <p:nvPr/>
        </p:nvSpPr>
        <p:spPr>
          <a:xfrm>
            <a:off x="6553200" y="64008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40B0C4C7-0A9A-41DD-9006-C3DBF346D7F1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41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51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Division Calculator - </a:t>
            </a:r>
            <a:r>
              <a:rPr lang="en-US" b="1" dirty="0" err="1"/>
              <a:t>write_to_file</a:t>
            </a:r>
            <a:endParaRPr lang="he-IL" b="1" dirty="0"/>
          </a:p>
        </p:txBody>
      </p:sp>
      <p:sp>
        <p:nvSpPr>
          <p:cNvPr id="3" name="Rectangle 2"/>
          <p:cNvSpPr/>
          <p:nvPr/>
        </p:nvSpPr>
        <p:spPr>
          <a:xfrm>
            <a:off x="597839" y="2067971"/>
            <a:ext cx="8368749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5B9BD5"/>
              </a:buClr>
              <a:buSzPct val="85000"/>
            </a:pPr>
            <a:r>
              <a:rPr lang="en-US" sz="1400" b="1" dirty="0" err="1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def</a:t>
            </a:r>
            <a:r>
              <a:rPr lang="en-US" sz="14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write_to_file</a:t>
            </a: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(</a:t>
            </a:r>
            <a:r>
              <a:rPr lang="en-US" sz="1400" b="1" dirty="0" err="1">
                <a:latin typeface="Courier" pitchFamily="49" charset="0"/>
                <a:cs typeface="Arial" pitchFamily="34" charset="0"/>
              </a:rPr>
              <a:t>history_file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, result</a:t>
            </a: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):</a:t>
            </a:r>
          </a:p>
          <a:p>
            <a:pPr marL="274320" indent="-274320">
              <a:spcBef>
                <a:spcPts val="580"/>
              </a:spcBef>
              <a:buClr>
                <a:srgbClr val="5B9BD5"/>
              </a:buClr>
              <a:buSzPct val="85000"/>
            </a:pPr>
            <a:r>
              <a:rPr lang="en-US" sz="1400" b="1" dirty="0">
                <a:solidFill>
                  <a:prstClr val="black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    </a:t>
            </a:r>
            <a:r>
              <a:rPr lang="en-US" sz="1400" b="1" dirty="0">
                <a:solidFill>
                  <a:srgbClr val="FF9933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try</a:t>
            </a: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:</a:t>
            </a:r>
          </a:p>
          <a:p>
            <a:pPr marL="274320" indent="-274320">
              <a:spcBef>
                <a:spcPts val="580"/>
              </a:spcBef>
              <a:buClr>
                <a:srgbClr val="5B9BD5"/>
              </a:buClr>
              <a:buSzPct val="85000"/>
            </a:pP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        </a:t>
            </a:r>
            <a:r>
              <a:rPr lang="en-US" sz="1400" b="1" dirty="0" err="1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file_writer</a:t>
            </a:r>
            <a:r>
              <a:rPr lang="he-IL" sz="1400" b="1" dirty="0">
                <a:solidFill>
                  <a:prstClr val="black"/>
                </a:solidFill>
                <a:latin typeface="Courier" pitchFamily="49" charset="0"/>
              </a:rPr>
              <a:t>  </a:t>
            </a: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= </a:t>
            </a:r>
            <a:r>
              <a:rPr lang="en-US" sz="14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open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1400" b="1" dirty="0" err="1">
                <a:latin typeface="Courier" pitchFamily="49" charset="0"/>
                <a:cs typeface="Arial" pitchFamily="34" charset="0"/>
              </a:rPr>
              <a:t>history_file</a:t>
            </a: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, </a:t>
            </a:r>
            <a:r>
              <a:rPr lang="en-US" sz="14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'a'</a:t>
            </a: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) </a:t>
            </a:r>
          </a:p>
          <a:p>
            <a:pPr marL="274320" indent="-274320">
              <a:spcBef>
                <a:spcPts val="580"/>
              </a:spcBef>
              <a:buClr>
                <a:srgbClr val="5B9BD5"/>
              </a:buClr>
              <a:buSzPct val="85000"/>
            </a:pP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        </a:t>
            </a:r>
            <a:r>
              <a:rPr lang="en-US" sz="1400" b="1" dirty="0" err="1">
                <a:latin typeface="Courier" pitchFamily="49" charset="0"/>
                <a:cs typeface="Arial" pitchFamily="34" charset="0"/>
              </a:rPr>
              <a:t>file_writer.write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(result </a:t>
            </a: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+ </a:t>
            </a:r>
            <a:r>
              <a:rPr lang="en-US" sz="14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'\n'</a:t>
            </a: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)</a:t>
            </a:r>
          </a:p>
          <a:p>
            <a:pPr marL="274320" indent="-274320">
              <a:spcBef>
                <a:spcPts val="580"/>
              </a:spcBef>
              <a:buClr>
                <a:srgbClr val="5B9BD5"/>
              </a:buClr>
              <a:buSzPct val="85000"/>
            </a:pP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        </a:t>
            </a:r>
            <a:r>
              <a:rPr lang="en-US" sz="1400" b="1" dirty="0" err="1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file_writer.close</a:t>
            </a: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()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latin typeface="Courier" pitchFamily="49" charset="0"/>
                <a:cs typeface="Arial" pitchFamily="34" charset="0"/>
              </a:rPr>
              <a:t>    </a:t>
            </a:r>
            <a:r>
              <a:rPr lang="en-US" sz="1400" b="1" dirty="0">
                <a:solidFill>
                  <a:srgbClr val="FF9933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except</a:t>
            </a: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rgbClr val="7030A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IOError</a:t>
            </a: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: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        </a:t>
            </a:r>
            <a:r>
              <a:rPr lang="en-US" sz="1400" b="1" dirty="0">
                <a:solidFill>
                  <a:srgbClr val="7030A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print</a:t>
            </a: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(</a:t>
            </a:r>
            <a:r>
              <a:rPr lang="en-US" sz="1400" b="1" dirty="0">
                <a:solidFill>
                  <a:srgbClr val="00B05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'Cannot write history to file! Exiting!'</a:t>
            </a: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)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        </a:t>
            </a:r>
            <a:r>
              <a:rPr lang="en-US" sz="1400" b="1" dirty="0">
                <a:solidFill>
                  <a:srgbClr val="FF9933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raise</a:t>
            </a: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rgbClr val="7030A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IOError</a:t>
            </a: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(</a:t>
            </a:r>
            <a:r>
              <a:rPr lang="en-US" sz="1400" b="1" dirty="0">
                <a:solidFill>
                  <a:srgbClr val="00B05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'Calculator exited due to writing failure'</a:t>
            </a: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)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endParaRPr lang="en-US" sz="1400" b="1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Courier" pitchFamily="49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7897" y="4890848"/>
            <a:ext cx="74997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Throw IO exception </a:t>
            </a:r>
            <a:r>
              <a:rPr lang="en-US" sz="2000" dirty="0"/>
              <a:t>(using the </a:t>
            </a:r>
            <a:r>
              <a:rPr lang="en-US" sz="2000" b="1" dirty="0">
                <a:solidFill>
                  <a:srgbClr val="FF9933"/>
                </a:solidFill>
              </a:rPr>
              <a:t>raise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command):</a:t>
            </a:r>
          </a:p>
          <a:p>
            <a:r>
              <a:rPr lang="en-US" sz="2000" b="1" dirty="0"/>
              <a:t>Reason</a:t>
            </a:r>
            <a:r>
              <a:rPr lang="en-US" sz="2000" dirty="0"/>
              <a:t>: Calculator should not operate without maintaining its history! </a:t>
            </a:r>
          </a:p>
          <a:p>
            <a:r>
              <a:rPr lang="en-US" sz="20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Resolving file system errors is something that we leave for the user resolve.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E7FF2ADE-C8DD-414C-8A2C-7C0B8A333480}"/>
              </a:ext>
            </a:extLst>
          </p:cNvPr>
          <p:cNvSpPr txBox="1">
            <a:spLocks/>
          </p:cNvSpPr>
          <p:nvPr/>
        </p:nvSpPr>
        <p:spPr>
          <a:xfrm>
            <a:off x="6553200" y="64008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40B0C4C7-0A9A-41DD-9006-C3DBF346D7F1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42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62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Division Calculator - </a:t>
            </a:r>
            <a:r>
              <a:rPr lang="en-US" b="1" dirty="0" err="1"/>
              <a:t>write_to_file</a:t>
            </a:r>
            <a:endParaRPr lang="he-IL" b="1" dirty="0"/>
          </a:p>
        </p:txBody>
      </p:sp>
      <p:sp>
        <p:nvSpPr>
          <p:cNvPr id="3" name="Rectangle 2"/>
          <p:cNvSpPr/>
          <p:nvPr/>
        </p:nvSpPr>
        <p:spPr>
          <a:xfrm>
            <a:off x="597839" y="2067971"/>
            <a:ext cx="8368749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5B9BD5"/>
              </a:buClr>
              <a:buSzPct val="85000"/>
            </a:pPr>
            <a:r>
              <a:rPr lang="en-US" sz="1400" b="1" dirty="0" err="1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def</a:t>
            </a:r>
            <a:r>
              <a:rPr lang="en-US" sz="14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write_to_file</a:t>
            </a: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(</a:t>
            </a:r>
            <a:r>
              <a:rPr lang="en-US" sz="1400" b="1" dirty="0" err="1">
                <a:latin typeface="Courier" pitchFamily="49" charset="0"/>
                <a:cs typeface="Arial" pitchFamily="34" charset="0"/>
              </a:rPr>
              <a:t>history_file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, result</a:t>
            </a: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):</a:t>
            </a:r>
          </a:p>
          <a:p>
            <a:pPr marL="274320" indent="-274320">
              <a:spcBef>
                <a:spcPts val="580"/>
              </a:spcBef>
              <a:buClr>
                <a:srgbClr val="5B9BD5"/>
              </a:buClr>
              <a:buSzPct val="85000"/>
            </a:pPr>
            <a:r>
              <a:rPr lang="en-US" sz="1400" b="1" dirty="0">
                <a:solidFill>
                  <a:prstClr val="black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    </a:t>
            </a:r>
            <a:r>
              <a:rPr lang="en-US" sz="1400" b="1" dirty="0">
                <a:solidFill>
                  <a:srgbClr val="FF9933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try</a:t>
            </a: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:</a:t>
            </a:r>
          </a:p>
          <a:p>
            <a:pPr marL="274320" indent="-274320">
              <a:spcBef>
                <a:spcPts val="580"/>
              </a:spcBef>
              <a:buClr>
                <a:srgbClr val="5B9BD5"/>
              </a:buClr>
              <a:buSzPct val="85000"/>
            </a:pP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        </a:t>
            </a:r>
            <a:r>
              <a:rPr lang="en-US" sz="1400" b="1" dirty="0" err="1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file_writer</a:t>
            </a:r>
            <a:r>
              <a:rPr lang="he-IL" sz="1400" b="1" dirty="0">
                <a:solidFill>
                  <a:prstClr val="black"/>
                </a:solidFill>
                <a:latin typeface="Courier" pitchFamily="49" charset="0"/>
              </a:rPr>
              <a:t>  </a:t>
            </a: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= </a:t>
            </a:r>
            <a:r>
              <a:rPr lang="en-US" sz="14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open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1400" b="1" dirty="0" err="1">
                <a:latin typeface="Courier" pitchFamily="49" charset="0"/>
                <a:cs typeface="Arial" pitchFamily="34" charset="0"/>
              </a:rPr>
              <a:t>history_file</a:t>
            </a: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, </a:t>
            </a:r>
            <a:r>
              <a:rPr lang="en-US" sz="14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'a'</a:t>
            </a: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) </a:t>
            </a:r>
          </a:p>
          <a:p>
            <a:pPr marL="274320" indent="-274320">
              <a:spcBef>
                <a:spcPts val="580"/>
              </a:spcBef>
              <a:buClr>
                <a:srgbClr val="5B9BD5"/>
              </a:buClr>
              <a:buSzPct val="85000"/>
            </a:pP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        </a:t>
            </a:r>
            <a:r>
              <a:rPr lang="en-US" sz="1400" b="1" dirty="0" err="1">
                <a:latin typeface="Courier" pitchFamily="49" charset="0"/>
                <a:cs typeface="Arial" pitchFamily="34" charset="0"/>
              </a:rPr>
              <a:t>file_writer.write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(result </a:t>
            </a: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+ </a:t>
            </a:r>
            <a:r>
              <a:rPr lang="en-US" sz="14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'\n'</a:t>
            </a: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)</a:t>
            </a:r>
          </a:p>
          <a:p>
            <a:pPr marL="274320" indent="-274320">
              <a:spcBef>
                <a:spcPts val="580"/>
              </a:spcBef>
              <a:buClr>
                <a:srgbClr val="5B9BD5"/>
              </a:buClr>
              <a:buSzPct val="85000"/>
            </a:pP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        </a:t>
            </a:r>
            <a:r>
              <a:rPr lang="en-US" sz="1400" b="1" dirty="0" err="1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file_writer.close</a:t>
            </a: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()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latin typeface="Courier" pitchFamily="49" charset="0"/>
                <a:cs typeface="Arial" pitchFamily="34" charset="0"/>
              </a:rPr>
              <a:t>    </a:t>
            </a:r>
            <a:r>
              <a:rPr lang="en-US" sz="1400" b="1" dirty="0">
                <a:solidFill>
                  <a:srgbClr val="FF9933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except</a:t>
            </a: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rgbClr val="7030A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IOError</a:t>
            </a: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: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        </a:t>
            </a:r>
            <a:r>
              <a:rPr lang="en-US" sz="1400" b="1" dirty="0">
                <a:solidFill>
                  <a:srgbClr val="7030A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print</a:t>
            </a: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(</a:t>
            </a:r>
            <a:r>
              <a:rPr lang="en-US" sz="1400" b="1" dirty="0">
                <a:solidFill>
                  <a:srgbClr val="00B05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'Cannot write history to file! Exiting!'</a:t>
            </a: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)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        </a:t>
            </a:r>
            <a:r>
              <a:rPr lang="en-US" sz="1400" b="1" dirty="0">
                <a:solidFill>
                  <a:srgbClr val="FF9933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raise</a:t>
            </a: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rgbClr val="7030A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IOError</a:t>
            </a: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(</a:t>
            </a:r>
            <a:r>
              <a:rPr lang="en-US" sz="1400" b="1" dirty="0">
                <a:solidFill>
                  <a:srgbClr val="00B05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'Calculator exited due to writing failure'</a:t>
            </a: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)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endParaRPr lang="en-US" sz="1400" b="1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Courier" pitchFamily="49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7897" y="4890848"/>
            <a:ext cx="74997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Throw IO exception </a:t>
            </a:r>
            <a:r>
              <a:rPr lang="en-US" sz="2000" dirty="0"/>
              <a:t>(using the </a:t>
            </a:r>
            <a:r>
              <a:rPr lang="en-US" sz="2000" b="1" dirty="0">
                <a:solidFill>
                  <a:srgbClr val="FF9933"/>
                </a:solidFill>
              </a:rPr>
              <a:t>raise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command):</a:t>
            </a:r>
          </a:p>
          <a:p>
            <a:r>
              <a:rPr lang="en-US" sz="2000" b="1" dirty="0"/>
              <a:t>Reason</a:t>
            </a:r>
            <a:r>
              <a:rPr lang="en-US" sz="2000" dirty="0"/>
              <a:t>: Calculator should not operate without maintaining its history! </a:t>
            </a:r>
          </a:p>
          <a:p>
            <a:r>
              <a:rPr lang="en-US" sz="20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Resolving file system errors is something that we leave for the user resolve.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E7FF2ADE-C8DD-414C-8A2C-7C0B8A333480}"/>
              </a:ext>
            </a:extLst>
          </p:cNvPr>
          <p:cNvSpPr txBox="1">
            <a:spLocks/>
          </p:cNvSpPr>
          <p:nvPr/>
        </p:nvSpPr>
        <p:spPr>
          <a:xfrm>
            <a:off x="6553200" y="64008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40B0C4C7-0A9A-41DD-9006-C3DBF346D7F1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43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8DC9AE-2C65-4A02-8AA7-339ADA38D33A}"/>
              </a:ext>
            </a:extLst>
          </p:cNvPr>
          <p:cNvSpPr txBox="1"/>
          <p:nvPr/>
        </p:nvSpPr>
        <p:spPr>
          <a:xfrm>
            <a:off x="1679951" y="4989425"/>
            <a:ext cx="5498162" cy="156966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Did we forget something?!</a:t>
            </a:r>
          </a:p>
          <a:p>
            <a:r>
              <a:rPr lang="en-US" sz="2400" b="1" dirty="0"/>
              <a:t>Yes, if write function fails,</a:t>
            </a:r>
            <a:r>
              <a:rPr lang="en-US" sz="2400" b="1" dirty="0">
                <a:solidFill>
                  <a:srgbClr val="FF0000"/>
                </a:solidFill>
              </a:rPr>
              <a:t> the resource is left open!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Solution: use a finally clause</a:t>
            </a:r>
          </a:p>
        </p:txBody>
      </p:sp>
    </p:spTree>
    <p:extLst>
      <p:ext uri="{BB962C8B-B14F-4D97-AF65-F5344CB8AC3E}">
        <p14:creationId xmlns:p14="http://schemas.microsoft.com/office/powerpoint/2010/main" val="149196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97839" y="2067971"/>
            <a:ext cx="8368749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5B9BD5"/>
              </a:buClr>
              <a:buSzPct val="85000"/>
            </a:pPr>
            <a:r>
              <a:rPr lang="en-US" sz="1400" b="1" dirty="0" err="1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def</a:t>
            </a:r>
            <a:r>
              <a:rPr lang="en-US" sz="14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write_to_file</a:t>
            </a: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(</a:t>
            </a:r>
            <a:r>
              <a:rPr lang="en-US" sz="1400" b="1" dirty="0" err="1">
                <a:latin typeface="Courier" pitchFamily="49" charset="0"/>
                <a:cs typeface="Arial" pitchFamily="34" charset="0"/>
              </a:rPr>
              <a:t>history_file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, result</a:t>
            </a: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):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latin typeface="Courier" pitchFamily="49" charset="0"/>
                <a:cs typeface="Arial" pitchFamily="34" charset="0"/>
              </a:rPr>
              <a:t>    </a:t>
            </a:r>
            <a:r>
              <a:rPr lang="en-US" sz="1400" b="1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file_writer</a:t>
            </a:r>
            <a:r>
              <a:rPr lang="he-IL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 </a:t>
            </a: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= </a:t>
            </a:r>
            <a:r>
              <a:rPr lang="en-US" sz="1400" b="1" dirty="0">
                <a:solidFill>
                  <a:srgbClr val="FF9933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None</a:t>
            </a:r>
          </a:p>
          <a:p>
            <a:pPr marL="274320" indent="-274320">
              <a:spcBef>
                <a:spcPts val="580"/>
              </a:spcBef>
              <a:buClr>
                <a:srgbClr val="5B9BD5"/>
              </a:buClr>
              <a:buSzPct val="85000"/>
            </a:pP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    </a:t>
            </a:r>
            <a:r>
              <a:rPr lang="en-US" sz="14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try</a:t>
            </a: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:</a:t>
            </a:r>
          </a:p>
          <a:p>
            <a:pPr marL="274320" indent="-274320">
              <a:spcBef>
                <a:spcPts val="580"/>
              </a:spcBef>
              <a:buClr>
                <a:srgbClr val="5B9BD5"/>
              </a:buClr>
              <a:buSzPct val="85000"/>
            </a:pP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        </a:t>
            </a:r>
            <a:r>
              <a:rPr lang="en-US" sz="1400" b="1" dirty="0" err="1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file_writer</a:t>
            </a:r>
            <a:r>
              <a:rPr lang="he-IL" sz="1400" b="1" dirty="0">
                <a:solidFill>
                  <a:prstClr val="black"/>
                </a:solidFill>
                <a:latin typeface="Courier" pitchFamily="49" charset="0"/>
              </a:rPr>
              <a:t>  </a:t>
            </a: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= </a:t>
            </a:r>
            <a:r>
              <a:rPr lang="en-US" sz="14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open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1400" b="1" dirty="0" err="1">
                <a:latin typeface="Courier" pitchFamily="49" charset="0"/>
                <a:cs typeface="Arial" pitchFamily="34" charset="0"/>
              </a:rPr>
              <a:t>history_file</a:t>
            </a: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, </a:t>
            </a:r>
            <a:r>
              <a:rPr lang="en-US" sz="14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'a'</a:t>
            </a: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) </a:t>
            </a:r>
          </a:p>
          <a:p>
            <a:pPr marL="274320" indent="-274320">
              <a:spcBef>
                <a:spcPts val="580"/>
              </a:spcBef>
              <a:buClr>
                <a:srgbClr val="5B9BD5"/>
              </a:buClr>
              <a:buSzPct val="85000"/>
            </a:pP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        </a:t>
            </a:r>
            <a:r>
              <a:rPr lang="en-US" sz="1400" b="1" dirty="0" err="1">
                <a:latin typeface="Courier" pitchFamily="49" charset="0"/>
                <a:cs typeface="Arial" pitchFamily="34" charset="0"/>
              </a:rPr>
              <a:t>file_writer.write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(result </a:t>
            </a: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+ </a:t>
            </a:r>
            <a:r>
              <a:rPr lang="en-US" sz="14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'\n'</a:t>
            </a: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)</a:t>
            </a:r>
          </a:p>
          <a:p>
            <a:pPr marL="274320" indent="-274320">
              <a:spcBef>
                <a:spcPts val="580"/>
              </a:spcBef>
              <a:buClr>
                <a:srgbClr val="5B9BD5"/>
              </a:buClr>
              <a:buSzPct val="85000"/>
            </a:pPr>
            <a:r>
              <a:rPr lang="en-US" sz="14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    except</a:t>
            </a: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IOError</a:t>
            </a: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: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        </a:t>
            </a:r>
            <a:r>
              <a:rPr lang="en-US" sz="14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print</a:t>
            </a: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(</a:t>
            </a:r>
            <a:r>
              <a:rPr lang="en-US" sz="14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'Cannot write history to file! Exiting!'</a:t>
            </a:r>
            <a:r>
              <a:rPr lang="en-US" sz="1400" b="1" dirty="0">
                <a:latin typeface="Courier" pitchFamily="49" charset="0"/>
                <a:cs typeface="Arial" pitchFamily="34" charset="0"/>
              </a:rPr>
              <a:t>)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        </a:t>
            </a:r>
            <a:r>
              <a:rPr lang="en-US" sz="1400" b="1" dirty="0">
                <a:solidFill>
                  <a:srgbClr val="FF9933"/>
                </a:solidFill>
                <a:latin typeface="Courier" pitchFamily="49" charset="0"/>
                <a:cs typeface="Arial" pitchFamily="34" charset="0"/>
              </a:rPr>
              <a:t>raise</a:t>
            </a: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IOError</a:t>
            </a: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(</a:t>
            </a:r>
            <a:r>
              <a:rPr lang="en-US" sz="14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'Calculator exited due to writing failure'</a:t>
            </a:r>
            <a:r>
              <a:rPr lang="en-US" sz="1400" b="1" dirty="0">
                <a:solidFill>
                  <a:prstClr val="black"/>
                </a:solidFill>
                <a:latin typeface="Courier" pitchFamily="49" charset="0"/>
                <a:cs typeface="Arial" pitchFamily="34" charset="0"/>
              </a:rPr>
              <a:t>)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    </a:t>
            </a:r>
            <a:r>
              <a:rPr lang="en-US" sz="1400" b="1" dirty="0">
                <a:solidFill>
                  <a:srgbClr val="FF9933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finally</a:t>
            </a: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: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        </a:t>
            </a:r>
            <a:r>
              <a:rPr lang="en-US" sz="1400" b="1" dirty="0">
                <a:solidFill>
                  <a:srgbClr val="FF9933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if</a:t>
            </a: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 </a:t>
            </a:r>
            <a:r>
              <a:rPr lang="en-US" sz="1400" b="1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file_writer</a:t>
            </a: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 != </a:t>
            </a:r>
            <a:r>
              <a:rPr lang="en-US" sz="1400" b="1" dirty="0">
                <a:solidFill>
                  <a:srgbClr val="FF9933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None</a:t>
            </a: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: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            </a:t>
            </a:r>
            <a:r>
              <a:rPr lang="en-US" sz="1400" b="1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file_writer.close</a:t>
            </a:r>
            <a:r>
              <a:rPr lang="en-US" sz="1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" pitchFamily="49" charset="0"/>
                <a:cs typeface="Arial" pitchFamily="34" charset="0"/>
              </a:rPr>
              <a:t>()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E878F434-332A-4D39-A7C7-CB9084544D2C}"/>
              </a:ext>
            </a:extLst>
          </p:cNvPr>
          <p:cNvSpPr txBox="1">
            <a:spLocks/>
          </p:cNvSpPr>
          <p:nvPr/>
        </p:nvSpPr>
        <p:spPr>
          <a:xfrm>
            <a:off x="6553200" y="64008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40B0C4C7-0A9A-41DD-9006-C3DBF346D7F1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44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E8F2400-E228-4FF5-AD76-DE422C92C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b="1" dirty="0"/>
              <a:t>Division Calculator - </a:t>
            </a:r>
            <a:r>
              <a:rPr lang="en-US" b="1" dirty="0" err="1"/>
              <a:t>write_to_file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3950946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97325" y="1949438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Input-Output (IO)</a:t>
            </a:r>
            <a:endParaRPr lang="he-IL" sz="4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325" y="3594315"/>
            <a:ext cx="3314700" cy="1381125"/>
          </a:xfrm>
          <a:prstGeom prst="rect">
            <a:avLst/>
          </a:prstGeom>
        </p:spPr>
      </p:pic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ACCC494A-EA69-4A1E-AD9F-8B6F351CF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</p:spPr>
        <p:txBody>
          <a:bodyPr/>
          <a:lstStyle/>
          <a:p>
            <a:pPr>
              <a:defRPr/>
            </a:pPr>
            <a:fld id="{40B0C4C7-0A9A-41DD-9006-C3DBF346D7F1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138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a file?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30727"/>
          </a:xfrm>
        </p:spPr>
        <p:txBody>
          <a:bodyPr/>
          <a:lstStyle/>
          <a:p>
            <a:pPr algn="l" rtl="0"/>
            <a:r>
              <a:rPr lang="en-US" dirty="0"/>
              <a:t>A block of arbitrary information</a:t>
            </a:r>
          </a:p>
          <a:p>
            <a:pPr algn="l" rtl="0"/>
            <a:r>
              <a:rPr lang="en-US" dirty="0"/>
              <a:t>A “digital” document</a:t>
            </a:r>
          </a:p>
          <a:p>
            <a:pPr algn="l" rtl="0"/>
            <a:r>
              <a:rPr lang="en-US" dirty="0"/>
              <a:t>Has a path (=address) in the computer</a:t>
            </a:r>
          </a:p>
          <a:p>
            <a:pPr algn="l" rtl="0"/>
            <a:r>
              <a:rPr lang="en-US" dirty="0"/>
              <a:t>Example (Windows):</a:t>
            </a:r>
          </a:p>
          <a:p>
            <a:pPr algn="l" rtl="0">
              <a:buNone/>
            </a:pPr>
            <a:r>
              <a:rPr lang="en-US" dirty="0"/>
              <a:t>C:/Users/User/test_file.txt</a:t>
            </a:r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endParaRPr lang="en-US" dirty="0"/>
          </a:p>
          <a:p>
            <a:pPr algn="l" rtl="0"/>
            <a:r>
              <a:rPr lang="en-US" dirty="0"/>
              <a:t>We shall next show how to deal with </a:t>
            </a:r>
            <a:r>
              <a:rPr lang="en-US" b="1" dirty="0"/>
              <a:t>textual files</a:t>
            </a:r>
            <a:r>
              <a:rPr lang="en-US" dirty="0"/>
              <a:t>.</a:t>
            </a:r>
          </a:p>
          <a:p>
            <a:pPr lvl="1" algn="l" rtl="0"/>
            <a:r>
              <a:rPr lang="en-US" dirty="0"/>
              <a:t>Files can also contain arbitrary, “binary” information.</a:t>
            </a:r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283" y="465253"/>
            <a:ext cx="1706448" cy="170644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51836" y="4634014"/>
            <a:ext cx="3477042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 algn="ctr" defTabSz="914400">
              <a:lnSpc>
                <a:spcPct val="90000"/>
              </a:lnSpc>
              <a:spcBef>
                <a:spcPts val="1000"/>
              </a:spcBef>
            </a:pPr>
            <a:r>
              <a:rPr lang="en-US" sz="2800" i="1" dirty="0">
                <a:solidFill>
                  <a:srgbClr val="0070C0"/>
                </a:solidFill>
              </a:rPr>
              <a:t>Why do we need files?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37264" y="3382904"/>
            <a:ext cx="4441372" cy="400110"/>
          </a:xfrm>
          <a:prstGeom prst="rect">
            <a:avLst/>
          </a:prstGeom>
          <a:solidFill>
            <a:srgbClr val="FF7C80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</a:rPr>
              <a:t>DO NOT USE NON ENGLISH PATHS!!!(!!!)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F4ADE15-0824-4D19-A7DF-DBA846892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</p:spPr>
        <p:txBody>
          <a:bodyPr/>
          <a:lstStyle/>
          <a:p>
            <a:pPr>
              <a:defRPr/>
            </a:pPr>
            <a:fld id="{40B0C4C7-0A9A-41DD-9006-C3DBF346D7F1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63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0"/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Opening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returns a file object. </a:t>
            </a:r>
          </a:p>
          <a:p>
            <a:pPr algn="l" rtl="0"/>
            <a:r>
              <a:rPr lang="en-US" dirty="0"/>
              <a:t>Most commonly used with two arguments: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open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(filename, mode)</a:t>
            </a:r>
            <a:r>
              <a:rPr lang="en-US" dirty="0"/>
              <a:t>.</a:t>
            </a:r>
          </a:p>
          <a:p>
            <a:pPr lvl="1" algn="l" rtl="0"/>
            <a:r>
              <a:rPr lang="en-US" b="1" dirty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dirty="0"/>
              <a:t>: an address of a file.</a:t>
            </a:r>
          </a:p>
          <a:p>
            <a:pPr lvl="1" algn="l" rtl="0"/>
            <a:r>
              <a:rPr lang="en-US" b="1" dirty="0">
                <a:latin typeface="Courier New" pitchFamily="49" charset="0"/>
                <a:cs typeface="Courier New" pitchFamily="49" charset="0"/>
              </a:rPr>
              <a:t>mode</a:t>
            </a:r>
            <a:r>
              <a:rPr lang="en-US" dirty="0"/>
              <a:t>:</a:t>
            </a:r>
          </a:p>
          <a:p>
            <a:pPr lvl="2" algn="l" rtl="0"/>
            <a:r>
              <a:rPr lang="en-US" dirty="0">
                <a:solidFill>
                  <a:srgbClr val="00B050"/>
                </a:solidFill>
              </a:rPr>
              <a:t>"w"</a:t>
            </a:r>
            <a:r>
              <a:rPr lang="en-US" dirty="0"/>
              <a:t> – write - overwrites (“deletes”) prior data (BEWARE!)</a:t>
            </a:r>
          </a:p>
          <a:p>
            <a:pPr lvl="2" algn="l" rtl="0"/>
            <a:r>
              <a:rPr lang="en-US" dirty="0">
                <a:solidFill>
                  <a:srgbClr val="00B050"/>
                </a:solidFill>
              </a:rPr>
              <a:t>"r"</a:t>
            </a:r>
            <a:r>
              <a:rPr lang="en-US" dirty="0"/>
              <a:t> – read</a:t>
            </a:r>
          </a:p>
          <a:p>
            <a:pPr lvl="2" algn="l" rtl="0"/>
            <a:r>
              <a:rPr lang="en-US" dirty="0">
                <a:solidFill>
                  <a:srgbClr val="00B050"/>
                </a:solidFill>
              </a:rPr>
              <a:t>"a"</a:t>
            </a:r>
            <a:r>
              <a:rPr lang="en-US" dirty="0"/>
              <a:t> – append - adds at end of prior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14696" y="5428573"/>
            <a:ext cx="5317546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What happens if the file does not exist ?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A8319C57-98A8-4528-894C-1AD028E15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</p:spPr>
        <p:txBody>
          <a:bodyPr/>
          <a:lstStyle/>
          <a:p>
            <a:pPr>
              <a:defRPr/>
            </a:pPr>
            <a:fld id="{40B0C4C7-0A9A-41DD-9006-C3DBF346D7F1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50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79874"/>
          </a:xfrm>
        </p:spPr>
        <p:txBody>
          <a:bodyPr>
            <a:normAutofit fontScale="90000"/>
          </a:bodyPr>
          <a:lstStyle/>
          <a:p>
            <a:pPr algn="ctr" rtl="0"/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94731" y="1233080"/>
            <a:ext cx="7772400" cy="4076926"/>
          </a:xfrm>
        </p:spPr>
        <p:txBody>
          <a:bodyPr/>
          <a:lstStyle/>
          <a:p>
            <a:pPr algn="l" rtl="0"/>
            <a:r>
              <a:rPr lang="en-US" dirty="0"/>
              <a:t>In a string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/>
              <a:t> represents a new line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r>
              <a:rPr lang="en-US" dirty="0"/>
              <a:t>To get rid of trailing newline characters, the string method </a:t>
            </a:r>
            <a:r>
              <a:rPr lang="en-US" b="1" i="1" dirty="0" err="1"/>
              <a:t>rstrip</a:t>
            </a:r>
            <a:r>
              <a:rPr lang="en-US" b="1" i="1" dirty="0"/>
              <a:t>()</a:t>
            </a:r>
            <a:r>
              <a:rPr lang="en-US" dirty="0"/>
              <a:t> can be used: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1095946" y="1769688"/>
            <a:ext cx="7337311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a_line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'This is line 1\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nThis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line 2'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a_line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'This is line 1\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nThis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line 2'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a_line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is line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is line 2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95947" y="4659095"/>
            <a:ext cx="7215437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lines</a:t>
            </a:r>
            <a:b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['this is line 1\n', 'this is line 2\n', 'the end']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ea typeface="Arial Unicode MS"/>
                <a:cs typeface="Courier New" panose="02070309020205020404" pitchFamily="49" charset="0"/>
              </a:rPr>
              <a:t>range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ea typeface="Arial Unicode MS"/>
                <a:cs typeface="Courier New" panose="02070309020205020404" pitchFamily="49" charset="0"/>
              </a:rPr>
              <a:t>len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(lines)):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lines[</a:t>
            </a: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lines[</a:t>
            </a: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rstrip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['this is line 1', 'this is line 2', 'the end']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597A2769-C41D-4DBF-8B8F-AAFCB3BC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</p:spPr>
        <p:txBody>
          <a:bodyPr/>
          <a:lstStyle/>
          <a:p>
            <a:pPr>
              <a:defRPr/>
            </a:pPr>
            <a:fld id="{40B0C4C7-0A9A-41DD-9006-C3DBF346D7F1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457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Four common ways for reading from a file</a:t>
            </a:r>
            <a:endParaRPr lang="he-IL" sz="3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9154" y="1756544"/>
            <a:ext cx="5203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 = </a:t>
            </a:r>
            <a:r>
              <a:rPr lang="en-US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'test_file.txt'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9154" y="3984943"/>
            <a:ext cx="3065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f.close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3402" y="2565363"/>
            <a:ext cx="1753198" cy="369332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fontAlgn="t"/>
          </a:lstStyle>
          <a:p>
            <a:r>
              <a:rPr lang="en-US" dirty="0"/>
              <a:t>lines =  </a:t>
            </a:r>
            <a:r>
              <a:rPr lang="en-US" dirty="0" err="1"/>
              <a:t>f.read</a:t>
            </a:r>
            <a:r>
              <a:rPr lang="en-US" dirty="0"/>
              <a:t>()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3402" y="4676208"/>
            <a:ext cx="4063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>
                <a:solidFill>
                  <a:srgbClr val="0000FF"/>
                </a:solidFill>
              </a:rPr>
              <a:t>'this is line 1\</a:t>
            </a:r>
            <a:r>
              <a:rPr lang="en-US" sz="2000" dirty="0" err="1">
                <a:solidFill>
                  <a:srgbClr val="0000FF"/>
                </a:solidFill>
              </a:rPr>
              <a:t>nthis</a:t>
            </a:r>
            <a:r>
              <a:rPr lang="en-US" sz="2000" dirty="0">
                <a:solidFill>
                  <a:srgbClr val="0000FF"/>
                </a:solidFill>
              </a:rPr>
              <a:t> is line 2\</a:t>
            </a:r>
            <a:r>
              <a:rPr lang="en-US" sz="2000" dirty="0" err="1">
                <a:solidFill>
                  <a:srgbClr val="0000FF"/>
                </a:solidFill>
              </a:rPr>
              <a:t>nthe</a:t>
            </a:r>
            <a:r>
              <a:rPr lang="en-US" sz="2000" dirty="0">
                <a:solidFill>
                  <a:srgbClr val="0000FF"/>
                </a:solidFill>
              </a:rPr>
              <a:t> end'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125138" y="2303753"/>
            <a:ext cx="2099733" cy="923330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2880" fontAlgn="t"/>
            <a:r>
              <a:rPr lang="en-US" dirty="0"/>
              <a:t>lines = []</a:t>
            </a:r>
          </a:p>
          <a:p>
            <a:pPr defTabSz="182880" fontAlgn="t"/>
            <a:r>
              <a:rPr lang="en-US" dirty="0">
                <a:solidFill>
                  <a:srgbClr val="FF8C00"/>
                </a:solidFill>
              </a:rPr>
              <a:t>for</a:t>
            </a:r>
            <a:r>
              <a:rPr lang="en-US" dirty="0"/>
              <a:t> line </a:t>
            </a:r>
            <a:r>
              <a:rPr lang="en-US" dirty="0">
                <a:solidFill>
                  <a:srgbClr val="FF8C00"/>
                </a:solidFill>
              </a:rPr>
              <a:t>in</a:t>
            </a:r>
            <a:r>
              <a:rPr lang="en-US" dirty="0"/>
              <a:t> f:</a:t>
            </a:r>
          </a:p>
          <a:p>
            <a:pPr defTabSz="182880" fontAlgn="t"/>
            <a:r>
              <a:rPr lang="en-US" dirty="0"/>
              <a:t>	</a:t>
            </a:r>
            <a:r>
              <a:rPr lang="en-US" dirty="0" err="1"/>
              <a:t>lines.append</a:t>
            </a:r>
            <a:r>
              <a:rPr lang="en-US" dirty="0"/>
              <a:t>(line)    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495798" y="2303753"/>
            <a:ext cx="2099733" cy="1477328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2880" fontAlgn="t"/>
            <a:r>
              <a:rPr lang="en-US" dirty="0"/>
              <a:t>lines = []</a:t>
            </a:r>
          </a:p>
          <a:p>
            <a:pPr defTabSz="182880" fontAlgn="t"/>
            <a:r>
              <a:rPr lang="en-US" dirty="0"/>
              <a:t>line = </a:t>
            </a:r>
            <a:r>
              <a:rPr lang="en-US" dirty="0" err="1"/>
              <a:t>f.readline</a:t>
            </a:r>
            <a:r>
              <a:rPr lang="en-US" dirty="0"/>
              <a:t>()</a:t>
            </a:r>
          </a:p>
          <a:p>
            <a:pPr defTabSz="182880" fontAlgn="t"/>
            <a:r>
              <a:rPr lang="en-US" dirty="0">
                <a:solidFill>
                  <a:srgbClr val="FF9933"/>
                </a:solidFill>
              </a:rPr>
              <a:t>while</a:t>
            </a:r>
            <a:r>
              <a:rPr lang="en-US" dirty="0"/>
              <a:t> line:</a:t>
            </a:r>
          </a:p>
          <a:p>
            <a:pPr defTabSz="182880" fontAlgn="t"/>
            <a:r>
              <a:rPr lang="en-US" dirty="0"/>
              <a:t>	</a:t>
            </a:r>
            <a:r>
              <a:rPr lang="en-US" dirty="0" err="1"/>
              <a:t>lines.append</a:t>
            </a:r>
            <a:r>
              <a:rPr lang="en-US" dirty="0"/>
              <a:t>(line)</a:t>
            </a:r>
          </a:p>
          <a:p>
            <a:pPr defTabSz="182880" fontAlgn="t"/>
            <a:r>
              <a:rPr lang="en-US" dirty="0"/>
              <a:t>	line = </a:t>
            </a:r>
            <a:r>
              <a:rPr lang="en-US" dirty="0" err="1"/>
              <a:t>f.readline</a:t>
            </a:r>
            <a:r>
              <a:rPr lang="en-US" dirty="0"/>
              <a:t>()    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68798" y="4676208"/>
            <a:ext cx="4648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['this is line 1\n', 'this is line 2\n', 'the end']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24134" y="2565363"/>
            <a:ext cx="2192866" cy="369332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fontAlgn="t"/>
          </a:lstStyle>
          <a:p>
            <a:r>
              <a:rPr lang="en-US" dirty="0"/>
              <a:t>lines =  </a:t>
            </a:r>
            <a:r>
              <a:rPr lang="en-US" dirty="0" err="1"/>
              <a:t>f.readlines</a:t>
            </a:r>
            <a:r>
              <a:rPr lang="en-US" dirty="0"/>
              <a:t>()</a:t>
            </a:r>
          </a:p>
        </p:txBody>
      </p:sp>
      <p:grpSp>
        <p:nvGrpSpPr>
          <p:cNvPr id="12" name="קבוצה 6"/>
          <p:cNvGrpSpPr/>
          <p:nvPr/>
        </p:nvGrpSpPr>
        <p:grpSpPr>
          <a:xfrm>
            <a:off x="3614502" y="5288339"/>
            <a:ext cx="1637120" cy="1292662"/>
            <a:chOff x="6200596" y="2829236"/>
            <a:chExt cx="2592693" cy="1292662"/>
          </a:xfrm>
        </p:grpSpPr>
        <p:sp>
          <p:nvSpPr>
            <p:cNvPr id="13" name="מלבן 4"/>
            <p:cNvSpPr/>
            <p:nvPr/>
          </p:nvSpPr>
          <p:spPr>
            <a:xfrm>
              <a:off x="6200596" y="3198568"/>
              <a:ext cx="2592693" cy="923330"/>
            </a:xfrm>
            <a:prstGeom prst="rect">
              <a:avLst/>
            </a:prstGeom>
            <a:solidFill>
              <a:srgbClr val="99CCFF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fontAlgn="t"/>
              <a:r>
                <a:rPr lang="en-US" dirty="0">
                  <a:solidFill>
                    <a:prstClr val="black"/>
                  </a:solidFill>
                  <a:latin typeface="Arial Unicode MS" pitchFamily="34" charset="-128"/>
                  <a:cs typeface="Arial" pitchFamily="34" charset="0"/>
                </a:rPr>
                <a:t>this is line 1</a:t>
              </a:r>
            </a:p>
            <a:p>
              <a:pPr fontAlgn="t"/>
              <a:r>
                <a:rPr lang="en-US" dirty="0">
                  <a:solidFill>
                    <a:prstClr val="black"/>
                  </a:solidFill>
                  <a:latin typeface="Arial Unicode MS" pitchFamily="34" charset="-128"/>
                  <a:cs typeface="Arial" pitchFamily="34" charset="0"/>
                </a:rPr>
                <a:t>this is line 2</a:t>
              </a:r>
            </a:p>
            <a:p>
              <a:pPr fontAlgn="t"/>
              <a:r>
                <a:rPr lang="en-US" dirty="0">
                  <a:solidFill>
                    <a:prstClr val="black"/>
                  </a:solidFill>
                  <a:latin typeface="Arial Unicode MS" pitchFamily="34" charset="-128"/>
                  <a:cs typeface="Arial" pitchFamily="34" charset="0"/>
                </a:rPr>
                <a:t>the end</a:t>
              </a:r>
            </a:p>
          </p:txBody>
        </p:sp>
        <p:sp>
          <p:nvSpPr>
            <p:cNvPr id="15" name="מלבן 5"/>
            <p:cNvSpPr/>
            <p:nvPr/>
          </p:nvSpPr>
          <p:spPr>
            <a:xfrm>
              <a:off x="6200596" y="2829236"/>
              <a:ext cx="2592693" cy="369332"/>
            </a:xfrm>
            <a:prstGeom prst="rect">
              <a:avLst/>
            </a:prstGeom>
            <a:solidFill>
              <a:srgbClr val="99CCFF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Arial Unicode MS" pitchFamily="34" charset="-128"/>
                  <a:cs typeface="Arial" pitchFamily="34" charset="0"/>
                </a:rPr>
                <a:t>test_file.txt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1605627" y="3993102"/>
            <a:ext cx="5876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" pitchFamily="49" charset="0"/>
              </a:rPr>
              <a:t># releases the file lock, frees resources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F43A370B-D720-40AA-8036-872E4E0F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</p:spPr>
        <p:txBody>
          <a:bodyPr/>
          <a:lstStyle/>
          <a:p>
            <a:pPr>
              <a:defRPr/>
            </a:pPr>
            <a:fld id="{40B0C4C7-0A9A-41DD-9006-C3DBF346D7F1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98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7037E-7 L 0.20712 -0.00023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47" y="-23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7037E-7 L 0.20886 0.00139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34" y="69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712 -0.00023 L 0.47119 0.00093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94" y="46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886 0.00139 L 0.47292 0.00139 " pathEditMode="relative" rAng="0" ptsTypes="AA">
                                      <p:cBhvr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94" y="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119 0.00093 L 0.72778 -0.00093 " pathEditMode="relative" rAng="0" ptsTypes="AA">
                                      <p:cBhvr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30" y="-93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292 0.00139 L 0.72778 0.00139 " pathEditMode="relative" rAng="0" ptsTypes="AA">
                                      <p:cBhvr>
                                        <p:cTn id="7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43" y="0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9" grpId="2"/>
      <p:bldP spid="9" grpId="3"/>
      <p:bldP spid="10" grpId="0"/>
      <p:bldP spid="10" grpId="1"/>
      <p:bldP spid="10" grpId="2"/>
      <p:bldP spid="10" grpId="3"/>
      <p:bldP spid="11" grpId="0" animBg="1"/>
      <p:bldP spid="11" grpId="1" animBg="1"/>
      <p:bldP spid="14" grpId="0"/>
      <p:bldP spid="14" grpId="1"/>
      <p:bldP spid="16" grpId="0" animBg="1"/>
      <p:bldP spid="16" grpId="1" animBg="1"/>
      <p:bldP spid="17" grpId="0" animBg="1"/>
      <p:bldP spid="17" grpId="1" animBg="1"/>
      <p:bldP spid="18" grpId="0"/>
      <p:bldP spid="18" grpId="1"/>
      <p:bldP spid="18" grpId="2"/>
      <p:bldP spid="19" grpId="0" animBg="1"/>
      <p:bldP spid="3" grpId="0"/>
      <p:bldP spid="3" grpId="1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6962</TotalTime>
  <Words>4457</Words>
  <Application>Microsoft Office PowerPoint</Application>
  <PresentationFormat>‫הצגה על המסך (4:3)</PresentationFormat>
  <Paragraphs>580</Paragraphs>
  <Slides>44</Slides>
  <Notes>8</Notes>
  <HiddenSlides>2</HiddenSlides>
  <MMClips>0</MMClips>
  <ScaleCrop>false</ScaleCrop>
  <HeadingPairs>
    <vt:vector size="8" baseType="variant">
      <vt:variant>
        <vt:lpstr>גופנים בשימוש</vt:lpstr>
      </vt:variant>
      <vt:variant>
        <vt:i4>14</vt:i4>
      </vt:variant>
      <vt:variant>
        <vt:lpstr>ערכת נושא</vt:lpstr>
      </vt:variant>
      <vt:variant>
        <vt:i4>3</vt:i4>
      </vt:variant>
      <vt:variant>
        <vt:lpstr>שרתי OLE מוטבעים</vt:lpstr>
      </vt:variant>
      <vt:variant>
        <vt:i4>1</vt:i4>
      </vt:variant>
      <vt:variant>
        <vt:lpstr>כותרות שקופיות</vt:lpstr>
      </vt:variant>
      <vt:variant>
        <vt:i4>44</vt:i4>
      </vt:variant>
    </vt:vector>
  </HeadingPairs>
  <TitlesOfParts>
    <vt:vector size="62" baseType="lpstr">
      <vt:lpstr>Arial</vt:lpstr>
      <vt:lpstr>Arial Narrow</vt:lpstr>
      <vt:lpstr>Arial Unicode MS</vt:lpstr>
      <vt:lpstr>Calibri</vt:lpstr>
      <vt:lpstr>Calibri Light</vt:lpstr>
      <vt:lpstr>Courier</vt:lpstr>
      <vt:lpstr>Courier New</vt:lpstr>
      <vt:lpstr>Franklin Gothic Book</vt:lpstr>
      <vt:lpstr>Gabriola</vt:lpstr>
      <vt:lpstr>Georgia</vt:lpstr>
      <vt:lpstr>Perpetua</vt:lpstr>
      <vt:lpstr>Times New Roman</vt:lpstr>
      <vt:lpstr>Wingdings</vt:lpstr>
      <vt:lpstr>Wingdings 2</vt:lpstr>
      <vt:lpstr>Office Theme</vt:lpstr>
      <vt:lpstr>Equity</vt:lpstr>
      <vt:lpstr>Default Design</vt:lpstr>
      <vt:lpstr>Document</vt:lpstr>
      <vt:lpstr>Programming for Engineers in Python</vt:lpstr>
      <vt:lpstr>Useful string commands for parsing</vt:lpstr>
      <vt:lpstr>List Comprehension</vt:lpstr>
      <vt:lpstr>List Comprehension (Cont.)</vt:lpstr>
      <vt:lpstr>File Input-Output (IO)</vt:lpstr>
      <vt:lpstr>What is a file?</vt:lpstr>
      <vt:lpstr>Opening a file</vt:lpstr>
      <vt:lpstr>Remarks</vt:lpstr>
      <vt:lpstr>Four common ways for reading from a file</vt:lpstr>
      <vt:lpstr>Exercise 1: Copy a text file omitting comment lines</vt:lpstr>
      <vt:lpstr>Reading a CSV file</vt:lpstr>
      <vt:lpstr>Exercise 2: Sum row of numbers read from a CSV file</vt:lpstr>
      <vt:lpstr>Exercise 2: Sum row of numbers read from a CSV file</vt:lpstr>
      <vt:lpstr>Exercise 3: 2015-6 Exam, Moed A, question 2</vt:lpstr>
      <vt:lpstr>Exercise 3: 2015-6 Exam, Moed A, question 2</vt:lpstr>
      <vt:lpstr>מצגת של PowerPoint‏</vt:lpstr>
      <vt:lpstr>Example 1: No error handling</vt:lpstr>
      <vt:lpstr>Example 1: No error handling</vt:lpstr>
      <vt:lpstr>Example 2: Adding try-except to handle a specific exception</vt:lpstr>
      <vt:lpstr>Example 3: Handling different exceptions specifically</vt:lpstr>
      <vt:lpstr>Example 4: Uniform handling of different exceptions</vt:lpstr>
      <vt:lpstr>Example 5: Using try-except to re-ask for input</vt:lpstr>
      <vt:lpstr>try-except is often used to handle  I/O Errors</vt:lpstr>
      <vt:lpstr>finally always runs at the end… used to free resources</vt:lpstr>
      <vt:lpstr>With statement</vt:lpstr>
      <vt:lpstr>raise an Exception</vt:lpstr>
      <vt:lpstr>When to raise an Exception?</vt:lpstr>
      <vt:lpstr>Exception raised and handled using try-except</vt:lpstr>
      <vt:lpstr>Get/Set Working Directory (EXTRA)</vt:lpstr>
      <vt:lpstr>Summarizing Example  Division Calculator</vt:lpstr>
      <vt:lpstr>Summarizing Example – Division Calculator</vt:lpstr>
      <vt:lpstr>Division Calculator – Expected Functionality</vt:lpstr>
      <vt:lpstr>Division Calculator - Skeleton</vt:lpstr>
      <vt:lpstr>Division Calculator - perform_division</vt:lpstr>
      <vt:lpstr>Division Calculator - perform_division</vt:lpstr>
      <vt:lpstr>Division Calculator – manage errors</vt:lpstr>
      <vt:lpstr>Division Calculator – fetch_from_history</vt:lpstr>
      <vt:lpstr>Division Calculator – fetch_from_history</vt:lpstr>
      <vt:lpstr>Division Calculator – manage errors</vt:lpstr>
      <vt:lpstr>Division Calculator - write_to_file</vt:lpstr>
      <vt:lpstr>Division Calculator - write_to_file</vt:lpstr>
      <vt:lpstr>Division Calculator - write_to_file</vt:lpstr>
      <vt:lpstr>Division Calculator - write_to_file</vt:lpstr>
      <vt:lpstr>Division Calculator - write_to_file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roye.rozov@gmail.com</dc:creator>
  <cp:lastModifiedBy>Noa Katz</cp:lastModifiedBy>
  <cp:revision>614</cp:revision>
  <cp:lastPrinted>2017-11-22T07:21:01Z</cp:lastPrinted>
  <dcterms:created xsi:type="dcterms:W3CDTF">2016-03-27T09:10:24Z</dcterms:created>
  <dcterms:modified xsi:type="dcterms:W3CDTF">2020-04-14T07:28:09Z</dcterms:modified>
</cp:coreProperties>
</file>