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6"/>
  </p:notesMasterIdLst>
  <p:handoutMasterIdLst>
    <p:handoutMasterId r:id="rId77"/>
  </p:handoutMasterIdLst>
  <p:sldIdLst>
    <p:sldId id="258" r:id="rId2"/>
    <p:sldId id="259" r:id="rId3"/>
    <p:sldId id="311" r:id="rId4"/>
    <p:sldId id="347" r:id="rId5"/>
    <p:sldId id="346" r:id="rId6"/>
    <p:sldId id="441" r:id="rId7"/>
    <p:sldId id="299" r:id="rId8"/>
    <p:sldId id="312" r:id="rId9"/>
    <p:sldId id="440" r:id="rId10"/>
    <p:sldId id="302" r:id="rId11"/>
    <p:sldId id="328" r:id="rId12"/>
    <p:sldId id="329" r:id="rId13"/>
    <p:sldId id="330" r:id="rId14"/>
    <p:sldId id="331" r:id="rId15"/>
    <p:sldId id="334" r:id="rId16"/>
    <p:sldId id="335" r:id="rId17"/>
    <p:sldId id="336" r:id="rId18"/>
    <p:sldId id="337" r:id="rId19"/>
    <p:sldId id="338" r:id="rId20"/>
    <p:sldId id="313" r:id="rId21"/>
    <p:sldId id="314" r:id="rId22"/>
    <p:sldId id="374" r:id="rId23"/>
    <p:sldId id="315" r:id="rId24"/>
    <p:sldId id="316" r:id="rId25"/>
    <p:sldId id="317" r:id="rId26"/>
    <p:sldId id="318" r:id="rId27"/>
    <p:sldId id="319" r:id="rId28"/>
    <p:sldId id="400" r:id="rId29"/>
    <p:sldId id="402" r:id="rId30"/>
    <p:sldId id="403" r:id="rId31"/>
    <p:sldId id="404" r:id="rId32"/>
    <p:sldId id="405" r:id="rId33"/>
    <p:sldId id="406" r:id="rId34"/>
    <p:sldId id="407" r:id="rId35"/>
    <p:sldId id="408" r:id="rId36"/>
    <p:sldId id="409" r:id="rId37"/>
    <p:sldId id="410" r:id="rId38"/>
    <p:sldId id="438" r:id="rId39"/>
    <p:sldId id="411" r:id="rId40"/>
    <p:sldId id="412" r:id="rId41"/>
    <p:sldId id="413" r:id="rId42"/>
    <p:sldId id="414" r:id="rId43"/>
    <p:sldId id="415" r:id="rId44"/>
    <p:sldId id="416" r:id="rId45"/>
    <p:sldId id="417" r:id="rId46"/>
    <p:sldId id="418" r:id="rId47"/>
    <p:sldId id="419" r:id="rId48"/>
    <p:sldId id="420" r:id="rId49"/>
    <p:sldId id="421" r:id="rId50"/>
    <p:sldId id="422" r:id="rId51"/>
    <p:sldId id="423" r:id="rId52"/>
    <p:sldId id="424" r:id="rId53"/>
    <p:sldId id="425" r:id="rId54"/>
    <p:sldId id="426" r:id="rId55"/>
    <p:sldId id="427" r:id="rId56"/>
    <p:sldId id="428" r:id="rId57"/>
    <p:sldId id="429" r:id="rId58"/>
    <p:sldId id="430" r:id="rId59"/>
    <p:sldId id="431" r:id="rId60"/>
    <p:sldId id="432" r:id="rId61"/>
    <p:sldId id="433" r:id="rId62"/>
    <p:sldId id="434" r:id="rId63"/>
    <p:sldId id="435" r:id="rId64"/>
    <p:sldId id="436" r:id="rId65"/>
    <p:sldId id="437" r:id="rId66"/>
    <p:sldId id="399" r:id="rId67"/>
    <p:sldId id="284" r:id="rId68"/>
    <p:sldId id="325" r:id="rId69"/>
    <p:sldId id="285" r:id="rId70"/>
    <p:sldId id="286" r:id="rId71"/>
    <p:sldId id="439" r:id="rId72"/>
    <p:sldId id="262" r:id="rId73"/>
    <p:sldId id="263" r:id="rId74"/>
    <p:sldId id="295" r:id="rId7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0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AFED"/>
    <a:srgbClr val="E6931A"/>
    <a:srgbClr val="5BB9FF"/>
    <a:srgbClr val="D3B5E9"/>
    <a:srgbClr val="FF9900"/>
    <a:srgbClr val="381FF5"/>
    <a:srgbClr val="1D08B8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69281" autoAdjust="0"/>
  </p:normalViewPr>
  <p:slideViewPr>
    <p:cSldViewPr>
      <p:cViewPr varScale="1">
        <p:scale>
          <a:sx n="79" d="100"/>
          <a:sy n="79" d="100"/>
        </p:scale>
        <p:origin x="2544" y="84"/>
      </p:cViewPr>
      <p:guideLst>
        <p:guide orient="horz" pos="2160"/>
        <p:guide pos="2880"/>
        <p:guide orient="horz" pos="3067"/>
      </p:guideLst>
    </p:cSldViewPr>
  </p:slideViewPr>
  <p:outlineViewPr>
    <p:cViewPr>
      <p:scale>
        <a:sx n="33" d="100"/>
        <a:sy n="33" d="100"/>
      </p:scale>
      <p:origin x="0" y="7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6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651278-2437-40FC-9E4F-63749B233256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8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879CBBB-85D5-4806-9CEC-FF55006C9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6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1DC2ABC-FE3E-4234-B1CB-A28FB6E76881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A3297C6-9A6B-4A6D-839A-C97E6B73DC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5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386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66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2(n k) -1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715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86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80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example only</a:t>
            </a:r>
            <a:r>
              <a:rPr lang="en-US" baseline="0" dirty="0"/>
              <a:t> if time allows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87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90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7539-CBD4-451D-A4C9-95A541B1D05D}" type="datetime8">
              <a:rPr lang="he-IL" smtClean="0">
                <a:solidFill>
                  <a:srgbClr val="696464"/>
                </a:solidFill>
              </a:rPr>
              <a:pPr/>
              <a:t>24 נובמבר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1858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E53E-BD8C-49DC-A3A0-E6F7C55FBDDB}" type="datetime8">
              <a:rPr lang="he-IL" smtClean="0">
                <a:solidFill>
                  <a:srgbClr val="696464"/>
                </a:solidFill>
              </a:rPr>
              <a:pPr/>
              <a:t>24 נובמבר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655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145E-D537-45C7-8C9A-289198D4B851}" type="datetime8">
              <a:rPr lang="he-IL" smtClean="0">
                <a:solidFill>
                  <a:srgbClr val="696464"/>
                </a:solidFill>
              </a:rPr>
              <a:pPr/>
              <a:t>24 נובמבר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620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665A-A004-4D4A-BC81-D49DC99578C3}" type="datetime8">
              <a:rPr lang="he-IL" smtClean="0">
                <a:solidFill>
                  <a:srgbClr val="696464"/>
                </a:solidFill>
              </a:rPr>
              <a:pPr/>
              <a:t>24 נובמבר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1388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D74B-5EA9-4D22-8674-8EF9B567815D}" type="datetime8">
              <a:rPr lang="he-IL" smtClean="0">
                <a:solidFill>
                  <a:srgbClr val="696464"/>
                </a:solidFill>
              </a:rPr>
              <a:pPr/>
              <a:t>24 נובמבר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0577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DF5A-961F-4AB9-83F2-087D02EDC4AD}" type="datetime8">
              <a:rPr lang="he-IL" smtClean="0">
                <a:solidFill>
                  <a:srgbClr val="696464"/>
                </a:solidFill>
              </a:rPr>
              <a:pPr/>
              <a:t>24 נובמבר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7183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4297-414F-4B38-805A-FA768400D599}" type="datetime8">
              <a:rPr lang="he-IL" smtClean="0">
                <a:solidFill>
                  <a:srgbClr val="696464"/>
                </a:solidFill>
              </a:rPr>
              <a:pPr/>
              <a:t>24 נובמבר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2744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3880-923A-4064-90F6-3D3A0C47C94D}" type="datetime8">
              <a:rPr lang="he-IL" smtClean="0">
                <a:solidFill>
                  <a:srgbClr val="696464"/>
                </a:solidFill>
              </a:rPr>
              <a:pPr/>
              <a:t>24 נובמבר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60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DE03-6039-4A26-B928-28310EE9F2EF}" type="datetime8">
              <a:rPr lang="he-IL" smtClean="0">
                <a:solidFill>
                  <a:srgbClr val="696464"/>
                </a:solidFill>
              </a:rPr>
              <a:pPr/>
              <a:t>24 נובמבר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162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B374-EE3F-43DF-AA49-2F45A4CF90AE}" type="datetime8">
              <a:rPr lang="he-IL" smtClean="0">
                <a:solidFill>
                  <a:srgbClr val="696464"/>
                </a:solidFill>
              </a:rPr>
              <a:pPr/>
              <a:t>24 נובמבר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2125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0A56-4AA2-471C-BF1E-D3FA4CEA9B66}" type="datetime8">
              <a:rPr lang="he-IL" smtClean="0">
                <a:solidFill>
                  <a:srgbClr val="696464"/>
                </a:solidFill>
              </a:rPr>
              <a:pPr/>
              <a:t>24 נובמבר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3468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rtl="1"/>
            <a:fld id="{C82B6F53-3B58-422D-8DFA-47BC7EB1943C}" type="datetime8">
              <a:rPr lang="he-IL" smtClean="0">
                <a:solidFill>
                  <a:srgbClr val="696464"/>
                </a:solidFill>
              </a:rPr>
              <a:pPr rtl="1"/>
              <a:t>24 נובמבר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rtl="1"/>
            <a:endParaRPr lang="he-IL">
              <a:solidFill>
                <a:srgbClr val="696464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fld id="{5BFAECAB-C45E-4A96-B7DD-92EBDA7AC1F7}" type="slidenum">
              <a:rPr lang="he-IL" smtClean="0"/>
              <a:pPr rtl="1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631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r" rtl="1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r" rtl="1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2.norwalk-city.k12.oh.us/wordpress/precalc0910/2010/03/21/recursion-project-proyecto-de-recursion-projet-de-recursivite-recursion-%CE%AD%CF%81%CE%B3%CE%BF%CF%85/" TargetMode="Externa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thontutor.com/visualize.html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image" Target="../media/image11.jpe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png"/><Relationship Id="rId4" Type="http://schemas.openxmlformats.org/officeDocument/2006/relationships/image" Target="../media/image7.wmf"/><Relationship Id="rId9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thontutor.com/visualize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thontutor.com/visualize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thontutor.com/visualize.html" TargetMode="Externa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0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773016"/>
            <a:ext cx="6400800" cy="1600200"/>
          </a:xfrm>
        </p:spPr>
        <p:txBody>
          <a:bodyPr/>
          <a:lstStyle/>
          <a:p>
            <a:pPr rtl="0"/>
            <a:r>
              <a:rPr 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Fall 2020</a:t>
            </a:r>
            <a:endParaRPr lang="en-US" sz="36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rtl="0"/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Recitation 6: </a:t>
            </a:r>
            <a:r>
              <a:rPr lang="en-US" sz="36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Recursion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Programming for Engineers in Python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444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782960"/>
          </a:xfrm>
        </p:spPr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of Digits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5764262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10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0640" y="980728"/>
            <a:ext cx="7772400" cy="4572000"/>
          </a:xfrm>
        </p:spPr>
        <p:txBody>
          <a:bodyPr>
            <a:normAutofit/>
          </a:bodyPr>
          <a:lstStyle/>
          <a:p>
            <a:pPr marL="320040" lvl="1" indent="0" algn="l" rtl="0">
              <a:buNone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 err="1"/>
              <a:t>sum_of_digits</a:t>
            </a:r>
            <a:r>
              <a:rPr lang="en-US" dirty="0"/>
              <a:t>(1204)                   </a:t>
            </a:r>
            <a:endParaRPr lang="en-US" dirty="0">
              <a:solidFill>
                <a:srgbClr val="1D08B8"/>
              </a:solidFill>
            </a:endParaRP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1204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120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0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7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483768" y="1686818"/>
            <a:ext cx="3024336" cy="2462262"/>
            <a:chOff x="2483768" y="1686818"/>
            <a:chExt cx="3024336" cy="2462262"/>
          </a:xfrm>
        </p:grpSpPr>
        <p:sp>
          <p:nvSpPr>
            <p:cNvPr id="8" name="Rectangle 7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99792" y="1758826"/>
              <a:ext cx="2563266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(1204)</a:t>
              </a:r>
            </a:p>
            <a:p>
              <a:endParaRPr lang="en-US" sz="1200" dirty="0"/>
            </a:p>
            <a:p>
              <a:r>
                <a:rPr lang="en-US" sz="2400" dirty="0"/>
                <a:t>num</a:t>
              </a:r>
            </a:p>
            <a:p>
              <a:r>
                <a:rPr lang="en-US" sz="2400" dirty="0"/>
                <a:t>1204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… +4</a:t>
              </a:r>
              <a:endParaRPr lang="he-IL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7584" y="5589240"/>
            <a:ext cx="5444155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200" dirty="0">
                <a:solidFill>
                  <a:srgbClr val="FF6600"/>
                </a:solidFill>
              </a:rPr>
              <a:t>if</a:t>
            </a:r>
            <a:r>
              <a:rPr lang="en-US" sz="2200" dirty="0"/>
              <a:t> </a:t>
            </a:r>
            <a:r>
              <a:rPr lang="en-US" sz="2200" dirty="0" err="1"/>
              <a:t>num</a:t>
            </a:r>
            <a:r>
              <a:rPr lang="en-US" sz="2200" dirty="0"/>
              <a:t> == 0:	</a:t>
            </a:r>
          </a:p>
          <a:p>
            <a:r>
              <a:rPr lang="en-US" sz="2200" dirty="0">
                <a:solidFill>
                  <a:srgbClr val="FF6600"/>
                </a:solidFill>
              </a:rPr>
              <a:t>	return</a:t>
            </a:r>
            <a:r>
              <a:rPr lang="en-US" sz="2200" dirty="0"/>
              <a:t> 0</a:t>
            </a:r>
          </a:p>
          <a:p>
            <a:r>
              <a:rPr lang="en-US" sz="2200" dirty="0">
                <a:solidFill>
                  <a:srgbClr val="FF6600"/>
                </a:solidFill>
              </a:rPr>
              <a:t>return</a:t>
            </a:r>
            <a:r>
              <a:rPr lang="en-US" sz="2200" dirty="0"/>
              <a:t> </a:t>
            </a:r>
            <a:r>
              <a:rPr lang="en-US" sz="2200" dirty="0" err="1"/>
              <a:t>sum_of_digits</a:t>
            </a:r>
            <a:r>
              <a:rPr lang="en-US" sz="2200" dirty="0"/>
              <a:t>(num//10) + num%10</a:t>
            </a:r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889147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782960"/>
          </a:xfrm>
        </p:spPr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of Digits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5764262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11</a:t>
            </a:fld>
            <a:endParaRPr lang="he-IL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980728"/>
            <a:ext cx="7772400" cy="4572000"/>
          </a:xfrm>
        </p:spPr>
        <p:txBody>
          <a:bodyPr>
            <a:normAutofit/>
          </a:bodyPr>
          <a:lstStyle/>
          <a:p>
            <a:pPr marL="320040" lvl="1" indent="0" algn="l" rtl="0">
              <a:buNone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 err="1"/>
              <a:t>sum_of_digits</a:t>
            </a:r>
            <a:r>
              <a:rPr lang="en-US" dirty="0"/>
              <a:t>(1204)                   </a:t>
            </a:r>
            <a:endParaRPr lang="en-US" dirty="0">
              <a:solidFill>
                <a:srgbClr val="1D08B8"/>
              </a:solidFill>
            </a:endParaRP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1204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120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0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7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2483768" y="1686818"/>
            <a:ext cx="3024336" cy="2462262"/>
            <a:chOff x="2483768" y="1686818"/>
            <a:chExt cx="3024336" cy="2462262"/>
          </a:xfrm>
        </p:grpSpPr>
        <p:sp>
          <p:nvSpPr>
            <p:cNvPr id="45" name="Rectangle 44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699792" y="1758826"/>
              <a:ext cx="2563266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(1204)</a:t>
              </a:r>
            </a:p>
            <a:p>
              <a:endParaRPr lang="en-US" sz="1200" dirty="0"/>
            </a:p>
            <a:p>
              <a:r>
                <a:rPr lang="en-US" sz="2400" dirty="0"/>
                <a:t>n</a:t>
              </a:r>
            </a:p>
            <a:p>
              <a:r>
                <a:rPr lang="en-US" sz="2400" dirty="0"/>
                <a:t>1204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… +4</a:t>
              </a:r>
              <a:endParaRPr lang="he-IL" sz="24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699792" y="2118866"/>
            <a:ext cx="3024336" cy="2462262"/>
            <a:chOff x="2483768" y="1686818"/>
            <a:chExt cx="3024336" cy="2462262"/>
          </a:xfrm>
        </p:grpSpPr>
        <p:sp>
          <p:nvSpPr>
            <p:cNvPr id="50" name="Rectangle 49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699792" y="1758826"/>
              <a:ext cx="2422202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(120)</a:t>
              </a:r>
            </a:p>
            <a:p>
              <a:endParaRPr lang="en-US" sz="1200" dirty="0"/>
            </a:p>
            <a:p>
              <a:r>
                <a:rPr lang="en-US" sz="2400" dirty="0"/>
                <a:t>num</a:t>
              </a:r>
            </a:p>
            <a:p>
              <a:r>
                <a:rPr lang="en-US" sz="2400" dirty="0"/>
                <a:t>120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… +0</a:t>
              </a:r>
              <a:endParaRPr lang="he-IL" sz="24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27584" y="5589240"/>
            <a:ext cx="5444155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200" dirty="0">
                <a:solidFill>
                  <a:srgbClr val="FF6600"/>
                </a:solidFill>
              </a:rPr>
              <a:t>if</a:t>
            </a:r>
            <a:r>
              <a:rPr lang="en-US" sz="2200" dirty="0"/>
              <a:t> </a:t>
            </a:r>
            <a:r>
              <a:rPr lang="en-US" sz="2200" dirty="0" err="1"/>
              <a:t>num</a:t>
            </a:r>
            <a:r>
              <a:rPr lang="en-US" sz="2200" dirty="0"/>
              <a:t> == 0:	</a:t>
            </a:r>
          </a:p>
          <a:p>
            <a:r>
              <a:rPr lang="en-US" sz="2200" dirty="0">
                <a:solidFill>
                  <a:srgbClr val="FF6600"/>
                </a:solidFill>
              </a:rPr>
              <a:t>	return</a:t>
            </a:r>
            <a:r>
              <a:rPr lang="en-US" sz="2200" dirty="0"/>
              <a:t> 0</a:t>
            </a:r>
          </a:p>
          <a:p>
            <a:r>
              <a:rPr lang="en-US" sz="2200" dirty="0">
                <a:solidFill>
                  <a:srgbClr val="FF6600"/>
                </a:solidFill>
              </a:rPr>
              <a:t>return</a:t>
            </a:r>
            <a:r>
              <a:rPr lang="en-US" sz="2200" dirty="0"/>
              <a:t> </a:t>
            </a:r>
            <a:r>
              <a:rPr lang="en-US" sz="2200" dirty="0" err="1"/>
              <a:t>sum_of_digits</a:t>
            </a:r>
            <a:r>
              <a:rPr lang="en-US" sz="2200" dirty="0"/>
              <a:t>(num//10) + num%10</a:t>
            </a:r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3123532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782960"/>
          </a:xfrm>
        </p:spPr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of Digits</a:t>
            </a:r>
          </a:p>
        </p:txBody>
      </p:sp>
      <p:sp>
        <p:nvSpPr>
          <p:cNvPr id="5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5764262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12</a:t>
            </a:fld>
            <a:endParaRPr lang="he-IL"/>
          </a:p>
        </p:txBody>
      </p:sp>
      <p:sp>
        <p:nvSpPr>
          <p:cNvPr id="57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980728"/>
            <a:ext cx="7772400" cy="4572000"/>
          </a:xfrm>
        </p:spPr>
        <p:txBody>
          <a:bodyPr>
            <a:normAutofit/>
          </a:bodyPr>
          <a:lstStyle/>
          <a:p>
            <a:pPr marL="320040" lvl="1" indent="0" algn="l" rtl="0">
              <a:buNone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 err="1"/>
              <a:t>sum_of_digits</a:t>
            </a:r>
            <a:r>
              <a:rPr lang="en-US" dirty="0"/>
              <a:t>(1204)                   </a:t>
            </a:r>
            <a:endParaRPr lang="en-US" dirty="0">
              <a:solidFill>
                <a:srgbClr val="1D08B8"/>
              </a:solidFill>
            </a:endParaRP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1204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120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0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7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2483768" y="1686818"/>
            <a:ext cx="3024336" cy="2462262"/>
            <a:chOff x="2483768" y="1686818"/>
            <a:chExt cx="3024336" cy="2462262"/>
          </a:xfrm>
        </p:grpSpPr>
        <p:sp>
          <p:nvSpPr>
            <p:cNvPr id="59" name="Rectangle 58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99792" y="1758826"/>
              <a:ext cx="2563266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(1204)</a:t>
              </a:r>
            </a:p>
            <a:p>
              <a:endParaRPr lang="en-US" sz="1200" dirty="0"/>
            </a:p>
            <a:p>
              <a:r>
                <a:rPr lang="en-US" sz="2400" dirty="0"/>
                <a:t>n</a:t>
              </a:r>
            </a:p>
            <a:p>
              <a:r>
                <a:rPr lang="en-US" sz="2400" dirty="0"/>
                <a:t>1204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… +4</a:t>
              </a:r>
              <a:endParaRPr lang="he-IL" sz="24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699792" y="2118866"/>
            <a:ext cx="3024336" cy="2462262"/>
            <a:chOff x="2483768" y="1686818"/>
            <a:chExt cx="3024336" cy="2462262"/>
          </a:xfrm>
        </p:grpSpPr>
        <p:sp>
          <p:nvSpPr>
            <p:cNvPr id="64" name="Rectangle 63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99792" y="1758826"/>
              <a:ext cx="2422202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(120)</a:t>
              </a:r>
            </a:p>
            <a:p>
              <a:endParaRPr lang="en-US" sz="1200" dirty="0"/>
            </a:p>
            <a:p>
              <a:r>
                <a:rPr lang="en-US" sz="2400" dirty="0"/>
                <a:t>n</a:t>
              </a:r>
            </a:p>
            <a:p>
              <a:r>
                <a:rPr lang="en-US" sz="2400" dirty="0"/>
                <a:t>120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… +0</a:t>
              </a:r>
              <a:endParaRPr lang="he-IL" sz="24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915816" y="2550914"/>
            <a:ext cx="3024336" cy="2462262"/>
            <a:chOff x="2483768" y="1686818"/>
            <a:chExt cx="3024336" cy="2462262"/>
          </a:xfrm>
        </p:grpSpPr>
        <p:sp>
          <p:nvSpPr>
            <p:cNvPr id="69" name="Rectangle 68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99792" y="1758826"/>
              <a:ext cx="2281137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(12)</a:t>
              </a:r>
            </a:p>
            <a:p>
              <a:endParaRPr lang="en-US" sz="1200" dirty="0"/>
            </a:p>
            <a:p>
              <a:r>
                <a:rPr lang="en-US" sz="2400" dirty="0"/>
                <a:t>num</a:t>
              </a:r>
            </a:p>
            <a:p>
              <a:r>
                <a:rPr lang="en-US" sz="2400" dirty="0"/>
                <a:t>12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… +2</a:t>
              </a:r>
              <a:endParaRPr lang="he-IL" sz="24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27584" y="5589240"/>
            <a:ext cx="5444155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200" dirty="0">
                <a:solidFill>
                  <a:srgbClr val="FF6600"/>
                </a:solidFill>
              </a:rPr>
              <a:t>if</a:t>
            </a:r>
            <a:r>
              <a:rPr lang="en-US" sz="2200" dirty="0"/>
              <a:t> </a:t>
            </a:r>
            <a:r>
              <a:rPr lang="en-US" sz="2200" dirty="0" err="1"/>
              <a:t>num</a:t>
            </a:r>
            <a:r>
              <a:rPr lang="en-US" sz="2200" dirty="0"/>
              <a:t> == 0:	</a:t>
            </a:r>
          </a:p>
          <a:p>
            <a:r>
              <a:rPr lang="en-US" sz="2200" dirty="0">
                <a:solidFill>
                  <a:srgbClr val="FF6600"/>
                </a:solidFill>
              </a:rPr>
              <a:t>	return</a:t>
            </a:r>
            <a:r>
              <a:rPr lang="en-US" sz="2200" dirty="0"/>
              <a:t> 0</a:t>
            </a:r>
          </a:p>
          <a:p>
            <a:r>
              <a:rPr lang="en-US" sz="2200" dirty="0">
                <a:solidFill>
                  <a:srgbClr val="FF6600"/>
                </a:solidFill>
              </a:rPr>
              <a:t>return</a:t>
            </a:r>
            <a:r>
              <a:rPr lang="en-US" sz="2200" dirty="0"/>
              <a:t> </a:t>
            </a:r>
            <a:r>
              <a:rPr lang="en-US" sz="2200" dirty="0" err="1"/>
              <a:t>sum_of_digits</a:t>
            </a:r>
            <a:r>
              <a:rPr lang="en-US" sz="2200" dirty="0"/>
              <a:t>(num//10) + num%10</a:t>
            </a:r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1127155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782960"/>
          </a:xfrm>
        </p:spPr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of Digits</a:t>
            </a:r>
          </a:p>
        </p:txBody>
      </p:sp>
      <p:sp>
        <p:nvSpPr>
          <p:cNvPr id="5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5764262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13</a:t>
            </a:fld>
            <a:endParaRPr lang="he-IL"/>
          </a:p>
        </p:txBody>
      </p:sp>
      <p:sp>
        <p:nvSpPr>
          <p:cNvPr id="52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980728"/>
            <a:ext cx="7772400" cy="4572000"/>
          </a:xfrm>
        </p:spPr>
        <p:txBody>
          <a:bodyPr>
            <a:normAutofit/>
          </a:bodyPr>
          <a:lstStyle/>
          <a:p>
            <a:pPr marL="320040" lvl="1" indent="0" algn="l" rtl="0">
              <a:buNone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 err="1"/>
              <a:t>sum_of_digits</a:t>
            </a:r>
            <a:r>
              <a:rPr lang="en-US" dirty="0"/>
              <a:t>(1204)                   </a:t>
            </a:r>
            <a:endParaRPr lang="en-US" dirty="0">
              <a:solidFill>
                <a:srgbClr val="1D08B8"/>
              </a:solidFill>
            </a:endParaRP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1204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120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0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7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483768" y="1686818"/>
            <a:ext cx="3024336" cy="2462262"/>
            <a:chOff x="2483768" y="1686818"/>
            <a:chExt cx="3024336" cy="2462262"/>
          </a:xfrm>
        </p:grpSpPr>
        <p:sp>
          <p:nvSpPr>
            <p:cNvPr id="54" name="Rectangle 53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99792" y="1758826"/>
              <a:ext cx="2563266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(1204)</a:t>
              </a:r>
            </a:p>
            <a:p>
              <a:endParaRPr lang="en-US" sz="1200" dirty="0"/>
            </a:p>
            <a:p>
              <a:r>
                <a:rPr lang="en-US" sz="2400" dirty="0"/>
                <a:t>n</a:t>
              </a:r>
            </a:p>
            <a:p>
              <a:r>
                <a:rPr lang="en-US" sz="2400" dirty="0"/>
                <a:t>1204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… +4</a:t>
              </a:r>
              <a:endParaRPr lang="he-IL" sz="24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699792" y="2118866"/>
            <a:ext cx="3024336" cy="2462262"/>
            <a:chOff x="2483768" y="1686818"/>
            <a:chExt cx="3024336" cy="2462262"/>
          </a:xfrm>
        </p:grpSpPr>
        <p:sp>
          <p:nvSpPr>
            <p:cNvPr id="59" name="Rectangle 58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99792" y="1758826"/>
              <a:ext cx="2422202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(120)</a:t>
              </a:r>
            </a:p>
            <a:p>
              <a:endParaRPr lang="en-US" sz="1200" dirty="0"/>
            </a:p>
            <a:p>
              <a:r>
                <a:rPr lang="en-US" sz="2400" dirty="0"/>
                <a:t>n</a:t>
              </a:r>
            </a:p>
            <a:p>
              <a:r>
                <a:rPr lang="en-US" sz="2400" dirty="0"/>
                <a:t>120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… +0</a:t>
              </a:r>
              <a:endParaRPr lang="he-IL" sz="24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915816" y="2550914"/>
            <a:ext cx="3024336" cy="2462262"/>
            <a:chOff x="2483768" y="1686818"/>
            <a:chExt cx="3024336" cy="2462262"/>
          </a:xfrm>
        </p:grpSpPr>
        <p:sp>
          <p:nvSpPr>
            <p:cNvPr id="64" name="Rectangle 63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99792" y="1758826"/>
              <a:ext cx="2281137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(12)</a:t>
              </a:r>
            </a:p>
            <a:p>
              <a:endParaRPr lang="en-US" sz="1200" dirty="0"/>
            </a:p>
            <a:p>
              <a:r>
                <a:rPr lang="en-US" sz="2400" dirty="0"/>
                <a:t>n</a:t>
              </a:r>
            </a:p>
            <a:p>
              <a:r>
                <a:rPr lang="en-US" sz="2400" dirty="0"/>
                <a:t>12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… +2</a:t>
              </a:r>
              <a:endParaRPr lang="he-IL" sz="24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131840" y="2982962"/>
            <a:ext cx="3024336" cy="2462262"/>
            <a:chOff x="2483768" y="1686818"/>
            <a:chExt cx="3024336" cy="2462262"/>
          </a:xfrm>
        </p:grpSpPr>
        <p:sp>
          <p:nvSpPr>
            <p:cNvPr id="69" name="Rectangle 68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99792" y="1758826"/>
              <a:ext cx="2140073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(1)</a:t>
              </a:r>
            </a:p>
            <a:p>
              <a:endParaRPr lang="en-US" sz="1200" dirty="0"/>
            </a:p>
            <a:p>
              <a:r>
                <a:rPr lang="en-US" sz="2400" dirty="0"/>
                <a:t>num</a:t>
              </a:r>
            </a:p>
            <a:p>
              <a:r>
                <a:rPr lang="en-US" sz="2400" dirty="0"/>
                <a:t>1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… +1</a:t>
              </a:r>
              <a:endParaRPr lang="he-IL" sz="24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27584" y="5589240"/>
            <a:ext cx="5444155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200" dirty="0">
                <a:solidFill>
                  <a:srgbClr val="FF6600"/>
                </a:solidFill>
              </a:rPr>
              <a:t>if</a:t>
            </a:r>
            <a:r>
              <a:rPr lang="en-US" sz="2200" dirty="0"/>
              <a:t> </a:t>
            </a:r>
            <a:r>
              <a:rPr lang="en-US" sz="2200" dirty="0" err="1"/>
              <a:t>num</a:t>
            </a:r>
            <a:r>
              <a:rPr lang="en-US" sz="2200" dirty="0"/>
              <a:t> == 0:	</a:t>
            </a:r>
          </a:p>
          <a:p>
            <a:r>
              <a:rPr lang="en-US" sz="2200" dirty="0">
                <a:solidFill>
                  <a:srgbClr val="FF6600"/>
                </a:solidFill>
              </a:rPr>
              <a:t>	return</a:t>
            </a:r>
            <a:r>
              <a:rPr lang="en-US" sz="2200" dirty="0"/>
              <a:t> 0</a:t>
            </a:r>
          </a:p>
          <a:p>
            <a:r>
              <a:rPr lang="en-US" sz="2200" dirty="0">
                <a:solidFill>
                  <a:srgbClr val="FF6600"/>
                </a:solidFill>
              </a:rPr>
              <a:t>return</a:t>
            </a:r>
            <a:r>
              <a:rPr lang="en-US" sz="2200" dirty="0"/>
              <a:t> </a:t>
            </a:r>
            <a:r>
              <a:rPr lang="en-US" sz="2200" dirty="0" err="1"/>
              <a:t>sum_of_digits</a:t>
            </a:r>
            <a:r>
              <a:rPr lang="en-US" sz="2200" dirty="0"/>
              <a:t>(num//10) + num%10</a:t>
            </a:r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2228806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782960"/>
          </a:xfrm>
        </p:spPr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of Digits</a:t>
            </a:r>
          </a:p>
        </p:txBody>
      </p:sp>
      <p:sp>
        <p:nvSpPr>
          <p:cNvPr id="14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5764262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14</a:t>
            </a:fld>
            <a:endParaRPr lang="he-IL"/>
          </a:p>
        </p:txBody>
      </p:sp>
      <p:sp>
        <p:nvSpPr>
          <p:cNvPr id="143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980728"/>
            <a:ext cx="7772400" cy="4572000"/>
          </a:xfrm>
        </p:spPr>
        <p:txBody>
          <a:bodyPr>
            <a:normAutofit/>
          </a:bodyPr>
          <a:lstStyle/>
          <a:p>
            <a:pPr marL="320040" lvl="1" indent="0" algn="l" rtl="0">
              <a:buNone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 err="1"/>
              <a:t>sum_of_digits</a:t>
            </a:r>
            <a:r>
              <a:rPr lang="en-US" dirty="0"/>
              <a:t>(1204)                   </a:t>
            </a:r>
            <a:endParaRPr lang="en-US" dirty="0">
              <a:solidFill>
                <a:srgbClr val="1D08B8"/>
              </a:solidFill>
            </a:endParaRP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1204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120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0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7</a:t>
            </a:r>
          </a:p>
        </p:txBody>
      </p:sp>
      <p:grpSp>
        <p:nvGrpSpPr>
          <p:cNvPr id="144" name="Group 143"/>
          <p:cNvGrpSpPr/>
          <p:nvPr/>
        </p:nvGrpSpPr>
        <p:grpSpPr>
          <a:xfrm>
            <a:off x="2483768" y="1686818"/>
            <a:ext cx="3024336" cy="2462262"/>
            <a:chOff x="2483768" y="1686818"/>
            <a:chExt cx="3024336" cy="2462262"/>
          </a:xfrm>
        </p:grpSpPr>
        <p:sp>
          <p:nvSpPr>
            <p:cNvPr id="145" name="Rectangle 144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699792" y="1758826"/>
              <a:ext cx="2531206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(1204)</a:t>
              </a:r>
            </a:p>
            <a:p>
              <a:endParaRPr lang="en-US" sz="1200" dirty="0"/>
            </a:p>
            <a:p>
              <a:r>
                <a:rPr lang="en-US" sz="2400" dirty="0"/>
                <a:t>n</a:t>
              </a:r>
            </a:p>
            <a:p>
              <a:r>
                <a:rPr lang="en-US" sz="2400" dirty="0"/>
                <a:t>1204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… +4</a:t>
              </a:r>
              <a:endParaRPr lang="he-IL" sz="2400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2699792" y="2118866"/>
            <a:ext cx="3024336" cy="2462262"/>
            <a:chOff x="2483768" y="1686818"/>
            <a:chExt cx="3024336" cy="2462262"/>
          </a:xfrm>
        </p:grpSpPr>
        <p:sp>
          <p:nvSpPr>
            <p:cNvPr id="150" name="Rectangle 149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699792" y="1758826"/>
              <a:ext cx="2422202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(120)</a:t>
              </a:r>
            </a:p>
            <a:p>
              <a:endParaRPr lang="en-US" sz="1200" dirty="0"/>
            </a:p>
            <a:p>
              <a:r>
                <a:rPr lang="en-US" sz="2400" dirty="0"/>
                <a:t>n</a:t>
              </a:r>
            </a:p>
            <a:p>
              <a:r>
                <a:rPr lang="en-US" sz="2400" dirty="0"/>
                <a:t>120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… +0</a:t>
              </a:r>
              <a:endParaRPr lang="he-IL" sz="2400" dirty="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2915816" y="2550914"/>
            <a:ext cx="3024336" cy="2462262"/>
            <a:chOff x="2483768" y="1686818"/>
            <a:chExt cx="3024336" cy="2462262"/>
          </a:xfrm>
        </p:grpSpPr>
        <p:sp>
          <p:nvSpPr>
            <p:cNvPr id="155" name="Rectangle 154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699792" y="1758826"/>
              <a:ext cx="2281137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(12)</a:t>
              </a:r>
            </a:p>
            <a:p>
              <a:endParaRPr lang="en-US" sz="1200" dirty="0"/>
            </a:p>
            <a:p>
              <a:r>
                <a:rPr lang="en-US" sz="2400" dirty="0"/>
                <a:t>n</a:t>
              </a:r>
            </a:p>
            <a:p>
              <a:r>
                <a:rPr lang="en-US" sz="2400" dirty="0"/>
                <a:t>12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… +2</a:t>
              </a:r>
              <a:endParaRPr lang="he-IL" sz="2400" dirty="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3131840" y="2982962"/>
            <a:ext cx="3024336" cy="2462262"/>
            <a:chOff x="2483768" y="1686818"/>
            <a:chExt cx="3024336" cy="2462262"/>
          </a:xfrm>
        </p:grpSpPr>
        <p:sp>
          <p:nvSpPr>
            <p:cNvPr id="160" name="Rectangle 159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699792" y="1758826"/>
              <a:ext cx="2140073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(1)</a:t>
              </a:r>
            </a:p>
            <a:p>
              <a:endParaRPr lang="en-US" sz="1200" dirty="0"/>
            </a:p>
            <a:p>
              <a:r>
                <a:rPr lang="en-US" sz="2400" dirty="0"/>
                <a:t>n</a:t>
              </a:r>
            </a:p>
            <a:p>
              <a:r>
                <a:rPr lang="en-US" sz="2400" dirty="0"/>
                <a:t>1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… +1</a:t>
              </a:r>
              <a:endParaRPr lang="he-IL" sz="2400" dirty="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3347864" y="3415010"/>
            <a:ext cx="3024336" cy="2462262"/>
            <a:chOff x="2483768" y="1686818"/>
            <a:chExt cx="3024336" cy="2462262"/>
          </a:xfrm>
        </p:grpSpPr>
        <p:sp>
          <p:nvSpPr>
            <p:cNvPr id="165" name="Rectangle 164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699792" y="1758826"/>
              <a:ext cx="2140073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(0)</a:t>
              </a:r>
            </a:p>
            <a:p>
              <a:endParaRPr lang="en-US" sz="1200" dirty="0"/>
            </a:p>
            <a:p>
              <a:r>
                <a:rPr lang="en-US" sz="2400" dirty="0"/>
                <a:t>num</a:t>
              </a:r>
            </a:p>
            <a:p>
              <a:r>
                <a:rPr lang="en-US" sz="2400" dirty="0"/>
                <a:t>0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0</a:t>
              </a:r>
              <a:endParaRPr lang="he-IL" sz="2400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27584" y="5589240"/>
            <a:ext cx="5444155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200" dirty="0">
                <a:solidFill>
                  <a:srgbClr val="FF6600"/>
                </a:solidFill>
              </a:rPr>
              <a:t>if</a:t>
            </a:r>
            <a:r>
              <a:rPr lang="en-US" sz="2200" dirty="0"/>
              <a:t> </a:t>
            </a:r>
            <a:r>
              <a:rPr lang="en-US" sz="2200" dirty="0" err="1"/>
              <a:t>num</a:t>
            </a:r>
            <a:r>
              <a:rPr lang="en-US" sz="2200" dirty="0"/>
              <a:t> == 0:	</a:t>
            </a:r>
          </a:p>
          <a:p>
            <a:r>
              <a:rPr lang="en-US" sz="2200" dirty="0">
                <a:solidFill>
                  <a:srgbClr val="FF6600"/>
                </a:solidFill>
              </a:rPr>
              <a:t>	return</a:t>
            </a:r>
            <a:r>
              <a:rPr lang="en-US" sz="2200" dirty="0"/>
              <a:t> 0</a:t>
            </a:r>
          </a:p>
          <a:p>
            <a:r>
              <a:rPr lang="en-US" sz="2200" dirty="0">
                <a:solidFill>
                  <a:srgbClr val="FF6600"/>
                </a:solidFill>
              </a:rPr>
              <a:t>return</a:t>
            </a:r>
            <a:r>
              <a:rPr lang="en-US" sz="2200" dirty="0"/>
              <a:t> </a:t>
            </a:r>
            <a:r>
              <a:rPr lang="en-US" sz="2200" dirty="0" err="1"/>
              <a:t>sum_of_digits</a:t>
            </a:r>
            <a:r>
              <a:rPr lang="en-US" sz="2200" dirty="0"/>
              <a:t>(num//10) + num%10</a:t>
            </a:r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2825104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782960"/>
          </a:xfrm>
        </p:spPr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of Digits</a:t>
            </a:r>
          </a:p>
        </p:txBody>
      </p:sp>
      <p:sp>
        <p:nvSpPr>
          <p:cNvPr id="12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5764262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15</a:t>
            </a:fld>
            <a:endParaRPr lang="he-IL"/>
          </a:p>
        </p:txBody>
      </p:sp>
      <p:sp>
        <p:nvSpPr>
          <p:cNvPr id="125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980728"/>
            <a:ext cx="7772400" cy="4572000"/>
          </a:xfrm>
        </p:spPr>
        <p:txBody>
          <a:bodyPr>
            <a:normAutofit/>
          </a:bodyPr>
          <a:lstStyle/>
          <a:p>
            <a:pPr marL="320040" lvl="1" indent="0" algn="l" rtl="0">
              <a:buNone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 err="1"/>
              <a:t>sum_of_digits</a:t>
            </a:r>
            <a:r>
              <a:rPr lang="en-US" dirty="0"/>
              <a:t>(1204)                   </a:t>
            </a:r>
            <a:endParaRPr lang="en-US" dirty="0">
              <a:solidFill>
                <a:srgbClr val="1D08B8"/>
              </a:solidFill>
            </a:endParaRP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1204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120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0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7</a:t>
            </a:r>
          </a:p>
        </p:txBody>
      </p:sp>
      <p:grpSp>
        <p:nvGrpSpPr>
          <p:cNvPr id="126" name="Group 125"/>
          <p:cNvGrpSpPr/>
          <p:nvPr/>
        </p:nvGrpSpPr>
        <p:grpSpPr>
          <a:xfrm>
            <a:off x="2483768" y="1686818"/>
            <a:ext cx="3024336" cy="2462262"/>
            <a:chOff x="2483768" y="1686818"/>
            <a:chExt cx="3024336" cy="2462262"/>
          </a:xfrm>
        </p:grpSpPr>
        <p:sp>
          <p:nvSpPr>
            <p:cNvPr id="127" name="Rectangle 126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699792" y="1758826"/>
              <a:ext cx="2531206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(1204)</a:t>
              </a:r>
            </a:p>
            <a:p>
              <a:endParaRPr lang="en-US" sz="1200" dirty="0"/>
            </a:p>
            <a:p>
              <a:r>
                <a:rPr lang="en-US" sz="2400" dirty="0"/>
                <a:t>n</a:t>
              </a:r>
            </a:p>
            <a:p>
              <a:r>
                <a:rPr lang="en-US" sz="2400" dirty="0"/>
                <a:t>1204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… +4</a:t>
              </a:r>
              <a:endParaRPr lang="he-IL" sz="240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2699792" y="2118866"/>
            <a:ext cx="3024336" cy="2462262"/>
            <a:chOff x="2483768" y="1686818"/>
            <a:chExt cx="3024336" cy="2462262"/>
          </a:xfrm>
        </p:grpSpPr>
        <p:sp>
          <p:nvSpPr>
            <p:cNvPr id="132" name="Rectangle 131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699792" y="1758826"/>
              <a:ext cx="2390141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(120)</a:t>
              </a:r>
            </a:p>
            <a:p>
              <a:endParaRPr lang="en-US" sz="1200" dirty="0"/>
            </a:p>
            <a:p>
              <a:r>
                <a:rPr lang="en-US" sz="2400" dirty="0"/>
                <a:t>n</a:t>
              </a:r>
            </a:p>
            <a:p>
              <a:r>
                <a:rPr lang="en-US" sz="2400" dirty="0"/>
                <a:t>120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… +0</a:t>
              </a:r>
              <a:endParaRPr lang="he-IL" sz="2400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915816" y="2550914"/>
            <a:ext cx="3024336" cy="2462262"/>
            <a:chOff x="2483768" y="1686818"/>
            <a:chExt cx="3024336" cy="2462262"/>
          </a:xfrm>
        </p:grpSpPr>
        <p:sp>
          <p:nvSpPr>
            <p:cNvPr id="137" name="Rectangle 136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699792" y="1758826"/>
              <a:ext cx="2249077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(12)</a:t>
              </a:r>
            </a:p>
            <a:p>
              <a:endParaRPr lang="en-US" sz="1200" dirty="0"/>
            </a:p>
            <a:p>
              <a:r>
                <a:rPr lang="en-US" sz="2400" dirty="0"/>
                <a:t>n</a:t>
              </a:r>
            </a:p>
            <a:p>
              <a:r>
                <a:rPr lang="en-US" sz="2400" dirty="0"/>
                <a:t>12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… +2</a:t>
              </a:r>
              <a:endParaRPr lang="he-IL" sz="240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3131840" y="2982962"/>
            <a:ext cx="3024336" cy="2462262"/>
            <a:chOff x="2483768" y="1686818"/>
            <a:chExt cx="3024336" cy="2462262"/>
          </a:xfrm>
        </p:grpSpPr>
        <p:sp>
          <p:nvSpPr>
            <p:cNvPr id="142" name="Rectangle 141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699792" y="1758826"/>
              <a:ext cx="2108013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(1)</a:t>
              </a:r>
            </a:p>
            <a:p>
              <a:endParaRPr lang="en-US" sz="1200" dirty="0"/>
            </a:p>
            <a:p>
              <a:r>
                <a:rPr lang="en-US" sz="2400" dirty="0"/>
                <a:t>num</a:t>
              </a:r>
            </a:p>
            <a:p>
              <a:r>
                <a:rPr lang="en-US" sz="2400" dirty="0"/>
                <a:t>1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0 + 1</a:t>
              </a:r>
              <a:endParaRPr lang="he-IL" sz="240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27584" y="5589240"/>
            <a:ext cx="5444155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200" dirty="0">
                <a:solidFill>
                  <a:srgbClr val="FF6600"/>
                </a:solidFill>
              </a:rPr>
              <a:t>if</a:t>
            </a:r>
            <a:r>
              <a:rPr lang="en-US" sz="2200" dirty="0"/>
              <a:t> </a:t>
            </a:r>
            <a:r>
              <a:rPr lang="en-US" sz="2200" dirty="0" err="1"/>
              <a:t>num</a:t>
            </a:r>
            <a:r>
              <a:rPr lang="en-US" sz="2200" dirty="0"/>
              <a:t> == 0:	</a:t>
            </a:r>
          </a:p>
          <a:p>
            <a:r>
              <a:rPr lang="en-US" sz="2200" dirty="0">
                <a:solidFill>
                  <a:srgbClr val="FF6600"/>
                </a:solidFill>
              </a:rPr>
              <a:t>	return</a:t>
            </a:r>
            <a:r>
              <a:rPr lang="en-US" sz="2200" dirty="0"/>
              <a:t> 0</a:t>
            </a:r>
          </a:p>
          <a:p>
            <a:r>
              <a:rPr lang="en-US" sz="2200" dirty="0">
                <a:solidFill>
                  <a:srgbClr val="FF6600"/>
                </a:solidFill>
              </a:rPr>
              <a:t>return</a:t>
            </a:r>
            <a:r>
              <a:rPr lang="en-US" sz="2200" dirty="0"/>
              <a:t> </a:t>
            </a:r>
            <a:r>
              <a:rPr lang="en-US" sz="2200" dirty="0" err="1"/>
              <a:t>sum_of_digits</a:t>
            </a:r>
            <a:r>
              <a:rPr lang="en-US" sz="2200" dirty="0"/>
              <a:t>(num//10) + num%10</a:t>
            </a:r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879806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782960"/>
          </a:xfrm>
        </p:spPr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of Digits</a:t>
            </a:r>
          </a:p>
        </p:txBody>
      </p:sp>
      <p:sp>
        <p:nvSpPr>
          <p:cNvPr id="8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5764262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16</a:t>
            </a:fld>
            <a:endParaRPr lang="he-IL"/>
          </a:p>
        </p:txBody>
      </p:sp>
      <p:sp>
        <p:nvSpPr>
          <p:cNvPr id="82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980728"/>
            <a:ext cx="7772400" cy="4572000"/>
          </a:xfrm>
        </p:spPr>
        <p:txBody>
          <a:bodyPr>
            <a:normAutofit/>
          </a:bodyPr>
          <a:lstStyle/>
          <a:p>
            <a:pPr marL="320040" lvl="1" indent="0" algn="l" rtl="0">
              <a:buNone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 err="1"/>
              <a:t>sum_of_digits</a:t>
            </a:r>
            <a:r>
              <a:rPr lang="en-US" dirty="0"/>
              <a:t>(1204)                   </a:t>
            </a:r>
            <a:endParaRPr lang="en-US" dirty="0">
              <a:solidFill>
                <a:srgbClr val="1D08B8"/>
              </a:solidFill>
            </a:endParaRP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1204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120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0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7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2483768" y="1686818"/>
            <a:ext cx="3024336" cy="2462262"/>
            <a:chOff x="2483768" y="1686818"/>
            <a:chExt cx="3024336" cy="2462262"/>
          </a:xfrm>
        </p:grpSpPr>
        <p:sp>
          <p:nvSpPr>
            <p:cNvPr id="84" name="Rectangle 83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699792" y="1758826"/>
              <a:ext cx="2531206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(1204)</a:t>
              </a:r>
            </a:p>
            <a:p>
              <a:endParaRPr lang="en-US" sz="1200" dirty="0"/>
            </a:p>
            <a:p>
              <a:r>
                <a:rPr lang="en-US" sz="2400" dirty="0"/>
                <a:t>n</a:t>
              </a:r>
            </a:p>
            <a:p>
              <a:r>
                <a:rPr lang="en-US" sz="2400" dirty="0"/>
                <a:t>1204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… +4</a:t>
              </a:r>
              <a:endParaRPr lang="he-IL" sz="24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699792" y="2118866"/>
            <a:ext cx="3024336" cy="2462262"/>
            <a:chOff x="2483768" y="1686818"/>
            <a:chExt cx="3024336" cy="2462262"/>
          </a:xfrm>
        </p:grpSpPr>
        <p:sp>
          <p:nvSpPr>
            <p:cNvPr id="89" name="Rectangle 88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699792" y="1758826"/>
              <a:ext cx="2390141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(120)</a:t>
              </a:r>
            </a:p>
            <a:p>
              <a:endParaRPr lang="en-US" sz="1200" dirty="0"/>
            </a:p>
            <a:p>
              <a:r>
                <a:rPr lang="en-US" sz="2400" dirty="0"/>
                <a:t>n</a:t>
              </a:r>
            </a:p>
            <a:p>
              <a:r>
                <a:rPr lang="en-US" sz="2400" dirty="0"/>
                <a:t>120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… +0</a:t>
              </a:r>
              <a:endParaRPr lang="he-IL" sz="24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915816" y="2550914"/>
            <a:ext cx="3024336" cy="2462262"/>
            <a:chOff x="2483768" y="1686818"/>
            <a:chExt cx="3024336" cy="2462262"/>
          </a:xfrm>
        </p:grpSpPr>
        <p:sp>
          <p:nvSpPr>
            <p:cNvPr id="94" name="Rectangle 93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699792" y="1758826"/>
              <a:ext cx="2249077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(12)</a:t>
              </a:r>
            </a:p>
            <a:p>
              <a:endParaRPr lang="en-US" sz="1200" dirty="0"/>
            </a:p>
            <a:p>
              <a:r>
                <a:rPr lang="en-US" sz="2400" dirty="0"/>
                <a:t>num</a:t>
              </a:r>
            </a:p>
            <a:p>
              <a:r>
                <a:rPr lang="en-US" sz="2400" dirty="0"/>
                <a:t>12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1 + 2</a:t>
              </a:r>
              <a:endParaRPr lang="he-IL" sz="240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27584" y="5589240"/>
            <a:ext cx="5444155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200" dirty="0">
                <a:solidFill>
                  <a:srgbClr val="FF6600"/>
                </a:solidFill>
              </a:rPr>
              <a:t>if</a:t>
            </a:r>
            <a:r>
              <a:rPr lang="en-US" sz="2200" dirty="0"/>
              <a:t> </a:t>
            </a:r>
            <a:r>
              <a:rPr lang="en-US" sz="2200" dirty="0" err="1"/>
              <a:t>num</a:t>
            </a:r>
            <a:r>
              <a:rPr lang="en-US" sz="2200" dirty="0"/>
              <a:t> == 0:	</a:t>
            </a:r>
          </a:p>
          <a:p>
            <a:r>
              <a:rPr lang="en-US" sz="2200" dirty="0">
                <a:solidFill>
                  <a:srgbClr val="FF6600"/>
                </a:solidFill>
              </a:rPr>
              <a:t>	return</a:t>
            </a:r>
            <a:r>
              <a:rPr lang="en-US" sz="2200" dirty="0"/>
              <a:t> 0</a:t>
            </a:r>
          </a:p>
          <a:p>
            <a:r>
              <a:rPr lang="en-US" sz="2200" dirty="0">
                <a:solidFill>
                  <a:srgbClr val="FF6600"/>
                </a:solidFill>
              </a:rPr>
              <a:t>return</a:t>
            </a:r>
            <a:r>
              <a:rPr lang="en-US" sz="2200" dirty="0"/>
              <a:t> </a:t>
            </a:r>
            <a:r>
              <a:rPr lang="en-US" sz="2200" dirty="0" err="1"/>
              <a:t>sum_of_digits</a:t>
            </a:r>
            <a:r>
              <a:rPr lang="en-US" sz="2200" dirty="0"/>
              <a:t>(num//10) + num%10</a:t>
            </a:r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3574606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782960"/>
          </a:xfrm>
        </p:spPr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of Digits</a:t>
            </a:r>
          </a:p>
        </p:txBody>
      </p:sp>
      <p:sp>
        <p:nvSpPr>
          <p:cNvPr id="4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5764262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17</a:t>
            </a:fld>
            <a:endParaRPr lang="he-IL"/>
          </a:p>
        </p:txBody>
      </p:sp>
      <p:sp>
        <p:nvSpPr>
          <p:cNvPr id="47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980728"/>
            <a:ext cx="7772400" cy="4572000"/>
          </a:xfrm>
        </p:spPr>
        <p:txBody>
          <a:bodyPr>
            <a:normAutofit/>
          </a:bodyPr>
          <a:lstStyle/>
          <a:p>
            <a:pPr marL="320040" lvl="1" indent="0" algn="l" rtl="0">
              <a:buNone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 err="1"/>
              <a:t>sum_of_digits</a:t>
            </a:r>
            <a:r>
              <a:rPr lang="en-US" dirty="0"/>
              <a:t>(1204)                   </a:t>
            </a:r>
            <a:endParaRPr lang="en-US" dirty="0">
              <a:solidFill>
                <a:srgbClr val="1D08B8"/>
              </a:solidFill>
            </a:endParaRP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1204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120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0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7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483768" y="1686818"/>
            <a:ext cx="3024336" cy="2462262"/>
            <a:chOff x="2483768" y="1686818"/>
            <a:chExt cx="3024336" cy="2462262"/>
          </a:xfrm>
        </p:grpSpPr>
        <p:sp>
          <p:nvSpPr>
            <p:cNvPr id="49" name="Rectangle 48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699792" y="1758826"/>
              <a:ext cx="2563266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(1204)</a:t>
              </a:r>
            </a:p>
            <a:p>
              <a:endParaRPr lang="en-US" sz="1200" dirty="0"/>
            </a:p>
            <a:p>
              <a:r>
                <a:rPr lang="en-US" sz="2400" dirty="0"/>
                <a:t>n</a:t>
              </a:r>
            </a:p>
            <a:p>
              <a:r>
                <a:rPr lang="en-US" sz="2400" dirty="0"/>
                <a:t>1204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… +4</a:t>
              </a:r>
              <a:endParaRPr lang="he-IL" sz="24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699792" y="2118866"/>
            <a:ext cx="3024336" cy="2462262"/>
            <a:chOff x="2483768" y="1686818"/>
            <a:chExt cx="3024336" cy="2462262"/>
          </a:xfrm>
        </p:grpSpPr>
        <p:sp>
          <p:nvSpPr>
            <p:cNvPr id="54" name="Rectangle 53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99792" y="1758826"/>
              <a:ext cx="2422202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(120)</a:t>
              </a:r>
            </a:p>
            <a:p>
              <a:endParaRPr lang="en-US" sz="1200" dirty="0"/>
            </a:p>
            <a:p>
              <a:r>
                <a:rPr lang="en-US" sz="2400" dirty="0"/>
                <a:t>num</a:t>
              </a:r>
            </a:p>
            <a:p>
              <a:r>
                <a:rPr lang="en-US" sz="2400" dirty="0"/>
                <a:t>120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3 + 0</a:t>
              </a:r>
              <a:endParaRPr lang="he-IL" sz="24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27584" y="5589240"/>
            <a:ext cx="5444155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200" dirty="0">
                <a:solidFill>
                  <a:srgbClr val="FF6600"/>
                </a:solidFill>
              </a:rPr>
              <a:t>if</a:t>
            </a:r>
            <a:r>
              <a:rPr lang="en-US" sz="2200" dirty="0"/>
              <a:t> </a:t>
            </a:r>
            <a:r>
              <a:rPr lang="en-US" sz="2200" dirty="0" err="1"/>
              <a:t>num</a:t>
            </a:r>
            <a:r>
              <a:rPr lang="en-US" sz="2200" dirty="0"/>
              <a:t> == 0:	</a:t>
            </a:r>
          </a:p>
          <a:p>
            <a:r>
              <a:rPr lang="en-US" sz="2200" dirty="0">
                <a:solidFill>
                  <a:srgbClr val="FF6600"/>
                </a:solidFill>
              </a:rPr>
              <a:t>	return</a:t>
            </a:r>
            <a:r>
              <a:rPr lang="en-US" sz="2200" dirty="0"/>
              <a:t> 0</a:t>
            </a:r>
          </a:p>
          <a:p>
            <a:r>
              <a:rPr lang="en-US" sz="2200" dirty="0">
                <a:solidFill>
                  <a:srgbClr val="FF6600"/>
                </a:solidFill>
              </a:rPr>
              <a:t>return</a:t>
            </a:r>
            <a:r>
              <a:rPr lang="en-US" sz="2200" dirty="0"/>
              <a:t> </a:t>
            </a:r>
            <a:r>
              <a:rPr lang="en-US" sz="2200" dirty="0" err="1"/>
              <a:t>sum_of_digits</a:t>
            </a:r>
            <a:r>
              <a:rPr lang="en-US" sz="2200" dirty="0"/>
              <a:t>(num//10) + num%10</a:t>
            </a:r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1130669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782960"/>
          </a:xfrm>
        </p:spPr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of Digits</a:t>
            </a:r>
          </a:p>
        </p:txBody>
      </p:sp>
      <p:sp>
        <p:nvSpPr>
          <p:cNvPr id="3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5764262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18</a:t>
            </a:fld>
            <a:endParaRPr lang="he-IL"/>
          </a:p>
        </p:txBody>
      </p:sp>
      <p:sp>
        <p:nvSpPr>
          <p:cNvPr id="35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980728"/>
            <a:ext cx="7772400" cy="4572000"/>
          </a:xfrm>
        </p:spPr>
        <p:txBody>
          <a:bodyPr>
            <a:normAutofit/>
          </a:bodyPr>
          <a:lstStyle/>
          <a:p>
            <a:pPr marL="320040" lvl="1" indent="0" algn="l" rtl="0">
              <a:buNone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 err="1"/>
              <a:t>sum_of_digits</a:t>
            </a:r>
            <a:r>
              <a:rPr lang="en-US" dirty="0"/>
              <a:t>(1204)                   </a:t>
            </a:r>
            <a:endParaRPr lang="en-US" dirty="0">
              <a:solidFill>
                <a:srgbClr val="1D08B8"/>
              </a:solidFill>
            </a:endParaRP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1204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120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0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7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483768" y="1686818"/>
            <a:ext cx="3024336" cy="2462262"/>
            <a:chOff x="2483768" y="1686818"/>
            <a:chExt cx="3024336" cy="2462262"/>
          </a:xfrm>
        </p:grpSpPr>
        <p:sp>
          <p:nvSpPr>
            <p:cNvPr id="37" name="Rectangle 36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99792" y="1758826"/>
              <a:ext cx="2563266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(1204)</a:t>
              </a:r>
            </a:p>
            <a:p>
              <a:endParaRPr lang="en-US" sz="1200" dirty="0"/>
            </a:p>
            <a:p>
              <a:r>
                <a:rPr lang="en-US" sz="2400"/>
                <a:t>num</a:t>
              </a:r>
              <a:endParaRPr lang="en-US" sz="2400" dirty="0"/>
            </a:p>
            <a:p>
              <a:r>
                <a:rPr lang="en-US" sz="2400" dirty="0"/>
                <a:t>1204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3 + 4       =  7</a:t>
              </a:r>
              <a:endParaRPr lang="he-IL" sz="24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27584" y="5589240"/>
            <a:ext cx="5444155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200" dirty="0">
                <a:solidFill>
                  <a:srgbClr val="FF6600"/>
                </a:solidFill>
              </a:rPr>
              <a:t>if</a:t>
            </a:r>
            <a:r>
              <a:rPr lang="en-US" sz="2200" dirty="0"/>
              <a:t> </a:t>
            </a:r>
            <a:r>
              <a:rPr lang="en-US" sz="2200" dirty="0" err="1"/>
              <a:t>num</a:t>
            </a:r>
            <a:r>
              <a:rPr lang="en-US" sz="2200" dirty="0"/>
              <a:t> == 0:	</a:t>
            </a:r>
          </a:p>
          <a:p>
            <a:r>
              <a:rPr lang="en-US" sz="2200" dirty="0">
                <a:solidFill>
                  <a:srgbClr val="FF6600"/>
                </a:solidFill>
              </a:rPr>
              <a:t>	return</a:t>
            </a:r>
            <a:r>
              <a:rPr lang="en-US" sz="2200" dirty="0"/>
              <a:t> 0</a:t>
            </a:r>
          </a:p>
          <a:p>
            <a:r>
              <a:rPr lang="en-US" sz="2200" dirty="0">
                <a:solidFill>
                  <a:srgbClr val="FF6600"/>
                </a:solidFill>
              </a:rPr>
              <a:t>return</a:t>
            </a:r>
            <a:r>
              <a:rPr lang="en-US" sz="2200" dirty="0"/>
              <a:t> </a:t>
            </a:r>
            <a:r>
              <a:rPr lang="en-US" sz="2200" dirty="0" err="1"/>
              <a:t>sum_of_digits</a:t>
            </a:r>
            <a:r>
              <a:rPr lang="en-US" sz="2200" dirty="0"/>
              <a:t>(num//10) + num%10</a:t>
            </a:r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1114920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772400" cy="1143000"/>
          </a:xfrm>
        </p:spPr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Calculation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19</a:t>
            </a:fld>
            <a:endParaRPr lang="he-IL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"/>
          </p:nvPr>
        </p:nvSpPr>
        <p:spPr>
          <a:xfrm>
            <a:off x="395536" y="1361802"/>
            <a:ext cx="7772400" cy="4572000"/>
          </a:xfrm>
        </p:spPr>
        <p:txBody>
          <a:bodyPr>
            <a:normAutofit/>
          </a:bodyPr>
          <a:lstStyle/>
          <a:p>
            <a:pPr marL="0" indent="-609600" algn="l" rtl="0"/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32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x∙x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∙…∙x</a:t>
            </a:r>
          </a:p>
          <a:p>
            <a:pPr marL="609600" indent="-609600"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 algn="l" rtl="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Recursive definition (y≥0):  </a:t>
            </a:r>
          </a:p>
          <a:p>
            <a:pPr marL="320040" lvl="1" indent="0" algn="l" rtl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utoShape 4"/>
          <p:cNvSpPr>
            <a:spLocks/>
          </p:cNvSpPr>
          <p:nvPr/>
        </p:nvSpPr>
        <p:spPr bwMode="auto">
          <a:xfrm rot="16200000">
            <a:off x="2397374" y="1283696"/>
            <a:ext cx="304800" cy="1524000"/>
          </a:xfrm>
          <a:prstGeom prst="leftBrace">
            <a:avLst>
              <a:gd name="adj1" fmla="val 41667"/>
              <a:gd name="adj2" fmla="val 50000"/>
            </a:avLst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pPr algn="ctr" rtl="1">
              <a:spcBef>
                <a:spcPct val="0"/>
              </a:spcBef>
            </a:pPr>
            <a:endParaRPr lang="he-IL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20888" y="2099702"/>
            <a:ext cx="144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dirty="0">
                <a:latin typeface="+mn-lt"/>
                <a:cs typeface="+mn-cs"/>
              </a:rPr>
              <a:t>y times</a:t>
            </a:r>
          </a:p>
        </p:txBody>
      </p:sp>
      <p:sp>
        <p:nvSpPr>
          <p:cNvPr id="10" name="AutoShape 6"/>
          <p:cNvSpPr>
            <a:spLocks/>
          </p:cNvSpPr>
          <p:nvPr/>
        </p:nvSpPr>
        <p:spPr bwMode="auto">
          <a:xfrm>
            <a:off x="5918920" y="2589520"/>
            <a:ext cx="304800" cy="864096"/>
          </a:xfrm>
          <a:prstGeom prst="leftBrace">
            <a:avLst>
              <a:gd name="adj1" fmla="val 3033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rtl="1">
              <a:spcBef>
                <a:spcPct val="0"/>
              </a:spcBef>
            </a:pPr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6346605" y="2571517"/>
            <a:ext cx="1821331" cy="9541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/>
              <a:t>1,	y = 0</a:t>
            </a:r>
          </a:p>
          <a:p>
            <a:r>
              <a:rPr lang="en-US" sz="2800" dirty="0"/>
              <a:t>x</a:t>
            </a:r>
            <a:r>
              <a:rPr lang="en-US" sz="2800" dirty="0">
                <a:latin typeface="Arial"/>
                <a:cs typeface="Arial"/>
              </a:rPr>
              <a:t>∙</a:t>
            </a:r>
            <a:r>
              <a:rPr lang="en-US" sz="2800" dirty="0"/>
              <a:t>x</a:t>
            </a:r>
            <a:r>
              <a:rPr lang="en-US" sz="2800" baseline="30000" dirty="0"/>
              <a:t>y-1</a:t>
            </a:r>
            <a:r>
              <a:rPr lang="en-US" sz="2800" dirty="0"/>
              <a:t>,	y &gt; 0</a:t>
            </a:r>
            <a:endParaRPr lang="he-IL" sz="2800" dirty="0"/>
          </a:p>
        </p:txBody>
      </p:sp>
      <p:pic>
        <p:nvPicPr>
          <p:cNvPr id="12" name="Picture 5" descr="BET-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459" y="3865302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900531" y="3895779"/>
            <a:ext cx="3570208" cy="193899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 == 0: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smaller = power(x,y-1)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* smaller </a:t>
            </a:r>
            <a:endParaRPr lang="he-I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תמונה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337" y="4869160"/>
            <a:ext cx="419541" cy="360040"/>
          </a:xfrm>
          <a:prstGeom prst="rect">
            <a:avLst/>
          </a:prstGeom>
        </p:spPr>
      </p:pic>
      <p:pic>
        <p:nvPicPr>
          <p:cNvPr id="15" name="Picture 14" descr="av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141" y="5445224"/>
            <a:ext cx="43204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979712" y="3772783"/>
            <a:ext cx="4955513" cy="2176498"/>
          </a:xfrm>
          <a:prstGeom prst="roundRect">
            <a:avLst/>
          </a:prstGeom>
          <a:noFill/>
          <a:ln>
            <a:solidFill>
              <a:srgbClr val="1D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TextBox 18"/>
          <p:cNvSpPr txBox="1"/>
          <p:nvPr/>
        </p:nvSpPr>
        <p:spPr>
          <a:xfrm>
            <a:off x="5050461" y="2759958"/>
            <a:ext cx="79701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 err="1"/>
              <a:t>x</a:t>
            </a:r>
            <a:r>
              <a:rPr lang="en-US" sz="2800" baseline="30000" dirty="0" err="1"/>
              <a:t>y</a:t>
            </a:r>
            <a:r>
              <a:rPr lang="en-US" sz="2800" baseline="30000" dirty="0"/>
              <a:t>  </a:t>
            </a:r>
            <a:r>
              <a:rPr lang="en-US" sz="2800" dirty="0"/>
              <a:t>=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91576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0441"/>
            <a:ext cx="7772400" cy="11430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endParaRPr lang="he-IL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1560" y="1665312"/>
            <a:ext cx="4464496" cy="4572000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Arial" pitchFamily="34" charset="0"/>
                <a:cs typeface="Arial" pitchFamily="34" charset="0"/>
              </a:rPr>
              <a:t>Recursion</a:t>
            </a:r>
          </a:p>
          <a:p>
            <a:pPr lvl="1" algn="l" rtl="0"/>
            <a:r>
              <a:rPr lang="en-US" dirty="0">
                <a:latin typeface="Arial" pitchFamily="34" charset="0"/>
                <a:cs typeface="Arial" pitchFamily="34" charset="0"/>
              </a:rPr>
              <a:t>Idea</a:t>
            </a:r>
          </a:p>
          <a:p>
            <a:pPr lvl="1" algn="l" rtl="0"/>
            <a:r>
              <a:rPr lang="en-US" dirty="0">
                <a:latin typeface="Arial" pitchFamily="34" charset="0"/>
                <a:cs typeface="Arial" pitchFamily="34" charset="0"/>
              </a:rPr>
              <a:t>Examples</a:t>
            </a:r>
          </a:p>
          <a:p>
            <a:pPr lvl="2" algn="l" rtl="0"/>
            <a:r>
              <a:rPr lang="en-US" dirty="0">
                <a:latin typeface="Arial" pitchFamily="34" charset="0"/>
                <a:cs typeface="Arial" pitchFamily="34" charset="0"/>
              </a:rPr>
              <a:t>Sum of Digits</a:t>
            </a:r>
          </a:p>
          <a:p>
            <a:pPr lvl="2" algn="l" rtl="0"/>
            <a:r>
              <a:rPr lang="en-US" dirty="0">
                <a:latin typeface="Arial" pitchFamily="34" charset="0"/>
                <a:cs typeface="Arial" pitchFamily="34" charset="0"/>
              </a:rPr>
              <a:t>Fast Power Calculation</a:t>
            </a:r>
          </a:p>
          <a:p>
            <a:pPr lvl="2" algn="l" rtl="0"/>
            <a:r>
              <a:rPr lang="en-US" dirty="0">
                <a:latin typeface="Arial" pitchFamily="34" charset="0"/>
                <a:cs typeface="Arial" pitchFamily="34" charset="0"/>
              </a:rPr>
              <a:t>Choose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k</a:t>
            </a:r>
            <a:r>
              <a:rPr lang="en-US" dirty="0">
                <a:latin typeface="Arial" pitchFamily="34" charset="0"/>
                <a:cs typeface="Arial" pitchFamily="34" charset="0"/>
              </a:rPr>
              <a:t> of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n </a:t>
            </a:r>
            <a:r>
              <a:rPr lang="en-US" dirty="0">
                <a:latin typeface="Arial" pitchFamily="34" charset="0"/>
                <a:cs typeface="Arial" pitchFamily="34" charset="0"/>
              </a:rPr>
              <a:t>elements</a:t>
            </a:r>
            <a:endParaRPr lang="en-US" i="1" dirty="0">
              <a:latin typeface="Arial" pitchFamily="34" charset="0"/>
              <a:cs typeface="Arial" pitchFamily="34" charset="0"/>
            </a:endParaRPr>
          </a:p>
          <a:p>
            <a:pPr lvl="2" algn="l" rtl="0"/>
            <a:r>
              <a:rPr lang="en-US" dirty="0">
                <a:latin typeface="Arial" pitchFamily="34" charset="0"/>
                <a:cs typeface="Arial" pitchFamily="34" charset="0"/>
              </a:rPr>
              <a:t>Sub-list sum</a:t>
            </a:r>
          </a:p>
          <a:p>
            <a:pPr lvl="2" algn="l" rtl="0"/>
            <a:r>
              <a:rPr lang="en-US" dirty="0">
                <a:latin typeface="Arial" pitchFamily="34" charset="0"/>
                <a:cs typeface="Arial" pitchFamily="34" charset="0"/>
              </a:rPr>
              <a:t>Reverse Digits</a:t>
            </a:r>
          </a:p>
          <a:p>
            <a:pPr lvl="2" algn="l" rtl="0"/>
            <a:r>
              <a:rPr lang="en-US" dirty="0">
                <a:latin typeface="Arial" pitchFamily="34" charset="0"/>
                <a:cs typeface="Arial" pitchFamily="34" charset="0"/>
              </a:rPr>
              <a:t>Password Guessing</a:t>
            </a:r>
          </a:p>
          <a:p>
            <a:pPr lvl="2" algn="l" rtl="0"/>
            <a:endParaRPr lang="en-US" dirty="0">
              <a:latin typeface="Arial" pitchFamily="34" charset="0"/>
              <a:cs typeface="Arial" pitchFamily="34" charset="0"/>
            </a:endParaRPr>
          </a:p>
          <a:p>
            <a:pPr algn="l" rtl="0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</a:t>
            </a:fld>
            <a:endParaRPr lang="he-IL"/>
          </a:p>
        </p:txBody>
      </p:sp>
      <p:pic>
        <p:nvPicPr>
          <p:cNvPr id="4102" name="Picture 6" descr="recursion flower pi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002" y="3611429"/>
            <a:ext cx="3691905" cy="296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S Triang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140" y="266206"/>
            <a:ext cx="3609767" cy="299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316416" y="6536377"/>
            <a:ext cx="100811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hlinkClick r:id="rId5"/>
              </a:rPr>
              <a:t>source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142565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04118"/>
            <a:ext cx="7772400" cy="1143000"/>
          </a:xfrm>
        </p:spPr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 Power Calculation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79512" y="6210300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20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67544" y="1377280"/>
            <a:ext cx="7772400" cy="4572000"/>
          </a:xfrm>
        </p:spPr>
        <p:txBody>
          <a:bodyPr>
            <a:normAutofit/>
          </a:bodyPr>
          <a:lstStyle/>
          <a:p>
            <a:pPr marL="0" indent="-609600" algn="l" rtl="0"/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32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x∙x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∙…∙x</a:t>
            </a:r>
          </a:p>
          <a:p>
            <a:pPr marL="609600" indent="-609600"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 algn="l" rtl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Recursive definitions (y≥0):</a:t>
            </a:r>
          </a:p>
          <a:p>
            <a:pPr marL="0" indent="0" algn="l" rtl="0">
              <a:buNone/>
            </a:pP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1,		y = 0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8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    x∙x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y-1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	y odd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8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/2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	y even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0040" lvl="1" indent="0" algn="l" rtl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 rot="16200000">
            <a:off x="2469382" y="1299174"/>
            <a:ext cx="304800" cy="1524000"/>
          </a:xfrm>
          <a:prstGeom prst="leftBrace">
            <a:avLst>
              <a:gd name="adj1" fmla="val 41667"/>
              <a:gd name="adj2" fmla="val 50000"/>
            </a:avLst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pPr algn="ctr" rtl="1">
              <a:spcBef>
                <a:spcPct val="0"/>
              </a:spcBef>
            </a:pPr>
            <a:endParaRPr lang="he-IL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92896" y="2115180"/>
            <a:ext cx="144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dirty="0">
                <a:latin typeface="+mn-lt"/>
                <a:cs typeface="+mn-cs"/>
              </a:rPr>
              <a:t>y times</a:t>
            </a: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1156048" y="3862536"/>
            <a:ext cx="304800" cy="1296144"/>
          </a:xfrm>
          <a:prstGeom prst="leftBrace">
            <a:avLst>
              <a:gd name="adj1" fmla="val 3033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rtl="1">
              <a:spcBef>
                <a:spcPct val="0"/>
              </a:spcBef>
            </a:pP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3856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772400" cy="868958"/>
          </a:xfrm>
        </p:spPr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 Power -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21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51520" y="1052736"/>
            <a:ext cx="8712968" cy="3456384"/>
          </a:xfrm>
        </p:spPr>
        <p:txBody>
          <a:bodyPr>
            <a:normAutofit/>
          </a:bodyPr>
          <a:lstStyle/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fast_power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y): 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fast_power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7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 + 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7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(y) + 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')--&gt;'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end=' ')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 == 0: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endParaRPr lang="en-US" sz="1800" b="1" dirty="0">
              <a:solidFill>
                <a:srgbClr val="FF8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y%2 == 0:     </a:t>
            </a:r>
            <a:r>
              <a:rPr lang="en-US" sz="1800" b="1" dirty="0">
                <a:solidFill>
                  <a:srgbClr val="DC14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even power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fast_power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 // 2)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endParaRPr lang="en-US" sz="1800" b="1" dirty="0">
              <a:solidFill>
                <a:srgbClr val="FF8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</a:t>
            </a:r>
            <a:r>
              <a:rPr lang="en-US" sz="1800" b="1" dirty="0">
                <a:solidFill>
                  <a:srgbClr val="DC14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odd power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*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fast_power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 </a:t>
            </a:r>
            <a:r>
              <a:rPr lang="en-US" sz="18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1)</a:t>
            </a:r>
          </a:p>
        </p:txBody>
      </p:sp>
      <p:sp>
        <p:nvSpPr>
          <p:cNvPr id="9" name="Rectangle 8"/>
          <p:cNvSpPr/>
          <p:nvPr/>
        </p:nvSpPr>
        <p:spPr>
          <a:xfrm>
            <a:off x="7471707" y="6300028"/>
            <a:ext cx="1492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Python Tutor</a:t>
            </a:r>
            <a:endParaRPr lang="he-IL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85849" y="2299364"/>
            <a:ext cx="2971715" cy="1515976"/>
            <a:chOff x="4355976" y="3413918"/>
            <a:chExt cx="4518170" cy="1515976"/>
          </a:xfrm>
        </p:grpSpPr>
        <p:sp>
          <p:nvSpPr>
            <p:cNvPr id="12" name="Content Placeholder 3"/>
            <p:cNvSpPr txBox="1">
              <a:spLocks/>
            </p:cNvSpPr>
            <p:nvPr/>
          </p:nvSpPr>
          <p:spPr>
            <a:xfrm>
              <a:off x="4355976" y="3413918"/>
              <a:ext cx="4518170" cy="151597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txBody>
            <a:bodyPr vert="horz">
              <a:normAutofit/>
            </a:bodyPr>
            <a:lstStyle>
              <a:lvl1pPr marL="274320" indent="-274320" algn="r" rtl="1" eaLnBrk="1" latinLnBrk="0" hangingPunct="1">
                <a:spcBef>
                  <a:spcPts val="580"/>
                </a:spcBef>
                <a:buClr>
                  <a:schemeClr val="accent1"/>
                </a:buClr>
                <a:buSzPct val="85000"/>
                <a:buFont typeface="Wingdings 2"/>
                <a:buChar char="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28600" algn="r" rtl="1" eaLnBrk="1" latinLnBrk="0" hangingPunct="1">
                <a:spcBef>
                  <a:spcPts val="370"/>
                </a:spcBef>
                <a:buClr>
                  <a:schemeClr val="accent2"/>
                </a:buClr>
                <a:buSzPct val="85000"/>
                <a:buFont typeface="Wingdings 2"/>
                <a:buChar char=""/>
                <a:defRPr kumimoji="0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r" rtl="1" eaLnBrk="1" latinLnBrk="0" hangingPunct="1">
                <a:spcBef>
                  <a:spcPts val="370"/>
                </a:spcBef>
                <a:buClr>
                  <a:schemeClr val="accent1">
                    <a:tint val="60000"/>
                  </a:schemeClr>
                </a:buClr>
                <a:buSzPct val="85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r" rtl="1" eaLnBrk="1" latinLnBrk="0" hangingPunct="1">
                <a:spcBef>
                  <a:spcPts val="370"/>
                </a:spcBef>
                <a:buClr>
                  <a:schemeClr val="accent3"/>
                </a:buClr>
                <a:buSzPct val="80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r" rtl="1" eaLnBrk="1" latinLnBrk="0" hangingPunct="1">
                <a:spcBef>
                  <a:spcPts val="370"/>
                </a:spcBef>
                <a:buClr>
                  <a:schemeClr val="accent3"/>
                </a:buClr>
                <a:buFontTx/>
                <a:buChar char="o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45920" indent="-228600" algn="r" rtl="1" eaLnBrk="1" latinLnBrk="0" hangingPunct="1">
                <a:spcBef>
                  <a:spcPts val="370"/>
                </a:spcBef>
                <a:buClr>
                  <a:schemeClr val="accent3"/>
                </a:buClr>
                <a:buChar char="•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228600" algn="r" rtl="1" eaLnBrk="1" latinLnBrk="0" hangingPunct="1">
                <a:spcBef>
                  <a:spcPts val="370"/>
                </a:spcBef>
                <a:buClr>
                  <a:schemeClr val="accent2"/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94560" indent="-228600" algn="r" rtl="1" eaLnBrk="1" latinLnBrk="0" hangingPunct="1">
                <a:spcBef>
                  <a:spcPts val="370"/>
                </a:spcBef>
                <a:buClr>
                  <a:schemeClr val="accent1">
                    <a:tint val="60000"/>
                  </a:schemeClr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68880" indent="-228600" algn="r" rtl="1" eaLnBrk="1" latinLnBrk="0" hangingPunct="1">
                <a:spcBef>
                  <a:spcPts val="370"/>
                </a:spcBef>
                <a:buClr>
                  <a:schemeClr val="accent2">
                    <a:tint val="60000"/>
                  </a:schemeClr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 rtl="0">
                <a:buFont typeface="Wingdings 2"/>
                <a:buNone/>
              </a:pPr>
              <a:r>
                <a:rPr lang="en-US" sz="2800" dirty="0"/>
                <a:t>           1,	 y = 0</a:t>
              </a:r>
              <a:br>
                <a:rPr lang="en-US" sz="2800" dirty="0"/>
              </a:br>
              <a:r>
                <a:rPr lang="en-US" sz="2800" dirty="0"/>
                <a:t> </a:t>
              </a:r>
              <a:r>
                <a:rPr lang="en-US" sz="2800" dirty="0" err="1"/>
                <a:t>x</a:t>
              </a:r>
              <a:r>
                <a:rPr lang="en-US" sz="2800" baseline="30000" dirty="0" err="1"/>
                <a:t>y</a:t>
              </a:r>
              <a:r>
                <a:rPr lang="en-US" sz="2800" dirty="0"/>
                <a:t>=    x</a:t>
              </a:r>
              <a:r>
                <a:rPr lang="en-US" sz="2800" dirty="0">
                  <a:latin typeface="Arial"/>
                  <a:cs typeface="Arial"/>
                </a:rPr>
                <a:t>∙</a:t>
              </a:r>
              <a:r>
                <a:rPr lang="en-US" sz="2800" dirty="0"/>
                <a:t>x</a:t>
              </a:r>
              <a:r>
                <a:rPr lang="en-US" sz="2800" baseline="30000" dirty="0"/>
                <a:t>y-1</a:t>
              </a:r>
              <a:r>
                <a:rPr lang="en-US" sz="2800" dirty="0"/>
                <a:t>,	 y odd</a:t>
              </a:r>
              <a:br>
                <a:rPr lang="en-US" sz="2800" dirty="0"/>
              </a:br>
              <a:r>
                <a:rPr lang="en-US" sz="2800" dirty="0"/>
                <a:t>           (</a:t>
              </a:r>
              <a:r>
                <a:rPr lang="en-US" sz="2800" dirty="0" err="1"/>
                <a:t>x</a:t>
              </a:r>
              <a:r>
                <a:rPr lang="en-US" sz="2800" baseline="30000" dirty="0" err="1"/>
                <a:t>y</a:t>
              </a:r>
              <a:r>
                <a:rPr lang="en-US" sz="2800" baseline="30000" dirty="0"/>
                <a:t>/2</a:t>
              </a:r>
              <a:r>
                <a:rPr lang="en-US" sz="2800" dirty="0"/>
                <a:t>)</a:t>
              </a:r>
              <a:r>
                <a:rPr lang="en-US" sz="2800" baseline="30000" dirty="0"/>
                <a:t>2</a:t>
              </a:r>
              <a:r>
                <a:rPr lang="en-US" sz="2800" dirty="0"/>
                <a:t>,	 y even</a:t>
              </a:r>
            </a:p>
          </p:txBody>
        </p:sp>
        <p:sp>
          <p:nvSpPr>
            <p:cNvPr id="13" name="AutoShape 6"/>
            <p:cNvSpPr>
              <a:spLocks/>
            </p:cNvSpPr>
            <p:nvPr/>
          </p:nvSpPr>
          <p:spPr bwMode="auto">
            <a:xfrm>
              <a:off x="5512030" y="3444025"/>
              <a:ext cx="304800" cy="1296144"/>
            </a:xfrm>
            <a:prstGeom prst="leftBrace">
              <a:avLst>
                <a:gd name="adj1" fmla="val 30339"/>
                <a:gd name="adj2" fmla="val 50000"/>
              </a:avLst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rtl="1">
                <a:spcBef>
                  <a:spcPct val="0"/>
                </a:spcBef>
              </a:pPr>
              <a:endParaRPr lang="he-IL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11DD242-9DFF-4219-8C27-68111F698D87}"/>
              </a:ext>
            </a:extLst>
          </p:cNvPr>
          <p:cNvSpPr/>
          <p:nvPr/>
        </p:nvSpPr>
        <p:spPr>
          <a:xfrm>
            <a:off x="755576" y="486916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defTabSz="457200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In every call for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fast_power</a:t>
            </a:r>
            <a:r>
              <a:rPr lang="en-US" sz="2000" dirty="0">
                <a:solidFill>
                  <a:srgbClr val="1D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only one multiplication!</a:t>
            </a:r>
            <a:endParaRPr lang="en-US" sz="2000" u="sng" dirty="0">
              <a:solidFill>
                <a:srgbClr val="1D08B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856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772400" cy="868958"/>
          </a:xfrm>
        </p:spPr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 Power -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22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51520" y="1052736"/>
            <a:ext cx="8778052" cy="3240360"/>
          </a:xfrm>
        </p:spPr>
        <p:txBody>
          <a:bodyPr>
            <a:normAutofit/>
          </a:bodyPr>
          <a:lstStyle/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fast_power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y): 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fast_power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7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 + 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7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(y) + 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')--&gt;'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end=' ')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endParaRPr lang="en-US" sz="1700" b="1" dirty="0">
              <a:solidFill>
                <a:srgbClr val="FF8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7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 == 0: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endParaRPr lang="en-US" sz="1800" b="1" dirty="0">
              <a:solidFill>
                <a:srgbClr val="FF8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y%2 == 0:     </a:t>
            </a:r>
            <a:r>
              <a:rPr lang="en-US" sz="1800" b="1" dirty="0">
                <a:solidFill>
                  <a:srgbClr val="DC14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even power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fast_power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 // 2) 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endParaRPr lang="en-US" sz="1800" b="1" dirty="0">
              <a:solidFill>
                <a:srgbClr val="FF8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*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fast_power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 - 1)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7471707" y="6300028"/>
            <a:ext cx="1492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Python Tutor</a:t>
            </a:r>
            <a:endParaRPr lang="he-IL" dirty="0"/>
          </a:p>
        </p:txBody>
      </p:sp>
      <p:grpSp>
        <p:nvGrpSpPr>
          <p:cNvPr id="10" name="Group 9"/>
          <p:cNvGrpSpPr/>
          <p:nvPr/>
        </p:nvGrpSpPr>
        <p:grpSpPr>
          <a:xfrm>
            <a:off x="5985849" y="2299364"/>
            <a:ext cx="2971715" cy="1515976"/>
            <a:chOff x="4355976" y="3413918"/>
            <a:chExt cx="4518170" cy="1515976"/>
          </a:xfrm>
        </p:grpSpPr>
        <p:sp>
          <p:nvSpPr>
            <p:cNvPr id="14" name="Content Placeholder 3"/>
            <p:cNvSpPr txBox="1">
              <a:spLocks/>
            </p:cNvSpPr>
            <p:nvPr/>
          </p:nvSpPr>
          <p:spPr>
            <a:xfrm>
              <a:off x="4355976" y="3413918"/>
              <a:ext cx="4518170" cy="151597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txBody>
            <a:bodyPr vert="horz">
              <a:normAutofit/>
            </a:bodyPr>
            <a:lstStyle>
              <a:lvl1pPr marL="274320" indent="-274320" algn="r" rtl="1" eaLnBrk="1" latinLnBrk="0" hangingPunct="1">
                <a:spcBef>
                  <a:spcPts val="580"/>
                </a:spcBef>
                <a:buClr>
                  <a:schemeClr val="accent1"/>
                </a:buClr>
                <a:buSzPct val="85000"/>
                <a:buFont typeface="Wingdings 2"/>
                <a:buChar char="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28600" algn="r" rtl="1" eaLnBrk="1" latinLnBrk="0" hangingPunct="1">
                <a:spcBef>
                  <a:spcPts val="370"/>
                </a:spcBef>
                <a:buClr>
                  <a:schemeClr val="accent2"/>
                </a:buClr>
                <a:buSzPct val="85000"/>
                <a:buFont typeface="Wingdings 2"/>
                <a:buChar char=""/>
                <a:defRPr kumimoji="0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r" rtl="1" eaLnBrk="1" latinLnBrk="0" hangingPunct="1">
                <a:spcBef>
                  <a:spcPts val="370"/>
                </a:spcBef>
                <a:buClr>
                  <a:schemeClr val="accent1">
                    <a:tint val="60000"/>
                  </a:schemeClr>
                </a:buClr>
                <a:buSzPct val="85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r" rtl="1" eaLnBrk="1" latinLnBrk="0" hangingPunct="1">
                <a:spcBef>
                  <a:spcPts val="370"/>
                </a:spcBef>
                <a:buClr>
                  <a:schemeClr val="accent3"/>
                </a:buClr>
                <a:buSzPct val="80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r" rtl="1" eaLnBrk="1" latinLnBrk="0" hangingPunct="1">
                <a:spcBef>
                  <a:spcPts val="370"/>
                </a:spcBef>
                <a:buClr>
                  <a:schemeClr val="accent3"/>
                </a:buClr>
                <a:buFontTx/>
                <a:buChar char="o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45920" indent="-228600" algn="r" rtl="1" eaLnBrk="1" latinLnBrk="0" hangingPunct="1">
                <a:spcBef>
                  <a:spcPts val="370"/>
                </a:spcBef>
                <a:buClr>
                  <a:schemeClr val="accent3"/>
                </a:buClr>
                <a:buChar char="•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228600" algn="r" rtl="1" eaLnBrk="1" latinLnBrk="0" hangingPunct="1">
                <a:spcBef>
                  <a:spcPts val="370"/>
                </a:spcBef>
                <a:buClr>
                  <a:schemeClr val="accent2"/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94560" indent="-228600" algn="r" rtl="1" eaLnBrk="1" latinLnBrk="0" hangingPunct="1">
                <a:spcBef>
                  <a:spcPts val="370"/>
                </a:spcBef>
                <a:buClr>
                  <a:schemeClr val="accent1">
                    <a:tint val="60000"/>
                  </a:schemeClr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68880" indent="-228600" algn="r" rtl="1" eaLnBrk="1" latinLnBrk="0" hangingPunct="1">
                <a:spcBef>
                  <a:spcPts val="370"/>
                </a:spcBef>
                <a:buClr>
                  <a:schemeClr val="accent2">
                    <a:tint val="60000"/>
                  </a:schemeClr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 rtl="0">
                <a:buFont typeface="Wingdings 2"/>
                <a:buNone/>
              </a:pPr>
              <a:r>
                <a:rPr lang="en-US" sz="2800" dirty="0"/>
                <a:t>           1,	 y = 0</a:t>
              </a:r>
              <a:br>
                <a:rPr lang="en-US" sz="2800" dirty="0"/>
              </a:br>
              <a:r>
                <a:rPr lang="en-US" sz="2800" dirty="0"/>
                <a:t> </a:t>
              </a:r>
              <a:r>
                <a:rPr lang="en-US" sz="2800" dirty="0" err="1"/>
                <a:t>x</a:t>
              </a:r>
              <a:r>
                <a:rPr lang="en-US" sz="2800" baseline="30000" dirty="0" err="1"/>
                <a:t>y</a:t>
              </a:r>
              <a:r>
                <a:rPr lang="en-US" sz="2800" dirty="0"/>
                <a:t>=    x</a:t>
              </a:r>
              <a:r>
                <a:rPr lang="en-US" sz="2800" dirty="0">
                  <a:latin typeface="Arial"/>
                  <a:cs typeface="Arial"/>
                </a:rPr>
                <a:t>∙</a:t>
              </a:r>
              <a:r>
                <a:rPr lang="en-US" sz="2800" dirty="0"/>
                <a:t>x</a:t>
              </a:r>
              <a:r>
                <a:rPr lang="en-US" sz="2800" baseline="30000" dirty="0"/>
                <a:t>y-1</a:t>
              </a:r>
              <a:r>
                <a:rPr lang="en-US" sz="2800" dirty="0"/>
                <a:t>,	 y odd</a:t>
              </a:r>
              <a:br>
                <a:rPr lang="en-US" sz="2800" dirty="0"/>
              </a:br>
              <a:r>
                <a:rPr lang="en-US" sz="2800" dirty="0"/>
                <a:t>           (</a:t>
              </a:r>
              <a:r>
                <a:rPr lang="en-US" sz="2800" dirty="0" err="1"/>
                <a:t>x</a:t>
              </a:r>
              <a:r>
                <a:rPr lang="en-US" sz="2800" baseline="30000" dirty="0" err="1"/>
                <a:t>y</a:t>
              </a:r>
              <a:r>
                <a:rPr lang="en-US" sz="2800" baseline="30000" dirty="0"/>
                <a:t>/2</a:t>
              </a:r>
              <a:r>
                <a:rPr lang="en-US" sz="2800" dirty="0"/>
                <a:t>)</a:t>
              </a:r>
              <a:r>
                <a:rPr lang="en-US" sz="2800" baseline="30000" dirty="0"/>
                <a:t>2</a:t>
              </a:r>
              <a:r>
                <a:rPr lang="en-US" sz="2800" dirty="0"/>
                <a:t>,	 y even</a:t>
              </a:r>
            </a:p>
          </p:txBody>
        </p:sp>
        <p:sp>
          <p:nvSpPr>
            <p:cNvPr id="15" name="AutoShape 6"/>
            <p:cNvSpPr>
              <a:spLocks/>
            </p:cNvSpPr>
            <p:nvPr/>
          </p:nvSpPr>
          <p:spPr bwMode="auto">
            <a:xfrm>
              <a:off x="5512030" y="3444025"/>
              <a:ext cx="304800" cy="1296144"/>
            </a:xfrm>
            <a:prstGeom prst="leftBrace">
              <a:avLst>
                <a:gd name="adj1" fmla="val 30339"/>
                <a:gd name="adj2" fmla="val 50000"/>
              </a:avLst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rtl="1">
                <a:spcBef>
                  <a:spcPct val="0"/>
                </a:spcBef>
              </a:pPr>
              <a:endParaRPr lang="he-IL"/>
            </a:p>
          </p:txBody>
        </p:sp>
      </p:grp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5402197" y="3971487"/>
            <a:ext cx="1728193" cy="8329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52120" y="4822700"/>
            <a:ext cx="31683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statement inside the “if” part occurs, we won’t get to the “else” anyway – so we don’t need to put it inside “else”.</a:t>
            </a:r>
          </a:p>
        </p:txBody>
      </p:sp>
      <p:sp>
        <p:nvSpPr>
          <p:cNvPr id="8" name="Rectangle 7"/>
          <p:cNvSpPr/>
          <p:nvPr/>
        </p:nvSpPr>
        <p:spPr>
          <a:xfrm>
            <a:off x="694705" y="3625615"/>
            <a:ext cx="4536504" cy="585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358C5B-35C9-42F9-8BDF-27DF60635D00}"/>
              </a:ext>
            </a:extLst>
          </p:cNvPr>
          <p:cNvSpPr/>
          <p:nvPr/>
        </p:nvSpPr>
        <p:spPr>
          <a:xfrm>
            <a:off x="665820" y="4587225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defTabSz="457200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In every call for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fast_power</a:t>
            </a:r>
            <a:r>
              <a:rPr lang="en-US" sz="2000" dirty="0">
                <a:solidFill>
                  <a:srgbClr val="1D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only one multiplication!</a:t>
            </a:r>
            <a:endParaRPr lang="en-US" sz="2000" u="sng" dirty="0">
              <a:solidFill>
                <a:srgbClr val="1D08B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42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 Power - Run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23</a:t>
            </a:fld>
            <a:endParaRPr lang="he-IL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36084" y="1970457"/>
            <a:ext cx="21129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he-IL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72609" y="2118094"/>
            <a:ext cx="6462404" cy="409342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 err="1">
                <a:latin typeface="+mn-lt"/>
              </a:rPr>
              <a:t>fast_power</a:t>
            </a:r>
            <a:endParaRPr lang="en-US" sz="2000" dirty="0">
              <a:latin typeface="+mn-lt"/>
            </a:endParaRPr>
          </a:p>
          <a:p>
            <a:pPr eaLnBrk="1" hangingPunct="1"/>
            <a:r>
              <a:rPr lang="en-US" sz="2000" dirty="0">
                <a:latin typeface="+mn-lt"/>
              </a:rPr>
              <a:t>x = 2, y = 5</a:t>
            </a:r>
          </a:p>
          <a:p>
            <a:pPr eaLnBrk="1" hangingPunct="1"/>
            <a:r>
              <a:rPr lang="en-US" sz="2000" dirty="0">
                <a:latin typeface="+mn-lt"/>
              </a:rPr>
              <a:t>return</a:t>
            </a:r>
            <a:r>
              <a:rPr lang="en-US" sz="2000" dirty="0">
                <a:solidFill>
                  <a:srgbClr val="E6931A"/>
                </a:solidFill>
                <a:latin typeface="+mn-lt"/>
              </a:rPr>
              <a:t> </a:t>
            </a:r>
            <a:r>
              <a:rPr lang="en-US" sz="2000" dirty="0">
                <a:latin typeface="+mn-lt"/>
              </a:rPr>
              <a:t>2 *  </a:t>
            </a:r>
            <a:r>
              <a:rPr lang="en-US" sz="2000" dirty="0" err="1">
                <a:latin typeface="+mn-lt"/>
              </a:rPr>
              <a:t>fast_power</a:t>
            </a:r>
            <a:endParaRPr lang="en-US" sz="2000" dirty="0">
              <a:latin typeface="+mn-lt"/>
            </a:endParaRPr>
          </a:p>
          <a:p>
            <a:pPr eaLnBrk="1" hangingPunct="1"/>
            <a:r>
              <a:rPr lang="en-US" sz="2000" dirty="0">
                <a:latin typeface="+mn-lt"/>
              </a:rPr>
              <a:t>	   x = 2, y = 4</a:t>
            </a:r>
          </a:p>
          <a:p>
            <a:pPr eaLnBrk="1" hangingPunct="1"/>
            <a:r>
              <a:rPr lang="en-US" sz="2000" dirty="0">
                <a:solidFill>
                  <a:srgbClr val="0000FF"/>
                </a:solidFill>
                <a:latin typeface="+mn-lt"/>
              </a:rPr>
              <a:t>	   </a:t>
            </a:r>
            <a:r>
              <a:rPr lang="en-US" sz="2000" dirty="0">
                <a:latin typeface="+mn-lt"/>
              </a:rPr>
              <a:t>return</a:t>
            </a:r>
            <a:r>
              <a:rPr lang="en-US" sz="2000" dirty="0">
                <a:solidFill>
                  <a:srgbClr val="E6931A"/>
                </a:solidFill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fast_power</a:t>
            </a:r>
            <a:r>
              <a:rPr lang="en-US" sz="2000" dirty="0">
                <a:latin typeface="+mn-lt"/>
              </a:rPr>
              <a:t>                                                 ^ 2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    </a:t>
            </a:r>
          </a:p>
          <a:p>
            <a:pPr eaLnBrk="1" hangingPunct="1"/>
            <a:r>
              <a:rPr lang="en-US" sz="2000" dirty="0">
                <a:latin typeface="+mn-lt"/>
              </a:rPr>
              <a:t>	               x = 2, y = 2</a:t>
            </a:r>
          </a:p>
          <a:p>
            <a:pPr eaLnBrk="1" hangingPunct="1"/>
            <a:r>
              <a:rPr lang="en-US" sz="2000" dirty="0">
                <a:latin typeface="+mn-lt"/>
              </a:rPr>
              <a:t>	               return</a:t>
            </a:r>
            <a:r>
              <a:rPr lang="en-US" sz="2000" dirty="0">
                <a:solidFill>
                  <a:srgbClr val="E6931A"/>
                </a:solidFill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fast_power</a:t>
            </a:r>
            <a:r>
              <a:rPr lang="en-US" sz="2000" dirty="0">
                <a:latin typeface="+mn-lt"/>
              </a:rPr>
              <a:t>                             ^ 2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 </a:t>
            </a:r>
          </a:p>
          <a:p>
            <a:pPr eaLnBrk="1" hangingPunct="1"/>
            <a:r>
              <a:rPr lang="en-US" sz="2000" dirty="0">
                <a:latin typeface="+mn-lt"/>
              </a:rPr>
              <a:t>                   	           x = 2, y = 1</a:t>
            </a:r>
          </a:p>
          <a:p>
            <a:pPr eaLnBrk="1" hangingPunct="1"/>
            <a:r>
              <a:rPr lang="en-US" sz="2000" dirty="0">
                <a:latin typeface="+mn-lt"/>
              </a:rPr>
              <a:t>	                           return 2* </a:t>
            </a:r>
            <a:r>
              <a:rPr lang="en-US" sz="2000" dirty="0" err="1">
                <a:latin typeface="+mn-lt"/>
              </a:rPr>
              <a:t>fast_power</a:t>
            </a:r>
            <a:endParaRPr lang="en-US" sz="2000" dirty="0">
              <a:latin typeface="+mn-lt"/>
            </a:endParaRPr>
          </a:p>
          <a:p>
            <a:pPr eaLnBrk="1" hangingPunct="1"/>
            <a:r>
              <a:rPr lang="en-US" sz="2000" dirty="0">
                <a:latin typeface="+mn-lt"/>
              </a:rPr>
              <a:t>                	                            x = 2, y = 0</a:t>
            </a:r>
          </a:p>
          <a:p>
            <a:pPr eaLnBrk="1" hangingPunct="1"/>
            <a:r>
              <a:rPr lang="en-US" sz="2000" dirty="0">
                <a:latin typeface="+mn-lt"/>
              </a:rPr>
              <a:t>                               	                            return</a:t>
            </a:r>
            <a:r>
              <a:rPr lang="en-US" sz="2000" dirty="0">
                <a:solidFill>
                  <a:srgbClr val="E6931A"/>
                </a:solidFill>
                <a:latin typeface="+mn-lt"/>
              </a:rPr>
              <a:t> </a:t>
            </a:r>
            <a:r>
              <a:rPr lang="en-US" sz="2000" dirty="0">
                <a:latin typeface="+mn-lt"/>
              </a:rPr>
              <a:t>1</a:t>
            </a:r>
          </a:p>
          <a:p>
            <a:pPr eaLnBrk="1" hangingPunct="1"/>
            <a:endParaRPr lang="en-US" sz="2000" dirty="0">
              <a:latin typeface="+mn-lt"/>
            </a:endParaRPr>
          </a:p>
          <a:p>
            <a:pPr eaLnBrk="1" hangingPunct="1"/>
            <a:endParaRPr lang="en-US" sz="2000" dirty="0">
              <a:latin typeface="+mn-lt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844807" y="2753693"/>
            <a:ext cx="4958158" cy="331266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he-IL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554493" y="3402065"/>
            <a:ext cx="3816424" cy="252028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he-IL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247521" y="4005064"/>
            <a:ext cx="2619340" cy="1800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he-IL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210677" y="4619969"/>
            <a:ext cx="1241792" cy="10096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he-IL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1697038"/>
            <a:ext cx="4186808" cy="447992"/>
          </a:xfrm>
          <a:prstGeom prst="rect">
            <a:avLst/>
          </a:prstGeom>
          <a:noFill/>
        </p:spPr>
        <p:txBody>
          <a:bodyPr vert="horz">
            <a:normAutofit lnSpcReduction="10000"/>
          </a:bodyPr>
          <a:lstStyle>
            <a:lvl1pPr marL="274320" indent="-274320" algn="r" rtl="1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itchFamily="2" charset="2"/>
              <a:buNone/>
            </a:pPr>
            <a:r>
              <a:rPr lang="en-US" sz="2400" dirty="0">
                <a:solidFill>
                  <a:srgbClr val="C00000"/>
                </a:solidFill>
              </a:rPr>
              <a:t>&gt;&gt;&gt;</a:t>
            </a:r>
            <a:r>
              <a:rPr lang="en-US" sz="2400" dirty="0"/>
              <a:t> </a:t>
            </a:r>
            <a:r>
              <a:rPr lang="en-US" sz="2400" dirty="0" err="1"/>
              <a:t>fast_power</a:t>
            </a:r>
            <a:r>
              <a:rPr lang="en-US" sz="2400" dirty="0"/>
              <a:t>(2, 5)</a:t>
            </a:r>
          </a:p>
        </p:txBody>
      </p:sp>
      <p:sp>
        <p:nvSpPr>
          <p:cNvPr id="4" name="Rectangle 3"/>
          <p:cNvSpPr/>
          <p:nvPr/>
        </p:nvSpPr>
        <p:spPr>
          <a:xfrm>
            <a:off x="4210677" y="4882747"/>
            <a:ext cx="1368152" cy="679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89039" y="4341834"/>
            <a:ext cx="2749830" cy="936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54493" y="3690096"/>
            <a:ext cx="3672408" cy="1434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44807" y="3126734"/>
            <a:ext cx="5102174" cy="2152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2609" y="2510148"/>
            <a:ext cx="6246380" cy="2908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217327" y="4590710"/>
            <a:ext cx="1440160" cy="1144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1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83731" y="3980427"/>
            <a:ext cx="2655138" cy="1144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2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81798" y="3373099"/>
            <a:ext cx="2655138" cy="1144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4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84330" y="2761313"/>
            <a:ext cx="2655138" cy="1144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16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3785" y="2118094"/>
            <a:ext cx="2655138" cy="1144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>
                <a:solidFill>
                  <a:srgbClr val="381FF5"/>
                </a:solidFill>
              </a:rPr>
              <a:t>32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02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4" grpId="0" animBg="1"/>
      <p:bldP spid="4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95536" y="1447800"/>
            <a:ext cx="8712968" cy="5221560"/>
          </a:xfrm>
        </p:spPr>
        <p:txBody>
          <a:bodyPr>
            <a:noAutofit/>
          </a:bodyPr>
          <a:lstStyle/>
          <a:p>
            <a:pPr marL="320040" lvl="1" indent="0" algn="l" rtl="0">
              <a:buNone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 err="1"/>
              <a:t>fast_power</a:t>
            </a:r>
            <a:r>
              <a:rPr lang="en-US" dirty="0"/>
              <a:t>(2, 17)</a:t>
            </a:r>
          </a:p>
          <a:p>
            <a:pPr marL="320040" lvl="1" indent="0" algn="l" rtl="0">
              <a:buNone/>
            </a:pPr>
            <a:r>
              <a:rPr lang="en-US" sz="2000" dirty="0" err="1">
                <a:solidFill>
                  <a:srgbClr val="381FF5"/>
                </a:solidFill>
              </a:rPr>
              <a:t>fast_power</a:t>
            </a:r>
            <a:r>
              <a:rPr lang="en-US" sz="2000" dirty="0">
                <a:solidFill>
                  <a:srgbClr val="381FF5"/>
                </a:solidFill>
              </a:rPr>
              <a:t>(2,17) → </a:t>
            </a:r>
            <a:r>
              <a:rPr lang="en-US" sz="2000" dirty="0" err="1">
                <a:solidFill>
                  <a:srgbClr val="381FF5"/>
                </a:solidFill>
              </a:rPr>
              <a:t>fast_power</a:t>
            </a:r>
            <a:r>
              <a:rPr lang="en-US" sz="2000" dirty="0">
                <a:solidFill>
                  <a:srgbClr val="381FF5"/>
                </a:solidFill>
              </a:rPr>
              <a:t>(2,16) → </a:t>
            </a:r>
            <a:r>
              <a:rPr lang="en-US" sz="2000" dirty="0" err="1">
                <a:solidFill>
                  <a:srgbClr val="381FF5"/>
                </a:solidFill>
              </a:rPr>
              <a:t>fast_power</a:t>
            </a:r>
            <a:r>
              <a:rPr lang="en-US" sz="2000" dirty="0">
                <a:solidFill>
                  <a:srgbClr val="381FF5"/>
                </a:solidFill>
              </a:rPr>
              <a:t>(2,8) → </a:t>
            </a:r>
            <a:r>
              <a:rPr lang="en-US" sz="2000" dirty="0" err="1">
                <a:solidFill>
                  <a:srgbClr val="381FF5"/>
                </a:solidFill>
              </a:rPr>
              <a:t>fast_power</a:t>
            </a:r>
            <a:r>
              <a:rPr lang="en-US" sz="2000" dirty="0">
                <a:solidFill>
                  <a:srgbClr val="381FF5"/>
                </a:solidFill>
              </a:rPr>
              <a:t>(2,4) →  </a:t>
            </a:r>
            <a:r>
              <a:rPr lang="en-US" sz="2000" dirty="0" err="1">
                <a:solidFill>
                  <a:srgbClr val="381FF5"/>
                </a:solidFill>
              </a:rPr>
              <a:t>fast_power</a:t>
            </a:r>
            <a:r>
              <a:rPr lang="en-US" sz="2000" dirty="0">
                <a:solidFill>
                  <a:srgbClr val="381FF5"/>
                </a:solidFill>
              </a:rPr>
              <a:t>(2,2) → </a:t>
            </a:r>
            <a:r>
              <a:rPr lang="en-US" sz="2000" dirty="0" err="1">
                <a:solidFill>
                  <a:srgbClr val="381FF5"/>
                </a:solidFill>
              </a:rPr>
              <a:t>fast_power</a:t>
            </a:r>
            <a:r>
              <a:rPr lang="en-US" sz="2000" dirty="0">
                <a:solidFill>
                  <a:srgbClr val="381FF5"/>
                </a:solidFill>
              </a:rPr>
              <a:t>(2,1) → </a:t>
            </a:r>
            <a:r>
              <a:rPr lang="en-US" sz="2000" dirty="0" err="1">
                <a:solidFill>
                  <a:srgbClr val="381FF5"/>
                </a:solidFill>
              </a:rPr>
              <a:t>fast_power</a:t>
            </a:r>
            <a:r>
              <a:rPr lang="en-US" sz="2000" dirty="0">
                <a:solidFill>
                  <a:srgbClr val="381FF5"/>
                </a:solidFill>
              </a:rPr>
              <a:t>(2,0) → 131072 </a:t>
            </a:r>
          </a:p>
          <a:p>
            <a:pPr marL="320040" lvl="1" indent="0" algn="l" rtl="0">
              <a:buNone/>
            </a:pPr>
            <a:endParaRPr lang="en-US" sz="2000" dirty="0">
              <a:solidFill>
                <a:srgbClr val="381FF5"/>
              </a:solidFill>
            </a:endParaRPr>
          </a:p>
          <a:p>
            <a:pPr lvl="1" algn="l" rtl="0">
              <a:buFont typeface="Wingdings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7 multiplications instead of 17</a:t>
            </a:r>
          </a:p>
          <a:p>
            <a:pPr marL="320040" lvl="1" indent="0" algn="l" rtl="0">
              <a:buNone/>
            </a:pPr>
            <a:endParaRPr lang="en-US" dirty="0"/>
          </a:p>
          <a:p>
            <a:pPr marL="320040" lvl="1" indent="0" algn="l" rtl="0">
              <a:buNone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 err="1"/>
              <a:t>fast_power</a:t>
            </a:r>
            <a:r>
              <a:rPr lang="en-US" dirty="0"/>
              <a:t>(0.5, 30)</a:t>
            </a:r>
          </a:p>
          <a:p>
            <a:pPr marL="320040" lvl="1" indent="0" algn="l" rtl="0">
              <a:buNone/>
            </a:pPr>
            <a:r>
              <a:rPr lang="en-US" sz="2000" dirty="0" err="1">
                <a:solidFill>
                  <a:srgbClr val="381FF5"/>
                </a:solidFill>
              </a:rPr>
              <a:t>fast_power</a:t>
            </a:r>
            <a:r>
              <a:rPr lang="en-US" sz="2000" dirty="0">
                <a:solidFill>
                  <a:srgbClr val="381FF5"/>
                </a:solidFill>
              </a:rPr>
              <a:t>(0.5,30) → </a:t>
            </a:r>
            <a:r>
              <a:rPr lang="en-US" sz="2000" dirty="0" err="1">
                <a:solidFill>
                  <a:srgbClr val="381FF5"/>
                </a:solidFill>
              </a:rPr>
              <a:t>fast_power</a:t>
            </a:r>
            <a:r>
              <a:rPr lang="en-US" sz="2000" dirty="0">
                <a:solidFill>
                  <a:srgbClr val="381FF5"/>
                </a:solidFill>
              </a:rPr>
              <a:t>(0.5,15) → </a:t>
            </a:r>
            <a:r>
              <a:rPr lang="en-US" sz="2000" dirty="0" err="1">
                <a:solidFill>
                  <a:srgbClr val="381FF5"/>
                </a:solidFill>
              </a:rPr>
              <a:t>fast_power</a:t>
            </a:r>
            <a:r>
              <a:rPr lang="en-US" sz="2000" dirty="0">
                <a:solidFill>
                  <a:srgbClr val="381FF5"/>
                </a:solidFill>
              </a:rPr>
              <a:t>(0.5,14) →  </a:t>
            </a:r>
            <a:r>
              <a:rPr lang="en-US" sz="2000" dirty="0" err="1">
                <a:solidFill>
                  <a:srgbClr val="381FF5"/>
                </a:solidFill>
              </a:rPr>
              <a:t>fast_power</a:t>
            </a:r>
            <a:r>
              <a:rPr lang="en-US" sz="2000" dirty="0">
                <a:solidFill>
                  <a:srgbClr val="381FF5"/>
                </a:solidFill>
              </a:rPr>
              <a:t>(0.5,7) → </a:t>
            </a:r>
            <a:r>
              <a:rPr lang="en-US" sz="2000" dirty="0" err="1">
                <a:solidFill>
                  <a:srgbClr val="381FF5"/>
                </a:solidFill>
              </a:rPr>
              <a:t>fast_power</a:t>
            </a:r>
            <a:r>
              <a:rPr lang="en-US" sz="2000" dirty="0">
                <a:solidFill>
                  <a:srgbClr val="381FF5"/>
                </a:solidFill>
              </a:rPr>
              <a:t>(0.5,6) → </a:t>
            </a:r>
            <a:r>
              <a:rPr lang="en-US" sz="2000" dirty="0" err="1">
                <a:solidFill>
                  <a:srgbClr val="381FF5"/>
                </a:solidFill>
              </a:rPr>
              <a:t>fast_power</a:t>
            </a:r>
            <a:r>
              <a:rPr lang="en-US" sz="2000" dirty="0">
                <a:solidFill>
                  <a:srgbClr val="381FF5"/>
                </a:solidFill>
              </a:rPr>
              <a:t>(0.5,3) → </a:t>
            </a:r>
            <a:r>
              <a:rPr lang="en-US" sz="2000" dirty="0" err="1">
                <a:solidFill>
                  <a:srgbClr val="381FF5"/>
                </a:solidFill>
              </a:rPr>
              <a:t>fast_power</a:t>
            </a:r>
            <a:r>
              <a:rPr lang="en-US" sz="2000" dirty="0">
                <a:solidFill>
                  <a:srgbClr val="381FF5"/>
                </a:solidFill>
              </a:rPr>
              <a:t>(0.5,2) → </a:t>
            </a:r>
            <a:r>
              <a:rPr lang="en-US" sz="2000" dirty="0" err="1">
                <a:solidFill>
                  <a:srgbClr val="381FF5"/>
                </a:solidFill>
              </a:rPr>
              <a:t>fast_power</a:t>
            </a:r>
            <a:r>
              <a:rPr lang="en-US" sz="2000" dirty="0">
                <a:solidFill>
                  <a:srgbClr val="381FF5"/>
                </a:solidFill>
              </a:rPr>
              <a:t>(0.5,1) → </a:t>
            </a:r>
            <a:r>
              <a:rPr lang="en-US" sz="2000" dirty="0" err="1">
                <a:solidFill>
                  <a:srgbClr val="381FF5"/>
                </a:solidFill>
              </a:rPr>
              <a:t>fast_power</a:t>
            </a:r>
            <a:r>
              <a:rPr lang="en-US" sz="2000" dirty="0">
                <a:solidFill>
                  <a:srgbClr val="381FF5"/>
                </a:solidFill>
              </a:rPr>
              <a:t>(0.5,0) → 9.313225746154785e-10 </a:t>
            </a:r>
          </a:p>
          <a:p>
            <a:pPr marL="320040" lvl="1" indent="0" algn="l" rtl="0">
              <a:buNone/>
            </a:pPr>
            <a:endParaRPr lang="en-US" sz="2000" dirty="0">
              <a:solidFill>
                <a:srgbClr val="381FF5"/>
              </a:solidFill>
            </a:endParaRPr>
          </a:p>
          <a:p>
            <a:pPr lvl="1" algn="l" rtl="0">
              <a:buFont typeface="Wingdings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9 multiplications instead of 30</a:t>
            </a:r>
          </a:p>
          <a:p>
            <a:pPr lvl="1" algn="l" rtl="0">
              <a:buFont typeface="Wingdings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fast is fast calculation? What is the relation between the power and the number of multiplications?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 Power - Usage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385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k elements from 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25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9552" y="1196752"/>
            <a:ext cx="8136904" cy="4572000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different ways to choose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students out 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students?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Think recursion:</a:t>
            </a:r>
          </a:p>
          <a:p>
            <a:pPr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If the n</a:t>
            </a:r>
            <a:r>
              <a:rPr lang="en-US" sz="26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student is chosen, there are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k-1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students to choose from n-1 students {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…,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  <a:p>
            <a:pPr lvl="1" algn="l" rtl="0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If the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6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student is </a:t>
            </a:r>
            <a:r>
              <a:rPr lang="en-US" sz="26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chosen, there are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students to choose from n-1 students {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…,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  <a:p>
            <a:pPr algn="l" rtl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0040" lvl="1" indent="0" algn="l" rtl="0"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23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54"/>
          <a:stretch/>
        </p:blipFill>
        <p:spPr bwMode="auto">
          <a:xfrm>
            <a:off x="7740352" y="5270371"/>
            <a:ext cx="769788" cy="78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8" r="40030"/>
          <a:stretch/>
        </p:blipFill>
        <p:spPr bwMode="auto">
          <a:xfrm>
            <a:off x="7740352" y="3496746"/>
            <a:ext cx="755012" cy="789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121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k elements from 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26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Recursive formula:</a:t>
            </a:r>
          </a:p>
          <a:p>
            <a:pPr marL="0" indent="0" algn="l" rtl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Termination Criteria:</a:t>
            </a:r>
          </a:p>
          <a:p>
            <a:pPr marL="0" indent="0" algn="l" rtl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	k == 0   1</a:t>
            </a:r>
          </a:p>
          <a:p>
            <a:pPr marL="0" indent="0" algn="l" rtl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	k == n   1</a:t>
            </a:r>
          </a:p>
          <a:p>
            <a:pPr marL="0" indent="0" algn="l" rtl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	n  &lt;  k 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0</a:t>
            </a:r>
          </a:p>
        </p:txBody>
      </p:sp>
      <p:graphicFrame>
        <p:nvGraphicFramePr>
          <p:cNvPr id="5" name="אובייקט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117067"/>
              </p:ext>
            </p:extLst>
          </p:nvPr>
        </p:nvGraphicFramePr>
        <p:xfrm>
          <a:off x="1619672" y="2204864"/>
          <a:ext cx="4539007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66" name="משוואה" r:id="rId4" imgW="1371600" imgH="457200" progId="Equation.3">
                  <p:embed/>
                </p:oleObj>
              </mc:Choice>
              <mc:Fallback>
                <p:oleObj name="משוואה" r:id="rId4" imgW="1371600" imgH="45720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204864"/>
                        <a:ext cx="4539007" cy="15121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BET-3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89040"/>
            <a:ext cx="57606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תמונה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77" y="1313774"/>
            <a:ext cx="702720" cy="60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1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772400" cy="796950"/>
          </a:xfrm>
        </p:spPr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k from n –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27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1560" y="1196752"/>
            <a:ext cx="8064896" cy="4573488"/>
          </a:xfrm>
        </p:spPr>
        <p:txBody>
          <a:bodyPr>
            <a:normAutofit/>
          </a:bodyPr>
          <a:lstStyle/>
          <a:p>
            <a:pPr marL="320040" lvl="1" indent="0" algn="l" rtl="0">
              <a:buNone/>
            </a:pPr>
            <a:endParaRPr lang="en-US" sz="1800" b="1" dirty="0">
              <a:solidFill>
                <a:srgbClr val="FF8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0040" lvl="1" indent="0" algn="l" rtl="0"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800" b="1" dirty="0">
                <a:solidFill>
                  <a:srgbClr val="381F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(n, k):</a:t>
            </a:r>
            <a:endParaRPr lang="en-US" sz="3000" b="1" dirty="0"/>
          </a:p>
          <a:p>
            <a:pPr marL="320040" lvl="1" indent="0" algn="l" rtl="0">
              <a:buNone/>
            </a:pPr>
            <a:r>
              <a:rPr lang="en-US" sz="30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k==0 </a:t>
            </a: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n==k: </a:t>
            </a:r>
          </a:p>
          <a:p>
            <a:pPr marL="320040" lvl="1" indent="0" algn="l" rtl="0"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</a:p>
          <a:p>
            <a:pPr marL="320040" lvl="1" indent="0" algn="l" rtl="0">
              <a:buNone/>
            </a:pPr>
            <a:endParaRPr lang="en-US" sz="1800" b="1" dirty="0">
              <a:solidFill>
                <a:srgbClr val="FF8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0040" lvl="1" indent="0" algn="l" rtl="0"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 &lt; k:</a:t>
            </a:r>
          </a:p>
          <a:p>
            <a:pPr marL="320040" lvl="1" indent="0" algn="l" rtl="0"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</a:p>
          <a:p>
            <a:pPr marL="320040" lvl="1" indent="0" algn="l" rtl="0">
              <a:buNone/>
            </a:pPr>
            <a:endParaRPr lang="en-US" sz="1800" b="1" dirty="0">
              <a:solidFill>
                <a:srgbClr val="FF8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0040" lvl="1" indent="0" algn="l" rtl="0"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choose(n - 1, k - 1) + choose(n - 1, k)</a:t>
            </a:r>
          </a:p>
        </p:txBody>
      </p:sp>
      <p:pic>
        <p:nvPicPr>
          <p:cNvPr id="5" name="Picture 5" descr="BET-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14" y="1988840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av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13" y="3681028"/>
            <a:ext cx="43204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436" y="4316196"/>
            <a:ext cx="419541" cy="360040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420" y="4319025"/>
            <a:ext cx="419541" cy="360040"/>
          </a:xfrm>
          <a:prstGeom prst="rect">
            <a:avLst/>
          </a:prstGeom>
        </p:spPr>
      </p:pic>
      <p:pic>
        <p:nvPicPr>
          <p:cNvPr id="12" name="Picture 5" descr="BET-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14" y="2906121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7452320" y="6237312"/>
            <a:ext cx="1492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Python Tutor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055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1737001" y="5672888"/>
            <a:ext cx="5931343" cy="1077218"/>
          </a:xfrm>
          <a:prstGeom prst="rect">
            <a:avLst/>
          </a:prstGeom>
          <a:solidFill>
            <a:srgbClr val="CCECFF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(n, k):</a:t>
            </a:r>
          </a:p>
          <a:p>
            <a:r>
              <a:rPr lang="en-US" sz="16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k==0 </a:t>
            </a:r>
            <a:r>
              <a:rPr lang="en-US" sz="16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==k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b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       </a:t>
            </a:r>
            <a:r>
              <a:rPr lang="en-US" sz="16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</a:p>
          <a:p>
            <a:r>
              <a:rPr lang="en-US" sz="16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choose(n-1, k-1) + choose(n-1, k)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19" y="253767"/>
            <a:ext cx="8496944" cy="796950"/>
          </a:xfrm>
        </p:spPr>
        <p:txBody>
          <a:bodyPr>
            <a:no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k from n – Recursion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28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6419" y="1263190"/>
            <a:ext cx="8496944" cy="4572000"/>
          </a:xfrm>
        </p:spPr>
        <p:txBody>
          <a:bodyPr>
            <a:normAutofit/>
          </a:bodyPr>
          <a:lstStyle/>
          <a:p>
            <a:pPr marL="320040" lvl="1" indent="0" algn="l" rtl="0">
              <a:buNone/>
            </a:pPr>
            <a:r>
              <a:rPr lang="en-US" b="1" dirty="0">
                <a:solidFill>
                  <a:srgbClr val="C00000"/>
                </a:solidFill>
                <a:latin typeface="Courier" pitchFamily="49" charset="0"/>
              </a:rPr>
              <a:t>&gt;&gt;&gt;</a:t>
            </a:r>
            <a:r>
              <a:rPr lang="en-US" b="1" dirty="0">
                <a:latin typeface="Courier" pitchFamily="49" charset="0"/>
              </a:rPr>
              <a:t> choose(4, 2)</a:t>
            </a:r>
          </a:p>
          <a:p>
            <a:pPr marL="320040" lvl="1" indent="0" algn="l" rtl="0">
              <a:buNone/>
            </a:pPr>
            <a:r>
              <a:rPr lang="en-US" b="1" dirty="0">
                <a:solidFill>
                  <a:srgbClr val="381FF5"/>
                </a:solidFill>
                <a:latin typeface="Courier" pitchFamily="49" charset="0"/>
              </a:rPr>
              <a:t>6</a:t>
            </a:r>
          </a:p>
          <a:p>
            <a:pPr marL="320040" lvl="1" indent="0" algn="l" rtl="0">
              <a:buNone/>
            </a:pPr>
            <a:endParaRPr lang="en-US" b="1" dirty="0">
              <a:latin typeface="Courier" pitchFamily="49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178893" y="1216557"/>
            <a:ext cx="893762" cy="7127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prstClr val="black"/>
                </a:solidFill>
              </a:rPr>
              <a:t>n = 4</a:t>
            </a:r>
          </a:p>
          <a:p>
            <a:pPr eaLnBrk="1" hangingPunct="1"/>
            <a:r>
              <a:rPr lang="en-US" sz="1600" dirty="0">
                <a:solidFill>
                  <a:prstClr val="black"/>
                </a:solidFill>
              </a:rPr>
              <a:t>k = 2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250179" y="2272993"/>
            <a:ext cx="893763" cy="7127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prstClr val="black"/>
                </a:solidFill>
              </a:rPr>
              <a:t>n = 3</a:t>
            </a:r>
          </a:p>
          <a:p>
            <a:pPr eaLnBrk="1" hangingPunct="1"/>
            <a:r>
              <a:rPr lang="en-US" sz="1600" dirty="0">
                <a:solidFill>
                  <a:prstClr val="black"/>
                </a:solidFill>
              </a:rPr>
              <a:t>k = 1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557000" y="2214104"/>
            <a:ext cx="893762" cy="7127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prstClr val="black"/>
                </a:solidFill>
              </a:rPr>
              <a:t>n = 3</a:t>
            </a:r>
          </a:p>
          <a:p>
            <a:pPr eaLnBrk="1" hangingPunct="1"/>
            <a:r>
              <a:rPr lang="en-US" sz="1600" dirty="0">
                <a:solidFill>
                  <a:prstClr val="black"/>
                </a:solidFill>
              </a:rPr>
              <a:t>k = 2</a:t>
            </a: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4922923" y="1937282"/>
            <a:ext cx="1958863" cy="2586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 flipH="1">
            <a:off x="2630580" y="1937282"/>
            <a:ext cx="1644271" cy="3021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 flipH="1">
            <a:off x="1788512" y="3002868"/>
            <a:ext cx="69637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2911673" y="3228334"/>
            <a:ext cx="893763" cy="712800"/>
          </a:xfrm>
          <a:prstGeom prst="rect">
            <a:avLst/>
          </a:prstGeom>
          <a:solidFill>
            <a:srgbClr val="5BB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prstClr val="black"/>
                </a:solidFill>
              </a:rPr>
              <a:t>n = 2</a:t>
            </a:r>
          </a:p>
          <a:p>
            <a:pPr eaLnBrk="1" hangingPunct="1"/>
            <a:r>
              <a:rPr lang="en-US" sz="1600" dirty="0">
                <a:solidFill>
                  <a:prstClr val="black"/>
                </a:solidFill>
              </a:rPr>
              <a:t>k = 1</a:t>
            </a:r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>
            <a:off x="2889699" y="3001280"/>
            <a:ext cx="338137" cy="19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1341632" y="3241684"/>
            <a:ext cx="893762" cy="712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prstClr val="black"/>
                </a:solidFill>
              </a:rPr>
              <a:t>n = 2</a:t>
            </a:r>
          </a:p>
          <a:p>
            <a:pPr eaLnBrk="1" hangingPunct="1"/>
            <a:r>
              <a:rPr lang="en-US" sz="1600" dirty="0">
                <a:solidFill>
                  <a:prstClr val="black"/>
                </a:solidFill>
              </a:rPr>
              <a:t>k = 0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5931304" y="3197816"/>
            <a:ext cx="893763" cy="712787"/>
          </a:xfrm>
          <a:prstGeom prst="rect">
            <a:avLst/>
          </a:prstGeom>
          <a:solidFill>
            <a:srgbClr val="5BB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prstClr val="black"/>
                </a:solidFill>
              </a:rPr>
              <a:t>n = 2</a:t>
            </a:r>
          </a:p>
          <a:p>
            <a:pPr eaLnBrk="1" hangingPunct="1"/>
            <a:r>
              <a:rPr lang="en-US" sz="1600" dirty="0">
                <a:solidFill>
                  <a:prstClr val="black"/>
                </a:solidFill>
              </a:rPr>
              <a:t>k = 1</a:t>
            </a: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7526930" y="3201218"/>
            <a:ext cx="893763" cy="7127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prstClr val="black"/>
                </a:solidFill>
              </a:rPr>
              <a:t>n = 2</a:t>
            </a:r>
          </a:p>
          <a:p>
            <a:pPr eaLnBrk="1" hangingPunct="1"/>
            <a:r>
              <a:rPr lang="en-US" sz="1600" dirty="0">
                <a:solidFill>
                  <a:prstClr val="black"/>
                </a:solidFill>
              </a:rPr>
              <a:t>k = 2</a:t>
            </a:r>
          </a:p>
        </p:txBody>
      </p:sp>
      <p:sp>
        <p:nvSpPr>
          <p:cNvPr id="16" name="Line 23"/>
          <p:cNvSpPr>
            <a:spLocks noChangeShapeType="1"/>
          </p:cNvSpPr>
          <p:nvPr/>
        </p:nvSpPr>
        <p:spPr bwMode="auto">
          <a:xfrm flipH="1">
            <a:off x="2776374" y="3975127"/>
            <a:ext cx="367567" cy="4563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2337842" y="4445571"/>
            <a:ext cx="893762" cy="71278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prstClr val="black"/>
                </a:solidFill>
              </a:rPr>
              <a:t>n = 1</a:t>
            </a:r>
          </a:p>
          <a:p>
            <a:pPr eaLnBrk="1" hangingPunct="1"/>
            <a:r>
              <a:rPr lang="en-US" sz="1600" dirty="0">
                <a:solidFill>
                  <a:prstClr val="black"/>
                </a:solidFill>
              </a:rPr>
              <a:t>k = 0</a:t>
            </a:r>
          </a:p>
        </p:txBody>
      </p:sp>
      <p:sp>
        <p:nvSpPr>
          <p:cNvPr id="18" name="Line 25"/>
          <p:cNvSpPr>
            <a:spLocks noChangeShapeType="1"/>
          </p:cNvSpPr>
          <p:nvPr/>
        </p:nvSpPr>
        <p:spPr bwMode="auto">
          <a:xfrm>
            <a:off x="3552185" y="3967323"/>
            <a:ext cx="506501" cy="456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3552185" y="4434592"/>
            <a:ext cx="893763" cy="712788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prstClr val="black"/>
                </a:solidFill>
              </a:rPr>
              <a:t>n = 1</a:t>
            </a:r>
          </a:p>
          <a:p>
            <a:pPr eaLnBrk="1" hangingPunct="1"/>
            <a:r>
              <a:rPr lang="en-US" sz="1600" dirty="0">
                <a:solidFill>
                  <a:prstClr val="black"/>
                </a:solidFill>
              </a:rPr>
              <a:t>k = 1</a:t>
            </a:r>
          </a:p>
        </p:txBody>
      </p:sp>
      <p:sp>
        <p:nvSpPr>
          <p:cNvPr id="24" name="Line 32"/>
          <p:cNvSpPr>
            <a:spLocks noChangeShapeType="1"/>
          </p:cNvSpPr>
          <p:nvPr/>
        </p:nvSpPr>
        <p:spPr bwMode="auto">
          <a:xfrm flipH="1">
            <a:off x="6435090" y="2952629"/>
            <a:ext cx="317171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Line 33"/>
          <p:cNvSpPr>
            <a:spLocks noChangeShapeType="1"/>
          </p:cNvSpPr>
          <p:nvPr/>
        </p:nvSpPr>
        <p:spPr bwMode="auto">
          <a:xfrm>
            <a:off x="7157075" y="2951042"/>
            <a:ext cx="646168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5519535" y="3927422"/>
            <a:ext cx="552781" cy="4658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Text Box 39"/>
          <p:cNvSpPr txBox="1">
            <a:spLocks noChangeArrowheads="1"/>
          </p:cNvSpPr>
          <p:nvPr/>
        </p:nvSpPr>
        <p:spPr bwMode="auto">
          <a:xfrm>
            <a:off x="5072655" y="4396457"/>
            <a:ext cx="893763" cy="712787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prstClr val="black"/>
                </a:solidFill>
              </a:rPr>
              <a:t>n = 1</a:t>
            </a:r>
          </a:p>
          <a:p>
            <a:pPr eaLnBrk="1" hangingPunct="1"/>
            <a:r>
              <a:rPr lang="en-US" sz="1600" dirty="0">
                <a:solidFill>
                  <a:prstClr val="black"/>
                </a:solidFill>
              </a:rPr>
              <a:t>k = 0</a:t>
            </a:r>
          </a:p>
        </p:txBody>
      </p:sp>
      <p:sp>
        <p:nvSpPr>
          <p:cNvPr id="28" name="Line 40"/>
          <p:cNvSpPr>
            <a:spLocks noChangeShapeType="1"/>
          </p:cNvSpPr>
          <p:nvPr/>
        </p:nvSpPr>
        <p:spPr bwMode="auto">
          <a:xfrm>
            <a:off x="6557001" y="3927423"/>
            <a:ext cx="523048" cy="4658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Text Box 41"/>
          <p:cNvSpPr txBox="1">
            <a:spLocks noChangeArrowheads="1"/>
          </p:cNvSpPr>
          <p:nvPr/>
        </p:nvSpPr>
        <p:spPr bwMode="auto">
          <a:xfrm>
            <a:off x="6633168" y="4393282"/>
            <a:ext cx="893762" cy="712787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prstClr val="black"/>
                </a:solidFill>
              </a:rPr>
              <a:t>n = 1</a:t>
            </a:r>
          </a:p>
          <a:p>
            <a:pPr eaLnBrk="1" hangingPunct="1"/>
            <a:r>
              <a:rPr lang="en-US" sz="1600" dirty="0">
                <a:solidFill>
                  <a:prstClr val="black"/>
                </a:solidFill>
              </a:rPr>
              <a:t>k = 1</a:t>
            </a:r>
          </a:p>
        </p:txBody>
      </p:sp>
      <p:pic>
        <p:nvPicPr>
          <p:cNvPr id="30" name="Picture 5" descr="BET-3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348" y="5181986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5" descr="BET-3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142" y="5174182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5" descr="BET-3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827" y="5169384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5" descr="BET-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021" y="5146524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5" descr="BET-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701" y="3975127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5" descr="BET-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794" y="3921836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תמונה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953" y="2757067"/>
            <a:ext cx="419541" cy="360040"/>
          </a:xfrm>
          <a:prstGeom prst="rect">
            <a:avLst/>
          </a:prstGeom>
        </p:spPr>
      </p:pic>
      <p:pic>
        <p:nvPicPr>
          <p:cNvPr id="37" name="תמונה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836" y="2750778"/>
            <a:ext cx="419541" cy="360040"/>
          </a:xfrm>
          <a:prstGeom prst="rect">
            <a:avLst/>
          </a:prstGeom>
        </p:spPr>
      </p:pic>
      <p:pic>
        <p:nvPicPr>
          <p:cNvPr id="38" name="תמונה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444" y="2684435"/>
            <a:ext cx="419541" cy="360040"/>
          </a:xfrm>
          <a:prstGeom prst="rect">
            <a:avLst/>
          </a:prstGeom>
        </p:spPr>
      </p:pic>
      <p:pic>
        <p:nvPicPr>
          <p:cNvPr id="39" name="תמונה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930" y="2661376"/>
            <a:ext cx="419541" cy="360040"/>
          </a:xfrm>
          <a:prstGeom prst="rect">
            <a:avLst/>
          </a:prstGeom>
        </p:spPr>
      </p:pic>
      <p:pic>
        <p:nvPicPr>
          <p:cNvPr id="40" name="תמונה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342" y="3845888"/>
            <a:ext cx="419541" cy="360040"/>
          </a:xfrm>
          <a:prstGeom prst="rect">
            <a:avLst/>
          </a:prstGeom>
        </p:spPr>
      </p:pic>
      <p:pic>
        <p:nvPicPr>
          <p:cNvPr id="41" name="תמונה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158" y="3928504"/>
            <a:ext cx="419541" cy="360040"/>
          </a:xfrm>
          <a:prstGeom prst="rect">
            <a:avLst/>
          </a:prstGeom>
        </p:spPr>
      </p:pic>
      <p:pic>
        <p:nvPicPr>
          <p:cNvPr id="42" name="תמונה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760" y="3919618"/>
            <a:ext cx="419541" cy="360040"/>
          </a:xfrm>
          <a:prstGeom prst="rect">
            <a:avLst/>
          </a:prstGeom>
        </p:spPr>
      </p:pic>
      <p:pic>
        <p:nvPicPr>
          <p:cNvPr id="43" name="תמונה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259" y="3867115"/>
            <a:ext cx="419541" cy="360040"/>
          </a:xfrm>
          <a:prstGeom prst="rect">
            <a:avLst/>
          </a:prstGeom>
        </p:spPr>
      </p:pic>
      <p:pic>
        <p:nvPicPr>
          <p:cNvPr id="44" name="תמונה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604" y="1684665"/>
            <a:ext cx="419541" cy="360040"/>
          </a:xfrm>
          <a:prstGeom prst="rect">
            <a:avLst/>
          </a:prstGeom>
        </p:spPr>
      </p:pic>
      <p:pic>
        <p:nvPicPr>
          <p:cNvPr id="45" name="תמונה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779" y="1686780"/>
            <a:ext cx="419541" cy="36004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3936760" y="2218596"/>
            <a:ext cx="1801293" cy="1323439"/>
          </a:xfrm>
          <a:prstGeom prst="rect">
            <a:avLst/>
          </a:prstGeom>
          <a:solidFill>
            <a:srgbClr val="381FF5"/>
          </a:solidFill>
          <a:ln w="57150">
            <a:solidFill>
              <a:schemeClr val="tx1"/>
            </a:solidFill>
          </a:ln>
        </p:spPr>
        <p:txBody>
          <a:bodyPr wrap="square" lIns="0" rIns="0" rtlCol="1">
            <a:spAutoFit/>
          </a:bodyPr>
          <a:lstStyle/>
          <a:p>
            <a:pPr algn="ctr"/>
            <a:r>
              <a:rPr lang="en-US" sz="2000" i="1" dirty="0">
                <a:solidFill>
                  <a:prstClr val="white"/>
                </a:solidFill>
              </a:rPr>
              <a:t>Note the </a:t>
            </a:r>
            <a:r>
              <a:rPr lang="en-US" sz="2000" b="1" i="1" dirty="0">
                <a:solidFill>
                  <a:prstClr val="white"/>
                </a:solidFill>
              </a:rPr>
              <a:t>redundant calls</a:t>
            </a:r>
            <a:r>
              <a:rPr lang="en-US" sz="2000" i="1" dirty="0">
                <a:solidFill>
                  <a:prstClr val="white"/>
                </a:solidFill>
              </a:rPr>
              <a:t>.</a:t>
            </a:r>
            <a:r>
              <a:rPr lang="en-US" sz="2000" b="1" i="1" dirty="0">
                <a:solidFill>
                  <a:prstClr val="white"/>
                </a:solidFill>
              </a:rPr>
              <a:t> </a:t>
            </a:r>
            <a:r>
              <a:rPr lang="en-US" sz="2000" i="1" dirty="0">
                <a:solidFill>
                  <a:prstClr val="white"/>
                </a:solidFill>
              </a:rPr>
              <a:t>How many calls in </a:t>
            </a:r>
          </a:p>
          <a:p>
            <a:pPr algn="ctr"/>
            <a:r>
              <a:rPr lang="en-US" sz="2000" i="1" dirty="0">
                <a:solidFill>
                  <a:prstClr val="white"/>
                </a:solidFill>
              </a:rPr>
              <a:t>choose(100, 50)?</a:t>
            </a:r>
            <a:endParaRPr lang="he-IL" sz="2000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03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7" grpId="3" animBg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19" grpId="2" animBg="1"/>
      <p:bldP spid="19" grpId="3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5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29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a list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a number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we want to check if there exist a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sub-list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such that the sum of its elements is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[1,3,2,4],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7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2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848872" cy="1143000"/>
          </a:xfrm>
        </p:spPr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Three Rules of Induction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he-IL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43608" y="1863080"/>
            <a:ext cx="7772400" cy="3131840"/>
          </a:xfrm>
        </p:spPr>
        <p:txBody>
          <a:bodyPr>
            <a:normAutofit lnSpcReduction="10000"/>
          </a:bodyPr>
          <a:lstStyle/>
          <a:p>
            <a:pPr marL="609600" indent="-609600" algn="l" rtl="0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Base Case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prove the first statement</a:t>
            </a:r>
          </a:p>
          <a:p>
            <a:pPr marL="609600" indent="-609600" algn="l" rtl="0">
              <a:buClr>
                <a:schemeClr val="tx1"/>
              </a:buClr>
              <a:buSzTx/>
              <a:buFont typeface="Wingdings" pitchFamily="2" charset="2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 algn="l" rtl="0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Induction Assumption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assume that the previous statements are true</a:t>
            </a:r>
          </a:p>
          <a:p>
            <a:pPr marL="609600" indent="-609600" algn="l" rtl="0">
              <a:buClr>
                <a:schemeClr val="tx1"/>
              </a:buClr>
              <a:buSzTx/>
              <a:buFont typeface="Wingdings" pitchFamily="2" charset="2"/>
              <a:buAutoNum type="arabicPeriod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 algn="l" rtl="0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Induction Step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under the induction assumption, prove the current statement</a:t>
            </a:r>
          </a:p>
          <a:p>
            <a:pPr marL="609600" indent="-609600" algn="l" rtl="0">
              <a:buClr>
                <a:schemeClr val="tx1"/>
              </a:buClr>
              <a:buSzTx/>
              <a:buFont typeface="Wingdings" pitchFamily="2" charset="2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0040" lvl="1" indent="0" algn="l" rtl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5" descr="BET-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r="10000"/>
          <a:stretch>
            <a:fillRect/>
          </a:stretch>
        </p:blipFill>
        <p:spPr bwMode="auto">
          <a:xfrm>
            <a:off x="380728" y="1754560"/>
            <a:ext cx="648072" cy="718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av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56" y="3950768"/>
            <a:ext cx="682352" cy="75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08" y="2871657"/>
            <a:ext cx="613792" cy="58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8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30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a list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a number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we want to check if there exist a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sub-list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such that the sum of its elements is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,2,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7 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E5F5DC4-2F01-49AE-AC31-78D37B2F5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</a:t>
            </a:r>
          </a:p>
        </p:txBody>
      </p:sp>
    </p:spTree>
    <p:extLst>
      <p:ext uri="{BB962C8B-B14F-4D97-AF65-F5344CB8AC3E}">
        <p14:creationId xmlns:p14="http://schemas.microsoft.com/office/powerpoint/2010/main" val="1326958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31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a list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a number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we want to check if there exist a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sub-list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such that the sum of its elements is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[1,3,2,4],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7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[1,1,1,12],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15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FCE81D6-AAD5-4CB9-BF92-64EE59B61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</a:t>
            </a:r>
          </a:p>
        </p:txBody>
      </p:sp>
    </p:spTree>
    <p:extLst>
      <p:ext uri="{BB962C8B-B14F-4D97-AF65-F5344CB8AC3E}">
        <p14:creationId xmlns:p14="http://schemas.microsoft.com/office/powerpoint/2010/main" val="3641949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32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a list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a number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we want to check if there exist a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sub-list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such that the sum of its elements is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[1,3,2,4],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7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1,1,1,12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15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6C870AD-26A9-423E-9CB7-0FF250307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</a:t>
            </a:r>
          </a:p>
        </p:txBody>
      </p:sp>
    </p:spTree>
    <p:extLst>
      <p:ext uri="{BB962C8B-B14F-4D97-AF65-F5344CB8AC3E}">
        <p14:creationId xmlns:p14="http://schemas.microsoft.com/office/powerpoint/2010/main" val="1142086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33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a list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a number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we want to check if there exist a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sub-list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such that the sum of its elements is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[1,3,2,4],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7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[1,1,1,12],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15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[1,2,3],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10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397DDEA-1F16-41D1-8744-EA2585E85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</a:t>
            </a:r>
          </a:p>
        </p:txBody>
      </p:sp>
    </p:spTree>
    <p:extLst>
      <p:ext uri="{BB962C8B-B14F-4D97-AF65-F5344CB8AC3E}">
        <p14:creationId xmlns:p14="http://schemas.microsoft.com/office/powerpoint/2010/main" val="3592053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34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a list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a number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we want to check if there exist a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sub-list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such that the sum of its elements is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[1,3,2,4],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7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[1,1,1,12],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15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[1,2,3],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10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591A81-612E-4F46-B59F-7F8C65D3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</a:t>
            </a:r>
          </a:p>
        </p:txBody>
      </p:sp>
    </p:spTree>
    <p:extLst>
      <p:ext uri="{BB962C8B-B14F-4D97-AF65-F5344CB8AC3E}">
        <p14:creationId xmlns:p14="http://schemas.microsoft.com/office/powerpoint/2010/main" val="1378794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35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a list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a number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we want to check if there exist a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sub-list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such that the sum of its elements is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[1,3,2,4],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7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[1,1,1,12],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15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[1,2,3],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10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[14, 15],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13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2A069A-A2CB-4F8C-BCDF-6C0916626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</a:t>
            </a:r>
          </a:p>
        </p:txBody>
      </p:sp>
    </p:spTree>
    <p:extLst>
      <p:ext uri="{BB962C8B-B14F-4D97-AF65-F5344CB8AC3E}">
        <p14:creationId xmlns:p14="http://schemas.microsoft.com/office/powerpoint/2010/main" val="29933156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36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a list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a number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we want to check if there exist a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sub-list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such that the sum of its elements is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[1,3,2,4],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7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[1,1,1,12],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15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[1,2,3],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10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[14, 15],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13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7CB4553-6E21-40F3-956B-0883F4E3C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</a:t>
            </a:r>
          </a:p>
        </p:txBody>
      </p:sp>
    </p:spTree>
    <p:extLst>
      <p:ext uri="{BB962C8B-B14F-4D97-AF65-F5344CB8AC3E}">
        <p14:creationId xmlns:p14="http://schemas.microsoft.com/office/powerpoint/2010/main" val="32840090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37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a list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a number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we want to check if there exist a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sub-list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such that the sum of its elements is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[1,3,2,4],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7 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[1,1,1,12],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15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[1,2,3],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10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[14, 15],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13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Edge cases:</a:t>
            </a:r>
          </a:p>
          <a:p>
            <a:pPr marL="320040" lvl="1" indent="0" algn="l" rtl="0">
              <a:buNone/>
            </a:pPr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[], </a:t>
            </a:r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EC8D84-9566-4596-85AB-561C053CA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</a:t>
            </a:r>
          </a:p>
        </p:txBody>
      </p:sp>
    </p:spTree>
    <p:extLst>
      <p:ext uri="{BB962C8B-B14F-4D97-AF65-F5344CB8AC3E}">
        <p14:creationId xmlns:p14="http://schemas.microsoft.com/office/powerpoint/2010/main" val="20813846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38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a list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a number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we want to check if there exist a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sub-list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such that the sum of its elements is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[1,3,2,4],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7 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[1,1,1,12],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15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[1,2,3],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10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[14, 15],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13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Edge cases: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3E31B85-E207-4AC6-9444-A056F3F1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</a:t>
            </a:r>
          </a:p>
        </p:txBody>
      </p:sp>
    </p:spTree>
    <p:extLst>
      <p:ext uri="{BB962C8B-B14F-4D97-AF65-F5344CB8AC3E}">
        <p14:creationId xmlns:p14="http://schemas.microsoft.com/office/powerpoint/2010/main" val="35289404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39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a list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a number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we want to check if there exist a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sub-list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such that the sum of its elements is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[1,3,2,4],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7 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[1,1,1,12],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15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[1,2,3],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10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[14, 15],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13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Edge cases: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4C7BE5B-B221-484D-AEFE-BDF63971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</a:t>
            </a:r>
          </a:p>
        </p:txBody>
      </p:sp>
    </p:spTree>
    <p:extLst>
      <p:ext uri="{BB962C8B-B14F-4D97-AF65-F5344CB8AC3E}">
        <p14:creationId xmlns:p14="http://schemas.microsoft.com/office/powerpoint/2010/main" val="130585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Induction Example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Prove that for every positive integer n:</a:t>
            </a:r>
          </a:p>
          <a:p>
            <a:pPr algn="l" rtl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l" rtl="0">
              <a:buAutoNum type="arabicPeriod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l" rtl="0"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Base Case: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n=1, both sides are 1.</a:t>
            </a:r>
          </a:p>
          <a:p>
            <a:pPr marL="514350" indent="-514350" algn="l" rtl="0"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Induction Assumption: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assume that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l" rtl="0"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Induction Step: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under the assumption,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l" rtl="0">
              <a:buAutoNum type="arabicPeriod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אובייקט 4"/>
          <p:cNvGraphicFramePr>
            <a:graphicFrameLocks noChangeAspect="1"/>
          </p:cNvGraphicFramePr>
          <p:nvPr/>
        </p:nvGraphicFramePr>
        <p:xfrm>
          <a:off x="2987824" y="1916832"/>
          <a:ext cx="2880320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37" name="Equation" r:id="rId3" imgW="1409088" imgH="393529" progId="Equation.DSMT4">
                  <p:embed/>
                </p:oleObj>
              </mc:Choice>
              <mc:Fallback>
                <p:oleObj name="Equation" r:id="rId3" imgW="1409088" imgH="393529" progId="Equation.DSMT4">
                  <p:embed/>
                  <p:pic>
                    <p:nvPicPr>
                      <p:cNvPr id="0" name="Picture 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916832"/>
                        <a:ext cx="2880320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2851721" y="3789040"/>
          <a:ext cx="3160439" cy="829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38" name="Equation" r:id="rId5" imgW="1612900" imgH="393700" progId="Equation.DSMT4">
                  <p:embed/>
                </p:oleObj>
              </mc:Choice>
              <mc:Fallback>
                <p:oleObj name="Equation" r:id="rId5" imgW="1612900" imgH="393700" progId="Equation.DSMT4">
                  <p:embed/>
                  <p:pic>
                    <p:nvPicPr>
                      <p:cNvPr id="0" name="Picture 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721" y="3789040"/>
                        <a:ext cx="3160439" cy="8296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4" name="Object 6"/>
          <p:cNvGraphicFramePr>
            <a:graphicFrameLocks noChangeAspect="1"/>
          </p:cNvGraphicFramePr>
          <p:nvPr/>
        </p:nvGraphicFramePr>
        <p:xfrm>
          <a:off x="2195736" y="5157192"/>
          <a:ext cx="4592638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39" name="Equation" r:id="rId7" imgW="2247900" imgH="393700" progId="Equation.DSMT4">
                  <p:embed/>
                </p:oleObj>
              </mc:Choice>
              <mc:Fallback>
                <p:oleObj name="Equation" r:id="rId7" imgW="2247900" imgH="393700" progId="Equation.DSMT4">
                  <p:embed/>
                  <p:pic>
                    <p:nvPicPr>
                      <p:cNvPr id="0" name="Picture 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157192"/>
                        <a:ext cx="4592638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5" descr="BET-3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r="10000"/>
          <a:stretch>
            <a:fillRect/>
          </a:stretch>
        </p:blipFill>
        <p:spPr bwMode="auto">
          <a:xfrm>
            <a:off x="323528" y="2852936"/>
            <a:ext cx="576064" cy="50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תמונה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429000"/>
            <a:ext cx="504056" cy="432048"/>
          </a:xfrm>
          <a:prstGeom prst="rect">
            <a:avLst/>
          </a:prstGeom>
        </p:spPr>
      </p:pic>
      <p:pic>
        <p:nvPicPr>
          <p:cNvPr id="12" name="Picture 14" descr="avor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581128"/>
            <a:ext cx="576064" cy="50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40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a list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a number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we want to check if there exist a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sub-list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such that the sum of its elements is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[1,3,2,4],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7 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[1,1,1,12],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15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[1,2,3],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10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[14, 15],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13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Edge cases: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!= 0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3C9927-6268-42C1-A6CD-89DFC892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</a:t>
            </a:r>
          </a:p>
        </p:txBody>
      </p:sp>
    </p:spTree>
    <p:extLst>
      <p:ext uri="{BB962C8B-B14F-4D97-AF65-F5344CB8AC3E}">
        <p14:creationId xmlns:p14="http://schemas.microsoft.com/office/powerpoint/2010/main" val="3559895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41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a list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a number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we want to check if there exist a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sub-list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such that the sum of its elements is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[1,3,2,4],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7 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[1,1,1,12],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15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[1,2,3],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10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[14, 15],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13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Edge cases: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!= 0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92AECCF-B89D-4C79-8CD6-C8C0A2F4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</a:t>
            </a:r>
          </a:p>
        </p:txBody>
      </p:sp>
    </p:spTree>
    <p:extLst>
      <p:ext uri="{BB962C8B-B14F-4D97-AF65-F5344CB8AC3E}">
        <p14:creationId xmlns:p14="http://schemas.microsoft.com/office/powerpoint/2010/main" val="10876001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42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27584" y="1447800"/>
            <a:ext cx="7859216" cy="4572000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We’ll use recursion to solve this exercise: use the solution of an “easier problem” to solve our problem.</a:t>
            </a:r>
          </a:p>
          <a:p>
            <a:pPr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What’s the easier problem?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9DD551-C220-45B4-9346-48F45FAA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</a:t>
            </a:r>
          </a:p>
        </p:txBody>
      </p:sp>
    </p:spTree>
    <p:extLst>
      <p:ext uri="{BB962C8B-B14F-4D97-AF65-F5344CB8AC3E}">
        <p14:creationId xmlns:p14="http://schemas.microsoft.com/office/powerpoint/2010/main" val="24628570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43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27584" y="1447800"/>
            <a:ext cx="7859216" cy="4572000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We’ll use recursion to solve this exercise: use the solution of an “easier problem” to solve our problem.</a:t>
            </a:r>
          </a:p>
          <a:p>
            <a:pPr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What’s the easier problem? A shorter list!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example: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[10,2,3,1],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5</a:t>
            </a:r>
          </a:p>
          <a:p>
            <a:pPr lvl="1"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two options for the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last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item in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 algn="l" rtl="0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It belongs to the sub-list that sums up to 5.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case, we are left</a:t>
            </a:r>
          </a:p>
          <a:p>
            <a:pPr marL="594360" lvl="2" indent="0" algn="l" rtl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with a smaller problem: 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406FEE6-BD96-411D-AAF0-17CC52C7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</a:t>
            </a:r>
          </a:p>
        </p:txBody>
      </p:sp>
    </p:spTree>
    <p:extLst>
      <p:ext uri="{BB962C8B-B14F-4D97-AF65-F5344CB8AC3E}">
        <p14:creationId xmlns:p14="http://schemas.microsoft.com/office/powerpoint/2010/main" val="274328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44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90364" y="1412776"/>
            <a:ext cx="8363272" cy="4572000"/>
          </a:xfrm>
        </p:spPr>
        <p:txBody>
          <a:bodyPr>
            <a:noAutofit/>
          </a:bodyPr>
          <a:lstStyle/>
          <a:p>
            <a:pPr algn="l" rtl="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We’ll use recursion to solve this exercise: use the solution of an “easier problem” to solve our problem.</a:t>
            </a:r>
          </a:p>
          <a:p>
            <a:pPr lvl="1" algn="l" rtl="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What’s the easier problem? A shorter list!</a:t>
            </a:r>
          </a:p>
          <a:p>
            <a:pPr algn="l" rtl="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For example: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= [10,2,3,1],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= 5</a:t>
            </a:r>
          </a:p>
          <a:p>
            <a:pPr lvl="1" algn="l" rtl="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There are two options for the </a:t>
            </a: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last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item in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 algn="l" rtl="0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It belongs to the sub-list that sums up to 5.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this case, we are left with a smaller problem: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= [10,2,3],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= 5-1=4</a:t>
            </a:r>
          </a:p>
          <a:p>
            <a:pPr lvl="2" algn="l" rtl="0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It does not belong to the sub-list.</a:t>
            </a:r>
          </a:p>
          <a:p>
            <a:pPr marL="594360" lvl="2" indent="0" algn="l" rtl="0"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this case, the smaller problem is: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94360" lvl="2" indent="0" algn="l" rtl="0">
              <a:buNone/>
            </a:pP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	numbers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= [10,2,3], target = 5</a:t>
            </a:r>
          </a:p>
          <a:p>
            <a:pPr lvl="1" algn="l" rtl="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If either of these options is True, there is a solution and the result would be True.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09E391-0DE7-45E7-BFE3-37B1C037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</a:t>
            </a:r>
          </a:p>
        </p:txBody>
      </p:sp>
    </p:spTree>
    <p:extLst>
      <p:ext uri="{BB962C8B-B14F-4D97-AF65-F5344CB8AC3E}">
        <p14:creationId xmlns:p14="http://schemas.microsoft.com/office/powerpoint/2010/main" val="78987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45</a:t>
            </a:fld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251520" y="1844824"/>
            <a:ext cx="8665518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700" b="1" dirty="0" err="1">
                <a:solidFill>
                  <a:srgbClr val="381FF5"/>
                </a:solidFill>
                <a:latin typeface="Courier" pitchFamily="49" charset="0"/>
              </a:rPr>
              <a:t>sublist_sum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(numbers, target):</a:t>
            </a:r>
          </a:p>
          <a:p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target == 0:</a:t>
            </a:r>
          </a:p>
          <a:p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True</a:t>
            </a:r>
          </a:p>
          <a:p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7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700" b="1" dirty="0" err="1">
                <a:solidFill>
                  <a:srgbClr val="7030A0"/>
                </a:solidFill>
                <a:latin typeface="Courier" pitchFamily="49" charset="0"/>
              </a:rPr>
              <a:t>len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(numbers)==0:</a:t>
            </a:r>
          </a:p>
          <a:p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7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target &lt; 0: </a:t>
            </a:r>
            <a:r>
              <a:rPr lang="en-US" sz="1700" b="1" dirty="0">
                <a:solidFill>
                  <a:srgbClr val="FF0000"/>
                </a:solidFill>
                <a:latin typeface="Courier" pitchFamily="49" charset="0"/>
              </a:rPr>
              <a:t>#our list contains only POSITIVE numbers</a:t>
            </a:r>
          </a:p>
          <a:p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else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:</a:t>
            </a:r>
          </a:p>
          <a:p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    option1 = </a:t>
            </a:r>
            <a:r>
              <a:rPr lang="en-US" sz="17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(numbers[:-1], target – numbers[-1])</a:t>
            </a:r>
          </a:p>
          <a:p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    option2 = </a:t>
            </a:r>
            <a:r>
              <a:rPr lang="en-US" sz="17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(numbers[:-1], target)</a:t>
            </a:r>
          </a:p>
          <a:p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option1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or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option2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935FCE-732F-4FB5-B940-8DFA51B2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</a:t>
            </a:r>
          </a:p>
        </p:txBody>
      </p:sp>
    </p:spTree>
    <p:extLst>
      <p:ext uri="{BB962C8B-B14F-4D97-AF65-F5344CB8AC3E}">
        <p14:creationId xmlns:p14="http://schemas.microsoft.com/office/powerpoint/2010/main" val="17973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 – simulation 1: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46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numbers = [1], target = 1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3" y="4365104"/>
            <a:ext cx="3240361" cy="1512168"/>
          </a:xfrm>
          <a:prstGeom prst="rect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#1: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[1], target = 1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3528" y="2240868"/>
            <a:ext cx="360040" cy="216024"/>
          </a:xfrm>
          <a:prstGeom prst="rightArrow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620529-4CF7-4289-A165-22B2672066A5}"/>
              </a:ext>
            </a:extLst>
          </p:cNvPr>
          <p:cNvSpPr txBox="1"/>
          <p:nvPr/>
        </p:nvSpPr>
        <p:spPr>
          <a:xfrm>
            <a:off x="611560" y="2025422"/>
            <a:ext cx="677046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381FF5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(numbers, target):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target == 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True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7030A0"/>
                </a:solidFill>
                <a:latin typeface="Courier" pitchFamily="49" charset="0"/>
              </a:rPr>
              <a:t>len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(numbers)==0: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target &lt; 0:</a:t>
            </a:r>
            <a:endParaRPr lang="en-US" sz="1300" b="1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else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option1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 – numbers[-1])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option2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option1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or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option2</a:t>
            </a:r>
          </a:p>
        </p:txBody>
      </p:sp>
    </p:spTree>
    <p:extLst>
      <p:ext uri="{BB962C8B-B14F-4D97-AF65-F5344CB8AC3E}">
        <p14:creationId xmlns:p14="http://schemas.microsoft.com/office/powerpoint/2010/main" val="324330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 – simulation 1: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47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numbers = [1], target = 1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3528" y="2636912"/>
            <a:ext cx="360040" cy="216024"/>
          </a:xfrm>
          <a:prstGeom prst="rightArrow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7583" y="4365104"/>
            <a:ext cx="3240361" cy="1512168"/>
          </a:xfrm>
          <a:prstGeom prst="rect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#1: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[1], target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AA74F8-C627-449A-9772-23E89186DAE4}"/>
              </a:ext>
            </a:extLst>
          </p:cNvPr>
          <p:cNvSpPr txBox="1"/>
          <p:nvPr/>
        </p:nvSpPr>
        <p:spPr>
          <a:xfrm>
            <a:off x="611560" y="2025422"/>
            <a:ext cx="677046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381FF5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(numbers, target):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target == 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True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7030A0"/>
                </a:solidFill>
                <a:latin typeface="Courier" pitchFamily="49" charset="0"/>
              </a:rPr>
              <a:t>len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(numbers)==0: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target &lt; 0:</a:t>
            </a:r>
            <a:endParaRPr lang="en-US" sz="1300" b="1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else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option1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 – numbers[-1])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option2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option1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or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option2</a:t>
            </a:r>
          </a:p>
        </p:txBody>
      </p:sp>
    </p:spTree>
    <p:extLst>
      <p:ext uri="{BB962C8B-B14F-4D97-AF65-F5344CB8AC3E}">
        <p14:creationId xmlns:p14="http://schemas.microsoft.com/office/powerpoint/2010/main" val="10507377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 – simulation 1: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48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numbers = [1], target = 1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3528" y="3068960"/>
            <a:ext cx="360040" cy="216024"/>
          </a:xfrm>
          <a:prstGeom prst="rightArrow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7583" y="4365104"/>
            <a:ext cx="3240361" cy="1512168"/>
          </a:xfrm>
          <a:prstGeom prst="rect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#1: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[1], target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B862A1-5E1C-4784-B2B6-B82D5F99CDE3}"/>
              </a:ext>
            </a:extLst>
          </p:cNvPr>
          <p:cNvSpPr txBox="1"/>
          <p:nvPr/>
        </p:nvSpPr>
        <p:spPr>
          <a:xfrm>
            <a:off x="611560" y="2025422"/>
            <a:ext cx="677046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381FF5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(numbers, target):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target == 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True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7030A0"/>
                </a:solidFill>
                <a:latin typeface="Courier" pitchFamily="49" charset="0"/>
              </a:rPr>
              <a:t>len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(numbers)==0: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target &lt; 0:</a:t>
            </a:r>
            <a:endParaRPr lang="en-US" sz="1300" b="1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else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option1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 – numbers[-1])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option2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option1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or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option2</a:t>
            </a:r>
          </a:p>
        </p:txBody>
      </p:sp>
    </p:spTree>
    <p:extLst>
      <p:ext uri="{BB962C8B-B14F-4D97-AF65-F5344CB8AC3E}">
        <p14:creationId xmlns:p14="http://schemas.microsoft.com/office/powerpoint/2010/main" val="35802676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 – simulation 1: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49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numbers = [1], target = 1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3528" y="3645024"/>
            <a:ext cx="360040" cy="216024"/>
          </a:xfrm>
          <a:prstGeom prst="rightArrow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7583" y="4365104"/>
            <a:ext cx="3240361" cy="1512168"/>
          </a:xfrm>
          <a:prstGeom prst="rect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#1: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[1], target = 1</a:t>
            </a:r>
          </a:p>
          <a:p>
            <a:r>
              <a:rPr lang="en-US" dirty="0">
                <a:solidFill>
                  <a:prstClr val="black"/>
                </a:solidFill>
              </a:rPr>
              <a:t>option1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([], 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04304-EB04-4283-B0FC-2660A0E93B89}"/>
              </a:ext>
            </a:extLst>
          </p:cNvPr>
          <p:cNvSpPr txBox="1"/>
          <p:nvPr/>
        </p:nvSpPr>
        <p:spPr>
          <a:xfrm>
            <a:off x="611560" y="2025422"/>
            <a:ext cx="677046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381FF5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(numbers, target):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target == 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True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7030A0"/>
                </a:solidFill>
                <a:latin typeface="Courier" pitchFamily="49" charset="0"/>
              </a:rPr>
              <a:t>len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(numbers)==0: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target &lt; 0:</a:t>
            </a:r>
            <a:endParaRPr lang="en-US" sz="1300" b="1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else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option1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 – numbers[-1])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option2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option1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or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option2</a:t>
            </a:r>
          </a:p>
        </p:txBody>
      </p:sp>
    </p:spTree>
    <p:extLst>
      <p:ext uri="{BB962C8B-B14F-4D97-AF65-F5344CB8AC3E}">
        <p14:creationId xmlns:p14="http://schemas.microsoft.com/office/powerpoint/2010/main" val="126950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Three Rules of Recursion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02432" y="1953344"/>
            <a:ext cx="7772400" cy="3275856"/>
          </a:xfrm>
        </p:spPr>
        <p:txBody>
          <a:bodyPr>
            <a:normAutofit/>
          </a:bodyPr>
          <a:lstStyle/>
          <a:p>
            <a:pPr marL="609600" indent="-609600" algn="l" rtl="0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(termination) condition</a:t>
            </a:r>
          </a:p>
          <a:p>
            <a:pPr marL="609600" indent="-609600" algn="l" rtl="0">
              <a:buClr>
                <a:schemeClr val="tx1"/>
              </a:buClr>
              <a:buSzTx/>
              <a:buFont typeface="Wingdings" pitchFamily="2" charset="2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 algn="l" rtl="0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Decomposition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smaller instances</a:t>
            </a:r>
          </a:p>
          <a:p>
            <a:pPr marL="609600" indent="-609600" algn="l" rtl="0">
              <a:buClr>
                <a:schemeClr val="tx1"/>
              </a:buClr>
              <a:buSzTx/>
              <a:buFont typeface="Wingdings" pitchFamily="2" charset="2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 algn="l" rtl="0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solutions of smaller instances to solve the original problem</a:t>
            </a:r>
          </a:p>
          <a:p>
            <a:pPr marL="609600" indent="-609600" algn="l" rtl="0">
              <a:buClr>
                <a:schemeClr val="tx1"/>
              </a:buClr>
              <a:buSzTx/>
              <a:buFont typeface="Wingdings" pitchFamily="2" charset="2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0040" lvl="1" indent="0" algn="l" rtl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9552" y="1844824"/>
            <a:ext cx="720080" cy="2952328"/>
            <a:chOff x="251520" y="1484784"/>
            <a:chExt cx="720080" cy="2664296"/>
          </a:xfrm>
        </p:grpSpPr>
        <p:pic>
          <p:nvPicPr>
            <p:cNvPr id="5" name="Picture 5" descr="BET-3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10000"/>
            <a:stretch>
              <a:fillRect/>
            </a:stretch>
          </p:blipFill>
          <p:spPr bwMode="auto">
            <a:xfrm>
              <a:off x="251520" y="1484784"/>
              <a:ext cx="648072" cy="648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4" descr="avo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48" y="3466728"/>
              <a:ext cx="682352" cy="682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00" y="2492896"/>
              <a:ext cx="613792" cy="526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468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 – simulation 1: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50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numbers = [1], target = 1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3528" y="3645024"/>
            <a:ext cx="360040" cy="216024"/>
          </a:xfrm>
          <a:prstGeom prst="rightArrow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7584" y="4365104"/>
            <a:ext cx="3240360" cy="1512168"/>
          </a:xfrm>
          <a:prstGeom prst="rect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#1: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[1], target = 1</a:t>
            </a:r>
          </a:p>
          <a:p>
            <a:r>
              <a:rPr lang="en-US" dirty="0">
                <a:solidFill>
                  <a:prstClr val="black"/>
                </a:solidFill>
              </a:rPr>
              <a:t>option1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([], 0)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3419872" y="4581128"/>
            <a:ext cx="1368152" cy="504056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323528" y="2276872"/>
            <a:ext cx="360040" cy="216024"/>
          </a:xfrm>
          <a:prstGeom prst="rightArrow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60032" y="4185084"/>
            <a:ext cx="3207231" cy="900100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#2: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[], target =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BFE7EE-A677-4BBC-BFAC-89AD78054F2B}"/>
              </a:ext>
            </a:extLst>
          </p:cNvPr>
          <p:cNvSpPr txBox="1"/>
          <p:nvPr/>
        </p:nvSpPr>
        <p:spPr>
          <a:xfrm>
            <a:off x="611560" y="2025422"/>
            <a:ext cx="677046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381FF5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(numbers, target):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target == 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True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7030A0"/>
                </a:solidFill>
                <a:latin typeface="Courier" pitchFamily="49" charset="0"/>
              </a:rPr>
              <a:t>len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(numbers)==0: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target &lt; 0:</a:t>
            </a:r>
            <a:endParaRPr lang="en-US" sz="1300" b="1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else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option1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 – numbers[-1])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option2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option1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or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option2</a:t>
            </a:r>
          </a:p>
        </p:txBody>
      </p:sp>
    </p:spTree>
    <p:extLst>
      <p:ext uri="{BB962C8B-B14F-4D97-AF65-F5344CB8AC3E}">
        <p14:creationId xmlns:p14="http://schemas.microsoft.com/office/powerpoint/2010/main" val="15088512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 – simulation 1: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51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numbers = [1], target = 1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3528" y="3645024"/>
            <a:ext cx="360040" cy="216024"/>
          </a:xfrm>
          <a:prstGeom prst="rightArrow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7583" y="4365104"/>
            <a:ext cx="3240361" cy="1512168"/>
          </a:xfrm>
          <a:prstGeom prst="rect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#1: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[1], target = 1</a:t>
            </a:r>
          </a:p>
          <a:p>
            <a:r>
              <a:rPr lang="en-US" dirty="0">
                <a:solidFill>
                  <a:prstClr val="black"/>
                </a:solidFill>
              </a:rPr>
              <a:t>option1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([], 0)</a:t>
            </a:r>
          </a:p>
        </p:txBody>
      </p:sp>
      <p:sp>
        <p:nvSpPr>
          <p:cNvPr id="9" name="Rectangle 8"/>
          <p:cNvSpPr/>
          <p:nvPr/>
        </p:nvSpPr>
        <p:spPr>
          <a:xfrm>
            <a:off x="4860032" y="4185084"/>
            <a:ext cx="3207231" cy="900100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#2: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[], target = 0</a:t>
            </a:r>
          </a:p>
          <a:p>
            <a:r>
              <a:rPr lang="en-US" dirty="0">
                <a:solidFill>
                  <a:prstClr val="black"/>
                </a:solidFill>
              </a:rPr>
              <a:t>return value: </a:t>
            </a:r>
            <a:r>
              <a:rPr lang="en-US" dirty="0">
                <a:solidFill>
                  <a:srgbClr val="FF9900"/>
                </a:solidFill>
              </a:rPr>
              <a:t>True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23528" y="2492896"/>
            <a:ext cx="360040" cy="216024"/>
          </a:xfrm>
          <a:prstGeom prst="rightArrow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3F237A-3A34-4A73-9C31-7B9365DF0270}"/>
              </a:ext>
            </a:extLst>
          </p:cNvPr>
          <p:cNvSpPr txBox="1"/>
          <p:nvPr/>
        </p:nvSpPr>
        <p:spPr>
          <a:xfrm>
            <a:off x="611560" y="2025422"/>
            <a:ext cx="677046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381FF5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(numbers, target):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target == 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True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7030A0"/>
                </a:solidFill>
                <a:latin typeface="Courier" pitchFamily="49" charset="0"/>
              </a:rPr>
              <a:t>len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(numbers)==0: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target &lt; 0:</a:t>
            </a:r>
            <a:endParaRPr lang="en-US" sz="1300" b="1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else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option1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 – numbers[-1])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option2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option1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or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73BE99-57F8-4343-ABF3-ABA3FF4EE442}"/>
              </a:ext>
            </a:extLst>
          </p:cNvPr>
          <p:cNvCxnSpPr>
            <a:cxnSpLocks/>
          </p:cNvCxnSpPr>
          <p:nvPr/>
        </p:nvCxnSpPr>
        <p:spPr>
          <a:xfrm flipV="1">
            <a:off x="3419872" y="4581128"/>
            <a:ext cx="1368152" cy="504056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3891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 – simulation 1: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52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numbers = [1], target = 1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3528" y="3645024"/>
            <a:ext cx="360040" cy="216024"/>
          </a:xfrm>
          <a:prstGeom prst="rightArrow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7583" y="4365104"/>
            <a:ext cx="3240361" cy="1512168"/>
          </a:xfrm>
          <a:prstGeom prst="rect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#1: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[1], target = 1</a:t>
            </a:r>
          </a:p>
          <a:p>
            <a:r>
              <a:rPr lang="en-US" dirty="0">
                <a:solidFill>
                  <a:prstClr val="black"/>
                </a:solidFill>
              </a:rPr>
              <a:t>option1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([], 0) = </a:t>
            </a:r>
            <a:r>
              <a:rPr lang="en-US" dirty="0">
                <a:solidFill>
                  <a:srgbClr val="FF9900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95E2B-079C-42DC-B80F-C6429F969453}"/>
              </a:ext>
            </a:extLst>
          </p:cNvPr>
          <p:cNvSpPr txBox="1"/>
          <p:nvPr/>
        </p:nvSpPr>
        <p:spPr>
          <a:xfrm>
            <a:off x="611560" y="2025422"/>
            <a:ext cx="677046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381FF5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(numbers, target):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target == 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True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7030A0"/>
                </a:solidFill>
                <a:latin typeface="Courier" pitchFamily="49" charset="0"/>
              </a:rPr>
              <a:t>len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(numbers)==0: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target &lt; 0:</a:t>
            </a:r>
            <a:endParaRPr lang="en-US" sz="1300" b="1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else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option1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 – numbers[-1])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option2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option1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or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option2</a:t>
            </a:r>
          </a:p>
        </p:txBody>
      </p:sp>
    </p:spTree>
    <p:extLst>
      <p:ext uri="{BB962C8B-B14F-4D97-AF65-F5344CB8AC3E}">
        <p14:creationId xmlns:p14="http://schemas.microsoft.com/office/powerpoint/2010/main" val="18816250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 – simulation 1: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53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numbers = [1], target = 1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3528" y="3861048"/>
            <a:ext cx="360040" cy="216024"/>
          </a:xfrm>
          <a:prstGeom prst="rightArrow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7583" y="4365104"/>
            <a:ext cx="3240361" cy="1512168"/>
          </a:xfrm>
          <a:prstGeom prst="rect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#1: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[1], target = 1</a:t>
            </a:r>
          </a:p>
          <a:p>
            <a:r>
              <a:rPr lang="en-US" dirty="0">
                <a:solidFill>
                  <a:prstClr val="black"/>
                </a:solidFill>
              </a:rPr>
              <a:t>option1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([], 0) = </a:t>
            </a:r>
            <a:r>
              <a:rPr lang="en-US" dirty="0">
                <a:solidFill>
                  <a:srgbClr val="FF9900"/>
                </a:solidFill>
              </a:rPr>
              <a:t>True</a:t>
            </a:r>
          </a:p>
          <a:p>
            <a:r>
              <a:rPr lang="en-US" dirty="0">
                <a:solidFill>
                  <a:prstClr val="black"/>
                </a:solidFill>
              </a:rPr>
              <a:t>option2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([], 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2BD79-79BC-4601-8C68-4610D6B0FD98}"/>
              </a:ext>
            </a:extLst>
          </p:cNvPr>
          <p:cNvSpPr txBox="1"/>
          <p:nvPr/>
        </p:nvSpPr>
        <p:spPr>
          <a:xfrm>
            <a:off x="611560" y="2025422"/>
            <a:ext cx="677046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381FF5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(numbers, target):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target == 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True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7030A0"/>
                </a:solidFill>
                <a:latin typeface="Courier" pitchFamily="49" charset="0"/>
              </a:rPr>
              <a:t>len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(numbers)==0: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target &lt; 0:</a:t>
            </a:r>
            <a:endParaRPr lang="en-US" sz="1300" b="1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else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option1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 – numbers[-1])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option2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option1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or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option2</a:t>
            </a:r>
          </a:p>
        </p:txBody>
      </p:sp>
    </p:spTree>
    <p:extLst>
      <p:ext uri="{BB962C8B-B14F-4D97-AF65-F5344CB8AC3E}">
        <p14:creationId xmlns:p14="http://schemas.microsoft.com/office/powerpoint/2010/main" val="21486220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 – simulation 1: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54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numbers = [1], target = 1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3528" y="3861048"/>
            <a:ext cx="360040" cy="216024"/>
          </a:xfrm>
          <a:prstGeom prst="rightArrow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7583" y="4365104"/>
            <a:ext cx="3240361" cy="1512168"/>
          </a:xfrm>
          <a:prstGeom prst="rect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#1: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[1], target = 1</a:t>
            </a:r>
          </a:p>
          <a:p>
            <a:r>
              <a:rPr lang="en-US" dirty="0">
                <a:solidFill>
                  <a:prstClr val="black"/>
                </a:solidFill>
              </a:rPr>
              <a:t>option1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([], 0) = </a:t>
            </a:r>
            <a:r>
              <a:rPr lang="en-US" dirty="0">
                <a:solidFill>
                  <a:srgbClr val="FF9900"/>
                </a:solidFill>
              </a:rPr>
              <a:t>True</a:t>
            </a:r>
          </a:p>
          <a:p>
            <a:r>
              <a:rPr lang="en-US" dirty="0">
                <a:solidFill>
                  <a:prstClr val="black"/>
                </a:solidFill>
              </a:rPr>
              <a:t>option2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([], 1)</a:t>
            </a:r>
          </a:p>
        </p:txBody>
      </p:sp>
      <p:sp>
        <p:nvSpPr>
          <p:cNvPr id="9" name="Rectangle 8"/>
          <p:cNvSpPr/>
          <p:nvPr/>
        </p:nvSpPr>
        <p:spPr>
          <a:xfrm>
            <a:off x="4862466" y="5337212"/>
            <a:ext cx="3207231" cy="900100"/>
          </a:xfrm>
          <a:prstGeom prst="rect">
            <a:avLst/>
          </a:prstGeom>
          <a:noFill/>
          <a:ln w="25400">
            <a:solidFill>
              <a:srgbClr val="5BB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#3: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[], target = 1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23528" y="2276872"/>
            <a:ext cx="360040" cy="216024"/>
          </a:xfrm>
          <a:prstGeom prst="rightArrow">
            <a:avLst/>
          </a:prstGeom>
          <a:noFill/>
          <a:ln w="25400">
            <a:solidFill>
              <a:srgbClr val="5BB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9673B-3DC9-4D5F-878F-4FBF33A874E2}"/>
              </a:ext>
            </a:extLst>
          </p:cNvPr>
          <p:cNvSpPr txBox="1"/>
          <p:nvPr/>
        </p:nvSpPr>
        <p:spPr>
          <a:xfrm>
            <a:off x="611560" y="2025422"/>
            <a:ext cx="677046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381FF5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(numbers, target):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target == 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True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7030A0"/>
                </a:solidFill>
                <a:latin typeface="Courier" pitchFamily="49" charset="0"/>
              </a:rPr>
              <a:t>len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(numbers)==0: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target &lt; 0:</a:t>
            </a:r>
            <a:endParaRPr lang="en-US" sz="1300" b="1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else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option1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 – numbers[-1])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option2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option1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or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37D191-E4BF-E143-95BD-2305EAC8CDD7}"/>
              </a:ext>
            </a:extLst>
          </p:cNvPr>
          <p:cNvCxnSpPr>
            <a:cxnSpLocks/>
          </p:cNvCxnSpPr>
          <p:nvPr/>
        </p:nvCxnSpPr>
        <p:spPr>
          <a:xfrm>
            <a:off x="3414902" y="5371728"/>
            <a:ext cx="1301114" cy="432792"/>
          </a:xfrm>
          <a:prstGeom prst="straightConnector1">
            <a:avLst/>
          </a:prstGeom>
          <a:ln w="25400">
            <a:solidFill>
              <a:srgbClr val="5BB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7102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 – simulation 1: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55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numbers = [1], target = 1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3528" y="3861048"/>
            <a:ext cx="360040" cy="216024"/>
          </a:xfrm>
          <a:prstGeom prst="rightArrow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7583" y="4365104"/>
            <a:ext cx="3240361" cy="1512168"/>
          </a:xfrm>
          <a:prstGeom prst="rect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#1: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[1], target = 1</a:t>
            </a:r>
          </a:p>
          <a:p>
            <a:r>
              <a:rPr lang="en-US" dirty="0">
                <a:solidFill>
                  <a:prstClr val="black"/>
                </a:solidFill>
              </a:rPr>
              <a:t>option1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([], 0) = </a:t>
            </a:r>
            <a:r>
              <a:rPr lang="en-US" dirty="0">
                <a:solidFill>
                  <a:srgbClr val="FF9900"/>
                </a:solidFill>
              </a:rPr>
              <a:t>True</a:t>
            </a:r>
          </a:p>
          <a:p>
            <a:r>
              <a:rPr lang="en-US" dirty="0">
                <a:solidFill>
                  <a:prstClr val="black"/>
                </a:solidFill>
              </a:rPr>
              <a:t>option2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([], 1)</a:t>
            </a:r>
          </a:p>
        </p:txBody>
      </p:sp>
      <p:sp>
        <p:nvSpPr>
          <p:cNvPr id="9" name="Rectangle 8"/>
          <p:cNvSpPr/>
          <p:nvPr/>
        </p:nvSpPr>
        <p:spPr>
          <a:xfrm>
            <a:off x="4862466" y="5337212"/>
            <a:ext cx="3207231" cy="900100"/>
          </a:xfrm>
          <a:prstGeom prst="rect">
            <a:avLst/>
          </a:prstGeom>
          <a:noFill/>
          <a:ln w="25400">
            <a:solidFill>
              <a:srgbClr val="5BB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#3: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[], target = 1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23528" y="2708920"/>
            <a:ext cx="360040" cy="216024"/>
          </a:xfrm>
          <a:prstGeom prst="rightArrow">
            <a:avLst/>
          </a:prstGeom>
          <a:noFill/>
          <a:ln w="25400">
            <a:solidFill>
              <a:srgbClr val="5BB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ECBB79-DF69-40DF-99BF-A5C767E7D11B}"/>
              </a:ext>
            </a:extLst>
          </p:cNvPr>
          <p:cNvSpPr txBox="1"/>
          <p:nvPr/>
        </p:nvSpPr>
        <p:spPr>
          <a:xfrm>
            <a:off x="611560" y="2025422"/>
            <a:ext cx="677046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381FF5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(numbers, target):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target == 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True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7030A0"/>
                </a:solidFill>
                <a:latin typeface="Courier" pitchFamily="49" charset="0"/>
              </a:rPr>
              <a:t>len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(numbers)==0: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target &lt; 0:</a:t>
            </a:r>
            <a:endParaRPr lang="en-US" sz="1300" b="1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else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option1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 – numbers[-1])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option2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option1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or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855B45-8671-4344-A0DC-A2422FA32E31}"/>
              </a:ext>
            </a:extLst>
          </p:cNvPr>
          <p:cNvCxnSpPr>
            <a:cxnSpLocks/>
          </p:cNvCxnSpPr>
          <p:nvPr/>
        </p:nvCxnSpPr>
        <p:spPr>
          <a:xfrm>
            <a:off x="3414902" y="5371728"/>
            <a:ext cx="1301114" cy="432792"/>
          </a:xfrm>
          <a:prstGeom prst="straightConnector1">
            <a:avLst/>
          </a:prstGeom>
          <a:ln w="25400">
            <a:solidFill>
              <a:srgbClr val="5BB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981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 – simulation 1: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56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numbers = [1], target = 1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3528" y="3861048"/>
            <a:ext cx="360040" cy="216024"/>
          </a:xfrm>
          <a:prstGeom prst="rightArrow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7583" y="4365104"/>
            <a:ext cx="3240361" cy="1512168"/>
          </a:xfrm>
          <a:prstGeom prst="rect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#1: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[1], target = 1</a:t>
            </a:r>
          </a:p>
          <a:p>
            <a:r>
              <a:rPr lang="en-US" dirty="0">
                <a:solidFill>
                  <a:prstClr val="black"/>
                </a:solidFill>
              </a:rPr>
              <a:t>option1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([], 0) = </a:t>
            </a:r>
            <a:r>
              <a:rPr lang="en-US" dirty="0">
                <a:solidFill>
                  <a:srgbClr val="FF9900"/>
                </a:solidFill>
              </a:rPr>
              <a:t>True</a:t>
            </a:r>
          </a:p>
          <a:p>
            <a:r>
              <a:rPr lang="en-US" dirty="0">
                <a:solidFill>
                  <a:prstClr val="black"/>
                </a:solidFill>
              </a:rPr>
              <a:t>option2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([], 1)</a:t>
            </a:r>
          </a:p>
        </p:txBody>
      </p:sp>
      <p:sp>
        <p:nvSpPr>
          <p:cNvPr id="9" name="Rectangle 8"/>
          <p:cNvSpPr/>
          <p:nvPr/>
        </p:nvSpPr>
        <p:spPr>
          <a:xfrm>
            <a:off x="4862466" y="5337212"/>
            <a:ext cx="3207231" cy="900100"/>
          </a:xfrm>
          <a:prstGeom prst="rect">
            <a:avLst/>
          </a:prstGeom>
          <a:noFill/>
          <a:ln w="25400">
            <a:solidFill>
              <a:srgbClr val="5BB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#3: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[], target = 1</a:t>
            </a:r>
          </a:p>
          <a:p>
            <a:r>
              <a:rPr lang="en-US" dirty="0">
                <a:solidFill>
                  <a:prstClr val="black"/>
                </a:solidFill>
              </a:rPr>
              <a:t>return value: </a:t>
            </a:r>
            <a:r>
              <a:rPr lang="en-US" dirty="0">
                <a:solidFill>
                  <a:srgbClr val="FF9900"/>
                </a:solidFill>
              </a:rPr>
              <a:t>False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23528" y="2852936"/>
            <a:ext cx="360040" cy="216024"/>
          </a:xfrm>
          <a:prstGeom prst="rightArrow">
            <a:avLst/>
          </a:prstGeom>
          <a:noFill/>
          <a:ln w="25400">
            <a:solidFill>
              <a:srgbClr val="5BB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4CB7AC-36F3-441A-A5F6-808DB2BC3029}"/>
              </a:ext>
            </a:extLst>
          </p:cNvPr>
          <p:cNvSpPr txBox="1"/>
          <p:nvPr/>
        </p:nvSpPr>
        <p:spPr>
          <a:xfrm>
            <a:off x="611560" y="2025422"/>
            <a:ext cx="677046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381FF5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(numbers, target):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target == 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True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7030A0"/>
                </a:solidFill>
                <a:latin typeface="Courier" pitchFamily="49" charset="0"/>
              </a:rPr>
              <a:t>len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(numbers)==0: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target &lt; 0:</a:t>
            </a:r>
            <a:endParaRPr lang="en-US" sz="1300" b="1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else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option1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 – numbers[-1])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option2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option1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or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C2CF52-BFCA-464A-BBE7-F5803022B348}"/>
              </a:ext>
            </a:extLst>
          </p:cNvPr>
          <p:cNvCxnSpPr>
            <a:cxnSpLocks/>
          </p:cNvCxnSpPr>
          <p:nvPr/>
        </p:nvCxnSpPr>
        <p:spPr>
          <a:xfrm>
            <a:off x="3414902" y="5371728"/>
            <a:ext cx="1301114" cy="432792"/>
          </a:xfrm>
          <a:prstGeom prst="straightConnector1">
            <a:avLst/>
          </a:prstGeom>
          <a:ln w="25400">
            <a:solidFill>
              <a:srgbClr val="5BB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8667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 – simulation 1: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57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numbers = [1], target = 1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3528" y="3861048"/>
            <a:ext cx="360040" cy="216024"/>
          </a:xfrm>
          <a:prstGeom prst="rightArrow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7583" y="4365104"/>
            <a:ext cx="3240361" cy="1512168"/>
          </a:xfrm>
          <a:prstGeom prst="rect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#1: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[1], target = 1</a:t>
            </a:r>
          </a:p>
          <a:p>
            <a:r>
              <a:rPr lang="en-US" dirty="0">
                <a:solidFill>
                  <a:prstClr val="black"/>
                </a:solidFill>
              </a:rPr>
              <a:t>option1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([], 0) = </a:t>
            </a:r>
            <a:r>
              <a:rPr lang="en-US" dirty="0">
                <a:solidFill>
                  <a:srgbClr val="FF9900"/>
                </a:solidFill>
              </a:rPr>
              <a:t>True</a:t>
            </a:r>
          </a:p>
          <a:p>
            <a:r>
              <a:rPr lang="en-US" dirty="0">
                <a:solidFill>
                  <a:prstClr val="black"/>
                </a:solidFill>
              </a:rPr>
              <a:t>option2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([], 1) = </a:t>
            </a:r>
            <a:r>
              <a:rPr lang="en-US" dirty="0">
                <a:solidFill>
                  <a:srgbClr val="FF99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63BA7-B8AF-4E0F-B439-D2F0C6DBE0FB}"/>
              </a:ext>
            </a:extLst>
          </p:cNvPr>
          <p:cNvSpPr txBox="1"/>
          <p:nvPr/>
        </p:nvSpPr>
        <p:spPr>
          <a:xfrm>
            <a:off x="611560" y="2025422"/>
            <a:ext cx="677046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381FF5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(numbers, target):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target == 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True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7030A0"/>
                </a:solidFill>
                <a:latin typeface="Courier" pitchFamily="49" charset="0"/>
              </a:rPr>
              <a:t>len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(numbers)==0: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target &lt; 0:</a:t>
            </a:r>
            <a:endParaRPr lang="en-US" sz="1300" b="1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else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option1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 – numbers[-1])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option2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option1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or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option2</a:t>
            </a:r>
          </a:p>
        </p:txBody>
      </p:sp>
    </p:spTree>
    <p:extLst>
      <p:ext uri="{BB962C8B-B14F-4D97-AF65-F5344CB8AC3E}">
        <p14:creationId xmlns:p14="http://schemas.microsoft.com/office/powerpoint/2010/main" val="24124365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 – simulation 1: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58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numbers = [1], target = 1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3528" y="4005064"/>
            <a:ext cx="360040" cy="216024"/>
          </a:xfrm>
          <a:prstGeom prst="rightArrow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7583" y="4365104"/>
            <a:ext cx="3240361" cy="1512168"/>
          </a:xfrm>
          <a:prstGeom prst="rect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#1: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[1], target = 1</a:t>
            </a:r>
          </a:p>
          <a:p>
            <a:r>
              <a:rPr lang="en-US" dirty="0">
                <a:solidFill>
                  <a:prstClr val="black"/>
                </a:solidFill>
              </a:rPr>
              <a:t>option1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([], 0) = </a:t>
            </a:r>
            <a:r>
              <a:rPr lang="en-US" dirty="0">
                <a:solidFill>
                  <a:srgbClr val="FF9900"/>
                </a:solidFill>
              </a:rPr>
              <a:t>True</a:t>
            </a:r>
          </a:p>
          <a:p>
            <a:r>
              <a:rPr lang="en-US" dirty="0">
                <a:solidFill>
                  <a:prstClr val="black"/>
                </a:solidFill>
              </a:rPr>
              <a:t>option2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([], 1) = </a:t>
            </a:r>
            <a:r>
              <a:rPr lang="en-US" dirty="0">
                <a:solidFill>
                  <a:srgbClr val="FF9900"/>
                </a:solidFill>
              </a:rPr>
              <a:t>False</a:t>
            </a:r>
          </a:p>
          <a:p>
            <a:r>
              <a:rPr lang="en-US" dirty="0">
                <a:solidFill>
                  <a:prstClr val="black"/>
                </a:solidFill>
              </a:rPr>
              <a:t>return value : </a:t>
            </a:r>
            <a:r>
              <a:rPr lang="en-US" dirty="0">
                <a:solidFill>
                  <a:srgbClr val="FF9900"/>
                </a:solidFill>
              </a:rPr>
              <a:t>True</a:t>
            </a:r>
            <a:r>
              <a:rPr lang="en-US" dirty="0">
                <a:solidFill>
                  <a:prstClr val="black"/>
                </a:solidFill>
              </a:rPr>
              <a:t> or </a:t>
            </a:r>
            <a:r>
              <a:rPr lang="en-US" dirty="0">
                <a:solidFill>
                  <a:srgbClr val="FF9900"/>
                </a:solidFill>
              </a:rPr>
              <a:t>False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>
                <a:solidFill>
                  <a:srgbClr val="FF9900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6F04ED-50A9-4449-B138-B5044269E621}"/>
              </a:ext>
            </a:extLst>
          </p:cNvPr>
          <p:cNvSpPr txBox="1"/>
          <p:nvPr/>
        </p:nvSpPr>
        <p:spPr>
          <a:xfrm>
            <a:off x="611560" y="2025422"/>
            <a:ext cx="677046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381FF5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(numbers, target):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target == 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True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7030A0"/>
                </a:solidFill>
                <a:latin typeface="Courier" pitchFamily="49" charset="0"/>
              </a:rPr>
              <a:t>len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(numbers)==0: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target &lt; 0:</a:t>
            </a:r>
            <a:endParaRPr lang="en-US" sz="1300" b="1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else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option1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 – numbers[-1])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option2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option1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or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option2</a:t>
            </a:r>
          </a:p>
        </p:txBody>
      </p:sp>
    </p:spTree>
    <p:extLst>
      <p:ext uri="{BB962C8B-B14F-4D97-AF65-F5344CB8AC3E}">
        <p14:creationId xmlns:p14="http://schemas.microsoft.com/office/powerpoint/2010/main" val="37777751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 – simulation 2: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59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numbers = [1,2], target = 1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3528" y="3645024"/>
            <a:ext cx="360040" cy="216024"/>
          </a:xfrm>
          <a:prstGeom prst="rightArrow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7583" y="4365104"/>
            <a:ext cx="3384377" cy="1512168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#1: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[1,2], target = 1</a:t>
            </a:r>
          </a:p>
          <a:p>
            <a:r>
              <a:rPr lang="en-US" dirty="0">
                <a:solidFill>
                  <a:prstClr val="black"/>
                </a:solidFill>
              </a:rPr>
              <a:t>option1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([1], -1)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4BEFC-16C7-444D-8D77-1A12121E1692}"/>
              </a:ext>
            </a:extLst>
          </p:cNvPr>
          <p:cNvSpPr txBox="1"/>
          <p:nvPr/>
        </p:nvSpPr>
        <p:spPr>
          <a:xfrm>
            <a:off x="611560" y="2025422"/>
            <a:ext cx="677046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381FF5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(numbers, target):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target == 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True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7030A0"/>
                </a:solidFill>
                <a:latin typeface="Courier" pitchFamily="49" charset="0"/>
              </a:rPr>
              <a:t>len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(numbers)==0: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target &lt; 0:</a:t>
            </a:r>
            <a:endParaRPr lang="en-US" sz="1300" b="1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else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option1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 – numbers[-1])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option2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option1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or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option2</a:t>
            </a:r>
          </a:p>
        </p:txBody>
      </p:sp>
    </p:spTree>
    <p:extLst>
      <p:ext uri="{BB962C8B-B14F-4D97-AF65-F5344CB8AC3E}">
        <p14:creationId xmlns:p14="http://schemas.microsoft.com/office/powerpoint/2010/main" val="1174764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D9B28B-B86B-4AAC-8AD6-DA57B6D3F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25" y="697145"/>
            <a:ext cx="8699549" cy="546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42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 – simulation 2: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60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numbers = [1,2], target = 1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3528" y="3645024"/>
            <a:ext cx="360040" cy="216024"/>
          </a:xfrm>
          <a:prstGeom prst="rightArrow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60032" y="4185084"/>
            <a:ext cx="3207231" cy="900100"/>
          </a:xfrm>
          <a:prstGeom prst="rect">
            <a:avLst/>
          </a:prstGeom>
          <a:noFill/>
          <a:ln w="25400">
            <a:solidFill>
              <a:srgbClr val="C7AF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#2: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[1], target = -1</a:t>
            </a:r>
          </a:p>
          <a:p>
            <a:r>
              <a:rPr lang="en-US" dirty="0">
                <a:solidFill>
                  <a:prstClr val="black"/>
                </a:solidFill>
              </a:rPr>
              <a:t>return value: </a:t>
            </a:r>
            <a:r>
              <a:rPr lang="en-US" dirty="0">
                <a:solidFill>
                  <a:srgbClr val="FF9900"/>
                </a:solidFill>
              </a:rPr>
              <a:t>False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3592488" y="4635134"/>
            <a:ext cx="1152128" cy="432048"/>
          </a:xfrm>
          <a:prstGeom prst="straightConnector1">
            <a:avLst/>
          </a:prstGeom>
          <a:ln w="25400">
            <a:solidFill>
              <a:srgbClr val="C7AF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27583" y="4365104"/>
            <a:ext cx="3384377" cy="1512168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#1: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[1,2], target = 1</a:t>
            </a:r>
          </a:p>
          <a:p>
            <a:r>
              <a:rPr lang="en-US" dirty="0">
                <a:solidFill>
                  <a:prstClr val="black"/>
                </a:solidFill>
              </a:rPr>
              <a:t>option1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([1], -1)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317104-4D87-4C97-8C63-C6AFF855BBB8}"/>
              </a:ext>
            </a:extLst>
          </p:cNvPr>
          <p:cNvSpPr txBox="1"/>
          <p:nvPr/>
        </p:nvSpPr>
        <p:spPr>
          <a:xfrm>
            <a:off x="611560" y="2025422"/>
            <a:ext cx="677046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381FF5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(numbers, target):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target == 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True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7030A0"/>
                </a:solidFill>
                <a:latin typeface="Courier" pitchFamily="49" charset="0"/>
              </a:rPr>
              <a:t>len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(numbers)==0: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target &lt; 0:</a:t>
            </a:r>
            <a:endParaRPr lang="en-US" sz="1300" b="1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else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option1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 – numbers[-1])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option2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option1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or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option2</a:t>
            </a:r>
          </a:p>
        </p:txBody>
      </p:sp>
    </p:spTree>
    <p:extLst>
      <p:ext uri="{BB962C8B-B14F-4D97-AF65-F5344CB8AC3E}">
        <p14:creationId xmlns:p14="http://schemas.microsoft.com/office/powerpoint/2010/main" val="27979552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 – simulation 2: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61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numbers = [1,2], target = 1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3528" y="3645024"/>
            <a:ext cx="360040" cy="216024"/>
          </a:xfrm>
          <a:prstGeom prst="rightArrow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7583" y="4365104"/>
            <a:ext cx="3384377" cy="1512168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#1: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[1,2], target = 1</a:t>
            </a:r>
          </a:p>
          <a:p>
            <a:r>
              <a:rPr lang="en-US" dirty="0">
                <a:solidFill>
                  <a:prstClr val="black"/>
                </a:solidFill>
              </a:rPr>
              <a:t>option1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([1], -1)=</a:t>
            </a:r>
            <a:r>
              <a:rPr lang="en-US" dirty="0">
                <a:solidFill>
                  <a:srgbClr val="FF99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0E213-D907-449F-BA7F-B327B737ADCF}"/>
              </a:ext>
            </a:extLst>
          </p:cNvPr>
          <p:cNvSpPr txBox="1"/>
          <p:nvPr/>
        </p:nvSpPr>
        <p:spPr>
          <a:xfrm>
            <a:off x="611560" y="2025422"/>
            <a:ext cx="677046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381FF5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(numbers, target):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target == 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True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7030A0"/>
                </a:solidFill>
                <a:latin typeface="Courier" pitchFamily="49" charset="0"/>
              </a:rPr>
              <a:t>len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(numbers)==0: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target &lt; 0:</a:t>
            </a:r>
            <a:endParaRPr lang="en-US" sz="1300" b="1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else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option1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 – numbers[-1])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option2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option1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or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option2</a:t>
            </a:r>
          </a:p>
        </p:txBody>
      </p:sp>
    </p:spTree>
    <p:extLst>
      <p:ext uri="{BB962C8B-B14F-4D97-AF65-F5344CB8AC3E}">
        <p14:creationId xmlns:p14="http://schemas.microsoft.com/office/powerpoint/2010/main" val="23598081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 – simulation 2: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62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numbers = [1,2], target = 1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3528" y="3861048"/>
            <a:ext cx="360040" cy="216024"/>
          </a:xfrm>
          <a:prstGeom prst="rightArrow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7583" y="4365104"/>
            <a:ext cx="3384377" cy="1512168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#1: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[1,2], target = 1</a:t>
            </a:r>
          </a:p>
          <a:p>
            <a:r>
              <a:rPr lang="en-US" dirty="0">
                <a:solidFill>
                  <a:prstClr val="black"/>
                </a:solidFill>
              </a:rPr>
              <a:t>option1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([1], -1)=</a:t>
            </a:r>
            <a:r>
              <a:rPr lang="en-US" dirty="0">
                <a:solidFill>
                  <a:srgbClr val="FF9900"/>
                </a:solidFill>
              </a:rPr>
              <a:t>False</a:t>
            </a:r>
          </a:p>
          <a:p>
            <a:r>
              <a:rPr lang="en-US" dirty="0">
                <a:solidFill>
                  <a:prstClr val="black"/>
                </a:solidFill>
              </a:rPr>
              <a:t>option2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([1], 1)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E5A9C8-F9B8-4016-B474-FBB580013FBB}"/>
              </a:ext>
            </a:extLst>
          </p:cNvPr>
          <p:cNvSpPr txBox="1"/>
          <p:nvPr/>
        </p:nvSpPr>
        <p:spPr>
          <a:xfrm>
            <a:off x="611560" y="2025422"/>
            <a:ext cx="677046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381FF5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(numbers, target):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target == 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True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7030A0"/>
                </a:solidFill>
                <a:latin typeface="Courier" pitchFamily="49" charset="0"/>
              </a:rPr>
              <a:t>len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(numbers)==0: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target &lt; 0:</a:t>
            </a:r>
            <a:endParaRPr lang="en-US" sz="1300" b="1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else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option1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 – numbers[-1])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option2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option1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or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option2</a:t>
            </a:r>
          </a:p>
        </p:txBody>
      </p:sp>
    </p:spTree>
    <p:extLst>
      <p:ext uri="{BB962C8B-B14F-4D97-AF65-F5344CB8AC3E}">
        <p14:creationId xmlns:p14="http://schemas.microsoft.com/office/powerpoint/2010/main" val="34377395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 – simulation 2: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63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numbers = [1,2], target = 1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3528" y="3861048"/>
            <a:ext cx="360040" cy="216024"/>
          </a:xfrm>
          <a:prstGeom prst="rightArrow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62466" y="5301208"/>
            <a:ext cx="3207231" cy="900100"/>
          </a:xfrm>
          <a:prstGeom prst="rect">
            <a:avLst/>
          </a:prstGeom>
          <a:noFill/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#3: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[1], target = 1</a:t>
            </a:r>
          </a:p>
          <a:p>
            <a:r>
              <a:rPr lang="en-US" dirty="0">
                <a:solidFill>
                  <a:prstClr val="black"/>
                </a:solidFill>
              </a:rPr>
              <a:t>Return value: True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3491880" y="5157192"/>
            <a:ext cx="1296144" cy="576064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27583" y="4365104"/>
            <a:ext cx="3384377" cy="1512168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#1: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[1,2], target = 1</a:t>
            </a:r>
          </a:p>
          <a:p>
            <a:r>
              <a:rPr lang="en-US" dirty="0">
                <a:solidFill>
                  <a:prstClr val="black"/>
                </a:solidFill>
              </a:rPr>
              <a:t>option1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([1], -1)=</a:t>
            </a:r>
            <a:r>
              <a:rPr lang="en-US" dirty="0">
                <a:solidFill>
                  <a:srgbClr val="FF9900"/>
                </a:solidFill>
              </a:rPr>
              <a:t>False</a:t>
            </a:r>
          </a:p>
          <a:p>
            <a:r>
              <a:rPr lang="en-US" dirty="0">
                <a:solidFill>
                  <a:prstClr val="black"/>
                </a:solidFill>
              </a:rPr>
              <a:t>option2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([1], 1)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F191C5-B3A2-4CFD-91E0-E865A33EE955}"/>
              </a:ext>
            </a:extLst>
          </p:cNvPr>
          <p:cNvSpPr txBox="1"/>
          <p:nvPr/>
        </p:nvSpPr>
        <p:spPr>
          <a:xfrm>
            <a:off x="611560" y="2025422"/>
            <a:ext cx="677046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381FF5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(numbers, target):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target == 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True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7030A0"/>
                </a:solidFill>
                <a:latin typeface="Courier" pitchFamily="49" charset="0"/>
              </a:rPr>
              <a:t>len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(numbers)==0: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target &lt; 0:</a:t>
            </a:r>
            <a:endParaRPr lang="en-US" sz="1300" b="1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else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option1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 – numbers[-1])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option2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option1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or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option2</a:t>
            </a:r>
          </a:p>
        </p:txBody>
      </p:sp>
    </p:spTree>
    <p:extLst>
      <p:ext uri="{BB962C8B-B14F-4D97-AF65-F5344CB8AC3E}">
        <p14:creationId xmlns:p14="http://schemas.microsoft.com/office/powerpoint/2010/main" val="21362371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 – simulation 2: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64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numbers = [1,2], target = 1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3528" y="3861048"/>
            <a:ext cx="360040" cy="216024"/>
          </a:xfrm>
          <a:prstGeom prst="rightArrow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7583" y="4365104"/>
            <a:ext cx="3384377" cy="1512168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#1: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[1,2], target = 1</a:t>
            </a:r>
          </a:p>
          <a:p>
            <a:r>
              <a:rPr lang="en-US" dirty="0">
                <a:solidFill>
                  <a:prstClr val="black"/>
                </a:solidFill>
              </a:rPr>
              <a:t>option1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([1], -1)=</a:t>
            </a:r>
            <a:r>
              <a:rPr lang="en-US" dirty="0">
                <a:solidFill>
                  <a:srgbClr val="FF9900"/>
                </a:solidFill>
              </a:rPr>
              <a:t>False</a:t>
            </a:r>
          </a:p>
          <a:p>
            <a:r>
              <a:rPr lang="en-US" dirty="0">
                <a:solidFill>
                  <a:prstClr val="black"/>
                </a:solidFill>
              </a:rPr>
              <a:t>option2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([1], 1)=</a:t>
            </a:r>
            <a:r>
              <a:rPr lang="en-US" dirty="0">
                <a:solidFill>
                  <a:srgbClr val="FF99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92DDED-A21B-4917-A6F8-29F9722E494B}"/>
              </a:ext>
            </a:extLst>
          </p:cNvPr>
          <p:cNvSpPr txBox="1"/>
          <p:nvPr/>
        </p:nvSpPr>
        <p:spPr>
          <a:xfrm>
            <a:off x="611560" y="2025422"/>
            <a:ext cx="677046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381FF5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(numbers, target):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target == 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True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7030A0"/>
                </a:solidFill>
                <a:latin typeface="Courier" pitchFamily="49" charset="0"/>
              </a:rPr>
              <a:t>len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(numbers)==0: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target &lt; 0:</a:t>
            </a:r>
            <a:endParaRPr lang="en-US" sz="1300" b="1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else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option1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 – numbers[-1])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option2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option1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or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option2</a:t>
            </a:r>
          </a:p>
        </p:txBody>
      </p:sp>
    </p:spTree>
    <p:extLst>
      <p:ext uri="{BB962C8B-B14F-4D97-AF65-F5344CB8AC3E}">
        <p14:creationId xmlns:p14="http://schemas.microsoft.com/office/powerpoint/2010/main" val="42639631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 – simulation 2: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65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numbers = [1,2], target = 1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3528" y="4005064"/>
            <a:ext cx="360040" cy="216024"/>
          </a:xfrm>
          <a:prstGeom prst="rightArrow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7583" y="4365104"/>
            <a:ext cx="3384377" cy="1512168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#1: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[1,2], target = 1</a:t>
            </a:r>
          </a:p>
          <a:p>
            <a:r>
              <a:rPr lang="en-US" dirty="0">
                <a:solidFill>
                  <a:prstClr val="black"/>
                </a:solidFill>
              </a:rPr>
              <a:t>option1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([1], -1)=</a:t>
            </a:r>
            <a:r>
              <a:rPr lang="en-US" dirty="0">
                <a:solidFill>
                  <a:srgbClr val="FF9900"/>
                </a:solidFill>
              </a:rPr>
              <a:t>False</a:t>
            </a:r>
          </a:p>
          <a:p>
            <a:r>
              <a:rPr lang="en-US" dirty="0">
                <a:solidFill>
                  <a:prstClr val="black"/>
                </a:solidFill>
              </a:rPr>
              <a:t>option2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([1], 1)=</a:t>
            </a:r>
            <a:r>
              <a:rPr lang="en-US" dirty="0">
                <a:solidFill>
                  <a:srgbClr val="FF9900"/>
                </a:solidFill>
              </a:rPr>
              <a:t>True</a:t>
            </a:r>
          </a:p>
          <a:p>
            <a:r>
              <a:rPr lang="en-US" dirty="0">
                <a:solidFill>
                  <a:prstClr val="black"/>
                </a:solidFill>
              </a:rPr>
              <a:t>return value : </a:t>
            </a:r>
            <a:r>
              <a:rPr lang="en-US" dirty="0">
                <a:solidFill>
                  <a:srgbClr val="FF9900"/>
                </a:solidFill>
              </a:rPr>
              <a:t>False</a:t>
            </a:r>
            <a:r>
              <a:rPr lang="en-US" dirty="0">
                <a:solidFill>
                  <a:prstClr val="black"/>
                </a:solidFill>
              </a:rPr>
              <a:t> or </a:t>
            </a:r>
            <a:r>
              <a:rPr lang="en-US" dirty="0">
                <a:solidFill>
                  <a:srgbClr val="FF9900"/>
                </a:solidFill>
              </a:rPr>
              <a:t>True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>
                <a:solidFill>
                  <a:srgbClr val="FF99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4EDFC-7A7C-45A4-B1A7-245BF1550AD4}"/>
              </a:ext>
            </a:extLst>
          </p:cNvPr>
          <p:cNvSpPr txBox="1"/>
          <p:nvPr/>
        </p:nvSpPr>
        <p:spPr>
          <a:xfrm>
            <a:off x="611560" y="2025422"/>
            <a:ext cx="677046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381FF5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(numbers, target):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target == 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True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7030A0"/>
                </a:solidFill>
                <a:latin typeface="Courier" pitchFamily="49" charset="0"/>
              </a:rPr>
              <a:t>len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(numbers)==0: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target &lt; 0:</a:t>
            </a:r>
            <a:endParaRPr lang="en-US" sz="1300" b="1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else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option1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 – numbers[-1])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option2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option1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or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option2</a:t>
            </a:r>
          </a:p>
        </p:txBody>
      </p:sp>
    </p:spTree>
    <p:extLst>
      <p:ext uri="{BB962C8B-B14F-4D97-AF65-F5344CB8AC3E}">
        <p14:creationId xmlns:p14="http://schemas.microsoft.com/office/powerpoint/2010/main" val="6113304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 – simulation 3: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66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numbers =[1,2,4], target = 3</a:t>
            </a:r>
          </a:p>
        </p:txBody>
      </p:sp>
      <p:sp>
        <p:nvSpPr>
          <p:cNvPr id="5" name="Rectangle 4"/>
          <p:cNvSpPr/>
          <p:nvPr/>
        </p:nvSpPr>
        <p:spPr>
          <a:xfrm>
            <a:off x="2843808" y="1988840"/>
            <a:ext cx="2952328" cy="864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numbers = [1,2,4], target = 3</a:t>
            </a:r>
          </a:p>
          <a:p>
            <a:r>
              <a:rPr lang="en-US" dirty="0">
                <a:solidFill>
                  <a:schemeClr val="tx1"/>
                </a:solidFill>
              </a:rPr>
              <a:t>op1 =            , op2 = </a:t>
            </a:r>
          </a:p>
          <a:p>
            <a:r>
              <a:rPr lang="en-US" dirty="0">
                <a:solidFill>
                  <a:schemeClr val="tx1"/>
                </a:solidFill>
              </a:rPr>
              <a:t>return value :</a:t>
            </a:r>
          </a:p>
        </p:txBody>
      </p:sp>
      <p:cxnSp>
        <p:nvCxnSpPr>
          <p:cNvPr id="9" name="Straight Arrow Connector 8"/>
          <p:cNvCxnSpPr>
            <a:stCxn id="5" idx="2"/>
            <a:endCxn id="27" idx="0"/>
          </p:cNvCxnSpPr>
          <p:nvPr/>
        </p:nvCxnSpPr>
        <p:spPr>
          <a:xfrm flipH="1">
            <a:off x="2663788" y="2852937"/>
            <a:ext cx="1656184" cy="263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8" idx="0"/>
          </p:cNvCxnSpPr>
          <p:nvPr/>
        </p:nvCxnSpPr>
        <p:spPr>
          <a:xfrm>
            <a:off x="4319972" y="2852937"/>
            <a:ext cx="1944216" cy="263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187624" y="3116069"/>
            <a:ext cx="2952328" cy="888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numbers = [1,2], target = -1</a:t>
            </a:r>
          </a:p>
          <a:p>
            <a:r>
              <a:rPr lang="en-US" dirty="0">
                <a:solidFill>
                  <a:schemeClr val="tx1"/>
                </a:solidFill>
              </a:rPr>
              <a:t>return value : </a:t>
            </a:r>
            <a:r>
              <a:rPr lang="en-US" dirty="0">
                <a:solidFill>
                  <a:srgbClr val="FF9900"/>
                </a:solidFill>
              </a:rPr>
              <a:t>False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88024" y="3116069"/>
            <a:ext cx="2952328" cy="888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numbers = [1,2], target = 3</a:t>
            </a:r>
          </a:p>
          <a:p>
            <a:r>
              <a:rPr lang="en-US" dirty="0">
                <a:solidFill>
                  <a:schemeClr val="tx1"/>
                </a:solidFill>
              </a:rPr>
              <a:t>op1 =            , op2 = </a:t>
            </a:r>
          </a:p>
          <a:p>
            <a:r>
              <a:rPr lang="en-US" dirty="0">
                <a:solidFill>
                  <a:schemeClr val="tx1"/>
                </a:solidFill>
              </a:rPr>
              <a:t>return value :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955010" y="4338878"/>
            <a:ext cx="2952328" cy="1008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numbers = [1], target = 3</a:t>
            </a:r>
          </a:p>
          <a:p>
            <a:r>
              <a:rPr lang="en-US" dirty="0">
                <a:solidFill>
                  <a:schemeClr val="tx1"/>
                </a:solidFill>
              </a:rPr>
              <a:t>op1 = 	   , op2 =</a:t>
            </a:r>
          </a:p>
          <a:p>
            <a:r>
              <a:rPr lang="en-US" dirty="0">
                <a:solidFill>
                  <a:schemeClr val="tx1"/>
                </a:solidFill>
              </a:rPr>
              <a:t>return value :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498626" y="4319321"/>
            <a:ext cx="2952328" cy="1008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numbers = [1], target =1</a:t>
            </a:r>
          </a:p>
          <a:p>
            <a:r>
              <a:rPr lang="en-US" dirty="0">
                <a:solidFill>
                  <a:schemeClr val="tx1"/>
                </a:solidFill>
              </a:rPr>
              <a:t>op1 =            , op2 = </a:t>
            </a:r>
          </a:p>
          <a:p>
            <a:r>
              <a:rPr lang="en-US" dirty="0">
                <a:solidFill>
                  <a:schemeClr val="tx1"/>
                </a:solidFill>
              </a:rPr>
              <a:t>return value :</a:t>
            </a:r>
          </a:p>
        </p:txBody>
      </p:sp>
      <p:cxnSp>
        <p:nvCxnSpPr>
          <p:cNvPr id="34" name="Straight Arrow Connector 33"/>
          <p:cNvCxnSpPr>
            <a:stCxn id="28" idx="2"/>
            <a:endCxn id="32" idx="0"/>
          </p:cNvCxnSpPr>
          <p:nvPr/>
        </p:nvCxnSpPr>
        <p:spPr>
          <a:xfrm flipH="1">
            <a:off x="3974790" y="4005064"/>
            <a:ext cx="2289398" cy="314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2"/>
            <a:endCxn id="31" idx="0"/>
          </p:cNvCxnSpPr>
          <p:nvPr/>
        </p:nvCxnSpPr>
        <p:spPr>
          <a:xfrm>
            <a:off x="6264188" y="4005064"/>
            <a:ext cx="1166986" cy="333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07504" y="5589240"/>
            <a:ext cx="2191629" cy="731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numbers = [], target =0</a:t>
            </a:r>
          </a:p>
          <a:p>
            <a:r>
              <a:rPr lang="en-US" dirty="0">
                <a:solidFill>
                  <a:schemeClr val="tx1"/>
                </a:solidFill>
              </a:rPr>
              <a:t>return value :  </a:t>
            </a:r>
            <a:r>
              <a:rPr lang="en-US" dirty="0">
                <a:solidFill>
                  <a:srgbClr val="FF9900"/>
                </a:solidFill>
              </a:rPr>
              <a:t>True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299133" y="5589240"/>
            <a:ext cx="2308871" cy="731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numbers = [], target =1</a:t>
            </a:r>
          </a:p>
          <a:p>
            <a:r>
              <a:rPr lang="en-US" dirty="0">
                <a:solidFill>
                  <a:schemeClr val="tx1"/>
                </a:solidFill>
              </a:rPr>
              <a:t>return value : </a:t>
            </a:r>
            <a:r>
              <a:rPr lang="en-US" dirty="0">
                <a:solidFill>
                  <a:srgbClr val="FF9900"/>
                </a:solidFill>
              </a:rPr>
              <a:t>False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608004" y="5589240"/>
            <a:ext cx="2301112" cy="731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numbers = [], target =2</a:t>
            </a:r>
          </a:p>
          <a:p>
            <a:r>
              <a:rPr lang="en-US" dirty="0">
                <a:solidFill>
                  <a:schemeClr val="tx1"/>
                </a:solidFill>
              </a:rPr>
              <a:t>return value : </a:t>
            </a:r>
            <a:r>
              <a:rPr lang="en-US" dirty="0">
                <a:solidFill>
                  <a:srgbClr val="FF9900"/>
                </a:solidFill>
              </a:rPr>
              <a:t>False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909116" y="5589240"/>
            <a:ext cx="2234884" cy="731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numbers = [], target =3</a:t>
            </a:r>
          </a:p>
          <a:p>
            <a:r>
              <a:rPr lang="en-US" dirty="0">
                <a:solidFill>
                  <a:schemeClr val="tx1"/>
                </a:solidFill>
              </a:rPr>
              <a:t>return value : </a:t>
            </a:r>
            <a:r>
              <a:rPr lang="en-US" dirty="0">
                <a:solidFill>
                  <a:srgbClr val="FF9900"/>
                </a:solidFill>
              </a:rPr>
              <a:t>False</a:t>
            </a:r>
          </a:p>
        </p:txBody>
      </p:sp>
      <p:cxnSp>
        <p:nvCxnSpPr>
          <p:cNvPr id="54" name="Straight Arrow Connector 53"/>
          <p:cNvCxnSpPr>
            <a:stCxn id="32" idx="2"/>
            <a:endCxn id="37" idx="0"/>
          </p:cNvCxnSpPr>
          <p:nvPr/>
        </p:nvCxnSpPr>
        <p:spPr>
          <a:xfrm flipH="1">
            <a:off x="1203319" y="5327435"/>
            <a:ext cx="2771471" cy="261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2" idx="2"/>
            <a:endCxn id="38" idx="0"/>
          </p:cNvCxnSpPr>
          <p:nvPr/>
        </p:nvCxnSpPr>
        <p:spPr>
          <a:xfrm flipH="1">
            <a:off x="3453569" y="5327435"/>
            <a:ext cx="521221" cy="261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1" idx="2"/>
            <a:endCxn id="39" idx="0"/>
          </p:cNvCxnSpPr>
          <p:nvPr/>
        </p:nvCxnSpPr>
        <p:spPr>
          <a:xfrm flipH="1">
            <a:off x="5758560" y="5346992"/>
            <a:ext cx="1672614" cy="24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1" idx="2"/>
            <a:endCxn id="40" idx="0"/>
          </p:cNvCxnSpPr>
          <p:nvPr/>
        </p:nvCxnSpPr>
        <p:spPr>
          <a:xfrm>
            <a:off x="7431174" y="5346992"/>
            <a:ext cx="595384" cy="24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59832" y="45811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True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84563" y="45811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False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79912" y="486916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True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740352" y="45811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False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8819" y="486916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False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64088" y="335699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True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88224" y="335699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False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88024" y="22675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True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012160" y="36357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True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53568" y="223622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False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101640" y="250684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True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16216" y="45811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31317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1" grpId="0" animBg="1"/>
      <p:bldP spid="32" grpId="0" animBg="1"/>
      <p:bldP spid="37" grpId="0" animBg="1"/>
      <p:bldP spid="38" grpId="0" animBg="1"/>
      <p:bldP spid="39" grpId="0" animBg="1"/>
      <p:bldP spid="40" grpId="0" animBg="1"/>
      <p:bldP spid="16" grpId="0"/>
      <p:bldP spid="33" grpId="0"/>
      <p:bldP spid="35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 digits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67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Receive an integer, reverse the order of its digits.</a:t>
            </a:r>
          </a:p>
          <a:p>
            <a:pPr algn="l" rtl="0">
              <a:buNone/>
            </a:pP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reverse_digits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(573824)</a:t>
            </a:r>
          </a:p>
          <a:p>
            <a:pPr algn="l" rtl="0">
              <a:buNone/>
            </a:pPr>
            <a:r>
              <a:rPr lang="en-US" sz="2800" b="1" dirty="0">
                <a:solidFill>
                  <a:srgbClr val="381F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428375</a:t>
            </a:r>
          </a:p>
          <a:p>
            <a:pPr algn="l" rtl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How can we solve it recursively?</a:t>
            </a:r>
          </a:p>
          <a:p>
            <a:pPr algn="l" rtl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Wishful thinking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If I only knew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reverse_digits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(73824) or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reverse_digits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(57382)…</a:t>
            </a:r>
          </a:p>
        </p:txBody>
      </p:sp>
      <p:pic>
        <p:nvPicPr>
          <p:cNvPr id="96258" name="Picture 2" descr="C:\Users\User\AppData\Local\Microsoft\Windows\INetCache\IE\D318B6NZ\Thinkin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229200"/>
            <a:ext cx="926412" cy="125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30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 digits - Solution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68</a:t>
            </a:fld>
            <a:endParaRPr lang="he-IL"/>
          </a:p>
        </p:txBody>
      </p:sp>
      <p:sp>
        <p:nvSpPr>
          <p:cNvPr id="88065" name="Rectangle 1"/>
          <p:cNvSpPr>
            <a:spLocks noChangeArrowheads="1"/>
          </p:cNvSpPr>
          <p:nvPr/>
        </p:nvSpPr>
        <p:spPr bwMode="auto">
          <a:xfrm>
            <a:off x="741835" y="1501319"/>
            <a:ext cx="8117529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reverse_digits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(num):</a:t>
            </a:r>
          </a:p>
          <a:p>
            <a:pPr lvl="0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nu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 == 0:</a:t>
            </a:r>
          </a:p>
          <a:p>
            <a:pPr lvl="0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lvl="0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right_digit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num%10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#How can we move it to the left?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sz="20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- 1</a:t>
            </a:r>
          </a:p>
          <a:p>
            <a:pPr lvl="0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left_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right_digit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*(10**d)</a:t>
            </a:r>
          </a:p>
          <a:p>
            <a:pPr lvl="0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reverse_digits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(num//10)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457200" fontAlgn="base">
              <a:spcBef>
                <a:spcPct val="0"/>
              </a:spcBef>
              <a:spcAft>
                <a:spcPct val="0"/>
              </a:spcAft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 = 428375</a:t>
            </a:r>
          </a:p>
          <a:p>
            <a:pPr lvl="0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'before: '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number)</a:t>
            </a:r>
          </a:p>
          <a:p>
            <a:pPr lvl="0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'after: '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reverse_digits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(number)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defTabSz="457200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381F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before: 428375</a:t>
            </a:r>
            <a:br>
              <a:rPr lang="en-US" sz="2000" b="1" dirty="0">
                <a:solidFill>
                  <a:srgbClr val="381F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381F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after: 573824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0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80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0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0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80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80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80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80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80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80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 digits: without </a:t>
            </a: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len+str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69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772816"/>
            <a:ext cx="7772400" cy="4246984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– for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digits, the last digit is multiplied by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8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But we don’t know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 advance!</a:t>
            </a:r>
          </a:p>
          <a:p>
            <a:pPr algn="l" rtl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– Call a helper function that transmits the temporal result throughout the recursion</a:t>
            </a:r>
          </a:p>
          <a:p>
            <a:pPr algn="l" rtl="0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Termination criterion?</a:t>
            </a:r>
          </a:p>
          <a:p>
            <a:pPr marL="320040" lvl="1" indent="0" algn="l" rtl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30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0648"/>
            <a:ext cx="7772400" cy="796950"/>
          </a:xfrm>
        </p:spPr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of Digits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he-IL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84784"/>
            <a:ext cx="7772400" cy="4572000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Write a recursive program that receives an integer and returns its sum of digits.</a:t>
            </a:r>
          </a:p>
          <a:p>
            <a:pPr marL="0" indent="0" algn="l" rtl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do not know the number of digits in advance.</a:t>
            </a:r>
          </a:p>
          <a:p>
            <a:pPr marL="0" indent="0" algn="l" rtl="0">
              <a:buNone/>
            </a:pP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l" rtl="0">
              <a:buNone/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sum_of_digits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(1204)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1+2+0+4</a:t>
            </a:r>
          </a:p>
          <a:p>
            <a:pPr marL="0" indent="0" algn="l" rtl="0">
              <a:buNone/>
            </a:pPr>
            <a:r>
              <a:rPr lang="en-US" sz="2800" dirty="0">
                <a:solidFill>
                  <a:srgbClr val="381F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  <a:p>
            <a:pPr marL="0" indent="0" algn="l" rtl="0">
              <a:buNone/>
            </a:pPr>
            <a:endParaRPr lang="en-US" sz="2800" dirty="0">
              <a:solidFill>
                <a:srgbClr val="381FF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other words: </a:t>
            </a:r>
          </a:p>
          <a:p>
            <a:pPr marL="0" indent="0" algn="l" rtl="0">
              <a:buNone/>
            </a:pPr>
            <a:r>
              <a:rPr lang="en-US" sz="28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sum_of_digits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(1204) = </a:t>
            </a:r>
            <a:r>
              <a:rPr lang="en-US" sz="28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sum_of_digits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(120) + 4 </a:t>
            </a:r>
          </a:p>
          <a:p>
            <a:pPr marL="0" indent="0" algn="l" rtl="0">
              <a:buNone/>
            </a:pPr>
            <a:endParaRPr lang="en-US" sz="2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96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 Digits – Solution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70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3568" y="1809328"/>
            <a:ext cx="8189525" cy="3275856"/>
          </a:xfrm>
        </p:spPr>
        <p:txBody>
          <a:bodyPr>
            <a:normAutofit/>
          </a:bodyPr>
          <a:lstStyle/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reverse_help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left_part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 == 0: 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left_part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num_without_right_digit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num//10 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left_part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 *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left_part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num % 10 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reverse_help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num_without_right_digit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left_part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endParaRPr lang="en-US" sz="1800" b="1" dirty="0">
              <a:solidFill>
                <a:srgbClr val="FF8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l" defTabSz="457200" rtl="0">
              <a:spcBef>
                <a:spcPts val="0"/>
              </a:spcBef>
              <a:buNone/>
            </a:pPr>
            <a:endParaRPr lang="en-US" sz="1800" b="1" dirty="0">
              <a:solidFill>
                <a:srgbClr val="FF8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l" defTabSz="457200" rtl="0">
              <a:spcBef>
                <a:spcPts val="0"/>
              </a:spcBef>
              <a:buNone/>
            </a:pPr>
            <a:endParaRPr lang="en-US" sz="1800" b="1" dirty="0">
              <a:solidFill>
                <a:srgbClr val="FF8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reverse_digits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(num): 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reverse_help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(num, 0)</a:t>
            </a:r>
          </a:p>
        </p:txBody>
      </p:sp>
      <p:pic>
        <p:nvPicPr>
          <p:cNvPr id="5" name="Picture 14" descr="av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968"/>
            <a:ext cx="43204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תמונה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573016"/>
            <a:ext cx="419541" cy="360040"/>
          </a:xfrm>
          <a:prstGeom prst="rect">
            <a:avLst/>
          </a:prstGeom>
        </p:spPr>
      </p:pic>
      <p:pic>
        <p:nvPicPr>
          <p:cNvPr id="7" name="Picture 5" descr="BET-3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84318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7380312" y="6237947"/>
            <a:ext cx="1492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137160"/>
            <a:r>
              <a:rPr lang="en-US" dirty="0">
                <a:hlinkClick r:id="rId6"/>
              </a:rPr>
              <a:t>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092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 Digits – Solution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71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74904" y="1737320"/>
            <a:ext cx="8626726" cy="4572000"/>
          </a:xfrm>
        </p:spPr>
        <p:txBody>
          <a:bodyPr>
            <a:normAutofit/>
          </a:bodyPr>
          <a:lstStyle/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reverse_digits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left_part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 == 0: 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left_part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num_without_right_digit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num//10 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left_part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 *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left_part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num % 10 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reverse_digits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num_without_right_digit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left_part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endParaRPr lang="en-US" sz="1800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l" defTabSz="457200" rtl="0">
              <a:spcBef>
                <a:spcPts val="0"/>
              </a:spcBef>
              <a:buNone/>
            </a:pPr>
            <a:endParaRPr lang="en-US" sz="1800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l" defTabSz="457200" rtl="0">
              <a:spcBef>
                <a:spcPts val="0"/>
              </a:spcBef>
              <a:buNone/>
            </a:pPr>
            <a:endParaRPr lang="en-US" sz="1800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reverse_digits</a:t>
            </a:r>
            <a:r>
              <a:rPr lang="en-US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(num): 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reverse_help</a:t>
            </a:r>
            <a:r>
              <a:rPr lang="en-US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(num, 0)</a:t>
            </a:r>
          </a:p>
        </p:txBody>
      </p:sp>
      <p:pic>
        <p:nvPicPr>
          <p:cNvPr id="5" name="Picture 14" descr="av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" y="3065343"/>
            <a:ext cx="43204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תמונה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497391"/>
            <a:ext cx="419541" cy="360040"/>
          </a:xfrm>
          <a:prstGeom prst="rect">
            <a:avLst/>
          </a:prstGeom>
        </p:spPr>
      </p:pic>
      <p:pic>
        <p:nvPicPr>
          <p:cNvPr id="7" name="Picture 5" descr="BET-3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6" y="2113621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7380312" y="6237947"/>
            <a:ext cx="1492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137160"/>
            <a:r>
              <a:rPr lang="en-US" dirty="0">
                <a:hlinkClick r:id="rId6"/>
              </a:rPr>
              <a:t>Python Tutor</a:t>
            </a:r>
            <a:endParaRPr lang="en-US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4572000" y="2035197"/>
            <a:ext cx="1800200" cy="330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72200" y="1950149"/>
            <a:ext cx="2330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Set ‘res’ to a default value, and restore the original function name</a:t>
            </a:r>
          </a:p>
        </p:txBody>
      </p:sp>
    </p:spTree>
    <p:extLst>
      <p:ext uri="{BB962C8B-B14F-4D97-AF65-F5344CB8AC3E}">
        <p14:creationId xmlns:p14="http://schemas.microsoft.com/office/powerpoint/2010/main" val="15351763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Does this Program Do?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72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1665312"/>
            <a:ext cx="7772400" cy="4572000"/>
          </a:xfrm>
        </p:spPr>
        <p:txBody>
          <a:bodyPr>
            <a:noAutofit/>
          </a:bodyPr>
          <a:lstStyle/>
          <a:p>
            <a:pPr marL="320040" lvl="1" indent="0" algn="l" rtl="0">
              <a:lnSpc>
                <a:spcPct val="150000"/>
              </a:lnSpc>
              <a:buNone/>
            </a:pPr>
            <a:r>
              <a:rPr lang="en-US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</a:p>
          <a:p>
            <a:pPr marL="320040" lvl="1" indent="0" algn="l" rtl="0">
              <a:lnSpc>
                <a:spcPct val="15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var = </a:t>
            </a:r>
            <a:r>
              <a:rPr lang="en-US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a value: 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20040" lvl="1" indent="0" algn="l" rtl="0">
              <a:lnSpc>
                <a:spcPct val="150000"/>
              </a:lnSpc>
              <a:buNone/>
            </a:pPr>
            <a:r>
              <a:rPr lang="en-US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 !=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"open sesame"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320040" lvl="1" indent="0" algn="l" rtl="0">
              <a:lnSpc>
                <a:spcPct val="15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secret() </a:t>
            </a:r>
          </a:p>
          <a:p>
            <a:pPr marL="320040" lvl="1" indent="0" algn="l" rtl="0">
              <a:lnSpc>
                <a:spcPct val="150000"/>
              </a:lnSpc>
              <a:buNone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(var)</a:t>
            </a:r>
          </a:p>
        </p:txBody>
      </p:sp>
      <p:pic>
        <p:nvPicPr>
          <p:cNvPr id="6" name="Picture 2" descr="https://encrypted-tbn0.gstatic.com/images?q=tbn:ANd9GcTZpxO4J4EoqZXAAUQOglXgl-jaoXWACxdvWkOX1iVivOzdue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0398" y="3284984"/>
            <a:ext cx="2095500" cy="16764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7452320" y="6237312"/>
            <a:ext cx="1492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Python Tutor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36529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 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73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1772816"/>
            <a:ext cx="7772400" cy="4572000"/>
          </a:xfrm>
        </p:spPr>
        <p:txBody>
          <a:bodyPr>
            <a:noAutofit/>
          </a:bodyPr>
          <a:lstStyle/>
          <a:p>
            <a:pPr marL="320040" lvl="1" indent="0" algn="l" rtl="0">
              <a:buNone/>
            </a:pP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secret()</a:t>
            </a:r>
          </a:p>
          <a:p>
            <a:pPr marL="320040" lvl="1" indent="0" algn="l" rtl="0">
              <a:buNone/>
            </a:pPr>
            <a:r>
              <a:rPr lang="en-US" sz="2800" b="1" dirty="0">
                <a:solidFill>
                  <a:srgbClr val="381F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a value: open apple</a:t>
            </a:r>
          </a:p>
          <a:p>
            <a:pPr marL="320040" lvl="1" indent="0" algn="l" rtl="0">
              <a:buNone/>
            </a:pPr>
            <a:r>
              <a:rPr lang="en-US" sz="2800" b="1" dirty="0">
                <a:solidFill>
                  <a:srgbClr val="381F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a value: open melon</a:t>
            </a:r>
          </a:p>
          <a:p>
            <a:pPr marL="320040" lvl="1" indent="0" algn="l" rtl="0">
              <a:buNone/>
            </a:pPr>
            <a:r>
              <a:rPr lang="en-US" sz="2800" b="1" dirty="0">
                <a:solidFill>
                  <a:srgbClr val="381F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a value: open sesame</a:t>
            </a:r>
          </a:p>
          <a:p>
            <a:pPr marL="320040" lvl="1" indent="0" algn="l" rtl="0">
              <a:buNone/>
            </a:pPr>
            <a:r>
              <a:rPr lang="en-US" sz="2800" b="1" dirty="0">
                <a:solidFill>
                  <a:srgbClr val="381F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 melon</a:t>
            </a:r>
          </a:p>
          <a:p>
            <a:pPr marL="320040" lvl="1" indent="0" algn="l" rtl="0">
              <a:buNone/>
            </a:pPr>
            <a:r>
              <a:rPr lang="en-US" sz="2800" b="1" dirty="0">
                <a:solidFill>
                  <a:srgbClr val="381F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 apple</a:t>
            </a:r>
          </a:p>
        </p:txBody>
      </p:sp>
    </p:spTree>
    <p:extLst>
      <p:ext uri="{BB962C8B-B14F-4D97-AF65-F5344CB8AC3E}">
        <p14:creationId xmlns:p14="http://schemas.microsoft.com/office/powerpoint/2010/main" val="18838568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74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01025" y="1621421"/>
            <a:ext cx="7772400" cy="4572000"/>
          </a:xfrm>
        </p:spPr>
        <p:txBody>
          <a:bodyPr>
            <a:normAutofit/>
          </a:bodyPr>
          <a:lstStyle/>
          <a:p>
            <a:pPr marL="0" lvl="1" indent="0" algn="l" defTabSz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</a:p>
          <a:p>
            <a:pPr marL="0" lvl="1" indent="0" algn="l" defTabSz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var </a:t>
            </a:r>
            <a:r>
              <a:rPr lang="en-US" sz="28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a value: "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lvl="1" indent="0" algn="l" defTabSz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 </a:t>
            </a:r>
            <a:r>
              <a:rPr lang="en-US" sz="28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"open sesame"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lvl="1" indent="0" algn="l" defTabSz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secret() </a:t>
            </a:r>
          </a:p>
          <a:p>
            <a:pPr marL="0" lvl="1" indent="0" algn="l" defTabSz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print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(var)</a:t>
            </a:r>
          </a:p>
        </p:txBody>
      </p:sp>
      <p:pic>
        <p:nvPicPr>
          <p:cNvPr id="8" name="Picture 5" descr="BET-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28" y="2852936"/>
            <a:ext cx="9779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4427984" y="3921755"/>
            <a:ext cx="3024336" cy="151527"/>
          </a:xfrm>
          <a:prstGeom prst="leftArrow">
            <a:avLst>
              <a:gd name="adj1" fmla="val 50000"/>
              <a:gd name="adj2" fmla="val 21461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3535288"/>
            <a:ext cx="1134768" cy="97383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Guessing</a:t>
            </a:r>
          </a:p>
        </p:txBody>
      </p:sp>
    </p:spTree>
    <p:extLst>
      <p:ext uri="{BB962C8B-B14F-4D97-AF65-F5344CB8AC3E}">
        <p14:creationId xmlns:p14="http://schemas.microsoft.com/office/powerpoint/2010/main" val="236075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3528" y="1340768"/>
            <a:ext cx="8559478" cy="4608512"/>
          </a:xfrm>
          <a:noFill/>
        </p:spPr>
        <p:txBody>
          <a:bodyPr>
            <a:noAutofit/>
          </a:bodyPr>
          <a:lstStyle/>
          <a:p>
            <a:pPr marL="320040" lvl="1" indent="0" algn="l" rtl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sum_of_digits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320040" lvl="1" indent="0" algn="l" rtl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(num)    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 tracing</a:t>
            </a:r>
          </a:p>
          <a:p>
            <a:pPr marL="320040" lvl="1" indent="0" algn="l" rtl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0:</a:t>
            </a:r>
          </a:p>
          <a:p>
            <a:pPr marL="320040" lvl="1" indent="0" algn="l" rtl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320040" lvl="1" indent="0" algn="l" rtl="0">
              <a:spcBef>
                <a:spcPts val="1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rightmost_digit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num % 10</a:t>
            </a:r>
          </a:p>
          <a:p>
            <a:pPr marL="320040" lvl="1" indent="0" algn="l" rtl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rest_of_num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num // 10</a:t>
            </a:r>
          </a:p>
          <a:p>
            <a:pPr marL="320040" lvl="1" indent="0" algn="l" rtl="0">
              <a:spcBef>
                <a:spcPts val="1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result_of_smaller_prob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sum_of_digits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rest_of_num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20040" lvl="1" indent="0" algn="l" rtl="0">
              <a:spcBef>
                <a:spcPts val="1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result_of_current_prob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result_of_smaller_prob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+\</a:t>
            </a:r>
          </a:p>
          <a:p>
            <a:pPr marL="320040" lvl="1" indent="0" algn="l" rtl="0">
              <a:spcBef>
                <a:spcPts val="1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rightmost_digit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0040" lvl="1" indent="0" algn="l" rtl="0">
              <a:spcBef>
                <a:spcPts val="1200"/>
              </a:spcBef>
              <a:buNone/>
            </a:pPr>
            <a:r>
              <a:rPr lang="en-US" sz="18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result_of_current_prob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8</a:t>
            </a:fld>
            <a:endParaRPr lang="he-IL"/>
          </a:p>
        </p:txBody>
      </p:sp>
      <p:pic>
        <p:nvPicPr>
          <p:cNvPr id="13" name="Picture 5" descr="BET-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7" r="6611"/>
          <a:stretch>
            <a:fillRect/>
          </a:stretch>
        </p:blipFill>
        <p:spPr bwMode="auto">
          <a:xfrm>
            <a:off x="767371" y="2097204"/>
            <a:ext cx="470732" cy="46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av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03" y="3849651"/>
            <a:ext cx="43204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תמונה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7" y="3489611"/>
            <a:ext cx="419541" cy="36004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5868144" y="116632"/>
            <a:ext cx="3096344" cy="1440160"/>
            <a:chOff x="6228184" y="116632"/>
            <a:chExt cx="2736304" cy="1440160"/>
          </a:xfrm>
        </p:grpSpPr>
        <p:sp>
          <p:nvSpPr>
            <p:cNvPr id="17" name="Rounded Rectangle 16"/>
            <p:cNvSpPr/>
            <p:nvPr/>
          </p:nvSpPr>
          <p:spPr>
            <a:xfrm>
              <a:off x="6228184" y="116632"/>
              <a:ext cx="2736304" cy="1440160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ontent Placeholder 3"/>
            <p:cNvSpPr txBox="1">
              <a:spLocks/>
            </p:cNvSpPr>
            <p:nvPr/>
          </p:nvSpPr>
          <p:spPr>
            <a:xfrm>
              <a:off x="6391672" y="188640"/>
              <a:ext cx="2160240" cy="1368152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609600" marR="0" lvl="0" indent="-609600" algn="l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AutoNum type="arabicPeriod"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Base </a:t>
              </a:r>
            </a:p>
            <a:p>
              <a:pPr marL="609600" marR="0" lvl="0" indent="-609600" algn="l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AutoNum type="arabicPeriod"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Decomposition</a:t>
              </a:r>
            </a:p>
            <a:p>
              <a:pPr marL="609600" marR="0" lvl="0" indent="-609600" algn="l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AutoNum type="arabicPeriod"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Use </a:t>
              </a:r>
            </a:p>
            <a:p>
              <a:pPr marL="609600" marR="0" lvl="0" indent="-609600" algn="l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AutoNum type="arabicPeriod"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2004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370"/>
                </a:spcBef>
                <a:spcAft>
                  <a:spcPts val="0"/>
                </a:spcAft>
                <a:buClr>
                  <a:schemeClr val="accent2"/>
                </a:buClr>
                <a:buSzPct val="85000"/>
                <a:buFont typeface="Wingdings 2"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1" name="Picture 5" descr="BET-3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10000"/>
            <a:stretch>
              <a:fillRect/>
            </a:stretch>
          </p:blipFill>
          <p:spPr bwMode="auto">
            <a:xfrm>
              <a:off x="7615808" y="188640"/>
              <a:ext cx="446856" cy="446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4" descr="avo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5808" y="908720"/>
              <a:ext cx="409128" cy="409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תמונה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1912" y="548680"/>
              <a:ext cx="340568" cy="292268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6767716" y="1884826"/>
            <a:ext cx="1838965" cy="1200329"/>
          </a:xfrm>
          <a:prstGeom prst="rect">
            <a:avLst/>
          </a:prstGeom>
          <a:noFill/>
          <a:ln>
            <a:solidFill>
              <a:srgbClr val="1D08B8"/>
            </a:solidFill>
          </a:ln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1204//10</a:t>
            </a:r>
          </a:p>
          <a:p>
            <a:r>
              <a:rPr lang="en-US" b="1" dirty="0">
                <a:solidFill>
                  <a:srgbClr val="1D08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1204%10</a:t>
            </a:r>
          </a:p>
          <a:p>
            <a:r>
              <a:rPr lang="en-US" b="1" dirty="0">
                <a:solidFill>
                  <a:srgbClr val="1D08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he-IL" b="1" dirty="0">
              <a:solidFill>
                <a:srgbClr val="1D08B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93EE8D0-781A-42CD-B88B-6711C586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60648"/>
            <a:ext cx="7772400" cy="796950"/>
          </a:xfrm>
        </p:spPr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of Digits</a:t>
            </a:r>
          </a:p>
        </p:txBody>
      </p:sp>
    </p:spTree>
    <p:extLst>
      <p:ext uri="{BB962C8B-B14F-4D97-AF65-F5344CB8AC3E}">
        <p14:creationId xmlns:p14="http://schemas.microsoft.com/office/powerpoint/2010/main" val="216237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3528" y="1340768"/>
            <a:ext cx="8559478" cy="4608512"/>
          </a:xfrm>
          <a:noFill/>
        </p:spPr>
        <p:txBody>
          <a:bodyPr>
            <a:noAutofit/>
          </a:bodyPr>
          <a:lstStyle/>
          <a:p>
            <a:pPr marL="320040" lvl="1" indent="0" algn="l" rtl="0">
              <a:buNone/>
            </a:pPr>
            <a:r>
              <a:rPr lang="en-US" sz="18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sum_of_digits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(num):</a:t>
            </a:r>
          </a:p>
          <a:p>
            <a:pPr marL="320040" lvl="1" indent="0" algn="l" rtl="0">
              <a:buNone/>
            </a:pP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(num)    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 tracing</a:t>
            </a:r>
          </a:p>
          <a:p>
            <a:pPr marL="320040" lvl="1" indent="0" algn="l" rtl="0"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 == 0:</a:t>
            </a:r>
          </a:p>
          <a:p>
            <a:pPr marL="320040" lvl="1" indent="0" algn="l" rtl="0">
              <a:buNone/>
            </a:pPr>
            <a:r>
              <a:rPr lang="en-US" sz="18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320040" lvl="1" indent="0" algn="l" rtl="0">
              <a:buNone/>
            </a:pPr>
            <a:r>
              <a:rPr lang="en-US" sz="18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sum_of_digits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 // 10) + num % 10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9</a:t>
            </a:fld>
            <a:endParaRPr lang="he-IL"/>
          </a:p>
        </p:txBody>
      </p:sp>
      <p:pic>
        <p:nvPicPr>
          <p:cNvPr id="13" name="Picture 5" descr="BET-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7" r="6611"/>
          <a:stretch>
            <a:fillRect/>
          </a:stretch>
        </p:blipFill>
        <p:spPr bwMode="auto">
          <a:xfrm>
            <a:off x="767371" y="2097204"/>
            <a:ext cx="470732" cy="46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5868144" y="116632"/>
            <a:ext cx="3096344" cy="1440160"/>
            <a:chOff x="6228184" y="116632"/>
            <a:chExt cx="2736304" cy="1440160"/>
          </a:xfrm>
        </p:grpSpPr>
        <p:sp>
          <p:nvSpPr>
            <p:cNvPr id="17" name="Rounded Rectangle 16"/>
            <p:cNvSpPr/>
            <p:nvPr/>
          </p:nvSpPr>
          <p:spPr>
            <a:xfrm>
              <a:off x="6228184" y="116632"/>
              <a:ext cx="2736304" cy="1440160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ontent Placeholder 3"/>
            <p:cNvSpPr txBox="1">
              <a:spLocks/>
            </p:cNvSpPr>
            <p:nvPr/>
          </p:nvSpPr>
          <p:spPr>
            <a:xfrm>
              <a:off x="6391672" y="188640"/>
              <a:ext cx="2160240" cy="1368152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609600" marR="0" lvl="0" indent="-609600" algn="l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AutoNum type="arabicPeriod"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Base </a:t>
              </a:r>
            </a:p>
            <a:p>
              <a:pPr marL="609600" marR="0" lvl="0" indent="-609600" algn="l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AutoNum type="arabicPeriod"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Decomposition</a:t>
              </a:r>
            </a:p>
            <a:p>
              <a:pPr marL="609600" marR="0" lvl="0" indent="-609600" algn="l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AutoNum type="arabicPeriod"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Use </a:t>
              </a:r>
            </a:p>
            <a:p>
              <a:pPr marL="609600" marR="0" lvl="0" indent="-609600" algn="l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AutoNum type="arabicPeriod"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2004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370"/>
                </a:spcBef>
                <a:spcAft>
                  <a:spcPts val="0"/>
                </a:spcAft>
                <a:buClr>
                  <a:schemeClr val="accent2"/>
                </a:buClr>
                <a:buSzPct val="85000"/>
                <a:buFont typeface="Wingdings 2"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1" name="Picture 5" descr="BET-3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10000"/>
            <a:stretch>
              <a:fillRect/>
            </a:stretch>
          </p:blipFill>
          <p:spPr bwMode="auto">
            <a:xfrm>
              <a:off x="7615808" y="188640"/>
              <a:ext cx="446856" cy="446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4" descr="avo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5808" y="908720"/>
              <a:ext cx="409128" cy="409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תמונה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1912" y="548680"/>
              <a:ext cx="340568" cy="292268"/>
            </a:xfrm>
            <a:prstGeom prst="rect">
              <a:avLst/>
            </a:prstGeom>
          </p:spPr>
        </p:pic>
      </p:grpSp>
      <p:pic>
        <p:nvPicPr>
          <p:cNvPr id="21" name="Picture 20" descr="av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59" y="2714419"/>
            <a:ext cx="43204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תמונה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6" y="2723899"/>
            <a:ext cx="419541" cy="36004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29F30BE4-15F6-4937-87E3-76EBB331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60648"/>
            <a:ext cx="7772400" cy="796950"/>
          </a:xfrm>
        </p:spPr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of Digits</a:t>
            </a:r>
          </a:p>
        </p:txBody>
      </p:sp>
    </p:spTree>
    <p:extLst>
      <p:ext uri="{BB962C8B-B14F-4D97-AF65-F5344CB8AC3E}">
        <p14:creationId xmlns:p14="http://schemas.microsoft.com/office/powerpoint/2010/main" val="3193996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15136</TotalTime>
  <Words>6492</Words>
  <Application>Microsoft Office PowerPoint</Application>
  <PresentationFormat>On-screen Show (4:3)</PresentationFormat>
  <Paragraphs>1191</Paragraphs>
  <Slides>74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86" baseType="lpstr">
      <vt:lpstr>Arial</vt:lpstr>
      <vt:lpstr>Calibri</vt:lpstr>
      <vt:lpstr>Courier</vt:lpstr>
      <vt:lpstr>Courier New</vt:lpstr>
      <vt:lpstr>Franklin Gothic Book</vt:lpstr>
      <vt:lpstr>Perpetua</vt:lpstr>
      <vt:lpstr>Times New Roman</vt:lpstr>
      <vt:lpstr>Wingdings</vt:lpstr>
      <vt:lpstr>Wingdings 2</vt:lpstr>
      <vt:lpstr>Equity</vt:lpstr>
      <vt:lpstr>Equation</vt:lpstr>
      <vt:lpstr>משוואה</vt:lpstr>
      <vt:lpstr>Programming for Engineers in Python</vt:lpstr>
      <vt:lpstr>Plan</vt:lpstr>
      <vt:lpstr>The Three Rules of Induction</vt:lpstr>
      <vt:lpstr>Induction Example</vt:lpstr>
      <vt:lpstr>The Three Rules of Recursion</vt:lpstr>
      <vt:lpstr>PowerPoint Presentation</vt:lpstr>
      <vt:lpstr>Sum of Digits</vt:lpstr>
      <vt:lpstr>Sum of Digits</vt:lpstr>
      <vt:lpstr>Sum of Digits</vt:lpstr>
      <vt:lpstr>Sum of Digits</vt:lpstr>
      <vt:lpstr>Sum of Digits</vt:lpstr>
      <vt:lpstr>Sum of Digits</vt:lpstr>
      <vt:lpstr>Sum of Digits</vt:lpstr>
      <vt:lpstr>Sum of Digits</vt:lpstr>
      <vt:lpstr>Sum of Digits</vt:lpstr>
      <vt:lpstr>Sum of Digits</vt:lpstr>
      <vt:lpstr>Sum of Digits</vt:lpstr>
      <vt:lpstr>Sum of Digits</vt:lpstr>
      <vt:lpstr>Power Calculation</vt:lpstr>
      <vt:lpstr>Fast Power Calculation</vt:lpstr>
      <vt:lpstr>Fast Power - Code</vt:lpstr>
      <vt:lpstr>Fast Power - Code</vt:lpstr>
      <vt:lpstr>Fast Power - Run</vt:lpstr>
      <vt:lpstr>Fast Power - Usage</vt:lpstr>
      <vt:lpstr>Choose k elements from n</vt:lpstr>
      <vt:lpstr>Choose k elements from n</vt:lpstr>
      <vt:lpstr>Choose k from n – Code</vt:lpstr>
      <vt:lpstr>Choose k from n – Recursion Tree</vt:lpstr>
      <vt:lpstr>Sub-list sum</vt:lpstr>
      <vt:lpstr>Sub-list sum</vt:lpstr>
      <vt:lpstr>Sub-list sum</vt:lpstr>
      <vt:lpstr>Sub-list sum</vt:lpstr>
      <vt:lpstr>Sub-list sum</vt:lpstr>
      <vt:lpstr>Sub-list sum</vt:lpstr>
      <vt:lpstr>Sub-list sum</vt:lpstr>
      <vt:lpstr>Sub-list sum</vt:lpstr>
      <vt:lpstr>Sub-list sum</vt:lpstr>
      <vt:lpstr>Sub-list sum</vt:lpstr>
      <vt:lpstr>Sub-list sum</vt:lpstr>
      <vt:lpstr>Sub-list sum</vt:lpstr>
      <vt:lpstr>Sub-list sum</vt:lpstr>
      <vt:lpstr>Sub-list sum</vt:lpstr>
      <vt:lpstr>Sub-list sum</vt:lpstr>
      <vt:lpstr>Sub-list sum</vt:lpstr>
      <vt:lpstr>Sub-list sum</vt:lpstr>
      <vt:lpstr>Sub-list sum – simulation 1:</vt:lpstr>
      <vt:lpstr>Sub-list sum – simulation 1:</vt:lpstr>
      <vt:lpstr>Sub-list sum – simulation 1:</vt:lpstr>
      <vt:lpstr>Sub-list sum – simulation 1:</vt:lpstr>
      <vt:lpstr>Sub-list sum – simulation 1:</vt:lpstr>
      <vt:lpstr>Sub-list sum – simulation 1:</vt:lpstr>
      <vt:lpstr>Sub-list sum – simulation 1:</vt:lpstr>
      <vt:lpstr>Sub-list sum – simulation 1:</vt:lpstr>
      <vt:lpstr>Sub-list sum – simulation 1:</vt:lpstr>
      <vt:lpstr>Sub-list sum – simulation 1:</vt:lpstr>
      <vt:lpstr>Sub-list sum – simulation 1:</vt:lpstr>
      <vt:lpstr>Sub-list sum – simulation 1:</vt:lpstr>
      <vt:lpstr>Sub-list sum – simulation 1:</vt:lpstr>
      <vt:lpstr>Sub-list sum – simulation 2:</vt:lpstr>
      <vt:lpstr>Sub-list sum – simulation 2:</vt:lpstr>
      <vt:lpstr>Sub-list sum – simulation 2:</vt:lpstr>
      <vt:lpstr>Sub-list sum – simulation 2:</vt:lpstr>
      <vt:lpstr>Sub-list sum – simulation 2:</vt:lpstr>
      <vt:lpstr>Sub-list sum – simulation 2:</vt:lpstr>
      <vt:lpstr>Sub-list sum – simulation 2:</vt:lpstr>
      <vt:lpstr>Sub-list sum – simulation 3:</vt:lpstr>
      <vt:lpstr>Reverse digits </vt:lpstr>
      <vt:lpstr>Reverse digits - Solution</vt:lpstr>
      <vt:lpstr>Reverse digits: without len+str </vt:lpstr>
      <vt:lpstr>Reverse Digits – Solution 2</vt:lpstr>
      <vt:lpstr>Reverse Digits – Solution 2</vt:lpstr>
      <vt:lpstr>What Does this Program Do?</vt:lpstr>
      <vt:lpstr>Secret Output</vt:lpstr>
      <vt:lpstr>Password Guessing</vt:lpstr>
    </vt:vector>
  </TitlesOfParts>
  <Company>Tel Aviv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Shiran Abadi</dc:creator>
  <cp:lastModifiedBy>Zvi Gregory Geft</cp:lastModifiedBy>
  <cp:revision>602</cp:revision>
  <cp:lastPrinted>2019-10-16T16:26:37Z</cp:lastPrinted>
  <dcterms:created xsi:type="dcterms:W3CDTF">2011-11-28T09:49:17Z</dcterms:created>
  <dcterms:modified xsi:type="dcterms:W3CDTF">2020-11-24T11:19:07Z</dcterms:modified>
</cp:coreProperties>
</file>