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75" r:id="rId3"/>
    <p:sldId id="376" r:id="rId4"/>
    <p:sldId id="330" r:id="rId5"/>
    <p:sldId id="358" r:id="rId6"/>
    <p:sldId id="362" r:id="rId7"/>
    <p:sldId id="319" r:id="rId8"/>
    <p:sldId id="377" r:id="rId9"/>
    <p:sldId id="398" r:id="rId10"/>
    <p:sldId id="378" r:id="rId11"/>
    <p:sldId id="322" r:id="rId12"/>
    <p:sldId id="324" r:id="rId13"/>
    <p:sldId id="366" r:id="rId14"/>
    <p:sldId id="363" r:id="rId15"/>
    <p:sldId id="364" r:id="rId16"/>
    <p:sldId id="367" r:id="rId17"/>
    <p:sldId id="379" r:id="rId18"/>
    <p:sldId id="380" r:id="rId19"/>
    <p:sldId id="332" r:id="rId20"/>
    <p:sldId id="333" r:id="rId21"/>
    <p:sldId id="397" r:id="rId22"/>
    <p:sldId id="396" r:id="rId23"/>
    <p:sldId id="383" r:id="rId24"/>
    <p:sldId id="381" r:id="rId25"/>
    <p:sldId id="336" r:id="rId26"/>
    <p:sldId id="337" r:id="rId27"/>
    <p:sldId id="384" r:id="rId28"/>
    <p:sldId id="369" r:id="rId29"/>
    <p:sldId id="340" r:id="rId30"/>
    <p:sldId id="370" r:id="rId31"/>
    <p:sldId id="342" r:id="rId32"/>
    <p:sldId id="382" r:id="rId33"/>
    <p:sldId id="395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</p:sldIdLst>
  <p:sldSz cx="9144000" cy="6858000" type="screen4x3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10C"/>
    <a:srgbClr val="0000FF"/>
    <a:srgbClr val="FFCCCC"/>
    <a:srgbClr val="CCFFCC"/>
    <a:srgbClr val="CCECFF"/>
    <a:srgbClr val="FFFEE6"/>
    <a:srgbClr val="FFFFCC"/>
    <a:srgbClr val="0080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5" autoAdjust="0"/>
    <p:restoredTop sz="93888" autoAdjust="0"/>
  </p:normalViewPr>
  <p:slideViewPr>
    <p:cSldViewPr>
      <p:cViewPr varScale="1">
        <p:scale>
          <a:sx n="114" d="100"/>
          <a:sy n="114" d="100"/>
        </p:scale>
        <p:origin x="5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/>
          <a:lstStyle>
            <a:lvl1pPr algn="l">
              <a:defRPr sz="1300"/>
            </a:lvl1pPr>
          </a:lstStyle>
          <a:p>
            <a:r>
              <a:rPr lang="he-IL"/>
              <a:t>אוקטובר 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2016" y="9430091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4" y="9430091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 anchor="b"/>
          <a:lstStyle>
            <a:lvl1pPr algn="l">
              <a:defRPr sz="1300"/>
            </a:lvl1pPr>
          </a:lstStyle>
          <a:p>
            <a:fld id="{8F1EB771-F6AE-4BF7-9569-2A95E8F163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5166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/>
          <a:lstStyle>
            <a:lvl1pPr algn="l">
              <a:defRPr sz="1300"/>
            </a:lvl1pPr>
          </a:lstStyle>
          <a:p>
            <a:r>
              <a:rPr lang="he-IL"/>
              <a:t>אוקטובר 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1" rIns="95564" bIns="47781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64" tIns="47781" rIns="95564" bIns="47781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2016" y="9430091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4" y="9430091"/>
            <a:ext cx="2945659" cy="496411"/>
          </a:xfrm>
          <a:prstGeom prst="rect">
            <a:avLst/>
          </a:prstGeom>
        </p:spPr>
        <p:txBody>
          <a:bodyPr vert="horz" lIns="95564" tIns="47781" rIns="95564" bIns="47781" rtlCol="1" anchor="b"/>
          <a:lstStyle>
            <a:lvl1pPr algn="l">
              <a:defRPr sz="1300"/>
            </a:lvl1pPr>
          </a:lstStyle>
          <a:p>
            <a:fld id="{D44039CF-E965-458C-9459-66ECC048BD9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8533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039CF-E965-458C-9459-66ECC048BD95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he-IL"/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val="72401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A4-BCFC-4FA8-A871-840C81C7110E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44D-A997-4270-9C74-4CF12D49F185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8DC-C09F-46DB-90FA-E634DF3428C8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B76-5386-4708-B8C8-176C69E3AB10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DE02-BE43-48D0-91E3-AEA717FF926F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578-1354-4688-9E58-9027F8606FFD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AAA-CE94-4E1E-92B4-2CF5FEAE6355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85E-5E6B-4601-88BA-AFEE396C2421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5BCF-09CB-4220-82D4-5868D64C28DC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EA7-3BAA-41A1-9F36-7840B60581B0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0A13-0579-42C7-86A5-E8DFA35E04D8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619FF4-16B0-4BB4-A148-050DB52B8C0D}" type="datetime8">
              <a:rPr lang="he-IL" smtClean="0"/>
              <a:pPr/>
              <a:t>28 אפריל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2/library/exceptions.html#exception-hierarc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 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</a:t>
            </a:fld>
            <a:endParaRPr lang="he-IL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468778-699E-4A75-9A36-7B4CB946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450" y="3200400"/>
            <a:ext cx="6877050" cy="2676872"/>
          </a:xfrm>
        </p:spPr>
        <p:txBody>
          <a:bodyPr>
            <a:normAutofit lnSpcReduction="10000"/>
          </a:bodyPr>
          <a:lstStyle/>
          <a:p>
            <a:pPr rtl="0" eaLnBrk="1" hangingPunct="1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 2019</a:t>
            </a:r>
            <a:endParaRPr 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 eaLnBrk="1" hangingPunct="1"/>
            <a:endParaRPr lang="en-GB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rtl="0" eaLnBrk="1" hangingPunct="1"/>
            <a:r>
              <a:rPr lang="en-GB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GB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rtl="0" eaLnBrk="1" hangingPunct="1"/>
            <a:r>
              <a:rPr lang="en-GB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Object Oriented Programming </a:t>
            </a: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3 - Inheritance</a:t>
            </a:r>
          </a:p>
          <a:p>
            <a:pPr rtl="0" eaLnBrk="1" hangingPunct="1"/>
            <a:endParaRPr lang="he-IL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2788" y="6282308"/>
            <a:ext cx="457200" cy="457200"/>
          </a:xfrm>
        </p:spPr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10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02563" y="1196752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d1=0, d2=0, electric =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d1, d2)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electric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prefix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'Electric bicycle – '</a:t>
            </a:r>
          </a:p>
          <a:p>
            <a:pPr algn="l" rtl="0"/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prefix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'Non-electric bicycle – '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str_parent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prefix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str_parent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84168" y="5157192"/>
            <a:ext cx="2376264" cy="1008112"/>
          </a:xfrm>
          <a:prstGeom prst="wedgeRoundRectCallout">
            <a:avLst>
              <a:gd name="adj1" fmla="val -40077"/>
              <a:gd name="adj2" fmla="val -103177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 parent’s 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1721" y="5157192"/>
            <a:ext cx="4572000" cy="1200329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(Bicycle(30, 10))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Non-electric bicycle - (30)(10)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(Bicycle(30, 10,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Electric bicycle - (30)(10)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652934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TwoWheeler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Cont.</a:t>
            </a:r>
          </a:p>
        </p:txBody>
      </p:sp>
    </p:spTree>
    <p:extLst>
      <p:ext uri="{BB962C8B-B14F-4D97-AF65-F5344CB8AC3E}">
        <p14:creationId xmlns:p14="http://schemas.microsoft.com/office/powerpoint/2010/main" val="41753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55576" y="1772816"/>
            <a:ext cx="7992888" cy="3186949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Python is dynamically typed,</a:t>
            </a:r>
          </a:p>
          <a:p>
            <a:pPr marL="0" indent="0" algn="l" rtl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 attributes can be added and deleted on the fly</a:t>
            </a:r>
          </a:p>
          <a:p>
            <a:pPr marL="0" indent="0" algn="l" rtl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(unlike C++ and derivatives)</a:t>
            </a:r>
          </a:p>
          <a:p>
            <a:pPr marL="0" indent="0" algn="l" rtl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need to define each property explicitly, </a:t>
            </a:r>
          </a:p>
          <a:p>
            <a:pPr marL="0" indent="0" algn="l" rtl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even properties of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7754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37108"/>
            <a:ext cx="6939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d1, d2, electric =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self.diam1 = d1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self.diam2 = d2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electric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1712" y="4802668"/>
            <a:ext cx="7340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Question: Do we crash if we invoke parent’s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’s constructor?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1712" y="5733255"/>
            <a:ext cx="705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No, we don’t. We don’t influence attribute creation.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3068960"/>
            <a:ext cx="7992888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Bicycle(30, 10,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'Bicycle' object has no attribute 'diam2'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407353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84176" y="1196752"/>
            <a:ext cx="6939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d1, d2, electric =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self.diam1 = d1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self.diam2 = d2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electric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34598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2780928"/>
            <a:ext cx="8432992" cy="110799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Bicycle(30, 10,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algn="l" rtl="0"/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 rtl="0"/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__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takes 3 positional arguments but 4 were given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941168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Python’s flow:</a:t>
            </a:r>
          </a:p>
          <a:p>
            <a:pPr algn="l" rtl="0"/>
            <a:r>
              <a:rPr lang="en-US" sz="2000" b="1" i="1" dirty="0">
                <a:solidFill>
                  <a:srgbClr val="0E2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Bicycle class have __</a:t>
            </a:r>
            <a:r>
              <a:rPr lang="en-US" sz="2000" b="1" i="1" dirty="0" err="1">
                <a:solidFill>
                  <a:srgbClr val="0E2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000" b="1" i="1" dirty="0">
                <a:solidFill>
                  <a:srgbClr val="0E29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__? </a:t>
            </a:r>
          </a:p>
          <a:p>
            <a:pPr algn="l" rt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- No. Go to parent class’s __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__ with 4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 rt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self, 30, 10, False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2115" y="147525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51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1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9790" y="548680"/>
            <a:ext cx="7746626" cy="6480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 parent class can be inherited several times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0653" y="173681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TwoWheeler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1512913" y="386104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Bicycle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9517" y="386104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Segway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22040" y="386104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Motorcycle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61285" y="2795555"/>
            <a:ext cx="1506324" cy="9214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8745" y="2795555"/>
            <a:ext cx="0" cy="9214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413013" y="2795555"/>
            <a:ext cx="1296144" cy="9214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2376" y="5258453"/>
            <a:ext cx="2483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…and so on…</a:t>
            </a:r>
          </a:p>
        </p:txBody>
      </p:sp>
    </p:spTree>
    <p:extLst>
      <p:ext uri="{BB962C8B-B14F-4D97-AF65-F5344CB8AC3E}">
        <p14:creationId xmlns:p14="http://schemas.microsoft.com/office/powerpoint/2010/main" val="419940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1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9790" y="548680"/>
            <a:ext cx="7746626" cy="6480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One class can inherit several parents.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5806" y="1661741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/>
              <a:t>TwoWheeler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4886336" y="1666253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Drivable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1920" y="395137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Motorcycle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57000" y="2636912"/>
            <a:ext cx="451104" cy="117044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51920" y="2636912"/>
            <a:ext cx="461699" cy="117044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40241" y="5351186"/>
            <a:ext cx="365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 of course’s scope</a:t>
            </a:r>
          </a:p>
        </p:txBody>
      </p:sp>
    </p:spTree>
    <p:extLst>
      <p:ext uri="{BB962C8B-B14F-4D97-AF65-F5344CB8AC3E}">
        <p14:creationId xmlns:p14="http://schemas.microsoft.com/office/powerpoint/2010/main" val="21368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32788" y="6282308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29647" y="1297144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Motorcycle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d1, d2,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d1, d2)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self.fuel_type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fuel_type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self.curr_speed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'Motorcycle - 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 +\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'\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nFuel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self.fuel_type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+\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'\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nCurrent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speed: 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self.curr_speed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get_speed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self.curr_speed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set_speed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new_speed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self.curr_speed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new_speed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rtl="0"/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TwoWheeler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7664" y="4653136"/>
            <a:ext cx="5688632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Motorcycle(30, 10,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'Diesel'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Motorcycle - (30)(10)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Fuel: Diesel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speed: 0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04247" y="5301208"/>
            <a:ext cx="1584177" cy="1194518"/>
          </a:xfrm>
          <a:prstGeom prst="wedgeRoundRectCallout">
            <a:avLst>
              <a:gd name="adj1" fmla="val -219952"/>
              <a:gd name="adj2" fmla="val -49208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parent’s methods</a:t>
            </a:r>
          </a:p>
        </p:txBody>
      </p:sp>
    </p:spTree>
    <p:extLst>
      <p:ext uri="{BB962C8B-B14F-4D97-AF65-F5344CB8AC3E}">
        <p14:creationId xmlns:p14="http://schemas.microsoft.com/office/powerpoint/2010/main" val="7566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&amp;   </a:t>
            </a:r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issubclass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8803" y="1052736"/>
            <a:ext cx="6263477" cy="511256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Motorcycle(20, 20,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'Diesel'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Bicycle(30, 10, </a:t>
            </a:r>
            <a:r>
              <a:rPr lang="en-US" sz="16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(m, Motorcycle)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 Motorcycle)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(Motorcycle,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(Motorcycle, Bicycle)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e-IL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Bicycle)</a:t>
            </a:r>
          </a:p>
          <a:p>
            <a:pPr marL="0" indent="0" algn="l" rtl="0"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buNone/>
            </a:pPr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1758" y="126876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/>
              <a:t>TwoWheeler</a:t>
            </a:r>
            <a:endParaRPr lang="en-US" sz="3000" i="1" dirty="0"/>
          </a:p>
        </p:txBody>
      </p:sp>
      <p:sp>
        <p:nvSpPr>
          <p:cNvPr id="7" name="Rectangle 6"/>
          <p:cNvSpPr/>
          <p:nvPr/>
        </p:nvSpPr>
        <p:spPr>
          <a:xfrm>
            <a:off x="4976696" y="303957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/>
              <a:t>Bicycle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5823" y="303957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/>
              <a:t>Motorcycle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85823" y="2118098"/>
            <a:ext cx="602119" cy="92147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931758" y="2118098"/>
            <a:ext cx="603674" cy="92147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6156176" y="5157192"/>
            <a:ext cx="2448272" cy="1296144"/>
          </a:xfrm>
          <a:prstGeom prst="wedgeRoundRectCallout">
            <a:avLst>
              <a:gd name="adj1" fmla="val -74559"/>
              <a:gd name="adj2" fmla="val -138865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supports inheritance. An instance of a subclass is also an instance of a base class </a:t>
            </a:r>
          </a:p>
        </p:txBody>
      </p:sp>
    </p:spTree>
    <p:extLst>
      <p:ext uri="{BB962C8B-B14F-4D97-AF65-F5344CB8AC3E}">
        <p14:creationId xmlns:p14="http://schemas.microsoft.com/office/powerpoint/2010/main" val="25402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566936"/>
          </a:xfrm>
        </p:spPr>
        <p:txBody>
          <a:bodyPr>
            <a:no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Iterating through a list of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18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812776" y="971554"/>
            <a:ext cx="7776864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Bicycle(30, 10,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Motorcycle(20, 20,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'95'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list_of_objects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algn="l" rtl="0"/>
            <a:endParaRPr lang="en-US" b="1" dirty="0">
              <a:solidFill>
                <a:srgbClr val="F491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list_of_objects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.__class__,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a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obj,Bicycle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'Yes'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set_speed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obj.set_speed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(obj)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Non-electric bicycle - (30)(10)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Motorcycle - (20)(20)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Fuel: 95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speed: 50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56176" y="2780928"/>
            <a:ext cx="2281482" cy="1200693"/>
          </a:xfrm>
          <a:prstGeom prst="wedgeRoundRectCallout">
            <a:avLst>
              <a:gd name="adj1" fmla="val -115746"/>
              <a:gd name="adj2" fmla="val -60939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 attribute __class__ points to the class of 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220072" y="4100515"/>
            <a:ext cx="2281482" cy="1200693"/>
          </a:xfrm>
          <a:prstGeom prst="wedgeRoundRectCallout">
            <a:avLst>
              <a:gd name="adj1" fmla="val -164854"/>
              <a:gd name="adj2" fmla="val -81861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i="1" dirty="0" err="1">
                <a:solidFill>
                  <a:schemeClr val="tx1"/>
                </a:solidFill>
              </a:rPr>
              <a:t>hasattr</a:t>
            </a:r>
            <a:r>
              <a:rPr lang="en-US" dirty="0">
                <a:solidFill>
                  <a:schemeClr val="tx1"/>
                </a:solidFill>
              </a:rPr>
              <a:t> returns whether 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 has an attribute or a method with the given name</a:t>
            </a:r>
          </a:p>
        </p:txBody>
      </p:sp>
    </p:spTree>
    <p:extLst>
      <p:ext uri="{BB962C8B-B14F-4D97-AF65-F5344CB8AC3E}">
        <p14:creationId xmlns:p14="http://schemas.microsoft.com/office/powerpoint/2010/main" val="15456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55453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 – Binary tree; v1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19</a:t>
            </a:fld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4284115" y="18997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154320" y="286594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88224" y="29292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59398" y="40742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615320" y="41462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7702122" y="412326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f</a:t>
            </a:r>
          </a:p>
        </p:txBody>
      </p:sp>
      <p:cxnSp>
        <p:nvCxnSpPr>
          <p:cNvPr id="15" name="Straight Connector 14"/>
          <p:cNvCxnSpPr>
            <a:stCxn id="6" idx="7"/>
            <a:endCxn id="5" idx="3"/>
          </p:cNvCxnSpPr>
          <p:nvPr/>
        </p:nvCxnSpPr>
        <p:spPr>
          <a:xfrm flipV="1">
            <a:off x="2523096" y="2268557"/>
            <a:ext cx="1824291" cy="66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  <a:endCxn id="5" idx="5"/>
          </p:cNvCxnSpPr>
          <p:nvPr/>
        </p:nvCxnSpPr>
        <p:spPr>
          <a:xfrm flipH="1" flipV="1">
            <a:off x="4652891" y="2268557"/>
            <a:ext cx="1998605" cy="72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0"/>
            <a:endCxn id="6" idx="3"/>
          </p:cNvCxnSpPr>
          <p:nvPr/>
        </p:nvCxnSpPr>
        <p:spPr>
          <a:xfrm flipV="1">
            <a:off x="1175422" y="3234721"/>
            <a:ext cx="1042170" cy="83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7" idx="3"/>
          </p:cNvCxnSpPr>
          <p:nvPr/>
        </p:nvCxnSpPr>
        <p:spPr>
          <a:xfrm flipV="1">
            <a:off x="5831344" y="3297993"/>
            <a:ext cx="820152" cy="84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0"/>
            <a:endCxn id="7" idx="5"/>
          </p:cNvCxnSpPr>
          <p:nvPr/>
        </p:nvCxnSpPr>
        <p:spPr>
          <a:xfrm flipH="1" flipV="1">
            <a:off x="6957000" y="3297993"/>
            <a:ext cx="961146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75422" y="5366244"/>
            <a:ext cx="429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node has 0-2 children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726818" y="1484784"/>
            <a:ext cx="833770" cy="597259"/>
          </a:xfrm>
          <a:prstGeom prst="wedgeRoundRectCallout">
            <a:avLst>
              <a:gd name="adj1" fmla="val -167075"/>
              <a:gd name="adj2" fmla="val 49213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6854206" y="4869160"/>
            <a:ext cx="833770" cy="597259"/>
          </a:xfrm>
          <a:prstGeom prst="wedgeRoundRectCallout">
            <a:avLst>
              <a:gd name="adj1" fmla="val -154345"/>
              <a:gd name="adj2" fmla="val -101153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>
                <a:solidFill>
                  <a:schemeClr val="tx1"/>
                </a:solidFill>
              </a:rPr>
              <a:t>Leaf</a:t>
            </a:r>
          </a:p>
        </p:txBody>
      </p:sp>
      <p:cxnSp>
        <p:nvCxnSpPr>
          <p:cNvPr id="23" name="Straight Connector 22"/>
          <p:cNvCxnSpPr>
            <a:endCxn id="12" idx="5"/>
          </p:cNvCxnSpPr>
          <p:nvPr/>
        </p:nvCxnSpPr>
        <p:spPr>
          <a:xfrm flipH="1" flipV="1">
            <a:off x="8070898" y="4492038"/>
            <a:ext cx="533551" cy="92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3514202" y="3026594"/>
            <a:ext cx="913782" cy="597259"/>
          </a:xfrm>
          <a:prstGeom prst="wedgeRoundRectCallout">
            <a:avLst>
              <a:gd name="adj1" fmla="val -155219"/>
              <a:gd name="adj2" fmla="val -40440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>
                <a:solidFill>
                  <a:schemeClr val="tx1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5646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1" grpId="0" animBg="1"/>
      <p:bldP spid="22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Background and motivation</a:t>
            </a:r>
          </a:p>
          <a:p>
            <a:pPr algn="l" rtl="0"/>
            <a:r>
              <a:rPr lang="en-US" sz="3200" dirty="0">
                <a:latin typeface="Arial" pitchFamily="34" charset="0"/>
                <a:cs typeface="Arial" pitchFamily="34" charset="0"/>
              </a:rPr>
              <a:t>Examples: </a:t>
            </a:r>
          </a:p>
          <a:p>
            <a:pPr marL="548640" lvl="2" indent="-274320" algn="l" rtl="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TwoWheeler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48640" lvl="2" indent="-274320" algn="l" rtl="0">
              <a:spcBef>
                <a:spcPts val="580"/>
              </a:spcBef>
              <a:buClr>
                <a:schemeClr val="accent1"/>
              </a:buClr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Binary tree</a:t>
            </a:r>
          </a:p>
          <a:p>
            <a:pPr marL="548640" lvl="2" indent="-274320" algn="l" rtl="0">
              <a:spcBef>
                <a:spcPts val="580"/>
              </a:spcBef>
              <a:buClr>
                <a:schemeClr val="accent1"/>
              </a:buClr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Beverages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979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24" y="270232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tree; v1 – Cont.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20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556792"/>
            <a:ext cx="7920880" cy="4419997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data, left =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right =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left </a:t>
            </a:r>
            <a:endParaRPr 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right </a:t>
            </a:r>
            <a:endParaRPr lang="en-US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left):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left</a:t>
            </a:r>
          </a:p>
          <a:p>
            <a:pPr marL="0" indent="0" algn="l" rtl="0">
              <a:buNone/>
            </a:pPr>
            <a:endParaRPr lang="en-US" sz="1800" b="1" dirty="0">
              <a:solidFill>
                <a:srgbClr val="F491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right):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right</a:t>
            </a: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39298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tree; v1– Cont.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21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4629144" cy="410445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c.set_left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c.set_right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f.set_right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b, c)</a:t>
            </a: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24297" y="220065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360054" y="29769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088393" y="29769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711982" y="38069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6368387" y="38069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7830398" y="37928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f</a:t>
            </a:r>
          </a:p>
        </p:txBody>
      </p:sp>
      <p:cxnSp>
        <p:nvCxnSpPr>
          <p:cNvPr id="14" name="Straight Connector 13"/>
          <p:cNvCxnSpPr>
            <a:stCxn id="9" idx="7"/>
            <a:endCxn id="8" idx="3"/>
          </p:cNvCxnSpPr>
          <p:nvPr/>
        </p:nvCxnSpPr>
        <p:spPr>
          <a:xfrm flipV="1">
            <a:off x="5728830" y="2569435"/>
            <a:ext cx="558739" cy="47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  <a:endCxn id="8" idx="5"/>
          </p:cNvCxnSpPr>
          <p:nvPr/>
        </p:nvCxnSpPr>
        <p:spPr>
          <a:xfrm flipH="1" flipV="1">
            <a:off x="6593073" y="2569435"/>
            <a:ext cx="558592" cy="47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7"/>
            <a:endCxn id="9" idx="3"/>
          </p:cNvCxnSpPr>
          <p:nvPr/>
        </p:nvCxnSpPr>
        <p:spPr>
          <a:xfrm flipV="1">
            <a:off x="5080758" y="3345704"/>
            <a:ext cx="342568" cy="5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10" idx="3"/>
          </p:cNvCxnSpPr>
          <p:nvPr/>
        </p:nvCxnSpPr>
        <p:spPr>
          <a:xfrm flipV="1">
            <a:off x="6737163" y="3345704"/>
            <a:ext cx="414502" cy="5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10" idx="5"/>
          </p:cNvCxnSpPr>
          <p:nvPr/>
        </p:nvCxnSpPr>
        <p:spPr>
          <a:xfrm flipH="1" flipV="1">
            <a:off x="7457169" y="3345704"/>
            <a:ext cx="436501" cy="51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23704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9" name="Straight Connector 18"/>
          <p:cNvCxnSpPr>
            <a:stCxn id="20" idx="1"/>
            <a:endCxn id="13" idx="5"/>
          </p:cNvCxnSpPr>
          <p:nvPr/>
        </p:nvCxnSpPr>
        <p:spPr>
          <a:xfrm flipH="1" flipV="1">
            <a:off x="8199174" y="4161622"/>
            <a:ext cx="387802" cy="55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 - height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4284115" y="18997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2154320" y="286594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588224" y="292921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959398" y="407422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5726818" y="412326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Oval 9"/>
          <p:cNvSpPr/>
          <p:nvPr/>
        </p:nvSpPr>
        <p:spPr>
          <a:xfrm>
            <a:off x="7702122" y="412326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5" name="Straight Connector 14"/>
          <p:cNvCxnSpPr>
            <a:stCxn id="6" idx="7"/>
            <a:endCxn id="5" idx="3"/>
          </p:cNvCxnSpPr>
          <p:nvPr/>
        </p:nvCxnSpPr>
        <p:spPr>
          <a:xfrm flipV="1">
            <a:off x="2523096" y="2268557"/>
            <a:ext cx="1824291" cy="66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  <a:endCxn id="5" idx="5"/>
          </p:cNvCxnSpPr>
          <p:nvPr/>
        </p:nvCxnSpPr>
        <p:spPr>
          <a:xfrm flipH="1" flipV="1">
            <a:off x="4652891" y="2268557"/>
            <a:ext cx="1998605" cy="72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0"/>
            <a:endCxn id="6" idx="3"/>
          </p:cNvCxnSpPr>
          <p:nvPr/>
        </p:nvCxnSpPr>
        <p:spPr>
          <a:xfrm flipV="1">
            <a:off x="1175422" y="3234721"/>
            <a:ext cx="1042170" cy="83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0"/>
            <a:endCxn id="7" idx="3"/>
          </p:cNvCxnSpPr>
          <p:nvPr/>
        </p:nvCxnSpPr>
        <p:spPr>
          <a:xfrm flipV="1">
            <a:off x="5942842" y="3297993"/>
            <a:ext cx="708654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7" idx="5"/>
          </p:cNvCxnSpPr>
          <p:nvPr/>
        </p:nvCxnSpPr>
        <p:spPr>
          <a:xfrm flipH="1" flipV="1">
            <a:off x="6957000" y="3297993"/>
            <a:ext cx="961146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563" y="4697268"/>
            <a:ext cx="513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height of a node 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number of</a:t>
            </a: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nodes on the longest path between that</a:t>
            </a: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node (inclusive) and a leaf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448186" y="1430613"/>
            <a:ext cx="2076142" cy="597259"/>
          </a:xfrm>
          <a:prstGeom prst="wedgeRoundRectCallout">
            <a:avLst>
              <a:gd name="adj1" fmla="val -84796"/>
              <a:gd name="adj2" fmla="val 45848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Root - height 4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951880" y="5085184"/>
            <a:ext cx="1860480" cy="595106"/>
          </a:xfrm>
          <a:prstGeom prst="wedgeRoundRectCallout">
            <a:avLst>
              <a:gd name="adj1" fmla="val -45725"/>
              <a:gd name="adj2" fmla="val -133198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Leaf - height 1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8123875" y="4509120"/>
            <a:ext cx="480573" cy="91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388424" y="53732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654" y="5675694"/>
            <a:ext cx="4945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height of a tree 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height of its root</a:t>
            </a:r>
          </a:p>
        </p:txBody>
      </p:sp>
    </p:spTree>
    <p:extLst>
      <p:ext uri="{BB962C8B-B14F-4D97-AF65-F5344CB8AC3E}">
        <p14:creationId xmlns:p14="http://schemas.microsoft.com/office/powerpoint/2010/main" val="33921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1" grpId="0" animBg="1"/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7969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height; v1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07140" y="1484784"/>
            <a:ext cx="7457348" cy="396044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endParaRPr lang="he-IL" sz="1800" b="1" dirty="0">
              <a:solidFill>
                <a:srgbClr val="F491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not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self is a leaf. Stop recursion.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self.left.get_height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self.right.get_height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9849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latin typeface="Calibri"/>
              </a:rPr>
              <a:t>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tree; v1– Cont.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24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4629144" cy="410445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c.set_left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c.set_right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f.set_right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b, c)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224297" y="220065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360054" y="29769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088393" y="297692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711982" y="38069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6368387" y="38069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7830398" y="379284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f</a:t>
            </a:r>
          </a:p>
        </p:txBody>
      </p:sp>
      <p:cxnSp>
        <p:nvCxnSpPr>
          <p:cNvPr id="14" name="Straight Connector 13"/>
          <p:cNvCxnSpPr>
            <a:stCxn id="9" idx="7"/>
            <a:endCxn id="8" idx="3"/>
          </p:cNvCxnSpPr>
          <p:nvPr/>
        </p:nvCxnSpPr>
        <p:spPr>
          <a:xfrm flipV="1">
            <a:off x="5728830" y="2569435"/>
            <a:ext cx="558739" cy="47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  <a:endCxn id="8" idx="5"/>
          </p:cNvCxnSpPr>
          <p:nvPr/>
        </p:nvCxnSpPr>
        <p:spPr>
          <a:xfrm flipH="1" flipV="1">
            <a:off x="6593073" y="2569435"/>
            <a:ext cx="558592" cy="47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7"/>
            <a:endCxn id="9" idx="3"/>
          </p:cNvCxnSpPr>
          <p:nvPr/>
        </p:nvCxnSpPr>
        <p:spPr>
          <a:xfrm flipV="1">
            <a:off x="5080758" y="3345704"/>
            <a:ext cx="342568" cy="5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7"/>
            <a:endCxn id="10" idx="3"/>
          </p:cNvCxnSpPr>
          <p:nvPr/>
        </p:nvCxnSpPr>
        <p:spPr>
          <a:xfrm flipV="1">
            <a:off x="6737163" y="3345704"/>
            <a:ext cx="414502" cy="52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1"/>
            <a:endCxn id="10" idx="5"/>
          </p:cNvCxnSpPr>
          <p:nvPr/>
        </p:nvCxnSpPr>
        <p:spPr>
          <a:xfrm flipH="1" flipV="1">
            <a:off x="7457169" y="3345704"/>
            <a:ext cx="436501" cy="51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23704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9" name="Straight Connector 18"/>
          <p:cNvCxnSpPr>
            <a:stCxn id="20" idx="1"/>
            <a:endCxn id="13" idx="5"/>
          </p:cNvCxnSpPr>
          <p:nvPr/>
        </p:nvCxnSpPr>
        <p:spPr>
          <a:xfrm flipH="1" flipV="1">
            <a:off x="8199174" y="4161622"/>
            <a:ext cx="387802" cy="55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6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 – Binary tree; v2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25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475656" y="198884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err="1"/>
              <a:t>BinTreeNode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75656" y="4007471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 err="1"/>
              <a:t>BinTreeLeaf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9973" y="2162215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with at least one child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6542" y="417027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without children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03748" y="2849832"/>
            <a:ext cx="0" cy="108322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BinTreeLeaf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26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9588" y="2276872"/>
            <a:ext cx="7772400" cy="309634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rtl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data):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data)</a:t>
            </a:r>
          </a:p>
          <a:p>
            <a:pPr marL="0" indent="0" algn="l" rtl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get_height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This is a leaf. No children to check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48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height; v2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71036" y="1628800"/>
            <a:ext cx="8177428" cy="45815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self.left.get_height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self.right.get_height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+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5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Computing height; v2 – Cont.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28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0992" y="1988840"/>
            <a:ext cx="4957152" cy="295232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left = d)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e, f)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b, c)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a.get_height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516363" y="325095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5652120" y="402722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7380459" y="402722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5004048" y="485728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6660453" y="485728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e</a:t>
            </a:r>
          </a:p>
        </p:txBody>
      </p:sp>
      <p:sp>
        <p:nvSpPr>
          <p:cNvPr id="13" name="Oval 12"/>
          <p:cNvSpPr/>
          <p:nvPr/>
        </p:nvSpPr>
        <p:spPr>
          <a:xfrm>
            <a:off x="8100466" y="485728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/>
              <a:t>f</a:t>
            </a:r>
          </a:p>
        </p:txBody>
      </p:sp>
      <p:cxnSp>
        <p:nvCxnSpPr>
          <p:cNvPr id="14" name="Straight Connector 13"/>
          <p:cNvCxnSpPr>
            <a:stCxn id="9" idx="7"/>
            <a:endCxn id="8" idx="3"/>
          </p:cNvCxnSpPr>
          <p:nvPr/>
        </p:nvCxnSpPr>
        <p:spPr>
          <a:xfrm flipV="1">
            <a:off x="6020896" y="3619728"/>
            <a:ext cx="558739" cy="47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  <a:endCxn id="8" idx="5"/>
          </p:cNvCxnSpPr>
          <p:nvPr/>
        </p:nvCxnSpPr>
        <p:spPr>
          <a:xfrm flipH="1" flipV="1">
            <a:off x="6885139" y="3619728"/>
            <a:ext cx="558592" cy="47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9" idx="3"/>
          </p:cNvCxnSpPr>
          <p:nvPr/>
        </p:nvCxnSpPr>
        <p:spPr>
          <a:xfrm flipV="1">
            <a:off x="5220072" y="4395997"/>
            <a:ext cx="495320" cy="46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10" idx="3"/>
          </p:cNvCxnSpPr>
          <p:nvPr/>
        </p:nvCxnSpPr>
        <p:spPr>
          <a:xfrm flipV="1">
            <a:off x="6876477" y="4395997"/>
            <a:ext cx="567254" cy="46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10" idx="5"/>
          </p:cNvCxnSpPr>
          <p:nvPr/>
        </p:nvCxnSpPr>
        <p:spPr>
          <a:xfrm flipH="1" flipV="1">
            <a:off x="7749235" y="4395997"/>
            <a:ext cx="567255" cy="46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tree; v2 – Cont.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29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925860" y="1700808"/>
            <a:ext cx="3877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a.set_left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827" y="4166797"/>
            <a:ext cx="72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shall guarantee data consistency, i.e., that a leaf doesn’t have children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set_left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set_right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methods can not be invoked!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5696" y="3356992"/>
            <a:ext cx="61915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created a leaf  WITH a child….. Bug!</a:t>
            </a:r>
          </a:p>
        </p:txBody>
      </p:sp>
    </p:spTree>
    <p:extLst>
      <p:ext uri="{BB962C8B-B14F-4D97-AF65-F5344CB8AC3E}">
        <p14:creationId xmlns:p14="http://schemas.microsoft.com/office/powerpoint/2010/main" val="40495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772400" cy="580926"/>
          </a:xfrm>
        </p:spPr>
        <p:txBody>
          <a:bodyPr>
            <a:no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he-I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196752"/>
            <a:ext cx="7859216" cy="45720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3200" dirty="0">
                <a:latin typeface="Arial" panose="020B0604020202020204" pitchFamily="34" charset="0"/>
                <a:cs typeface="Arial" panose="020B0604020202020204" pitchFamily="34" charset="0"/>
              </a:rPr>
              <a:t>Inheritance is commonly used to reflect </a:t>
            </a:r>
            <a:r>
              <a:rPr lang="en-US" altLang="he-IL" sz="3200" i="1" dirty="0"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lang="en-US" alt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relationship between classes: B is a subclass of A.</a:t>
            </a:r>
          </a:p>
          <a:p>
            <a:pPr marL="0" indent="0" algn="l" rtl="0">
              <a:buNone/>
            </a:pPr>
            <a:endParaRPr lang="en-US" altLang="he-I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363" algn="l" rtl="0"/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Class B </a:t>
            </a:r>
            <a:r>
              <a:rPr lang="en-US" alt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inherits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from class A</a:t>
            </a:r>
          </a:p>
          <a:p>
            <a:pPr marL="0" indent="360363" algn="l" rtl="0"/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Class A is said to be a </a:t>
            </a:r>
            <a:r>
              <a:rPr lang="en-US" alt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0" indent="360363" algn="l" rtl="0"/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Class B is said to be a </a:t>
            </a:r>
            <a:r>
              <a:rPr lang="en-US" altLang="he-IL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en-US" alt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092280" y="4941168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6012160" y="5157192"/>
            <a:ext cx="1044116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48064" y="5805264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3960" y="5096217"/>
            <a:ext cx="896400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Calibri" panose="020F0502020204030204" pitchFamily="34" charset="0"/>
              </a:rPr>
              <a:t>is an</a:t>
            </a:r>
            <a:endParaRPr lang="he-IL" sz="3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BinTreeLeaf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30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628800"/>
            <a:ext cx="7772400" cy="482453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data):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Perform the initialization  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data)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Delete unnecessary attributes and methods</a:t>
            </a: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'left'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'right'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self.set_left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self.set_right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 algn="l" rtl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1941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binary tree, v3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31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43608" y="1844824"/>
            <a:ext cx="7319158" cy="410445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BinTreeLeaf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'left'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a.set_left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algn="l" rtl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algn="l" rtl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a.set_left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algn="l" rtl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object is not callable</a:t>
            </a:r>
          </a:p>
        </p:txBody>
      </p:sp>
    </p:spTree>
    <p:extLst>
      <p:ext uri="{BB962C8B-B14F-4D97-AF65-F5344CB8AC3E}">
        <p14:creationId xmlns:p14="http://schemas.microsoft.com/office/powerpoint/2010/main" val="314002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binary tree, v4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50387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more neat solution:</a:t>
            </a:r>
          </a:p>
          <a:p>
            <a:pPr marL="0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Create a class with as much in common as possible, </a:t>
            </a:r>
          </a:p>
          <a:p>
            <a:pPr marL="0" indent="0" algn="l" rtl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then inherit from it, without deleting methods / attributes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7584" y="3003733"/>
            <a:ext cx="7931224" cy="3456384"/>
            <a:chOff x="755576" y="3068960"/>
            <a:chExt cx="7931224" cy="3456384"/>
          </a:xfrm>
        </p:grpSpPr>
        <p:sp>
          <p:nvSpPr>
            <p:cNvPr id="7" name="Rectangle 6"/>
            <p:cNvSpPr/>
            <p:nvPr/>
          </p:nvSpPr>
          <p:spPr>
            <a:xfrm>
              <a:off x="755576" y="3068960"/>
              <a:ext cx="7931224" cy="34563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47864" y="3356992"/>
              <a:ext cx="28083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 err="1"/>
                <a:t>BinTreeObject</a:t>
              </a:r>
              <a:endParaRPr lang="he-IL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8594" y="3789040"/>
              <a:ext cx="1611518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  <a:p>
              <a:pPr algn="ctr"/>
              <a:r>
                <a:rPr lang="en-US" sz="2400" dirty="0"/>
                <a:t>__</a:t>
              </a:r>
              <a:r>
                <a:rPr lang="en-US" sz="2400" dirty="0" err="1"/>
                <a:t>repr</a:t>
              </a:r>
              <a:r>
                <a:rPr lang="en-US" sz="2400" dirty="0"/>
                <a:t>__</a:t>
              </a:r>
              <a:endParaRPr lang="he-IL" sz="2400" dirty="0"/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>
              <a:off x="5580112" y="4204539"/>
              <a:ext cx="828092" cy="49200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004048" y="4797152"/>
              <a:ext cx="28083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 err="1"/>
                <a:t>BinTreeLeaf</a:t>
              </a:r>
              <a:endParaRPr lang="he-IL" sz="2800" dirty="0"/>
            </a:p>
          </p:txBody>
        </p:sp>
        <p:cxnSp>
          <p:nvCxnSpPr>
            <p:cNvPr id="17" name="Straight Arrow Connector 16"/>
            <p:cNvCxnSpPr>
              <a:stCxn id="10" idx="1"/>
            </p:cNvCxnSpPr>
            <p:nvPr/>
          </p:nvCxnSpPr>
          <p:spPr>
            <a:xfrm flipH="1">
              <a:off x="3107322" y="4204539"/>
              <a:ext cx="861272" cy="49200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835696" y="4797152"/>
              <a:ext cx="28083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 err="1"/>
                <a:t>BinTreeNode</a:t>
              </a:r>
              <a:endParaRPr lang="he-IL" sz="2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67744" y="5229200"/>
              <a:ext cx="1700850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sz="2400" dirty="0"/>
                <a:t>Add right son</a:t>
              </a:r>
            </a:p>
            <a:p>
              <a:pPr algn="l" rtl="0"/>
              <a:r>
                <a:rPr lang="en-US" sz="2400" dirty="0"/>
                <a:t>Add left son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3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 hierarchy in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3303604" y="5557882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more info see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here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xception Hie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61912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003232" cy="792088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Beverages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5544616" cy="507754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goal is to create Beverages objects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several kinds of beverages -</a:t>
            </a:r>
          </a:p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soda drinks, dairy drinks, alcohol drinks.</a:t>
            </a:r>
          </a:p>
        </p:txBody>
      </p:sp>
      <p:pic>
        <p:nvPicPr>
          <p:cNvPr id="1028" name="Picture 4" descr="Image result for beverages mach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r="11892"/>
          <a:stretch/>
        </p:blipFill>
        <p:spPr bwMode="auto">
          <a:xfrm>
            <a:off x="6374920" y="1974438"/>
            <a:ext cx="2242869" cy="414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9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971600" y="90872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Soda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9202" y="90872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Dairy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7434" y="92511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92511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Soda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916832"/>
            <a:ext cx="1451808" cy="38164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name</a:t>
            </a:r>
          </a:p>
          <a:p>
            <a:pPr algn="l" rtl="0"/>
            <a:r>
              <a:rPr lang="en-US" sz="2200" dirty="0"/>
              <a:t>ml (volume)</a:t>
            </a:r>
          </a:p>
          <a:p>
            <a:pPr algn="l" rtl="0"/>
            <a:r>
              <a:rPr lang="en-US" sz="2200" dirty="0"/>
              <a:t>price</a:t>
            </a:r>
          </a:p>
          <a:p>
            <a:pPr algn="l" rtl="0"/>
            <a:r>
              <a:rPr lang="en-US" sz="2200" dirty="0"/>
              <a:t>calories</a:t>
            </a:r>
          </a:p>
          <a:p>
            <a:pPr algn="l" rtl="0"/>
            <a:endParaRPr lang="en-US" sz="2200" dirty="0"/>
          </a:p>
          <a:p>
            <a:pPr algn="l" rtl="0"/>
            <a:endParaRPr lang="en-US" sz="2200" u="sng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__</a:t>
            </a:r>
            <a:r>
              <a:rPr lang="en-US" sz="2200" dirty="0" err="1"/>
              <a:t>repr</a:t>
            </a:r>
            <a:r>
              <a:rPr lang="en-US" sz="2200" dirty="0"/>
              <a:t>__</a:t>
            </a:r>
          </a:p>
          <a:p>
            <a:pPr algn="l" rtl="0"/>
            <a:r>
              <a:rPr lang="en-US" sz="2200" dirty="0" err="1"/>
              <a:t>raise_price</a:t>
            </a:r>
            <a:endParaRPr lang="en-US" sz="2200" dirty="0"/>
          </a:p>
          <a:p>
            <a:pPr algn="l" rtl="0"/>
            <a:r>
              <a:rPr lang="en-US" sz="2200" dirty="0" err="1"/>
              <a:t>add_water</a:t>
            </a:r>
            <a:endParaRPr lang="he-IL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71337" y="1918035"/>
            <a:ext cx="1678665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name</a:t>
            </a:r>
          </a:p>
          <a:p>
            <a:pPr algn="l" rtl="0"/>
            <a:r>
              <a:rPr lang="en-US" sz="2200" dirty="0"/>
              <a:t>ml (volume)</a:t>
            </a:r>
          </a:p>
          <a:p>
            <a:pPr algn="l" rtl="0"/>
            <a:r>
              <a:rPr lang="en-US" sz="2200" dirty="0"/>
              <a:t>price</a:t>
            </a:r>
          </a:p>
          <a:p>
            <a:pPr algn="l" rtl="0"/>
            <a:r>
              <a:rPr lang="en-US" sz="2200" dirty="0"/>
              <a:t>calories</a:t>
            </a:r>
          </a:p>
          <a:p>
            <a:pPr algn="l" rtl="0"/>
            <a:r>
              <a:rPr lang="en-US" sz="2200" dirty="0"/>
              <a:t>Organic / Not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__</a:t>
            </a:r>
            <a:r>
              <a:rPr lang="en-US" sz="2200" dirty="0" err="1"/>
              <a:t>repr</a:t>
            </a:r>
            <a:r>
              <a:rPr lang="en-US" sz="2200" dirty="0"/>
              <a:t>__</a:t>
            </a:r>
          </a:p>
          <a:p>
            <a:pPr algn="l" rtl="0"/>
            <a:r>
              <a:rPr lang="en-US" sz="2200" dirty="0" err="1"/>
              <a:t>raise_price</a:t>
            </a:r>
            <a:endParaRPr lang="en-US" sz="2200" dirty="0"/>
          </a:p>
          <a:p>
            <a:pPr algn="l" rtl="0"/>
            <a:r>
              <a:rPr lang="en-US" sz="2200" dirty="0" err="1"/>
              <a:t>add_water</a:t>
            </a:r>
            <a:endParaRPr lang="en-US" sz="2200" dirty="0"/>
          </a:p>
          <a:p>
            <a:pPr algn="l" rtl="0"/>
            <a:r>
              <a:rPr lang="en-US" sz="2200" dirty="0" err="1"/>
              <a:t>add_cal</a:t>
            </a:r>
            <a:endParaRPr lang="he-IL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71074" y="1919238"/>
            <a:ext cx="1451808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name</a:t>
            </a:r>
          </a:p>
          <a:p>
            <a:pPr algn="l" rtl="0"/>
            <a:r>
              <a:rPr lang="en-US" sz="2200" dirty="0"/>
              <a:t>ml (volume)</a:t>
            </a:r>
          </a:p>
          <a:p>
            <a:pPr algn="l" rtl="0"/>
            <a:r>
              <a:rPr lang="en-US" sz="2200" dirty="0"/>
              <a:t>price</a:t>
            </a:r>
          </a:p>
          <a:p>
            <a:pPr algn="l" rtl="0"/>
            <a:r>
              <a:rPr lang="en-US" sz="2200" dirty="0"/>
              <a:t>calories</a:t>
            </a:r>
          </a:p>
          <a:p>
            <a:pPr algn="l" rtl="0"/>
            <a:r>
              <a:rPr lang="en-US" sz="2200" dirty="0"/>
              <a:t>alcohol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__</a:t>
            </a:r>
            <a:r>
              <a:rPr lang="en-US" sz="2200" dirty="0" err="1"/>
              <a:t>repr</a:t>
            </a:r>
            <a:r>
              <a:rPr lang="en-US" sz="2200" dirty="0"/>
              <a:t>__</a:t>
            </a:r>
          </a:p>
          <a:p>
            <a:pPr algn="l" rtl="0"/>
            <a:r>
              <a:rPr lang="en-US" sz="2200" dirty="0" err="1"/>
              <a:t>raise_price</a:t>
            </a:r>
            <a:endParaRPr lang="en-US" sz="2200" dirty="0"/>
          </a:p>
          <a:p>
            <a:pPr algn="l" rtl="0"/>
            <a:r>
              <a:rPr lang="en-US" sz="2200" dirty="0" err="1"/>
              <a:t>add_water</a:t>
            </a:r>
            <a:endParaRPr lang="en-US" sz="2200" dirty="0"/>
          </a:p>
          <a:p>
            <a:pPr algn="l" rt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71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971600" y="90872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Soda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9202" y="90872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Dairy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7434" y="92511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925116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Soda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916832"/>
            <a:ext cx="1451808" cy="38164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name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ml (volume)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price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calories</a:t>
            </a:r>
          </a:p>
          <a:p>
            <a:pPr algn="l" rtl="0"/>
            <a:endParaRPr lang="en-US" sz="2200" dirty="0"/>
          </a:p>
          <a:p>
            <a:pPr algn="l" rtl="0"/>
            <a:endParaRPr lang="en-US" sz="2200" u="sng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_</a:t>
            </a:r>
            <a:r>
              <a:rPr lang="en-US" sz="2200" dirty="0"/>
              <a:t>_</a:t>
            </a:r>
            <a:r>
              <a:rPr lang="en-US" sz="2200" dirty="0" err="1">
                <a:solidFill>
                  <a:srgbClr val="0000FF"/>
                </a:solidFill>
              </a:rPr>
              <a:t>r</a:t>
            </a:r>
            <a:r>
              <a:rPr lang="en-US" sz="2200" dirty="0" err="1"/>
              <a:t>e</a:t>
            </a:r>
            <a:r>
              <a:rPr lang="en-US" sz="2200" dirty="0" err="1">
                <a:solidFill>
                  <a:srgbClr val="0000FF"/>
                </a:solidFill>
              </a:rPr>
              <a:t>p</a:t>
            </a:r>
            <a:r>
              <a:rPr lang="en-US" sz="2200" dirty="0" err="1"/>
              <a:t>r</a:t>
            </a:r>
            <a:r>
              <a:rPr lang="en-US" sz="2200" dirty="0">
                <a:solidFill>
                  <a:srgbClr val="0000FF"/>
                </a:solidFill>
              </a:rPr>
              <a:t>_</a:t>
            </a:r>
            <a:r>
              <a:rPr lang="en-US" sz="2200" dirty="0"/>
              <a:t>_</a:t>
            </a:r>
          </a:p>
          <a:p>
            <a:pPr algn="l" rtl="0"/>
            <a:r>
              <a:rPr lang="en-US" sz="2200" dirty="0" err="1">
                <a:solidFill>
                  <a:srgbClr val="0000FF"/>
                </a:solidFill>
              </a:rPr>
              <a:t>raise_price</a:t>
            </a:r>
            <a:endParaRPr lang="en-US" sz="2200" dirty="0">
              <a:solidFill>
                <a:srgbClr val="0000FF"/>
              </a:solidFill>
            </a:endParaRPr>
          </a:p>
          <a:p>
            <a:pPr algn="l" rtl="0"/>
            <a:r>
              <a:rPr lang="en-US" sz="2200" dirty="0" err="1">
                <a:solidFill>
                  <a:srgbClr val="0000FF"/>
                </a:solidFill>
              </a:rPr>
              <a:t>add_water</a:t>
            </a:r>
            <a:endParaRPr lang="he-IL" sz="22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1337" y="1918035"/>
            <a:ext cx="1678665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name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ml (volume)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price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calories</a:t>
            </a:r>
          </a:p>
          <a:p>
            <a:pPr algn="l" rtl="0"/>
            <a:r>
              <a:rPr lang="en-US" sz="2200" dirty="0"/>
              <a:t>Organic / Not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_</a:t>
            </a:r>
            <a:r>
              <a:rPr lang="en-US" sz="2200" dirty="0"/>
              <a:t>_</a:t>
            </a:r>
            <a:r>
              <a:rPr lang="en-US" sz="2200" dirty="0" err="1">
                <a:solidFill>
                  <a:srgbClr val="0000FF"/>
                </a:solidFill>
              </a:rPr>
              <a:t>r</a:t>
            </a:r>
            <a:r>
              <a:rPr lang="en-US" sz="2200" dirty="0" err="1"/>
              <a:t>e</a:t>
            </a:r>
            <a:r>
              <a:rPr lang="en-US" sz="2200" dirty="0" err="1">
                <a:solidFill>
                  <a:srgbClr val="0000FF"/>
                </a:solidFill>
              </a:rPr>
              <a:t>p</a:t>
            </a:r>
            <a:r>
              <a:rPr lang="en-US" sz="2200" dirty="0" err="1"/>
              <a:t>r</a:t>
            </a:r>
            <a:r>
              <a:rPr lang="en-US" sz="2200" dirty="0">
                <a:solidFill>
                  <a:srgbClr val="0000FF"/>
                </a:solidFill>
              </a:rPr>
              <a:t>_</a:t>
            </a:r>
            <a:r>
              <a:rPr lang="en-US" sz="2200" dirty="0"/>
              <a:t>_</a:t>
            </a:r>
          </a:p>
          <a:p>
            <a:pPr algn="l" rtl="0"/>
            <a:r>
              <a:rPr lang="en-US" sz="2200" dirty="0" err="1">
                <a:solidFill>
                  <a:srgbClr val="0000FF"/>
                </a:solidFill>
              </a:rPr>
              <a:t>raise_price</a:t>
            </a:r>
            <a:endParaRPr lang="en-US" sz="2200" dirty="0">
              <a:solidFill>
                <a:srgbClr val="0000FF"/>
              </a:solidFill>
            </a:endParaRPr>
          </a:p>
          <a:p>
            <a:pPr algn="l" rtl="0"/>
            <a:r>
              <a:rPr lang="en-US" sz="2200" dirty="0" err="1">
                <a:solidFill>
                  <a:srgbClr val="0000FF"/>
                </a:solidFill>
              </a:rPr>
              <a:t>add_water</a:t>
            </a:r>
            <a:endParaRPr lang="en-US" sz="2200" dirty="0">
              <a:solidFill>
                <a:srgbClr val="0000FF"/>
              </a:solidFill>
            </a:endParaRPr>
          </a:p>
          <a:p>
            <a:pPr algn="l" rtl="0"/>
            <a:r>
              <a:rPr lang="en-US" sz="2200" dirty="0" err="1"/>
              <a:t>add_cal</a:t>
            </a:r>
            <a:endParaRPr lang="he-IL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71074" y="1919238"/>
            <a:ext cx="1451808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name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ml (volume)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price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calories</a:t>
            </a:r>
          </a:p>
          <a:p>
            <a:pPr algn="l" rtl="0"/>
            <a:r>
              <a:rPr lang="en-US" sz="2200" dirty="0"/>
              <a:t>alcohol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_</a:t>
            </a:r>
            <a:r>
              <a:rPr lang="en-US" sz="2200" dirty="0"/>
              <a:t>_</a:t>
            </a:r>
            <a:r>
              <a:rPr lang="en-US" sz="2200" dirty="0" err="1">
                <a:solidFill>
                  <a:srgbClr val="0000FF"/>
                </a:solidFill>
              </a:rPr>
              <a:t>r</a:t>
            </a:r>
            <a:r>
              <a:rPr lang="en-US" sz="2200" dirty="0" err="1"/>
              <a:t>e</a:t>
            </a:r>
            <a:r>
              <a:rPr lang="en-US" sz="2200" dirty="0" err="1">
                <a:solidFill>
                  <a:srgbClr val="0000FF"/>
                </a:solidFill>
              </a:rPr>
              <a:t>p</a:t>
            </a:r>
            <a:r>
              <a:rPr lang="en-US" sz="2200" dirty="0" err="1"/>
              <a:t>r</a:t>
            </a:r>
            <a:r>
              <a:rPr lang="en-US" sz="2200" dirty="0">
                <a:solidFill>
                  <a:srgbClr val="0000FF"/>
                </a:solidFill>
              </a:rPr>
              <a:t>_</a:t>
            </a:r>
            <a:r>
              <a:rPr lang="en-US" sz="2200" dirty="0"/>
              <a:t>_</a:t>
            </a:r>
          </a:p>
          <a:p>
            <a:pPr algn="l" rtl="0"/>
            <a:r>
              <a:rPr lang="en-US" sz="2200" dirty="0" err="1">
                <a:solidFill>
                  <a:srgbClr val="0000FF"/>
                </a:solidFill>
              </a:rPr>
              <a:t>raise_price</a:t>
            </a:r>
            <a:endParaRPr lang="en-US" sz="2200" dirty="0">
              <a:solidFill>
                <a:srgbClr val="0000FF"/>
              </a:solidFill>
            </a:endParaRPr>
          </a:p>
          <a:p>
            <a:pPr algn="l" rtl="0"/>
            <a:r>
              <a:rPr lang="en-US" sz="2200" dirty="0" err="1">
                <a:solidFill>
                  <a:srgbClr val="0000FF"/>
                </a:solidFill>
              </a:rPr>
              <a:t>a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0000FF"/>
                </a:solidFill>
              </a:rPr>
              <a:t>d_</a:t>
            </a:r>
            <a:r>
              <a:rPr lang="en-US" sz="2200" dirty="0" err="1"/>
              <a:t>w</a:t>
            </a:r>
            <a:r>
              <a:rPr lang="en-US" sz="2200" dirty="0" err="1">
                <a:solidFill>
                  <a:srgbClr val="0000FF"/>
                </a:solidFill>
              </a:rPr>
              <a:t>a</a:t>
            </a:r>
            <a:r>
              <a:rPr lang="en-US" sz="2200" dirty="0" err="1"/>
              <a:t>t</a:t>
            </a:r>
            <a:r>
              <a:rPr lang="en-US" sz="2200" dirty="0" err="1">
                <a:solidFill>
                  <a:srgbClr val="0000FF"/>
                </a:solidFill>
              </a:rPr>
              <a:t>e</a:t>
            </a:r>
            <a:r>
              <a:rPr lang="en-US" sz="2200" dirty="0" err="1"/>
              <a:t>r</a:t>
            </a:r>
            <a:endParaRPr lang="en-US" sz="2200" dirty="0"/>
          </a:p>
          <a:p>
            <a:pPr algn="l" rtl="0"/>
            <a:endParaRPr lang="en-US" sz="2200" dirty="0"/>
          </a:p>
        </p:txBody>
      </p:sp>
      <p:sp>
        <p:nvSpPr>
          <p:cNvPr id="13" name="Rounded Rectangular Callout 5"/>
          <p:cNvSpPr/>
          <p:nvPr/>
        </p:nvSpPr>
        <p:spPr>
          <a:xfrm>
            <a:off x="6804248" y="3212976"/>
            <a:ext cx="2222878" cy="840653"/>
          </a:xfrm>
          <a:prstGeom prst="wedgeRoundRectCallout">
            <a:avLst>
              <a:gd name="adj1" fmla="val -79688"/>
              <a:gd name="adj2" fmla="val -59448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These three classes have </a:t>
            </a:r>
            <a:r>
              <a:rPr lang="en-US" sz="2000" dirty="0">
                <a:solidFill>
                  <a:srgbClr val="0000FF"/>
                </a:solidFill>
              </a:rPr>
              <a:t>lots</a:t>
            </a:r>
            <a:r>
              <a:rPr lang="en-US" sz="2000" dirty="0">
                <a:solidFill>
                  <a:schemeClr val="tx1"/>
                </a:solidFill>
              </a:rPr>
              <a:t> in common</a:t>
            </a:r>
          </a:p>
        </p:txBody>
      </p:sp>
      <p:sp>
        <p:nvSpPr>
          <p:cNvPr id="2" name="Arrow: Down 1"/>
          <p:cNvSpPr/>
          <p:nvPr/>
        </p:nvSpPr>
        <p:spPr>
          <a:xfrm>
            <a:off x="7740352" y="4149080"/>
            <a:ext cx="144016" cy="57606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: Rounded Corners 13"/>
          <p:cNvSpPr/>
          <p:nvPr/>
        </p:nvSpPr>
        <p:spPr>
          <a:xfrm>
            <a:off x="6813618" y="4820594"/>
            <a:ext cx="2150870" cy="11286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We can (and should) avoid code duplication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963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611560" y="40466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Soda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9162" y="40466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Dairy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7394" y="42106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0" y="42106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Soda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412776"/>
            <a:ext cx="1451808" cy="38164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name</a:t>
            </a:r>
          </a:p>
          <a:p>
            <a:pPr algn="l" rtl="0"/>
            <a:r>
              <a:rPr lang="en-US" sz="2200" dirty="0"/>
              <a:t>ml (volume)</a:t>
            </a:r>
          </a:p>
          <a:p>
            <a:pPr algn="l" rtl="0"/>
            <a:r>
              <a:rPr lang="en-US" sz="2200" dirty="0"/>
              <a:t>price</a:t>
            </a:r>
          </a:p>
          <a:p>
            <a:pPr algn="l" rtl="0"/>
            <a:r>
              <a:rPr lang="en-US" sz="2200" dirty="0"/>
              <a:t>calories</a:t>
            </a:r>
          </a:p>
          <a:p>
            <a:pPr algn="l" rtl="0"/>
            <a:endParaRPr lang="en-US" sz="2200" dirty="0"/>
          </a:p>
          <a:p>
            <a:pPr algn="l" rtl="0"/>
            <a:endParaRPr lang="en-US" sz="2200" u="sng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__</a:t>
            </a:r>
            <a:r>
              <a:rPr lang="en-US" sz="2200" dirty="0" err="1">
                <a:solidFill>
                  <a:srgbClr val="FF0000"/>
                </a:solidFill>
              </a:rPr>
              <a:t>repr</a:t>
            </a:r>
            <a:r>
              <a:rPr lang="en-US" sz="2200" dirty="0">
                <a:solidFill>
                  <a:srgbClr val="FF0000"/>
                </a:solidFill>
              </a:rPr>
              <a:t>__</a:t>
            </a:r>
          </a:p>
          <a:p>
            <a:pPr algn="l" rtl="0"/>
            <a:r>
              <a:rPr lang="en-US" sz="2200" dirty="0" err="1"/>
              <a:t>raise_price</a:t>
            </a:r>
            <a:endParaRPr lang="en-US" sz="2200" dirty="0"/>
          </a:p>
          <a:p>
            <a:pPr algn="l" rtl="0"/>
            <a:r>
              <a:rPr lang="en-US" sz="2200" dirty="0" err="1">
                <a:solidFill>
                  <a:srgbClr val="FF0000"/>
                </a:solidFill>
              </a:rPr>
              <a:t>add_water</a:t>
            </a:r>
            <a:endParaRPr lang="he-IL" sz="2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1297" y="1413979"/>
            <a:ext cx="1678665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name</a:t>
            </a:r>
          </a:p>
          <a:p>
            <a:pPr algn="l" rtl="0"/>
            <a:r>
              <a:rPr lang="en-US" sz="2200" dirty="0"/>
              <a:t>ml (volume)</a:t>
            </a:r>
          </a:p>
          <a:p>
            <a:pPr algn="l" rtl="0"/>
            <a:r>
              <a:rPr lang="en-US" sz="2200" dirty="0"/>
              <a:t>price</a:t>
            </a:r>
          </a:p>
          <a:p>
            <a:pPr algn="l" rtl="0"/>
            <a:r>
              <a:rPr lang="en-US" sz="2200" dirty="0"/>
              <a:t>calories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Organic / Not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__</a:t>
            </a:r>
            <a:r>
              <a:rPr lang="en-US" sz="2200" dirty="0" err="1">
                <a:solidFill>
                  <a:srgbClr val="FF0000"/>
                </a:solidFill>
              </a:rPr>
              <a:t>repr</a:t>
            </a:r>
            <a:r>
              <a:rPr lang="en-US" sz="2200" dirty="0">
                <a:solidFill>
                  <a:srgbClr val="FF0000"/>
                </a:solidFill>
              </a:rPr>
              <a:t>__</a:t>
            </a:r>
          </a:p>
          <a:p>
            <a:pPr algn="l" rtl="0"/>
            <a:r>
              <a:rPr lang="en-US" sz="2200" dirty="0" err="1"/>
              <a:t>raise_price</a:t>
            </a:r>
            <a:endParaRPr lang="en-US" sz="2200" dirty="0"/>
          </a:p>
          <a:p>
            <a:pPr algn="l" rtl="0"/>
            <a:r>
              <a:rPr lang="en-US" sz="2200" dirty="0" err="1">
                <a:solidFill>
                  <a:srgbClr val="FF0000"/>
                </a:solidFill>
              </a:rPr>
              <a:t>add_water</a:t>
            </a:r>
            <a:endParaRPr lang="en-US" sz="2200" dirty="0">
              <a:solidFill>
                <a:srgbClr val="FF0000"/>
              </a:solidFill>
            </a:endParaRPr>
          </a:p>
          <a:p>
            <a:pPr algn="l" rtl="0"/>
            <a:r>
              <a:rPr lang="en-US" sz="2200" dirty="0" err="1">
                <a:solidFill>
                  <a:srgbClr val="FF0000"/>
                </a:solidFill>
              </a:rPr>
              <a:t>add_cal</a:t>
            </a:r>
            <a:endParaRPr lang="he-IL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034" y="1415182"/>
            <a:ext cx="1451808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/>
              <a:t>name</a:t>
            </a:r>
          </a:p>
          <a:p>
            <a:pPr algn="l" rtl="0"/>
            <a:r>
              <a:rPr lang="en-US" sz="2200" dirty="0"/>
              <a:t>ml (volume)</a:t>
            </a:r>
          </a:p>
          <a:p>
            <a:pPr algn="l" rtl="0"/>
            <a:r>
              <a:rPr lang="en-US" sz="2200" dirty="0"/>
              <a:t>price</a:t>
            </a:r>
          </a:p>
          <a:p>
            <a:pPr algn="l" rtl="0"/>
            <a:r>
              <a:rPr lang="en-US" sz="2200" dirty="0"/>
              <a:t>calories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alcohol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200" u="sng" dirty="0"/>
              <a:t>Methods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FF0000"/>
                </a:solidFill>
              </a:rPr>
              <a:t>__</a:t>
            </a:r>
            <a:r>
              <a:rPr lang="en-US" sz="2200" dirty="0" err="1">
                <a:solidFill>
                  <a:srgbClr val="FF0000"/>
                </a:solidFill>
              </a:rPr>
              <a:t>repr</a:t>
            </a:r>
            <a:r>
              <a:rPr lang="en-US" sz="2200" dirty="0">
                <a:solidFill>
                  <a:srgbClr val="FF0000"/>
                </a:solidFill>
              </a:rPr>
              <a:t>__</a:t>
            </a:r>
          </a:p>
          <a:p>
            <a:pPr algn="l" rtl="0"/>
            <a:r>
              <a:rPr lang="en-US" sz="2200" dirty="0" err="1"/>
              <a:t>raise_price</a:t>
            </a:r>
            <a:endParaRPr lang="en-US" sz="2200" dirty="0"/>
          </a:p>
          <a:p>
            <a:pPr algn="l" rtl="0"/>
            <a:r>
              <a:rPr lang="en-US" sz="2200" dirty="0" err="1">
                <a:solidFill>
                  <a:srgbClr val="FF0000"/>
                </a:solidFill>
              </a:rPr>
              <a:t>add_water</a:t>
            </a:r>
            <a:endParaRPr lang="en-US" sz="2200" dirty="0">
              <a:solidFill>
                <a:srgbClr val="FF0000"/>
              </a:solidFill>
            </a:endParaRPr>
          </a:p>
          <a:p>
            <a:pPr algn="l" rtl="0"/>
            <a:endParaRPr lang="en-US" sz="2200" dirty="0"/>
          </a:p>
        </p:txBody>
      </p:sp>
      <p:sp>
        <p:nvSpPr>
          <p:cNvPr id="13" name="Rounded Rectangular Callout 5"/>
          <p:cNvSpPr/>
          <p:nvPr/>
        </p:nvSpPr>
        <p:spPr>
          <a:xfrm>
            <a:off x="6453578" y="2924944"/>
            <a:ext cx="2294886" cy="840653"/>
          </a:xfrm>
          <a:prstGeom prst="wedgeRoundRectCallout">
            <a:avLst>
              <a:gd name="adj1" fmla="val -71461"/>
              <a:gd name="adj2" fmla="val -68771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But, there are also some differences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187624" y="5733256"/>
            <a:ext cx="1584176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Changes the calories per 100ml (dilute)</a:t>
            </a:r>
            <a:endParaRPr lang="he-IL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87624" y="5157192"/>
            <a:ext cx="432048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063368" y="5013176"/>
            <a:ext cx="645794" cy="6480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/>
          <p:cNvSpPr/>
          <p:nvPr/>
        </p:nvSpPr>
        <p:spPr>
          <a:xfrm>
            <a:off x="4401350" y="5739260"/>
            <a:ext cx="1224136" cy="8580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Changes the alcohol percentage</a:t>
            </a:r>
            <a:endParaRPr lang="he-IL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15816" y="5049864"/>
            <a:ext cx="1867673" cy="8994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13418" y="5175536"/>
            <a:ext cx="322897" cy="4857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51520" y="188640"/>
            <a:ext cx="3888432" cy="1938992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/>
              <a:t> a =Soda(</a:t>
            </a:r>
            <a:r>
              <a:rPr lang="en-US" sz="2000" b="1" dirty="0">
                <a:solidFill>
                  <a:srgbClr val="00B050"/>
                </a:solidFill>
              </a:rPr>
              <a:t>'Cola'</a:t>
            </a:r>
            <a:r>
              <a:rPr lang="en-US" sz="2000" b="1" dirty="0"/>
              <a:t>,330,3.5,41)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/>
              <a:t> a</a:t>
            </a:r>
          </a:p>
          <a:p>
            <a:pPr algn="l" rtl="0"/>
            <a:r>
              <a:rPr lang="it-IT" sz="2000" b="1" dirty="0">
                <a:solidFill>
                  <a:srgbClr val="0000FF"/>
                </a:solidFill>
              </a:rPr>
              <a:t>Cola</a:t>
            </a:r>
          </a:p>
          <a:p>
            <a:pPr algn="l" rtl="0"/>
            <a:r>
              <a:rPr lang="it-IT" sz="2000" b="1" dirty="0">
                <a:solidFill>
                  <a:srgbClr val="0000FF"/>
                </a:solidFill>
              </a:rPr>
              <a:t>330ml</a:t>
            </a:r>
          </a:p>
          <a:p>
            <a:pPr algn="l" rtl="0"/>
            <a:r>
              <a:rPr lang="it-IT" sz="2000" b="1" dirty="0">
                <a:solidFill>
                  <a:srgbClr val="0000FF"/>
                </a:solidFill>
              </a:rPr>
              <a:t>3.5$</a:t>
            </a:r>
          </a:p>
          <a:p>
            <a:pPr algn="l" rtl="0"/>
            <a:r>
              <a:rPr lang="it-IT" sz="2000" b="1" dirty="0">
                <a:solidFill>
                  <a:srgbClr val="0000FF"/>
                </a:solidFill>
              </a:rPr>
              <a:t>41cal per 100ml</a:t>
            </a:r>
            <a:endParaRPr lang="he-IL" sz="2000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069202" y="371703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Dairy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7434" y="3717032"/>
            <a:ext cx="1656184" cy="52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69412" y="3700636"/>
            <a:ext cx="1656184" cy="52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Soda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437112"/>
            <a:ext cx="1451808" cy="178510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name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ml (volume)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price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calories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1337" y="4438315"/>
            <a:ext cx="1678665" cy="21236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name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ml (volume)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price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calories</a:t>
            </a:r>
          </a:p>
          <a:p>
            <a:pPr algn="l" rtl="0"/>
            <a:r>
              <a:rPr lang="en-US" sz="2200" dirty="0"/>
              <a:t>Organic / 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1074" y="4439518"/>
            <a:ext cx="1451808" cy="212365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200" u="sng" dirty="0"/>
              <a:t>Attributes</a:t>
            </a:r>
            <a:r>
              <a:rPr lang="en-US" sz="2200" dirty="0"/>
              <a:t>: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name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ml (volume)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price</a:t>
            </a:r>
          </a:p>
          <a:p>
            <a:pPr algn="l" rtl="0"/>
            <a:r>
              <a:rPr lang="en-US" sz="2200" dirty="0">
                <a:solidFill>
                  <a:srgbClr val="0000FF"/>
                </a:solidFill>
              </a:rPr>
              <a:t>calories</a:t>
            </a:r>
          </a:p>
          <a:p>
            <a:pPr algn="l" rtl="0"/>
            <a:r>
              <a:rPr lang="en-US" sz="2200" dirty="0"/>
              <a:t>alcohol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0748" y="692696"/>
            <a:ext cx="4182133" cy="2246769"/>
          </a:xfrm>
          <a:prstGeom prst="rect">
            <a:avLst/>
          </a:prstGeom>
          <a:solidFill>
            <a:srgbClr val="FFFEE6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/>
              <a:t> a = Dairy(</a:t>
            </a:r>
            <a:r>
              <a:rPr lang="en-US" sz="2000" b="1" dirty="0">
                <a:solidFill>
                  <a:srgbClr val="00B050"/>
                </a:solidFill>
              </a:rPr>
              <a:t>'Milk'</a:t>
            </a:r>
            <a:r>
              <a:rPr lang="en-US" sz="2000" b="1" dirty="0"/>
              <a:t>,250,2,39,</a:t>
            </a:r>
            <a:r>
              <a:rPr lang="en-US" sz="2000" b="1" dirty="0">
                <a:solidFill>
                  <a:srgbClr val="F4910C"/>
                </a:solidFill>
              </a:rPr>
              <a:t>False</a:t>
            </a:r>
            <a:r>
              <a:rPr lang="en-US" sz="2000" b="1" dirty="0"/>
              <a:t>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/>
              <a:t> a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Milk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250ml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2$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39cal per 100ml</a:t>
            </a:r>
          </a:p>
          <a:p>
            <a:pPr algn="l" rtl="0"/>
            <a:r>
              <a:rPr lang="en-US" sz="2000" b="1" dirty="0"/>
              <a:t>Non-Organic</a:t>
            </a:r>
            <a:endParaRPr lang="he-IL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19704" y="116632"/>
            <a:ext cx="200227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__repr__</a:t>
            </a:r>
            <a:endParaRPr lang="he-IL" sz="4000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50002" y="1340768"/>
            <a:ext cx="4235280" cy="2246769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/>
              <a:t> a = Beer(</a:t>
            </a:r>
            <a:r>
              <a:rPr lang="en-US" sz="2000" b="1" dirty="0">
                <a:solidFill>
                  <a:srgbClr val="00B050"/>
                </a:solidFill>
              </a:rPr>
              <a:t>'Tuineken'</a:t>
            </a:r>
            <a:r>
              <a:rPr lang="en-US" sz="2000" b="1" dirty="0"/>
              <a:t>,500,7,44,5.5)</a:t>
            </a:r>
          </a:p>
          <a:p>
            <a:pPr algn="l" rtl="0"/>
            <a:r>
              <a:rPr lang="en-US" sz="2000" b="1" dirty="0">
                <a:solidFill>
                  <a:srgbClr val="C00000"/>
                </a:solidFill>
              </a:rPr>
              <a:t>&gt;&gt;&gt;</a:t>
            </a:r>
            <a:r>
              <a:rPr lang="en-US" sz="2000" b="1" dirty="0"/>
              <a:t> a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Tuineken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500ml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7$</a:t>
            </a:r>
          </a:p>
          <a:p>
            <a:pPr algn="l" rtl="0"/>
            <a:r>
              <a:rPr lang="en-US" sz="2000" b="1" dirty="0">
                <a:solidFill>
                  <a:srgbClr val="0000FF"/>
                </a:solidFill>
              </a:rPr>
              <a:t>44cal per 100ml</a:t>
            </a:r>
          </a:p>
          <a:p>
            <a:pPr algn="l" rtl="0"/>
            <a:r>
              <a:rPr lang="en-US" sz="2000" b="1" dirty="0"/>
              <a:t>5.5% alcohol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6683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673450" y="39548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Beverage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888" y="3700636"/>
            <a:ext cx="1656184" cy="52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Dairy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64164" y="2636912"/>
            <a:ext cx="1020104" cy="9569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30480" y="2636912"/>
            <a:ext cx="1254533" cy="9569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56176" y="371703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91980" y="2741012"/>
            <a:ext cx="0" cy="8534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27584" y="3717032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Soda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7864" y="1005696"/>
            <a:ext cx="1333698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u="sng" dirty="0"/>
              <a:t>Attributes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name</a:t>
            </a:r>
          </a:p>
          <a:p>
            <a:pPr algn="l" rtl="0"/>
            <a:r>
              <a:rPr lang="en-US" sz="2000" dirty="0"/>
              <a:t>ml (volume)</a:t>
            </a:r>
          </a:p>
          <a:p>
            <a:pPr algn="l" rtl="0"/>
            <a:r>
              <a:rPr lang="en-US" sz="2000" dirty="0"/>
              <a:t>price</a:t>
            </a:r>
          </a:p>
          <a:p>
            <a:pPr algn="l" rtl="0"/>
            <a:r>
              <a:rPr lang="en-US" sz="2000" dirty="0"/>
              <a:t>calories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05680" y="1016259"/>
            <a:ext cx="13440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u="sng" dirty="0"/>
              <a:t>Methods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repr</a:t>
            </a:r>
          </a:p>
          <a:p>
            <a:pPr algn="l" rtl="0"/>
            <a:r>
              <a:rPr lang="en-US" sz="2000" dirty="0" err="1"/>
              <a:t>raise_price</a:t>
            </a:r>
            <a:endParaRPr lang="en-US" sz="2000" dirty="0"/>
          </a:p>
          <a:p>
            <a:pPr algn="l" rtl="0"/>
            <a:r>
              <a:rPr lang="en-US" sz="2000" dirty="0" err="1"/>
              <a:t>add_water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2822" y="4325188"/>
            <a:ext cx="1337226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u="sng" dirty="0"/>
              <a:t>Attributes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 err="1"/>
              <a:t>isorganic</a:t>
            </a:r>
            <a:endParaRPr lang="en-US" sz="2000" dirty="0"/>
          </a:p>
          <a:p>
            <a:pPr algn="l" rtl="0"/>
            <a:endParaRPr lang="en-US" sz="2000" u="sng" dirty="0"/>
          </a:p>
          <a:p>
            <a:pPr algn="l" rtl="0"/>
            <a:r>
              <a:rPr lang="en-US" sz="2000" u="sng" dirty="0"/>
              <a:t>Methods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update repr</a:t>
            </a:r>
          </a:p>
          <a:p>
            <a:pPr algn="l" rtl="0"/>
            <a:r>
              <a:rPr lang="en-US" sz="2000" dirty="0"/>
              <a:t>Add </a:t>
            </a:r>
            <a:r>
              <a:rPr lang="en-US" sz="2000" dirty="0" err="1"/>
              <a:t>add_cal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149807" y="4325188"/>
            <a:ext cx="1845890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u="sng" dirty="0"/>
              <a:t>Attributes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alcohol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u="sng" dirty="0"/>
              <a:t>Methods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>
                <a:solidFill>
                  <a:srgbClr val="0000FF"/>
                </a:solidFill>
              </a:rPr>
              <a:t>update repr</a:t>
            </a:r>
          </a:p>
          <a:p>
            <a:pPr algn="l" rtl="0"/>
            <a:r>
              <a:rPr lang="en-US" sz="2000" dirty="0">
                <a:solidFill>
                  <a:srgbClr val="00B050"/>
                </a:solidFill>
              </a:rPr>
              <a:t>update </a:t>
            </a:r>
            <a:r>
              <a:rPr lang="en-US" sz="2000" dirty="0" err="1">
                <a:solidFill>
                  <a:srgbClr val="00B050"/>
                </a:solidFill>
              </a:rPr>
              <a:t>add_water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602" y="4325188"/>
            <a:ext cx="1205202" cy="132343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u="sng" dirty="0"/>
              <a:t>Attributes</a:t>
            </a:r>
            <a:r>
              <a:rPr lang="en-US" sz="2000" dirty="0"/>
              <a:t>:</a:t>
            </a:r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2000" u="sng" dirty="0"/>
              <a:t>Methods</a:t>
            </a:r>
            <a:r>
              <a:rPr lang="en-US" sz="2000" dirty="0"/>
              <a:t>:</a:t>
            </a:r>
            <a:endParaRPr lang="en-US" sz="2000" u="sng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7236296" y="1628800"/>
            <a:ext cx="1584176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Changes the calories per 100ml (dilute)</a:t>
            </a:r>
            <a:endParaRPr lang="he-IL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96136" y="2113258"/>
            <a:ext cx="1296144" cy="195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7258771" y="467490"/>
            <a:ext cx="1584176" cy="864096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Name, ml, price &amp; calories</a:t>
            </a:r>
            <a:endParaRPr lang="he-IL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220072" y="951783"/>
            <a:ext cx="1934486" cy="59145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512" y="376788"/>
            <a:ext cx="3040256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define a general class,</a:t>
            </a:r>
          </a:p>
          <a:p>
            <a:pPr algn="l" rtl="0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with as much in 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as possible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181" y="2566065"/>
            <a:ext cx="2079672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now, inherit!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4" grpId="0" animBg="1"/>
      <p:bldP spid="15" grpId="0"/>
      <p:bldP spid="16" grpId="0"/>
      <p:bldP spid="19" grpId="0"/>
      <p:bldP spid="20" grpId="0"/>
      <p:bldP spid="21" grpId="0"/>
      <p:bldP spid="26" grpId="0" animBg="1"/>
      <p:bldP spid="30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88640"/>
            <a:ext cx="7772400" cy="850106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64630" y="1196752"/>
            <a:ext cx="861473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Extract common attributes to avoid code duplication!</a:t>
            </a: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(Recall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Agent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SpecialAgent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classes from lecture)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3648" y="2708920"/>
            <a:ext cx="2880320" cy="31634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Car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Attributes: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Number of wheels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Current speed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Color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Engine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i="1" dirty="0">
                <a:solidFill>
                  <a:srgbClr val="FF0000"/>
                </a:solidFill>
              </a:rPr>
              <a:t>Number of airbags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… and more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76056" y="2708920"/>
            <a:ext cx="2664296" cy="31634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Bus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Attributes: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Number of wheels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Current speed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Color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Engine</a:t>
            </a:r>
          </a:p>
          <a:p>
            <a:pPr algn="l"/>
            <a:r>
              <a:rPr lang="en-US" sz="2400" i="1" dirty="0">
                <a:solidFill>
                  <a:srgbClr val="FF0000"/>
                </a:solidFill>
              </a:rPr>
              <a:t>      </a:t>
            </a:r>
            <a:r>
              <a:rPr lang="en-US" sz="2400" i="1" dirty="0">
                <a:solidFill>
                  <a:srgbClr val="0000FF"/>
                </a:solidFill>
              </a:rPr>
              <a:t>Ride cost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>
                <a:solidFill>
                  <a:srgbClr val="0000FF"/>
                </a:solidFill>
              </a:rPr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40927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251520" y="332656"/>
            <a:ext cx="88569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Beverage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defTabSz="457200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name, ml, price,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self.name = name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self.ml = ml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price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__repr__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res = self.name +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defTabSz="457200" rtl="0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(self.ml) +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'ml\n'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defTabSz="457200" rtl="0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'$\n'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\</a:t>
            </a:r>
          </a:p>
          <a:p>
            <a:pPr algn="l" defTabSz="457200" rtl="0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100ml'</a:t>
            </a:r>
          </a:p>
          <a:p>
            <a:pPr algn="l" defTabSz="457200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  <a:p>
            <a:pPr algn="l" defTabSz="457200" rtl="0"/>
            <a:endParaRPr lang="en-US" b="1" dirty="0">
              <a:solidFill>
                <a:srgbClr val="F491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raise_price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endParaRPr lang="en-US" b="1" dirty="0">
              <a:solidFill>
                <a:srgbClr val="F491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457200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add_water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amount):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self.ml + amount</a:t>
            </a:r>
          </a:p>
          <a:p>
            <a:pPr algn="l" defTabSz="457200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self.ml/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#update calories per 100ml</a:t>
            </a:r>
          </a:p>
          <a:p>
            <a:pPr algn="l" defTabSz="457200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self.ml += amount</a:t>
            </a:r>
          </a:p>
          <a:p>
            <a:pPr algn="l" defTabSz="457200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48264" y="26064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248" y="794335"/>
            <a:ext cx="112301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u="sng" dirty="0"/>
              <a:t>Attributes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name</a:t>
            </a:r>
          </a:p>
          <a:p>
            <a:pPr algn="l" rtl="0"/>
            <a:r>
              <a:rPr lang="en-US" sz="1600" dirty="0"/>
              <a:t>ml (volume)</a:t>
            </a:r>
          </a:p>
          <a:p>
            <a:pPr algn="l" rtl="0"/>
            <a:r>
              <a:rPr lang="en-US" sz="1600" dirty="0"/>
              <a:t>price</a:t>
            </a:r>
          </a:p>
          <a:p>
            <a:pPr algn="l" rtl="0"/>
            <a:r>
              <a:rPr lang="en-US" sz="1600" dirty="0"/>
              <a:t>calories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999273" y="804898"/>
            <a:ext cx="1037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u="sng" dirty="0"/>
              <a:t>Methods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repr</a:t>
            </a:r>
          </a:p>
          <a:p>
            <a:pPr algn="l" rtl="0"/>
            <a:r>
              <a:rPr lang="en-US" sz="1600" dirty="0" err="1"/>
              <a:t>raise_price</a:t>
            </a:r>
            <a:endParaRPr lang="en-US" sz="1600" dirty="0"/>
          </a:p>
          <a:p>
            <a:pPr algn="l" rtl="0"/>
            <a:r>
              <a:rPr lang="en-US" sz="1600" dirty="0" err="1"/>
              <a:t>add_water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85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601949" y="2381979"/>
            <a:ext cx="7950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Soda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(Beverage):</a:t>
            </a:r>
          </a:p>
          <a:p>
            <a:pPr algn="l" rtl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8264" y="26064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248" y="794335"/>
            <a:ext cx="112301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u="sng" dirty="0"/>
              <a:t>Attributes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name</a:t>
            </a:r>
          </a:p>
          <a:p>
            <a:pPr algn="l" rtl="0"/>
            <a:r>
              <a:rPr lang="en-US" sz="1600" dirty="0"/>
              <a:t>ml (volume)</a:t>
            </a:r>
          </a:p>
          <a:p>
            <a:pPr algn="l" rtl="0"/>
            <a:r>
              <a:rPr lang="en-US" sz="1600" dirty="0"/>
              <a:t>price</a:t>
            </a:r>
          </a:p>
          <a:p>
            <a:pPr algn="l" rtl="0"/>
            <a:r>
              <a:rPr lang="en-US" sz="1600" dirty="0"/>
              <a:t>calories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999273" y="804898"/>
            <a:ext cx="1037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u="sng" dirty="0"/>
              <a:t>Methods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repr</a:t>
            </a:r>
          </a:p>
          <a:p>
            <a:pPr algn="l" rtl="0"/>
            <a:r>
              <a:rPr lang="en-US" sz="1600" dirty="0" err="1"/>
              <a:t>raise_price</a:t>
            </a:r>
            <a:endParaRPr lang="en-US" sz="1600" dirty="0"/>
          </a:p>
          <a:p>
            <a:pPr algn="l" rtl="0"/>
            <a:r>
              <a:rPr lang="en-US" sz="1600" dirty="0" err="1"/>
              <a:t>add_water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776788" y="1636199"/>
            <a:ext cx="11230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u="sng" dirty="0"/>
              <a:t>Attributes</a:t>
            </a:r>
            <a:r>
              <a:rPr lang="en-US" sz="1600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1813" y="1646762"/>
            <a:ext cx="1037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u="sng" dirty="0"/>
              <a:t>Methods</a:t>
            </a:r>
            <a:r>
              <a:rPr lang="en-US" sz="1600" dirty="0"/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79332" y="1047778"/>
            <a:ext cx="1656184" cy="50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Soda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35516" y="548680"/>
            <a:ext cx="1068733" cy="43204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660" y="1974526"/>
            <a:ext cx="9209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(Beverage):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name, ml, price,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isorganic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Beverage.__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ml, price,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self.isorganic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'Organic'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isorganic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'Non-Organic'</a:t>
            </a:r>
          </a:p>
          <a:p>
            <a:pPr algn="l" rtl="0"/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__repr__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Beverage.__repr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+=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self.isorganic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self,calories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calories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8264" y="26064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4248" y="794335"/>
            <a:ext cx="112301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u="sng" dirty="0"/>
              <a:t>Attributes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name</a:t>
            </a:r>
          </a:p>
          <a:p>
            <a:pPr algn="l" rtl="0"/>
            <a:r>
              <a:rPr lang="en-US" sz="1600" dirty="0"/>
              <a:t>ml (volume)</a:t>
            </a:r>
          </a:p>
          <a:p>
            <a:pPr algn="l" rtl="0"/>
            <a:r>
              <a:rPr lang="en-US" sz="1600" dirty="0"/>
              <a:t>price</a:t>
            </a:r>
          </a:p>
          <a:p>
            <a:pPr algn="l" rtl="0"/>
            <a:r>
              <a:rPr lang="en-US" sz="1600" dirty="0"/>
              <a:t>calories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9273" y="804898"/>
            <a:ext cx="1037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u="sng" dirty="0"/>
              <a:t>Methods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repr</a:t>
            </a:r>
          </a:p>
          <a:p>
            <a:pPr algn="l" rtl="0"/>
            <a:r>
              <a:rPr lang="en-US" sz="1600" dirty="0" err="1"/>
              <a:t>raise_price</a:t>
            </a:r>
            <a:endParaRPr lang="en-US" sz="1600" dirty="0"/>
          </a:p>
          <a:p>
            <a:pPr algn="l" rtl="0"/>
            <a:r>
              <a:rPr lang="en-US" sz="1600" dirty="0" err="1"/>
              <a:t>add_water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85190" y="875146"/>
            <a:ext cx="1656184" cy="50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Dairy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24128" y="512676"/>
            <a:ext cx="1152128" cy="3624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4654" y="1408149"/>
            <a:ext cx="99629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u="sng" dirty="0"/>
              <a:t>Attributes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 err="1"/>
              <a:t>isorganic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4813282" y="1420388"/>
            <a:ext cx="1245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u="sng" dirty="0"/>
              <a:t>Methods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update repr</a:t>
            </a:r>
          </a:p>
          <a:p>
            <a:pPr algn="l" rtl="0"/>
            <a:r>
              <a:rPr lang="en-US" sz="1600" dirty="0"/>
              <a:t>Add </a:t>
            </a:r>
            <a:r>
              <a:rPr lang="en-US" sz="1600" dirty="0" err="1"/>
              <a:t>add_cal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20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251520" y="1844824"/>
            <a:ext cx="86615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(Beverage):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name, ml, price,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Beverage.__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ml, price,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alc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__repr__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Beverage.__repr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+=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 alcohol'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add_water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self,amount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self.ml + amount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self.ml/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self.ml += amount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self.ml/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#update alcohol level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8264" y="26064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Beverage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4248" y="794335"/>
            <a:ext cx="112301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u="sng" dirty="0"/>
              <a:t>Attributes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name</a:t>
            </a:r>
          </a:p>
          <a:p>
            <a:pPr algn="l" rtl="0"/>
            <a:r>
              <a:rPr lang="en-US" sz="1600" dirty="0"/>
              <a:t>ml (volume)</a:t>
            </a:r>
          </a:p>
          <a:p>
            <a:pPr algn="l" rtl="0"/>
            <a:r>
              <a:rPr lang="en-US" sz="1600" dirty="0"/>
              <a:t>price</a:t>
            </a:r>
          </a:p>
          <a:p>
            <a:pPr algn="l" rtl="0"/>
            <a:r>
              <a:rPr lang="en-US" sz="1600" dirty="0"/>
              <a:t>calories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9273" y="804898"/>
            <a:ext cx="1037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u="sng" dirty="0"/>
              <a:t>Methods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repr</a:t>
            </a:r>
          </a:p>
          <a:p>
            <a:pPr algn="l" rtl="0"/>
            <a:r>
              <a:rPr lang="en-US" sz="1600" dirty="0" err="1"/>
              <a:t>raise_price</a:t>
            </a:r>
            <a:endParaRPr lang="en-US" sz="1600" dirty="0"/>
          </a:p>
          <a:p>
            <a:pPr algn="l" rtl="0"/>
            <a:r>
              <a:rPr lang="en-US" sz="1600" dirty="0" err="1"/>
              <a:t>add_water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23928" y="875146"/>
            <a:ext cx="1656184" cy="50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/>
              <a:t>Beer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62866" y="472482"/>
            <a:ext cx="1141382" cy="50824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93392" y="1408149"/>
            <a:ext cx="99629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u="sng" dirty="0"/>
              <a:t>Attributes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alcohol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9496" y="1420388"/>
            <a:ext cx="1533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u="sng" dirty="0"/>
              <a:t>Methods</a:t>
            </a:r>
            <a:r>
              <a:rPr lang="en-US" sz="1600" dirty="0"/>
              <a:t>:</a:t>
            </a:r>
          </a:p>
          <a:p>
            <a:pPr algn="l" rtl="0"/>
            <a:r>
              <a:rPr lang="en-US" sz="1600" dirty="0"/>
              <a:t>update repr</a:t>
            </a:r>
          </a:p>
          <a:p>
            <a:pPr algn="l" rtl="0"/>
            <a:r>
              <a:rPr lang="en-US" sz="1600" dirty="0"/>
              <a:t>update </a:t>
            </a:r>
            <a:r>
              <a:rPr lang="en-US" sz="1600" dirty="0" err="1"/>
              <a:t>add_water</a:t>
            </a:r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26996" y="5157192"/>
            <a:ext cx="3102610" cy="861774"/>
            <a:chOff x="5226996" y="5157192"/>
            <a:chExt cx="3102610" cy="861774"/>
          </a:xfrm>
        </p:grpSpPr>
        <p:sp>
          <p:nvSpPr>
            <p:cNvPr id="12" name="Rounded Rectangle 11"/>
            <p:cNvSpPr/>
            <p:nvPr/>
          </p:nvSpPr>
          <p:spPr>
            <a:xfrm>
              <a:off x="5226996" y="5157192"/>
              <a:ext cx="2986127" cy="8164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78889" y="5157192"/>
              <a:ext cx="3050717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>
                <a:lnSpc>
                  <a:spcPts val="2000"/>
                </a:lnSpc>
              </a:pPr>
              <a:r>
                <a:rPr lang="en-US" sz="2200" b="1" dirty="0">
                  <a:solidFill>
                    <a:srgbClr val="00B0F0"/>
                  </a:solidFill>
                  <a:latin typeface="Gabriola" panose="04040605051002020D02" pitchFamily="82" charset="0"/>
                  <a:cs typeface="Courier New" panose="02070309020205020404" pitchFamily="49" charset="0"/>
                </a:rPr>
                <a:t>Code duplication!</a:t>
              </a:r>
            </a:p>
            <a:p>
              <a:pPr algn="l" rtl="0">
                <a:lnSpc>
                  <a:spcPts val="2000"/>
                </a:lnSpc>
              </a:pPr>
              <a:r>
                <a:rPr lang="en-US" sz="2200" b="1" dirty="0">
                  <a:solidFill>
                    <a:srgbClr val="00B0F0"/>
                  </a:solidFill>
                  <a:latin typeface="Gabriola" panose="04040605051002020D02" pitchFamily="82" charset="0"/>
                  <a:cs typeface="Courier New" panose="02070309020205020404" pitchFamily="49" charset="0"/>
                </a:rPr>
                <a:t>Use parent’s method:</a:t>
              </a:r>
            </a:p>
            <a:p>
              <a:pPr algn="l" rtl="0">
                <a:lnSpc>
                  <a:spcPts val="2000"/>
                </a:lnSpc>
              </a:pPr>
              <a:r>
                <a:rPr lang="en-US" sz="2200" b="1" dirty="0" err="1">
                  <a:solidFill>
                    <a:srgbClr val="00B0F0"/>
                  </a:solidFill>
                  <a:latin typeface="Gabriola" panose="04040605051002020D02" pitchFamily="82" charset="0"/>
                  <a:cs typeface="Courier New" panose="02070309020205020404" pitchFamily="49" charset="0"/>
                </a:rPr>
                <a:t>Beverage.add_water</a:t>
              </a:r>
              <a:r>
                <a:rPr lang="en-US" sz="2200" b="1" dirty="0">
                  <a:solidFill>
                    <a:srgbClr val="00B0F0"/>
                  </a:solidFill>
                  <a:latin typeface="Gabriola" panose="04040605051002020D02" pitchFamily="82" charset="0"/>
                  <a:cs typeface="Courier New" panose="02070309020205020404" pitchFamily="49" charset="0"/>
                </a:rPr>
                <a:t>(</a:t>
              </a:r>
              <a:r>
                <a:rPr lang="en-US" sz="2200" b="1" dirty="0" err="1">
                  <a:solidFill>
                    <a:srgbClr val="00B0F0"/>
                  </a:solidFill>
                  <a:latin typeface="Gabriola" panose="04040605051002020D02" pitchFamily="82" charset="0"/>
                  <a:cs typeface="Courier New" panose="02070309020205020404" pitchFamily="49" charset="0"/>
                </a:rPr>
                <a:t>self,amount</a:t>
              </a:r>
              <a:r>
                <a:rPr lang="en-US" sz="2200" b="1" dirty="0">
                  <a:solidFill>
                    <a:srgbClr val="00B0F0"/>
                  </a:solidFill>
                  <a:latin typeface="Gabriola" panose="04040605051002020D02" pitchFamily="82" charset="0"/>
                  <a:cs typeface="Courier New" panose="02070309020205020404" pitchFamily="49" charset="0"/>
                </a:rPr>
                <a:t>)</a:t>
              </a:r>
              <a:endParaRPr lang="en-US" sz="2200" dirty="0">
                <a:solidFill>
                  <a:srgbClr val="00B0F0"/>
                </a:solidFill>
                <a:latin typeface="Gabriola" panose="040406050510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6631" y="4438735"/>
            <a:ext cx="2376264" cy="158417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Car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-  </a:t>
            </a:r>
            <a:r>
              <a:rPr lang="en-US" sz="2400" i="1" dirty="0">
                <a:solidFill>
                  <a:schemeClr val="tx1"/>
                </a:solidFill>
              </a:rPr>
              <a:t>Vehicle attributes</a:t>
            </a:r>
          </a:p>
          <a:p>
            <a:pPr algn="l" rtl="0"/>
            <a:r>
              <a:rPr lang="en-US" sz="2400" i="1" dirty="0">
                <a:solidFill>
                  <a:srgbClr val="FF0000"/>
                </a:solidFill>
              </a:rPr>
              <a:t>   </a:t>
            </a:r>
            <a:r>
              <a:rPr lang="en-US" sz="2400" i="1" dirty="0" err="1">
                <a:solidFill>
                  <a:srgbClr val="FF0000"/>
                </a:solidFill>
              </a:rPr>
              <a:t>NumberOfAirbags</a:t>
            </a:r>
            <a:endParaRPr lang="en-US" sz="2400" i="1" dirty="0">
              <a:solidFill>
                <a:srgbClr val="FF0000"/>
              </a:solidFill>
            </a:endParaRP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   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54" y="332656"/>
            <a:ext cx="7772400" cy="790519"/>
          </a:xfrm>
        </p:spPr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code duplication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5</a:t>
            </a:fld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2417033" y="2564904"/>
            <a:ext cx="2570432" cy="141531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Vehicle</a:t>
            </a:r>
          </a:p>
          <a:p>
            <a:pPr algn="l" rtl="0"/>
            <a:r>
              <a:rPr lang="en-US" sz="2400" i="1" dirty="0">
                <a:solidFill>
                  <a:schemeClr val="tx1"/>
                </a:solidFill>
              </a:rPr>
              <a:t>- Drivable attributes 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47990" y="4348663"/>
            <a:ext cx="2376264" cy="158417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Bus</a:t>
            </a:r>
          </a:p>
          <a:p>
            <a:pPr algn="l" rtl="0"/>
            <a:r>
              <a:rPr lang="en-US" sz="2400" i="1" dirty="0">
                <a:solidFill>
                  <a:schemeClr val="tx1"/>
                </a:solidFill>
              </a:rPr>
              <a:t>-  Vehicle attributes</a:t>
            </a:r>
          </a:p>
          <a:p>
            <a:pPr algn="l" rtl="0"/>
            <a:r>
              <a:rPr lang="en-US" sz="2400" i="1" dirty="0">
                <a:solidFill>
                  <a:srgbClr val="0000FF"/>
                </a:solidFill>
              </a:rPr>
              <a:t>  </a:t>
            </a:r>
            <a:r>
              <a:rPr lang="en-US" sz="2400" i="1" dirty="0" err="1">
                <a:solidFill>
                  <a:srgbClr val="0000FF"/>
                </a:solidFill>
              </a:rPr>
              <a:t>RideCost</a:t>
            </a:r>
            <a:endParaRPr lang="en-US" sz="2400" i="1" dirty="0">
              <a:solidFill>
                <a:srgbClr val="0000FF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>
                <a:solidFill>
                  <a:srgbClr val="0000FF"/>
                </a:solidFill>
              </a:rPr>
              <a:t> 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19873" y="3982606"/>
            <a:ext cx="360039" cy="36605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12318" y="3980223"/>
            <a:ext cx="907555" cy="45083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532691"/>
            <a:ext cx="2165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Checking speed limit is done in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place!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209928" y="332656"/>
            <a:ext cx="2610544" cy="158417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Drivable</a:t>
            </a:r>
          </a:p>
          <a:p>
            <a:pPr algn="l" rtl="0"/>
            <a:r>
              <a:rPr lang="en-US" sz="2400" i="1" dirty="0">
                <a:solidFill>
                  <a:schemeClr val="tx1"/>
                </a:solidFill>
              </a:rPr>
              <a:t>      </a:t>
            </a:r>
            <a:r>
              <a:rPr lang="en-US" sz="2400" i="1" dirty="0" err="1">
                <a:solidFill>
                  <a:schemeClr val="tx1"/>
                </a:solidFill>
              </a:rPr>
              <a:t>NumberOfWheels</a:t>
            </a:r>
            <a:endParaRPr lang="en-US" sz="2400" i="1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 err="1">
                <a:solidFill>
                  <a:schemeClr val="tx1"/>
                </a:solidFill>
              </a:rPr>
              <a:t>CurrentSpeed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Color</a:t>
            </a:r>
          </a:p>
        </p:txBody>
      </p:sp>
      <p:cxnSp>
        <p:nvCxnSpPr>
          <p:cNvPr id="82" name="Straight Arrow Connector 81"/>
          <p:cNvCxnSpPr>
            <a:endCxn id="5" idx="3"/>
          </p:cNvCxnSpPr>
          <p:nvPr/>
        </p:nvCxnSpPr>
        <p:spPr>
          <a:xfrm flipH="1">
            <a:off x="4987465" y="1916832"/>
            <a:ext cx="1888791" cy="135573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444208" y="4438735"/>
            <a:ext cx="2376264" cy="158417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Bicycle</a:t>
            </a:r>
          </a:p>
          <a:p>
            <a:pPr algn="l" rtl="0"/>
            <a:r>
              <a:rPr lang="en-US" sz="2400" i="1" dirty="0">
                <a:solidFill>
                  <a:schemeClr val="tx1"/>
                </a:solidFill>
              </a:rPr>
              <a:t>- Drivable attributes</a:t>
            </a:r>
          </a:p>
          <a:p>
            <a:pPr algn="l" rtl="0"/>
            <a:r>
              <a:rPr lang="en-US" sz="2400" i="1" dirty="0">
                <a:solidFill>
                  <a:srgbClr val="0000FF"/>
                </a:solidFill>
              </a:rPr>
              <a:t>  </a:t>
            </a:r>
            <a:r>
              <a:rPr lang="en-US" sz="2400" i="1" dirty="0" err="1">
                <a:solidFill>
                  <a:srgbClr val="008000"/>
                </a:solidFill>
              </a:rPr>
              <a:t>HasBasket</a:t>
            </a:r>
            <a:endParaRPr lang="en-US" sz="2400" i="1" dirty="0">
              <a:solidFill>
                <a:srgbClr val="008000"/>
              </a:solidFill>
            </a:endParaRPr>
          </a:p>
          <a:p>
            <a:pPr algn="l" rtl="0"/>
            <a:r>
              <a:rPr lang="en-US" sz="2400" dirty="0">
                <a:solidFill>
                  <a:srgbClr val="008000"/>
                </a:solidFill>
              </a:rPr>
              <a:t>       …</a:t>
            </a:r>
          </a:p>
        </p:txBody>
      </p:sp>
      <p:cxnSp>
        <p:nvCxnSpPr>
          <p:cNvPr id="101" name="Straight Arrow Connector 100"/>
          <p:cNvCxnSpPr>
            <a:endCxn id="100" idx="0"/>
          </p:cNvCxnSpPr>
          <p:nvPr/>
        </p:nvCxnSpPr>
        <p:spPr>
          <a:xfrm>
            <a:off x="6876256" y="1916832"/>
            <a:ext cx="756084" cy="252190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2417033" y="1775199"/>
            <a:ext cx="2570432" cy="220740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Vehicle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Attributes: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 err="1">
                <a:solidFill>
                  <a:schemeClr val="tx1"/>
                </a:solidFill>
              </a:rPr>
              <a:t>NumberOfWheels</a:t>
            </a:r>
            <a:endParaRPr lang="en-US" sz="2400" i="1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 err="1">
                <a:solidFill>
                  <a:schemeClr val="tx1"/>
                </a:solidFill>
              </a:rPr>
              <a:t>CurrentSpeed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Color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6264188" y="4205638"/>
            <a:ext cx="2736304" cy="218270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Bicycle</a:t>
            </a:r>
          </a:p>
          <a:p>
            <a:pPr algn="l" rtl="0"/>
            <a:r>
              <a:rPr lang="en-US" sz="2400" i="1" dirty="0">
                <a:solidFill>
                  <a:schemeClr val="tx1"/>
                </a:solidFill>
              </a:rPr>
              <a:t>      </a:t>
            </a:r>
            <a:r>
              <a:rPr lang="en-US" sz="2400" i="1" dirty="0" err="1">
                <a:solidFill>
                  <a:schemeClr val="tx1"/>
                </a:solidFill>
              </a:rPr>
              <a:t>NumberOfWheels</a:t>
            </a:r>
            <a:endParaRPr lang="en-US" sz="2400" i="1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 err="1">
                <a:solidFill>
                  <a:schemeClr val="tx1"/>
                </a:solidFill>
              </a:rPr>
              <a:t>CurrentSpeed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i="1" dirty="0">
                <a:solidFill>
                  <a:schemeClr val="tx1"/>
                </a:solidFill>
              </a:rPr>
              <a:t>Color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</a:p>
          <a:p>
            <a:pPr algn="l" rtl="0"/>
            <a:r>
              <a:rPr lang="en-US" sz="2400" i="1" dirty="0">
                <a:solidFill>
                  <a:srgbClr val="0000FF"/>
                </a:solidFill>
              </a:rPr>
              <a:t>      </a:t>
            </a:r>
            <a:r>
              <a:rPr lang="en-US" sz="2400" i="1" dirty="0" err="1">
                <a:solidFill>
                  <a:srgbClr val="008000"/>
                </a:solidFill>
              </a:rPr>
              <a:t>HasBasket</a:t>
            </a:r>
            <a:endParaRPr lang="en-US" sz="2400" i="1" dirty="0">
              <a:solidFill>
                <a:srgbClr val="008000"/>
              </a:solidFill>
            </a:endParaRPr>
          </a:p>
          <a:p>
            <a:pPr algn="l" rtl="0"/>
            <a:r>
              <a:rPr lang="en-US" sz="2400" dirty="0">
                <a:solidFill>
                  <a:srgbClr val="008000"/>
                </a:solidFill>
              </a:rPr>
              <a:t>           …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61550" y="6185881"/>
            <a:ext cx="540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OOP books: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275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17" grpId="0"/>
      <p:bldP spid="81" grpId="0" animBg="1"/>
      <p:bldP spid="100" grpId="0" animBg="1"/>
      <p:bldP spid="110" grpId="0" animBg="1"/>
      <p:bldP spid="110" grpId="1" animBg="1"/>
      <p:bldP spid="121" grpId="0" animBg="1"/>
      <p:bldP spid="121" grpId="1" animBg="1"/>
      <p:bldP spid="123" grpId="0"/>
      <p:bldP spid="1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0"/>
            <a:fld id="{5BFAECAB-C45E-4A96-B7DD-92EBDA7AC1F7}" type="slidenum">
              <a:rPr lang="he-IL" smtClean="0"/>
              <a:pPr algn="l" rtl="0"/>
              <a:t>6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2552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 “guarantee” on some methods existence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90716" y="3788417"/>
            <a:ext cx="2376263" cy="158417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Car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i="1" dirty="0">
                <a:solidFill>
                  <a:schemeClr val="tx1"/>
                </a:solidFill>
              </a:rPr>
              <a:t>Vehicle attributes</a:t>
            </a:r>
          </a:p>
          <a:p>
            <a:pPr algn="l" rtl="0"/>
            <a:r>
              <a:rPr lang="en-US" sz="2400" i="1" dirty="0">
                <a:solidFill>
                  <a:srgbClr val="FF0000"/>
                </a:solidFill>
              </a:rPr>
              <a:t>   Number of airbags</a:t>
            </a:r>
          </a:p>
          <a:p>
            <a:pPr algn="l" rtl="0"/>
            <a:r>
              <a:rPr lang="en-US" sz="2400" dirty="0">
                <a:solidFill>
                  <a:srgbClr val="FF0000"/>
                </a:solidFill>
              </a:rPr>
              <a:t>       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64823" y="3349249"/>
            <a:ext cx="2144315" cy="158417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i="1" dirty="0">
                <a:solidFill>
                  <a:schemeClr val="tx1"/>
                </a:solidFill>
              </a:rPr>
              <a:t>Bus</a:t>
            </a:r>
          </a:p>
          <a:p>
            <a:pPr algn="l" rtl="0"/>
            <a:r>
              <a:rPr lang="en-US" sz="2400" i="1" dirty="0">
                <a:solidFill>
                  <a:schemeClr val="tx1"/>
                </a:solidFill>
              </a:rPr>
              <a:t>- Vehicle attributes</a:t>
            </a:r>
          </a:p>
          <a:p>
            <a:pPr algn="l" rtl="0"/>
            <a:r>
              <a:rPr lang="en-US" sz="2400" i="1" dirty="0">
                <a:solidFill>
                  <a:srgbClr val="0000FF"/>
                </a:solidFill>
              </a:rPr>
              <a:t>  Ride cost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      </a:t>
            </a:r>
            <a:r>
              <a:rPr lang="en-US" sz="2400" dirty="0">
                <a:solidFill>
                  <a:srgbClr val="0000FF"/>
                </a:solidFill>
              </a:rPr>
              <a:t>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4294"/>
            <a:ext cx="1944216" cy="14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59378"/>
            <a:ext cx="2218104" cy="126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49" y="2805227"/>
            <a:ext cx="2092250" cy="14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14400" y="5517232"/>
            <a:ext cx="7772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this course: behavior overriding (redefinition)</a:t>
            </a: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OOP books: class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pic>
        <p:nvPicPr>
          <p:cNvPr id="1030" name="Picture 6" descr="https://encrypted-tbn2.gstatic.com/images?q=tbn:ANd9GcRalrRpCHubwU1bnf6IRlQj80y-ls2CBCiHQM44KXoDnmWfHVeQ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4F5F0"/>
              </a:clrFrom>
              <a:clrTo>
                <a:srgbClr val="F4F5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92696"/>
            <a:ext cx="1804970" cy="7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2517" y="5370922"/>
            <a:ext cx="1872208" cy="14023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19469" y="1340768"/>
            <a:ext cx="83183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'''Vehicles that runs on two wheels'''</a:t>
            </a:r>
          </a:p>
          <a:p>
            <a:pPr algn="l" rtl="0"/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d1, d2):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The wheel diameters, not necessarily equal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self.diam1 = d1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self.diam2 = d2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Default implementation</a:t>
            </a: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(self.diam1)+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(self.diam2)+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9791" y="4581128"/>
            <a:ext cx="3744417" cy="92333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(30, 10)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(30)(10)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8184" y="4352667"/>
            <a:ext cx="1809966" cy="18099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68" y="4648058"/>
            <a:ext cx="2419670" cy="171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9469" y="342322"/>
            <a:ext cx="7772400" cy="706090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1 - </a:t>
            </a:r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TwoWheeler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66" y="4956064"/>
            <a:ext cx="2419670" cy="171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168" y="1197907"/>
            <a:ext cx="762901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d1=0, d2=0, electric =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self.diam1 = d1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self.diam2 = d2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electric</a:t>
            </a:r>
          </a:p>
          <a:p>
            <a:pPr algn="l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Bicycle(30, 10,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646140" y="2320276"/>
            <a:ext cx="2304256" cy="677831"/>
          </a:xfrm>
          <a:prstGeom prst="wedgeRoundRectCallout">
            <a:avLst>
              <a:gd name="adj1" fmla="val -146747"/>
              <a:gd name="adj2" fmla="val -9473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000" dirty="0">
                <a:solidFill>
                  <a:schemeClr val="tx1"/>
                </a:solidFill>
              </a:rPr>
              <a:t>Same as parent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652934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TwoWheeler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3280" y="255712"/>
            <a:ext cx="1423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9" idx="1"/>
          </p:cNvCxnSpPr>
          <p:nvPr/>
        </p:nvCxnSpPr>
        <p:spPr>
          <a:xfrm flipV="1">
            <a:off x="6012160" y="471736"/>
            <a:ext cx="521120" cy="43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64088" y="90872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4938" y="487705"/>
            <a:ext cx="5268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Is a</a:t>
            </a:r>
            <a:endParaRPr lang="he-IL" sz="2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66" y="4956064"/>
            <a:ext cx="2419670" cy="171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168" y="1197907"/>
            <a:ext cx="762901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2000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d1=0, d2=0, electric =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self.diam1 = d1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self.diam2 = d2</a:t>
            </a:r>
          </a:p>
          <a:p>
            <a:pPr algn="l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electric</a:t>
            </a:r>
          </a:p>
          <a:p>
            <a:pPr algn="l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Bicycle(30, 10, </a:t>
            </a:r>
            <a:r>
              <a:rPr lang="en-US" b="1" dirty="0">
                <a:solidFill>
                  <a:srgbClr val="F491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b.electric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412308" y="3648408"/>
            <a:ext cx="3538088" cy="722028"/>
          </a:xfrm>
          <a:prstGeom prst="wedgeRoundRectCallout">
            <a:avLst>
              <a:gd name="adj1" fmla="val -101723"/>
              <a:gd name="adj2" fmla="val -103676"/>
              <a:gd name="adj3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Extend object’s attributes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772400" cy="652934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TwoWheeler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3280" y="255712"/>
            <a:ext cx="1423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2" idx="0"/>
            <a:endCxn id="9" idx="1"/>
          </p:cNvCxnSpPr>
          <p:nvPr/>
        </p:nvCxnSpPr>
        <p:spPr>
          <a:xfrm flipV="1">
            <a:off x="6012160" y="471736"/>
            <a:ext cx="521120" cy="43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64088" y="908720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Bicycle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4938" y="487705"/>
            <a:ext cx="5268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Is a</a:t>
            </a:r>
            <a:endParaRPr lang="he-IL" sz="2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7665" y="2276872"/>
            <a:ext cx="4725055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l" rtl="0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TwoWheeler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d1, d2)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10303</TotalTime>
  <Words>3162</Words>
  <Application>Microsoft Office PowerPoint</Application>
  <PresentationFormat>On-screen Show (4:3)</PresentationFormat>
  <Paragraphs>801</Paragraphs>
  <Slides>43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Courier New</vt:lpstr>
      <vt:lpstr>Franklin Gothic Book</vt:lpstr>
      <vt:lpstr>Gabriola</vt:lpstr>
      <vt:lpstr>Perpetua</vt:lpstr>
      <vt:lpstr>Times New Roman</vt:lpstr>
      <vt:lpstr>Wingdings 2</vt:lpstr>
      <vt:lpstr>Equity</vt:lpstr>
      <vt:lpstr>Programming for Engineers in Python </vt:lpstr>
      <vt:lpstr>Plan</vt:lpstr>
      <vt:lpstr>Inheritance</vt:lpstr>
      <vt:lpstr>Motivation</vt:lpstr>
      <vt:lpstr>Avoid code duplication</vt:lpstr>
      <vt:lpstr>Simultaneous development</vt:lpstr>
      <vt:lpstr>Example 1 - TwoWheeler</vt:lpstr>
      <vt:lpstr>TwoWheeler – Cont.</vt:lpstr>
      <vt:lpstr>TwoWheeler – Cont.</vt:lpstr>
      <vt:lpstr>TwoWheeler – Cont.</vt:lpstr>
      <vt:lpstr>PowerPoint Presentation</vt:lpstr>
      <vt:lpstr>Manipulating inheritance</vt:lpstr>
      <vt:lpstr>PowerPoint Presentation</vt:lpstr>
      <vt:lpstr>PowerPoint Presentation</vt:lpstr>
      <vt:lpstr>PowerPoint Presentation</vt:lpstr>
      <vt:lpstr>TwoWheeler – Cont.</vt:lpstr>
      <vt:lpstr>isinstance   &amp;   issubclass</vt:lpstr>
      <vt:lpstr>Iterating through a list of objects</vt:lpstr>
      <vt:lpstr>Example 2 – Binary tree; v1</vt:lpstr>
      <vt:lpstr>Binary tree; v1 – Cont.</vt:lpstr>
      <vt:lpstr>Binary tree; v1– Cont.</vt:lpstr>
      <vt:lpstr>Binary tree - height</vt:lpstr>
      <vt:lpstr>Computing height; v1</vt:lpstr>
      <vt:lpstr>Binary tree; v1– Cont.</vt:lpstr>
      <vt:lpstr>Example 2 – Binary tree; v2</vt:lpstr>
      <vt:lpstr>BinTreeLeaf</vt:lpstr>
      <vt:lpstr>Computing height; v2</vt:lpstr>
      <vt:lpstr>Computing height; v2 – Cont.</vt:lpstr>
      <vt:lpstr>Binary tree; v2 – Cont.</vt:lpstr>
      <vt:lpstr>BinTreeLeaf</vt:lpstr>
      <vt:lpstr>Complete binary tree, v3</vt:lpstr>
      <vt:lpstr>Complete binary tree, v4</vt:lpstr>
      <vt:lpstr>Errors hierarchy in Python</vt:lpstr>
      <vt:lpstr>Beverages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inonp;nogale</dc:creator>
  <cp:lastModifiedBy>Ohad Lewin-Epstein</cp:lastModifiedBy>
  <cp:revision>1222</cp:revision>
  <cp:lastPrinted>2017-12-27T08:03:57Z</cp:lastPrinted>
  <dcterms:created xsi:type="dcterms:W3CDTF">2011-08-10T08:16:46Z</dcterms:created>
  <dcterms:modified xsi:type="dcterms:W3CDTF">2019-04-28T12:13:16Z</dcterms:modified>
</cp:coreProperties>
</file>