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8" r:id="rId2"/>
    <p:sldId id="400" r:id="rId3"/>
    <p:sldId id="402" r:id="rId4"/>
    <p:sldId id="403" r:id="rId5"/>
    <p:sldId id="409" r:id="rId6"/>
    <p:sldId id="365" r:id="rId7"/>
    <p:sldId id="387" r:id="rId8"/>
    <p:sldId id="389" r:id="rId9"/>
    <p:sldId id="388" r:id="rId10"/>
    <p:sldId id="377" r:id="rId11"/>
    <p:sldId id="378" r:id="rId12"/>
    <p:sldId id="404" r:id="rId13"/>
    <p:sldId id="407" r:id="rId14"/>
    <p:sldId id="397" r:id="rId15"/>
    <p:sldId id="398" r:id="rId16"/>
    <p:sldId id="345" r:id="rId17"/>
    <p:sldId id="342" r:id="rId18"/>
    <p:sldId id="343" r:id="rId19"/>
    <p:sldId id="368" r:id="rId20"/>
    <p:sldId id="346" r:id="rId21"/>
    <p:sldId id="347" r:id="rId22"/>
    <p:sldId id="351" r:id="rId23"/>
    <p:sldId id="336" r:id="rId24"/>
    <p:sldId id="337" r:id="rId25"/>
    <p:sldId id="338" r:id="rId26"/>
    <p:sldId id="350" r:id="rId27"/>
    <p:sldId id="376" r:id="rId28"/>
    <p:sldId id="339" r:id="rId29"/>
    <p:sldId id="340" r:id="rId30"/>
    <p:sldId id="348" r:id="rId31"/>
    <p:sldId id="383" r:id="rId32"/>
    <p:sldId id="385" r:id="rId33"/>
    <p:sldId id="364" r:id="rId34"/>
    <p:sldId id="391" r:id="rId35"/>
    <p:sldId id="363" r:id="rId36"/>
    <p:sldId id="356" r:id="rId37"/>
    <p:sldId id="357" r:id="rId38"/>
    <p:sldId id="372" r:id="rId39"/>
    <p:sldId id="373" r:id="rId40"/>
    <p:sldId id="360" r:id="rId41"/>
    <p:sldId id="379" r:id="rId42"/>
    <p:sldId id="395" r:id="rId43"/>
    <p:sldId id="405" r:id="rId44"/>
    <p:sldId id="380" r:id="rId45"/>
    <p:sldId id="381" r:id="rId46"/>
    <p:sldId id="396" r:id="rId47"/>
    <p:sldId id="382" r:id="rId4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F"/>
    <a:srgbClr val="CEF1F6"/>
    <a:srgbClr val="CAEDEE"/>
    <a:srgbClr val="0000FF"/>
    <a:srgbClr val="B7E6E7"/>
    <a:srgbClr val="D3B5E9"/>
    <a:srgbClr val="FFFFCC"/>
    <a:srgbClr val="E6931A"/>
    <a:srgbClr val="5BB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07" autoAdjust="0"/>
    <p:restoredTop sz="66735" autoAdjust="0"/>
  </p:normalViewPr>
  <p:slideViewPr>
    <p:cSldViewPr>
      <p:cViewPr varScale="1">
        <p:scale>
          <a:sx n="76" d="100"/>
          <a:sy n="76" d="100"/>
        </p:scale>
        <p:origin x="22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2016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7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73F035C-73FE-4F3C-BDCA-02F91940FBBB}" type="datetimeFigureOut">
              <a:rPr lang="he-IL" smtClean="0"/>
              <a:pPr/>
              <a:t>ח'/טבת/תש"פ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52016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7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63F25FA-70F2-43D3-9001-53B91932B21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0782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C2ABC-FE3E-4234-B1CB-A28FB6E76881}" type="datetimeFigureOut">
              <a:rPr lang="en-US" smtClean="0"/>
              <a:pPr/>
              <a:t>05-Jan-20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297C6-9A6B-4A6D-839A-C97E6B73DC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5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1200" b="1" dirty="0">
                <a:solidFill>
                  <a:srgbClr val="FF8C00"/>
                </a:solidFill>
                <a:latin typeface="Courier" pitchFamily="49" charset="0"/>
              </a:rPr>
              <a:t>import</a:t>
            </a:r>
            <a:r>
              <a:rPr lang="en-US" sz="1200" b="1" dirty="0">
                <a:latin typeface="Courier" pitchFamily="49" charset="0"/>
              </a:rPr>
              <a:t> </a:t>
            </a:r>
            <a:r>
              <a:rPr lang="en-US" sz="1200" b="1" dirty="0" err="1">
                <a:latin typeface="Courier" pitchFamily="49" charset="0"/>
              </a:rPr>
              <a:t>matplotlib.pyplot</a:t>
            </a:r>
            <a:r>
              <a:rPr lang="en-US" sz="1200" b="1" dirty="0">
                <a:latin typeface="Courier" pitchFamily="49" charset="0"/>
              </a:rPr>
              <a:t> </a:t>
            </a:r>
            <a:r>
              <a:rPr lang="en-US" sz="1200" b="1" dirty="0">
                <a:solidFill>
                  <a:srgbClr val="FF8C00"/>
                </a:solidFill>
                <a:latin typeface="Courier" pitchFamily="49" charset="0"/>
              </a:rPr>
              <a:t>as</a:t>
            </a:r>
            <a:r>
              <a:rPr lang="en-US" sz="1200" b="1" dirty="0">
                <a:latin typeface="Courier" pitchFamily="49" charset="0"/>
              </a:rPr>
              <a:t> </a:t>
            </a:r>
            <a:r>
              <a:rPr lang="en-US" sz="1200" b="1" dirty="0" err="1">
                <a:latin typeface="Courier" pitchFamily="49" charset="0"/>
              </a:rPr>
              <a:t>plt</a:t>
            </a:r>
            <a:endParaRPr lang="en-US" sz="12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1200" b="1" dirty="0">
                <a:solidFill>
                  <a:srgbClr val="FF8C00"/>
                </a:solidFill>
                <a:latin typeface="Courier" pitchFamily="49" charset="0"/>
              </a:rPr>
              <a:t>Import </a:t>
            </a:r>
            <a:r>
              <a:rPr lang="en-US" sz="1200" b="1" dirty="0" err="1">
                <a:solidFill>
                  <a:srgbClr val="FF8C00"/>
                </a:solidFill>
                <a:latin typeface="Courier" pitchFamily="49" charset="0"/>
              </a:rPr>
              <a:t>imageio</a:t>
            </a:r>
            <a:endParaRPr lang="en-US" sz="12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1200" b="1" dirty="0">
                <a:latin typeface="Courier" pitchFamily="49" charset="0"/>
              </a:rPr>
              <a:t>Import </a:t>
            </a:r>
            <a:r>
              <a:rPr lang="en-US" sz="1200" b="1" dirty="0" err="1">
                <a:latin typeface="Courier" pitchFamily="49" charset="0"/>
              </a:rPr>
              <a:t>numpy</a:t>
            </a:r>
            <a:r>
              <a:rPr lang="en-US" sz="1200" b="1" baseline="0" dirty="0">
                <a:latin typeface="Courier" pitchFamily="49" charset="0"/>
              </a:rPr>
              <a:t> as </a:t>
            </a:r>
            <a:r>
              <a:rPr lang="en-US" sz="1200" b="1" baseline="0" dirty="0" err="1">
                <a:latin typeface="Courier" pitchFamily="49" charset="0"/>
              </a:rPr>
              <a:t>py</a:t>
            </a:r>
            <a:endParaRPr lang="en-US" sz="1200" b="1" dirty="0">
              <a:latin typeface="Courier" pitchFamily="49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8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1200" b="1" dirty="0">
                <a:solidFill>
                  <a:srgbClr val="FF8C00"/>
                </a:solidFill>
                <a:latin typeface="Courier" pitchFamily="49" charset="0"/>
              </a:rPr>
              <a:t>import</a:t>
            </a:r>
            <a:r>
              <a:rPr lang="en-US" sz="1200" b="1" dirty="0">
                <a:latin typeface="Courier" pitchFamily="49" charset="0"/>
              </a:rPr>
              <a:t> </a:t>
            </a:r>
            <a:r>
              <a:rPr lang="en-US" sz="1200" b="1" dirty="0" err="1">
                <a:latin typeface="Courier" pitchFamily="49" charset="0"/>
              </a:rPr>
              <a:t>matplotlib.pyplot</a:t>
            </a:r>
            <a:r>
              <a:rPr lang="en-US" sz="1200" b="1" dirty="0">
                <a:latin typeface="Courier" pitchFamily="49" charset="0"/>
              </a:rPr>
              <a:t> </a:t>
            </a:r>
            <a:r>
              <a:rPr lang="en-US" sz="1200" b="1" dirty="0">
                <a:solidFill>
                  <a:srgbClr val="FF8C00"/>
                </a:solidFill>
                <a:latin typeface="Courier" pitchFamily="49" charset="0"/>
              </a:rPr>
              <a:t>as</a:t>
            </a:r>
            <a:r>
              <a:rPr lang="en-US" sz="1200" b="1" dirty="0">
                <a:latin typeface="Courier" pitchFamily="49" charset="0"/>
              </a:rPr>
              <a:t> </a:t>
            </a:r>
            <a:r>
              <a:rPr lang="en-US" sz="1200" b="1" dirty="0" err="1">
                <a:latin typeface="Courier" pitchFamily="49" charset="0"/>
              </a:rPr>
              <a:t>plt</a:t>
            </a:r>
            <a:endParaRPr lang="en-US" sz="12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1200" b="1" dirty="0">
                <a:solidFill>
                  <a:srgbClr val="FF8C00"/>
                </a:solidFill>
                <a:latin typeface="Courier" pitchFamily="49" charset="0"/>
              </a:rPr>
              <a:t>import</a:t>
            </a:r>
            <a:r>
              <a:rPr lang="en-US" sz="1200" b="1" dirty="0">
                <a:latin typeface="Courier" pitchFamily="49" charset="0"/>
              </a:rPr>
              <a:t> </a:t>
            </a:r>
            <a:r>
              <a:rPr lang="en-US" sz="1200" b="1" dirty="0" err="1">
                <a:latin typeface="Courier" pitchFamily="49" charset="0"/>
              </a:rPr>
              <a:t>imageio</a:t>
            </a:r>
            <a:endParaRPr lang="en-US" sz="12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1200" b="1" dirty="0">
                <a:latin typeface="Courier" pitchFamily="49" charset="0"/>
              </a:rPr>
              <a:t>Import </a:t>
            </a:r>
            <a:r>
              <a:rPr lang="en-US" sz="1200" b="1" dirty="0" err="1">
                <a:latin typeface="Courier" pitchFamily="49" charset="0"/>
              </a:rPr>
              <a:t>numpy</a:t>
            </a:r>
            <a:r>
              <a:rPr lang="en-US" sz="1200" b="1" baseline="0" dirty="0">
                <a:latin typeface="Courier" pitchFamily="49" charset="0"/>
              </a:rPr>
              <a:t> as </a:t>
            </a:r>
            <a:r>
              <a:rPr lang="en-US" sz="1200" b="1" baseline="0" dirty="0" err="1">
                <a:latin typeface="Courier" pitchFamily="49" charset="0"/>
              </a:rPr>
              <a:t>py</a:t>
            </a:r>
            <a:endParaRPr lang="en-US" sz="12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1200" b="1" dirty="0" err="1">
                <a:latin typeface="Courier" pitchFamily="49" charset="0"/>
              </a:rPr>
              <a:t>im</a:t>
            </a:r>
            <a:r>
              <a:rPr lang="en-US" sz="1200" b="1" dirty="0">
                <a:latin typeface="Courier" pitchFamily="49" charset="0"/>
              </a:rPr>
              <a:t> = </a:t>
            </a:r>
            <a:r>
              <a:rPr lang="en-US" sz="1200" b="1" dirty="0" err="1">
                <a:latin typeface="Courier" pitchFamily="49" charset="0"/>
              </a:rPr>
              <a:t>imageio.imread</a:t>
            </a:r>
            <a:r>
              <a:rPr lang="en-US" sz="1200" b="1" dirty="0">
                <a:latin typeface="Courier" pitchFamily="49" charset="0"/>
              </a:rPr>
              <a:t>(</a:t>
            </a:r>
            <a:r>
              <a:rPr lang="en-US" sz="1200" b="1" dirty="0">
                <a:solidFill>
                  <a:srgbClr val="00B050"/>
                </a:solidFill>
                <a:latin typeface="Courier" pitchFamily="49" charset="0"/>
              </a:rPr>
              <a:t>'Koala.jpg'</a:t>
            </a:r>
            <a:r>
              <a:rPr lang="en-US" sz="1200" b="1" dirty="0">
                <a:latin typeface="Courier" pitchFamily="49" charset="0"/>
              </a:rPr>
              <a:t>)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200" b="1" dirty="0" err="1">
                <a:latin typeface="Courier" pitchFamily="49" charset="0"/>
              </a:rPr>
              <a:t>plt.figure</a:t>
            </a:r>
            <a:r>
              <a:rPr lang="en-US" sz="1200" b="1" dirty="0">
                <a:latin typeface="Courier" pitchFamily="49" charset="0"/>
              </a:rPr>
              <a:t>() </a:t>
            </a:r>
            <a:r>
              <a:rPr lang="en-US" sz="1200" b="1" dirty="0">
                <a:solidFill>
                  <a:srgbClr val="FF0000"/>
                </a:solidFill>
                <a:latin typeface="Courier" pitchFamily="49" charset="0"/>
              </a:rPr>
              <a:t>#opens a new figure window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200" b="1" dirty="0" err="1">
                <a:latin typeface="Courier" pitchFamily="49" charset="0"/>
              </a:rPr>
              <a:t>plt.imshow</a:t>
            </a:r>
            <a:r>
              <a:rPr lang="en-US" sz="1200" b="1" dirty="0">
                <a:latin typeface="Courier" pitchFamily="49" charset="0"/>
              </a:rPr>
              <a:t>(</a:t>
            </a:r>
            <a:r>
              <a:rPr lang="en-US" sz="1200" b="1" dirty="0" err="1">
                <a:latin typeface="Courier" pitchFamily="49" charset="0"/>
              </a:rPr>
              <a:t>im</a:t>
            </a:r>
            <a:r>
              <a:rPr lang="en-US" sz="1200" b="1" dirty="0">
                <a:latin typeface="Courier" pitchFamily="49" charset="0"/>
              </a:rPr>
              <a:t>, </a:t>
            </a:r>
            <a:r>
              <a:rPr lang="en-US" sz="1200" b="1" dirty="0" err="1">
                <a:latin typeface="Courier" pitchFamily="49" charset="0"/>
              </a:rPr>
              <a:t>cmap</a:t>
            </a:r>
            <a:r>
              <a:rPr lang="en-US" sz="1200" b="1" dirty="0">
                <a:latin typeface="Courier" pitchFamily="49" charset="0"/>
              </a:rPr>
              <a:t>=</a:t>
            </a:r>
            <a:r>
              <a:rPr lang="en-US" sz="1200" b="1" dirty="0" err="1">
                <a:latin typeface="Courier" pitchFamily="49" charset="0"/>
              </a:rPr>
              <a:t>plt.cm.gray</a:t>
            </a:r>
            <a:r>
              <a:rPr lang="en-US" sz="1200" b="1" dirty="0">
                <a:latin typeface="Courier" pitchFamily="49" charset="0"/>
              </a:rPr>
              <a:t>)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200" b="1" dirty="0" err="1">
                <a:latin typeface="Courier" pitchFamily="49" charset="0"/>
              </a:rPr>
              <a:t>binary_image</a:t>
            </a:r>
            <a:r>
              <a:rPr lang="en-US" sz="1200" b="1" dirty="0">
                <a:latin typeface="Courier" pitchFamily="49" charset="0"/>
              </a:rPr>
              <a:t> = (</a:t>
            </a:r>
            <a:r>
              <a:rPr lang="en-US" sz="1200" b="1" dirty="0" err="1">
                <a:latin typeface="Courier" pitchFamily="49" charset="0"/>
              </a:rPr>
              <a:t>im</a:t>
            </a:r>
            <a:r>
              <a:rPr lang="en-US" sz="1200" b="1" dirty="0">
                <a:latin typeface="Courier" pitchFamily="49" charset="0"/>
              </a:rPr>
              <a:t> &gt; 128) * 255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200" b="1" dirty="0" err="1">
                <a:latin typeface="Courier" pitchFamily="49" charset="0"/>
              </a:rPr>
              <a:t>plt.figure</a:t>
            </a:r>
            <a:r>
              <a:rPr lang="en-US" sz="1200" b="1" dirty="0">
                <a:latin typeface="Courier" pitchFamily="49" charset="0"/>
              </a:rPr>
              <a:t>()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200" b="1" dirty="0" err="1">
                <a:latin typeface="Courier" pitchFamily="49" charset="0"/>
              </a:rPr>
              <a:t>plt.imshow</a:t>
            </a:r>
            <a:r>
              <a:rPr lang="en-US" sz="1200" b="1" dirty="0">
                <a:latin typeface="Courier" pitchFamily="49" charset="0"/>
              </a:rPr>
              <a:t>(</a:t>
            </a:r>
            <a:r>
              <a:rPr lang="en-US" sz="1200" b="1" dirty="0" err="1">
                <a:latin typeface="Courier" pitchFamily="49" charset="0"/>
              </a:rPr>
              <a:t>binary_image</a:t>
            </a:r>
            <a:r>
              <a:rPr lang="en-US" sz="1200" b="1" dirty="0">
                <a:latin typeface="Courier" pitchFamily="49" charset="0"/>
              </a:rPr>
              <a:t>, </a:t>
            </a:r>
            <a:r>
              <a:rPr lang="en-US" sz="1200" b="1" dirty="0" err="1">
                <a:latin typeface="Courier" pitchFamily="49" charset="0"/>
              </a:rPr>
              <a:t>cmap</a:t>
            </a:r>
            <a:r>
              <a:rPr lang="en-US" sz="1200" b="1" dirty="0">
                <a:latin typeface="Courier" pitchFamily="49" charset="0"/>
              </a:rPr>
              <a:t>=</a:t>
            </a:r>
            <a:r>
              <a:rPr lang="en-US" sz="1200" b="1" dirty="0" err="1">
                <a:latin typeface="Courier" pitchFamily="49" charset="0"/>
              </a:rPr>
              <a:t>plt.cm.gray</a:t>
            </a:r>
            <a:r>
              <a:rPr lang="en-US" sz="1200" b="1" dirty="0">
                <a:latin typeface="Courier" pitchFamily="49" charset="0"/>
              </a:rPr>
              <a:t>)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200" b="1" dirty="0" err="1">
                <a:solidFill>
                  <a:srgbClr val="FF0000"/>
                </a:solidFill>
                <a:latin typeface="Courier" pitchFamily="49" charset="0"/>
              </a:rPr>
              <a:t>plt.show</a:t>
            </a:r>
            <a:r>
              <a:rPr lang="en-US" sz="1200" b="1" dirty="0">
                <a:solidFill>
                  <a:srgbClr val="FF0000"/>
                </a:solidFill>
                <a:latin typeface="Courier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26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26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1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1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2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7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54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87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77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77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35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561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14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4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281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7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539-CBD4-451D-A4C9-95A541B1D05D}" type="datetime8">
              <a:rPr lang="he-IL" smtClean="0">
                <a:solidFill>
                  <a:srgbClr val="696464"/>
                </a:solidFill>
              </a:rPr>
              <a:pPr/>
              <a:t>05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858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E53E-BD8C-49DC-A3A0-E6F7C55FBDDB}" type="datetime8">
              <a:rPr lang="he-IL" smtClean="0">
                <a:solidFill>
                  <a:srgbClr val="696464"/>
                </a:solidFill>
              </a:rPr>
              <a:pPr/>
              <a:t>05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655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145E-D537-45C7-8C9A-289198D4B851}" type="datetime8">
              <a:rPr lang="he-IL" smtClean="0">
                <a:solidFill>
                  <a:srgbClr val="696464"/>
                </a:solidFill>
              </a:rPr>
              <a:pPr/>
              <a:t>05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20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665A-A004-4D4A-BC81-D49DC99578C3}" type="datetime8">
              <a:rPr lang="he-IL" smtClean="0">
                <a:solidFill>
                  <a:srgbClr val="696464"/>
                </a:solidFill>
              </a:rPr>
              <a:pPr/>
              <a:t>05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138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D74B-5EA9-4D22-8674-8EF9B567815D}" type="datetime8">
              <a:rPr lang="he-IL" smtClean="0">
                <a:solidFill>
                  <a:srgbClr val="696464"/>
                </a:solidFill>
              </a:rPr>
              <a:pPr/>
              <a:t>05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057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DF5A-961F-4AB9-83F2-087D02EDC4AD}" type="datetime8">
              <a:rPr lang="he-IL" smtClean="0">
                <a:solidFill>
                  <a:srgbClr val="696464"/>
                </a:solidFill>
              </a:rPr>
              <a:pPr/>
              <a:t>05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183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4297-414F-4B38-805A-FA768400D599}" type="datetime8">
              <a:rPr lang="he-IL" smtClean="0">
                <a:solidFill>
                  <a:srgbClr val="696464"/>
                </a:solidFill>
              </a:rPr>
              <a:pPr/>
              <a:t>05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744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3880-923A-4064-90F6-3D3A0C47C94D}" type="datetime8">
              <a:rPr lang="he-IL" smtClean="0">
                <a:solidFill>
                  <a:srgbClr val="696464"/>
                </a:solidFill>
              </a:rPr>
              <a:pPr/>
              <a:t>05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0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DE03-6039-4A26-B928-28310EE9F2EF}" type="datetime8">
              <a:rPr lang="he-IL" smtClean="0">
                <a:solidFill>
                  <a:srgbClr val="696464"/>
                </a:solidFill>
              </a:rPr>
              <a:pPr/>
              <a:t>05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162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B374-EE3F-43DF-AA49-2F45A4CF90AE}" type="datetime8">
              <a:rPr lang="he-IL" smtClean="0">
                <a:solidFill>
                  <a:srgbClr val="696464"/>
                </a:solidFill>
              </a:rPr>
              <a:pPr/>
              <a:t>05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2125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0A56-4AA2-471C-BF1E-D3FA4CEA9B66}" type="datetime8">
              <a:rPr lang="he-IL" smtClean="0">
                <a:solidFill>
                  <a:srgbClr val="696464"/>
                </a:solidFill>
              </a:rPr>
              <a:pPr/>
              <a:t>05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468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rtl="1"/>
            <a:fld id="{C82B6F53-3B58-422D-8DFA-47BC7EB1943C}" type="datetime8">
              <a:rPr lang="he-IL" smtClean="0">
                <a:solidFill>
                  <a:srgbClr val="696464"/>
                </a:solidFill>
              </a:rPr>
              <a:pPr rtl="1"/>
              <a:t>05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1"/>
            <a:endParaRPr lang="he-IL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fld id="{5BFAECAB-C45E-4A96-B7DD-92EBDA7AC1F7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631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examples/color/colormaps_reference.html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8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cipy-lectures.github.io/advanced/image_processin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460848"/>
          </a:xfrm>
        </p:spPr>
        <p:txBody>
          <a:bodyPr>
            <a:normAutofit/>
          </a:bodyPr>
          <a:lstStyle/>
          <a:p>
            <a:pPr rtl="0"/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Recitation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 rtl="0"/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2019 - 2020</a:t>
            </a:r>
            <a:endParaRPr lang="en-US" sz="3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/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</a:p>
          <a:p>
            <a:pPr rtl="0"/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Programming for Engineers in Python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44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Segmentation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323528" y="1663824"/>
            <a:ext cx="6120680" cy="1693168"/>
          </a:xfrm>
        </p:spPr>
        <p:txBody>
          <a:bodyPr>
            <a:noAutofit/>
          </a:bodyPr>
          <a:lstStyle/>
          <a:p>
            <a:pPr algn="l" rtl="0"/>
            <a:r>
              <a:rPr lang="en-US" sz="2200" u="sng" dirty="0"/>
              <a:t>Goal</a:t>
            </a:r>
            <a:r>
              <a:rPr lang="en-US" sz="2200" dirty="0"/>
              <a:t>: </a:t>
            </a:r>
            <a:r>
              <a:rPr lang="en-US" sz="2200" b="1" dirty="0"/>
              <a:t>grayscale image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200" b="1" dirty="0"/>
              <a:t> black and white image</a:t>
            </a:r>
            <a:endParaRPr lang="en-US" sz="2200" dirty="0"/>
          </a:p>
          <a:p>
            <a:pPr lvl="1" algn="l" rtl="0"/>
            <a:r>
              <a:rPr lang="en-US" sz="2200" dirty="0">
                <a:solidFill>
                  <a:srgbClr val="0000FF"/>
                </a:solidFill>
              </a:rPr>
              <a:t>pixel &gt; </a:t>
            </a:r>
            <a:r>
              <a:rPr lang="en-US" sz="2200" b="1" dirty="0">
                <a:solidFill>
                  <a:srgbClr val="0000FF"/>
                </a:solidFill>
              </a:rPr>
              <a:t>threshold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change to white (255)</a:t>
            </a:r>
          </a:p>
          <a:p>
            <a:pPr lvl="1" algn="l" rtl="0"/>
            <a:r>
              <a:rPr lang="en-US" sz="2200" dirty="0">
                <a:solidFill>
                  <a:srgbClr val="0000FF"/>
                </a:solidFill>
                <a:sym typeface="Wingdings" pitchFamily="2" charset="2"/>
              </a:rPr>
              <a:t>pixel &lt;= </a:t>
            </a:r>
            <a:r>
              <a:rPr lang="en-US" sz="2200" b="1" dirty="0">
                <a:solidFill>
                  <a:srgbClr val="0000FF"/>
                </a:solidFill>
                <a:sym typeface="Wingdings" pitchFamily="2" charset="2"/>
              </a:rPr>
              <a:t>threshold</a:t>
            </a:r>
            <a:r>
              <a:rPr lang="en-US" sz="2200" dirty="0">
                <a:sym typeface="Wingdings" pitchFamily="2" charset="2"/>
              </a:rPr>
              <a:t>  change to black (0)</a:t>
            </a:r>
          </a:p>
          <a:p>
            <a:pPr algn="l" rtl="0">
              <a:spcBef>
                <a:spcPts val="1200"/>
              </a:spcBef>
            </a:pPr>
            <a:r>
              <a:rPr lang="en-US" sz="2200" dirty="0">
                <a:sym typeface="Wingdings" pitchFamily="2" charset="2"/>
              </a:rPr>
              <a:t>Motivation: for example, save space</a:t>
            </a:r>
            <a:endParaRPr lang="en-US" sz="2200" dirty="0"/>
          </a:p>
        </p:txBody>
      </p:sp>
      <p:pic>
        <p:nvPicPr>
          <p:cNvPr id="11" name="תמונה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79"/>
          <a:stretch/>
        </p:blipFill>
        <p:spPr>
          <a:xfrm>
            <a:off x="6722368" y="1474912"/>
            <a:ext cx="2026096" cy="1522040"/>
          </a:xfrm>
          <a:prstGeom prst="rect">
            <a:avLst/>
          </a:prstGeom>
        </p:spPr>
      </p:pic>
      <p:pic>
        <p:nvPicPr>
          <p:cNvPr id="12" name="תמונה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48"/>
          <a:stretch/>
        </p:blipFill>
        <p:spPr>
          <a:xfrm>
            <a:off x="1014372" y="4517833"/>
            <a:ext cx="2043472" cy="1558200"/>
          </a:xfrm>
          <a:prstGeom prst="rect">
            <a:avLst/>
          </a:prstGeom>
        </p:spPr>
      </p:pic>
      <p:pic>
        <p:nvPicPr>
          <p:cNvPr id="13" name="תמונה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8"/>
          <a:stretch/>
        </p:blipFill>
        <p:spPr>
          <a:xfrm>
            <a:off x="3699932" y="4501149"/>
            <a:ext cx="2094216" cy="1574884"/>
          </a:xfrm>
          <a:prstGeom prst="rect">
            <a:avLst/>
          </a:prstGeom>
        </p:spPr>
      </p:pic>
      <p:pic>
        <p:nvPicPr>
          <p:cNvPr id="14" name="תמונה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24895"/>
          <a:stretch/>
        </p:blipFill>
        <p:spPr>
          <a:xfrm>
            <a:off x="6444208" y="4509120"/>
            <a:ext cx="2086244" cy="15669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24972" y="391062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Threshold = 50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73928" y="3861048"/>
            <a:ext cx="206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Threshold = 128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97230" y="3861048"/>
            <a:ext cx="205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Threshold = 200</a:t>
            </a:r>
          </a:p>
        </p:txBody>
      </p:sp>
    </p:spTree>
    <p:extLst>
      <p:ext uri="{BB962C8B-B14F-4D97-AF65-F5344CB8AC3E}">
        <p14:creationId xmlns:p14="http://schemas.microsoft.com/office/powerpoint/2010/main" val="22994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Binary Segmentation: Code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11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755576" y="1484784"/>
            <a:ext cx="4320480" cy="3528392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>
                <a:solidFill>
                  <a:srgbClr val="FF8C00"/>
                </a:solidFill>
                <a:latin typeface="Courier" pitchFamily="49" charset="0"/>
              </a:rPr>
              <a:t>import</a:t>
            </a:r>
            <a:r>
              <a:rPr lang="en-US" sz="1500" b="1" dirty="0">
                <a:latin typeface="Courier" pitchFamily="49" charset="0"/>
              </a:rPr>
              <a:t> </a:t>
            </a:r>
            <a:r>
              <a:rPr lang="en-US" sz="1500" b="1" dirty="0" err="1">
                <a:latin typeface="Courier" pitchFamily="49" charset="0"/>
              </a:rPr>
              <a:t>matplotlib.pyplot</a:t>
            </a:r>
            <a:r>
              <a:rPr lang="en-US" sz="1500" b="1" dirty="0">
                <a:latin typeface="Courier" pitchFamily="49" charset="0"/>
              </a:rPr>
              <a:t> </a:t>
            </a:r>
            <a:r>
              <a:rPr lang="en-US" sz="1500" b="1" dirty="0">
                <a:solidFill>
                  <a:srgbClr val="FF8C00"/>
                </a:solidFill>
                <a:latin typeface="Courier" pitchFamily="49" charset="0"/>
              </a:rPr>
              <a:t>as</a:t>
            </a:r>
            <a:r>
              <a:rPr lang="en-US" sz="1500" b="1" dirty="0">
                <a:latin typeface="Courier" pitchFamily="49" charset="0"/>
              </a:rPr>
              <a:t> </a:t>
            </a:r>
            <a:r>
              <a:rPr lang="en-US" sz="1500" b="1" dirty="0" err="1">
                <a:latin typeface="Courier" pitchFamily="49" charset="0"/>
              </a:rPr>
              <a:t>plt</a:t>
            </a:r>
            <a:endParaRPr lang="en-US" sz="1500" b="1" dirty="0">
              <a:latin typeface="Courier" pitchFamily="49" charset="0"/>
            </a:endParaRPr>
          </a:p>
          <a:p>
            <a:pPr algn="l" rtl="0">
              <a:spcBef>
                <a:spcPts val="200"/>
              </a:spcBef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600" b="1" dirty="0">
                <a:solidFill>
                  <a:srgbClr val="FF8C00"/>
                </a:solidFill>
                <a:latin typeface="Courier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imageio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spcBef>
                <a:spcPts val="0"/>
              </a:spcBef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 = </a:t>
            </a:r>
            <a:r>
              <a:rPr lang="en-US" sz="1500" b="1" dirty="0" err="1">
                <a:latin typeface="Courier" pitchFamily="49" charset="0"/>
              </a:rPr>
              <a:t>imageio.imread</a:t>
            </a:r>
            <a:r>
              <a:rPr lang="en-US" sz="1500" b="1" dirty="0">
                <a:latin typeface="Courier" pitchFamily="49" charset="0"/>
              </a:rPr>
              <a:t>(</a:t>
            </a:r>
            <a:r>
              <a:rPr lang="en-US" sz="1500" b="1" dirty="0">
                <a:solidFill>
                  <a:srgbClr val="00B050"/>
                </a:solidFill>
                <a:latin typeface="Courier" pitchFamily="49" charset="0"/>
              </a:rPr>
              <a:t>'Koala.jpg'</a:t>
            </a:r>
            <a:r>
              <a:rPr lang="en-US" sz="15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>
                <a:solidFill>
                  <a:srgbClr val="7030A0"/>
                </a:solidFill>
                <a:latin typeface="Courier" pitchFamily="49" charset="0"/>
              </a:rPr>
              <a:t>type</a:t>
            </a:r>
            <a:r>
              <a:rPr lang="en-US" sz="1500" b="1" dirty="0">
                <a:latin typeface="Courier" pitchFamily="49" charset="0"/>
              </a:rPr>
              <a:t>(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r>
              <a:rPr lang="en-US" sz="1500" b="1" dirty="0">
                <a:solidFill>
                  <a:srgbClr val="0000FF"/>
                </a:solidFill>
                <a:latin typeface="Courier" pitchFamily="49" charset="0"/>
              </a:rPr>
              <a:t>&lt;type '</a:t>
            </a:r>
            <a:r>
              <a:rPr lang="en-US" sz="1500" b="1" dirty="0" err="1">
                <a:solidFill>
                  <a:srgbClr val="0000FF"/>
                </a:solidFill>
                <a:latin typeface="Courier" pitchFamily="49" charset="0"/>
              </a:rPr>
              <a:t>numpy.ndarray</a:t>
            </a:r>
            <a:r>
              <a:rPr lang="en-US" sz="1500" b="1" dirty="0">
                <a:solidFill>
                  <a:srgbClr val="0000FF"/>
                </a:solidFill>
                <a:latin typeface="Courier" pitchFamily="49" charset="0"/>
              </a:rPr>
              <a:t>'&gt;</a:t>
            </a:r>
          </a:p>
          <a:p>
            <a:pPr algn="l" rtl="0"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im.shape</a:t>
            </a:r>
            <a:r>
              <a:rPr lang="en-US" sz="1500" b="1" dirty="0">
                <a:latin typeface="Courier" pitchFamily="49" charset="0"/>
              </a:rPr>
              <a:t>, </a:t>
            </a:r>
            <a:r>
              <a:rPr lang="en-US" sz="1500" b="1" dirty="0" err="1">
                <a:latin typeface="Courier" pitchFamily="49" charset="0"/>
              </a:rPr>
              <a:t>im.dtype</a:t>
            </a:r>
            <a:endParaRPr lang="en-US" sz="15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1500" b="1" dirty="0">
                <a:solidFill>
                  <a:srgbClr val="0000FF"/>
                </a:solidFill>
                <a:latin typeface="Courier" pitchFamily="49" charset="0"/>
              </a:rPr>
              <a:t>((598, 848), </a:t>
            </a:r>
            <a:r>
              <a:rPr lang="en-US" sz="1500" b="1" dirty="0" err="1">
                <a:solidFill>
                  <a:srgbClr val="0000FF"/>
                </a:solidFill>
                <a:latin typeface="Courier" pitchFamily="49" charset="0"/>
              </a:rPr>
              <a:t>dtype</a:t>
            </a:r>
            <a:r>
              <a:rPr lang="en-US" sz="1500" b="1" dirty="0">
                <a:solidFill>
                  <a:srgbClr val="0000FF"/>
                </a:solidFill>
                <a:latin typeface="Courier" pitchFamily="49" charset="0"/>
              </a:rPr>
              <a:t>('uint8'))</a:t>
            </a:r>
          </a:p>
          <a:p>
            <a:pPr algn="l" rtl="0">
              <a:buNone/>
            </a:pPr>
            <a:r>
              <a:rPr lang="en-US" sz="1500" b="1" dirty="0">
                <a:latin typeface="Courier" pitchFamily="49" charset="0"/>
              </a:rPr>
              <a:t>&gt;&gt;&gt; np.min(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), np.max(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r>
              <a:rPr lang="en-US" sz="1500" b="1" dirty="0">
                <a:solidFill>
                  <a:srgbClr val="0000FF"/>
                </a:solidFill>
                <a:latin typeface="Courier" pitchFamily="49" charset="0"/>
              </a:rPr>
              <a:t>(0, 255)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700808"/>
            <a:ext cx="2220252" cy="16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מציין מיקום תוכן 3"/>
          <p:cNvSpPr txBox="1">
            <a:spLocks/>
          </p:cNvSpPr>
          <p:nvPr/>
        </p:nvSpPr>
        <p:spPr>
          <a:xfrm>
            <a:off x="755576" y="4221088"/>
            <a:ext cx="5760640" cy="27363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plt.figure</a:t>
            </a:r>
            <a:r>
              <a:rPr lang="en-US" sz="1500" b="1" dirty="0">
                <a:latin typeface="Courier" pitchFamily="49" charset="0"/>
              </a:rPr>
              <a:t>() </a:t>
            </a:r>
            <a:r>
              <a:rPr lang="en-US" sz="1500" b="1" dirty="0">
                <a:solidFill>
                  <a:srgbClr val="FF0000"/>
                </a:solidFill>
                <a:latin typeface="Courier" pitchFamily="49" charset="0"/>
              </a:rPr>
              <a:t>#opens a new figure window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plt.imshow</a:t>
            </a:r>
            <a:r>
              <a:rPr lang="en-US" sz="1500" b="1" dirty="0">
                <a:latin typeface="Courier" pitchFamily="49" charset="0"/>
              </a:rPr>
              <a:t>(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, </a:t>
            </a:r>
            <a:r>
              <a:rPr lang="en-US" sz="1500" b="1" dirty="0" err="1">
                <a:latin typeface="Courier" pitchFamily="49" charset="0"/>
              </a:rPr>
              <a:t>cmap</a:t>
            </a:r>
            <a:r>
              <a:rPr lang="en-US" sz="1500" b="1" dirty="0">
                <a:latin typeface="Courier" pitchFamily="49" charset="0"/>
              </a:rPr>
              <a:t>=</a:t>
            </a:r>
            <a:r>
              <a:rPr lang="en-US" sz="1500" b="1" dirty="0" err="1">
                <a:latin typeface="Courier" pitchFamily="49" charset="0"/>
              </a:rPr>
              <a:t>plt.cm.gray</a:t>
            </a:r>
            <a:r>
              <a:rPr lang="en-US" sz="1500" b="1" dirty="0">
                <a:latin typeface="Courier" pitchFamily="49" charset="0"/>
              </a:rPr>
              <a:t>)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latin typeface="Courier" pitchFamily="49" charset="0"/>
              </a:rPr>
              <a:t>&gt;&gt;&gt; threshold = 128</a:t>
            </a:r>
            <a:endParaRPr lang="en-US" sz="1500" b="1" dirty="0">
              <a:solidFill>
                <a:srgbClr val="FF0000"/>
              </a:solidFill>
              <a:latin typeface="Courier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2819" y="4841149"/>
            <a:ext cx="59554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solidFill>
                  <a:srgbClr val="FF0000"/>
                </a:solidFill>
                <a:latin typeface="Courier" pitchFamily="49" charset="0"/>
              </a:rPr>
              <a:t>#Later we’ll learn how to calculate this threshold</a:t>
            </a:r>
          </a:p>
        </p:txBody>
      </p:sp>
    </p:spTree>
    <p:extLst>
      <p:ext uri="{BB962C8B-B14F-4D97-AF65-F5344CB8AC3E}">
        <p14:creationId xmlns:p14="http://schemas.microsoft.com/office/powerpoint/2010/main" val="22994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Binary Segmentation: Code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12</a:t>
            </a:fld>
            <a:endParaRPr lang="he-IL"/>
          </a:p>
        </p:txBody>
      </p:sp>
      <p:sp>
        <p:nvSpPr>
          <p:cNvPr id="18" name="מציין מיקום תוכן 3"/>
          <p:cNvSpPr txBox="1">
            <a:spLocks/>
          </p:cNvSpPr>
          <p:nvPr/>
        </p:nvSpPr>
        <p:spPr>
          <a:xfrm>
            <a:off x="611560" y="1628800"/>
            <a:ext cx="4968552" cy="288032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threshold = 128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pixels that are &gt; threshold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over_threshold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threshold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make them white (255) 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binary_image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over_threshold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255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87594"/>
              </p:ext>
            </p:extLst>
          </p:nvPr>
        </p:nvGraphicFramePr>
        <p:xfrm>
          <a:off x="5940152" y="1484784"/>
          <a:ext cx="176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52528"/>
              </p:ext>
            </p:extLst>
          </p:nvPr>
        </p:nvGraphicFramePr>
        <p:xfrm>
          <a:off x="5940152" y="2780928"/>
          <a:ext cx="176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555719"/>
              </p:ext>
            </p:extLst>
          </p:nvPr>
        </p:nvGraphicFramePr>
        <p:xfrm>
          <a:off x="5940152" y="3960480"/>
          <a:ext cx="176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853888"/>
              </p:ext>
            </p:extLst>
          </p:nvPr>
        </p:nvGraphicFramePr>
        <p:xfrm>
          <a:off x="5940152" y="5373216"/>
          <a:ext cx="176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12360" y="3088526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binIdx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12360" y="3861048"/>
            <a:ext cx="1331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(This is the meaning: True is 1,</a:t>
            </a:r>
          </a:p>
          <a:p>
            <a:r>
              <a:rPr lang="en-US" dirty="0">
                <a:cs typeface="Courier New" panose="02070309020205020404" pitchFamily="49" charset="0"/>
              </a:rPr>
              <a:t>False is 0)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03343" y="573325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binIm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5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Binary Segmentation: Code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13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755576" y="1484784"/>
            <a:ext cx="4320480" cy="3528392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>
                <a:solidFill>
                  <a:srgbClr val="FF8C00"/>
                </a:solidFill>
                <a:latin typeface="Courier" pitchFamily="49" charset="0"/>
              </a:rPr>
              <a:t>import</a:t>
            </a:r>
            <a:r>
              <a:rPr lang="en-US" sz="1500" b="1" dirty="0">
                <a:latin typeface="Courier" pitchFamily="49" charset="0"/>
              </a:rPr>
              <a:t> </a:t>
            </a:r>
            <a:r>
              <a:rPr lang="en-US" sz="1500" b="1" dirty="0" err="1">
                <a:latin typeface="Courier" pitchFamily="49" charset="0"/>
              </a:rPr>
              <a:t>matplotlib.pyplot</a:t>
            </a:r>
            <a:r>
              <a:rPr lang="en-US" sz="1500" b="1" dirty="0">
                <a:latin typeface="Courier" pitchFamily="49" charset="0"/>
              </a:rPr>
              <a:t> </a:t>
            </a:r>
            <a:r>
              <a:rPr lang="en-US" sz="1500" b="1" dirty="0">
                <a:solidFill>
                  <a:srgbClr val="FF8C00"/>
                </a:solidFill>
                <a:latin typeface="Courier" pitchFamily="49" charset="0"/>
              </a:rPr>
              <a:t>as</a:t>
            </a:r>
            <a:r>
              <a:rPr lang="en-US" sz="1500" b="1" dirty="0">
                <a:latin typeface="Courier" pitchFamily="49" charset="0"/>
              </a:rPr>
              <a:t> </a:t>
            </a:r>
            <a:r>
              <a:rPr lang="en-US" sz="1500" b="1" dirty="0" err="1">
                <a:latin typeface="Courier" pitchFamily="49" charset="0"/>
              </a:rPr>
              <a:t>plt</a:t>
            </a:r>
            <a:endParaRPr lang="en-US" sz="15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>
                <a:solidFill>
                  <a:srgbClr val="FF8C00"/>
                </a:solidFill>
                <a:latin typeface="Courier" pitchFamily="49" charset="0"/>
              </a:rPr>
              <a:t>import</a:t>
            </a:r>
            <a:r>
              <a:rPr lang="en-US" sz="1500" b="1" dirty="0">
                <a:latin typeface="Courier" pitchFamily="49" charset="0"/>
              </a:rPr>
              <a:t> </a:t>
            </a:r>
            <a:r>
              <a:rPr lang="en-US" sz="1500" b="1" dirty="0" err="1">
                <a:latin typeface="Courier" pitchFamily="49" charset="0"/>
              </a:rPr>
              <a:t>imageio</a:t>
            </a:r>
            <a:endParaRPr lang="en-US" sz="15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 = </a:t>
            </a:r>
            <a:r>
              <a:rPr lang="en-US" sz="1500" b="1" dirty="0" err="1">
                <a:latin typeface="Courier" pitchFamily="49" charset="0"/>
              </a:rPr>
              <a:t>imageio.imread</a:t>
            </a:r>
            <a:r>
              <a:rPr lang="en-US" sz="1500" b="1" dirty="0">
                <a:latin typeface="Courier" pitchFamily="49" charset="0"/>
              </a:rPr>
              <a:t>(</a:t>
            </a:r>
            <a:r>
              <a:rPr lang="en-US" sz="1500" b="1" dirty="0">
                <a:solidFill>
                  <a:srgbClr val="00B050"/>
                </a:solidFill>
                <a:latin typeface="Courier" pitchFamily="49" charset="0"/>
              </a:rPr>
              <a:t>'Koala.jpg'</a:t>
            </a:r>
            <a:r>
              <a:rPr lang="en-US" sz="15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>
                <a:solidFill>
                  <a:srgbClr val="7030A0"/>
                </a:solidFill>
                <a:latin typeface="Courier" pitchFamily="49" charset="0"/>
              </a:rPr>
              <a:t>type</a:t>
            </a:r>
            <a:r>
              <a:rPr lang="en-US" sz="1500" b="1" dirty="0">
                <a:latin typeface="Courier" pitchFamily="49" charset="0"/>
              </a:rPr>
              <a:t>(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r>
              <a:rPr lang="en-US" sz="1500" b="1" dirty="0">
                <a:solidFill>
                  <a:srgbClr val="0000FF"/>
                </a:solidFill>
                <a:latin typeface="Courier" pitchFamily="49" charset="0"/>
              </a:rPr>
              <a:t>&lt;type '</a:t>
            </a:r>
            <a:r>
              <a:rPr lang="en-US" sz="1500" b="1" dirty="0" err="1">
                <a:solidFill>
                  <a:srgbClr val="0000FF"/>
                </a:solidFill>
                <a:latin typeface="Courier" pitchFamily="49" charset="0"/>
              </a:rPr>
              <a:t>numpy.ndarray</a:t>
            </a:r>
            <a:r>
              <a:rPr lang="en-US" sz="1500" b="1" dirty="0">
                <a:solidFill>
                  <a:srgbClr val="0000FF"/>
                </a:solidFill>
                <a:latin typeface="Courier" pitchFamily="49" charset="0"/>
              </a:rPr>
              <a:t>'&gt;</a:t>
            </a:r>
          </a:p>
          <a:p>
            <a:pPr algn="l" rtl="0"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im.shape</a:t>
            </a:r>
            <a:r>
              <a:rPr lang="en-US" sz="1500" b="1" dirty="0">
                <a:latin typeface="Courier" pitchFamily="49" charset="0"/>
              </a:rPr>
              <a:t>, </a:t>
            </a:r>
            <a:r>
              <a:rPr lang="en-US" sz="1500" b="1" dirty="0" err="1">
                <a:latin typeface="Courier" pitchFamily="49" charset="0"/>
              </a:rPr>
              <a:t>im.dtype</a:t>
            </a:r>
            <a:endParaRPr lang="en-US" sz="15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1500" b="1" dirty="0">
                <a:solidFill>
                  <a:srgbClr val="0000FF"/>
                </a:solidFill>
                <a:latin typeface="Courier" pitchFamily="49" charset="0"/>
              </a:rPr>
              <a:t>((598, 848), </a:t>
            </a:r>
            <a:r>
              <a:rPr lang="en-US" sz="1500" b="1" dirty="0" err="1">
                <a:solidFill>
                  <a:srgbClr val="0000FF"/>
                </a:solidFill>
                <a:latin typeface="Courier" pitchFamily="49" charset="0"/>
              </a:rPr>
              <a:t>dtype</a:t>
            </a:r>
            <a:r>
              <a:rPr lang="en-US" sz="1500" b="1" dirty="0">
                <a:solidFill>
                  <a:srgbClr val="0000FF"/>
                </a:solidFill>
                <a:latin typeface="Courier" pitchFamily="49" charset="0"/>
              </a:rPr>
              <a:t>('uint8'))</a:t>
            </a:r>
          </a:p>
          <a:p>
            <a:pPr algn="l" rtl="0">
              <a:buNone/>
            </a:pPr>
            <a:r>
              <a:rPr lang="en-US" sz="1500" b="1" dirty="0">
                <a:latin typeface="Courier" pitchFamily="49" charset="0"/>
              </a:rPr>
              <a:t>&gt;&gt;&gt; np.min(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), np.max(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r>
              <a:rPr lang="en-US" sz="1500" b="1" dirty="0">
                <a:solidFill>
                  <a:srgbClr val="0000FF"/>
                </a:solidFill>
                <a:latin typeface="Courier" pitchFamily="49" charset="0"/>
              </a:rPr>
              <a:t>(0, 255)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700808"/>
            <a:ext cx="2220252" cy="16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מציין מיקום תוכן 3"/>
          <p:cNvSpPr txBox="1">
            <a:spLocks/>
          </p:cNvSpPr>
          <p:nvPr/>
        </p:nvSpPr>
        <p:spPr>
          <a:xfrm>
            <a:off x="755576" y="4221088"/>
            <a:ext cx="5760640" cy="27363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plt.figure</a:t>
            </a:r>
            <a:r>
              <a:rPr lang="en-US" sz="1500" b="1" dirty="0">
                <a:latin typeface="Courier" pitchFamily="49" charset="0"/>
              </a:rPr>
              <a:t>() </a:t>
            </a:r>
            <a:r>
              <a:rPr lang="en-US" sz="1500" b="1" dirty="0">
                <a:solidFill>
                  <a:srgbClr val="FF0000"/>
                </a:solidFill>
                <a:latin typeface="Courier" pitchFamily="49" charset="0"/>
              </a:rPr>
              <a:t>#opens a new figure window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plt.imshow</a:t>
            </a:r>
            <a:r>
              <a:rPr lang="en-US" sz="1500" b="1" dirty="0">
                <a:latin typeface="Courier" pitchFamily="49" charset="0"/>
              </a:rPr>
              <a:t>(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, </a:t>
            </a:r>
            <a:r>
              <a:rPr lang="en-US" sz="1500" b="1" dirty="0" err="1">
                <a:latin typeface="Courier" pitchFamily="49" charset="0"/>
              </a:rPr>
              <a:t>cmap</a:t>
            </a:r>
            <a:r>
              <a:rPr lang="en-US" sz="1500" b="1" dirty="0">
                <a:latin typeface="Courier" pitchFamily="49" charset="0"/>
              </a:rPr>
              <a:t>=</a:t>
            </a:r>
            <a:r>
              <a:rPr lang="en-US" sz="1500" b="1" dirty="0" err="1">
                <a:latin typeface="Courier" pitchFamily="49" charset="0"/>
              </a:rPr>
              <a:t>plt.cm.gray</a:t>
            </a:r>
            <a:r>
              <a:rPr lang="en-US" sz="1500" b="1" dirty="0">
                <a:latin typeface="Courier" pitchFamily="49" charset="0"/>
              </a:rPr>
              <a:t>)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latin typeface="Courier" pitchFamily="49" charset="0"/>
              </a:rPr>
              <a:t>&gt;&gt;&gt; threshold = 128</a:t>
            </a:r>
            <a:endParaRPr lang="en-US" sz="1500" b="1" dirty="0">
              <a:solidFill>
                <a:srgbClr val="FF0000"/>
              </a:solidFill>
              <a:latin typeface="Courier" pitchFamily="49" charset="0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binary_image</a:t>
            </a:r>
            <a:r>
              <a:rPr lang="en-US" sz="1500" b="1" dirty="0">
                <a:latin typeface="Courier" pitchFamily="49" charset="0"/>
              </a:rPr>
              <a:t> = (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 &gt; threshold) * 255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latin typeface="Courier" pitchFamily="49" charset="0"/>
              </a:rPr>
              <a:t>&gt;&gt;&gt; plt.figure()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plt.imshow</a:t>
            </a:r>
            <a:r>
              <a:rPr lang="en-US" sz="1500" b="1" dirty="0">
                <a:latin typeface="Courier" pitchFamily="49" charset="0"/>
              </a:rPr>
              <a:t>(</a:t>
            </a:r>
            <a:r>
              <a:rPr lang="en-US" sz="1500" b="1" dirty="0" err="1">
                <a:latin typeface="Courier" pitchFamily="49" charset="0"/>
              </a:rPr>
              <a:t>binary_image</a:t>
            </a:r>
            <a:r>
              <a:rPr lang="en-US" sz="1500" b="1" dirty="0">
                <a:latin typeface="Courier" pitchFamily="49" charset="0"/>
              </a:rPr>
              <a:t>, </a:t>
            </a:r>
            <a:r>
              <a:rPr lang="en-US" sz="1500" b="1" dirty="0" err="1">
                <a:latin typeface="Courier" pitchFamily="49" charset="0"/>
              </a:rPr>
              <a:t>cmap</a:t>
            </a:r>
            <a:r>
              <a:rPr lang="en-US" sz="1500" b="1" dirty="0">
                <a:latin typeface="Courier" pitchFamily="49" charset="0"/>
              </a:rPr>
              <a:t>=</a:t>
            </a:r>
            <a:r>
              <a:rPr lang="en-US" sz="1500" b="1" dirty="0" err="1">
                <a:latin typeface="Courier" pitchFamily="49" charset="0"/>
              </a:rPr>
              <a:t>plt.cm.gray</a:t>
            </a:r>
            <a:r>
              <a:rPr lang="en-US" sz="1500" b="1" dirty="0">
                <a:latin typeface="Courier" pitchFamily="49" charset="0"/>
              </a:rPr>
              <a:t>)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solidFill>
                  <a:srgbClr val="FF0000"/>
                </a:solidFill>
                <a:latin typeface="Courier" pitchFamily="49" charset="0"/>
              </a:rPr>
              <a:t>#add also </a:t>
            </a:r>
            <a:r>
              <a:rPr lang="en-US" sz="1500" b="1" dirty="0" err="1">
                <a:solidFill>
                  <a:srgbClr val="FF0000"/>
                </a:solidFill>
                <a:latin typeface="Courier" pitchFamily="49" charset="0"/>
              </a:rPr>
              <a:t>plt.show</a:t>
            </a:r>
            <a:r>
              <a:rPr lang="en-US" sz="1500" b="1" dirty="0">
                <a:solidFill>
                  <a:srgbClr val="FF0000"/>
                </a:solidFill>
                <a:latin typeface="Courier" pitchFamily="49" charset="0"/>
              </a:rPr>
              <a:t>() in IDLE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1774" y="4509120"/>
            <a:ext cx="229307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32819" y="4841149"/>
            <a:ext cx="7617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solidFill>
                  <a:srgbClr val="FF0000"/>
                </a:solidFill>
                <a:latin typeface="Courier" pitchFamily="49" charset="0"/>
              </a:rPr>
              <a:t>#TODO</a:t>
            </a:r>
          </a:p>
        </p:txBody>
      </p:sp>
      <p:sp>
        <p:nvSpPr>
          <p:cNvPr id="6" name="Rectangle 5"/>
          <p:cNvSpPr/>
          <p:nvPr/>
        </p:nvSpPr>
        <p:spPr>
          <a:xfrm>
            <a:off x="3671856" y="6312731"/>
            <a:ext cx="3352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More color scales can be found </a:t>
            </a:r>
            <a:r>
              <a:rPr lang="en-US" b="1" i="1" dirty="0">
                <a:hlinkClick r:id="rId5"/>
              </a:rPr>
              <a:t>here</a:t>
            </a:r>
            <a:endParaRPr lang="he-IL" b="1" i="1" dirty="0"/>
          </a:p>
        </p:txBody>
      </p:sp>
      <p:sp>
        <p:nvSpPr>
          <p:cNvPr id="9" name="Down Arrow 8"/>
          <p:cNvSpPr/>
          <p:nvPr/>
        </p:nvSpPr>
        <p:spPr>
          <a:xfrm>
            <a:off x="5148064" y="6024698"/>
            <a:ext cx="149646" cy="360040"/>
          </a:xfrm>
          <a:prstGeom prst="downArrow">
            <a:avLst/>
          </a:prstGeom>
          <a:solidFill>
            <a:srgbClr val="5BB9FF"/>
          </a:solidFill>
          <a:ln>
            <a:solidFill>
              <a:srgbClr val="5BB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05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Morph by Neighbors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14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All the operators we’ll see have the </a:t>
            </a:r>
            <a:r>
              <a:rPr lang="en-US" u="sng" dirty="0"/>
              <a:t>same basic idea</a:t>
            </a:r>
            <a:r>
              <a:rPr lang="en-US" dirty="0"/>
              <a:t>:</a:t>
            </a:r>
          </a:p>
          <a:p>
            <a:pPr marL="0" indent="0" algn="ctr" rtl="0">
              <a:buNone/>
            </a:pPr>
            <a:r>
              <a:rPr lang="en-US" sz="2900" b="1" dirty="0"/>
              <a:t>Change a pixel according to its</a:t>
            </a:r>
            <a:br>
              <a:rPr lang="en-US" sz="2900" b="1" dirty="0"/>
            </a:br>
            <a:r>
              <a:rPr lang="en-US" sz="2900" b="1" dirty="0">
                <a:solidFill>
                  <a:srgbClr val="FF0000"/>
                </a:solidFill>
              </a:rPr>
              <a:t>neighborhood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2050" name="Picture 2" descr="http://3.bp.blogspot.com/-4rT39hmgqBo/ToUsbdou8lI/AAAAAAAAAOw/cy37Qi4yWS8/s1600/02.jpg"/>
          <p:cNvPicPr>
            <a:picLocks noChangeAspect="1" noChangeArrowheads="1"/>
          </p:cNvPicPr>
          <p:nvPr/>
        </p:nvPicPr>
        <p:blipFill>
          <a:blip r:embed="rId3" cstate="print"/>
          <a:srcRect l="54294" b="49177"/>
          <a:stretch>
            <a:fillRect/>
          </a:stretch>
        </p:blipFill>
        <p:spPr bwMode="auto">
          <a:xfrm>
            <a:off x="2411760" y="3501008"/>
            <a:ext cx="4788868" cy="2304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82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"/>
          <a:stretch/>
        </p:blipFill>
        <p:spPr bwMode="auto">
          <a:xfrm>
            <a:off x="3563888" y="2403301"/>
            <a:ext cx="2131186" cy="219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The </a:t>
            </a:r>
            <a:r>
              <a:rPr lang="en-US" i="1" dirty="0"/>
              <a:t>neighborhood </a:t>
            </a:r>
            <a:r>
              <a:rPr lang="en-US" dirty="0"/>
              <a:t>of a pixel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5BFAECAB-C45E-4A96-B7DD-92EBDA7AC1F7}" type="slidenum">
              <a:rPr lang="he-IL" smtClean="0"/>
              <a:pPr algn="l"/>
              <a:t>15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3849052" y="2691449"/>
            <a:ext cx="711993" cy="7322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3708560" y="2547236"/>
            <a:ext cx="992980" cy="10287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107677" y="4668382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dx,dy</a:t>
            </a:r>
            <a:r>
              <a:rPr lang="en-US" dirty="0"/>
              <a:t>=1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62398" y="4668382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dx,dy</a:t>
            </a:r>
            <a:r>
              <a:rPr lang="en-US" dirty="0"/>
              <a:t>=2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18182" y="4666894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dx,dy</a:t>
            </a:r>
            <a:r>
              <a:rPr lang="en-US" dirty="0"/>
              <a:t>=3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98104" y="2840129"/>
            <a:ext cx="419099" cy="4452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776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10" grpId="0"/>
      <p:bldP spid="10" grpId="1"/>
      <p:bldP spid="11" grpId="0"/>
      <p:bldP spid="11" grpId="1"/>
      <p:bldP spid="13" grpId="0"/>
      <p:bldP spid="14" grpId="0" animBg="1"/>
      <p:bldP spid="1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Neighborhood – Code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16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673224" y="1772815"/>
            <a:ext cx="8003232" cy="331236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900" b="1" dirty="0" err="1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1900" b="1" dirty="0">
                <a:solidFill>
                  <a:srgbClr val="FF6600"/>
                </a:solidFill>
                <a:latin typeface="Courier" pitchFamily="49" charset="0"/>
              </a:rPr>
              <a:t> </a:t>
            </a:r>
            <a:r>
              <a:rPr lang="en-US" sz="1900" b="1" dirty="0" err="1">
                <a:solidFill>
                  <a:srgbClr val="0000FF"/>
                </a:solidFill>
                <a:latin typeface="Courier" pitchFamily="49" charset="0"/>
              </a:rPr>
              <a:t>get_neighborhood</a:t>
            </a:r>
            <a:r>
              <a:rPr lang="en-US" sz="1900" b="1" dirty="0">
                <a:latin typeface="Courier" pitchFamily="49" charset="0"/>
              </a:rPr>
              <a:t>(</a:t>
            </a:r>
            <a:r>
              <a:rPr lang="en-US" sz="1900" b="1" dirty="0" err="1">
                <a:latin typeface="Courier" pitchFamily="49" charset="0"/>
              </a:rPr>
              <a:t>im</a:t>
            </a:r>
            <a:r>
              <a:rPr lang="en-US" sz="1900" b="1" dirty="0">
                <a:latin typeface="Courier" pitchFamily="49" charset="0"/>
              </a:rPr>
              <a:t>, x, y, dx=1, </a:t>
            </a:r>
            <a:r>
              <a:rPr lang="en-US" sz="1900" b="1" dirty="0" err="1">
                <a:latin typeface="Courier" pitchFamily="49" charset="0"/>
              </a:rPr>
              <a:t>dy</a:t>
            </a:r>
            <a:r>
              <a:rPr lang="en-US" sz="1900" b="1" dirty="0">
                <a:latin typeface="Courier" pitchFamily="49" charset="0"/>
              </a:rPr>
              <a:t>=1):</a:t>
            </a:r>
          </a:p>
          <a:p>
            <a:pPr marL="0" indent="0" algn="l" rtl="0">
              <a:buNone/>
            </a:pPr>
            <a:r>
              <a:rPr lang="en-US" sz="1900" b="1" dirty="0">
                <a:latin typeface="Courier" pitchFamily="49" charset="0"/>
              </a:rPr>
              <a:t>    </a:t>
            </a:r>
            <a:r>
              <a:rPr lang="en-US" sz="1900" b="1" dirty="0" err="1">
                <a:latin typeface="Courier" pitchFamily="49" charset="0"/>
              </a:rPr>
              <a:t>x_left</a:t>
            </a:r>
            <a:r>
              <a:rPr lang="en-US" sz="1900" b="1" dirty="0">
                <a:latin typeface="Courier" pitchFamily="49" charset="0"/>
              </a:rPr>
              <a:t> = </a:t>
            </a:r>
            <a:r>
              <a:rPr lang="en-US" sz="1900" b="1" dirty="0">
                <a:solidFill>
                  <a:schemeClr val="bg1"/>
                </a:solidFill>
                <a:latin typeface="Courier" pitchFamily="49" charset="0"/>
              </a:rPr>
              <a:t>max(</a:t>
            </a:r>
            <a:r>
              <a:rPr lang="en-US" sz="1900" b="1" dirty="0">
                <a:latin typeface="Courier" pitchFamily="49" charset="0"/>
              </a:rPr>
              <a:t>x-dx</a:t>
            </a:r>
          </a:p>
          <a:p>
            <a:pPr marL="0" indent="0" algn="l" rtl="0">
              <a:buNone/>
            </a:pPr>
            <a:r>
              <a:rPr lang="en-US" sz="1900" b="1" dirty="0">
                <a:latin typeface="Courier" pitchFamily="49" charset="0"/>
              </a:rPr>
              <a:t>    </a:t>
            </a:r>
            <a:r>
              <a:rPr lang="en-US" sz="1900" b="1" dirty="0" err="1">
                <a:latin typeface="Courier" pitchFamily="49" charset="0"/>
              </a:rPr>
              <a:t>x_right</a:t>
            </a:r>
            <a:r>
              <a:rPr lang="en-US" sz="1900" b="1" dirty="0">
                <a:latin typeface="Courier" pitchFamily="49" charset="0"/>
              </a:rPr>
              <a:t> = </a:t>
            </a:r>
            <a:r>
              <a:rPr lang="en-US" sz="1900" b="1" dirty="0">
                <a:solidFill>
                  <a:schemeClr val="bg1"/>
                </a:solidFill>
                <a:latin typeface="Courier" pitchFamily="49" charset="0"/>
              </a:rPr>
              <a:t>max(</a:t>
            </a:r>
            <a:r>
              <a:rPr lang="en-US" sz="1900" b="1" dirty="0">
                <a:latin typeface="Courier" pitchFamily="49" charset="0"/>
              </a:rPr>
              <a:t>x+dx+1</a:t>
            </a:r>
          </a:p>
          <a:p>
            <a:pPr marL="0" indent="0" algn="l" rtl="0">
              <a:buNone/>
            </a:pPr>
            <a:r>
              <a:rPr lang="en-US" sz="1900" b="1" dirty="0">
                <a:latin typeface="Courier" pitchFamily="49" charset="0"/>
              </a:rPr>
              <a:t>    </a:t>
            </a:r>
            <a:r>
              <a:rPr lang="en-US" sz="1900" b="1" dirty="0" err="1">
                <a:latin typeface="Courier" pitchFamily="49" charset="0"/>
              </a:rPr>
              <a:t>y_bottom</a:t>
            </a:r>
            <a:r>
              <a:rPr lang="en-US" sz="1900" b="1" dirty="0">
                <a:latin typeface="Courier" pitchFamily="49" charset="0"/>
              </a:rPr>
              <a:t> = </a:t>
            </a:r>
            <a:r>
              <a:rPr lang="en-US" sz="1900" b="1" dirty="0">
                <a:solidFill>
                  <a:schemeClr val="bg1"/>
                </a:solidFill>
                <a:latin typeface="Courier" pitchFamily="49" charset="0"/>
              </a:rPr>
              <a:t>max(</a:t>
            </a:r>
            <a:r>
              <a:rPr lang="en-US" sz="1900" b="1" dirty="0">
                <a:latin typeface="Courier" pitchFamily="49" charset="0"/>
              </a:rPr>
              <a:t>y-</a:t>
            </a:r>
            <a:r>
              <a:rPr lang="en-US" sz="1900" b="1" dirty="0" err="1">
                <a:latin typeface="Courier" pitchFamily="49" charset="0"/>
              </a:rPr>
              <a:t>dy</a:t>
            </a:r>
            <a:endParaRPr lang="en-US" sz="1900" b="1" dirty="0"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1900" b="1" dirty="0">
                <a:latin typeface="Courier" pitchFamily="49" charset="0"/>
              </a:rPr>
              <a:t>    </a:t>
            </a:r>
            <a:r>
              <a:rPr lang="en-US" sz="1900" b="1" dirty="0" err="1">
                <a:latin typeface="Courier" pitchFamily="49" charset="0"/>
              </a:rPr>
              <a:t>y_top</a:t>
            </a:r>
            <a:r>
              <a:rPr lang="en-US" sz="1900" b="1" dirty="0">
                <a:latin typeface="Courier" pitchFamily="49" charset="0"/>
              </a:rPr>
              <a:t> = </a:t>
            </a:r>
            <a:r>
              <a:rPr lang="en-US" sz="1900" b="1" dirty="0">
                <a:solidFill>
                  <a:schemeClr val="bg1"/>
                </a:solidFill>
                <a:latin typeface="Courier" pitchFamily="49" charset="0"/>
              </a:rPr>
              <a:t>max(</a:t>
            </a:r>
            <a:r>
              <a:rPr lang="en-US" sz="1900" b="1" dirty="0">
                <a:latin typeface="Courier" pitchFamily="49" charset="0"/>
              </a:rPr>
              <a:t>y+dy+1   </a:t>
            </a:r>
          </a:p>
          <a:p>
            <a:pPr marL="0" indent="0" algn="l" rtl="0">
              <a:buNone/>
            </a:pPr>
            <a:r>
              <a:rPr lang="en-US" sz="1900" b="1" dirty="0">
                <a:solidFill>
                  <a:srgbClr val="E6931A"/>
                </a:solidFill>
                <a:latin typeface="Courier" pitchFamily="49" charset="0"/>
              </a:rPr>
              <a:t>    </a:t>
            </a:r>
            <a:r>
              <a:rPr lang="en-US" sz="19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19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1900" b="1" dirty="0" err="1">
                <a:latin typeface="Courier" pitchFamily="49" charset="0"/>
              </a:rPr>
              <a:t>im</a:t>
            </a:r>
            <a:r>
              <a:rPr lang="en-US" sz="1900" b="1" dirty="0">
                <a:latin typeface="Courier" pitchFamily="49" charset="0"/>
              </a:rPr>
              <a:t>[</a:t>
            </a:r>
            <a:r>
              <a:rPr lang="en-US" sz="1900" b="1" dirty="0" err="1">
                <a:latin typeface="Courier" pitchFamily="49" charset="0"/>
              </a:rPr>
              <a:t>y_bottom:y_top</a:t>
            </a:r>
            <a:r>
              <a:rPr lang="en-US" sz="1900" b="1" dirty="0">
                <a:latin typeface="Courier" pitchFamily="49" charset="0"/>
              </a:rPr>
              <a:t>, </a:t>
            </a:r>
            <a:r>
              <a:rPr lang="en-US" sz="1900" b="1" dirty="0" err="1">
                <a:latin typeface="Courier" pitchFamily="49" charset="0"/>
              </a:rPr>
              <a:t>x_left:x_right</a:t>
            </a:r>
            <a:r>
              <a:rPr lang="en-US" sz="1900" b="1" dirty="0">
                <a:latin typeface="Courier" pitchFamily="49" charset="0"/>
              </a:rPr>
              <a:t>]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5689" y="2132856"/>
            <a:ext cx="76815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dirty="0">
                <a:solidFill>
                  <a:srgbClr val="7030A0"/>
                </a:solidFill>
                <a:latin typeface="Courier" pitchFamily="49" charset="0"/>
              </a:rPr>
              <a:t>max</a:t>
            </a:r>
            <a:r>
              <a:rPr lang="en-US" sz="1900" b="1" dirty="0">
                <a:latin typeface="Courier" pitchFamily="49" charset="0"/>
              </a:rPr>
              <a:t>(</a:t>
            </a:r>
            <a:endParaRPr lang="he-IL" sz="1900" dirty="0"/>
          </a:p>
        </p:txBody>
      </p:sp>
      <p:sp>
        <p:nvSpPr>
          <p:cNvPr id="8" name="Rectangle 7"/>
          <p:cNvSpPr/>
          <p:nvPr/>
        </p:nvSpPr>
        <p:spPr>
          <a:xfrm>
            <a:off x="3719527" y="2132856"/>
            <a:ext cx="76815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dirty="0">
                <a:latin typeface="Courier" pitchFamily="49" charset="0"/>
              </a:rPr>
              <a:t>, 0)</a:t>
            </a:r>
            <a:endParaRPr lang="he-IL" sz="1900" dirty="0"/>
          </a:p>
        </p:txBody>
      </p:sp>
      <p:sp>
        <p:nvSpPr>
          <p:cNvPr id="10" name="Rectangle 9"/>
          <p:cNvSpPr/>
          <p:nvPr/>
        </p:nvSpPr>
        <p:spPr>
          <a:xfrm>
            <a:off x="2555776" y="2507614"/>
            <a:ext cx="76815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dirty="0">
                <a:solidFill>
                  <a:srgbClr val="7030A0"/>
                </a:solidFill>
                <a:latin typeface="Courier" pitchFamily="49" charset="0"/>
              </a:rPr>
              <a:t>min</a:t>
            </a:r>
            <a:r>
              <a:rPr lang="en-US" sz="1900" b="1" dirty="0">
                <a:latin typeface="Courier" pitchFamily="49" charset="0"/>
              </a:rPr>
              <a:t>(</a:t>
            </a:r>
            <a:endParaRPr lang="he-IL" sz="1900" dirty="0"/>
          </a:p>
        </p:txBody>
      </p:sp>
      <p:sp>
        <p:nvSpPr>
          <p:cNvPr id="12" name="Rectangle 11"/>
          <p:cNvSpPr/>
          <p:nvPr/>
        </p:nvSpPr>
        <p:spPr>
          <a:xfrm>
            <a:off x="4138112" y="2507614"/>
            <a:ext cx="22268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dirty="0">
                <a:latin typeface="Courier" pitchFamily="49" charset="0"/>
              </a:rPr>
              <a:t>, </a:t>
            </a:r>
            <a:r>
              <a:rPr lang="en-US" sz="1900" b="1" dirty="0" err="1">
                <a:latin typeface="Courier" pitchFamily="49" charset="0"/>
              </a:rPr>
              <a:t>im.shape</a:t>
            </a:r>
            <a:r>
              <a:rPr lang="en-US" sz="1900" b="1" dirty="0">
                <a:latin typeface="Courier" pitchFamily="49" charset="0"/>
              </a:rPr>
              <a:t>[1])</a:t>
            </a:r>
            <a:endParaRPr lang="he-IL" sz="1900" dirty="0"/>
          </a:p>
        </p:txBody>
      </p:sp>
      <p:sp>
        <p:nvSpPr>
          <p:cNvPr id="13" name="Rectangle 12"/>
          <p:cNvSpPr/>
          <p:nvPr/>
        </p:nvSpPr>
        <p:spPr>
          <a:xfrm>
            <a:off x="2699792" y="2880478"/>
            <a:ext cx="76815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dirty="0">
                <a:solidFill>
                  <a:srgbClr val="7030A0"/>
                </a:solidFill>
                <a:latin typeface="Courier" pitchFamily="49" charset="0"/>
              </a:rPr>
              <a:t>max</a:t>
            </a:r>
            <a:r>
              <a:rPr lang="en-US" sz="1900" b="1" dirty="0">
                <a:latin typeface="Courier" pitchFamily="49" charset="0"/>
              </a:rPr>
              <a:t>(</a:t>
            </a:r>
            <a:endParaRPr lang="he-IL" sz="1900" dirty="0"/>
          </a:p>
        </p:txBody>
      </p:sp>
      <p:sp>
        <p:nvSpPr>
          <p:cNvPr id="14" name="Rectangle 13"/>
          <p:cNvSpPr/>
          <p:nvPr/>
        </p:nvSpPr>
        <p:spPr>
          <a:xfrm>
            <a:off x="3992697" y="2880479"/>
            <a:ext cx="76815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dirty="0">
                <a:latin typeface="Courier" pitchFamily="49" charset="0"/>
              </a:rPr>
              <a:t>, 0)</a:t>
            </a:r>
            <a:endParaRPr lang="he-IL" sz="1900" dirty="0"/>
          </a:p>
        </p:txBody>
      </p:sp>
      <p:sp>
        <p:nvSpPr>
          <p:cNvPr id="15" name="Rectangle 14"/>
          <p:cNvSpPr/>
          <p:nvPr/>
        </p:nvSpPr>
        <p:spPr>
          <a:xfrm>
            <a:off x="2267744" y="3220730"/>
            <a:ext cx="76815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dirty="0">
                <a:solidFill>
                  <a:srgbClr val="7030A0"/>
                </a:solidFill>
                <a:latin typeface="Courier" pitchFamily="49" charset="0"/>
              </a:rPr>
              <a:t>min</a:t>
            </a:r>
            <a:r>
              <a:rPr lang="en-US" sz="1900" b="1" dirty="0">
                <a:latin typeface="Courier" pitchFamily="49" charset="0"/>
              </a:rPr>
              <a:t>(</a:t>
            </a:r>
            <a:endParaRPr lang="he-IL" sz="1900" dirty="0"/>
          </a:p>
        </p:txBody>
      </p:sp>
      <p:sp>
        <p:nvSpPr>
          <p:cNvPr id="16" name="Rectangle 15"/>
          <p:cNvSpPr/>
          <p:nvPr/>
        </p:nvSpPr>
        <p:spPr>
          <a:xfrm>
            <a:off x="3833313" y="3220730"/>
            <a:ext cx="22268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dirty="0">
                <a:latin typeface="Courier" pitchFamily="49" charset="0"/>
              </a:rPr>
              <a:t>, </a:t>
            </a:r>
            <a:r>
              <a:rPr lang="en-US" sz="1900" b="1" dirty="0" err="1">
                <a:latin typeface="Courier" pitchFamily="49" charset="0"/>
              </a:rPr>
              <a:t>im.shape</a:t>
            </a:r>
            <a:r>
              <a:rPr lang="en-US" sz="1900" b="1" dirty="0">
                <a:latin typeface="Courier" pitchFamily="49" charset="0"/>
              </a:rPr>
              <a:t>[0])</a:t>
            </a:r>
            <a:endParaRPr lang="he-IL" sz="19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47178" y="4342351"/>
            <a:ext cx="2481016" cy="2148264"/>
            <a:chOff x="3027088" y="3993773"/>
            <a:chExt cx="2769048" cy="2565653"/>
          </a:xfrm>
        </p:grpSpPr>
        <p:sp>
          <p:nvSpPr>
            <p:cNvPr id="5" name="TextBox 4"/>
            <p:cNvSpPr txBox="1"/>
            <p:nvPr/>
          </p:nvSpPr>
          <p:spPr>
            <a:xfrm>
              <a:off x="3027088" y="6190094"/>
              <a:ext cx="2769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Default Neighborhood</a:t>
              </a:r>
              <a:endParaRPr lang="he-IL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8" name="Picture 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8"/>
            <a:stretch/>
          </p:blipFill>
          <p:spPr bwMode="auto">
            <a:xfrm>
              <a:off x="3319949" y="3993773"/>
              <a:ext cx="2090251" cy="2148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3725590" y="4410075"/>
              <a:ext cx="446360" cy="4571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03686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Operators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914400" y="1519808"/>
            <a:ext cx="7772400" cy="2701280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Morphology</a:t>
            </a:r>
            <a:r>
              <a:rPr lang="en-US" dirty="0"/>
              <a:t> is a technique for the analysis and processing of geometrical structures</a:t>
            </a:r>
          </a:p>
          <a:p>
            <a:pPr algn="l" rtl="0"/>
            <a:r>
              <a:rPr lang="en-US" b="1" dirty="0">
                <a:solidFill>
                  <a:srgbClr val="1D08B8"/>
                </a:solidFill>
              </a:rPr>
              <a:t>Erosion:</a:t>
            </a:r>
          </a:p>
          <a:p>
            <a:pPr lvl="1" algn="l" rtl="0"/>
            <a:r>
              <a:rPr lang="en-US" dirty="0"/>
              <a:t>Take </a:t>
            </a:r>
            <a:r>
              <a:rPr lang="en-US" i="1" dirty="0"/>
              <a:t>binary</a:t>
            </a:r>
            <a:r>
              <a:rPr lang="en-US" dirty="0"/>
              <a:t> image ; produce </a:t>
            </a:r>
            <a:r>
              <a:rPr lang="en-US" u="sng" dirty="0"/>
              <a:t>more black, less white</a:t>
            </a:r>
            <a:r>
              <a:rPr lang="en-US" dirty="0"/>
              <a:t>.</a:t>
            </a:r>
          </a:p>
          <a:p>
            <a:pPr lvl="2" algn="l" rtl="0"/>
            <a:r>
              <a:rPr lang="en-US" dirty="0"/>
              <a:t>Edges of white areas (“foreground”) erode away.</a:t>
            </a:r>
          </a:p>
          <a:p>
            <a:pPr lvl="2" algn="l" rtl="0"/>
            <a:r>
              <a:rPr lang="en-US" dirty="0"/>
              <a:t>So black areas (“background”) grow.</a:t>
            </a:r>
          </a:p>
        </p:txBody>
      </p:sp>
      <p:sp>
        <p:nvSpPr>
          <p:cNvPr id="7" name="חץ ימינה 6"/>
          <p:cNvSpPr/>
          <p:nvPr/>
        </p:nvSpPr>
        <p:spPr>
          <a:xfrm>
            <a:off x="4145407" y="4941168"/>
            <a:ext cx="1477322" cy="321738"/>
          </a:xfrm>
          <a:prstGeom prst="rightArrow">
            <a:avLst>
              <a:gd name="adj1" fmla="val 50000"/>
              <a:gd name="adj2" fmla="val 9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32040" y="188640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http://luispedro.org/software/pymorph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4887" y="4518248"/>
            <a:ext cx="1495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4518248"/>
            <a:ext cx="1504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615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Operators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18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621160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1D08B8"/>
                </a:solidFill>
              </a:rPr>
              <a:t>Dilation</a:t>
            </a:r>
            <a:r>
              <a:rPr lang="en-US" dirty="0"/>
              <a:t> – </a:t>
            </a:r>
            <a:r>
              <a:rPr lang="en-US" dirty="0">
                <a:solidFill>
                  <a:schemeClr val="bg1"/>
                </a:solidFill>
              </a:rPr>
              <a:t>inverse of erosion.</a:t>
            </a:r>
          </a:p>
          <a:p>
            <a:pPr lvl="1" algn="l" rtl="0"/>
            <a:r>
              <a:rPr lang="en-US" dirty="0"/>
              <a:t>Boundaries of black areas erode away.</a:t>
            </a:r>
          </a:p>
          <a:p>
            <a:pPr lvl="1" algn="l" rtl="0"/>
            <a:r>
              <a:rPr lang="en-US" dirty="0"/>
              <a:t>So white areas grow.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50" y="3501008"/>
            <a:ext cx="2381250" cy="237172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76" y="3433758"/>
            <a:ext cx="2457450" cy="2419350"/>
          </a:xfrm>
          <a:prstGeom prst="rect">
            <a:avLst/>
          </a:prstGeom>
        </p:spPr>
      </p:pic>
      <p:sp>
        <p:nvSpPr>
          <p:cNvPr id="8" name="חץ ימינה 6"/>
          <p:cNvSpPr/>
          <p:nvPr/>
        </p:nvSpPr>
        <p:spPr>
          <a:xfrm>
            <a:off x="4062958" y="4475414"/>
            <a:ext cx="1477322" cy="321738"/>
          </a:xfrm>
          <a:prstGeom prst="rightArrow">
            <a:avLst>
              <a:gd name="adj1" fmla="val 50000"/>
              <a:gd name="adj2" fmla="val 9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6962" y="1476158"/>
            <a:ext cx="2236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inverse of erosion.</a:t>
            </a:r>
          </a:p>
        </p:txBody>
      </p:sp>
    </p:spTree>
    <p:extLst>
      <p:ext uri="{BB962C8B-B14F-4D97-AF65-F5344CB8AC3E}">
        <p14:creationId xmlns:p14="http://schemas.microsoft.com/office/powerpoint/2010/main" val="144909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251520" y="1804936"/>
            <a:ext cx="9577064" cy="406598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rgbClr val="FF0000"/>
                </a:solidFill>
                <a:latin typeface="Courier" pitchFamily="49" charset="0"/>
              </a:rPr>
              <a:t>#General framework:</a:t>
            </a:r>
          </a:p>
          <a:p>
            <a:pPr marL="0" indent="0" algn="l" rtl="0">
              <a:buNone/>
            </a:pPr>
            <a:r>
              <a:rPr lang="en-US" sz="2000" b="1" dirty="0" err="1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2000" b="1" dirty="0">
                <a:solidFill>
                  <a:srgbClr val="FF66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morph_by_neighborhood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, operator, dx=5, </a:t>
            </a:r>
            <a:r>
              <a:rPr lang="en-US" sz="2000" b="1" dirty="0" err="1">
                <a:latin typeface="Courier" pitchFamily="49" charset="0"/>
              </a:rPr>
              <a:t>dy</a:t>
            </a:r>
            <a:r>
              <a:rPr lang="en-US" sz="2000" b="1" dirty="0">
                <a:latin typeface="Courier" pitchFamily="49" charset="0"/>
              </a:rPr>
              <a:t>=5):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 err="1">
                <a:latin typeface="Courier" pitchFamily="49" charset="0"/>
              </a:rPr>
              <a:t>new_im</a:t>
            </a:r>
            <a:r>
              <a:rPr lang="en-US" sz="2000" b="1" dirty="0">
                <a:latin typeface="Courier" pitchFamily="49" charset="0"/>
              </a:rPr>
              <a:t> = </a:t>
            </a:r>
            <a:r>
              <a:rPr lang="en-US" sz="2000" b="1" dirty="0" err="1">
                <a:latin typeface="Courier" pitchFamily="49" charset="0"/>
              </a:rPr>
              <a:t>np.zeros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im.shape</a:t>
            </a:r>
            <a:r>
              <a:rPr lang="en-US" sz="2000" b="1" dirty="0">
                <a:latin typeface="Courier" pitchFamily="49" charset="0"/>
              </a:rPr>
              <a:t>)</a:t>
            </a:r>
            <a:endParaRPr lang="en-US" sz="2000" b="1" dirty="0">
              <a:solidFill>
                <a:srgbClr val="FF6600"/>
              </a:solidFill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F6600"/>
                </a:solidFill>
                <a:latin typeface="Courier" pitchFamily="49" charset="0"/>
              </a:rPr>
              <a:t>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for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>
                <a:latin typeface="Courier" pitchFamily="49" charset="0"/>
              </a:rPr>
              <a:t>x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in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</a:rPr>
              <a:t>range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im.shape</a:t>
            </a:r>
            <a:r>
              <a:rPr lang="en-US" sz="2000" b="1" dirty="0">
                <a:latin typeface="Courier" pitchFamily="49" charset="0"/>
              </a:rPr>
              <a:t>[0]):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for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>
                <a:latin typeface="Courier" pitchFamily="49" charset="0"/>
              </a:rPr>
              <a:t>y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in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</a:rPr>
              <a:t>range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im.shape</a:t>
            </a:r>
            <a:r>
              <a:rPr lang="en-US" sz="2000" b="1" dirty="0">
                <a:latin typeface="Courier" pitchFamily="49" charset="0"/>
              </a:rPr>
              <a:t>[1]):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        neighborhood = </a:t>
            </a:r>
            <a:r>
              <a:rPr lang="en-US" sz="2000" b="1" dirty="0" err="1">
                <a:latin typeface="Courier" pitchFamily="49" charset="0"/>
              </a:rPr>
              <a:t>get_neighborhood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im,x,y,dx,dy</a:t>
            </a:r>
            <a:r>
              <a:rPr lang="en-US" sz="2000" b="1" dirty="0">
                <a:latin typeface="Courier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        </a:t>
            </a:r>
            <a:r>
              <a:rPr lang="en-US" sz="2000" b="1" dirty="0" err="1">
                <a:latin typeface="Courier" pitchFamily="49" charset="0"/>
              </a:rPr>
              <a:t>new_im</a:t>
            </a:r>
            <a:r>
              <a:rPr lang="en-US" sz="2000" b="1" dirty="0">
                <a:latin typeface="Courier" pitchFamily="49" charset="0"/>
              </a:rPr>
              <a:t>[</a:t>
            </a:r>
            <a:r>
              <a:rPr lang="en-US" sz="2000" b="1" dirty="0" err="1">
                <a:latin typeface="Courier" pitchFamily="49" charset="0"/>
              </a:rPr>
              <a:t>x,y</a:t>
            </a:r>
            <a:r>
              <a:rPr lang="en-US" sz="2000" b="1" dirty="0">
                <a:latin typeface="Courier" pitchFamily="49" charset="0"/>
              </a:rPr>
              <a:t>] = operator(neighborhood)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new_im</a:t>
            </a:r>
            <a:endParaRPr lang="en-US" sz="2000" b="1" dirty="0">
              <a:latin typeface="Courier" pitchFamily="49" charset="0"/>
            </a:endParaRPr>
          </a:p>
          <a:p>
            <a:pPr marL="0" indent="0" algn="l" rtl="0">
              <a:buNone/>
            </a:pPr>
            <a:endParaRPr lang="en-US" sz="2000" b="1" dirty="0">
              <a:latin typeface="Courier" pitchFamily="49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Morph – Common Code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>
          <a:xfrm>
            <a:off x="146579" y="6258218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19</a:t>
            </a:fld>
            <a:endParaRPr lang="he-IL" dirty="0"/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4427984" y="1910480"/>
            <a:ext cx="1872208" cy="343414"/>
          </a:xfrm>
          <a:prstGeom prst="bentConnector3">
            <a:avLst>
              <a:gd name="adj1" fmla="val -68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312755" y="1538817"/>
            <a:ext cx="18002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The specific morph. operator</a:t>
            </a:r>
            <a:endParaRPr lang="he-IL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667341" y="4070720"/>
            <a:ext cx="360040" cy="936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343964" y="5019776"/>
            <a:ext cx="19442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Size of neighborhood</a:t>
            </a:r>
            <a:endParaRPr lang="he-IL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588224" y="3134616"/>
            <a:ext cx="360040" cy="576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294475" y="2630560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current pixel location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270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Recap: </a:t>
            </a:r>
            <a:r>
              <a:rPr lang="en-US" dirty="0" err="1"/>
              <a:t>Numpy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</a:t>
            </a:fld>
            <a:endParaRPr lang="he-IL"/>
          </a:p>
        </p:txBody>
      </p:sp>
      <p:sp>
        <p:nvSpPr>
          <p:cNvPr id="6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352928" cy="4752528"/>
          </a:xfrm>
        </p:spPr>
        <p:txBody>
          <a:bodyPr>
            <a:noAutofit/>
          </a:bodyPr>
          <a:lstStyle/>
          <a:p>
            <a:pPr algn="l" rtl="0"/>
            <a:r>
              <a:rPr lang="en-US" sz="1800" dirty="0">
                <a:latin typeface="Arial" pitchFamily="34" charset="0"/>
                <a:cs typeface="Arial" pitchFamily="34" charset="0"/>
              </a:rPr>
              <a:t>Creating a new array:</a:t>
            </a:r>
          </a:p>
          <a:p>
            <a:pPr marL="274320" lvl="1" indent="0" algn="l" rtl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(5, 3)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only shape is specified</a:t>
            </a:r>
          </a:p>
          <a:p>
            <a:pPr marL="274320" lvl="1" indent="0" algn="l" rtl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([[0, 1, 2], [3, 4, 5]])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defined list of lists</a:t>
            </a:r>
          </a:p>
          <a:p>
            <a:pPr marL="274320" lvl="1" indent="0" algn="l" rtl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(6)                  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like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(range(6))</a:t>
            </a:r>
          </a:p>
          <a:p>
            <a:pPr marL="274320" lvl="1" indent="0" algn="l" rtl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(4, 9)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only shape is specified</a:t>
            </a:r>
          </a:p>
          <a:p>
            <a:pPr marL="274320" lvl="1" indent="0" algn="l" rtl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np.random.random_integers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(-3, 2,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(5,5)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 algn="l" rtl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 algn="l" rtl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Erosion and dilation using morph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6" name="Rounded Rectangle 5"/>
          <p:cNvSpPr/>
          <p:nvPr/>
        </p:nvSpPr>
        <p:spPr>
          <a:xfrm>
            <a:off x="890337" y="5628335"/>
            <a:ext cx="7704856" cy="86409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White neighbor </a:t>
            </a:r>
            <a:r>
              <a:rPr lang="en-US" sz="2400" dirty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FFFF00"/>
                </a:solidFill>
              </a:rPr>
              <a:t> change pixel to </a:t>
            </a:r>
            <a:r>
              <a:rPr lang="en-US" sz="2400" b="1" dirty="0">
                <a:solidFill>
                  <a:schemeClr val="bg1"/>
                </a:solidFill>
              </a:rPr>
              <a:t>white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79512" y="4077072"/>
            <a:ext cx="878497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554359" y="1996716"/>
            <a:ext cx="8410129" cy="108012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2000" b="1" dirty="0">
                <a:solidFill>
                  <a:srgbClr val="FF6600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erosion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, dx=5, </a:t>
            </a:r>
            <a:r>
              <a:rPr lang="en-US" sz="2000" b="1" dirty="0" err="1">
                <a:latin typeface="Courier" pitchFamily="49" charset="0"/>
              </a:rPr>
              <a:t>dy</a:t>
            </a:r>
            <a:r>
              <a:rPr lang="en-US" sz="2000" b="1" dirty="0">
                <a:latin typeface="Courier" pitchFamily="49" charset="0"/>
              </a:rPr>
              <a:t>=5):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morph_by_neighborhood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, np.min, dx, </a:t>
            </a:r>
            <a:r>
              <a:rPr lang="en-US" sz="2000" b="1" dirty="0" err="1">
                <a:latin typeface="Courier" pitchFamily="49" charset="0"/>
              </a:rPr>
              <a:t>dy</a:t>
            </a:r>
            <a:r>
              <a:rPr lang="en-US" sz="2000" b="1" dirty="0">
                <a:latin typeface="Courier" pitchFamily="49" charset="0"/>
              </a:rPr>
              <a:t>)</a:t>
            </a:r>
          </a:p>
        </p:txBody>
      </p:sp>
      <p:sp>
        <p:nvSpPr>
          <p:cNvPr id="13" name="חץ ימינה 6"/>
          <p:cNvSpPr/>
          <p:nvPr/>
        </p:nvSpPr>
        <p:spPr>
          <a:xfrm>
            <a:off x="7380312" y="1844824"/>
            <a:ext cx="317093" cy="151892"/>
          </a:xfrm>
          <a:prstGeom prst="rightArrow">
            <a:avLst>
              <a:gd name="adj1" fmla="val 50000"/>
              <a:gd name="adj2" fmla="val 9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4149080"/>
            <a:ext cx="935306" cy="931565"/>
          </a:xfrm>
          <a:prstGeom prst="rect">
            <a:avLst/>
          </a:prstGeom>
        </p:spPr>
      </p:pic>
      <p:pic>
        <p:nvPicPr>
          <p:cNvPr id="15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149080"/>
            <a:ext cx="965236" cy="950271"/>
          </a:xfrm>
          <a:prstGeom prst="rect">
            <a:avLst/>
          </a:prstGeom>
        </p:spPr>
      </p:pic>
      <p:sp>
        <p:nvSpPr>
          <p:cNvPr id="16" name="חץ ימינה 6"/>
          <p:cNvSpPr/>
          <p:nvPr/>
        </p:nvSpPr>
        <p:spPr>
          <a:xfrm>
            <a:off x="7452320" y="4509120"/>
            <a:ext cx="360482" cy="126372"/>
          </a:xfrm>
          <a:prstGeom prst="rightArrow">
            <a:avLst>
              <a:gd name="adj1" fmla="val 50000"/>
              <a:gd name="adj2" fmla="val 9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40935" y="1556792"/>
            <a:ext cx="94210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16182" y="1556792"/>
            <a:ext cx="94810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ounded Rectangle 18"/>
          <p:cNvSpPr/>
          <p:nvPr/>
        </p:nvSpPr>
        <p:spPr>
          <a:xfrm>
            <a:off x="899592" y="2924944"/>
            <a:ext cx="7704856" cy="86409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Black neighbor  </a:t>
            </a:r>
            <a:r>
              <a:rPr lang="en-US" sz="2400" dirty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FFFF00"/>
                </a:solidFill>
              </a:rPr>
              <a:t> change pixel to </a:t>
            </a:r>
            <a:r>
              <a:rPr lang="en-US" sz="2400" b="1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20" name="מציין מיקום תוכן 3"/>
          <p:cNvSpPr txBox="1">
            <a:spLocks/>
          </p:cNvSpPr>
          <p:nvPr/>
        </p:nvSpPr>
        <p:spPr>
          <a:xfrm>
            <a:off x="547086" y="4725144"/>
            <a:ext cx="8344596" cy="1152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urier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" pitchFamily="49" charset="0"/>
              </a:rPr>
              <a:t>dilation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im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, dx=5,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dy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=5):</a:t>
            </a:r>
          </a:p>
          <a:p>
            <a:pPr lvl="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 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6931A"/>
                </a:solidFill>
                <a:effectLst/>
                <a:uLnTx/>
                <a:uFillTx/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morph_by_neighborhood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" pitchFamily="49" charset="0"/>
              </a:rPr>
              <a:t>np.max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, dx,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dy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426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uiExpand="1" build="p"/>
      <p:bldP spid="13" grpId="0" animBg="1"/>
      <p:bldP spid="16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Operators - Run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16" y="4378916"/>
            <a:ext cx="1313384" cy="131338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24" y="4378916"/>
            <a:ext cx="1346752" cy="1346752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08" y="1916832"/>
            <a:ext cx="1313384" cy="1313384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16" y="1916832"/>
            <a:ext cx="1313384" cy="1313384"/>
          </a:xfrm>
          <a:prstGeom prst="rect">
            <a:avLst/>
          </a:prstGeom>
        </p:spPr>
      </p:pic>
      <p:sp>
        <p:nvSpPr>
          <p:cNvPr id="9" name="חץ ימינה 8"/>
          <p:cNvSpPr/>
          <p:nvPr/>
        </p:nvSpPr>
        <p:spPr>
          <a:xfrm>
            <a:off x="3753232" y="2530364"/>
            <a:ext cx="1259060" cy="131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חץ ימינה 9"/>
          <p:cNvSpPr/>
          <p:nvPr/>
        </p:nvSpPr>
        <p:spPr>
          <a:xfrm>
            <a:off x="3753232" y="4986308"/>
            <a:ext cx="1259060" cy="131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79616" y="2123564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erosion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3879616" y="4568408"/>
            <a:ext cx="956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dilation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376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Edges with Dilation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6112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Idea:</a:t>
            </a:r>
          </a:p>
          <a:p>
            <a:pPr lvl="1" algn="l" rtl="0"/>
            <a:r>
              <a:rPr lang="en-US" b="1" dirty="0">
                <a:solidFill>
                  <a:srgbClr val="0000FF"/>
                </a:solidFill>
              </a:rPr>
              <a:t>Thicken white edges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 bit, using dilation</a:t>
            </a:r>
          </a:p>
          <a:p>
            <a:pPr lvl="1" algn="l" rtl="0"/>
            <a:r>
              <a:rPr lang="en-US" dirty="0"/>
              <a:t>Compute </a:t>
            </a:r>
            <a:r>
              <a:rPr lang="en-US" b="1" dirty="0">
                <a:solidFill>
                  <a:srgbClr val="0000FF"/>
                </a:solidFill>
              </a:rPr>
              <a:t>difference</a:t>
            </a:r>
            <a:r>
              <a:rPr lang="en-US" dirty="0"/>
              <a:t> from original image</a:t>
            </a:r>
          </a:p>
          <a:p>
            <a:pPr lvl="1" algn="l" rtl="0"/>
            <a:endParaRPr lang="en-US" dirty="0"/>
          </a:p>
        </p:txBody>
      </p:sp>
      <p:sp>
        <p:nvSpPr>
          <p:cNvPr id="5" name="מציין מיקום תוכן 3"/>
          <p:cNvSpPr txBox="1">
            <a:spLocks/>
          </p:cNvSpPr>
          <p:nvPr/>
        </p:nvSpPr>
        <p:spPr>
          <a:xfrm>
            <a:off x="1835696" y="5085184"/>
            <a:ext cx="5544616" cy="1224136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300"/>
              </a:spcBef>
              <a:buNone/>
            </a:pPr>
            <a:r>
              <a:rPr lang="de-DE" sz="2100" b="1" dirty="0">
                <a:latin typeface="Courier" pitchFamily="49" charset="0"/>
              </a:rPr>
              <a:t>im1 = </a:t>
            </a:r>
            <a:r>
              <a:rPr lang="en-US" sz="2100" b="1" dirty="0" err="1">
                <a:latin typeface="Courier" pitchFamily="49" charset="0"/>
              </a:rPr>
              <a:t>imageio.imread</a:t>
            </a:r>
            <a:r>
              <a:rPr lang="en-US" sz="2100" b="1" dirty="0">
                <a:latin typeface="Courier" pitchFamily="49" charset="0"/>
              </a:rPr>
              <a:t>(</a:t>
            </a:r>
            <a:r>
              <a:rPr lang="de-DE" sz="2100" b="1" dirty="0">
                <a:solidFill>
                  <a:srgbClr val="00B050"/>
                </a:solidFill>
                <a:latin typeface="Courier" pitchFamily="49" charset="0"/>
              </a:rPr>
              <a:t>'square1.bmp'</a:t>
            </a:r>
            <a:r>
              <a:rPr lang="en-US" sz="2100" b="1" dirty="0">
                <a:latin typeface="Courier" pitchFamily="49" charset="0"/>
              </a:rPr>
              <a:t>)</a:t>
            </a:r>
            <a:endParaRPr lang="de-DE" sz="2100" b="1" dirty="0">
              <a:latin typeface="Courier" pitchFamily="49" charset="0"/>
            </a:endParaRPr>
          </a:p>
          <a:p>
            <a:pPr marL="0" indent="0" algn="l" rtl="0">
              <a:spcBef>
                <a:spcPts val="300"/>
              </a:spcBef>
              <a:buNone/>
            </a:pPr>
            <a:r>
              <a:rPr lang="de-DE" sz="2100" b="1" dirty="0">
                <a:latin typeface="Courier" pitchFamily="49" charset="0"/>
              </a:rPr>
              <a:t>im2 = dilation(im1, 1, 1)</a:t>
            </a:r>
          </a:p>
          <a:p>
            <a:pPr algn="l" rtl="0">
              <a:spcBef>
                <a:spcPts val="300"/>
              </a:spcBef>
              <a:buNone/>
            </a:pPr>
            <a:r>
              <a:rPr lang="en-US" sz="2100" b="1" dirty="0" err="1">
                <a:latin typeface="Courier" pitchFamily="49" charset="0"/>
              </a:rPr>
              <a:t>imDiff</a:t>
            </a:r>
            <a:r>
              <a:rPr lang="en-US" sz="2100" b="1" dirty="0">
                <a:latin typeface="Courier" pitchFamily="49" charset="0"/>
              </a:rPr>
              <a:t> = im2 – im1</a:t>
            </a:r>
          </a:p>
        </p:txBody>
      </p:sp>
      <p:sp>
        <p:nvSpPr>
          <p:cNvPr id="10" name="מלבן 7"/>
          <p:cNvSpPr/>
          <p:nvPr/>
        </p:nvSpPr>
        <p:spPr>
          <a:xfrm>
            <a:off x="3276069" y="3536472"/>
            <a:ext cx="300623" cy="59153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814634" y="3471197"/>
            <a:ext cx="300623" cy="170434"/>
            <a:chOff x="6084168" y="3573016"/>
            <a:chExt cx="324040" cy="233410"/>
          </a:xfrm>
        </p:grpSpPr>
        <p:sp>
          <p:nvSpPr>
            <p:cNvPr id="13" name="מלבן 7"/>
            <p:cNvSpPr/>
            <p:nvPr/>
          </p:nvSpPr>
          <p:spPr>
            <a:xfrm>
              <a:off x="6084168" y="3573016"/>
              <a:ext cx="324040" cy="810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מלבן 7"/>
            <p:cNvSpPr/>
            <p:nvPr/>
          </p:nvSpPr>
          <p:spPr>
            <a:xfrm>
              <a:off x="6084168" y="3725416"/>
              <a:ext cx="324040" cy="810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87624" y="2863303"/>
            <a:ext cx="1811421" cy="1935385"/>
            <a:chOff x="1187624" y="2863303"/>
            <a:chExt cx="1811421" cy="1935385"/>
          </a:xfrm>
        </p:grpSpPr>
        <p:pic>
          <p:nvPicPr>
            <p:cNvPr id="8" name="תמונה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863303"/>
              <a:ext cx="1811421" cy="140928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605959" y="4429356"/>
              <a:ext cx="9352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  <a:latin typeface="Courier" pitchFamily="49" charset="0"/>
                </a:rPr>
                <a:t>im2</a:t>
              </a:r>
              <a:endParaRPr lang="he-IL" b="1" dirty="0">
                <a:solidFill>
                  <a:srgbClr val="0000FF"/>
                </a:solidFill>
                <a:latin typeface="Courier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10504" y="2852936"/>
            <a:ext cx="1790545" cy="1945752"/>
            <a:chOff x="3810504" y="2852936"/>
            <a:chExt cx="1790545" cy="1945752"/>
          </a:xfrm>
        </p:grpSpPr>
        <p:pic>
          <p:nvPicPr>
            <p:cNvPr id="7" name="תמונה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504" y="2852936"/>
              <a:ext cx="1790545" cy="140928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211329" y="4429356"/>
              <a:ext cx="10688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  <a:latin typeface="Courier" pitchFamily="49" charset="0"/>
                </a:rPr>
                <a:t>im1</a:t>
              </a:r>
              <a:endParaRPr lang="he-IL" b="1" dirty="0">
                <a:solidFill>
                  <a:srgbClr val="0000FF"/>
                </a:solidFill>
                <a:latin typeface="Courier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873" y="2852936"/>
            <a:ext cx="1756527" cy="1945751"/>
            <a:chOff x="6415873" y="2852936"/>
            <a:chExt cx="1756527" cy="1945751"/>
          </a:xfrm>
        </p:grpSpPr>
        <p:pic>
          <p:nvPicPr>
            <p:cNvPr id="9" name="תמונה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873" y="2852936"/>
              <a:ext cx="1756527" cy="138251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683090" y="4429355"/>
              <a:ext cx="13360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0000FF"/>
                  </a:solidFill>
                  <a:latin typeface="Courier" pitchFamily="49" charset="0"/>
                </a:rPr>
                <a:t>imDiff</a:t>
              </a:r>
              <a:endParaRPr lang="he-IL" b="1" dirty="0">
                <a:solidFill>
                  <a:srgbClr val="0000FF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9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We want to “clean” these pictures from noise</a:t>
            </a:r>
          </a:p>
          <a:p>
            <a:pPr algn="l" rtl="0"/>
            <a:r>
              <a:rPr lang="en-US" dirty="0"/>
              <a:t>Suggestions?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2638784" cy="2704753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645024"/>
            <a:ext cx="2736304" cy="2736304"/>
          </a:xfrm>
          <a:prstGeom prst="rect">
            <a:avLst/>
          </a:prstGeom>
        </p:spPr>
      </p:pic>
      <p:sp>
        <p:nvSpPr>
          <p:cNvPr id="7" name="AutoShape 2" descr="condiments,dining,food,households,pepper shakers,salt and pepper,salt shakers,spices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2052" name="Picture 4" descr="condiments,dining,food,households,pepper shakers,salt and pepper,salt shakers,spic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924648" y="2204864"/>
            <a:ext cx="1367432" cy="136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- Mean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374904" y="1700808"/>
            <a:ext cx="8410128" cy="255726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u="sng" dirty="0"/>
              <a:t>Take 1: Smoothing</a:t>
            </a:r>
          </a:p>
          <a:p>
            <a:pPr marL="0" indent="0" algn="l" rtl="0">
              <a:buNone/>
            </a:pPr>
            <a:r>
              <a:rPr lang="en-US" dirty="0"/>
              <a:t>Use the </a:t>
            </a:r>
            <a:r>
              <a:rPr lang="en-US" i="1" dirty="0" err="1"/>
              <a:t>morph_by_neighborhood</a:t>
            </a:r>
            <a:r>
              <a:rPr lang="en-US" dirty="0"/>
              <a:t> framework with </a:t>
            </a:r>
            <a:r>
              <a:rPr lang="en-US" i="1" dirty="0"/>
              <a:t>mean </a:t>
            </a:r>
            <a:r>
              <a:rPr lang="en-US" dirty="0"/>
              <a:t>(average):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2000" b="1" dirty="0">
                <a:solidFill>
                  <a:srgbClr val="FF66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denoise_mean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, dx=5, </a:t>
            </a:r>
            <a:r>
              <a:rPr lang="en-US" sz="2000" b="1" dirty="0" err="1">
                <a:latin typeface="Courier" pitchFamily="49" charset="0"/>
              </a:rPr>
              <a:t>dy</a:t>
            </a:r>
            <a:r>
              <a:rPr lang="en-US" sz="2000" b="1" dirty="0">
                <a:latin typeface="Courier" pitchFamily="49" charset="0"/>
              </a:rPr>
              <a:t>=5):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morph_by_neighborhood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urier" pitchFamily="49" charset="0"/>
              </a:rPr>
              <a:t>np.mean</a:t>
            </a:r>
            <a:r>
              <a:rPr lang="en-US" sz="2000" b="1" dirty="0">
                <a:latin typeface="Courier" pitchFamily="49" charset="0"/>
              </a:rPr>
              <a:t>, dx, </a:t>
            </a:r>
            <a:r>
              <a:rPr lang="en-US" sz="2000" b="1" dirty="0" err="1">
                <a:latin typeface="Courier" pitchFamily="49" charset="0"/>
              </a:rPr>
              <a:t>dy</a:t>
            </a:r>
            <a:r>
              <a:rPr lang="en-US" sz="2000" b="1" dirty="0">
                <a:latin typeface="Courier" pitchFamily="49" charset="0"/>
              </a:rPr>
              <a:t>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180490"/>
            <a:ext cx="2104440" cy="210444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87" y="4149080"/>
            <a:ext cx="2086326" cy="213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- Median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415516" y="1700808"/>
            <a:ext cx="8770168" cy="190919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u="sng" dirty="0"/>
              <a:t>Take 2: Median</a:t>
            </a:r>
          </a:p>
          <a:p>
            <a:pPr marL="0" indent="0" algn="l" rtl="0">
              <a:buNone/>
            </a:pPr>
            <a:endParaRPr lang="en-US" u="sng" dirty="0"/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2000" b="1" dirty="0">
                <a:solidFill>
                  <a:srgbClr val="FF66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denoise_median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, dx=5, </a:t>
            </a:r>
            <a:r>
              <a:rPr lang="en-US" sz="2000" b="1" dirty="0" err="1">
                <a:latin typeface="Courier" pitchFamily="49" charset="0"/>
              </a:rPr>
              <a:t>dy</a:t>
            </a:r>
            <a:r>
              <a:rPr lang="en-US" sz="2000" b="1" dirty="0">
                <a:latin typeface="Courier" pitchFamily="49" charset="0"/>
              </a:rPr>
              <a:t>=5):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morph_by_neighborhood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urier" pitchFamily="49" charset="0"/>
              </a:rPr>
              <a:t>np.median</a:t>
            </a:r>
            <a:r>
              <a:rPr lang="en-US" sz="2000" b="1" dirty="0">
                <a:latin typeface="Courier" pitchFamily="49" charset="0"/>
              </a:rPr>
              <a:t>, dx, </a:t>
            </a:r>
            <a:r>
              <a:rPr lang="en-US" sz="2000" b="1" dirty="0" err="1">
                <a:latin typeface="Courier" pitchFamily="49" charset="0"/>
              </a:rPr>
              <a:t>dy</a:t>
            </a:r>
            <a:r>
              <a:rPr lang="en-US" sz="2000" b="1" dirty="0">
                <a:latin typeface="Courier" pitchFamily="49" charset="0"/>
              </a:rPr>
              <a:t>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184834"/>
            <a:ext cx="2106576" cy="2106576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149080"/>
            <a:ext cx="2096816" cy="21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- Median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26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914400" y="1556792"/>
            <a:ext cx="7772400" cy="5005536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Can we do better?</a:t>
            </a:r>
          </a:p>
          <a:p>
            <a:pPr algn="l" rtl="0"/>
            <a:r>
              <a:rPr lang="en-US" dirty="0"/>
              <a:t>We did not exploit what we know about the ‘noise’</a:t>
            </a:r>
          </a:p>
          <a:p>
            <a:pPr algn="l" rtl="0"/>
            <a:r>
              <a:rPr lang="en-US" dirty="0"/>
              <a:t>The ‘noise’ can only be </a:t>
            </a:r>
          </a:p>
          <a:p>
            <a:pPr lvl="1" algn="l" rtl="0"/>
            <a:r>
              <a:rPr lang="en-US" dirty="0"/>
              <a:t>Almost white</a:t>
            </a:r>
          </a:p>
          <a:p>
            <a:pPr lvl="1" algn="l" rtl="0"/>
            <a:r>
              <a:rPr lang="en-US" dirty="0"/>
              <a:t>Almost black</a:t>
            </a:r>
            <a:br>
              <a:rPr lang="en-US" dirty="0"/>
            </a:br>
            <a:endParaRPr lang="en-US" dirty="0"/>
          </a:p>
          <a:p>
            <a:pPr algn="l" rtl="0"/>
            <a:r>
              <a:rPr lang="en-US" dirty="0"/>
              <a:t>So change only </a:t>
            </a:r>
            <a:r>
              <a:rPr lang="en-US" b="1" dirty="0"/>
              <a:t>very bright or very dark pixels</a:t>
            </a:r>
            <a:r>
              <a:rPr lang="en-US" dirty="0"/>
              <a:t>!</a:t>
            </a:r>
          </a:p>
          <a:p>
            <a:pPr lvl="1" algn="l" rtl="0"/>
            <a:r>
              <a:rPr lang="en-US" dirty="0"/>
              <a:t>What is very bright?</a:t>
            </a:r>
          </a:p>
          <a:p>
            <a:pPr lvl="2" algn="l" rtl="0"/>
            <a:r>
              <a:rPr lang="en-US" dirty="0"/>
              <a:t>Pixel&gt;W</a:t>
            </a:r>
          </a:p>
          <a:p>
            <a:pPr lvl="1" algn="l" rtl="0"/>
            <a:r>
              <a:rPr lang="en-US" dirty="0"/>
              <a:t>What is very dark?</a:t>
            </a:r>
          </a:p>
          <a:p>
            <a:pPr lvl="2" algn="l" rtl="0"/>
            <a:r>
              <a:rPr lang="en-US" dirty="0"/>
              <a:t>Pixel&lt;B</a:t>
            </a:r>
          </a:p>
        </p:txBody>
      </p:sp>
      <p:pic>
        <p:nvPicPr>
          <p:cNvPr id="5" name="Picture 4" descr="condiments,dining,food,households,pepper shakers,salt and pepper,salt shakers,spic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092280" y="188640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76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- operation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27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Pixels not too bright or too dark remain with no change.</a:t>
            </a:r>
          </a:p>
          <a:p>
            <a:pPr algn="l" rtl="0"/>
            <a:r>
              <a:rPr lang="en-US" sz="2400" dirty="0"/>
              <a:t>Otherwise, examine the pixel’s neighborhood </a:t>
            </a:r>
            <a:r>
              <a:rPr lang="en-US" sz="2400" i="1" dirty="0" err="1"/>
              <a:t>neighborhood</a:t>
            </a:r>
            <a:r>
              <a:rPr lang="en-US" sz="2400" i="1" dirty="0"/>
              <a:t>.</a:t>
            </a:r>
          </a:p>
          <a:p>
            <a:pPr algn="l" rtl="0"/>
            <a:r>
              <a:rPr lang="en-US" sz="2400" dirty="0"/>
              <a:t>too dark:</a:t>
            </a:r>
          </a:p>
          <a:p>
            <a:pPr lvl="1" algn="l" rtl="0"/>
            <a:r>
              <a:rPr lang="en-US" sz="2000" dirty="0"/>
              <a:t>Get the median of </a:t>
            </a:r>
            <a:r>
              <a:rPr lang="en-US" sz="2200" i="1" dirty="0"/>
              <a:t>neighborhood</a:t>
            </a:r>
            <a:r>
              <a:rPr lang="en-US" sz="2000" dirty="0"/>
              <a:t>, but ignore ‘too dark’ pixels</a:t>
            </a:r>
          </a:p>
          <a:p>
            <a:pPr algn="l" rtl="0"/>
            <a:r>
              <a:rPr lang="en-US" sz="2400" dirty="0"/>
              <a:t>too bright:</a:t>
            </a:r>
          </a:p>
          <a:p>
            <a:pPr lvl="1" algn="l" rtl="0"/>
            <a:r>
              <a:rPr lang="en-US" sz="2000" dirty="0"/>
              <a:t>Get the median of </a:t>
            </a:r>
            <a:r>
              <a:rPr lang="en-US" sz="2200" i="1" dirty="0">
                <a:solidFill>
                  <a:prstClr val="black"/>
                </a:solidFill>
              </a:rPr>
              <a:t>neighborhood</a:t>
            </a:r>
            <a:r>
              <a:rPr lang="en-US" sz="2000" dirty="0"/>
              <a:t>, but ignore ‘too bright’ pixels</a:t>
            </a:r>
          </a:p>
        </p:txBody>
      </p:sp>
      <p:pic>
        <p:nvPicPr>
          <p:cNvPr id="5" name="Picture 4" descr="condiments,dining,food,households,pepper shakers,salt and pepper,salt shakers,spic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524328" y="332656"/>
            <a:ext cx="1223416" cy="122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8" name="Picture 2" descr="http://homepages.inf.ed.ac.uk/rbf/HIPR2/images/wom1crp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4293096"/>
            <a:ext cx="2302024" cy="2121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376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72400" cy="796950"/>
          </a:xfrm>
        </p:spPr>
        <p:txBody>
          <a:bodyPr/>
          <a:lstStyle/>
          <a:p>
            <a:r>
              <a:rPr lang="en-US" dirty="0"/>
              <a:t>Denoising – Bounded Median 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28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971600" y="1268760"/>
            <a:ext cx="7700392" cy="2383574"/>
          </a:xfrm>
          <a:solidFill>
            <a:srgbClr val="CEF1F6"/>
          </a:solidFill>
          <a:ln>
            <a:noFill/>
          </a:ln>
        </p:spPr>
        <p:txBody>
          <a:bodyPr tIns="108000" bIns="108000">
            <a:noAutofit/>
          </a:bodyPr>
          <a:lstStyle/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1600" b="1" dirty="0">
                <a:solidFill>
                  <a:srgbClr val="FF6600"/>
                </a:solidFill>
                <a:latin typeface="Courier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" pitchFamily="49" charset="0"/>
              </a:rPr>
              <a:t>my_median</a:t>
            </a:r>
            <a:r>
              <a:rPr lang="en-US" sz="1600" b="1" dirty="0">
                <a:latin typeface="Courier" pitchFamily="49" charset="0"/>
              </a:rPr>
              <a:t>(</a:t>
            </a:r>
            <a:r>
              <a:rPr lang="en-US" sz="1600" b="1" dirty="0" err="1">
                <a:latin typeface="Courier" pitchFamily="49" charset="0"/>
              </a:rPr>
              <a:t>nbrs</a:t>
            </a:r>
            <a:r>
              <a:rPr lang="en-US" sz="1600" b="1" dirty="0">
                <a:latin typeface="Courier" pitchFamily="49" charset="0"/>
              </a:rPr>
              <a:t>, </a:t>
            </a:r>
            <a:r>
              <a:rPr lang="en-US" sz="1600" b="1" dirty="0" err="1">
                <a:latin typeface="Courier" pitchFamily="49" charset="0"/>
              </a:rPr>
              <a:t>min_val</a:t>
            </a:r>
            <a:r>
              <a:rPr lang="en-US" sz="1600" b="1" dirty="0">
                <a:latin typeface="Courier" pitchFamily="49" charset="0"/>
              </a:rPr>
              <a:t>=0, </a:t>
            </a:r>
            <a:r>
              <a:rPr lang="en-US" sz="1600" b="1" dirty="0" err="1">
                <a:latin typeface="Courier" pitchFamily="49" charset="0"/>
              </a:rPr>
              <a:t>max_val</a:t>
            </a:r>
            <a:r>
              <a:rPr lang="en-US" sz="1600" b="1" dirty="0">
                <a:latin typeface="Courier" pitchFamily="49" charset="0"/>
              </a:rPr>
              <a:t>=255):</a:t>
            </a: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latin typeface="Courier" pitchFamily="49" charset="0"/>
              </a:rPr>
              <a:t>    </a:t>
            </a:r>
            <a:r>
              <a:rPr lang="en-US" sz="1600" b="1" dirty="0" err="1">
                <a:latin typeface="Courier" pitchFamily="49" charset="0"/>
              </a:rPr>
              <a:t>good_nbrs</a:t>
            </a:r>
            <a:r>
              <a:rPr lang="en-US" sz="1600" b="1" dirty="0">
                <a:latin typeface="Courier" pitchFamily="49" charset="0"/>
              </a:rPr>
              <a:t> = </a:t>
            </a:r>
            <a:r>
              <a:rPr lang="en-US" sz="1600" b="1" dirty="0" err="1">
                <a:latin typeface="Courier" pitchFamily="49" charset="0"/>
              </a:rPr>
              <a:t>nbrs</a:t>
            </a:r>
            <a:r>
              <a:rPr lang="en-US" sz="1600" b="1" dirty="0">
                <a:latin typeface="Courier" pitchFamily="49" charset="0"/>
              </a:rPr>
              <a:t>[(</a:t>
            </a:r>
            <a:r>
              <a:rPr lang="en-US" sz="1600" b="1" dirty="0" err="1">
                <a:latin typeface="Courier" pitchFamily="49" charset="0"/>
              </a:rPr>
              <a:t>nbrs</a:t>
            </a:r>
            <a:r>
              <a:rPr lang="en-US" sz="1600" b="1" dirty="0">
                <a:latin typeface="Courier" pitchFamily="49" charset="0"/>
              </a:rPr>
              <a:t> &gt; </a:t>
            </a:r>
            <a:r>
              <a:rPr lang="en-US" sz="1600" b="1" dirty="0" err="1">
                <a:latin typeface="Courier" pitchFamily="49" charset="0"/>
              </a:rPr>
              <a:t>min_val</a:t>
            </a:r>
            <a:r>
              <a:rPr lang="en-US" sz="1600" b="1" dirty="0">
                <a:latin typeface="Courier" pitchFamily="49" charset="0"/>
              </a:rPr>
              <a:t>) &amp; (</a:t>
            </a:r>
            <a:r>
              <a:rPr lang="en-US" sz="1600" b="1" dirty="0" err="1">
                <a:latin typeface="Courier" pitchFamily="49" charset="0"/>
              </a:rPr>
              <a:t>nbrs</a:t>
            </a:r>
            <a:r>
              <a:rPr lang="en-US" sz="1600" b="1" dirty="0">
                <a:latin typeface="Courier" pitchFamily="49" charset="0"/>
              </a:rPr>
              <a:t> &lt; </a:t>
            </a:r>
            <a:r>
              <a:rPr lang="en-US" sz="1600" b="1" dirty="0" err="1">
                <a:latin typeface="Courier" pitchFamily="49" charset="0"/>
              </a:rPr>
              <a:t>max_val</a:t>
            </a:r>
            <a:r>
              <a:rPr lang="en-US" sz="1600" b="1" dirty="0">
                <a:latin typeface="Courier" pitchFamily="49" charset="0"/>
              </a:rPr>
              <a:t>)]</a:t>
            </a: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solidFill>
                  <a:srgbClr val="FF6600"/>
                </a:solidFill>
                <a:latin typeface="Courier" pitchFamily="49" charset="0"/>
              </a:rPr>
              <a:t>    </a:t>
            </a:r>
            <a:r>
              <a:rPr lang="en-US" sz="1600" b="1" dirty="0">
                <a:solidFill>
                  <a:srgbClr val="FF8C00"/>
                </a:solidFill>
                <a:latin typeface="Courier" pitchFamily="49" charset="0"/>
              </a:rPr>
              <a:t>if</a:t>
            </a:r>
            <a:r>
              <a:rPr lang="en-US" sz="1600" b="1" dirty="0">
                <a:latin typeface="Courier" pitchFamily="49" charset="0"/>
              </a:rPr>
              <a:t> </a:t>
            </a:r>
            <a:r>
              <a:rPr lang="en-US" sz="1600" b="1" dirty="0" err="1">
                <a:latin typeface="Courier" pitchFamily="49" charset="0"/>
              </a:rPr>
              <a:t>good_nbrs.size</a:t>
            </a:r>
            <a:r>
              <a:rPr lang="en-US" sz="1600" b="1" dirty="0">
                <a:latin typeface="Courier" pitchFamily="49" charset="0"/>
              </a:rPr>
              <a:t>&gt;0: </a:t>
            </a:r>
            <a:r>
              <a:rPr lang="en-US" sz="1600" b="1" dirty="0">
                <a:solidFill>
                  <a:srgbClr val="FF0000"/>
                </a:solidFill>
                <a:latin typeface="Courier" pitchFamily="49" charset="0"/>
              </a:rPr>
              <a:t>#There are relevant neighbors</a:t>
            </a:r>
            <a:endParaRPr lang="en-US" sz="1600" b="1" dirty="0">
              <a:latin typeface="Courier" pitchFamily="49" charset="0"/>
            </a:endParaRP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solidFill>
                  <a:srgbClr val="FF6600"/>
                </a:solidFill>
                <a:latin typeface="Courier" pitchFamily="49" charset="0"/>
              </a:rPr>
              <a:t>        </a:t>
            </a:r>
            <a:r>
              <a:rPr lang="en-US" sz="16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1600" b="1" dirty="0">
                <a:latin typeface="Courier" pitchFamily="49" charset="0"/>
              </a:rPr>
              <a:t> </a:t>
            </a:r>
            <a:r>
              <a:rPr lang="en-US" sz="1600" b="1" dirty="0" err="1">
                <a:latin typeface="Courier" pitchFamily="49" charset="0"/>
              </a:rPr>
              <a:t>np.median</a:t>
            </a:r>
            <a:r>
              <a:rPr lang="en-US" sz="1600" b="1" dirty="0">
                <a:latin typeface="Courier" pitchFamily="49" charset="0"/>
              </a:rPr>
              <a:t>(</a:t>
            </a:r>
            <a:r>
              <a:rPr lang="en-US" sz="1600" b="1" dirty="0" err="1">
                <a:latin typeface="Courier" pitchFamily="49" charset="0"/>
              </a:rPr>
              <a:t>good_nbrs</a:t>
            </a:r>
            <a:r>
              <a:rPr lang="en-US" sz="1600" b="1" dirty="0">
                <a:latin typeface="Courier" pitchFamily="49" charset="0"/>
              </a:rPr>
              <a:t>)</a:t>
            </a: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latin typeface="Courier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" pitchFamily="49" charset="0"/>
              </a:rPr>
              <a:t>#"else": i.e., no relevant neighbors</a:t>
            </a: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latin typeface="Courier" pitchFamily="49" charset="0"/>
              </a:rPr>
              <a:t>    center = (</a:t>
            </a:r>
            <a:r>
              <a:rPr lang="en-US" sz="1600" b="1" dirty="0" err="1">
                <a:latin typeface="Courier" pitchFamily="49" charset="0"/>
              </a:rPr>
              <a:t>nbrs.shape</a:t>
            </a:r>
            <a:r>
              <a:rPr lang="en-US" sz="1600" b="1" dirty="0">
                <a:latin typeface="Courier" pitchFamily="49" charset="0"/>
              </a:rPr>
              <a:t>[0]/2, </a:t>
            </a:r>
            <a:r>
              <a:rPr lang="en-US" sz="1600" b="1" dirty="0" err="1">
                <a:latin typeface="Courier" pitchFamily="49" charset="0"/>
              </a:rPr>
              <a:t>nbrs.shape</a:t>
            </a:r>
            <a:r>
              <a:rPr lang="en-US" sz="1600" b="1" dirty="0">
                <a:latin typeface="Courier" pitchFamily="49" charset="0"/>
              </a:rPr>
              <a:t>[1]/2)</a:t>
            </a: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latin typeface="Courier" pitchFamily="49" charset="0"/>
              </a:rPr>
              <a:t>    </a:t>
            </a:r>
            <a:r>
              <a:rPr lang="en-US" sz="16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1600" b="1" dirty="0">
                <a:latin typeface="Courier" pitchFamily="49" charset="0"/>
              </a:rPr>
              <a:t> </a:t>
            </a:r>
            <a:r>
              <a:rPr lang="en-US" sz="1600" b="1" dirty="0" err="1">
                <a:latin typeface="Courier" pitchFamily="49" charset="0"/>
              </a:rPr>
              <a:t>nbrs</a:t>
            </a:r>
            <a:r>
              <a:rPr lang="en-US" sz="1600" b="1" dirty="0">
                <a:latin typeface="Courier" pitchFamily="49" charset="0"/>
              </a:rPr>
              <a:t>[center]</a:t>
            </a:r>
          </a:p>
        </p:txBody>
      </p:sp>
      <p:sp>
        <p:nvSpPr>
          <p:cNvPr id="6" name="מציין מיקום תוכן 3"/>
          <p:cNvSpPr txBox="1">
            <a:spLocks/>
          </p:cNvSpPr>
          <p:nvPr/>
        </p:nvSpPr>
        <p:spPr>
          <a:xfrm>
            <a:off x="410694" y="4077072"/>
            <a:ext cx="8433914" cy="208823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vert="horz" tIns="108000" bIns="108000">
            <a:no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 err="1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1600" b="1" dirty="0">
                <a:solidFill>
                  <a:srgbClr val="FF6600"/>
                </a:solidFill>
                <a:latin typeface="Courier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" pitchFamily="49" charset="0"/>
              </a:rPr>
              <a:t>clear_noise</a:t>
            </a:r>
            <a:r>
              <a:rPr lang="en-US" sz="1600" b="1" dirty="0">
                <a:latin typeface="Courier" pitchFamily="49" charset="0"/>
              </a:rPr>
              <a:t>(</a:t>
            </a:r>
            <a:r>
              <a:rPr lang="en-US" sz="1600" b="1" dirty="0" err="1">
                <a:latin typeface="Courier" pitchFamily="49" charset="0"/>
              </a:rPr>
              <a:t>nbrs</a:t>
            </a:r>
            <a:r>
              <a:rPr lang="en-US" sz="1600" b="1" dirty="0">
                <a:latin typeface="Courier" pitchFamily="49" charset="0"/>
              </a:rPr>
              <a:t>, </a:t>
            </a:r>
            <a:r>
              <a:rPr lang="en-US" sz="1600" b="1" dirty="0" err="1">
                <a:latin typeface="Courier" pitchFamily="49" charset="0"/>
              </a:rPr>
              <a:t>min_val</a:t>
            </a:r>
            <a:r>
              <a:rPr lang="en-US" sz="1600" b="1" dirty="0">
                <a:latin typeface="Courier" pitchFamily="49" charset="0"/>
              </a:rPr>
              <a:t>=0, </a:t>
            </a:r>
            <a:r>
              <a:rPr lang="en-US" sz="1600" b="1" dirty="0" err="1">
                <a:latin typeface="Courier" pitchFamily="49" charset="0"/>
              </a:rPr>
              <a:t>max_val</a:t>
            </a:r>
            <a:r>
              <a:rPr lang="en-US" sz="1600" b="1" dirty="0">
                <a:latin typeface="Courier" pitchFamily="49" charset="0"/>
              </a:rPr>
              <a:t>=255):</a:t>
            </a: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latin typeface="Courier" pitchFamily="49" charset="0"/>
              </a:rPr>
              <a:t>    center = (</a:t>
            </a:r>
            <a:r>
              <a:rPr lang="en-US" sz="1600" b="1" dirty="0" err="1">
                <a:latin typeface="Courier" pitchFamily="49" charset="0"/>
              </a:rPr>
              <a:t>nbrs.shape</a:t>
            </a:r>
            <a:r>
              <a:rPr lang="en-US" sz="1600" b="1" dirty="0">
                <a:latin typeface="Courier" pitchFamily="49" charset="0"/>
              </a:rPr>
              <a:t>[0]/2, </a:t>
            </a:r>
            <a:r>
              <a:rPr lang="en-US" sz="1600" b="1" dirty="0" err="1">
                <a:latin typeface="Courier" pitchFamily="49" charset="0"/>
              </a:rPr>
              <a:t>nbrs.shape</a:t>
            </a:r>
            <a:r>
              <a:rPr lang="en-US" sz="1600" b="1" dirty="0">
                <a:latin typeface="Courier" pitchFamily="49" charset="0"/>
              </a:rPr>
              <a:t>[1]/2)</a:t>
            </a: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latin typeface="Courier" pitchFamily="49" charset="0"/>
              </a:rPr>
              <a:t>    </a:t>
            </a:r>
            <a:r>
              <a:rPr lang="en-US" sz="1600" b="1" dirty="0">
                <a:solidFill>
                  <a:srgbClr val="FF8C00"/>
                </a:solidFill>
                <a:latin typeface="Courier" pitchFamily="49" charset="0"/>
              </a:rPr>
              <a:t>if not</a:t>
            </a:r>
            <a:r>
              <a:rPr lang="en-US" sz="1600" b="1" dirty="0">
                <a:latin typeface="Courier" pitchFamily="49" charset="0"/>
              </a:rPr>
              <a:t> (</a:t>
            </a:r>
            <a:r>
              <a:rPr lang="en-US" sz="1600" b="1" dirty="0" err="1">
                <a:latin typeface="Courier" pitchFamily="49" charset="0"/>
              </a:rPr>
              <a:t>min_val</a:t>
            </a:r>
            <a:r>
              <a:rPr lang="en-US" sz="1600" b="1" dirty="0">
                <a:latin typeface="Courier" pitchFamily="49" charset="0"/>
              </a:rPr>
              <a:t> &lt; </a:t>
            </a:r>
            <a:r>
              <a:rPr lang="en-US" sz="1600" b="1" dirty="0" err="1">
                <a:latin typeface="Courier" pitchFamily="49" charset="0"/>
              </a:rPr>
              <a:t>nbrs</a:t>
            </a:r>
            <a:r>
              <a:rPr lang="en-US" sz="1600" b="1" dirty="0">
                <a:latin typeface="Courier" pitchFamily="49" charset="0"/>
              </a:rPr>
              <a:t>[center] &lt; </a:t>
            </a:r>
            <a:r>
              <a:rPr lang="en-US" sz="1600" b="1" dirty="0" err="1">
                <a:latin typeface="Courier" pitchFamily="49" charset="0"/>
              </a:rPr>
              <a:t>max_val</a:t>
            </a:r>
            <a:r>
              <a:rPr lang="en-US" sz="1600" b="1" dirty="0">
                <a:latin typeface="Courier" pitchFamily="49" charset="0"/>
              </a:rPr>
              <a:t>): </a:t>
            </a:r>
            <a:r>
              <a:rPr lang="en-US" sz="1600" b="1" dirty="0">
                <a:solidFill>
                  <a:srgbClr val="FF0000"/>
                </a:solidFill>
                <a:latin typeface="Courier" pitchFamily="49" charset="0"/>
              </a:rPr>
              <a:t>#Abnormal pixel</a:t>
            </a:r>
            <a:endParaRPr lang="en-US" sz="1600" b="1" dirty="0">
              <a:latin typeface="Courier" pitchFamily="49" charset="0"/>
            </a:endParaRP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latin typeface="Courier" pitchFamily="49" charset="0"/>
              </a:rPr>
              <a:t>        </a:t>
            </a:r>
            <a:r>
              <a:rPr lang="en-US" sz="16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1600" b="1" dirty="0">
                <a:latin typeface="Courier" pitchFamily="49" charset="0"/>
              </a:rPr>
              <a:t> </a:t>
            </a:r>
            <a:r>
              <a:rPr lang="en-US" sz="1600" b="1" dirty="0" err="1">
                <a:latin typeface="Courier" pitchFamily="49" charset="0"/>
              </a:rPr>
              <a:t>my_median</a:t>
            </a:r>
            <a:r>
              <a:rPr lang="en-US" sz="1600" b="1" dirty="0">
                <a:latin typeface="Courier" pitchFamily="49" charset="0"/>
              </a:rPr>
              <a:t>(</a:t>
            </a:r>
            <a:r>
              <a:rPr lang="en-US" sz="1600" b="1" dirty="0" err="1">
                <a:latin typeface="Courier" pitchFamily="49" charset="0"/>
              </a:rPr>
              <a:t>nbrs</a:t>
            </a:r>
            <a:r>
              <a:rPr lang="en-US" sz="1600" b="1" dirty="0">
                <a:latin typeface="Courier" pitchFamily="49" charset="0"/>
              </a:rPr>
              <a:t>, </a:t>
            </a:r>
            <a:r>
              <a:rPr lang="en-US" sz="1600" b="1" dirty="0" err="1">
                <a:latin typeface="Courier" pitchFamily="49" charset="0"/>
              </a:rPr>
              <a:t>min_val</a:t>
            </a:r>
            <a:r>
              <a:rPr lang="en-US" sz="1600" b="1" dirty="0">
                <a:latin typeface="Courier" pitchFamily="49" charset="0"/>
              </a:rPr>
              <a:t>, </a:t>
            </a:r>
            <a:r>
              <a:rPr lang="en-US" sz="1600" b="1" dirty="0" err="1">
                <a:latin typeface="Courier" pitchFamily="49" charset="0"/>
              </a:rPr>
              <a:t>max_val</a:t>
            </a:r>
            <a:r>
              <a:rPr lang="en-US" sz="1600" b="1" dirty="0">
                <a:latin typeface="Courier" pitchFamily="49" charset="0"/>
              </a:rPr>
              <a:t>)</a:t>
            </a: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latin typeface="Courier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" pitchFamily="49" charset="0"/>
              </a:rPr>
              <a:t>#"else": i.e., a good one, return it</a:t>
            </a:r>
            <a:endParaRPr lang="en-US" sz="1600" b="1" dirty="0">
              <a:latin typeface="Courier" pitchFamily="49" charset="0"/>
            </a:endParaRP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solidFill>
                  <a:srgbClr val="FF6600"/>
                </a:solidFill>
                <a:latin typeface="Courier" pitchFamily="49" charset="0"/>
              </a:rPr>
              <a:t>    </a:t>
            </a:r>
            <a:r>
              <a:rPr lang="en-US" sz="16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1600" b="1" dirty="0">
                <a:latin typeface="Courier" pitchFamily="49" charset="0"/>
              </a:rPr>
              <a:t> </a:t>
            </a:r>
            <a:r>
              <a:rPr lang="en-US" sz="1600" b="1" dirty="0" err="1">
                <a:latin typeface="Courier" pitchFamily="49" charset="0"/>
              </a:rPr>
              <a:t>nbrs</a:t>
            </a:r>
            <a:r>
              <a:rPr lang="en-US" sz="1600" b="1" dirty="0">
                <a:latin typeface="Courier" pitchFamily="49" charset="0"/>
              </a:rPr>
              <a:t>[center]</a:t>
            </a:r>
          </a:p>
        </p:txBody>
      </p:sp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– Bounded Median 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29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467544" y="2348880"/>
            <a:ext cx="8352928" cy="165618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b="1" dirty="0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1800" b="1" dirty="0">
                <a:latin typeface="Courier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" pitchFamily="49" charset="0"/>
              </a:rPr>
              <a:t>denoise_bounded_median</a:t>
            </a:r>
            <a:r>
              <a:rPr lang="en-US" sz="1800" b="1" dirty="0">
                <a:latin typeface="Courier" pitchFamily="49" charset="0"/>
              </a:rPr>
              <a:t>(</a:t>
            </a:r>
            <a:r>
              <a:rPr lang="en-US" sz="1800" b="1" dirty="0" err="1">
                <a:latin typeface="Courier" pitchFamily="49" charset="0"/>
              </a:rPr>
              <a:t>im</a:t>
            </a:r>
            <a:r>
              <a:rPr lang="en-US" sz="1800" b="1" dirty="0">
                <a:latin typeface="Courier" pitchFamily="49" charset="0"/>
              </a:rPr>
              <a:t>, </a:t>
            </a:r>
            <a:r>
              <a:rPr lang="en-US" sz="1800" b="1" dirty="0" err="1">
                <a:latin typeface="Courier" pitchFamily="49" charset="0"/>
              </a:rPr>
              <a:t>nx</a:t>
            </a:r>
            <a:r>
              <a:rPr lang="en-US" sz="1800" b="1" dirty="0">
                <a:latin typeface="Courier" pitchFamily="49" charset="0"/>
              </a:rPr>
              <a:t>=3, </a:t>
            </a:r>
            <a:r>
              <a:rPr lang="en-US" sz="1800" b="1" dirty="0" err="1">
                <a:latin typeface="Courier" pitchFamily="49" charset="0"/>
              </a:rPr>
              <a:t>ny</a:t>
            </a:r>
            <a:r>
              <a:rPr lang="en-US" sz="1800" b="1" dirty="0">
                <a:latin typeface="Courier" pitchFamily="49" charset="0"/>
              </a:rPr>
              <a:t>=3):</a:t>
            </a:r>
          </a:p>
          <a:p>
            <a:pPr marL="0" indent="0" algn="l" rtl="0">
              <a:spcBef>
                <a:spcPts val="300"/>
              </a:spcBef>
              <a:buNone/>
            </a:pPr>
            <a:r>
              <a:rPr lang="en-US" sz="1800" b="1" dirty="0">
                <a:latin typeface="Courier" pitchFamily="49" charset="0"/>
              </a:rPr>
              <a:t>    </a:t>
            </a:r>
            <a:r>
              <a:rPr lang="en-US" sz="1800" b="1" dirty="0" err="1">
                <a:latin typeface="Courier" pitchFamily="49" charset="0"/>
              </a:rPr>
              <a:t>num_repeats</a:t>
            </a:r>
            <a:r>
              <a:rPr lang="en-US" sz="1800" b="1" dirty="0">
                <a:latin typeface="Courier" pitchFamily="49" charset="0"/>
              </a:rPr>
              <a:t> = 3</a:t>
            </a:r>
            <a:br>
              <a:rPr lang="en-US" sz="1800" b="1" dirty="0">
                <a:latin typeface="Courier" pitchFamily="49" charset="0"/>
              </a:rPr>
            </a:br>
            <a:r>
              <a:rPr lang="en-US" sz="1800" b="1" dirty="0">
                <a:latin typeface="Courier" pitchFamily="49" charset="0"/>
              </a:rPr>
              <a:t>    </a:t>
            </a:r>
            <a:r>
              <a:rPr lang="en-US" sz="1800" b="1" dirty="0">
                <a:solidFill>
                  <a:srgbClr val="FF8C00"/>
                </a:solidFill>
                <a:latin typeface="Courier" pitchFamily="49" charset="0"/>
              </a:rPr>
              <a:t>for</a:t>
            </a:r>
            <a:r>
              <a:rPr lang="en-US" sz="1800" b="1" dirty="0">
                <a:latin typeface="Courier" pitchFamily="49" charset="0"/>
              </a:rPr>
              <a:t> i </a:t>
            </a:r>
            <a:r>
              <a:rPr lang="en-US" sz="1800" b="1" dirty="0">
                <a:solidFill>
                  <a:srgbClr val="FF8C00"/>
                </a:solidFill>
                <a:latin typeface="Courier" pitchFamily="49" charset="0"/>
              </a:rPr>
              <a:t>in</a:t>
            </a:r>
            <a:r>
              <a:rPr lang="en-US" sz="1800" b="1" dirty="0">
                <a:latin typeface="Courier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</a:rPr>
              <a:t>range</a:t>
            </a:r>
            <a:r>
              <a:rPr lang="en-US" sz="1800" b="1" dirty="0">
                <a:latin typeface="Courier" pitchFamily="49" charset="0"/>
              </a:rPr>
              <a:t>(</a:t>
            </a:r>
            <a:r>
              <a:rPr lang="en-US" sz="1800" b="1" dirty="0" err="1">
                <a:latin typeface="Courier" pitchFamily="49" charset="0"/>
              </a:rPr>
              <a:t>num_repeats</a:t>
            </a:r>
            <a:r>
              <a:rPr lang="en-US" sz="1800" b="1" dirty="0">
                <a:latin typeface="Courier" pitchFamily="49" charset="0"/>
              </a:rPr>
              <a:t>):</a:t>
            </a:r>
            <a:br>
              <a:rPr lang="en-US" sz="1800" b="1" dirty="0">
                <a:latin typeface="Courier" pitchFamily="49" charset="0"/>
              </a:rPr>
            </a:br>
            <a:r>
              <a:rPr lang="en-US" sz="1800" b="1" dirty="0">
                <a:latin typeface="Courier" pitchFamily="49" charset="0"/>
              </a:rPr>
              <a:t>        </a:t>
            </a:r>
            <a:r>
              <a:rPr lang="en-US" sz="1800" b="1" dirty="0" err="1">
                <a:latin typeface="Courier" pitchFamily="49" charset="0"/>
              </a:rPr>
              <a:t>im</a:t>
            </a:r>
            <a:r>
              <a:rPr lang="en-US" sz="1800" b="1" dirty="0">
                <a:latin typeface="Courier" pitchFamily="49" charset="0"/>
              </a:rPr>
              <a:t> = </a:t>
            </a:r>
            <a:r>
              <a:rPr lang="en-US" sz="1800" b="1" dirty="0" err="1">
                <a:latin typeface="Courier" pitchFamily="49" charset="0"/>
              </a:rPr>
              <a:t>morph_by_neighborhood</a:t>
            </a:r>
            <a:r>
              <a:rPr lang="en-US" sz="1800" b="1" dirty="0">
                <a:latin typeface="Courier" pitchFamily="49" charset="0"/>
              </a:rPr>
              <a:t>(</a:t>
            </a:r>
            <a:r>
              <a:rPr lang="en-US" sz="1800" b="1" dirty="0" err="1">
                <a:latin typeface="Courier" pitchFamily="49" charset="0"/>
              </a:rPr>
              <a:t>im</a:t>
            </a:r>
            <a:r>
              <a:rPr lang="en-US" sz="1800" b="1" dirty="0">
                <a:latin typeface="Courier" pitchFamily="49" charset="0"/>
              </a:rPr>
              <a:t>, </a:t>
            </a:r>
            <a:r>
              <a:rPr lang="en-US" sz="1800" b="1" dirty="0" err="1">
                <a:latin typeface="Courier" pitchFamily="49" charset="0"/>
              </a:rPr>
              <a:t>clear_noise</a:t>
            </a:r>
            <a:r>
              <a:rPr lang="en-US" sz="1800" b="1" dirty="0">
                <a:latin typeface="Courier" pitchFamily="49" charset="0"/>
              </a:rPr>
              <a:t>, </a:t>
            </a:r>
            <a:r>
              <a:rPr lang="en-US" sz="1800" b="1" dirty="0" err="1">
                <a:latin typeface="Courier" pitchFamily="49" charset="0"/>
              </a:rPr>
              <a:t>nx</a:t>
            </a:r>
            <a:r>
              <a:rPr lang="en-US" sz="1800" b="1" dirty="0">
                <a:latin typeface="Courier" pitchFamily="49" charset="0"/>
              </a:rPr>
              <a:t>, </a:t>
            </a:r>
            <a:r>
              <a:rPr lang="en-US" sz="1800" b="1" dirty="0" err="1">
                <a:latin typeface="Courier" pitchFamily="49" charset="0"/>
              </a:rPr>
              <a:t>ny</a:t>
            </a:r>
            <a:r>
              <a:rPr lang="en-US" sz="1800" b="1" dirty="0">
                <a:latin typeface="Courier" pitchFamily="49" charset="0"/>
              </a:rPr>
              <a:t>)</a:t>
            </a:r>
            <a:br>
              <a:rPr lang="en-US" sz="1800" b="1" dirty="0">
                <a:latin typeface="Courier" pitchFamily="49" charset="0"/>
              </a:rPr>
            </a:br>
            <a:r>
              <a:rPr lang="en-US" sz="1800" b="1" dirty="0">
                <a:latin typeface="Courier" pitchFamily="49" charset="0"/>
              </a:rPr>
              <a:t>    </a:t>
            </a:r>
            <a:r>
              <a:rPr lang="en-US" sz="18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1800" b="1" dirty="0">
                <a:latin typeface="Courier" pitchFamily="49" charset="0"/>
              </a:rPr>
              <a:t> </a:t>
            </a:r>
            <a:r>
              <a:rPr lang="en-US" sz="1800" b="1" dirty="0" err="1">
                <a:latin typeface="Courier" pitchFamily="49" charset="0"/>
              </a:rPr>
              <a:t>im</a:t>
            </a:r>
            <a:endParaRPr lang="en-US" sz="18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62272"/>
            <a:ext cx="7772400" cy="1143000"/>
          </a:xfrm>
        </p:spPr>
        <p:txBody>
          <a:bodyPr/>
          <a:lstStyle/>
          <a:p>
            <a:pPr rtl="0"/>
            <a:r>
              <a:rPr lang="en-US" dirty="0"/>
              <a:t>Recap: </a:t>
            </a:r>
            <a:r>
              <a:rPr lang="en-US" dirty="0" err="1"/>
              <a:t>Numpy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</a:t>
            </a:fld>
            <a:endParaRPr lang="he-IL"/>
          </a:p>
        </p:txBody>
      </p:sp>
      <p:sp>
        <p:nvSpPr>
          <p:cNvPr id="6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107504" y="1052736"/>
            <a:ext cx="4608512" cy="4752528"/>
          </a:xfrm>
        </p:spPr>
        <p:txBody>
          <a:bodyPr>
            <a:noAutofit/>
          </a:bodyPr>
          <a:lstStyle/>
          <a:p>
            <a:pPr algn="l" rtl="0">
              <a:spcBef>
                <a:spcPts val="18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Boolean masking</a:t>
            </a:r>
          </a:p>
          <a:p>
            <a:pPr marL="0" indent="0" algn="l" rtl="0">
              <a:spcBef>
                <a:spcPts val="18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4"/>
          <a:stretch/>
        </p:blipFill>
        <p:spPr bwMode="auto">
          <a:xfrm>
            <a:off x="234632" y="1539620"/>
            <a:ext cx="8801864" cy="246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3258" y="2674415"/>
            <a:ext cx="8801864" cy="92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4632" y="3595536"/>
            <a:ext cx="8801864" cy="439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– Bounded Median 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30</a:t>
            </a:fld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88" y="1310288"/>
            <a:ext cx="2693671" cy="2761013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10287"/>
            <a:ext cx="2693671" cy="2761013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87" y="4114628"/>
            <a:ext cx="2693671" cy="2605137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5" y="4144812"/>
            <a:ext cx="2693672" cy="25749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0286" y="1310287"/>
            <a:ext cx="1125449" cy="461665"/>
          </a:xfrm>
          <a:prstGeom prst="rect">
            <a:avLst/>
          </a:prstGeom>
          <a:solidFill>
            <a:srgbClr val="D3B5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Original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1863" y="1310288"/>
            <a:ext cx="432048" cy="461665"/>
          </a:xfrm>
          <a:prstGeom prst="rect">
            <a:avLst/>
          </a:prstGeom>
          <a:solidFill>
            <a:srgbClr val="D3B5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0288" y="4109654"/>
            <a:ext cx="432048" cy="461665"/>
          </a:xfrm>
          <a:prstGeom prst="rect">
            <a:avLst/>
          </a:prstGeom>
          <a:solidFill>
            <a:srgbClr val="D3B5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76055" y="4144812"/>
            <a:ext cx="432048" cy="461665"/>
          </a:xfrm>
          <a:prstGeom prst="rect">
            <a:avLst/>
          </a:prstGeom>
          <a:solidFill>
            <a:srgbClr val="D3B5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74937" y="1250361"/>
            <a:ext cx="9627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i="1" dirty="0"/>
              <a:t>Iteration number:</a:t>
            </a:r>
          </a:p>
        </p:txBody>
      </p:sp>
    </p:spTree>
    <p:extLst>
      <p:ext uri="{BB962C8B-B14F-4D97-AF65-F5344CB8AC3E}">
        <p14:creationId xmlns:p14="http://schemas.microsoft.com/office/powerpoint/2010/main" val="351163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Ternary segmentation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31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05536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b="1" dirty="0"/>
                  <a:t>Ternary segmentation</a:t>
                </a:r>
                <a:r>
                  <a:rPr lang="en-US" dirty="0"/>
                  <a:t> – like binary segmentation but with </a:t>
                </a:r>
                <a:r>
                  <a:rPr lang="en-US" b="1" dirty="0"/>
                  <a:t>3 values</a:t>
                </a:r>
                <a:r>
                  <a:rPr lang="en-US" dirty="0"/>
                  <a:t>.</a:t>
                </a:r>
              </a:p>
              <a:p>
                <a:pPr lvl="1" algn="l" rtl="0"/>
                <a:r>
                  <a:rPr lang="en-US" dirty="0">
                    <a:solidFill>
                      <a:srgbClr val="0000FF"/>
                    </a:solidFill>
                  </a:rPr>
                  <a:t>Transform </a:t>
                </a:r>
                <a:r>
                  <a:rPr lang="en-US" dirty="0" err="1">
                    <a:solidFill>
                      <a:srgbClr val="0000FF"/>
                    </a:solidFill>
                  </a:rPr>
                  <a:t>grayscale</a:t>
                </a:r>
                <a:r>
                  <a:rPr lang="en-US" dirty="0">
                    <a:solidFill>
                      <a:srgbClr val="0000FF"/>
                    </a:solidFill>
                  </a:rPr>
                  <a:t> to </a:t>
                </a:r>
                <a:r>
                  <a:rPr lang="en-US" u="sng" dirty="0">
                    <a:solidFill>
                      <a:srgbClr val="0000FF"/>
                    </a:solidFill>
                  </a:rPr>
                  <a:t>black/gray/white</a:t>
                </a:r>
                <a:r>
                  <a:rPr lang="en-US" dirty="0">
                    <a:solidFill>
                      <a:srgbClr val="0000FF"/>
                    </a:solidFill>
                  </a:rPr>
                  <a:t>.</a:t>
                </a:r>
              </a:p>
              <a:p>
                <a:pPr lvl="1" algn="l" rtl="0"/>
                <a:r>
                  <a:rPr lang="en-US" dirty="0"/>
                  <a:t>To do so, first find </a:t>
                </a:r>
                <a:r>
                  <a:rPr lang="en-US" u="sng" dirty="0"/>
                  <a:t>2 thresholds</a:t>
                </a:r>
                <a:r>
                  <a:rPr lang="en-US" dirty="0"/>
                  <a:t> such that:</a:t>
                </a:r>
              </a:p>
              <a:p>
                <a:pPr lvl="1" algn="l" rtl="0"/>
                <a:endParaRPr lang="en-US" dirty="0"/>
              </a:p>
              <a:p>
                <a:pPr marL="320040" lvl="1" indent="0" algn="l" rtl="0">
                  <a:buNone/>
                </a:pPr>
                <a:r>
                  <a:rPr lang="en-US" sz="3200" i="1" dirty="0">
                    <a:solidFill>
                      <a:srgbClr val="0000FF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i="1" dirty="0">
                    <a:solidFill>
                      <a:srgbClr val="0000FF"/>
                    </a:solidFill>
                  </a:rPr>
                  <a:t> pixels turn white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i="1" dirty="0">
                    <a:solidFill>
                      <a:srgbClr val="0000FF"/>
                    </a:solidFill>
                  </a:rPr>
                  <a:t> turn gray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i="1" dirty="0">
                    <a:solidFill>
                      <a:srgbClr val="0000FF"/>
                    </a:solidFill>
                  </a:rPr>
                  <a:t> turn black</a:t>
                </a:r>
              </a:p>
              <a:p>
                <a:pPr marL="320040" lvl="1" indent="0" algn="l" rtl="0">
                  <a:buNone/>
                </a:pPr>
                <a:endParaRPr lang="en-US" sz="2800" dirty="0">
                  <a:solidFill>
                    <a:srgbClr val="0000FF"/>
                  </a:solidFill>
                </a:endParaRPr>
              </a:p>
              <a:p>
                <a:pPr algn="l" rtl="0"/>
                <a:r>
                  <a:rPr lang="en-US" sz="2400" dirty="0"/>
                  <a:t>For example: If the values of the image pixels are 1 to 90 then:</a:t>
                </a:r>
              </a:p>
              <a:p>
                <a:pPr lvl="1" algn="l" rtl="0">
                  <a:buNone/>
                </a:pPr>
                <a:r>
                  <a:rPr lang="en-US" dirty="0"/>
                  <a:t>first threshold = 30; second threshold = 60</a:t>
                </a:r>
              </a:p>
              <a:p>
                <a:pPr marL="32004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05536"/>
              </a:xfrm>
              <a:blipFill rotWithShape="1">
                <a:blip r:embed="rId2" cstate="print"/>
                <a:stretch>
                  <a:fillRect l="-706" t="-9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7528239" y="257262"/>
            <a:ext cx="1217514" cy="1224542"/>
            <a:chOff x="4283" y="1197"/>
            <a:chExt cx="866" cy="871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4283" y="1197"/>
              <a:ext cx="866" cy="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283" y="1197"/>
              <a:ext cx="758" cy="870"/>
            </a:xfrm>
            <a:custGeom>
              <a:avLst/>
              <a:gdLst>
                <a:gd name="T0" fmla="*/ 1450 w 1515"/>
                <a:gd name="T1" fmla="*/ 687 h 1741"/>
                <a:gd name="T2" fmla="*/ 1463 w 1515"/>
                <a:gd name="T3" fmla="*/ 599 h 1741"/>
                <a:gd name="T4" fmla="*/ 1455 w 1515"/>
                <a:gd name="T5" fmla="*/ 576 h 1741"/>
                <a:gd name="T6" fmla="*/ 1436 w 1515"/>
                <a:gd name="T7" fmla="*/ 562 h 1741"/>
                <a:gd name="T8" fmla="*/ 984 w 1515"/>
                <a:gd name="T9" fmla="*/ 516 h 1741"/>
                <a:gd name="T10" fmla="*/ 985 w 1515"/>
                <a:gd name="T11" fmla="*/ 493 h 1741"/>
                <a:gd name="T12" fmla="*/ 963 w 1515"/>
                <a:gd name="T13" fmla="*/ 349 h 1741"/>
                <a:gd name="T14" fmla="*/ 902 w 1515"/>
                <a:gd name="T15" fmla="*/ 219 h 1741"/>
                <a:gd name="T16" fmla="*/ 823 w 1515"/>
                <a:gd name="T17" fmla="*/ 127 h 1741"/>
                <a:gd name="T18" fmla="*/ 765 w 1515"/>
                <a:gd name="T19" fmla="*/ 83 h 1741"/>
                <a:gd name="T20" fmla="*/ 703 w 1515"/>
                <a:gd name="T21" fmla="*/ 47 h 1741"/>
                <a:gd name="T22" fmla="*/ 636 w 1515"/>
                <a:gd name="T23" fmla="*/ 21 h 1741"/>
                <a:gd name="T24" fmla="*/ 565 w 1515"/>
                <a:gd name="T25" fmla="*/ 6 h 1741"/>
                <a:gd name="T26" fmla="*/ 492 w 1515"/>
                <a:gd name="T27" fmla="*/ 0 h 1741"/>
                <a:gd name="T28" fmla="*/ 419 w 1515"/>
                <a:gd name="T29" fmla="*/ 6 h 1741"/>
                <a:gd name="T30" fmla="*/ 349 w 1515"/>
                <a:gd name="T31" fmla="*/ 22 h 1741"/>
                <a:gd name="T32" fmla="*/ 282 w 1515"/>
                <a:gd name="T33" fmla="*/ 47 h 1741"/>
                <a:gd name="T34" fmla="*/ 219 w 1515"/>
                <a:gd name="T35" fmla="*/ 83 h 1741"/>
                <a:gd name="T36" fmla="*/ 161 w 1515"/>
                <a:gd name="T37" fmla="*/ 128 h 1741"/>
                <a:gd name="T38" fmla="*/ 83 w 1515"/>
                <a:gd name="T39" fmla="*/ 220 h 1741"/>
                <a:gd name="T40" fmla="*/ 21 w 1515"/>
                <a:gd name="T41" fmla="*/ 349 h 1741"/>
                <a:gd name="T42" fmla="*/ 0 w 1515"/>
                <a:gd name="T43" fmla="*/ 493 h 1741"/>
                <a:gd name="T44" fmla="*/ 21 w 1515"/>
                <a:gd name="T45" fmla="*/ 636 h 1741"/>
                <a:gd name="T46" fmla="*/ 83 w 1515"/>
                <a:gd name="T47" fmla="*/ 766 h 1741"/>
                <a:gd name="T48" fmla="*/ 159 w 1515"/>
                <a:gd name="T49" fmla="*/ 855 h 1741"/>
                <a:gd name="T50" fmla="*/ 206 w 1515"/>
                <a:gd name="T51" fmla="*/ 893 h 1741"/>
                <a:gd name="T52" fmla="*/ 257 w 1515"/>
                <a:gd name="T53" fmla="*/ 925 h 1741"/>
                <a:gd name="T54" fmla="*/ 311 w 1515"/>
                <a:gd name="T55" fmla="*/ 950 h 1741"/>
                <a:gd name="T56" fmla="*/ 369 w 1515"/>
                <a:gd name="T57" fmla="*/ 969 h 1741"/>
                <a:gd name="T58" fmla="*/ 428 w 1515"/>
                <a:gd name="T59" fmla="*/ 980 h 1741"/>
                <a:gd name="T60" fmla="*/ 394 w 1515"/>
                <a:gd name="T61" fmla="*/ 1048 h 1741"/>
                <a:gd name="T62" fmla="*/ 333 w 1515"/>
                <a:gd name="T63" fmla="*/ 1175 h 1741"/>
                <a:gd name="T64" fmla="*/ 262 w 1515"/>
                <a:gd name="T65" fmla="*/ 1321 h 1741"/>
                <a:gd name="T66" fmla="*/ 198 w 1515"/>
                <a:gd name="T67" fmla="*/ 1452 h 1741"/>
                <a:gd name="T68" fmla="*/ 162 w 1515"/>
                <a:gd name="T69" fmla="*/ 1525 h 1741"/>
                <a:gd name="T70" fmla="*/ 156 w 1515"/>
                <a:gd name="T71" fmla="*/ 1548 h 1741"/>
                <a:gd name="T72" fmla="*/ 165 w 1515"/>
                <a:gd name="T73" fmla="*/ 1574 h 1741"/>
                <a:gd name="T74" fmla="*/ 188 w 1515"/>
                <a:gd name="T75" fmla="*/ 1586 h 1741"/>
                <a:gd name="T76" fmla="*/ 219 w 1515"/>
                <a:gd name="T77" fmla="*/ 1612 h 1741"/>
                <a:gd name="T78" fmla="*/ 218 w 1515"/>
                <a:gd name="T79" fmla="*/ 1629 h 1741"/>
                <a:gd name="T80" fmla="*/ 227 w 1515"/>
                <a:gd name="T81" fmla="*/ 1652 h 1741"/>
                <a:gd name="T82" fmla="*/ 248 w 1515"/>
                <a:gd name="T83" fmla="*/ 1665 h 1741"/>
                <a:gd name="T84" fmla="*/ 305 w 1515"/>
                <a:gd name="T85" fmla="*/ 1680 h 1741"/>
                <a:gd name="T86" fmla="*/ 307 w 1515"/>
                <a:gd name="T87" fmla="*/ 1704 h 1741"/>
                <a:gd name="T88" fmla="*/ 313 w 1515"/>
                <a:gd name="T89" fmla="*/ 1725 h 1741"/>
                <a:gd name="T90" fmla="*/ 332 w 1515"/>
                <a:gd name="T91" fmla="*/ 1739 h 1741"/>
                <a:gd name="T92" fmla="*/ 1196 w 1515"/>
                <a:gd name="T93" fmla="*/ 1709 h 1741"/>
                <a:gd name="T94" fmla="*/ 1250 w 1515"/>
                <a:gd name="T95" fmla="*/ 1717 h 1741"/>
                <a:gd name="T96" fmla="*/ 1322 w 1515"/>
                <a:gd name="T97" fmla="*/ 1727 h 1741"/>
                <a:gd name="T98" fmla="*/ 1351 w 1515"/>
                <a:gd name="T99" fmla="*/ 1732 h 1741"/>
                <a:gd name="T100" fmla="*/ 1374 w 1515"/>
                <a:gd name="T101" fmla="*/ 1722 h 1741"/>
                <a:gd name="T102" fmla="*/ 1387 w 1515"/>
                <a:gd name="T103" fmla="*/ 1703 h 1741"/>
                <a:gd name="T104" fmla="*/ 1421 w 1515"/>
                <a:gd name="T105" fmla="*/ 1686 h 1741"/>
                <a:gd name="T106" fmla="*/ 1443 w 1515"/>
                <a:gd name="T107" fmla="*/ 1679 h 1741"/>
                <a:gd name="T108" fmla="*/ 1457 w 1515"/>
                <a:gd name="T109" fmla="*/ 1661 h 1741"/>
                <a:gd name="T110" fmla="*/ 1460 w 1515"/>
                <a:gd name="T111" fmla="*/ 1636 h 1741"/>
                <a:gd name="T112" fmla="*/ 1492 w 1515"/>
                <a:gd name="T113" fmla="*/ 1633 h 1741"/>
                <a:gd name="T114" fmla="*/ 1511 w 1515"/>
                <a:gd name="T115" fmla="*/ 1616 h 1741"/>
                <a:gd name="T116" fmla="*/ 1515 w 1515"/>
                <a:gd name="T117" fmla="*/ 1593 h 1741"/>
                <a:gd name="T118" fmla="*/ 1491 w 1515"/>
                <a:gd name="T119" fmla="*/ 1349 h 1741"/>
                <a:gd name="T120" fmla="*/ 1450 w 1515"/>
                <a:gd name="T121" fmla="*/ 929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5" h="1741">
                  <a:moveTo>
                    <a:pt x="1435" y="781"/>
                  </a:moveTo>
                  <a:lnTo>
                    <a:pt x="1440" y="745"/>
                  </a:lnTo>
                  <a:lnTo>
                    <a:pt x="1450" y="687"/>
                  </a:lnTo>
                  <a:lnTo>
                    <a:pt x="1459" y="631"/>
                  </a:lnTo>
                  <a:lnTo>
                    <a:pt x="1462" y="607"/>
                  </a:lnTo>
                  <a:lnTo>
                    <a:pt x="1463" y="599"/>
                  </a:lnTo>
                  <a:lnTo>
                    <a:pt x="1462" y="591"/>
                  </a:lnTo>
                  <a:lnTo>
                    <a:pt x="1460" y="583"/>
                  </a:lnTo>
                  <a:lnTo>
                    <a:pt x="1455" y="576"/>
                  </a:lnTo>
                  <a:lnTo>
                    <a:pt x="1450" y="570"/>
                  </a:lnTo>
                  <a:lnTo>
                    <a:pt x="1443" y="566"/>
                  </a:lnTo>
                  <a:lnTo>
                    <a:pt x="1436" y="562"/>
                  </a:lnTo>
                  <a:lnTo>
                    <a:pt x="1428" y="561"/>
                  </a:lnTo>
                  <a:lnTo>
                    <a:pt x="984" y="524"/>
                  </a:lnTo>
                  <a:lnTo>
                    <a:pt x="984" y="516"/>
                  </a:lnTo>
                  <a:lnTo>
                    <a:pt x="985" y="508"/>
                  </a:lnTo>
                  <a:lnTo>
                    <a:pt x="985" y="500"/>
                  </a:lnTo>
                  <a:lnTo>
                    <a:pt x="985" y="493"/>
                  </a:lnTo>
                  <a:lnTo>
                    <a:pt x="983" y="444"/>
                  </a:lnTo>
                  <a:lnTo>
                    <a:pt x="976" y="396"/>
                  </a:lnTo>
                  <a:lnTo>
                    <a:pt x="963" y="349"/>
                  </a:lnTo>
                  <a:lnTo>
                    <a:pt x="947" y="304"/>
                  </a:lnTo>
                  <a:lnTo>
                    <a:pt x="926" y="260"/>
                  </a:lnTo>
                  <a:lnTo>
                    <a:pt x="902" y="219"/>
                  </a:lnTo>
                  <a:lnTo>
                    <a:pt x="873" y="181"/>
                  </a:lnTo>
                  <a:lnTo>
                    <a:pt x="840" y="144"/>
                  </a:lnTo>
                  <a:lnTo>
                    <a:pt x="823" y="127"/>
                  </a:lnTo>
                  <a:lnTo>
                    <a:pt x="804" y="112"/>
                  </a:lnTo>
                  <a:lnTo>
                    <a:pt x="785" y="97"/>
                  </a:lnTo>
                  <a:lnTo>
                    <a:pt x="765" y="83"/>
                  </a:lnTo>
                  <a:lnTo>
                    <a:pt x="744" y="70"/>
                  </a:lnTo>
                  <a:lnTo>
                    <a:pt x="724" y="58"/>
                  </a:lnTo>
                  <a:lnTo>
                    <a:pt x="703" y="47"/>
                  </a:lnTo>
                  <a:lnTo>
                    <a:pt x="681" y="37"/>
                  </a:lnTo>
                  <a:lnTo>
                    <a:pt x="658" y="29"/>
                  </a:lnTo>
                  <a:lnTo>
                    <a:pt x="636" y="21"/>
                  </a:lnTo>
                  <a:lnTo>
                    <a:pt x="612" y="15"/>
                  </a:lnTo>
                  <a:lnTo>
                    <a:pt x="589" y="9"/>
                  </a:lnTo>
                  <a:lnTo>
                    <a:pt x="565" y="6"/>
                  </a:lnTo>
                  <a:lnTo>
                    <a:pt x="540" y="2"/>
                  </a:lnTo>
                  <a:lnTo>
                    <a:pt x="516" y="1"/>
                  </a:lnTo>
                  <a:lnTo>
                    <a:pt x="492" y="0"/>
                  </a:lnTo>
                  <a:lnTo>
                    <a:pt x="468" y="1"/>
                  </a:lnTo>
                  <a:lnTo>
                    <a:pt x="444" y="2"/>
                  </a:lnTo>
                  <a:lnTo>
                    <a:pt x="419" y="6"/>
                  </a:lnTo>
                  <a:lnTo>
                    <a:pt x="395" y="9"/>
                  </a:lnTo>
                  <a:lnTo>
                    <a:pt x="372" y="15"/>
                  </a:lnTo>
                  <a:lnTo>
                    <a:pt x="349" y="22"/>
                  </a:lnTo>
                  <a:lnTo>
                    <a:pt x="326" y="29"/>
                  </a:lnTo>
                  <a:lnTo>
                    <a:pt x="304" y="38"/>
                  </a:lnTo>
                  <a:lnTo>
                    <a:pt x="282" y="47"/>
                  </a:lnTo>
                  <a:lnTo>
                    <a:pt x="260" y="59"/>
                  </a:lnTo>
                  <a:lnTo>
                    <a:pt x="240" y="70"/>
                  </a:lnTo>
                  <a:lnTo>
                    <a:pt x="219" y="83"/>
                  </a:lnTo>
                  <a:lnTo>
                    <a:pt x="199" y="97"/>
                  </a:lnTo>
                  <a:lnTo>
                    <a:pt x="181" y="112"/>
                  </a:lnTo>
                  <a:lnTo>
                    <a:pt x="161" y="128"/>
                  </a:lnTo>
                  <a:lnTo>
                    <a:pt x="144" y="145"/>
                  </a:lnTo>
                  <a:lnTo>
                    <a:pt x="112" y="181"/>
                  </a:lnTo>
                  <a:lnTo>
                    <a:pt x="83" y="220"/>
                  </a:lnTo>
                  <a:lnTo>
                    <a:pt x="58" y="262"/>
                  </a:lnTo>
                  <a:lnTo>
                    <a:pt x="38" y="304"/>
                  </a:lnTo>
                  <a:lnTo>
                    <a:pt x="21" y="349"/>
                  </a:lnTo>
                  <a:lnTo>
                    <a:pt x="9" y="396"/>
                  </a:lnTo>
                  <a:lnTo>
                    <a:pt x="2" y="445"/>
                  </a:lnTo>
                  <a:lnTo>
                    <a:pt x="0" y="493"/>
                  </a:lnTo>
                  <a:lnTo>
                    <a:pt x="2" y="541"/>
                  </a:lnTo>
                  <a:lnTo>
                    <a:pt x="9" y="590"/>
                  </a:lnTo>
                  <a:lnTo>
                    <a:pt x="21" y="636"/>
                  </a:lnTo>
                  <a:lnTo>
                    <a:pt x="38" y="681"/>
                  </a:lnTo>
                  <a:lnTo>
                    <a:pt x="58" y="725"/>
                  </a:lnTo>
                  <a:lnTo>
                    <a:pt x="83" y="766"/>
                  </a:lnTo>
                  <a:lnTo>
                    <a:pt x="112" y="804"/>
                  </a:lnTo>
                  <a:lnTo>
                    <a:pt x="144" y="841"/>
                  </a:lnTo>
                  <a:lnTo>
                    <a:pt x="159" y="855"/>
                  </a:lnTo>
                  <a:lnTo>
                    <a:pt x="174" y="869"/>
                  </a:lnTo>
                  <a:lnTo>
                    <a:pt x="190" y="881"/>
                  </a:lnTo>
                  <a:lnTo>
                    <a:pt x="206" y="893"/>
                  </a:lnTo>
                  <a:lnTo>
                    <a:pt x="222" y="904"/>
                  </a:lnTo>
                  <a:lnTo>
                    <a:pt x="240" y="915"/>
                  </a:lnTo>
                  <a:lnTo>
                    <a:pt x="257" y="925"/>
                  </a:lnTo>
                  <a:lnTo>
                    <a:pt x="274" y="934"/>
                  </a:lnTo>
                  <a:lnTo>
                    <a:pt x="293" y="942"/>
                  </a:lnTo>
                  <a:lnTo>
                    <a:pt x="311" y="950"/>
                  </a:lnTo>
                  <a:lnTo>
                    <a:pt x="330" y="957"/>
                  </a:lnTo>
                  <a:lnTo>
                    <a:pt x="349" y="963"/>
                  </a:lnTo>
                  <a:lnTo>
                    <a:pt x="369" y="969"/>
                  </a:lnTo>
                  <a:lnTo>
                    <a:pt x="387" y="974"/>
                  </a:lnTo>
                  <a:lnTo>
                    <a:pt x="408" y="977"/>
                  </a:lnTo>
                  <a:lnTo>
                    <a:pt x="428" y="980"/>
                  </a:lnTo>
                  <a:lnTo>
                    <a:pt x="421" y="994"/>
                  </a:lnTo>
                  <a:lnTo>
                    <a:pt x="409" y="1017"/>
                  </a:lnTo>
                  <a:lnTo>
                    <a:pt x="394" y="1048"/>
                  </a:lnTo>
                  <a:lnTo>
                    <a:pt x="376" y="1086"/>
                  </a:lnTo>
                  <a:lnTo>
                    <a:pt x="355" y="1129"/>
                  </a:lnTo>
                  <a:lnTo>
                    <a:pt x="333" y="1175"/>
                  </a:lnTo>
                  <a:lnTo>
                    <a:pt x="309" y="1224"/>
                  </a:lnTo>
                  <a:lnTo>
                    <a:pt x="286" y="1273"/>
                  </a:lnTo>
                  <a:lnTo>
                    <a:pt x="262" y="1321"/>
                  </a:lnTo>
                  <a:lnTo>
                    <a:pt x="239" y="1369"/>
                  </a:lnTo>
                  <a:lnTo>
                    <a:pt x="218" y="1412"/>
                  </a:lnTo>
                  <a:lnTo>
                    <a:pt x="198" y="1452"/>
                  </a:lnTo>
                  <a:lnTo>
                    <a:pt x="183" y="1484"/>
                  </a:lnTo>
                  <a:lnTo>
                    <a:pt x="171" y="1509"/>
                  </a:lnTo>
                  <a:lnTo>
                    <a:pt x="162" y="1525"/>
                  </a:lnTo>
                  <a:lnTo>
                    <a:pt x="160" y="1531"/>
                  </a:lnTo>
                  <a:lnTo>
                    <a:pt x="157" y="1539"/>
                  </a:lnTo>
                  <a:lnTo>
                    <a:pt x="156" y="1548"/>
                  </a:lnTo>
                  <a:lnTo>
                    <a:pt x="157" y="1558"/>
                  </a:lnTo>
                  <a:lnTo>
                    <a:pt x="160" y="1566"/>
                  </a:lnTo>
                  <a:lnTo>
                    <a:pt x="165" y="1574"/>
                  </a:lnTo>
                  <a:lnTo>
                    <a:pt x="172" y="1580"/>
                  </a:lnTo>
                  <a:lnTo>
                    <a:pt x="180" y="1584"/>
                  </a:lnTo>
                  <a:lnTo>
                    <a:pt x="188" y="1586"/>
                  </a:lnTo>
                  <a:lnTo>
                    <a:pt x="222" y="1593"/>
                  </a:lnTo>
                  <a:lnTo>
                    <a:pt x="221" y="1603"/>
                  </a:lnTo>
                  <a:lnTo>
                    <a:pt x="219" y="1612"/>
                  </a:lnTo>
                  <a:lnTo>
                    <a:pt x="218" y="1619"/>
                  </a:lnTo>
                  <a:lnTo>
                    <a:pt x="218" y="1621"/>
                  </a:lnTo>
                  <a:lnTo>
                    <a:pt x="218" y="1629"/>
                  </a:lnTo>
                  <a:lnTo>
                    <a:pt x="219" y="1637"/>
                  </a:lnTo>
                  <a:lnTo>
                    <a:pt x="222" y="1645"/>
                  </a:lnTo>
                  <a:lnTo>
                    <a:pt x="227" y="1652"/>
                  </a:lnTo>
                  <a:lnTo>
                    <a:pt x="233" y="1658"/>
                  </a:lnTo>
                  <a:lnTo>
                    <a:pt x="240" y="1663"/>
                  </a:lnTo>
                  <a:lnTo>
                    <a:pt x="248" y="1665"/>
                  </a:lnTo>
                  <a:lnTo>
                    <a:pt x="256" y="1666"/>
                  </a:lnTo>
                  <a:lnTo>
                    <a:pt x="304" y="1668"/>
                  </a:lnTo>
                  <a:lnTo>
                    <a:pt x="305" y="1680"/>
                  </a:lnTo>
                  <a:lnTo>
                    <a:pt x="305" y="1691"/>
                  </a:lnTo>
                  <a:lnTo>
                    <a:pt x="307" y="1701"/>
                  </a:lnTo>
                  <a:lnTo>
                    <a:pt x="307" y="1704"/>
                  </a:lnTo>
                  <a:lnTo>
                    <a:pt x="308" y="1712"/>
                  </a:lnTo>
                  <a:lnTo>
                    <a:pt x="310" y="1719"/>
                  </a:lnTo>
                  <a:lnTo>
                    <a:pt x="313" y="1725"/>
                  </a:lnTo>
                  <a:lnTo>
                    <a:pt x="318" y="1730"/>
                  </a:lnTo>
                  <a:lnTo>
                    <a:pt x="325" y="1735"/>
                  </a:lnTo>
                  <a:lnTo>
                    <a:pt x="332" y="1739"/>
                  </a:lnTo>
                  <a:lnTo>
                    <a:pt x="339" y="1741"/>
                  </a:lnTo>
                  <a:lnTo>
                    <a:pt x="347" y="1741"/>
                  </a:lnTo>
                  <a:lnTo>
                    <a:pt x="1196" y="1709"/>
                  </a:lnTo>
                  <a:lnTo>
                    <a:pt x="1208" y="1710"/>
                  </a:lnTo>
                  <a:lnTo>
                    <a:pt x="1226" y="1713"/>
                  </a:lnTo>
                  <a:lnTo>
                    <a:pt x="1250" y="1717"/>
                  </a:lnTo>
                  <a:lnTo>
                    <a:pt x="1276" y="1720"/>
                  </a:lnTo>
                  <a:lnTo>
                    <a:pt x="1301" y="1725"/>
                  </a:lnTo>
                  <a:lnTo>
                    <a:pt x="1322" y="1727"/>
                  </a:lnTo>
                  <a:lnTo>
                    <a:pt x="1337" y="1729"/>
                  </a:lnTo>
                  <a:lnTo>
                    <a:pt x="1343" y="1730"/>
                  </a:lnTo>
                  <a:lnTo>
                    <a:pt x="1351" y="1732"/>
                  </a:lnTo>
                  <a:lnTo>
                    <a:pt x="1359" y="1729"/>
                  </a:lnTo>
                  <a:lnTo>
                    <a:pt x="1367" y="1727"/>
                  </a:lnTo>
                  <a:lnTo>
                    <a:pt x="1374" y="1722"/>
                  </a:lnTo>
                  <a:lnTo>
                    <a:pt x="1379" y="1717"/>
                  </a:lnTo>
                  <a:lnTo>
                    <a:pt x="1384" y="1710"/>
                  </a:lnTo>
                  <a:lnTo>
                    <a:pt x="1387" y="1703"/>
                  </a:lnTo>
                  <a:lnTo>
                    <a:pt x="1389" y="1695"/>
                  </a:lnTo>
                  <a:lnTo>
                    <a:pt x="1389" y="1686"/>
                  </a:lnTo>
                  <a:lnTo>
                    <a:pt x="1421" y="1686"/>
                  </a:lnTo>
                  <a:lnTo>
                    <a:pt x="1429" y="1684"/>
                  </a:lnTo>
                  <a:lnTo>
                    <a:pt x="1436" y="1682"/>
                  </a:lnTo>
                  <a:lnTo>
                    <a:pt x="1443" y="1679"/>
                  </a:lnTo>
                  <a:lnTo>
                    <a:pt x="1449" y="1674"/>
                  </a:lnTo>
                  <a:lnTo>
                    <a:pt x="1453" y="1668"/>
                  </a:lnTo>
                  <a:lnTo>
                    <a:pt x="1457" y="1661"/>
                  </a:lnTo>
                  <a:lnTo>
                    <a:pt x="1459" y="1654"/>
                  </a:lnTo>
                  <a:lnTo>
                    <a:pt x="1460" y="1646"/>
                  </a:lnTo>
                  <a:lnTo>
                    <a:pt x="1460" y="1636"/>
                  </a:lnTo>
                  <a:lnTo>
                    <a:pt x="1476" y="1636"/>
                  </a:lnTo>
                  <a:lnTo>
                    <a:pt x="1484" y="1635"/>
                  </a:lnTo>
                  <a:lnTo>
                    <a:pt x="1492" y="1633"/>
                  </a:lnTo>
                  <a:lnTo>
                    <a:pt x="1499" y="1629"/>
                  </a:lnTo>
                  <a:lnTo>
                    <a:pt x="1505" y="1623"/>
                  </a:lnTo>
                  <a:lnTo>
                    <a:pt x="1511" y="1616"/>
                  </a:lnTo>
                  <a:lnTo>
                    <a:pt x="1514" y="1610"/>
                  </a:lnTo>
                  <a:lnTo>
                    <a:pt x="1515" y="1601"/>
                  </a:lnTo>
                  <a:lnTo>
                    <a:pt x="1515" y="1593"/>
                  </a:lnTo>
                  <a:lnTo>
                    <a:pt x="1512" y="1560"/>
                  </a:lnTo>
                  <a:lnTo>
                    <a:pt x="1504" y="1474"/>
                  </a:lnTo>
                  <a:lnTo>
                    <a:pt x="1491" y="1349"/>
                  </a:lnTo>
                  <a:lnTo>
                    <a:pt x="1477" y="1206"/>
                  </a:lnTo>
                  <a:lnTo>
                    <a:pt x="1462" y="1060"/>
                  </a:lnTo>
                  <a:lnTo>
                    <a:pt x="1450" y="929"/>
                  </a:lnTo>
                  <a:lnTo>
                    <a:pt x="1439" y="831"/>
                  </a:lnTo>
                  <a:lnTo>
                    <a:pt x="1435" y="7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390" y="1472"/>
              <a:ext cx="625" cy="571"/>
            </a:xfrm>
            <a:custGeom>
              <a:avLst/>
              <a:gdLst>
                <a:gd name="T0" fmla="*/ 1171 w 1251"/>
                <a:gd name="T1" fmla="*/ 230 h 1141"/>
                <a:gd name="T2" fmla="*/ 1171 w 1251"/>
                <a:gd name="T3" fmla="*/ 230 h 1141"/>
                <a:gd name="T4" fmla="*/ 1196 w 1251"/>
                <a:gd name="T5" fmla="*/ 70 h 1141"/>
                <a:gd name="T6" fmla="*/ 1195 w 1251"/>
                <a:gd name="T7" fmla="*/ 62 h 1141"/>
                <a:gd name="T8" fmla="*/ 1188 w 1251"/>
                <a:gd name="T9" fmla="*/ 58 h 1141"/>
                <a:gd name="T10" fmla="*/ 481 w 1251"/>
                <a:gd name="T11" fmla="*/ 0 h 1141"/>
                <a:gd name="T12" fmla="*/ 476 w 1251"/>
                <a:gd name="T13" fmla="*/ 2 h 1141"/>
                <a:gd name="T14" fmla="*/ 1 w 1251"/>
                <a:gd name="T15" fmla="*/ 979 h 1141"/>
                <a:gd name="T16" fmla="*/ 1 w 1251"/>
                <a:gd name="T17" fmla="*/ 988 h 1141"/>
                <a:gd name="T18" fmla="*/ 8 w 1251"/>
                <a:gd name="T19" fmla="*/ 993 h 1141"/>
                <a:gd name="T20" fmla="*/ 58 w 1251"/>
                <a:gd name="T21" fmla="*/ 1003 h 1141"/>
                <a:gd name="T22" fmla="*/ 63 w 1251"/>
                <a:gd name="T23" fmla="*/ 1009 h 1141"/>
                <a:gd name="T24" fmla="*/ 61 w 1251"/>
                <a:gd name="T25" fmla="*/ 1019 h 1141"/>
                <a:gd name="T26" fmla="*/ 57 w 1251"/>
                <a:gd name="T27" fmla="*/ 1049 h 1141"/>
                <a:gd name="T28" fmla="*/ 57 w 1251"/>
                <a:gd name="T29" fmla="*/ 1061 h 1141"/>
                <a:gd name="T30" fmla="*/ 61 w 1251"/>
                <a:gd name="T31" fmla="*/ 1066 h 1141"/>
                <a:gd name="T32" fmla="*/ 128 w 1251"/>
                <a:gd name="T33" fmla="*/ 1070 h 1141"/>
                <a:gd name="T34" fmla="*/ 135 w 1251"/>
                <a:gd name="T35" fmla="*/ 1072 h 1141"/>
                <a:gd name="T36" fmla="*/ 137 w 1251"/>
                <a:gd name="T37" fmla="*/ 1079 h 1141"/>
                <a:gd name="T38" fmla="*/ 141 w 1251"/>
                <a:gd name="T39" fmla="*/ 1136 h 1141"/>
                <a:gd name="T40" fmla="*/ 147 w 1251"/>
                <a:gd name="T41" fmla="*/ 1140 h 1141"/>
                <a:gd name="T42" fmla="*/ 152 w 1251"/>
                <a:gd name="T43" fmla="*/ 1141 h 1141"/>
                <a:gd name="T44" fmla="*/ 171 w 1251"/>
                <a:gd name="T45" fmla="*/ 1140 h 1141"/>
                <a:gd name="T46" fmla="*/ 205 w 1251"/>
                <a:gd name="T47" fmla="*/ 1139 h 1141"/>
                <a:gd name="T48" fmla="*/ 253 w 1251"/>
                <a:gd name="T49" fmla="*/ 1138 h 1141"/>
                <a:gd name="T50" fmla="*/ 311 w 1251"/>
                <a:gd name="T51" fmla="*/ 1136 h 1141"/>
                <a:gd name="T52" fmla="*/ 378 w 1251"/>
                <a:gd name="T53" fmla="*/ 1132 h 1141"/>
                <a:gd name="T54" fmla="*/ 451 w 1251"/>
                <a:gd name="T55" fmla="*/ 1130 h 1141"/>
                <a:gd name="T56" fmla="*/ 528 w 1251"/>
                <a:gd name="T57" fmla="*/ 1126 h 1141"/>
                <a:gd name="T58" fmla="*/ 606 w 1251"/>
                <a:gd name="T59" fmla="*/ 1124 h 1141"/>
                <a:gd name="T60" fmla="*/ 684 w 1251"/>
                <a:gd name="T61" fmla="*/ 1121 h 1141"/>
                <a:gd name="T62" fmla="*/ 756 w 1251"/>
                <a:gd name="T63" fmla="*/ 1118 h 1141"/>
                <a:gd name="T64" fmla="*/ 824 w 1251"/>
                <a:gd name="T65" fmla="*/ 1115 h 1141"/>
                <a:gd name="T66" fmla="*/ 883 w 1251"/>
                <a:gd name="T67" fmla="*/ 1113 h 1141"/>
                <a:gd name="T68" fmla="*/ 930 w 1251"/>
                <a:gd name="T69" fmla="*/ 1111 h 1141"/>
                <a:gd name="T70" fmla="*/ 965 w 1251"/>
                <a:gd name="T71" fmla="*/ 1110 h 1141"/>
                <a:gd name="T72" fmla="*/ 983 w 1251"/>
                <a:gd name="T73" fmla="*/ 1109 h 1141"/>
                <a:gd name="T74" fmla="*/ 987 w 1251"/>
                <a:gd name="T75" fmla="*/ 1109 h 1141"/>
                <a:gd name="T76" fmla="*/ 1009 w 1251"/>
                <a:gd name="T77" fmla="*/ 1113 h 1141"/>
                <a:gd name="T78" fmla="*/ 1052 w 1251"/>
                <a:gd name="T79" fmla="*/ 1119 h 1141"/>
                <a:gd name="T80" fmla="*/ 1096 w 1251"/>
                <a:gd name="T81" fmla="*/ 1125 h 1141"/>
                <a:gd name="T82" fmla="*/ 1116 w 1251"/>
                <a:gd name="T83" fmla="*/ 1129 h 1141"/>
                <a:gd name="T84" fmla="*/ 1123 w 1251"/>
                <a:gd name="T85" fmla="*/ 1126 h 1141"/>
                <a:gd name="T86" fmla="*/ 1126 w 1251"/>
                <a:gd name="T87" fmla="*/ 1121 h 1141"/>
                <a:gd name="T88" fmla="*/ 1130 w 1251"/>
                <a:gd name="T89" fmla="*/ 1092 h 1141"/>
                <a:gd name="T90" fmla="*/ 1134 w 1251"/>
                <a:gd name="T91" fmla="*/ 1087 h 1141"/>
                <a:gd name="T92" fmla="*/ 1187 w 1251"/>
                <a:gd name="T93" fmla="*/ 1086 h 1141"/>
                <a:gd name="T94" fmla="*/ 1194 w 1251"/>
                <a:gd name="T95" fmla="*/ 1084 h 1141"/>
                <a:gd name="T96" fmla="*/ 1196 w 1251"/>
                <a:gd name="T97" fmla="*/ 1077 h 1141"/>
                <a:gd name="T98" fmla="*/ 1198 w 1251"/>
                <a:gd name="T99" fmla="*/ 1043 h 1141"/>
                <a:gd name="T100" fmla="*/ 1202 w 1251"/>
                <a:gd name="T101" fmla="*/ 1039 h 1141"/>
                <a:gd name="T102" fmla="*/ 1240 w 1251"/>
                <a:gd name="T103" fmla="*/ 1038 h 1141"/>
                <a:gd name="T104" fmla="*/ 1247 w 1251"/>
                <a:gd name="T105" fmla="*/ 1034 h 1141"/>
                <a:gd name="T106" fmla="*/ 1251 w 1251"/>
                <a:gd name="T107" fmla="*/ 1027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51" h="1141">
                  <a:moveTo>
                    <a:pt x="1171" y="231"/>
                  </a:moveTo>
                  <a:lnTo>
                    <a:pt x="1171" y="230"/>
                  </a:lnTo>
                  <a:lnTo>
                    <a:pt x="1171" y="230"/>
                  </a:lnTo>
                  <a:lnTo>
                    <a:pt x="1171" y="230"/>
                  </a:lnTo>
                  <a:lnTo>
                    <a:pt x="1171" y="229"/>
                  </a:lnTo>
                  <a:lnTo>
                    <a:pt x="1196" y="70"/>
                  </a:lnTo>
                  <a:lnTo>
                    <a:pt x="1196" y="65"/>
                  </a:lnTo>
                  <a:lnTo>
                    <a:pt x="1195" y="62"/>
                  </a:lnTo>
                  <a:lnTo>
                    <a:pt x="1192" y="59"/>
                  </a:lnTo>
                  <a:lnTo>
                    <a:pt x="1188" y="58"/>
                  </a:lnTo>
                  <a:lnTo>
                    <a:pt x="484" y="0"/>
                  </a:lnTo>
                  <a:lnTo>
                    <a:pt x="481" y="0"/>
                  </a:lnTo>
                  <a:lnTo>
                    <a:pt x="479" y="0"/>
                  </a:lnTo>
                  <a:lnTo>
                    <a:pt x="476" y="2"/>
                  </a:lnTo>
                  <a:lnTo>
                    <a:pt x="474" y="4"/>
                  </a:lnTo>
                  <a:lnTo>
                    <a:pt x="1" y="979"/>
                  </a:lnTo>
                  <a:lnTo>
                    <a:pt x="0" y="983"/>
                  </a:lnTo>
                  <a:lnTo>
                    <a:pt x="1" y="988"/>
                  </a:lnTo>
                  <a:lnTo>
                    <a:pt x="5" y="992"/>
                  </a:lnTo>
                  <a:lnTo>
                    <a:pt x="8" y="993"/>
                  </a:lnTo>
                  <a:lnTo>
                    <a:pt x="55" y="1002"/>
                  </a:lnTo>
                  <a:lnTo>
                    <a:pt x="58" y="1003"/>
                  </a:lnTo>
                  <a:lnTo>
                    <a:pt x="61" y="1005"/>
                  </a:lnTo>
                  <a:lnTo>
                    <a:pt x="63" y="1009"/>
                  </a:lnTo>
                  <a:lnTo>
                    <a:pt x="63" y="1012"/>
                  </a:lnTo>
                  <a:lnTo>
                    <a:pt x="61" y="1019"/>
                  </a:lnTo>
                  <a:lnTo>
                    <a:pt x="59" y="1034"/>
                  </a:lnTo>
                  <a:lnTo>
                    <a:pt x="57" y="1049"/>
                  </a:lnTo>
                  <a:lnTo>
                    <a:pt x="56" y="1056"/>
                  </a:lnTo>
                  <a:lnTo>
                    <a:pt x="57" y="1061"/>
                  </a:lnTo>
                  <a:lnTo>
                    <a:pt x="59" y="1064"/>
                  </a:lnTo>
                  <a:lnTo>
                    <a:pt x="61" y="1066"/>
                  </a:lnTo>
                  <a:lnTo>
                    <a:pt x="65" y="1068"/>
                  </a:lnTo>
                  <a:lnTo>
                    <a:pt x="128" y="1070"/>
                  </a:lnTo>
                  <a:lnTo>
                    <a:pt x="132" y="1071"/>
                  </a:lnTo>
                  <a:lnTo>
                    <a:pt x="135" y="1072"/>
                  </a:lnTo>
                  <a:lnTo>
                    <a:pt x="136" y="1076"/>
                  </a:lnTo>
                  <a:lnTo>
                    <a:pt x="137" y="1079"/>
                  </a:lnTo>
                  <a:lnTo>
                    <a:pt x="140" y="1132"/>
                  </a:lnTo>
                  <a:lnTo>
                    <a:pt x="141" y="1136"/>
                  </a:lnTo>
                  <a:lnTo>
                    <a:pt x="143" y="1139"/>
                  </a:lnTo>
                  <a:lnTo>
                    <a:pt x="147" y="1140"/>
                  </a:lnTo>
                  <a:lnTo>
                    <a:pt x="150" y="1141"/>
                  </a:lnTo>
                  <a:lnTo>
                    <a:pt x="152" y="1141"/>
                  </a:lnTo>
                  <a:lnTo>
                    <a:pt x="159" y="1141"/>
                  </a:lnTo>
                  <a:lnTo>
                    <a:pt x="171" y="1140"/>
                  </a:lnTo>
                  <a:lnTo>
                    <a:pt x="186" y="1140"/>
                  </a:lnTo>
                  <a:lnTo>
                    <a:pt x="205" y="1139"/>
                  </a:lnTo>
                  <a:lnTo>
                    <a:pt x="227" y="1138"/>
                  </a:lnTo>
                  <a:lnTo>
                    <a:pt x="253" y="1138"/>
                  </a:lnTo>
                  <a:lnTo>
                    <a:pt x="280" y="1137"/>
                  </a:lnTo>
                  <a:lnTo>
                    <a:pt x="311" y="1136"/>
                  </a:lnTo>
                  <a:lnTo>
                    <a:pt x="344" y="1134"/>
                  </a:lnTo>
                  <a:lnTo>
                    <a:pt x="378" y="1132"/>
                  </a:lnTo>
                  <a:lnTo>
                    <a:pt x="414" y="1131"/>
                  </a:lnTo>
                  <a:lnTo>
                    <a:pt x="451" y="1130"/>
                  </a:lnTo>
                  <a:lnTo>
                    <a:pt x="490" y="1129"/>
                  </a:lnTo>
                  <a:lnTo>
                    <a:pt x="528" y="1126"/>
                  </a:lnTo>
                  <a:lnTo>
                    <a:pt x="567" y="1125"/>
                  </a:lnTo>
                  <a:lnTo>
                    <a:pt x="606" y="1124"/>
                  </a:lnTo>
                  <a:lnTo>
                    <a:pt x="646" y="1122"/>
                  </a:lnTo>
                  <a:lnTo>
                    <a:pt x="684" y="1121"/>
                  </a:lnTo>
                  <a:lnTo>
                    <a:pt x="721" y="1119"/>
                  </a:lnTo>
                  <a:lnTo>
                    <a:pt x="756" y="1118"/>
                  </a:lnTo>
                  <a:lnTo>
                    <a:pt x="791" y="1116"/>
                  </a:lnTo>
                  <a:lnTo>
                    <a:pt x="824" y="1115"/>
                  </a:lnTo>
                  <a:lnTo>
                    <a:pt x="854" y="1114"/>
                  </a:lnTo>
                  <a:lnTo>
                    <a:pt x="883" y="1113"/>
                  </a:lnTo>
                  <a:lnTo>
                    <a:pt x="908" y="1113"/>
                  </a:lnTo>
                  <a:lnTo>
                    <a:pt x="930" y="1111"/>
                  </a:lnTo>
                  <a:lnTo>
                    <a:pt x="950" y="1110"/>
                  </a:lnTo>
                  <a:lnTo>
                    <a:pt x="965" y="1110"/>
                  </a:lnTo>
                  <a:lnTo>
                    <a:pt x="976" y="1109"/>
                  </a:lnTo>
                  <a:lnTo>
                    <a:pt x="983" y="1109"/>
                  </a:lnTo>
                  <a:lnTo>
                    <a:pt x="986" y="1109"/>
                  </a:lnTo>
                  <a:lnTo>
                    <a:pt x="987" y="1109"/>
                  </a:lnTo>
                  <a:lnTo>
                    <a:pt x="994" y="1110"/>
                  </a:lnTo>
                  <a:lnTo>
                    <a:pt x="1009" y="1113"/>
                  </a:lnTo>
                  <a:lnTo>
                    <a:pt x="1029" y="1116"/>
                  </a:lnTo>
                  <a:lnTo>
                    <a:pt x="1052" y="1119"/>
                  </a:lnTo>
                  <a:lnTo>
                    <a:pt x="1075" y="1123"/>
                  </a:lnTo>
                  <a:lnTo>
                    <a:pt x="1096" y="1125"/>
                  </a:lnTo>
                  <a:lnTo>
                    <a:pt x="1110" y="1127"/>
                  </a:lnTo>
                  <a:lnTo>
                    <a:pt x="1116" y="1129"/>
                  </a:lnTo>
                  <a:lnTo>
                    <a:pt x="1119" y="1129"/>
                  </a:lnTo>
                  <a:lnTo>
                    <a:pt x="1123" y="1126"/>
                  </a:lnTo>
                  <a:lnTo>
                    <a:pt x="1125" y="1124"/>
                  </a:lnTo>
                  <a:lnTo>
                    <a:pt x="1126" y="1121"/>
                  </a:lnTo>
                  <a:lnTo>
                    <a:pt x="1129" y="1095"/>
                  </a:lnTo>
                  <a:lnTo>
                    <a:pt x="1130" y="1092"/>
                  </a:lnTo>
                  <a:lnTo>
                    <a:pt x="1132" y="1088"/>
                  </a:lnTo>
                  <a:lnTo>
                    <a:pt x="1134" y="1087"/>
                  </a:lnTo>
                  <a:lnTo>
                    <a:pt x="1138" y="1086"/>
                  </a:lnTo>
                  <a:lnTo>
                    <a:pt x="1187" y="1086"/>
                  </a:lnTo>
                  <a:lnTo>
                    <a:pt x="1191" y="1085"/>
                  </a:lnTo>
                  <a:lnTo>
                    <a:pt x="1194" y="1084"/>
                  </a:lnTo>
                  <a:lnTo>
                    <a:pt x="1195" y="1080"/>
                  </a:lnTo>
                  <a:lnTo>
                    <a:pt x="1196" y="1077"/>
                  </a:lnTo>
                  <a:lnTo>
                    <a:pt x="1196" y="1047"/>
                  </a:lnTo>
                  <a:lnTo>
                    <a:pt x="1198" y="1043"/>
                  </a:lnTo>
                  <a:lnTo>
                    <a:pt x="1200" y="1040"/>
                  </a:lnTo>
                  <a:lnTo>
                    <a:pt x="1202" y="1039"/>
                  </a:lnTo>
                  <a:lnTo>
                    <a:pt x="1207" y="1038"/>
                  </a:lnTo>
                  <a:lnTo>
                    <a:pt x="1240" y="1038"/>
                  </a:lnTo>
                  <a:lnTo>
                    <a:pt x="1245" y="1036"/>
                  </a:lnTo>
                  <a:lnTo>
                    <a:pt x="1247" y="1034"/>
                  </a:lnTo>
                  <a:lnTo>
                    <a:pt x="1249" y="1031"/>
                  </a:lnTo>
                  <a:lnTo>
                    <a:pt x="1251" y="1027"/>
                  </a:lnTo>
                  <a:lnTo>
                    <a:pt x="1171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469" y="2009"/>
              <a:ext cx="195" cy="24"/>
            </a:xfrm>
            <a:custGeom>
              <a:avLst/>
              <a:gdLst>
                <a:gd name="T0" fmla="*/ 2 w 391"/>
                <a:gd name="T1" fmla="*/ 48 h 48"/>
                <a:gd name="T2" fmla="*/ 0 w 391"/>
                <a:gd name="T3" fmla="*/ 5 h 48"/>
                <a:gd name="T4" fmla="*/ 0 w 391"/>
                <a:gd name="T5" fmla="*/ 4 h 48"/>
                <a:gd name="T6" fmla="*/ 0 w 391"/>
                <a:gd name="T7" fmla="*/ 3 h 48"/>
                <a:gd name="T8" fmla="*/ 0 w 391"/>
                <a:gd name="T9" fmla="*/ 2 h 48"/>
                <a:gd name="T10" fmla="*/ 0 w 391"/>
                <a:gd name="T11" fmla="*/ 0 h 48"/>
                <a:gd name="T12" fmla="*/ 391 w 391"/>
                <a:gd name="T13" fmla="*/ 33 h 48"/>
                <a:gd name="T14" fmla="*/ 357 w 391"/>
                <a:gd name="T15" fmla="*/ 34 h 48"/>
                <a:gd name="T16" fmla="*/ 325 w 391"/>
                <a:gd name="T17" fmla="*/ 35 h 48"/>
                <a:gd name="T18" fmla="*/ 293 w 391"/>
                <a:gd name="T19" fmla="*/ 36 h 48"/>
                <a:gd name="T20" fmla="*/ 262 w 391"/>
                <a:gd name="T21" fmla="*/ 37 h 48"/>
                <a:gd name="T22" fmla="*/ 231 w 391"/>
                <a:gd name="T23" fmla="*/ 39 h 48"/>
                <a:gd name="T24" fmla="*/ 202 w 391"/>
                <a:gd name="T25" fmla="*/ 40 h 48"/>
                <a:gd name="T26" fmla="*/ 173 w 391"/>
                <a:gd name="T27" fmla="*/ 41 h 48"/>
                <a:gd name="T28" fmla="*/ 146 w 391"/>
                <a:gd name="T29" fmla="*/ 42 h 48"/>
                <a:gd name="T30" fmla="*/ 121 w 391"/>
                <a:gd name="T31" fmla="*/ 43 h 48"/>
                <a:gd name="T32" fmla="*/ 97 w 391"/>
                <a:gd name="T33" fmla="*/ 44 h 48"/>
                <a:gd name="T34" fmla="*/ 75 w 391"/>
                <a:gd name="T35" fmla="*/ 44 h 48"/>
                <a:gd name="T36" fmla="*/ 55 w 391"/>
                <a:gd name="T37" fmla="*/ 45 h 48"/>
                <a:gd name="T38" fmla="*/ 38 w 391"/>
                <a:gd name="T39" fmla="*/ 47 h 48"/>
                <a:gd name="T40" fmla="*/ 24 w 391"/>
                <a:gd name="T41" fmla="*/ 47 h 48"/>
                <a:gd name="T42" fmla="*/ 12 w 391"/>
                <a:gd name="T43" fmla="*/ 48 h 48"/>
                <a:gd name="T44" fmla="*/ 2 w 391"/>
                <a:gd name="T4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1" h="48">
                  <a:moveTo>
                    <a:pt x="2" y="48"/>
                  </a:move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391" y="33"/>
                  </a:lnTo>
                  <a:lnTo>
                    <a:pt x="357" y="34"/>
                  </a:lnTo>
                  <a:lnTo>
                    <a:pt x="325" y="35"/>
                  </a:lnTo>
                  <a:lnTo>
                    <a:pt x="293" y="36"/>
                  </a:lnTo>
                  <a:lnTo>
                    <a:pt x="262" y="37"/>
                  </a:lnTo>
                  <a:lnTo>
                    <a:pt x="231" y="39"/>
                  </a:lnTo>
                  <a:lnTo>
                    <a:pt x="202" y="40"/>
                  </a:lnTo>
                  <a:lnTo>
                    <a:pt x="173" y="41"/>
                  </a:lnTo>
                  <a:lnTo>
                    <a:pt x="146" y="42"/>
                  </a:lnTo>
                  <a:lnTo>
                    <a:pt x="121" y="43"/>
                  </a:lnTo>
                  <a:lnTo>
                    <a:pt x="97" y="44"/>
                  </a:lnTo>
                  <a:lnTo>
                    <a:pt x="75" y="44"/>
                  </a:lnTo>
                  <a:lnTo>
                    <a:pt x="55" y="45"/>
                  </a:lnTo>
                  <a:lnTo>
                    <a:pt x="38" y="47"/>
                  </a:lnTo>
                  <a:lnTo>
                    <a:pt x="24" y="47"/>
                  </a:lnTo>
                  <a:lnTo>
                    <a:pt x="12" y="48"/>
                  </a:lnTo>
                  <a:lnTo>
                    <a:pt x="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429" y="1975"/>
              <a:ext cx="390" cy="47"/>
            </a:xfrm>
            <a:custGeom>
              <a:avLst/>
              <a:gdLst>
                <a:gd name="T0" fmla="*/ 626 w 780"/>
                <a:gd name="T1" fmla="*/ 96 h 96"/>
                <a:gd name="T2" fmla="*/ 626 w 780"/>
                <a:gd name="T3" fmla="*/ 95 h 96"/>
                <a:gd name="T4" fmla="*/ 64 w 780"/>
                <a:gd name="T5" fmla="*/ 49 h 96"/>
                <a:gd name="T6" fmla="*/ 64 w 780"/>
                <a:gd name="T7" fmla="*/ 49 h 96"/>
                <a:gd name="T8" fmla="*/ 62 w 780"/>
                <a:gd name="T9" fmla="*/ 48 h 96"/>
                <a:gd name="T10" fmla="*/ 58 w 780"/>
                <a:gd name="T11" fmla="*/ 46 h 96"/>
                <a:gd name="T12" fmla="*/ 55 w 780"/>
                <a:gd name="T13" fmla="*/ 45 h 96"/>
                <a:gd name="T14" fmla="*/ 51 w 780"/>
                <a:gd name="T15" fmla="*/ 45 h 96"/>
                <a:gd name="T16" fmla="*/ 50 w 780"/>
                <a:gd name="T17" fmla="*/ 45 h 96"/>
                <a:gd name="T18" fmla="*/ 46 w 780"/>
                <a:gd name="T19" fmla="*/ 45 h 96"/>
                <a:gd name="T20" fmla="*/ 39 w 780"/>
                <a:gd name="T21" fmla="*/ 45 h 96"/>
                <a:gd name="T22" fmla="*/ 31 w 780"/>
                <a:gd name="T23" fmla="*/ 44 h 96"/>
                <a:gd name="T24" fmla="*/ 23 w 780"/>
                <a:gd name="T25" fmla="*/ 44 h 96"/>
                <a:gd name="T26" fmla="*/ 15 w 780"/>
                <a:gd name="T27" fmla="*/ 44 h 96"/>
                <a:gd name="T28" fmla="*/ 6 w 780"/>
                <a:gd name="T29" fmla="*/ 44 h 96"/>
                <a:gd name="T30" fmla="*/ 0 w 780"/>
                <a:gd name="T31" fmla="*/ 44 h 96"/>
                <a:gd name="T32" fmla="*/ 4 w 780"/>
                <a:gd name="T33" fmla="*/ 11 h 96"/>
                <a:gd name="T34" fmla="*/ 4 w 780"/>
                <a:gd name="T35" fmla="*/ 8 h 96"/>
                <a:gd name="T36" fmla="*/ 4 w 780"/>
                <a:gd name="T37" fmla="*/ 5 h 96"/>
                <a:gd name="T38" fmla="*/ 4 w 780"/>
                <a:gd name="T39" fmla="*/ 3 h 96"/>
                <a:gd name="T40" fmla="*/ 3 w 780"/>
                <a:gd name="T41" fmla="*/ 0 h 96"/>
                <a:gd name="T42" fmla="*/ 780 w 780"/>
                <a:gd name="T43" fmla="*/ 89 h 96"/>
                <a:gd name="T44" fmla="*/ 762 w 780"/>
                <a:gd name="T45" fmla="*/ 90 h 96"/>
                <a:gd name="T46" fmla="*/ 745 w 780"/>
                <a:gd name="T47" fmla="*/ 90 h 96"/>
                <a:gd name="T48" fmla="*/ 727 w 780"/>
                <a:gd name="T49" fmla="*/ 91 h 96"/>
                <a:gd name="T50" fmla="*/ 708 w 780"/>
                <a:gd name="T51" fmla="*/ 93 h 96"/>
                <a:gd name="T52" fmla="*/ 689 w 780"/>
                <a:gd name="T53" fmla="*/ 94 h 96"/>
                <a:gd name="T54" fmla="*/ 668 w 780"/>
                <a:gd name="T55" fmla="*/ 94 h 96"/>
                <a:gd name="T56" fmla="*/ 647 w 780"/>
                <a:gd name="T57" fmla="*/ 95 h 96"/>
                <a:gd name="T58" fmla="*/ 626 w 780"/>
                <a:gd name="T5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0" h="96">
                  <a:moveTo>
                    <a:pt x="626" y="96"/>
                  </a:moveTo>
                  <a:lnTo>
                    <a:pt x="626" y="95"/>
                  </a:lnTo>
                  <a:lnTo>
                    <a:pt x="64" y="49"/>
                  </a:lnTo>
                  <a:lnTo>
                    <a:pt x="64" y="49"/>
                  </a:lnTo>
                  <a:lnTo>
                    <a:pt x="62" y="48"/>
                  </a:lnTo>
                  <a:lnTo>
                    <a:pt x="58" y="46"/>
                  </a:lnTo>
                  <a:lnTo>
                    <a:pt x="55" y="45"/>
                  </a:lnTo>
                  <a:lnTo>
                    <a:pt x="51" y="45"/>
                  </a:lnTo>
                  <a:lnTo>
                    <a:pt x="50" y="45"/>
                  </a:lnTo>
                  <a:lnTo>
                    <a:pt x="46" y="45"/>
                  </a:lnTo>
                  <a:lnTo>
                    <a:pt x="39" y="45"/>
                  </a:lnTo>
                  <a:lnTo>
                    <a:pt x="31" y="44"/>
                  </a:lnTo>
                  <a:lnTo>
                    <a:pt x="23" y="44"/>
                  </a:lnTo>
                  <a:lnTo>
                    <a:pt x="15" y="44"/>
                  </a:lnTo>
                  <a:lnTo>
                    <a:pt x="6" y="44"/>
                  </a:lnTo>
                  <a:lnTo>
                    <a:pt x="0" y="44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780" y="89"/>
                  </a:lnTo>
                  <a:lnTo>
                    <a:pt x="762" y="90"/>
                  </a:lnTo>
                  <a:lnTo>
                    <a:pt x="745" y="90"/>
                  </a:lnTo>
                  <a:lnTo>
                    <a:pt x="727" y="91"/>
                  </a:lnTo>
                  <a:lnTo>
                    <a:pt x="708" y="93"/>
                  </a:lnTo>
                  <a:lnTo>
                    <a:pt x="689" y="94"/>
                  </a:lnTo>
                  <a:lnTo>
                    <a:pt x="668" y="94"/>
                  </a:lnTo>
                  <a:lnTo>
                    <a:pt x="647" y="95"/>
                  </a:lnTo>
                  <a:lnTo>
                    <a:pt x="626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402" y="1482"/>
              <a:ext cx="576" cy="544"/>
            </a:xfrm>
            <a:custGeom>
              <a:avLst/>
              <a:gdLst>
                <a:gd name="T0" fmla="*/ 1087 w 1151"/>
                <a:gd name="T1" fmla="*/ 1064 h 1089"/>
                <a:gd name="T2" fmla="*/ 1086 w 1151"/>
                <a:gd name="T3" fmla="*/ 1066 h 1089"/>
                <a:gd name="T4" fmla="*/ 1085 w 1151"/>
                <a:gd name="T5" fmla="*/ 1069 h 1089"/>
                <a:gd name="T6" fmla="*/ 1084 w 1151"/>
                <a:gd name="T7" fmla="*/ 1073 h 1089"/>
                <a:gd name="T8" fmla="*/ 1084 w 1151"/>
                <a:gd name="T9" fmla="*/ 1075 h 1089"/>
                <a:gd name="T10" fmla="*/ 1084 w 1151"/>
                <a:gd name="T11" fmla="*/ 1076 h 1089"/>
                <a:gd name="T12" fmla="*/ 1084 w 1151"/>
                <a:gd name="T13" fmla="*/ 1080 h 1089"/>
                <a:gd name="T14" fmla="*/ 1084 w 1151"/>
                <a:gd name="T15" fmla="*/ 1084 h 1089"/>
                <a:gd name="T16" fmla="*/ 1083 w 1151"/>
                <a:gd name="T17" fmla="*/ 1089 h 1089"/>
                <a:gd name="T18" fmla="*/ 964 w 1151"/>
                <a:gd name="T19" fmla="*/ 1072 h 1089"/>
                <a:gd name="T20" fmla="*/ 964 w 1151"/>
                <a:gd name="T21" fmla="*/ 1072 h 1089"/>
                <a:gd name="T22" fmla="*/ 964 w 1151"/>
                <a:gd name="T23" fmla="*/ 1072 h 1089"/>
                <a:gd name="T24" fmla="*/ 964 w 1151"/>
                <a:gd name="T25" fmla="*/ 1072 h 1089"/>
                <a:gd name="T26" fmla="*/ 964 w 1151"/>
                <a:gd name="T27" fmla="*/ 1072 h 1089"/>
                <a:gd name="T28" fmla="*/ 964 w 1151"/>
                <a:gd name="T29" fmla="*/ 1072 h 1089"/>
                <a:gd name="T30" fmla="*/ 33 w 1151"/>
                <a:gd name="T31" fmla="*/ 963 h 1089"/>
                <a:gd name="T32" fmla="*/ 28 w 1151"/>
                <a:gd name="T33" fmla="*/ 962 h 1089"/>
                <a:gd name="T34" fmla="*/ 20 w 1151"/>
                <a:gd name="T35" fmla="*/ 961 h 1089"/>
                <a:gd name="T36" fmla="*/ 10 w 1151"/>
                <a:gd name="T37" fmla="*/ 960 h 1089"/>
                <a:gd name="T38" fmla="*/ 0 w 1151"/>
                <a:gd name="T39" fmla="*/ 958 h 1089"/>
                <a:gd name="T40" fmla="*/ 464 w 1151"/>
                <a:gd name="T41" fmla="*/ 0 h 1089"/>
                <a:gd name="T42" fmla="*/ 1151 w 1151"/>
                <a:gd name="T43" fmla="*/ 58 h 1089"/>
                <a:gd name="T44" fmla="*/ 1128 w 1151"/>
                <a:gd name="T45" fmla="*/ 201 h 1089"/>
                <a:gd name="T46" fmla="*/ 1127 w 1151"/>
                <a:gd name="T47" fmla="*/ 201 h 1089"/>
                <a:gd name="T48" fmla="*/ 1087 w 1151"/>
                <a:gd name="T49" fmla="*/ 1064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1" h="1089">
                  <a:moveTo>
                    <a:pt x="1087" y="1064"/>
                  </a:moveTo>
                  <a:lnTo>
                    <a:pt x="1086" y="1066"/>
                  </a:lnTo>
                  <a:lnTo>
                    <a:pt x="1085" y="1069"/>
                  </a:lnTo>
                  <a:lnTo>
                    <a:pt x="1084" y="1073"/>
                  </a:lnTo>
                  <a:lnTo>
                    <a:pt x="1084" y="1075"/>
                  </a:lnTo>
                  <a:lnTo>
                    <a:pt x="1084" y="1076"/>
                  </a:lnTo>
                  <a:lnTo>
                    <a:pt x="1084" y="1080"/>
                  </a:lnTo>
                  <a:lnTo>
                    <a:pt x="1084" y="1084"/>
                  </a:lnTo>
                  <a:lnTo>
                    <a:pt x="1083" y="1089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33" y="963"/>
                  </a:lnTo>
                  <a:lnTo>
                    <a:pt x="28" y="962"/>
                  </a:lnTo>
                  <a:lnTo>
                    <a:pt x="20" y="961"/>
                  </a:lnTo>
                  <a:lnTo>
                    <a:pt x="10" y="960"/>
                  </a:lnTo>
                  <a:lnTo>
                    <a:pt x="0" y="958"/>
                  </a:lnTo>
                  <a:lnTo>
                    <a:pt x="464" y="0"/>
                  </a:lnTo>
                  <a:lnTo>
                    <a:pt x="1151" y="58"/>
                  </a:lnTo>
                  <a:lnTo>
                    <a:pt x="1128" y="201"/>
                  </a:lnTo>
                  <a:lnTo>
                    <a:pt x="1127" y="201"/>
                  </a:lnTo>
                  <a:lnTo>
                    <a:pt x="1087" y="10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957" y="1654"/>
              <a:ext cx="23" cy="352"/>
            </a:xfrm>
            <a:custGeom>
              <a:avLst/>
              <a:gdLst>
                <a:gd name="T0" fmla="*/ 44 w 47"/>
                <a:gd name="T1" fmla="*/ 683 h 704"/>
                <a:gd name="T2" fmla="*/ 44 w 47"/>
                <a:gd name="T3" fmla="*/ 702 h 704"/>
                <a:gd name="T4" fmla="*/ 5 w 47"/>
                <a:gd name="T5" fmla="*/ 702 h 704"/>
                <a:gd name="T6" fmla="*/ 4 w 47"/>
                <a:gd name="T7" fmla="*/ 702 h 704"/>
                <a:gd name="T8" fmla="*/ 2 w 47"/>
                <a:gd name="T9" fmla="*/ 702 h 704"/>
                <a:gd name="T10" fmla="*/ 1 w 47"/>
                <a:gd name="T11" fmla="*/ 704 h 704"/>
                <a:gd name="T12" fmla="*/ 0 w 47"/>
                <a:gd name="T13" fmla="*/ 704 h 704"/>
                <a:gd name="T14" fmla="*/ 31 w 47"/>
                <a:gd name="T15" fmla="*/ 0 h 704"/>
                <a:gd name="T16" fmla="*/ 43 w 47"/>
                <a:gd name="T17" fmla="*/ 115 h 704"/>
                <a:gd name="T18" fmla="*/ 42 w 47"/>
                <a:gd name="T19" fmla="*/ 115 h 704"/>
                <a:gd name="T20" fmla="*/ 47 w 47"/>
                <a:gd name="T21" fmla="*/ 670 h 704"/>
                <a:gd name="T22" fmla="*/ 46 w 47"/>
                <a:gd name="T23" fmla="*/ 672 h 704"/>
                <a:gd name="T24" fmla="*/ 45 w 47"/>
                <a:gd name="T25" fmla="*/ 676 h 704"/>
                <a:gd name="T26" fmla="*/ 44 w 47"/>
                <a:gd name="T27" fmla="*/ 679 h 704"/>
                <a:gd name="T28" fmla="*/ 44 w 47"/>
                <a:gd name="T29" fmla="*/ 683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704">
                  <a:moveTo>
                    <a:pt x="44" y="683"/>
                  </a:moveTo>
                  <a:lnTo>
                    <a:pt x="44" y="702"/>
                  </a:lnTo>
                  <a:lnTo>
                    <a:pt x="5" y="702"/>
                  </a:lnTo>
                  <a:lnTo>
                    <a:pt x="4" y="702"/>
                  </a:lnTo>
                  <a:lnTo>
                    <a:pt x="2" y="702"/>
                  </a:lnTo>
                  <a:lnTo>
                    <a:pt x="1" y="704"/>
                  </a:lnTo>
                  <a:lnTo>
                    <a:pt x="0" y="704"/>
                  </a:lnTo>
                  <a:lnTo>
                    <a:pt x="31" y="0"/>
                  </a:lnTo>
                  <a:lnTo>
                    <a:pt x="43" y="115"/>
                  </a:lnTo>
                  <a:lnTo>
                    <a:pt x="42" y="115"/>
                  </a:lnTo>
                  <a:lnTo>
                    <a:pt x="47" y="670"/>
                  </a:lnTo>
                  <a:lnTo>
                    <a:pt x="46" y="672"/>
                  </a:lnTo>
                  <a:lnTo>
                    <a:pt x="45" y="676"/>
                  </a:lnTo>
                  <a:lnTo>
                    <a:pt x="44" y="679"/>
                  </a:lnTo>
                  <a:lnTo>
                    <a:pt x="44" y="6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988" y="1812"/>
              <a:ext cx="17" cy="170"/>
            </a:xfrm>
            <a:custGeom>
              <a:avLst/>
              <a:gdLst>
                <a:gd name="T0" fmla="*/ 11 w 34"/>
                <a:gd name="T1" fmla="*/ 338 h 339"/>
                <a:gd name="T2" fmla="*/ 10 w 34"/>
                <a:gd name="T3" fmla="*/ 338 h 339"/>
                <a:gd name="T4" fmla="*/ 7 w 34"/>
                <a:gd name="T5" fmla="*/ 338 h 339"/>
                <a:gd name="T6" fmla="*/ 6 w 34"/>
                <a:gd name="T7" fmla="*/ 338 h 339"/>
                <a:gd name="T8" fmla="*/ 4 w 34"/>
                <a:gd name="T9" fmla="*/ 339 h 339"/>
                <a:gd name="T10" fmla="*/ 0 w 34"/>
                <a:gd name="T11" fmla="*/ 0 h 339"/>
                <a:gd name="T12" fmla="*/ 34 w 34"/>
                <a:gd name="T13" fmla="*/ 338 h 339"/>
                <a:gd name="T14" fmla="*/ 11 w 34"/>
                <a:gd name="T15" fmla="*/ 338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39">
                  <a:moveTo>
                    <a:pt x="11" y="338"/>
                  </a:moveTo>
                  <a:lnTo>
                    <a:pt x="10" y="338"/>
                  </a:lnTo>
                  <a:lnTo>
                    <a:pt x="7" y="338"/>
                  </a:lnTo>
                  <a:lnTo>
                    <a:pt x="6" y="338"/>
                  </a:lnTo>
                  <a:lnTo>
                    <a:pt x="4" y="339"/>
                  </a:lnTo>
                  <a:lnTo>
                    <a:pt x="0" y="0"/>
                  </a:lnTo>
                  <a:lnTo>
                    <a:pt x="34" y="338"/>
                  </a:lnTo>
                  <a:lnTo>
                    <a:pt x="11" y="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308" y="1222"/>
              <a:ext cx="443" cy="443"/>
            </a:xfrm>
            <a:custGeom>
              <a:avLst/>
              <a:gdLst>
                <a:gd name="T0" fmla="*/ 739 w 886"/>
                <a:gd name="T1" fmla="*/ 115 h 886"/>
                <a:gd name="T2" fmla="*/ 706 w 886"/>
                <a:gd name="T3" fmla="*/ 86 h 886"/>
                <a:gd name="T4" fmla="*/ 670 w 886"/>
                <a:gd name="T5" fmla="*/ 62 h 886"/>
                <a:gd name="T6" fmla="*/ 632 w 886"/>
                <a:gd name="T7" fmla="*/ 42 h 886"/>
                <a:gd name="T8" fmla="*/ 592 w 886"/>
                <a:gd name="T9" fmla="*/ 25 h 886"/>
                <a:gd name="T10" fmla="*/ 550 w 886"/>
                <a:gd name="T11" fmla="*/ 13 h 886"/>
                <a:gd name="T12" fmla="*/ 508 w 886"/>
                <a:gd name="T13" fmla="*/ 4 h 886"/>
                <a:gd name="T14" fmla="*/ 464 w 886"/>
                <a:gd name="T15" fmla="*/ 0 h 886"/>
                <a:gd name="T16" fmla="*/ 420 w 886"/>
                <a:gd name="T17" fmla="*/ 0 h 886"/>
                <a:gd name="T18" fmla="*/ 376 w 886"/>
                <a:gd name="T19" fmla="*/ 4 h 886"/>
                <a:gd name="T20" fmla="*/ 334 w 886"/>
                <a:gd name="T21" fmla="*/ 13 h 886"/>
                <a:gd name="T22" fmla="*/ 293 w 886"/>
                <a:gd name="T23" fmla="*/ 25 h 886"/>
                <a:gd name="T24" fmla="*/ 253 w 886"/>
                <a:gd name="T25" fmla="*/ 42 h 886"/>
                <a:gd name="T26" fmla="*/ 215 w 886"/>
                <a:gd name="T27" fmla="*/ 62 h 886"/>
                <a:gd name="T28" fmla="*/ 178 w 886"/>
                <a:gd name="T29" fmla="*/ 86 h 886"/>
                <a:gd name="T30" fmla="*/ 145 w 886"/>
                <a:gd name="T31" fmla="*/ 115 h 886"/>
                <a:gd name="T32" fmla="*/ 100 w 886"/>
                <a:gd name="T33" fmla="*/ 162 h 886"/>
                <a:gd name="T34" fmla="*/ 51 w 886"/>
                <a:gd name="T35" fmla="*/ 235 h 886"/>
                <a:gd name="T36" fmla="*/ 18 w 886"/>
                <a:gd name="T37" fmla="*/ 314 h 886"/>
                <a:gd name="T38" fmla="*/ 2 w 886"/>
                <a:gd name="T39" fmla="*/ 399 h 886"/>
                <a:gd name="T40" fmla="*/ 2 w 886"/>
                <a:gd name="T41" fmla="*/ 487 h 886"/>
                <a:gd name="T42" fmla="*/ 18 w 886"/>
                <a:gd name="T43" fmla="*/ 572 h 886"/>
                <a:gd name="T44" fmla="*/ 51 w 886"/>
                <a:gd name="T45" fmla="*/ 652 h 886"/>
                <a:gd name="T46" fmla="*/ 100 w 886"/>
                <a:gd name="T47" fmla="*/ 724 h 886"/>
                <a:gd name="T48" fmla="*/ 144 w 886"/>
                <a:gd name="T49" fmla="*/ 770 h 886"/>
                <a:gd name="T50" fmla="*/ 175 w 886"/>
                <a:gd name="T51" fmla="*/ 797 h 886"/>
                <a:gd name="T52" fmla="*/ 207 w 886"/>
                <a:gd name="T53" fmla="*/ 819 h 886"/>
                <a:gd name="T54" fmla="*/ 242 w 886"/>
                <a:gd name="T55" fmla="*/ 839 h 886"/>
                <a:gd name="T56" fmla="*/ 277 w 886"/>
                <a:gd name="T57" fmla="*/ 856 h 886"/>
                <a:gd name="T58" fmla="*/ 314 w 886"/>
                <a:gd name="T59" fmla="*/ 869 h 886"/>
                <a:gd name="T60" fmla="*/ 350 w 886"/>
                <a:gd name="T61" fmla="*/ 879 h 886"/>
                <a:gd name="T62" fmla="*/ 387 w 886"/>
                <a:gd name="T63" fmla="*/ 884 h 886"/>
                <a:gd name="T64" fmla="*/ 409 w 886"/>
                <a:gd name="T65" fmla="*/ 886 h 886"/>
                <a:gd name="T66" fmla="*/ 413 w 886"/>
                <a:gd name="T67" fmla="*/ 882 h 886"/>
                <a:gd name="T68" fmla="*/ 607 w 886"/>
                <a:gd name="T69" fmla="*/ 485 h 886"/>
                <a:gd name="T70" fmla="*/ 609 w 886"/>
                <a:gd name="T71" fmla="*/ 481 h 886"/>
                <a:gd name="T72" fmla="*/ 610 w 886"/>
                <a:gd name="T73" fmla="*/ 479 h 886"/>
                <a:gd name="T74" fmla="*/ 621 w 886"/>
                <a:gd name="T75" fmla="*/ 464 h 886"/>
                <a:gd name="T76" fmla="*/ 637 w 886"/>
                <a:gd name="T77" fmla="*/ 459 h 886"/>
                <a:gd name="T78" fmla="*/ 662 w 886"/>
                <a:gd name="T79" fmla="*/ 462 h 886"/>
                <a:gd name="T80" fmla="*/ 691 w 886"/>
                <a:gd name="T81" fmla="*/ 464 h 886"/>
                <a:gd name="T82" fmla="*/ 722 w 886"/>
                <a:gd name="T83" fmla="*/ 466 h 886"/>
                <a:gd name="T84" fmla="*/ 754 w 886"/>
                <a:gd name="T85" fmla="*/ 468 h 886"/>
                <a:gd name="T86" fmla="*/ 787 w 886"/>
                <a:gd name="T87" fmla="*/ 471 h 886"/>
                <a:gd name="T88" fmla="*/ 818 w 886"/>
                <a:gd name="T89" fmla="*/ 474 h 886"/>
                <a:gd name="T90" fmla="*/ 847 w 886"/>
                <a:gd name="T91" fmla="*/ 477 h 886"/>
                <a:gd name="T92" fmla="*/ 871 w 886"/>
                <a:gd name="T93" fmla="*/ 479 h 886"/>
                <a:gd name="T94" fmla="*/ 873 w 886"/>
                <a:gd name="T95" fmla="*/ 479 h 886"/>
                <a:gd name="T96" fmla="*/ 875 w 886"/>
                <a:gd name="T97" fmla="*/ 480 h 886"/>
                <a:gd name="T98" fmla="*/ 885 w 886"/>
                <a:gd name="T99" fmla="*/ 471 h 886"/>
                <a:gd name="T100" fmla="*/ 886 w 886"/>
                <a:gd name="T101" fmla="*/ 443 h 886"/>
                <a:gd name="T102" fmla="*/ 878 w 886"/>
                <a:gd name="T103" fmla="*/ 356 h 886"/>
                <a:gd name="T104" fmla="*/ 852 w 886"/>
                <a:gd name="T105" fmla="*/ 273 h 886"/>
                <a:gd name="T106" fmla="*/ 811 w 886"/>
                <a:gd name="T107" fmla="*/ 197 h 886"/>
                <a:gd name="T108" fmla="*/ 756 w 886"/>
                <a:gd name="T109" fmla="*/ 13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6" h="886">
                  <a:moveTo>
                    <a:pt x="756" y="130"/>
                  </a:moveTo>
                  <a:lnTo>
                    <a:pt x="739" y="115"/>
                  </a:lnTo>
                  <a:lnTo>
                    <a:pt x="723" y="100"/>
                  </a:lnTo>
                  <a:lnTo>
                    <a:pt x="706" y="86"/>
                  </a:lnTo>
                  <a:lnTo>
                    <a:pt x="689" y="74"/>
                  </a:lnTo>
                  <a:lnTo>
                    <a:pt x="670" y="62"/>
                  </a:lnTo>
                  <a:lnTo>
                    <a:pt x="651" y="51"/>
                  </a:lnTo>
                  <a:lnTo>
                    <a:pt x="632" y="42"/>
                  </a:lnTo>
                  <a:lnTo>
                    <a:pt x="613" y="33"/>
                  </a:lnTo>
                  <a:lnTo>
                    <a:pt x="592" y="25"/>
                  </a:lnTo>
                  <a:lnTo>
                    <a:pt x="571" y="19"/>
                  </a:lnTo>
                  <a:lnTo>
                    <a:pt x="550" y="13"/>
                  </a:lnTo>
                  <a:lnTo>
                    <a:pt x="530" y="8"/>
                  </a:lnTo>
                  <a:lnTo>
                    <a:pt x="508" y="4"/>
                  </a:lnTo>
                  <a:lnTo>
                    <a:pt x="486" y="2"/>
                  </a:lnTo>
                  <a:lnTo>
                    <a:pt x="464" y="0"/>
                  </a:lnTo>
                  <a:lnTo>
                    <a:pt x="442" y="0"/>
                  </a:lnTo>
                  <a:lnTo>
                    <a:pt x="420" y="0"/>
                  </a:lnTo>
                  <a:lnTo>
                    <a:pt x="398" y="2"/>
                  </a:lnTo>
                  <a:lnTo>
                    <a:pt x="376" y="4"/>
                  </a:lnTo>
                  <a:lnTo>
                    <a:pt x="356" y="8"/>
                  </a:lnTo>
                  <a:lnTo>
                    <a:pt x="334" y="13"/>
                  </a:lnTo>
                  <a:lnTo>
                    <a:pt x="313" y="19"/>
                  </a:lnTo>
                  <a:lnTo>
                    <a:pt x="293" y="25"/>
                  </a:lnTo>
                  <a:lnTo>
                    <a:pt x="273" y="33"/>
                  </a:lnTo>
                  <a:lnTo>
                    <a:pt x="253" y="42"/>
                  </a:lnTo>
                  <a:lnTo>
                    <a:pt x="233" y="51"/>
                  </a:lnTo>
                  <a:lnTo>
                    <a:pt x="215" y="62"/>
                  </a:lnTo>
                  <a:lnTo>
                    <a:pt x="197" y="74"/>
                  </a:lnTo>
                  <a:lnTo>
                    <a:pt x="178" y="86"/>
                  </a:lnTo>
                  <a:lnTo>
                    <a:pt x="161" y="100"/>
                  </a:lnTo>
                  <a:lnTo>
                    <a:pt x="145" y="115"/>
                  </a:lnTo>
                  <a:lnTo>
                    <a:pt x="129" y="130"/>
                  </a:lnTo>
                  <a:lnTo>
                    <a:pt x="100" y="162"/>
                  </a:lnTo>
                  <a:lnTo>
                    <a:pt x="73" y="197"/>
                  </a:lnTo>
                  <a:lnTo>
                    <a:pt x="51" y="235"/>
                  </a:lnTo>
                  <a:lnTo>
                    <a:pt x="33" y="273"/>
                  </a:lnTo>
                  <a:lnTo>
                    <a:pt x="18" y="314"/>
                  </a:lnTo>
                  <a:lnTo>
                    <a:pt x="8" y="356"/>
                  </a:lnTo>
                  <a:lnTo>
                    <a:pt x="2" y="399"/>
                  </a:lnTo>
                  <a:lnTo>
                    <a:pt x="0" y="443"/>
                  </a:lnTo>
                  <a:lnTo>
                    <a:pt x="2" y="487"/>
                  </a:lnTo>
                  <a:lnTo>
                    <a:pt x="8" y="530"/>
                  </a:lnTo>
                  <a:lnTo>
                    <a:pt x="18" y="572"/>
                  </a:lnTo>
                  <a:lnTo>
                    <a:pt x="33" y="612"/>
                  </a:lnTo>
                  <a:lnTo>
                    <a:pt x="51" y="652"/>
                  </a:lnTo>
                  <a:lnTo>
                    <a:pt x="73" y="689"/>
                  </a:lnTo>
                  <a:lnTo>
                    <a:pt x="100" y="724"/>
                  </a:lnTo>
                  <a:lnTo>
                    <a:pt x="129" y="756"/>
                  </a:lnTo>
                  <a:lnTo>
                    <a:pt x="144" y="770"/>
                  </a:lnTo>
                  <a:lnTo>
                    <a:pt x="159" y="784"/>
                  </a:lnTo>
                  <a:lnTo>
                    <a:pt x="175" y="797"/>
                  </a:lnTo>
                  <a:lnTo>
                    <a:pt x="191" y="808"/>
                  </a:lnTo>
                  <a:lnTo>
                    <a:pt x="207" y="819"/>
                  </a:lnTo>
                  <a:lnTo>
                    <a:pt x="224" y="829"/>
                  </a:lnTo>
                  <a:lnTo>
                    <a:pt x="242" y="839"/>
                  </a:lnTo>
                  <a:lnTo>
                    <a:pt x="260" y="847"/>
                  </a:lnTo>
                  <a:lnTo>
                    <a:pt x="277" y="856"/>
                  </a:lnTo>
                  <a:lnTo>
                    <a:pt x="296" y="862"/>
                  </a:lnTo>
                  <a:lnTo>
                    <a:pt x="314" y="869"/>
                  </a:lnTo>
                  <a:lnTo>
                    <a:pt x="331" y="874"/>
                  </a:lnTo>
                  <a:lnTo>
                    <a:pt x="350" y="879"/>
                  </a:lnTo>
                  <a:lnTo>
                    <a:pt x="368" y="882"/>
                  </a:lnTo>
                  <a:lnTo>
                    <a:pt x="387" y="884"/>
                  </a:lnTo>
                  <a:lnTo>
                    <a:pt x="405" y="886"/>
                  </a:lnTo>
                  <a:lnTo>
                    <a:pt x="409" y="886"/>
                  </a:lnTo>
                  <a:lnTo>
                    <a:pt x="411" y="884"/>
                  </a:lnTo>
                  <a:lnTo>
                    <a:pt x="413" y="882"/>
                  </a:lnTo>
                  <a:lnTo>
                    <a:pt x="414" y="880"/>
                  </a:lnTo>
                  <a:lnTo>
                    <a:pt x="607" y="485"/>
                  </a:lnTo>
                  <a:lnTo>
                    <a:pt x="608" y="483"/>
                  </a:lnTo>
                  <a:lnTo>
                    <a:pt x="609" y="481"/>
                  </a:lnTo>
                  <a:lnTo>
                    <a:pt x="609" y="480"/>
                  </a:lnTo>
                  <a:lnTo>
                    <a:pt x="610" y="479"/>
                  </a:lnTo>
                  <a:lnTo>
                    <a:pt x="615" y="471"/>
                  </a:lnTo>
                  <a:lnTo>
                    <a:pt x="621" y="464"/>
                  </a:lnTo>
                  <a:lnTo>
                    <a:pt x="628" y="460"/>
                  </a:lnTo>
                  <a:lnTo>
                    <a:pt x="637" y="459"/>
                  </a:lnTo>
                  <a:lnTo>
                    <a:pt x="649" y="460"/>
                  </a:lnTo>
                  <a:lnTo>
                    <a:pt x="662" y="462"/>
                  </a:lnTo>
                  <a:lnTo>
                    <a:pt x="676" y="463"/>
                  </a:lnTo>
                  <a:lnTo>
                    <a:pt x="691" y="464"/>
                  </a:lnTo>
                  <a:lnTo>
                    <a:pt x="707" y="465"/>
                  </a:lnTo>
                  <a:lnTo>
                    <a:pt x="722" y="466"/>
                  </a:lnTo>
                  <a:lnTo>
                    <a:pt x="738" y="467"/>
                  </a:lnTo>
                  <a:lnTo>
                    <a:pt x="754" y="468"/>
                  </a:lnTo>
                  <a:lnTo>
                    <a:pt x="770" y="470"/>
                  </a:lnTo>
                  <a:lnTo>
                    <a:pt x="787" y="471"/>
                  </a:lnTo>
                  <a:lnTo>
                    <a:pt x="803" y="473"/>
                  </a:lnTo>
                  <a:lnTo>
                    <a:pt x="818" y="474"/>
                  </a:lnTo>
                  <a:lnTo>
                    <a:pt x="833" y="475"/>
                  </a:lnTo>
                  <a:lnTo>
                    <a:pt x="847" y="477"/>
                  </a:lnTo>
                  <a:lnTo>
                    <a:pt x="859" y="478"/>
                  </a:lnTo>
                  <a:lnTo>
                    <a:pt x="871" y="479"/>
                  </a:lnTo>
                  <a:lnTo>
                    <a:pt x="872" y="479"/>
                  </a:lnTo>
                  <a:lnTo>
                    <a:pt x="873" y="479"/>
                  </a:lnTo>
                  <a:lnTo>
                    <a:pt x="874" y="480"/>
                  </a:lnTo>
                  <a:lnTo>
                    <a:pt x="875" y="480"/>
                  </a:lnTo>
                  <a:lnTo>
                    <a:pt x="881" y="478"/>
                  </a:lnTo>
                  <a:lnTo>
                    <a:pt x="885" y="471"/>
                  </a:lnTo>
                  <a:lnTo>
                    <a:pt x="886" y="460"/>
                  </a:lnTo>
                  <a:lnTo>
                    <a:pt x="886" y="443"/>
                  </a:lnTo>
                  <a:lnTo>
                    <a:pt x="883" y="399"/>
                  </a:lnTo>
                  <a:lnTo>
                    <a:pt x="878" y="356"/>
                  </a:lnTo>
                  <a:lnTo>
                    <a:pt x="866" y="314"/>
                  </a:lnTo>
                  <a:lnTo>
                    <a:pt x="852" y="273"/>
                  </a:lnTo>
                  <a:lnTo>
                    <a:pt x="834" y="235"/>
                  </a:lnTo>
                  <a:lnTo>
                    <a:pt x="811" y="197"/>
                  </a:lnTo>
                  <a:lnTo>
                    <a:pt x="785" y="162"/>
                  </a:lnTo>
                  <a:lnTo>
                    <a:pt x="756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318" y="1232"/>
              <a:ext cx="423" cy="422"/>
            </a:xfrm>
            <a:custGeom>
              <a:avLst/>
              <a:gdLst>
                <a:gd name="T0" fmla="*/ 619 w 847"/>
                <a:gd name="T1" fmla="*/ 421 h 846"/>
                <a:gd name="T2" fmla="*/ 602 w 847"/>
                <a:gd name="T3" fmla="*/ 423 h 846"/>
                <a:gd name="T4" fmla="*/ 589 w 847"/>
                <a:gd name="T5" fmla="*/ 430 h 846"/>
                <a:gd name="T6" fmla="*/ 580 w 847"/>
                <a:gd name="T7" fmla="*/ 439 h 846"/>
                <a:gd name="T8" fmla="*/ 574 w 847"/>
                <a:gd name="T9" fmla="*/ 449 h 846"/>
                <a:gd name="T10" fmla="*/ 573 w 847"/>
                <a:gd name="T11" fmla="*/ 453 h 846"/>
                <a:gd name="T12" fmla="*/ 571 w 847"/>
                <a:gd name="T13" fmla="*/ 455 h 846"/>
                <a:gd name="T14" fmla="*/ 564 w 847"/>
                <a:gd name="T15" fmla="*/ 470 h 846"/>
                <a:gd name="T16" fmla="*/ 544 w 847"/>
                <a:gd name="T17" fmla="*/ 509 h 846"/>
                <a:gd name="T18" fmla="*/ 516 w 847"/>
                <a:gd name="T19" fmla="*/ 567 h 846"/>
                <a:gd name="T20" fmla="*/ 484 w 847"/>
                <a:gd name="T21" fmla="*/ 633 h 846"/>
                <a:gd name="T22" fmla="*/ 451 w 847"/>
                <a:gd name="T23" fmla="*/ 702 h 846"/>
                <a:gd name="T24" fmla="*/ 421 w 847"/>
                <a:gd name="T25" fmla="*/ 764 h 846"/>
                <a:gd name="T26" fmla="*/ 395 w 847"/>
                <a:gd name="T27" fmla="*/ 815 h 846"/>
                <a:gd name="T28" fmla="*/ 380 w 847"/>
                <a:gd name="T29" fmla="*/ 846 h 846"/>
                <a:gd name="T30" fmla="*/ 347 w 847"/>
                <a:gd name="T31" fmla="*/ 842 h 846"/>
                <a:gd name="T32" fmla="*/ 312 w 847"/>
                <a:gd name="T33" fmla="*/ 834 h 846"/>
                <a:gd name="T34" fmla="*/ 279 w 847"/>
                <a:gd name="T35" fmla="*/ 824 h 846"/>
                <a:gd name="T36" fmla="*/ 246 w 847"/>
                <a:gd name="T37" fmla="*/ 809 h 846"/>
                <a:gd name="T38" fmla="*/ 212 w 847"/>
                <a:gd name="T39" fmla="*/ 792 h 846"/>
                <a:gd name="T40" fmla="*/ 181 w 847"/>
                <a:gd name="T41" fmla="*/ 772 h 846"/>
                <a:gd name="T42" fmla="*/ 151 w 847"/>
                <a:gd name="T43" fmla="*/ 748 h 846"/>
                <a:gd name="T44" fmla="*/ 123 w 847"/>
                <a:gd name="T45" fmla="*/ 723 h 846"/>
                <a:gd name="T46" fmla="*/ 70 w 847"/>
                <a:gd name="T47" fmla="*/ 658 h 846"/>
                <a:gd name="T48" fmla="*/ 32 w 847"/>
                <a:gd name="T49" fmla="*/ 585 h 846"/>
                <a:gd name="T50" fmla="*/ 8 w 847"/>
                <a:gd name="T51" fmla="*/ 507 h 846"/>
                <a:gd name="T52" fmla="*/ 0 w 847"/>
                <a:gd name="T53" fmla="*/ 424 h 846"/>
                <a:gd name="T54" fmla="*/ 8 w 847"/>
                <a:gd name="T55" fmla="*/ 340 h 846"/>
                <a:gd name="T56" fmla="*/ 32 w 847"/>
                <a:gd name="T57" fmla="*/ 262 h 846"/>
                <a:gd name="T58" fmla="*/ 70 w 847"/>
                <a:gd name="T59" fmla="*/ 189 h 846"/>
                <a:gd name="T60" fmla="*/ 123 w 847"/>
                <a:gd name="T61" fmla="*/ 125 h 846"/>
                <a:gd name="T62" fmla="*/ 155 w 847"/>
                <a:gd name="T63" fmla="*/ 96 h 846"/>
                <a:gd name="T64" fmla="*/ 188 w 847"/>
                <a:gd name="T65" fmla="*/ 72 h 846"/>
                <a:gd name="T66" fmla="*/ 224 w 847"/>
                <a:gd name="T67" fmla="*/ 50 h 846"/>
                <a:gd name="T68" fmla="*/ 262 w 847"/>
                <a:gd name="T69" fmla="*/ 32 h 846"/>
                <a:gd name="T70" fmla="*/ 300 w 847"/>
                <a:gd name="T71" fmla="*/ 19 h 846"/>
                <a:gd name="T72" fmla="*/ 340 w 847"/>
                <a:gd name="T73" fmla="*/ 8 h 846"/>
                <a:gd name="T74" fmla="*/ 382 w 847"/>
                <a:gd name="T75" fmla="*/ 2 h 846"/>
                <a:gd name="T76" fmla="*/ 423 w 847"/>
                <a:gd name="T77" fmla="*/ 0 h 846"/>
                <a:gd name="T78" fmla="*/ 466 w 847"/>
                <a:gd name="T79" fmla="*/ 2 h 846"/>
                <a:gd name="T80" fmla="*/ 507 w 847"/>
                <a:gd name="T81" fmla="*/ 8 h 846"/>
                <a:gd name="T82" fmla="*/ 548 w 847"/>
                <a:gd name="T83" fmla="*/ 19 h 846"/>
                <a:gd name="T84" fmla="*/ 586 w 847"/>
                <a:gd name="T85" fmla="*/ 32 h 846"/>
                <a:gd name="T86" fmla="*/ 624 w 847"/>
                <a:gd name="T87" fmla="*/ 50 h 846"/>
                <a:gd name="T88" fmla="*/ 658 w 847"/>
                <a:gd name="T89" fmla="*/ 72 h 846"/>
                <a:gd name="T90" fmla="*/ 692 w 847"/>
                <a:gd name="T91" fmla="*/ 96 h 846"/>
                <a:gd name="T92" fmla="*/ 723 w 847"/>
                <a:gd name="T93" fmla="*/ 125 h 846"/>
                <a:gd name="T94" fmla="*/ 776 w 847"/>
                <a:gd name="T95" fmla="*/ 189 h 846"/>
                <a:gd name="T96" fmla="*/ 815 w 847"/>
                <a:gd name="T97" fmla="*/ 262 h 846"/>
                <a:gd name="T98" fmla="*/ 839 w 847"/>
                <a:gd name="T99" fmla="*/ 340 h 846"/>
                <a:gd name="T100" fmla="*/ 847 w 847"/>
                <a:gd name="T101" fmla="*/ 424 h 846"/>
                <a:gd name="T102" fmla="*/ 847 w 847"/>
                <a:gd name="T103" fmla="*/ 432 h 846"/>
                <a:gd name="T104" fmla="*/ 847 w 847"/>
                <a:gd name="T105" fmla="*/ 439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7" h="846">
                  <a:moveTo>
                    <a:pt x="847" y="439"/>
                  </a:moveTo>
                  <a:lnTo>
                    <a:pt x="619" y="421"/>
                  </a:lnTo>
                  <a:lnTo>
                    <a:pt x="610" y="421"/>
                  </a:lnTo>
                  <a:lnTo>
                    <a:pt x="602" y="423"/>
                  </a:lnTo>
                  <a:lnTo>
                    <a:pt x="595" y="426"/>
                  </a:lnTo>
                  <a:lnTo>
                    <a:pt x="589" y="430"/>
                  </a:lnTo>
                  <a:lnTo>
                    <a:pt x="584" y="434"/>
                  </a:lnTo>
                  <a:lnTo>
                    <a:pt x="580" y="439"/>
                  </a:lnTo>
                  <a:lnTo>
                    <a:pt x="576" y="445"/>
                  </a:lnTo>
                  <a:lnTo>
                    <a:pt x="574" y="449"/>
                  </a:lnTo>
                  <a:lnTo>
                    <a:pt x="573" y="451"/>
                  </a:lnTo>
                  <a:lnTo>
                    <a:pt x="573" y="453"/>
                  </a:lnTo>
                  <a:lnTo>
                    <a:pt x="572" y="454"/>
                  </a:lnTo>
                  <a:lnTo>
                    <a:pt x="571" y="455"/>
                  </a:lnTo>
                  <a:lnTo>
                    <a:pt x="568" y="460"/>
                  </a:lnTo>
                  <a:lnTo>
                    <a:pt x="564" y="470"/>
                  </a:lnTo>
                  <a:lnTo>
                    <a:pt x="556" y="487"/>
                  </a:lnTo>
                  <a:lnTo>
                    <a:pt x="544" y="509"/>
                  </a:lnTo>
                  <a:lnTo>
                    <a:pt x="531" y="537"/>
                  </a:lnTo>
                  <a:lnTo>
                    <a:pt x="516" y="567"/>
                  </a:lnTo>
                  <a:lnTo>
                    <a:pt x="501" y="599"/>
                  </a:lnTo>
                  <a:lnTo>
                    <a:pt x="484" y="633"/>
                  </a:lnTo>
                  <a:lnTo>
                    <a:pt x="468" y="667"/>
                  </a:lnTo>
                  <a:lnTo>
                    <a:pt x="451" y="702"/>
                  </a:lnTo>
                  <a:lnTo>
                    <a:pt x="436" y="734"/>
                  </a:lnTo>
                  <a:lnTo>
                    <a:pt x="421" y="764"/>
                  </a:lnTo>
                  <a:lnTo>
                    <a:pt x="407" y="792"/>
                  </a:lnTo>
                  <a:lnTo>
                    <a:pt x="395" y="815"/>
                  </a:lnTo>
                  <a:lnTo>
                    <a:pt x="386" y="833"/>
                  </a:lnTo>
                  <a:lnTo>
                    <a:pt x="380" y="846"/>
                  </a:lnTo>
                  <a:lnTo>
                    <a:pt x="363" y="845"/>
                  </a:lnTo>
                  <a:lnTo>
                    <a:pt x="347" y="842"/>
                  </a:lnTo>
                  <a:lnTo>
                    <a:pt x="330" y="839"/>
                  </a:lnTo>
                  <a:lnTo>
                    <a:pt x="312" y="834"/>
                  </a:lnTo>
                  <a:lnTo>
                    <a:pt x="295" y="830"/>
                  </a:lnTo>
                  <a:lnTo>
                    <a:pt x="279" y="824"/>
                  </a:lnTo>
                  <a:lnTo>
                    <a:pt x="262" y="817"/>
                  </a:lnTo>
                  <a:lnTo>
                    <a:pt x="246" y="809"/>
                  </a:lnTo>
                  <a:lnTo>
                    <a:pt x="228" y="801"/>
                  </a:lnTo>
                  <a:lnTo>
                    <a:pt x="212" y="792"/>
                  </a:lnTo>
                  <a:lnTo>
                    <a:pt x="196" y="782"/>
                  </a:lnTo>
                  <a:lnTo>
                    <a:pt x="181" y="772"/>
                  </a:lnTo>
                  <a:lnTo>
                    <a:pt x="166" y="761"/>
                  </a:lnTo>
                  <a:lnTo>
                    <a:pt x="151" y="748"/>
                  </a:lnTo>
                  <a:lnTo>
                    <a:pt x="137" y="736"/>
                  </a:lnTo>
                  <a:lnTo>
                    <a:pt x="123" y="723"/>
                  </a:lnTo>
                  <a:lnTo>
                    <a:pt x="96" y="691"/>
                  </a:lnTo>
                  <a:lnTo>
                    <a:pt x="70" y="658"/>
                  </a:lnTo>
                  <a:lnTo>
                    <a:pt x="50" y="623"/>
                  </a:lnTo>
                  <a:lnTo>
                    <a:pt x="32" y="585"/>
                  </a:lnTo>
                  <a:lnTo>
                    <a:pt x="19" y="547"/>
                  </a:lnTo>
                  <a:lnTo>
                    <a:pt x="8" y="507"/>
                  </a:lnTo>
                  <a:lnTo>
                    <a:pt x="2" y="466"/>
                  </a:lnTo>
                  <a:lnTo>
                    <a:pt x="0" y="424"/>
                  </a:lnTo>
                  <a:lnTo>
                    <a:pt x="2" y="381"/>
                  </a:lnTo>
                  <a:lnTo>
                    <a:pt x="8" y="340"/>
                  </a:lnTo>
                  <a:lnTo>
                    <a:pt x="19" y="300"/>
                  </a:lnTo>
                  <a:lnTo>
                    <a:pt x="32" y="262"/>
                  </a:lnTo>
                  <a:lnTo>
                    <a:pt x="50" y="224"/>
                  </a:lnTo>
                  <a:lnTo>
                    <a:pt x="70" y="189"/>
                  </a:lnTo>
                  <a:lnTo>
                    <a:pt x="96" y="156"/>
                  </a:lnTo>
                  <a:lnTo>
                    <a:pt x="123" y="125"/>
                  </a:lnTo>
                  <a:lnTo>
                    <a:pt x="138" y="110"/>
                  </a:lnTo>
                  <a:lnTo>
                    <a:pt x="155" y="96"/>
                  </a:lnTo>
                  <a:lnTo>
                    <a:pt x="172" y="83"/>
                  </a:lnTo>
                  <a:lnTo>
                    <a:pt x="188" y="72"/>
                  </a:lnTo>
                  <a:lnTo>
                    <a:pt x="206" y="60"/>
                  </a:lnTo>
                  <a:lnTo>
                    <a:pt x="224" y="50"/>
                  </a:lnTo>
                  <a:lnTo>
                    <a:pt x="242" y="40"/>
                  </a:lnTo>
                  <a:lnTo>
                    <a:pt x="262" y="32"/>
                  </a:lnTo>
                  <a:lnTo>
                    <a:pt x="280" y="24"/>
                  </a:lnTo>
                  <a:lnTo>
                    <a:pt x="300" y="19"/>
                  </a:lnTo>
                  <a:lnTo>
                    <a:pt x="319" y="13"/>
                  </a:lnTo>
                  <a:lnTo>
                    <a:pt x="340" y="8"/>
                  </a:lnTo>
                  <a:lnTo>
                    <a:pt x="361" y="5"/>
                  </a:lnTo>
                  <a:lnTo>
                    <a:pt x="382" y="2"/>
                  </a:lnTo>
                  <a:lnTo>
                    <a:pt x="402" y="0"/>
                  </a:lnTo>
                  <a:lnTo>
                    <a:pt x="423" y="0"/>
                  </a:lnTo>
                  <a:lnTo>
                    <a:pt x="444" y="0"/>
                  </a:lnTo>
                  <a:lnTo>
                    <a:pt x="466" y="2"/>
                  </a:lnTo>
                  <a:lnTo>
                    <a:pt x="486" y="5"/>
                  </a:lnTo>
                  <a:lnTo>
                    <a:pt x="507" y="8"/>
                  </a:lnTo>
                  <a:lnTo>
                    <a:pt x="527" y="13"/>
                  </a:lnTo>
                  <a:lnTo>
                    <a:pt x="548" y="19"/>
                  </a:lnTo>
                  <a:lnTo>
                    <a:pt x="567" y="24"/>
                  </a:lnTo>
                  <a:lnTo>
                    <a:pt x="586" y="32"/>
                  </a:lnTo>
                  <a:lnTo>
                    <a:pt x="605" y="40"/>
                  </a:lnTo>
                  <a:lnTo>
                    <a:pt x="624" y="50"/>
                  </a:lnTo>
                  <a:lnTo>
                    <a:pt x="641" y="60"/>
                  </a:lnTo>
                  <a:lnTo>
                    <a:pt x="658" y="72"/>
                  </a:lnTo>
                  <a:lnTo>
                    <a:pt x="675" y="83"/>
                  </a:lnTo>
                  <a:lnTo>
                    <a:pt x="692" y="96"/>
                  </a:lnTo>
                  <a:lnTo>
                    <a:pt x="708" y="110"/>
                  </a:lnTo>
                  <a:lnTo>
                    <a:pt x="723" y="125"/>
                  </a:lnTo>
                  <a:lnTo>
                    <a:pt x="751" y="156"/>
                  </a:lnTo>
                  <a:lnTo>
                    <a:pt x="776" y="189"/>
                  </a:lnTo>
                  <a:lnTo>
                    <a:pt x="798" y="224"/>
                  </a:lnTo>
                  <a:lnTo>
                    <a:pt x="815" y="262"/>
                  </a:lnTo>
                  <a:lnTo>
                    <a:pt x="829" y="300"/>
                  </a:lnTo>
                  <a:lnTo>
                    <a:pt x="839" y="340"/>
                  </a:lnTo>
                  <a:lnTo>
                    <a:pt x="845" y="381"/>
                  </a:lnTo>
                  <a:lnTo>
                    <a:pt x="847" y="424"/>
                  </a:lnTo>
                  <a:lnTo>
                    <a:pt x="847" y="429"/>
                  </a:lnTo>
                  <a:lnTo>
                    <a:pt x="847" y="432"/>
                  </a:lnTo>
                  <a:lnTo>
                    <a:pt x="847" y="436"/>
                  </a:lnTo>
                  <a:lnTo>
                    <a:pt x="847" y="4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9" y="1440"/>
              <a:ext cx="100" cy="481"/>
            </a:xfrm>
            <a:custGeom>
              <a:avLst/>
              <a:gdLst>
                <a:gd name="T0" fmla="*/ 189 w 199"/>
                <a:gd name="T1" fmla="*/ 816 h 961"/>
                <a:gd name="T2" fmla="*/ 194 w 199"/>
                <a:gd name="T3" fmla="*/ 800 h 961"/>
                <a:gd name="T4" fmla="*/ 189 w 199"/>
                <a:gd name="T5" fmla="*/ 779 h 961"/>
                <a:gd name="T6" fmla="*/ 193 w 199"/>
                <a:gd name="T7" fmla="*/ 769 h 961"/>
                <a:gd name="T8" fmla="*/ 194 w 199"/>
                <a:gd name="T9" fmla="*/ 756 h 961"/>
                <a:gd name="T10" fmla="*/ 192 w 199"/>
                <a:gd name="T11" fmla="*/ 749 h 961"/>
                <a:gd name="T12" fmla="*/ 185 w 199"/>
                <a:gd name="T13" fmla="*/ 741 h 961"/>
                <a:gd name="T14" fmla="*/ 140 w 199"/>
                <a:gd name="T15" fmla="*/ 214 h 961"/>
                <a:gd name="T16" fmla="*/ 69 w 199"/>
                <a:gd name="T17" fmla="*/ 8 h 961"/>
                <a:gd name="T18" fmla="*/ 66 w 199"/>
                <a:gd name="T19" fmla="*/ 6 h 961"/>
                <a:gd name="T20" fmla="*/ 60 w 199"/>
                <a:gd name="T21" fmla="*/ 1 h 961"/>
                <a:gd name="T22" fmla="*/ 50 w 199"/>
                <a:gd name="T23" fmla="*/ 0 h 961"/>
                <a:gd name="T24" fmla="*/ 42 w 199"/>
                <a:gd name="T25" fmla="*/ 6 h 961"/>
                <a:gd name="T26" fmla="*/ 37 w 199"/>
                <a:gd name="T27" fmla="*/ 12 h 961"/>
                <a:gd name="T28" fmla="*/ 19 w 199"/>
                <a:gd name="T29" fmla="*/ 102 h 961"/>
                <a:gd name="T30" fmla="*/ 19 w 199"/>
                <a:gd name="T31" fmla="*/ 103 h 961"/>
                <a:gd name="T32" fmla="*/ 19 w 199"/>
                <a:gd name="T33" fmla="*/ 104 h 961"/>
                <a:gd name="T34" fmla="*/ 0 w 199"/>
                <a:gd name="T35" fmla="*/ 217 h 961"/>
                <a:gd name="T36" fmla="*/ 55 w 199"/>
                <a:gd name="T37" fmla="*/ 744 h 961"/>
                <a:gd name="T38" fmla="*/ 50 w 199"/>
                <a:gd name="T39" fmla="*/ 761 h 961"/>
                <a:gd name="T40" fmla="*/ 56 w 199"/>
                <a:gd name="T41" fmla="*/ 785 h 961"/>
                <a:gd name="T42" fmla="*/ 56 w 199"/>
                <a:gd name="T43" fmla="*/ 806 h 961"/>
                <a:gd name="T44" fmla="*/ 65 w 199"/>
                <a:gd name="T45" fmla="*/ 830 h 961"/>
                <a:gd name="T46" fmla="*/ 63 w 199"/>
                <a:gd name="T47" fmla="*/ 915 h 961"/>
                <a:gd name="T48" fmla="*/ 72 w 199"/>
                <a:gd name="T49" fmla="*/ 931 h 961"/>
                <a:gd name="T50" fmla="*/ 90 w 199"/>
                <a:gd name="T51" fmla="*/ 948 h 961"/>
                <a:gd name="T52" fmla="*/ 111 w 199"/>
                <a:gd name="T53" fmla="*/ 960 h 961"/>
                <a:gd name="T54" fmla="*/ 140 w 199"/>
                <a:gd name="T55" fmla="*/ 960 h 961"/>
                <a:gd name="T56" fmla="*/ 167 w 199"/>
                <a:gd name="T57" fmla="*/ 950 h 961"/>
                <a:gd name="T58" fmla="*/ 184 w 199"/>
                <a:gd name="T59" fmla="*/ 933 h 961"/>
                <a:gd name="T60" fmla="*/ 194 w 199"/>
                <a:gd name="T61" fmla="*/ 916 h 961"/>
                <a:gd name="T62" fmla="*/ 199 w 199"/>
                <a:gd name="T63" fmla="*/ 901 h 961"/>
                <a:gd name="T64" fmla="*/ 199 w 199"/>
                <a:gd name="T65" fmla="*/ 899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9" h="961">
                  <a:moveTo>
                    <a:pt x="199" y="899"/>
                  </a:moveTo>
                  <a:lnTo>
                    <a:pt x="189" y="816"/>
                  </a:lnTo>
                  <a:lnTo>
                    <a:pt x="192" y="809"/>
                  </a:lnTo>
                  <a:lnTo>
                    <a:pt x="194" y="800"/>
                  </a:lnTo>
                  <a:lnTo>
                    <a:pt x="193" y="789"/>
                  </a:lnTo>
                  <a:lnTo>
                    <a:pt x="189" y="779"/>
                  </a:lnTo>
                  <a:lnTo>
                    <a:pt x="191" y="774"/>
                  </a:lnTo>
                  <a:lnTo>
                    <a:pt x="193" y="769"/>
                  </a:lnTo>
                  <a:lnTo>
                    <a:pt x="194" y="763"/>
                  </a:lnTo>
                  <a:lnTo>
                    <a:pt x="194" y="756"/>
                  </a:lnTo>
                  <a:lnTo>
                    <a:pt x="193" y="753"/>
                  </a:lnTo>
                  <a:lnTo>
                    <a:pt x="192" y="749"/>
                  </a:lnTo>
                  <a:lnTo>
                    <a:pt x="190" y="744"/>
                  </a:lnTo>
                  <a:lnTo>
                    <a:pt x="185" y="741"/>
                  </a:lnTo>
                  <a:lnTo>
                    <a:pt x="140" y="216"/>
                  </a:lnTo>
                  <a:lnTo>
                    <a:pt x="140" y="214"/>
                  </a:lnTo>
                  <a:lnTo>
                    <a:pt x="140" y="213"/>
                  </a:lnTo>
                  <a:lnTo>
                    <a:pt x="69" y="8"/>
                  </a:lnTo>
                  <a:lnTo>
                    <a:pt x="68" y="7"/>
                  </a:lnTo>
                  <a:lnTo>
                    <a:pt x="66" y="6"/>
                  </a:lnTo>
                  <a:lnTo>
                    <a:pt x="63" y="4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6" y="2"/>
                  </a:lnTo>
                  <a:lnTo>
                    <a:pt x="42" y="6"/>
                  </a:lnTo>
                  <a:lnTo>
                    <a:pt x="38" y="11"/>
                  </a:lnTo>
                  <a:lnTo>
                    <a:pt x="37" y="12"/>
                  </a:lnTo>
                  <a:lnTo>
                    <a:pt x="20" y="10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3"/>
                  </a:lnTo>
                  <a:lnTo>
                    <a:pt x="19" y="103"/>
                  </a:lnTo>
                  <a:lnTo>
                    <a:pt x="19" y="104"/>
                  </a:lnTo>
                  <a:lnTo>
                    <a:pt x="0" y="216"/>
                  </a:lnTo>
                  <a:lnTo>
                    <a:pt x="0" y="217"/>
                  </a:lnTo>
                  <a:lnTo>
                    <a:pt x="0" y="218"/>
                  </a:lnTo>
                  <a:lnTo>
                    <a:pt x="55" y="744"/>
                  </a:lnTo>
                  <a:lnTo>
                    <a:pt x="53" y="751"/>
                  </a:lnTo>
                  <a:lnTo>
                    <a:pt x="50" y="761"/>
                  </a:lnTo>
                  <a:lnTo>
                    <a:pt x="51" y="772"/>
                  </a:lnTo>
                  <a:lnTo>
                    <a:pt x="56" y="785"/>
                  </a:lnTo>
                  <a:lnTo>
                    <a:pt x="55" y="794"/>
                  </a:lnTo>
                  <a:lnTo>
                    <a:pt x="56" y="806"/>
                  </a:lnTo>
                  <a:lnTo>
                    <a:pt x="58" y="818"/>
                  </a:lnTo>
                  <a:lnTo>
                    <a:pt x="65" y="830"/>
                  </a:lnTo>
                  <a:lnTo>
                    <a:pt x="62" y="914"/>
                  </a:lnTo>
                  <a:lnTo>
                    <a:pt x="63" y="915"/>
                  </a:lnTo>
                  <a:lnTo>
                    <a:pt x="66" y="923"/>
                  </a:lnTo>
                  <a:lnTo>
                    <a:pt x="72" y="931"/>
                  </a:lnTo>
                  <a:lnTo>
                    <a:pt x="80" y="940"/>
                  </a:lnTo>
                  <a:lnTo>
                    <a:pt x="90" y="948"/>
                  </a:lnTo>
                  <a:lnTo>
                    <a:pt x="100" y="955"/>
                  </a:lnTo>
                  <a:lnTo>
                    <a:pt x="111" y="960"/>
                  </a:lnTo>
                  <a:lnTo>
                    <a:pt x="125" y="961"/>
                  </a:lnTo>
                  <a:lnTo>
                    <a:pt x="140" y="960"/>
                  </a:lnTo>
                  <a:lnTo>
                    <a:pt x="154" y="955"/>
                  </a:lnTo>
                  <a:lnTo>
                    <a:pt x="167" y="950"/>
                  </a:lnTo>
                  <a:lnTo>
                    <a:pt x="176" y="941"/>
                  </a:lnTo>
                  <a:lnTo>
                    <a:pt x="184" y="933"/>
                  </a:lnTo>
                  <a:lnTo>
                    <a:pt x="190" y="924"/>
                  </a:lnTo>
                  <a:lnTo>
                    <a:pt x="194" y="916"/>
                  </a:lnTo>
                  <a:lnTo>
                    <a:pt x="198" y="908"/>
                  </a:lnTo>
                  <a:lnTo>
                    <a:pt x="199" y="901"/>
                  </a:lnTo>
                  <a:lnTo>
                    <a:pt x="199" y="900"/>
                  </a:lnTo>
                  <a:lnTo>
                    <a:pt x="199" y="8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088" y="1560"/>
              <a:ext cx="44" cy="259"/>
            </a:xfrm>
            <a:custGeom>
              <a:avLst/>
              <a:gdLst>
                <a:gd name="T0" fmla="*/ 89 w 89"/>
                <a:gd name="T1" fmla="*/ 502 h 517"/>
                <a:gd name="T2" fmla="*/ 86 w 89"/>
                <a:gd name="T3" fmla="*/ 504 h 517"/>
                <a:gd name="T4" fmla="*/ 84 w 89"/>
                <a:gd name="T5" fmla="*/ 506 h 517"/>
                <a:gd name="T6" fmla="*/ 81 w 89"/>
                <a:gd name="T7" fmla="*/ 508 h 517"/>
                <a:gd name="T8" fmla="*/ 76 w 89"/>
                <a:gd name="T9" fmla="*/ 510 h 517"/>
                <a:gd name="T10" fmla="*/ 71 w 89"/>
                <a:gd name="T11" fmla="*/ 513 h 517"/>
                <a:gd name="T12" fmla="*/ 66 w 89"/>
                <a:gd name="T13" fmla="*/ 515 h 517"/>
                <a:gd name="T14" fmla="*/ 60 w 89"/>
                <a:gd name="T15" fmla="*/ 516 h 517"/>
                <a:gd name="T16" fmla="*/ 54 w 89"/>
                <a:gd name="T17" fmla="*/ 517 h 517"/>
                <a:gd name="T18" fmla="*/ 0 w 89"/>
                <a:gd name="T19" fmla="*/ 2 h 517"/>
                <a:gd name="T20" fmla="*/ 7 w 89"/>
                <a:gd name="T21" fmla="*/ 4 h 517"/>
                <a:gd name="T22" fmla="*/ 15 w 89"/>
                <a:gd name="T23" fmla="*/ 6 h 517"/>
                <a:gd name="T24" fmla="*/ 23 w 89"/>
                <a:gd name="T25" fmla="*/ 7 h 517"/>
                <a:gd name="T26" fmla="*/ 31 w 89"/>
                <a:gd name="T27" fmla="*/ 6 h 517"/>
                <a:gd name="T28" fmla="*/ 36 w 89"/>
                <a:gd name="T29" fmla="*/ 4 h 517"/>
                <a:gd name="T30" fmla="*/ 39 w 89"/>
                <a:gd name="T31" fmla="*/ 3 h 517"/>
                <a:gd name="T32" fmla="*/ 42 w 89"/>
                <a:gd name="T33" fmla="*/ 1 h 517"/>
                <a:gd name="T34" fmla="*/ 46 w 89"/>
                <a:gd name="T35" fmla="*/ 0 h 517"/>
                <a:gd name="T36" fmla="*/ 89 w 89"/>
                <a:gd name="T37" fmla="*/ 502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517">
                  <a:moveTo>
                    <a:pt x="89" y="502"/>
                  </a:moveTo>
                  <a:lnTo>
                    <a:pt x="86" y="504"/>
                  </a:lnTo>
                  <a:lnTo>
                    <a:pt x="84" y="506"/>
                  </a:lnTo>
                  <a:lnTo>
                    <a:pt x="81" y="508"/>
                  </a:lnTo>
                  <a:lnTo>
                    <a:pt x="76" y="510"/>
                  </a:lnTo>
                  <a:lnTo>
                    <a:pt x="71" y="513"/>
                  </a:lnTo>
                  <a:lnTo>
                    <a:pt x="66" y="515"/>
                  </a:lnTo>
                  <a:lnTo>
                    <a:pt x="60" y="516"/>
                  </a:lnTo>
                  <a:lnTo>
                    <a:pt x="54" y="517"/>
                  </a:lnTo>
                  <a:lnTo>
                    <a:pt x="0" y="2"/>
                  </a:lnTo>
                  <a:lnTo>
                    <a:pt x="7" y="4"/>
                  </a:lnTo>
                  <a:lnTo>
                    <a:pt x="15" y="6"/>
                  </a:lnTo>
                  <a:lnTo>
                    <a:pt x="23" y="7"/>
                  </a:lnTo>
                  <a:lnTo>
                    <a:pt x="31" y="6"/>
                  </a:lnTo>
                  <a:lnTo>
                    <a:pt x="36" y="4"/>
                  </a:lnTo>
                  <a:lnTo>
                    <a:pt x="39" y="3"/>
                  </a:lnTo>
                  <a:lnTo>
                    <a:pt x="42" y="1"/>
                  </a:lnTo>
                  <a:lnTo>
                    <a:pt x="46" y="0"/>
                  </a:lnTo>
                  <a:lnTo>
                    <a:pt x="89" y="5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5069" y="1452"/>
              <a:ext cx="21" cy="46"/>
            </a:xfrm>
            <a:custGeom>
              <a:avLst/>
              <a:gdLst>
                <a:gd name="T0" fmla="*/ 14 w 40"/>
                <a:gd name="T1" fmla="*/ 0 h 91"/>
                <a:gd name="T2" fmla="*/ 40 w 40"/>
                <a:gd name="T3" fmla="*/ 79 h 91"/>
                <a:gd name="T4" fmla="*/ 38 w 40"/>
                <a:gd name="T5" fmla="*/ 82 h 91"/>
                <a:gd name="T6" fmla="*/ 33 w 40"/>
                <a:gd name="T7" fmla="*/ 87 h 91"/>
                <a:gd name="T8" fmla="*/ 25 w 40"/>
                <a:gd name="T9" fmla="*/ 89 h 91"/>
                <a:gd name="T10" fmla="*/ 16 w 40"/>
                <a:gd name="T11" fmla="*/ 91 h 91"/>
                <a:gd name="T12" fmla="*/ 9 w 40"/>
                <a:gd name="T13" fmla="*/ 91 h 91"/>
                <a:gd name="T14" fmla="*/ 5 w 40"/>
                <a:gd name="T15" fmla="*/ 88 h 91"/>
                <a:gd name="T16" fmla="*/ 1 w 40"/>
                <a:gd name="T17" fmla="*/ 84 h 91"/>
                <a:gd name="T18" fmla="*/ 0 w 40"/>
                <a:gd name="T19" fmla="*/ 80 h 91"/>
                <a:gd name="T20" fmla="*/ 14 w 40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91">
                  <a:moveTo>
                    <a:pt x="14" y="0"/>
                  </a:moveTo>
                  <a:lnTo>
                    <a:pt x="40" y="79"/>
                  </a:lnTo>
                  <a:lnTo>
                    <a:pt x="38" y="82"/>
                  </a:lnTo>
                  <a:lnTo>
                    <a:pt x="33" y="87"/>
                  </a:lnTo>
                  <a:lnTo>
                    <a:pt x="25" y="89"/>
                  </a:lnTo>
                  <a:lnTo>
                    <a:pt x="16" y="91"/>
                  </a:lnTo>
                  <a:lnTo>
                    <a:pt x="9" y="91"/>
                  </a:lnTo>
                  <a:lnTo>
                    <a:pt x="5" y="88"/>
                  </a:lnTo>
                  <a:lnTo>
                    <a:pt x="1" y="84"/>
                  </a:lnTo>
                  <a:lnTo>
                    <a:pt x="0" y="8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5060" y="1502"/>
              <a:ext cx="49" cy="52"/>
            </a:xfrm>
            <a:custGeom>
              <a:avLst/>
              <a:gdLst>
                <a:gd name="T0" fmla="*/ 15 w 99"/>
                <a:gd name="T1" fmla="*/ 6 h 104"/>
                <a:gd name="T2" fmla="*/ 20 w 99"/>
                <a:gd name="T3" fmla="*/ 10 h 104"/>
                <a:gd name="T4" fmla="*/ 26 w 99"/>
                <a:gd name="T5" fmla="*/ 11 h 104"/>
                <a:gd name="T6" fmla="*/ 31 w 99"/>
                <a:gd name="T7" fmla="*/ 12 h 104"/>
                <a:gd name="T8" fmla="*/ 37 w 99"/>
                <a:gd name="T9" fmla="*/ 12 h 104"/>
                <a:gd name="T10" fmla="*/ 46 w 99"/>
                <a:gd name="T11" fmla="*/ 11 h 104"/>
                <a:gd name="T12" fmla="*/ 56 w 99"/>
                <a:gd name="T13" fmla="*/ 7 h 104"/>
                <a:gd name="T14" fmla="*/ 63 w 99"/>
                <a:gd name="T15" fmla="*/ 5 h 104"/>
                <a:gd name="T16" fmla="*/ 68 w 99"/>
                <a:gd name="T17" fmla="*/ 0 h 104"/>
                <a:gd name="T18" fmla="*/ 99 w 99"/>
                <a:gd name="T19" fmla="*/ 93 h 104"/>
                <a:gd name="T20" fmla="*/ 96 w 99"/>
                <a:gd name="T21" fmla="*/ 96 h 104"/>
                <a:gd name="T22" fmla="*/ 93 w 99"/>
                <a:gd name="T23" fmla="*/ 100 h 104"/>
                <a:gd name="T24" fmla="*/ 89 w 99"/>
                <a:gd name="T25" fmla="*/ 102 h 104"/>
                <a:gd name="T26" fmla="*/ 85 w 99"/>
                <a:gd name="T27" fmla="*/ 104 h 104"/>
                <a:gd name="T28" fmla="*/ 79 w 99"/>
                <a:gd name="T29" fmla="*/ 104 h 104"/>
                <a:gd name="T30" fmla="*/ 74 w 99"/>
                <a:gd name="T31" fmla="*/ 104 h 104"/>
                <a:gd name="T32" fmla="*/ 68 w 99"/>
                <a:gd name="T33" fmla="*/ 103 h 104"/>
                <a:gd name="T34" fmla="*/ 63 w 99"/>
                <a:gd name="T35" fmla="*/ 101 h 104"/>
                <a:gd name="T36" fmla="*/ 58 w 99"/>
                <a:gd name="T37" fmla="*/ 98 h 104"/>
                <a:gd name="T38" fmla="*/ 53 w 99"/>
                <a:gd name="T39" fmla="*/ 97 h 104"/>
                <a:gd name="T40" fmla="*/ 50 w 99"/>
                <a:gd name="T41" fmla="*/ 95 h 104"/>
                <a:gd name="T42" fmla="*/ 48 w 99"/>
                <a:gd name="T43" fmla="*/ 93 h 104"/>
                <a:gd name="T44" fmla="*/ 40 w 99"/>
                <a:gd name="T45" fmla="*/ 87 h 104"/>
                <a:gd name="T46" fmla="*/ 38 w 99"/>
                <a:gd name="T47" fmla="*/ 88 h 104"/>
                <a:gd name="T48" fmla="*/ 37 w 99"/>
                <a:gd name="T49" fmla="*/ 90 h 104"/>
                <a:gd name="T50" fmla="*/ 35 w 99"/>
                <a:gd name="T51" fmla="*/ 94 h 104"/>
                <a:gd name="T52" fmla="*/ 34 w 99"/>
                <a:gd name="T53" fmla="*/ 95 h 104"/>
                <a:gd name="T54" fmla="*/ 29 w 99"/>
                <a:gd name="T55" fmla="*/ 100 h 104"/>
                <a:gd name="T56" fmla="*/ 26 w 99"/>
                <a:gd name="T57" fmla="*/ 102 h 104"/>
                <a:gd name="T58" fmla="*/ 22 w 99"/>
                <a:gd name="T59" fmla="*/ 103 h 104"/>
                <a:gd name="T60" fmla="*/ 21 w 99"/>
                <a:gd name="T61" fmla="*/ 103 h 104"/>
                <a:gd name="T62" fmla="*/ 15 w 99"/>
                <a:gd name="T63" fmla="*/ 102 h 104"/>
                <a:gd name="T64" fmla="*/ 10 w 99"/>
                <a:gd name="T65" fmla="*/ 98 h 104"/>
                <a:gd name="T66" fmla="*/ 5 w 99"/>
                <a:gd name="T67" fmla="*/ 95 h 104"/>
                <a:gd name="T68" fmla="*/ 0 w 99"/>
                <a:gd name="T69" fmla="*/ 91 h 104"/>
                <a:gd name="T70" fmla="*/ 15 w 99"/>
                <a:gd name="T71" fmla="*/ 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104">
                  <a:moveTo>
                    <a:pt x="15" y="6"/>
                  </a:moveTo>
                  <a:lnTo>
                    <a:pt x="20" y="10"/>
                  </a:lnTo>
                  <a:lnTo>
                    <a:pt x="26" y="11"/>
                  </a:lnTo>
                  <a:lnTo>
                    <a:pt x="31" y="12"/>
                  </a:lnTo>
                  <a:lnTo>
                    <a:pt x="37" y="12"/>
                  </a:lnTo>
                  <a:lnTo>
                    <a:pt x="46" y="11"/>
                  </a:lnTo>
                  <a:lnTo>
                    <a:pt x="56" y="7"/>
                  </a:lnTo>
                  <a:lnTo>
                    <a:pt x="63" y="5"/>
                  </a:lnTo>
                  <a:lnTo>
                    <a:pt x="68" y="0"/>
                  </a:lnTo>
                  <a:lnTo>
                    <a:pt x="99" y="93"/>
                  </a:lnTo>
                  <a:lnTo>
                    <a:pt x="96" y="96"/>
                  </a:lnTo>
                  <a:lnTo>
                    <a:pt x="93" y="100"/>
                  </a:lnTo>
                  <a:lnTo>
                    <a:pt x="89" y="102"/>
                  </a:lnTo>
                  <a:lnTo>
                    <a:pt x="85" y="104"/>
                  </a:lnTo>
                  <a:lnTo>
                    <a:pt x="79" y="104"/>
                  </a:lnTo>
                  <a:lnTo>
                    <a:pt x="74" y="104"/>
                  </a:lnTo>
                  <a:lnTo>
                    <a:pt x="68" y="103"/>
                  </a:lnTo>
                  <a:lnTo>
                    <a:pt x="63" y="101"/>
                  </a:lnTo>
                  <a:lnTo>
                    <a:pt x="58" y="98"/>
                  </a:lnTo>
                  <a:lnTo>
                    <a:pt x="53" y="97"/>
                  </a:lnTo>
                  <a:lnTo>
                    <a:pt x="50" y="95"/>
                  </a:lnTo>
                  <a:lnTo>
                    <a:pt x="48" y="93"/>
                  </a:lnTo>
                  <a:lnTo>
                    <a:pt x="40" y="87"/>
                  </a:lnTo>
                  <a:lnTo>
                    <a:pt x="38" y="88"/>
                  </a:lnTo>
                  <a:lnTo>
                    <a:pt x="37" y="90"/>
                  </a:lnTo>
                  <a:lnTo>
                    <a:pt x="35" y="94"/>
                  </a:lnTo>
                  <a:lnTo>
                    <a:pt x="34" y="95"/>
                  </a:lnTo>
                  <a:lnTo>
                    <a:pt x="29" y="100"/>
                  </a:lnTo>
                  <a:lnTo>
                    <a:pt x="26" y="102"/>
                  </a:lnTo>
                  <a:lnTo>
                    <a:pt x="22" y="103"/>
                  </a:lnTo>
                  <a:lnTo>
                    <a:pt x="21" y="103"/>
                  </a:lnTo>
                  <a:lnTo>
                    <a:pt x="15" y="102"/>
                  </a:lnTo>
                  <a:lnTo>
                    <a:pt x="10" y="98"/>
                  </a:lnTo>
                  <a:lnTo>
                    <a:pt x="5" y="95"/>
                  </a:lnTo>
                  <a:lnTo>
                    <a:pt x="0" y="91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5060" y="1560"/>
              <a:ext cx="45" cy="259"/>
            </a:xfrm>
            <a:custGeom>
              <a:avLst/>
              <a:gdLst>
                <a:gd name="T0" fmla="*/ 0 w 89"/>
                <a:gd name="T1" fmla="*/ 0 h 517"/>
                <a:gd name="T2" fmla="*/ 4 w 89"/>
                <a:gd name="T3" fmla="*/ 2 h 517"/>
                <a:gd name="T4" fmla="*/ 9 w 89"/>
                <a:gd name="T5" fmla="*/ 4 h 517"/>
                <a:gd name="T6" fmla="*/ 15 w 89"/>
                <a:gd name="T7" fmla="*/ 6 h 517"/>
                <a:gd name="T8" fmla="*/ 19 w 89"/>
                <a:gd name="T9" fmla="*/ 6 h 517"/>
                <a:gd name="T10" fmla="*/ 23 w 89"/>
                <a:gd name="T11" fmla="*/ 6 h 517"/>
                <a:gd name="T12" fmla="*/ 27 w 89"/>
                <a:gd name="T13" fmla="*/ 4 h 517"/>
                <a:gd name="T14" fmla="*/ 31 w 89"/>
                <a:gd name="T15" fmla="*/ 3 h 517"/>
                <a:gd name="T16" fmla="*/ 34 w 89"/>
                <a:gd name="T17" fmla="*/ 1 h 517"/>
                <a:gd name="T18" fmla="*/ 89 w 89"/>
                <a:gd name="T19" fmla="*/ 517 h 517"/>
                <a:gd name="T20" fmla="*/ 83 w 89"/>
                <a:gd name="T21" fmla="*/ 516 h 517"/>
                <a:gd name="T22" fmla="*/ 76 w 89"/>
                <a:gd name="T23" fmla="*/ 515 h 517"/>
                <a:gd name="T24" fmla="*/ 70 w 89"/>
                <a:gd name="T25" fmla="*/ 513 h 517"/>
                <a:gd name="T26" fmla="*/ 65 w 89"/>
                <a:gd name="T27" fmla="*/ 510 h 517"/>
                <a:gd name="T28" fmla="*/ 61 w 89"/>
                <a:gd name="T29" fmla="*/ 508 h 517"/>
                <a:gd name="T30" fmla="*/ 57 w 89"/>
                <a:gd name="T31" fmla="*/ 506 h 517"/>
                <a:gd name="T32" fmla="*/ 55 w 89"/>
                <a:gd name="T33" fmla="*/ 503 h 517"/>
                <a:gd name="T34" fmla="*/ 53 w 89"/>
                <a:gd name="T35" fmla="*/ 502 h 517"/>
                <a:gd name="T36" fmla="*/ 0 w 89"/>
                <a:gd name="T37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517">
                  <a:moveTo>
                    <a:pt x="0" y="0"/>
                  </a:moveTo>
                  <a:lnTo>
                    <a:pt x="4" y="2"/>
                  </a:lnTo>
                  <a:lnTo>
                    <a:pt x="9" y="4"/>
                  </a:lnTo>
                  <a:lnTo>
                    <a:pt x="15" y="6"/>
                  </a:lnTo>
                  <a:lnTo>
                    <a:pt x="19" y="6"/>
                  </a:lnTo>
                  <a:lnTo>
                    <a:pt x="23" y="6"/>
                  </a:lnTo>
                  <a:lnTo>
                    <a:pt x="27" y="4"/>
                  </a:lnTo>
                  <a:lnTo>
                    <a:pt x="31" y="3"/>
                  </a:lnTo>
                  <a:lnTo>
                    <a:pt x="34" y="1"/>
                  </a:lnTo>
                  <a:lnTo>
                    <a:pt x="89" y="517"/>
                  </a:lnTo>
                  <a:lnTo>
                    <a:pt x="83" y="516"/>
                  </a:lnTo>
                  <a:lnTo>
                    <a:pt x="76" y="515"/>
                  </a:lnTo>
                  <a:lnTo>
                    <a:pt x="70" y="513"/>
                  </a:lnTo>
                  <a:lnTo>
                    <a:pt x="65" y="510"/>
                  </a:lnTo>
                  <a:lnTo>
                    <a:pt x="61" y="508"/>
                  </a:lnTo>
                  <a:lnTo>
                    <a:pt x="57" y="506"/>
                  </a:lnTo>
                  <a:lnTo>
                    <a:pt x="55" y="503"/>
                  </a:lnTo>
                  <a:lnTo>
                    <a:pt x="53" y="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5084" y="1820"/>
              <a:ext cx="53" cy="37"/>
            </a:xfrm>
            <a:custGeom>
              <a:avLst/>
              <a:gdLst>
                <a:gd name="T0" fmla="*/ 7 w 105"/>
                <a:gd name="T1" fmla="*/ 19 h 72"/>
                <a:gd name="T2" fmla="*/ 6 w 105"/>
                <a:gd name="T3" fmla="*/ 17 h 72"/>
                <a:gd name="T4" fmla="*/ 5 w 105"/>
                <a:gd name="T5" fmla="*/ 16 h 72"/>
                <a:gd name="T6" fmla="*/ 1 w 105"/>
                <a:gd name="T7" fmla="*/ 9 h 72"/>
                <a:gd name="T8" fmla="*/ 0 w 105"/>
                <a:gd name="T9" fmla="*/ 2 h 72"/>
                <a:gd name="T10" fmla="*/ 9 w 105"/>
                <a:gd name="T11" fmla="*/ 7 h 72"/>
                <a:gd name="T12" fmla="*/ 20 w 105"/>
                <a:gd name="T13" fmla="*/ 11 h 72"/>
                <a:gd name="T14" fmla="*/ 32 w 105"/>
                <a:gd name="T15" fmla="*/ 15 h 72"/>
                <a:gd name="T16" fmla="*/ 47 w 105"/>
                <a:gd name="T17" fmla="*/ 17 h 72"/>
                <a:gd name="T18" fmla="*/ 66 w 105"/>
                <a:gd name="T19" fmla="*/ 16 h 72"/>
                <a:gd name="T20" fmla="*/ 82 w 105"/>
                <a:gd name="T21" fmla="*/ 11 h 72"/>
                <a:gd name="T22" fmla="*/ 96 w 105"/>
                <a:gd name="T23" fmla="*/ 5 h 72"/>
                <a:gd name="T24" fmla="*/ 105 w 105"/>
                <a:gd name="T25" fmla="*/ 0 h 72"/>
                <a:gd name="T26" fmla="*/ 102 w 105"/>
                <a:gd name="T27" fmla="*/ 5 h 72"/>
                <a:gd name="T28" fmla="*/ 99 w 105"/>
                <a:gd name="T29" fmla="*/ 11 h 72"/>
                <a:gd name="T30" fmla="*/ 94 w 105"/>
                <a:gd name="T31" fmla="*/ 19 h 72"/>
                <a:gd name="T32" fmla="*/ 98 w 105"/>
                <a:gd name="T33" fmla="*/ 24 h 72"/>
                <a:gd name="T34" fmla="*/ 104 w 105"/>
                <a:gd name="T35" fmla="*/ 32 h 72"/>
                <a:gd name="T36" fmla="*/ 102 w 105"/>
                <a:gd name="T37" fmla="*/ 43 h 72"/>
                <a:gd name="T38" fmla="*/ 98 w 105"/>
                <a:gd name="T39" fmla="*/ 49 h 72"/>
                <a:gd name="T40" fmla="*/ 98 w 105"/>
                <a:gd name="T41" fmla="*/ 49 h 72"/>
                <a:gd name="T42" fmla="*/ 98 w 105"/>
                <a:gd name="T43" fmla="*/ 49 h 72"/>
                <a:gd name="T44" fmla="*/ 92 w 105"/>
                <a:gd name="T45" fmla="*/ 56 h 72"/>
                <a:gd name="T46" fmla="*/ 84 w 105"/>
                <a:gd name="T47" fmla="*/ 63 h 72"/>
                <a:gd name="T48" fmla="*/ 71 w 105"/>
                <a:gd name="T49" fmla="*/ 69 h 72"/>
                <a:gd name="T50" fmla="*/ 56 w 105"/>
                <a:gd name="T51" fmla="*/ 72 h 72"/>
                <a:gd name="T52" fmla="*/ 41 w 105"/>
                <a:gd name="T53" fmla="*/ 71 h 72"/>
                <a:gd name="T54" fmla="*/ 30 w 105"/>
                <a:gd name="T55" fmla="*/ 68 h 72"/>
                <a:gd name="T56" fmla="*/ 21 w 105"/>
                <a:gd name="T57" fmla="*/ 64 h 72"/>
                <a:gd name="T58" fmla="*/ 15 w 105"/>
                <a:gd name="T59" fmla="*/ 60 h 72"/>
                <a:gd name="T60" fmla="*/ 10 w 105"/>
                <a:gd name="T61" fmla="*/ 56 h 72"/>
                <a:gd name="T62" fmla="*/ 5 w 105"/>
                <a:gd name="T63" fmla="*/ 40 h 72"/>
                <a:gd name="T64" fmla="*/ 6 w 105"/>
                <a:gd name="T65" fmla="*/ 2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72">
                  <a:moveTo>
                    <a:pt x="6" y="24"/>
                  </a:moveTo>
                  <a:lnTo>
                    <a:pt x="7" y="19"/>
                  </a:lnTo>
                  <a:lnTo>
                    <a:pt x="7" y="19"/>
                  </a:lnTo>
                  <a:lnTo>
                    <a:pt x="6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2" y="12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4"/>
                  </a:lnTo>
                  <a:lnTo>
                    <a:pt x="9" y="7"/>
                  </a:lnTo>
                  <a:lnTo>
                    <a:pt x="14" y="9"/>
                  </a:lnTo>
                  <a:lnTo>
                    <a:pt x="20" y="11"/>
                  </a:lnTo>
                  <a:lnTo>
                    <a:pt x="25" y="13"/>
                  </a:lnTo>
                  <a:lnTo>
                    <a:pt x="32" y="15"/>
                  </a:lnTo>
                  <a:lnTo>
                    <a:pt x="39" y="16"/>
                  </a:lnTo>
                  <a:lnTo>
                    <a:pt x="47" y="17"/>
                  </a:lnTo>
                  <a:lnTo>
                    <a:pt x="56" y="17"/>
                  </a:lnTo>
                  <a:lnTo>
                    <a:pt x="66" y="16"/>
                  </a:lnTo>
                  <a:lnTo>
                    <a:pt x="75" y="13"/>
                  </a:lnTo>
                  <a:lnTo>
                    <a:pt x="82" y="11"/>
                  </a:lnTo>
                  <a:lnTo>
                    <a:pt x="89" y="9"/>
                  </a:lnTo>
                  <a:lnTo>
                    <a:pt x="96" y="5"/>
                  </a:lnTo>
                  <a:lnTo>
                    <a:pt x="100" y="2"/>
                  </a:lnTo>
                  <a:lnTo>
                    <a:pt x="105" y="0"/>
                  </a:lnTo>
                  <a:lnTo>
                    <a:pt x="105" y="3"/>
                  </a:lnTo>
                  <a:lnTo>
                    <a:pt x="102" y="5"/>
                  </a:lnTo>
                  <a:lnTo>
                    <a:pt x="101" y="9"/>
                  </a:lnTo>
                  <a:lnTo>
                    <a:pt x="99" y="11"/>
                  </a:lnTo>
                  <a:lnTo>
                    <a:pt x="93" y="18"/>
                  </a:lnTo>
                  <a:lnTo>
                    <a:pt x="94" y="19"/>
                  </a:lnTo>
                  <a:lnTo>
                    <a:pt x="97" y="21"/>
                  </a:lnTo>
                  <a:lnTo>
                    <a:pt x="98" y="24"/>
                  </a:lnTo>
                  <a:lnTo>
                    <a:pt x="99" y="25"/>
                  </a:lnTo>
                  <a:lnTo>
                    <a:pt x="104" y="32"/>
                  </a:lnTo>
                  <a:lnTo>
                    <a:pt x="104" y="39"/>
                  </a:lnTo>
                  <a:lnTo>
                    <a:pt x="102" y="43"/>
                  </a:lnTo>
                  <a:lnTo>
                    <a:pt x="100" y="46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96" y="53"/>
                  </a:lnTo>
                  <a:lnTo>
                    <a:pt x="92" y="56"/>
                  </a:lnTo>
                  <a:lnTo>
                    <a:pt x="89" y="60"/>
                  </a:lnTo>
                  <a:lnTo>
                    <a:pt x="84" y="63"/>
                  </a:lnTo>
                  <a:lnTo>
                    <a:pt x="78" y="66"/>
                  </a:lnTo>
                  <a:lnTo>
                    <a:pt x="71" y="69"/>
                  </a:lnTo>
                  <a:lnTo>
                    <a:pt x="64" y="71"/>
                  </a:lnTo>
                  <a:lnTo>
                    <a:pt x="56" y="72"/>
                  </a:lnTo>
                  <a:lnTo>
                    <a:pt x="48" y="72"/>
                  </a:lnTo>
                  <a:lnTo>
                    <a:pt x="41" y="71"/>
                  </a:lnTo>
                  <a:lnTo>
                    <a:pt x="36" y="70"/>
                  </a:lnTo>
                  <a:lnTo>
                    <a:pt x="30" y="68"/>
                  </a:lnTo>
                  <a:lnTo>
                    <a:pt x="25" y="66"/>
                  </a:lnTo>
                  <a:lnTo>
                    <a:pt x="21" y="64"/>
                  </a:lnTo>
                  <a:lnTo>
                    <a:pt x="17" y="62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0" y="56"/>
                  </a:lnTo>
                  <a:lnTo>
                    <a:pt x="6" y="49"/>
                  </a:lnTo>
                  <a:lnTo>
                    <a:pt x="5" y="40"/>
                  </a:lnTo>
                  <a:lnTo>
                    <a:pt x="5" y="31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090" y="1858"/>
              <a:ext cx="49" cy="53"/>
            </a:xfrm>
            <a:custGeom>
              <a:avLst/>
              <a:gdLst>
                <a:gd name="T0" fmla="*/ 56 w 98"/>
                <a:gd name="T1" fmla="*/ 106 h 108"/>
                <a:gd name="T2" fmla="*/ 44 w 98"/>
                <a:gd name="T3" fmla="*/ 108 h 108"/>
                <a:gd name="T4" fmla="*/ 34 w 98"/>
                <a:gd name="T5" fmla="*/ 105 h 108"/>
                <a:gd name="T6" fmla="*/ 25 w 98"/>
                <a:gd name="T7" fmla="*/ 102 h 108"/>
                <a:gd name="T8" fmla="*/ 18 w 98"/>
                <a:gd name="T9" fmla="*/ 96 h 108"/>
                <a:gd name="T10" fmla="*/ 11 w 98"/>
                <a:gd name="T11" fmla="*/ 90 h 108"/>
                <a:gd name="T12" fmla="*/ 6 w 98"/>
                <a:gd name="T13" fmla="*/ 83 h 108"/>
                <a:gd name="T14" fmla="*/ 3 w 98"/>
                <a:gd name="T15" fmla="*/ 78 h 108"/>
                <a:gd name="T16" fmla="*/ 0 w 98"/>
                <a:gd name="T17" fmla="*/ 74 h 108"/>
                <a:gd name="T18" fmla="*/ 3 w 98"/>
                <a:gd name="T19" fmla="*/ 9 h 108"/>
                <a:gd name="T20" fmla="*/ 7 w 98"/>
                <a:gd name="T21" fmla="*/ 11 h 108"/>
                <a:gd name="T22" fmla="*/ 11 w 98"/>
                <a:gd name="T23" fmla="*/ 12 h 108"/>
                <a:gd name="T24" fmla="*/ 17 w 98"/>
                <a:gd name="T25" fmla="*/ 14 h 108"/>
                <a:gd name="T26" fmla="*/ 21 w 98"/>
                <a:gd name="T27" fmla="*/ 15 h 108"/>
                <a:gd name="T28" fmla="*/ 27 w 98"/>
                <a:gd name="T29" fmla="*/ 17 h 108"/>
                <a:gd name="T30" fmla="*/ 34 w 98"/>
                <a:gd name="T31" fmla="*/ 18 h 108"/>
                <a:gd name="T32" fmla="*/ 40 w 98"/>
                <a:gd name="T33" fmla="*/ 18 h 108"/>
                <a:gd name="T34" fmla="*/ 47 w 98"/>
                <a:gd name="T35" fmla="*/ 18 h 108"/>
                <a:gd name="T36" fmla="*/ 53 w 98"/>
                <a:gd name="T37" fmla="*/ 17 h 108"/>
                <a:gd name="T38" fmla="*/ 59 w 98"/>
                <a:gd name="T39" fmla="*/ 15 h 108"/>
                <a:gd name="T40" fmla="*/ 66 w 98"/>
                <a:gd name="T41" fmla="*/ 14 h 108"/>
                <a:gd name="T42" fmla="*/ 72 w 98"/>
                <a:gd name="T43" fmla="*/ 12 h 108"/>
                <a:gd name="T44" fmla="*/ 77 w 98"/>
                <a:gd name="T45" fmla="*/ 10 h 108"/>
                <a:gd name="T46" fmla="*/ 82 w 98"/>
                <a:gd name="T47" fmla="*/ 6 h 108"/>
                <a:gd name="T48" fmla="*/ 86 w 98"/>
                <a:gd name="T49" fmla="*/ 4 h 108"/>
                <a:gd name="T50" fmla="*/ 90 w 98"/>
                <a:gd name="T51" fmla="*/ 0 h 108"/>
                <a:gd name="T52" fmla="*/ 98 w 98"/>
                <a:gd name="T53" fmla="*/ 65 h 108"/>
                <a:gd name="T54" fmla="*/ 97 w 98"/>
                <a:gd name="T55" fmla="*/ 68 h 108"/>
                <a:gd name="T56" fmla="*/ 96 w 98"/>
                <a:gd name="T57" fmla="*/ 73 h 108"/>
                <a:gd name="T58" fmla="*/ 94 w 98"/>
                <a:gd name="T59" fmla="*/ 79 h 108"/>
                <a:gd name="T60" fmla="*/ 89 w 98"/>
                <a:gd name="T61" fmla="*/ 85 h 108"/>
                <a:gd name="T62" fmla="*/ 85 w 98"/>
                <a:gd name="T63" fmla="*/ 91 h 108"/>
                <a:gd name="T64" fmla="*/ 77 w 98"/>
                <a:gd name="T65" fmla="*/ 97 h 108"/>
                <a:gd name="T66" fmla="*/ 67 w 98"/>
                <a:gd name="T67" fmla="*/ 103 h 108"/>
                <a:gd name="T68" fmla="*/ 56 w 98"/>
                <a:gd name="T69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" h="108">
                  <a:moveTo>
                    <a:pt x="56" y="106"/>
                  </a:moveTo>
                  <a:lnTo>
                    <a:pt x="44" y="108"/>
                  </a:lnTo>
                  <a:lnTo>
                    <a:pt x="34" y="105"/>
                  </a:lnTo>
                  <a:lnTo>
                    <a:pt x="25" y="102"/>
                  </a:lnTo>
                  <a:lnTo>
                    <a:pt x="18" y="96"/>
                  </a:lnTo>
                  <a:lnTo>
                    <a:pt x="11" y="90"/>
                  </a:lnTo>
                  <a:lnTo>
                    <a:pt x="6" y="83"/>
                  </a:lnTo>
                  <a:lnTo>
                    <a:pt x="3" y="78"/>
                  </a:lnTo>
                  <a:lnTo>
                    <a:pt x="0" y="74"/>
                  </a:lnTo>
                  <a:lnTo>
                    <a:pt x="3" y="9"/>
                  </a:lnTo>
                  <a:lnTo>
                    <a:pt x="7" y="11"/>
                  </a:lnTo>
                  <a:lnTo>
                    <a:pt x="11" y="12"/>
                  </a:lnTo>
                  <a:lnTo>
                    <a:pt x="17" y="14"/>
                  </a:lnTo>
                  <a:lnTo>
                    <a:pt x="21" y="15"/>
                  </a:lnTo>
                  <a:lnTo>
                    <a:pt x="27" y="17"/>
                  </a:lnTo>
                  <a:lnTo>
                    <a:pt x="34" y="18"/>
                  </a:lnTo>
                  <a:lnTo>
                    <a:pt x="40" y="18"/>
                  </a:lnTo>
                  <a:lnTo>
                    <a:pt x="47" y="18"/>
                  </a:lnTo>
                  <a:lnTo>
                    <a:pt x="53" y="17"/>
                  </a:lnTo>
                  <a:lnTo>
                    <a:pt x="59" y="15"/>
                  </a:lnTo>
                  <a:lnTo>
                    <a:pt x="66" y="14"/>
                  </a:lnTo>
                  <a:lnTo>
                    <a:pt x="72" y="12"/>
                  </a:lnTo>
                  <a:lnTo>
                    <a:pt x="77" y="10"/>
                  </a:lnTo>
                  <a:lnTo>
                    <a:pt x="82" y="6"/>
                  </a:lnTo>
                  <a:lnTo>
                    <a:pt x="86" y="4"/>
                  </a:lnTo>
                  <a:lnTo>
                    <a:pt x="90" y="0"/>
                  </a:lnTo>
                  <a:lnTo>
                    <a:pt x="98" y="65"/>
                  </a:lnTo>
                  <a:lnTo>
                    <a:pt x="97" y="68"/>
                  </a:lnTo>
                  <a:lnTo>
                    <a:pt x="96" y="73"/>
                  </a:lnTo>
                  <a:lnTo>
                    <a:pt x="94" y="79"/>
                  </a:lnTo>
                  <a:lnTo>
                    <a:pt x="89" y="85"/>
                  </a:lnTo>
                  <a:lnTo>
                    <a:pt x="85" y="91"/>
                  </a:lnTo>
                  <a:lnTo>
                    <a:pt x="77" y="97"/>
                  </a:lnTo>
                  <a:lnTo>
                    <a:pt x="67" y="103"/>
                  </a:lnTo>
                  <a:lnTo>
                    <a:pt x="56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363" y="1323"/>
              <a:ext cx="184" cy="145"/>
            </a:xfrm>
            <a:custGeom>
              <a:avLst/>
              <a:gdLst>
                <a:gd name="T0" fmla="*/ 307 w 370"/>
                <a:gd name="T1" fmla="*/ 191 h 292"/>
                <a:gd name="T2" fmla="*/ 191 w 370"/>
                <a:gd name="T3" fmla="*/ 53 h 292"/>
                <a:gd name="T4" fmla="*/ 214 w 370"/>
                <a:gd name="T5" fmla="*/ 34 h 292"/>
                <a:gd name="T6" fmla="*/ 122 w 370"/>
                <a:gd name="T7" fmla="*/ 0 h 292"/>
                <a:gd name="T8" fmla="*/ 138 w 370"/>
                <a:gd name="T9" fmla="*/ 97 h 292"/>
                <a:gd name="T10" fmla="*/ 161 w 370"/>
                <a:gd name="T11" fmla="*/ 77 h 292"/>
                <a:gd name="T12" fmla="*/ 258 w 370"/>
                <a:gd name="T13" fmla="*/ 194 h 292"/>
                <a:gd name="T14" fmla="*/ 86 w 370"/>
                <a:gd name="T15" fmla="*/ 123 h 292"/>
                <a:gd name="T16" fmla="*/ 98 w 370"/>
                <a:gd name="T17" fmla="*/ 97 h 292"/>
                <a:gd name="T18" fmla="*/ 0 w 370"/>
                <a:gd name="T19" fmla="*/ 110 h 292"/>
                <a:gd name="T20" fmla="*/ 60 w 370"/>
                <a:gd name="T21" fmla="*/ 187 h 292"/>
                <a:gd name="T22" fmla="*/ 71 w 370"/>
                <a:gd name="T23" fmla="*/ 160 h 292"/>
                <a:gd name="T24" fmla="*/ 269 w 370"/>
                <a:gd name="T25" fmla="*/ 241 h 292"/>
                <a:gd name="T26" fmla="*/ 269 w 370"/>
                <a:gd name="T27" fmla="*/ 244 h 292"/>
                <a:gd name="T28" fmla="*/ 270 w 370"/>
                <a:gd name="T29" fmla="*/ 248 h 292"/>
                <a:gd name="T30" fmla="*/ 270 w 370"/>
                <a:gd name="T31" fmla="*/ 251 h 292"/>
                <a:gd name="T32" fmla="*/ 271 w 370"/>
                <a:gd name="T33" fmla="*/ 255 h 292"/>
                <a:gd name="T34" fmla="*/ 274 w 370"/>
                <a:gd name="T35" fmla="*/ 264 h 292"/>
                <a:gd name="T36" fmla="*/ 280 w 370"/>
                <a:gd name="T37" fmla="*/ 272 h 292"/>
                <a:gd name="T38" fmla="*/ 287 w 370"/>
                <a:gd name="T39" fmla="*/ 279 h 292"/>
                <a:gd name="T40" fmla="*/ 296 w 370"/>
                <a:gd name="T41" fmla="*/ 285 h 292"/>
                <a:gd name="T42" fmla="*/ 304 w 370"/>
                <a:gd name="T43" fmla="*/ 289 h 292"/>
                <a:gd name="T44" fmla="*/ 315 w 370"/>
                <a:gd name="T45" fmla="*/ 290 h 292"/>
                <a:gd name="T46" fmla="*/ 324 w 370"/>
                <a:gd name="T47" fmla="*/ 292 h 292"/>
                <a:gd name="T48" fmla="*/ 334 w 370"/>
                <a:gd name="T49" fmla="*/ 289 h 292"/>
                <a:gd name="T50" fmla="*/ 343 w 370"/>
                <a:gd name="T51" fmla="*/ 285 h 292"/>
                <a:gd name="T52" fmla="*/ 351 w 370"/>
                <a:gd name="T53" fmla="*/ 279 h 292"/>
                <a:gd name="T54" fmla="*/ 358 w 370"/>
                <a:gd name="T55" fmla="*/ 272 h 292"/>
                <a:gd name="T56" fmla="*/ 364 w 370"/>
                <a:gd name="T57" fmla="*/ 264 h 292"/>
                <a:gd name="T58" fmla="*/ 368 w 370"/>
                <a:gd name="T59" fmla="*/ 255 h 292"/>
                <a:gd name="T60" fmla="*/ 370 w 370"/>
                <a:gd name="T61" fmla="*/ 246 h 292"/>
                <a:gd name="T62" fmla="*/ 370 w 370"/>
                <a:gd name="T63" fmla="*/ 235 h 292"/>
                <a:gd name="T64" fmla="*/ 368 w 370"/>
                <a:gd name="T65" fmla="*/ 225 h 292"/>
                <a:gd name="T66" fmla="*/ 364 w 370"/>
                <a:gd name="T67" fmla="*/ 216 h 292"/>
                <a:gd name="T68" fmla="*/ 358 w 370"/>
                <a:gd name="T69" fmla="*/ 208 h 292"/>
                <a:gd name="T70" fmla="*/ 351 w 370"/>
                <a:gd name="T71" fmla="*/ 202 h 292"/>
                <a:gd name="T72" fmla="*/ 345 w 370"/>
                <a:gd name="T73" fmla="*/ 196 h 292"/>
                <a:gd name="T74" fmla="*/ 335 w 370"/>
                <a:gd name="T75" fmla="*/ 193 h 292"/>
                <a:gd name="T76" fmla="*/ 326 w 370"/>
                <a:gd name="T77" fmla="*/ 190 h 292"/>
                <a:gd name="T78" fmla="*/ 317 w 370"/>
                <a:gd name="T79" fmla="*/ 190 h 292"/>
                <a:gd name="T80" fmla="*/ 307 w 370"/>
                <a:gd name="T81" fmla="*/ 19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0" h="292">
                  <a:moveTo>
                    <a:pt x="307" y="191"/>
                  </a:moveTo>
                  <a:lnTo>
                    <a:pt x="191" y="53"/>
                  </a:lnTo>
                  <a:lnTo>
                    <a:pt x="214" y="34"/>
                  </a:lnTo>
                  <a:lnTo>
                    <a:pt x="122" y="0"/>
                  </a:lnTo>
                  <a:lnTo>
                    <a:pt x="138" y="97"/>
                  </a:lnTo>
                  <a:lnTo>
                    <a:pt x="161" y="77"/>
                  </a:lnTo>
                  <a:lnTo>
                    <a:pt x="258" y="194"/>
                  </a:lnTo>
                  <a:lnTo>
                    <a:pt x="86" y="123"/>
                  </a:lnTo>
                  <a:lnTo>
                    <a:pt x="98" y="97"/>
                  </a:lnTo>
                  <a:lnTo>
                    <a:pt x="0" y="110"/>
                  </a:lnTo>
                  <a:lnTo>
                    <a:pt x="60" y="187"/>
                  </a:lnTo>
                  <a:lnTo>
                    <a:pt x="71" y="160"/>
                  </a:lnTo>
                  <a:lnTo>
                    <a:pt x="269" y="241"/>
                  </a:lnTo>
                  <a:lnTo>
                    <a:pt x="269" y="244"/>
                  </a:lnTo>
                  <a:lnTo>
                    <a:pt x="270" y="248"/>
                  </a:lnTo>
                  <a:lnTo>
                    <a:pt x="270" y="251"/>
                  </a:lnTo>
                  <a:lnTo>
                    <a:pt x="271" y="255"/>
                  </a:lnTo>
                  <a:lnTo>
                    <a:pt x="274" y="264"/>
                  </a:lnTo>
                  <a:lnTo>
                    <a:pt x="280" y="272"/>
                  </a:lnTo>
                  <a:lnTo>
                    <a:pt x="287" y="279"/>
                  </a:lnTo>
                  <a:lnTo>
                    <a:pt x="296" y="285"/>
                  </a:lnTo>
                  <a:lnTo>
                    <a:pt x="304" y="289"/>
                  </a:lnTo>
                  <a:lnTo>
                    <a:pt x="315" y="290"/>
                  </a:lnTo>
                  <a:lnTo>
                    <a:pt x="324" y="292"/>
                  </a:lnTo>
                  <a:lnTo>
                    <a:pt x="334" y="289"/>
                  </a:lnTo>
                  <a:lnTo>
                    <a:pt x="343" y="285"/>
                  </a:lnTo>
                  <a:lnTo>
                    <a:pt x="351" y="279"/>
                  </a:lnTo>
                  <a:lnTo>
                    <a:pt x="358" y="272"/>
                  </a:lnTo>
                  <a:lnTo>
                    <a:pt x="364" y="264"/>
                  </a:lnTo>
                  <a:lnTo>
                    <a:pt x="368" y="255"/>
                  </a:lnTo>
                  <a:lnTo>
                    <a:pt x="370" y="246"/>
                  </a:lnTo>
                  <a:lnTo>
                    <a:pt x="370" y="235"/>
                  </a:lnTo>
                  <a:lnTo>
                    <a:pt x="368" y="225"/>
                  </a:lnTo>
                  <a:lnTo>
                    <a:pt x="364" y="216"/>
                  </a:lnTo>
                  <a:lnTo>
                    <a:pt x="358" y="208"/>
                  </a:lnTo>
                  <a:lnTo>
                    <a:pt x="351" y="202"/>
                  </a:lnTo>
                  <a:lnTo>
                    <a:pt x="345" y="196"/>
                  </a:lnTo>
                  <a:lnTo>
                    <a:pt x="335" y="193"/>
                  </a:lnTo>
                  <a:lnTo>
                    <a:pt x="326" y="190"/>
                  </a:lnTo>
                  <a:lnTo>
                    <a:pt x="317" y="190"/>
                  </a:lnTo>
                  <a:lnTo>
                    <a:pt x="307" y="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537" y="1263"/>
              <a:ext cx="25" cy="45"/>
            </a:xfrm>
            <a:custGeom>
              <a:avLst/>
              <a:gdLst>
                <a:gd name="T0" fmla="*/ 35 w 51"/>
                <a:gd name="T1" fmla="*/ 90 h 90"/>
                <a:gd name="T2" fmla="*/ 51 w 51"/>
                <a:gd name="T3" fmla="*/ 7 h 90"/>
                <a:gd name="T4" fmla="*/ 16 w 51"/>
                <a:gd name="T5" fmla="*/ 0 h 90"/>
                <a:gd name="T6" fmla="*/ 0 w 51"/>
                <a:gd name="T7" fmla="*/ 83 h 90"/>
                <a:gd name="T8" fmla="*/ 35 w 51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0">
                  <a:moveTo>
                    <a:pt x="35" y="90"/>
                  </a:moveTo>
                  <a:lnTo>
                    <a:pt x="51" y="7"/>
                  </a:lnTo>
                  <a:lnTo>
                    <a:pt x="16" y="0"/>
                  </a:lnTo>
                  <a:lnTo>
                    <a:pt x="0" y="83"/>
                  </a:lnTo>
                  <a:lnTo>
                    <a:pt x="35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445" y="1272"/>
              <a:ext cx="32" cy="47"/>
            </a:xfrm>
            <a:custGeom>
              <a:avLst/>
              <a:gdLst>
                <a:gd name="T0" fmla="*/ 63 w 63"/>
                <a:gd name="T1" fmla="*/ 79 h 92"/>
                <a:gd name="T2" fmla="*/ 33 w 63"/>
                <a:gd name="T3" fmla="*/ 0 h 92"/>
                <a:gd name="T4" fmla="*/ 0 w 63"/>
                <a:gd name="T5" fmla="*/ 13 h 92"/>
                <a:gd name="T6" fmla="*/ 30 w 63"/>
                <a:gd name="T7" fmla="*/ 92 h 92"/>
                <a:gd name="T8" fmla="*/ 63 w 63"/>
                <a:gd name="T9" fmla="*/ 7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92">
                  <a:moveTo>
                    <a:pt x="63" y="79"/>
                  </a:moveTo>
                  <a:lnTo>
                    <a:pt x="33" y="0"/>
                  </a:lnTo>
                  <a:lnTo>
                    <a:pt x="0" y="13"/>
                  </a:lnTo>
                  <a:lnTo>
                    <a:pt x="30" y="92"/>
                  </a:lnTo>
                  <a:lnTo>
                    <a:pt x="63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373" y="1324"/>
              <a:ext cx="44" cy="41"/>
            </a:xfrm>
            <a:custGeom>
              <a:avLst/>
              <a:gdLst>
                <a:gd name="T0" fmla="*/ 88 w 88"/>
                <a:gd name="T1" fmla="*/ 55 h 82"/>
                <a:gd name="T2" fmla="*/ 23 w 88"/>
                <a:gd name="T3" fmla="*/ 0 h 82"/>
                <a:gd name="T4" fmla="*/ 0 w 88"/>
                <a:gd name="T5" fmla="*/ 27 h 82"/>
                <a:gd name="T6" fmla="*/ 64 w 88"/>
                <a:gd name="T7" fmla="*/ 82 h 82"/>
                <a:gd name="T8" fmla="*/ 88 w 88"/>
                <a:gd name="T9" fmla="*/ 5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2">
                  <a:moveTo>
                    <a:pt x="88" y="55"/>
                  </a:moveTo>
                  <a:lnTo>
                    <a:pt x="23" y="0"/>
                  </a:lnTo>
                  <a:lnTo>
                    <a:pt x="0" y="27"/>
                  </a:lnTo>
                  <a:lnTo>
                    <a:pt x="64" y="82"/>
                  </a:lnTo>
                  <a:lnTo>
                    <a:pt x="88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338" y="1423"/>
              <a:ext cx="44" cy="22"/>
            </a:xfrm>
            <a:custGeom>
              <a:avLst/>
              <a:gdLst>
                <a:gd name="T0" fmla="*/ 88 w 88"/>
                <a:gd name="T1" fmla="*/ 9 h 45"/>
                <a:gd name="T2" fmla="*/ 4 w 88"/>
                <a:gd name="T3" fmla="*/ 0 h 45"/>
                <a:gd name="T4" fmla="*/ 0 w 88"/>
                <a:gd name="T5" fmla="*/ 35 h 45"/>
                <a:gd name="T6" fmla="*/ 85 w 88"/>
                <a:gd name="T7" fmla="*/ 45 h 45"/>
                <a:gd name="T8" fmla="*/ 88 w 88"/>
                <a:gd name="T9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5">
                  <a:moveTo>
                    <a:pt x="88" y="9"/>
                  </a:moveTo>
                  <a:lnTo>
                    <a:pt x="4" y="0"/>
                  </a:lnTo>
                  <a:lnTo>
                    <a:pt x="0" y="35"/>
                  </a:lnTo>
                  <a:lnTo>
                    <a:pt x="85" y="45"/>
                  </a:lnTo>
                  <a:lnTo>
                    <a:pt x="8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54" y="1504"/>
              <a:ext cx="47" cy="35"/>
            </a:xfrm>
            <a:custGeom>
              <a:avLst/>
              <a:gdLst>
                <a:gd name="T0" fmla="*/ 76 w 92"/>
                <a:gd name="T1" fmla="*/ 0 h 69"/>
                <a:gd name="T2" fmla="*/ 0 w 92"/>
                <a:gd name="T3" fmla="*/ 37 h 69"/>
                <a:gd name="T4" fmla="*/ 15 w 92"/>
                <a:gd name="T5" fmla="*/ 69 h 69"/>
                <a:gd name="T6" fmla="*/ 92 w 92"/>
                <a:gd name="T7" fmla="*/ 32 h 69"/>
                <a:gd name="T8" fmla="*/ 76 w 9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69">
                  <a:moveTo>
                    <a:pt x="76" y="0"/>
                  </a:moveTo>
                  <a:lnTo>
                    <a:pt x="0" y="37"/>
                  </a:lnTo>
                  <a:lnTo>
                    <a:pt x="15" y="69"/>
                  </a:lnTo>
                  <a:lnTo>
                    <a:pt x="92" y="3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419" y="1564"/>
              <a:ext cx="39" cy="45"/>
            </a:xfrm>
            <a:custGeom>
              <a:avLst/>
              <a:gdLst>
                <a:gd name="T0" fmla="*/ 46 w 77"/>
                <a:gd name="T1" fmla="*/ 0 h 91"/>
                <a:gd name="T2" fmla="*/ 0 w 77"/>
                <a:gd name="T3" fmla="*/ 71 h 91"/>
                <a:gd name="T4" fmla="*/ 31 w 77"/>
                <a:gd name="T5" fmla="*/ 91 h 91"/>
                <a:gd name="T6" fmla="*/ 77 w 77"/>
                <a:gd name="T7" fmla="*/ 19 h 91"/>
                <a:gd name="T8" fmla="*/ 46 w 77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1">
                  <a:moveTo>
                    <a:pt x="46" y="0"/>
                  </a:moveTo>
                  <a:lnTo>
                    <a:pt x="0" y="71"/>
                  </a:lnTo>
                  <a:lnTo>
                    <a:pt x="31" y="91"/>
                  </a:lnTo>
                  <a:lnTo>
                    <a:pt x="77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4603" y="1296"/>
              <a:ext cx="41" cy="44"/>
            </a:xfrm>
            <a:custGeom>
              <a:avLst/>
              <a:gdLst>
                <a:gd name="T0" fmla="*/ 27 w 81"/>
                <a:gd name="T1" fmla="*/ 88 h 88"/>
                <a:gd name="T2" fmla="*/ 81 w 81"/>
                <a:gd name="T3" fmla="*/ 23 h 88"/>
                <a:gd name="T4" fmla="*/ 54 w 81"/>
                <a:gd name="T5" fmla="*/ 0 h 88"/>
                <a:gd name="T6" fmla="*/ 0 w 81"/>
                <a:gd name="T7" fmla="*/ 65 h 88"/>
                <a:gd name="T8" fmla="*/ 27 w 8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27" y="88"/>
                  </a:moveTo>
                  <a:lnTo>
                    <a:pt x="81" y="23"/>
                  </a:lnTo>
                  <a:lnTo>
                    <a:pt x="54" y="0"/>
                  </a:lnTo>
                  <a:lnTo>
                    <a:pt x="0" y="65"/>
                  </a:lnTo>
                  <a:lnTo>
                    <a:pt x="27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20" name="Freeform 30"/>
            <p:cNvSpPr>
              <a:spLocks/>
            </p:cNvSpPr>
            <p:nvPr/>
          </p:nvSpPr>
          <p:spPr bwMode="auto">
            <a:xfrm>
              <a:off x="4649" y="1366"/>
              <a:ext cx="46" cy="33"/>
            </a:xfrm>
            <a:custGeom>
              <a:avLst/>
              <a:gdLst>
                <a:gd name="T0" fmla="*/ 12 w 92"/>
                <a:gd name="T1" fmla="*/ 64 h 64"/>
                <a:gd name="T2" fmla="*/ 92 w 92"/>
                <a:gd name="T3" fmla="*/ 33 h 64"/>
                <a:gd name="T4" fmla="*/ 79 w 92"/>
                <a:gd name="T5" fmla="*/ 0 h 64"/>
                <a:gd name="T6" fmla="*/ 0 w 92"/>
                <a:gd name="T7" fmla="*/ 31 h 64"/>
                <a:gd name="T8" fmla="*/ 12 w 9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64">
                  <a:moveTo>
                    <a:pt x="12" y="64"/>
                  </a:moveTo>
                  <a:lnTo>
                    <a:pt x="92" y="33"/>
                  </a:lnTo>
                  <a:lnTo>
                    <a:pt x="79" y="0"/>
                  </a:lnTo>
                  <a:lnTo>
                    <a:pt x="0" y="31"/>
                  </a:lnTo>
                  <a:lnTo>
                    <a:pt x="12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21" name="Freeform 31"/>
            <p:cNvSpPr>
              <a:spLocks/>
            </p:cNvSpPr>
            <p:nvPr/>
          </p:nvSpPr>
          <p:spPr bwMode="auto">
            <a:xfrm>
              <a:off x="4609" y="1608"/>
              <a:ext cx="325" cy="54"/>
            </a:xfrm>
            <a:custGeom>
              <a:avLst/>
              <a:gdLst>
                <a:gd name="T0" fmla="*/ 0 w 650"/>
                <a:gd name="T1" fmla="*/ 19 h 108"/>
                <a:gd name="T2" fmla="*/ 648 w 650"/>
                <a:gd name="T3" fmla="*/ 108 h 108"/>
                <a:gd name="T4" fmla="*/ 650 w 650"/>
                <a:gd name="T5" fmla="*/ 88 h 108"/>
                <a:gd name="T6" fmla="*/ 2 w 650"/>
                <a:gd name="T7" fmla="*/ 0 h 108"/>
                <a:gd name="T8" fmla="*/ 0 w 650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08">
                  <a:moveTo>
                    <a:pt x="0" y="19"/>
                  </a:moveTo>
                  <a:lnTo>
                    <a:pt x="648" y="108"/>
                  </a:lnTo>
                  <a:lnTo>
                    <a:pt x="650" y="88"/>
                  </a:lnTo>
                  <a:lnTo>
                    <a:pt x="2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23" name="Freeform 32"/>
            <p:cNvSpPr>
              <a:spLocks/>
            </p:cNvSpPr>
            <p:nvPr/>
          </p:nvSpPr>
          <p:spPr bwMode="auto">
            <a:xfrm>
              <a:off x="4595" y="1651"/>
              <a:ext cx="325" cy="54"/>
            </a:xfrm>
            <a:custGeom>
              <a:avLst/>
              <a:gdLst>
                <a:gd name="T0" fmla="*/ 0 w 650"/>
                <a:gd name="T1" fmla="*/ 19 h 107"/>
                <a:gd name="T2" fmla="*/ 647 w 650"/>
                <a:gd name="T3" fmla="*/ 107 h 107"/>
                <a:gd name="T4" fmla="*/ 650 w 650"/>
                <a:gd name="T5" fmla="*/ 87 h 107"/>
                <a:gd name="T6" fmla="*/ 3 w 650"/>
                <a:gd name="T7" fmla="*/ 0 h 107"/>
                <a:gd name="T8" fmla="*/ 0 w 650"/>
                <a:gd name="T9" fmla="*/ 1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07">
                  <a:moveTo>
                    <a:pt x="0" y="19"/>
                  </a:moveTo>
                  <a:lnTo>
                    <a:pt x="647" y="107"/>
                  </a:lnTo>
                  <a:lnTo>
                    <a:pt x="650" y="87"/>
                  </a:lnTo>
                  <a:lnTo>
                    <a:pt x="3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24" name="Freeform 33"/>
            <p:cNvSpPr>
              <a:spLocks/>
            </p:cNvSpPr>
            <p:nvPr/>
          </p:nvSpPr>
          <p:spPr bwMode="auto">
            <a:xfrm>
              <a:off x="4583" y="1694"/>
              <a:ext cx="325" cy="53"/>
            </a:xfrm>
            <a:custGeom>
              <a:avLst/>
              <a:gdLst>
                <a:gd name="T0" fmla="*/ 0 w 650"/>
                <a:gd name="T1" fmla="*/ 20 h 107"/>
                <a:gd name="T2" fmla="*/ 647 w 650"/>
                <a:gd name="T3" fmla="*/ 107 h 107"/>
                <a:gd name="T4" fmla="*/ 650 w 650"/>
                <a:gd name="T5" fmla="*/ 88 h 107"/>
                <a:gd name="T6" fmla="*/ 3 w 650"/>
                <a:gd name="T7" fmla="*/ 0 h 107"/>
                <a:gd name="T8" fmla="*/ 0 w 650"/>
                <a:gd name="T9" fmla="*/ 2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07">
                  <a:moveTo>
                    <a:pt x="0" y="20"/>
                  </a:moveTo>
                  <a:lnTo>
                    <a:pt x="647" y="107"/>
                  </a:lnTo>
                  <a:lnTo>
                    <a:pt x="650" y="88"/>
                  </a:lnTo>
                  <a:lnTo>
                    <a:pt x="3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25" name="Freeform 34"/>
            <p:cNvSpPr>
              <a:spLocks/>
            </p:cNvSpPr>
            <p:nvPr/>
          </p:nvSpPr>
          <p:spPr bwMode="auto">
            <a:xfrm>
              <a:off x="4503" y="1863"/>
              <a:ext cx="378" cy="64"/>
            </a:xfrm>
            <a:custGeom>
              <a:avLst/>
              <a:gdLst>
                <a:gd name="T0" fmla="*/ 0 w 757"/>
                <a:gd name="T1" fmla="*/ 20 h 127"/>
                <a:gd name="T2" fmla="*/ 755 w 757"/>
                <a:gd name="T3" fmla="*/ 127 h 127"/>
                <a:gd name="T4" fmla="*/ 757 w 757"/>
                <a:gd name="T5" fmla="*/ 107 h 127"/>
                <a:gd name="T6" fmla="*/ 2 w 757"/>
                <a:gd name="T7" fmla="*/ 0 h 127"/>
                <a:gd name="T8" fmla="*/ 0 w 757"/>
                <a:gd name="T9" fmla="*/ 2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127">
                  <a:moveTo>
                    <a:pt x="0" y="20"/>
                  </a:moveTo>
                  <a:lnTo>
                    <a:pt x="755" y="127"/>
                  </a:lnTo>
                  <a:lnTo>
                    <a:pt x="757" y="107"/>
                  </a:lnTo>
                  <a:lnTo>
                    <a:pt x="2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26" name="Freeform 35"/>
            <p:cNvSpPr>
              <a:spLocks/>
            </p:cNvSpPr>
            <p:nvPr/>
          </p:nvSpPr>
          <p:spPr bwMode="auto">
            <a:xfrm>
              <a:off x="4488" y="1912"/>
              <a:ext cx="379" cy="64"/>
            </a:xfrm>
            <a:custGeom>
              <a:avLst/>
              <a:gdLst>
                <a:gd name="T0" fmla="*/ 0 w 758"/>
                <a:gd name="T1" fmla="*/ 20 h 127"/>
                <a:gd name="T2" fmla="*/ 756 w 758"/>
                <a:gd name="T3" fmla="*/ 127 h 127"/>
                <a:gd name="T4" fmla="*/ 758 w 758"/>
                <a:gd name="T5" fmla="*/ 107 h 127"/>
                <a:gd name="T6" fmla="*/ 4 w 758"/>
                <a:gd name="T7" fmla="*/ 0 h 127"/>
                <a:gd name="T8" fmla="*/ 0 w 758"/>
                <a:gd name="T9" fmla="*/ 2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127">
                  <a:moveTo>
                    <a:pt x="0" y="20"/>
                  </a:moveTo>
                  <a:lnTo>
                    <a:pt x="756" y="127"/>
                  </a:lnTo>
                  <a:lnTo>
                    <a:pt x="758" y="107"/>
                  </a:lnTo>
                  <a:lnTo>
                    <a:pt x="4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27" name="Freeform 36"/>
            <p:cNvSpPr>
              <a:spLocks/>
            </p:cNvSpPr>
            <p:nvPr/>
          </p:nvSpPr>
          <p:spPr bwMode="auto">
            <a:xfrm>
              <a:off x="4522" y="1776"/>
              <a:ext cx="369" cy="70"/>
            </a:xfrm>
            <a:custGeom>
              <a:avLst/>
              <a:gdLst>
                <a:gd name="T0" fmla="*/ 689 w 738"/>
                <a:gd name="T1" fmla="*/ 121 h 140"/>
                <a:gd name="T2" fmla="*/ 650 w 738"/>
                <a:gd name="T3" fmla="*/ 107 h 140"/>
                <a:gd name="T4" fmla="*/ 633 w 738"/>
                <a:gd name="T5" fmla="*/ 92 h 140"/>
                <a:gd name="T6" fmla="*/ 621 w 738"/>
                <a:gd name="T7" fmla="*/ 107 h 140"/>
                <a:gd name="T8" fmla="*/ 590 w 738"/>
                <a:gd name="T9" fmla="*/ 106 h 140"/>
                <a:gd name="T10" fmla="*/ 559 w 738"/>
                <a:gd name="T11" fmla="*/ 87 h 140"/>
                <a:gd name="T12" fmla="*/ 544 w 738"/>
                <a:gd name="T13" fmla="*/ 89 h 140"/>
                <a:gd name="T14" fmla="*/ 514 w 738"/>
                <a:gd name="T15" fmla="*/ 104 h 140"/>
                <a:gd name="T16" fmla="*/ 490 w 738"/>
                <a:gd name="T17" fmla="*/ 87 h 140"/>
                <a:gd name="T18" fmla="*/ 473 w 738"/>
                <a:gd name="T19" fmla="*/ 75 h 140"/>
                <a:gd name="T20" fmla="*/ 454 w 738"/>
                <a:gd name="T21" fmla="*/ 93 h 140"/>
                <a:gd name="T22" fmla="*/ 427 w 738"/>
                <a:gd name="T23" fmla="*/ 85 h 140"/>
                <a:gd name="T24" fmla="*/ 405 w 738"/>
                <a:gd name="T25" fmla="*/ 63 h 140"/>
                <a:gd name="T26" fmla="*/ 390 w 738"/>
                <a:gd name="T27" fmla="*/ 77 h 140"/>
                <a:gd name="T28" fmla="*/ 353 w 738"/>
                <a:gd name="T29" fmla="*/ 72 h 140"/>
                <a:gd name="T30" fmla="*/ 332 w 738"/>
                <a:gd name="T31" fmla="*/ 49 h 140"/>
                <a:gd name="T32" fmla="*/ 307 w 738"/>
                <a:gd name="T33" fmla="*/ 71 h 140"/>
                <a:gd name="T34" fmla="*/ 272 w 738"/>
                <a:gd name="T35" fmla="*/ 62 h 140"/>
                <a:gd name="T36" fmla="*/ 251 w 738"/>
                <a:gd name="T37" fmla="*/ 43 h 140"/>
                <a:gd name="T38" fmla="*/ 239 w 738"/>
                <a:gd name="T39" fmla="*/ 57 h 140"/>
                <a:gd name="T40" fmla="*/ 208 w 738"/>
                <a:gd name="T41" fmla="*/ 61 h 140"/>
                <a:gd name="T42" fmla="*/ 180 w 738"/>
                <a:gd name="T43" fmla="*/ 40 h 140"/>
                <a:gd name="T44" fmla="*/ 164 w 738"/>
                <a:gd name="T45" fmla="*/ 34 h 140"/>
                <a:gd name="T46" fmla="*/ 144 w 738"/>
                <a:gd name="T47" fmla="*/ 47 h 140"/>
                <a:gd name="T48" fmla="*/ 115 w 738"/>
                <a:gd name="T49" fmla="*/ 43 h 140"/>
                <a:gd name="T50" fmla="*/ 91 w 738"/>
                <a:gd name="T51" fmla="*/ 13 h 140"/>
                <a:gd name="T52" fmla="*/ 66 w 738"/>
                <a:gd name="T53" fmla="*/ 36 h 140"/>
                <a:gd name="T54" fmla="*/ 23 w 738"/>
                <a:gd name="T55" fmla="*/ 10 h 140"/>
                <a:gd name="T56" fmla="*/ 8 w 738"/>
                <a:gd name="T57" fmla="*/ 23 h 140"/>
                <a:gd name="T58" fmla="*/ 46 w 738"/>
                <a:gd name="T59" fmla="*/ 59 h 140"/>
                <a:gd name="T60" fmla="*/ 73 w 738"/>
                <a:gd name="T61" fmla="*/ 54 h 140"/>
                <a:gd name="T62" fmla="*/ 95 w 738"/>
                <a:gd name="T63" fmla="*/ 51 h 140"/>
                <a:gd name="T64" fmla="*/ 119 w 738"/>
                <a:gd name="T65" fmla="*/ 67 h 140"/>
                <a:gd name="T66" fmla="*/ 147 w 738"/>
                <a:gd name="T67" fmla="*/ 67 h 140"/>
                <a:gd name="T68" fmla="*/ 172 w 738"/>
                <a:gd name="T69" fmla="*/ 61 h 140"/>
                <a:gd name="T70" fmla="*/ 204 w 738"/>
                <a:gd name="T71" fmla="*/ 82 h 140"/>
                <a:gd name="T72" fmla="*/ 246 w 738"/>
                <a:gd name="T73" fmla="*/ 77 h 140"/>
                <a:gd name="T74" fmla="*/ 272 w 738"/>
                <a:gd name="T75" fmla="*/ 85 h 140"/>
                <a:gd name="T76" fmla="*/ 309 w 738"/>
                <a:gd name="T77" fmla="*/ 91 h 140"/>
                <a:gd name="T78" fmla="*/ 346 w 738"/>
                <a:gd name="T79" fmla="*/ 92 h 140"/>
                <a:gd name="T80" fmla="*/ 379 w 738"/>
                <a:gd name="T81" fmla="*/ 102 h 140"/>
                <a:gd name="T82" fmla="*/ 404 w 738"/>
                <a:gd name="T83" fmla="*/ 91 h 140"/>
                <a:gd name="T84" fmla="*/ 429 w 738"/>
                <a:gd name="T85" fmla="*/ 109 h 140"/>
                <a:gd name="T86" fmla="*/ 465 w 738"/>
                <a:gd name="T87" fmla="*/ 110 h 140"/>
                <a:gd name="T88" fmla="*/ 489 w 738"/>
                <a:gd name="T89" fmla="*/ 113 h 140"/>
                <a:gd name="T90" fmla="*/ 520 w 738"/>
                <a:gd name="T91" fmla="*/ 124 h 140"/>
                <a:gd name="T92" fmla="*/ 559 w 738"/>
                <a:gd name="T93" fmla="*/ 112 h 140"/>
                <a:gd name="T94" fmla="*/ 598 w 738"/>
                <a:gd name="T95" fmla="*/ 129 h 140"/>
                <a:gd name="T96" fmla="*/ 632 w 738"/>
                <a:gd name="T97" fmla="*/ 123 h 140"/>
                <a:gd name="T98" fmla="*/ 658 w 738"/>
                <a:gd name="T99" fmla="*/ 134 h 140"/>
                <a:gd name="T100" fmla="*/ 696 w 738"/>
                <a:gd name="T101" fmla="*/ 140 h 140"/>
                <a:gd name="T102" fmla="*/ 727 w 738"/>
                <a:gd name="T103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38" h="140">
                  <a:moveTo>
                    <a:pt x="723" y="101"/>
                  </a:moveTo>
                  <a:lnTo>
                    <a:pt x="715" y="109"/>
                  </a:lnTo>
                  <a:lnTo>
                    <a:pt x="707" y="116"/>
                  </a:lnTo>
                  <a:lnTo>
                    <a:pt x="697" y="120"/>
                  </a:lnTo>
                  <a:lnTo>
                    <a:pt x="689" y="121"/>
                  </a:lnTo>
                  <a:lnTo>
                    <a:pt x="680" y="121"/>
                  </a:lnTo>
                  <a:lnTo>
                    <a:pt x="671" y="119"/>
                  </a:lnTo>
                  <a:lnTo>
                    <a:pt x="663" y="115"/>
                  </a:lnTo>
                  <a:lnTo>
                    <a:pt x="656" y="110"/>
                  </a:lnTo>
                  <a:lnTo>
                    <a:pt x="650" y="107"/>
                  </a:lnTo>
                  <a:lnTo>
                    <a:pt x="646" y="104"/>
                  </a:lnTo>
                  <a:lnTo>
                    <a:pt x="643" y="100"/>
                  </a:lnTo>
                  <a:lnTo>
                    <a:pt x="642" y="99"/>
                  </a:lnTo>
                  <a:lnTo>
                    <a:pt x="634" y="91"/>
                  </a:lnTo>
                  <a:lnTo>
                    <a:pt x="633" y="92"/>
                  </a:lnTo>
                  <a:lnTo>
                    <a:pt x="631" y="96"/>
                  </a:lnTo>
                  <a:lnTo>
                    <a:pt x="628" y="99"/>
                  </a:lnTo>
                  <a:lnTo>
                    <a:pt x="627" y="101"/>
                  </a:lnTo>
                  <a:lnTo>
                    <a:pt x="625" y="105"/>
                  </a:lnTo>
                  <a:lnTo>
                    <a:pt x="621" y="107"/>
                  </a:lnTo>
                  <a:lnTo>
                    <a:pt x="618" y="109"/>
                  </a:lnTo>
                  <a:lnTo>
                    <a:pt x="613" y="110"/>
                  </a:lnTo>
                  <a:lnTo>
                    <a:pt x="606" y="110"/>
                  </a:lnTo>
                  <a:lnTo>
                    <a:pt x="598" y="109"/>
                  </a:lnTo>
                  <a:lnTo>
                    <a:pt x="590" y="106"/>
                  </a:lnTo>
                  <a:lnTo>
                    <a:pt x="582" y="102"/>
                  </a:lnTo>
                  <a:lnTo>
                    <a:pt x="575" y="98"/>
                  </a:lnTo>
                  <a:lnTo>
                    <a:pt x="568" y="94"/>
                  </a:lnTo>
                  <a:lnTo>
                    <a:pt x="563" y="91"/>
                  </a:lnTo>
                  <a:lnTo>
                    <a:pt x="559" y="87"/>
                  </a:lnTo>
                  <a:lnTo>
                    <a:pt x="551" y="81"/>
                  </a:lnTo>
                  <a:lnTo>
                    <a:pt x="550" y="82"/>
                  </a:lnTo>
                  <a:lnTo>
                    <a:pt x="548" y="84"/>
                  </a:lnTo>
                  <a:lnTo>
                    <a:pt x="545" y="87"/>
                  </a:lnTo>
                  <a:lnTo>
                    <a:pt x="544" y="89"/>
                  </a:lnTo>
                  <a:lnTo>
                    <a:pt x="538" y="96"/>
                  </a:lnTo>
                  <a:lnTo>
                    <a:pt x="533" y="100"/>
                  </a:lnTo>
                  <a:lnTo>
                    <a:pt x="526" y="104"/>
                  </a:lnTo>
                  <a:lnTo>
                    <a:pt x="520" y="105"/>
                  </a:lnTo>
                  <a:lnTo>
                    <a:pt x="514" y="104"/>
                  </a:lnTo>
                  <a:lnTo>
                    <a:pt x="508" y="101"/>
                  </a:lnTo>
                  <a:lnTo>
                    <a:pt x="504" y="98"/>
                  </a:lnTo>
                  <a:lnTo>
                    <a:pt x="498" y="94"/>
                  </a:lnTo>
                  <a:lnTo>
                    <a:pt x="493" y="91"/>
                  </a:lnTo>
                  <a:lnTo>
                    <a:pt x="490" y="87"/>
                  </a:lnTo>
                  <a:lnTo>
                    <a:pt x="487" y="84"/>
                  </a:lnTo>
                  <a:lnTo>
                    <a:pt x="484" y="81"/>
                  </a:lnTo>
                  <a:lnTo>
                    <a:pt x="476" y="69"/>
                  </a:lnTo>
                  <a:lnTo>
                    <a:pt x="475" y="71"/>
                  </a:lnTo>
                  <a:lnTo>
                    <a:pt x="473" y="75"/>
                  </a:lnTo>
                  <a:lnTo>
                    <a:pt x="469" y="78"/>
                  </a:lnTo>
                  <a:lnTo>
                    <a:pt x="468" y="81"/>
                  </a:lnTo>
                  <a:lnTo>
                    <a:pt x="463" y="86"/>
                  </a:lnTo>
                  <a:lnTo>
                    <a:pt x="459" y="91"/>
                  </a:lnTo>
                  <a:lnTo>
                    <a:pt x="454" y="93"/>
                  </a:lnTo>
                  <a:lnTo>
                    <a:pt x="448" y="94"/>
                  </a:lnTo>
                  <a:lnTo>
                    <a:pt x="443" y="93"/>
                  </a:lnTo>
                  <a:lnTo>
                    <a:pt x="437" y="92"/>
                  </a:lnTo>
                  <a:lnTo>
                    <a:pt x="431" y="89"/>
                  </a:lnTo>
                  <a:lnTo>
                    <a:pt x="427" y="85"/>
                  </a:lnTo>
                  <a:lnTo>
                    <a:pt x="422" y="82"/>
                  </a:lnTo>
                  <a:lnTo>
                    <a:pt x="417" y="78"/>
                  </a:lnTo>
                  <a:lnTo>
                    <a:pt x="414" y="75"/>
                  </a:lnTo>
                  <a:lnTo>
                    <a:pt x="412" y="71"/>
                  </a:lnTo>
                  <a:lnTo>
                    <a:pt x="405" y="63"/>
                  </a:lnTo>
                  <a:lnTo>
                    <a:pt x="404" y="64"/>
                  </a:lnTo>
                  <a:lnTo>
                    <a:pt x="401" y="67"/>
                  </a:lnTo>
                  <a:lnTo>
                    <a:pt x="398" y="69"/>
                  </a:lnTo>
                  <a:lnTo>
                    <a:pt x="397" y="70"/>
                  </a:lnTo>
                  <a:lnTo>
                    <a:pt x="390" y="77"/>
                  </a:lnTo>
                  <a:lnTo>
                    <a:pt x="383" y="81"/>
                  </a:lnTo>
                  <a:lnTo>
                    <a:pt x="376" y="83"/>
                  </a:lnTo>
                  <a:lnTo>
                    <a:pt x="369" y="83"/>
                  </a:lnTo>
                  <a:lnTo>
                    <a:pt x="360" y="79"/>
                  </a:lnTo>
                  <a:lnTo>
                    <a:pt x="353" y="72"/>
                  </a:lnTo>
                  <a:lnTo>
                    <a:pt x="347" y="64"/>
                  </a:lnTo>
                  <a:lnTo>
                    <a:pt x="344" y="59"/>
                  </a:lnTo>
                  <a:lnTo>
                    <a:pt x="337" y="44"/>
                  </a:lnTo>
                  <a:lnTo>
                    <a:pt x="336" y="46"/>
                  </a:lnTo>
                  <a:lnTo>
                    <a:pt x="332" y="49"/>
                  </a:lnTo>
                  <a:lnTo>
                    <a:pt x="328" y="54"/>
                  </a:lnTo>
                  <a:lnTo>
                    <a:pt x="326" y="56"/>
                  </a:lnTo>
                  <a:lnTo>
                    <a:pt x="321" y="63"/>
                  </a:lnTo>
                  <a:lnTo>
                    <a:pt x="314" y="68"/>
                  </a:lnTo>
                  <a:lnTo>
                    <a:pt x="307" y="71"/>
                  </a:lnTo>
                  <a:lnTo>
                    <a:pt x="300" y="72"/>
                  </a:lnTo>
                  <a:lnTo>
                    <a:pt x="292" y="72"/>
                  </a:lnTo>
                  <a:lnTo>
                    <a:pt x="285" y="70"/>
                  </a:lnTo>
                  <a:lnTo>
                    <a:pt x="278" y="67"/>
                  </a:lnTo>
                  <a:lnTo>
                    <a:pt x="272" y="62"/>
                  </a:lnTo>
                  <a:lnTo>
                    <a:pt x="266" y="59"/>
                  </a:lnTo>
                  <a:lnTo>
                    <a:pt x="263" y="55"/>
                  </a:lnTo>
                  <a:lnTo>
                    <a:pt x="261" y="52"/>
                  </a:lnTo>
                  <a:lnTo>
                    <a:pt x="260" y="51"/>
                  </a:lnTo>
                  <a:lnTo>
                    <a:pt x="251" y="43"/>
                  </a:lnTo>
                  <a:lnTo>
                    <a:pt x="250" y="44"/>
                  </a:lnTo>
                  <a:lnTo>
                    <a:pt x="248" y="47"/>
                  </a:lnTo>
                  <a:lnTo>
                    <a:pt x="246" y="51"/>
                  </a:lnTo>
                  <a:lnTo>
                    <a:pt x="245" y="52"/>
                  </a:lnTo>
                  <a:lnTo>
                    <a:pt x="239" y="57"/>
                  </a:lnTo>
                  <a:lnTo>
                    <a:pt x="233" y="61"/>
                  </a:lnTo>
                  <a:lnTo>
                    <a:pt x="227" y="63"/>
                  </a:lnTo>
                  <a:lnTo>
                    <a:pt x="220" y="64"/>
                  </a:lnTo>
                  <a:lnTo>
                    <a:pt x="213" y="63"/>
                  </a:lnTo>
                  <a:lnTo>
                    <a:pt x="208" y="61"/>
                  </a:lnTo>
                  <a:lnTo>
                    <a:pt x="201" y="57"/>
                  </a:lnTo>
                  <a:lnTo>
                    <a:pt x="195" y="54"/>
                  </a:lnTo>
                  <a:lnTo>
                    <a:pt x="189" y="49"/>
                  </a:lnTo>
                  <a:lnTo>
                    <a:pt x="183" y="45"/>
                  </a:lnTo>
                  <a:lnTo>
                    <a:pt x="180" y="40"/>
                  </a:lnTo>
                  <a:lnTo>
                    <a:pt x="177" y="37"/>
                  </a:lnTo>
                  <a:lnTo>
                    <a:pt x="171" y="29"/>
                  </a:lnTo>
                  <a:lnTo>
                    <a:pt x="170" y="30"/>
                  </a:lnTo>
                  <a:lnTo>
                    <a:pt x="167" y="32"/>
                  </a:lnTo>
                  <a:lnTo>
                    <a:pt x="164" y="34"/>
                  </a:lnTo>
                  <a:lnTo>
                    <a:pt x="163" y="36"/>
                  </a:lnTo>
                  <a:lnTo>
                    <a:pt x="158" y="39"/>
                  </a:lnTo>
                  <a:lnTo>
                    <a:pt x="153" y="43"/>
                  </a:lnTo>
                  <a:lnTo>
                    <a:pt x="149" y="45"/>
                  </a:lnTo>
                  <a:lnTo>
                    <a:pt x="144" y="47"/>
                  </a:lnTo>
                  <a:lnTo>
                    <a:pt x="141" y="48"/>
                  </a:lnTo>
                  <a:lnTo>
                    <a:pt x="136" y="48"/>
                  </a:lnTo>
                  <a:lnTo>
                    <a:pt x="132" y="48"/>
                  </a:lnTo>
                  <a:lnTo>
                    <a:pt x="128" y="48"/>
                  </a:lnTo>
                  <a:lnTo>
                    <a:pt x="115" y="43"/>
                  </a:lnTo>
                  <a:lnTo>
                    <a:pt x="106" y="34"/>
                  </a:lnTo>
                  <a:lnTo>
                    <a:pt x="100" y="28"/>
                  </a:lnTo>
                  <a:lnTo>
                    <a:pt x="98" y="24"/>
                  </a:lnTo>
                  <a:lnTo>
                    <a:pt x="92" y="11"/>
                  </a:lnTo>
                  <a:lnTo>
                    <a:pt x="91" y="13"/>
                  </a:lnTo>
                  <a:lnTo>
                    <a:pt x="88" y="16"/>
                  </a:lnTo>
                  <a:lnTo>
                    <a:pt x="83" y="21"/>
                  </a:lnTo>
                  <a:lnTo>
                    <a:pt x="82" y="22"/>
                  </a:lnTo>
                  <a:lnTo>
                    <a:pt x="74" y="30"/>
                  </a:lnTo>
                  <a:lnTo>
                    <a:pt x="66" y="36"/>
                  </a:lnTo>
                  <a:lnTo>
                    <a:pt x="58" y="39"/>
                  </a:lnTo>
                  <a:lnTo>
                    <a:pt x="51" y="39"/>
                  </a:lnTo>
                  <a:lnTo>
                    <a:pt x="39" y="33"/>
                  </a:lnTo>
                  <a:lnTo>
                    <a:pt x="30" y="22"/>
                  </a:lnTo>
                  <a:lnTo>
                    <a:pt x="23" y="1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" y="10"/>
                  </a:lnTo>
                  <a:lnTo>
                    <a:pt x="4" y="16"/>
                  </a:lnTo>
                  <a:lnTo>
                    <a:pt x="8" y="23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27" y="48"/>
                  </a:lnTo>
                  <a:lnTo>
                    <a:pt x="36" y="55"/>
                  </a:lnTo>
                  <a:lnTo>
                    <a:pt x="46" y="59"/>
                  </a:lnTo>
                  <a:lnTo>
                    <a:pt x="52" y="59"/>
                  </a:lnTo>
                  <a:lnTo>
                    <a:pt x="57" y="59"/>
                  </a:lnTo>
                  <a:lnTo>
                    <a:pt x="62" y="59"/>
                  </a:lnTo>
                  <a:lnTo>
                    <a:pt x="67" y="56"/>
                  </a:lnTo>
                  <a:lnTo>
                    <a:pt x="73" y="54"/>
                  </a:lnTo>
                  <a:lnTo>
                    <a:pt x="77" y="52"/>
                  </a:lnTo>
                  <a:lnTo>
                    <a:pt x="83" y="48"/>
                  </a:lnTo>
                  <a:lnTo>
                    <a:pt x="88" y="44"/>
                  </a:lnTo>
                  <a:lnTo>
                    <a:pt x="91" y="47"/>
                  </a:lnTo>
                  <a:lnTo>
                    <a:pt x="95" y="51"/>
                  </a:lnTo>
                  <a:lnTo>
                    <a:pt x="98" y="54"/>
                  </a:lnTo>
                  <a:lnTo>
                    <a:pt x="103" y="57"/>
                  </a:lnTo>
                  <a:lnTo>
                    <a:pt x="107" y="61"/>
                  </a:lnTo>
                  <a:lnTo>
                    <a:pt x="113" y="64"/>
                  </a:lnTo>
                  <a:lnTo>
                    <a:pt x="119" y="67"/>
                  </a:lnTo>
                  <a:lnTo>
                    <a:pt x="125" y="68"/>
                  </a:lnTo>
                  <a:lnTo>
                    <a:pt x="130" y="68"/>
                  </a:lnTo>
                  <a:lnTo>
                    <a:pt x="135" y="68"/>
                  </a:lnTo>
                  <a:lnTo>
                    <a:pt x="141" y="68"/>
                  </a:lnTo>
                  <a:lnTo>
                    <a:pt x="147" y="67"/>
                  </a:lnTo>
                  <a:lnTo>
                    <a:pt x="151" y="64"/>
                  </a:lnTo>
                  <a:lnTo>
                    <a:pt x="157" y="62"/>
                  </a:lnTo>
                  <a:lnTo>
                    <a:pt x="163" y="60"/>
                  </a:lnTo>
                  <a:lnTo>
                    <a:pt x="168" y="56"/>
                  </a:lnTo>
                  <a:lnTo>
                    <a:pt x="172" y="61"/>
                  </a:lnTo>
                  <a:lnTo>
                    <a:pt x="178" y="66"/>
                  </a:lnTo>
                  <a:lnTo>
                    <a:pt x="182" y="70"/>
                  </a:lnTo>
                  <a:lnTo>
                    <a:pt x="189" y="74"/>
                  </a:lnTo>
                  <a:lnTo>
                    <a:pt x="196" y="78"/>
                  </a:lnTo>
                  <a:lnTo>
                    <a:pt x="204" y="82"/>
                  </a:lnTo>
                  <a:lnTo>
                    <a:pt x="212" y="83"/>
                  </a:lnTo>
                  <a:lnTo>
                    <a:pt x="220" y="84"/>
                  </a:lnTo>
                  <a:lnTo>
                    <a:pt x="228" y="83"/>
                  </a:lnTo>
                  <a:lnTo>
                    <a:pt x="238" y="81"/>
                  </a:lnTo>
                  <a:lnTo>
                    <a:pt x="246" y="77"/>
                  </a:lnTo>
                  <a:lnTo>
                    <a:pt x="253" y="71"/>
                  </a:lnTo>
                  <a:lnTo>
                    <a:pt x="256" y="75"/>
                  </a:lnTo>
                  <a:lnTo>
                    <a:pt x="261" y="78"/>
                  </a:lnTo>
                  <a:lnTo>
                    <a:pt x="266" y="82"/>
                  </a:lnTo>
                  <a:lnTo>
                    <a:pt x="272" y="85"/>
                  </a:lnTo>
                  <a:lnTo>
                    <a:pt x="279" y="89"/>
                  </a:lnTo>
                  <a:lnTo>
                    <a:pt x="286" y="91"/>
                  </a:lnTo>
                  <a:lnTo>
                    <a:pt x="293" y="92"/>
                  </a:lnTo>
                  <a:lnTo>
                    <a:pt x="301" y="92"/>
                  </a:lnTo>
                  <a:lnTo>
                    <a:pt x="309" y="91"/>
                  </a:lnTo>
                  <a:lnTo>
                    <a:pt x="317" y="89"/>
                  </a:lnTo>
                  <a:lnTo>
                    <a:pt x="325" y="84"/>
                  </a:lnTo>
                  <a:lnTo>
                    <a:pt x="333" y="78"/>
                  </a:lnTo>
                  <a:lnTo>
                    <a:pt x="339" y="85"/>
                  </a:lnTo>
                  <a:lnTo>
                    <a:pt x="346" y="92"/>
                  </a:lnTo>
                  <a:lnTo>
                    <a:pt x="355" y="99"/>
                  </a:lnTo>
                  <a:lnTo>
                    <a:pt x="366" y="102"/>
                  </a:lnTo>
                  <a:lnTo>
                    <a:pt x="370" y="102"/>
                  </a:lnTo>
                  <a:lnTo>
                    <a:pt x="375" y="102"/>
                  </a:lnTo>
                  <a:lnTo>
                    <a:pt x="379" y="102"/>
                  </a:lnTo>
                  <a:lnTo>
                    <a:pt x="385" y="101"/>
                  </a:lnTo>
                  <a:lnTo>
                    <a:pt x="390" y="99"/>
                  </a:lnTo>
                  <a:lnTo>
                    <a:pt x="394" y="97"/>
                  </a:lnTo>
                  <a:lnTo>
                    <a:pt x="399" y="94"/>
                  </a:lnTo>
                  <a:lnTo>
                    <a:pt x="404" y="91"/>
                  </a:lnTo>
                  <a:lnTo>
                    <a:pt x="407" y="94"/>
                  </a:lnTo>
                  <a:lnTo>
                    <a:pt x="412" y="99"/>
                  </a:lnTo>
                  <a:lnTo>
                    <a:pt x="417" y="102"/>
                  </a:lnTo>
                  <a:lnTo>
                    <a:pt x="423" y="106"/>
                  </a:lnTo>
                  <a:lnTo>
                    <a:pt x="429" y="109"/>
                  </a:lnTo>
                  <a:lnTo>
                    <a:pt x="436" y="112"/>
                  </a:lnTo>
                  <a:lnTo>
                    <a:pt x="443" y="114"/>
                  </a:lnTo>
                  <a:lnTo>
                    <a:pt x="450" y="114"/>
                  </a:lnTo>
                  <a:lnTo>
                    <a:pt x="458" y="113"/>
                  </a:lnTo>
                  <a:lnTo>
                    <a:pt x="465" y="110"/>
                  </a:lnTo>
                  <a:lnTo>
                    <a:pt x="470" y="107"/>
                  </a:lnTo>
                  <a:lnTo>
                    <a:pt x="476" y="101"/>
                  </a:lnTo>
                  <a:lnTo>
                    <a:pt x="480" y="105"/>
                  </a:lnTo>
                  <a:lnTo>
                    <a:pt x="484" y="108"/>
                  </a:lnTo>
                  <a:lnTo>
                    <a:pt x="489" y="113"/>
                  </a:lnTo>
                  <a:lnTo>
                    <a:pt x="495" y="116"/>
                  </a:lnTo>
                  <a:lnTo>
                    <a:pt x="500" y="119"/>
                  </a:lnTo>
                  <a:lnTo>
                    <a:pt x="506" y="122"/>
                  </a:lnTo>
                  <a:lnTo>
                    <a:pt x="513" y="123"/>
                  </a:lnTo>
                  <a:lnTo>
                    <a:pt x="520" y="124"/>
                  </a:lnTo>
                  <a:lnTo>
                    <a:pt x="528" y="123"/>
                  </a:lnTo>
                  <a:lnTo>
                    <a:pt x="537" y="120"/>
                  </a:lnTo>
                  <a:lnTo>
                    <a:pt x="545" y="115"/>
                  </a:lnTo>
                  <a:lnTo>
                    <a:pt x="553" y="108"/>
                  </a:lnTo>
                  <a:lnTo>
                    <a:pt x="559" y="112"/>
                  </a:lnTo>
                  <a:lnTo>
                    <a:pt x="565" y="116"/>
                  </a:lnTo>
                  <a:lnTo>
                    <a:pt x="573" y="120"/>
                  </a:lnTo>
                  <a:lnTo>
                    <a:pt x="581" y="124"/>
                  </a:lnTo>
                  <a:lnTo>
                    <a:pt x="589" y="127"/>
                  </a:lnTo>
                  <a:lnTo>
                    <a:pt x="598" y="129"/>
                  </a:lnTo>
                  <a:lnTo>
                    <a:pt x="606" y="130"/>
                  </a:lnTo>
                  <a:lnTo>
                    <a:pt x="616" y="130"/>
                  </a:lnTo>
                  <a:lnTo>
                    <a:pt x="621" y="129"/>
                  </a:lnTo>
                  <a:lnTo>
                    <a:pt x="627" y="127"/>
                  </a:lnTo>
                  <a:lnTo>
                    <a:pt x="632" y="123"/>
                  </a:lnTo>
                  <a:lnTo>
                    <a:pt x="636" y="120"/>
                  </a:lnTo>
                  <a:lnTo>
                    <a:pt x="641" y="123"/>
                  </a:lnTo>
                  <a:lnTo>
                    <a:pt x="646" y="127"/>
                  </a:lnTo>
                  <a:lnTo>
                    <a:pt x="651" y="130"/>
                  </a:lnTo>
                  <a:lnTo>
                    <a:pt x="658" y="134"/>
                  </a:lnTo>
                  <a:lnTo>
                    <a:pt x="665" y="137"/>
                  </a:lnTo>
                  <a:lnTo>
                    <a:pt x="673" y="139"/>
                  </a:lnTo>
                  <a:lnTo>
                    <a:pt x="681" y="140"/>
                  </a:lnTo>
                  <a:lnTo>
                    <a:pt x="689" y="140"/>
                  </a:lnTo>
                  <a:lnTo>
                    <a:pt x="696" y="140"/>
                  </a:lnTo>
                  <a:lnTo>
                    <a:pt x="703" y="138"/>
                  </a:lnTo>
                  <a:lnTo>
                    <a:pt x="709" y="136"/>
                  </a:lnTo>
                  <a:lnTo>
                    <a:pt x="716" y="134"/>
                  </a:lnTo>
                  <a:lnTo>
                    <a:pt x="722" y="129"/>
                  </a:lnTo>
                  <a:lnTo>
                    <a:pt x="727" y="124"/>
                  </a:lnTo>
                  <a:lnTo>
                    <a:pt x="732" y="119"/>
                  </a:lnTo>
                  <a:lnTo>
                    <a:pt x="738" y="113"/>
                  </a:lnTo>
                  <a:lnTo>
                    <a:pt x="723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28" name="Freeform 37"/>
            <p:cNvSpPr>
              <a:spLocks/>
            </p:cNvSpPr>
            <p:nvPr/>
          </p:nvSpPr>
          <p:spPr bwMode="auto">
            <a:xfrm>
              <a:off x="4509" y="1816"/>
              <a:ext cx="280" cy="63"/>
            </a:xfrm>
            <a:custGeom>
              <a:avLst/>
              <a:gdLst>
                <a:gd name="T0" fmla="*/ 502 w 559"/>
                <a:gd name="T1" fmla="*/ 100 h 125"/>
                <a:gd name="T2" fmla="*/ 486 w 559"/>
                <a:gd name="T3" fmla="*/ 85 h 125"/>
                <a:gd name="T4" fmla="*/ 472 w 559"/>
                <a:gd name="T5" fmla="*/ 76 h 125"/>
                <a:gd name="T6" fmla="*/ 459 w 559"/>
                <a:gd name="T7" fmla="*/ 92 h 125"/>
                <a:gd name="T8" fmla="*/ 437 w 559"/>
                <a:gd name="T9" fmla="*/ 93 h 125"/>
                <a:gd name="T10" fmla="*/ 416 w 559"/>
                <a:gd name="T11" fmla="*/ 79 h 125"/>
                <a:gd name="T12" fmla="*/ 403 w 559"/>
                <a:gd name="T13" fmla="*/ 65 h 125"/>
                <a:gd name="T14" fmla="*/ 388 w 559"/>
                <a:gd name="T15" fmla="*/ 78 h 125"/>
                <a:gd name="T16" fmla="*/ 359 w 559"/>
                <a:gd name="T17" fmla="*/ 80 h 125"/>
                <a:gd name="T18" fmla="*/ 335 w 559"/>
                <a:gd name="T19" fmla="*/ 44 h 125"/>
                <a:gd name="T20" fmla="*/ 325 w 559"/>
                <a:gd name="T21" fmla="*/ 57 h 125"/>
                <a:gd name="T22" fmla="*/ 299 w 559"/>
                <a:gd name="T23" fmla="*/ 73 h 125"/>
                <a:gd name="T24" fmla="*/ 271 w 559"/>
                <a:gd name="T25" fmla="*/ 62 h 125"/>
                <a:gd name="T26" fmla="*/ 258 w 559"/>
                <a:gd name="T27" fmla="*/ 51 h 125"/>
                <a:gd name="T28" fmla="*/ 244 w 559"/>
                <a:gd name="T29" fmla="*/ 50 h 125"/>
                <a:gd name="T30" fmla="*/ 226 w 559"/>
                <a:gd name="T31" fmla="*/ 64 h 125"/>
                <a:gd name="T32" fmla="*/ 199 w 559"/>
                <a:gd name="T33" fmla="*/ 57 h 125"/>
                <a:gd name="T34" fmla="*/ 178 w 559"/>
                <a:gd name="T35" fmla="*/ 40 h 125"/>
                <a:gd name="T36" fmla="*/ 166 w 559"/>
                <a:gd name="T37" fmla="*/ 32 h 125"/>
                <a:gd name="T38" fmla="*/ 153 w 559"/>
                <a:gd name="T39" fmla="*/ 42 h 125"/>
                <a:gd name="T40" fmla="*/ 136 w 559"/>
                <a:gd name="T41" fmla="*/ 48 h 125"/>
                <a:gd name="T42" fmla="*/ 106 w 559"/>
                <a:gd name="T43" fmla="*/ 34 h 125"/>
                <a:gd name="T44" fmla="*/ 90 w 559"/>
                <a:gd name="T45" fmla="*/ 12 h 125"/>
                <a:gd name="T46" fmla="*/ 74 w 559"/>
                <a:gd name="T47" fmla="*/ 29 h 125"/>
                <a:gd name="T48" fmla="*/ 38 w 559"/>
                <a:gd name="T49" fmla="*/ 33 h 125"/>
                <a:gd name="T50" fmla="*/ 0 w 559"/>
                <a:gd name="T51" fmla="*/ 5 h 125"/>
                <a:gd name="T52" fmla="*/ 11 w 559"/>
                <a:gd name="T53" fmla="*/ 31 h 125"/>
                <a:gd name="T54" fmla="*/ 46 w 559"/>
                <a:gd name="T55" fmla="*/ 57 h 125"/>
                <a:gd name="T56" fmla="*/ 67 w 559"/>
                <a:gd name="T57" fmla="*/ 56 h 125"/>
                <a:gd name="T58" fmla="*/ 87 w 559"/>
                <a:gd name="T59" fmla="*/ 43 h 125"/>
                <a:gd name="T60" fmla="*/ 101 w 559"/>
                <a:gd name="T61" fmla="*/ 57 h 125"/>
                <a:gd name="T62" fmla="*/ 123 w 559"/>
                <a:gd name="T63" fmla="*/ 68 h 125"/>
                <a:gd name="T64" fmla="*/ 145 w 559"/>
                <a:gd name="T65" fmla="*/ 66 h 125"/>
                <a:gd name="T66" fmla="*/ 167 w 559"/>
                <a:gd name="T67" fmla="*/ 56 h 125"/>
                <a:gd name="T68" fmla="*/ 188 w 559"/>
                <a:gd name="T69" fmla="*/ 73 h 125"/>
                <a:gd name="T70" fmla="*/ 219 w 559"/>
                <a:gd name="T71" fmla="*/ 84 h 125"/>
                <a:gd name="T72" fmla="*/ 251 w 559"/>
                <a:gd name="T73" fmla="*/ 72 h 125"/>
                <a:gd name="T74" fmla="*/ 271 w 559"/>
                <a:gd name="T75" fmla="*/ 86 h 125"/>
                <a:gd name="T76" fmla="*/ 299 w 559"/>
                <a:gd name="T77" fmla="*/ 93 h 125"/>
                <a:gd name="T78" fmla="*/ 332 w 559"/>
                <a:gd name="T79" fmla="*/ 79 h 125"/>
                <a:gd name="T80" fmla="*/ 364 w 559"/>
                <a:gd name="T81" fmla="*/ 103 h 125"/>
                <a:gd name="T82" fmla="*/ 384 w 559"/>
                <a:gd name="T83" fmla="*/ 102 h 125"/>
                <a:gd name="T84" fmla="*/ 402 w 559"/>
                <a:gd name="T85" fmla="*/ 92 h 125"/>
                <a:gd name="T86" fmla="*/ 422 w 559"/>
                <a:gd name="T87" fmla="*/ 107 h 125"/>
                <a:gd name="T88" fmla="*/ 448 w 559"/>
                <a:gd name="T89" fmla="*/ 115 h 125"/>
                <a:gd name="T90" fmla="*/ 476 w 559"/>
                <a:gd name="T91" fmla="*/ 103 h 125"/>
                <a:gd name="T92" fmla="*/ 493 w 559"/>
                <a:gd name="T93" fmla="*/ 117 h 125"/>
                <a:gd name="T94" fmla="*/ 518 w 559"/>
                <a:gd name="T95" fmla="*/ 125 h 125"/>
                <a:gd name="T96" fmla="*/ 540 w 559"/>
                <a:gd name="T97" fmla="*/ 119 h 125"/>
                <a:gd name="T98" fmla="*/ 559 w 559"/>
                <a:gd name="T99" fmla="*/ 102 h 125"/>
                <a:gd name="T100" fmla="*/ 525 w 559"/>
                <a:gd name="T101" fmla="*/ 10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9" h="125">
                  <a:moveTo>
                    <a:pt x="518" y="106"/>
                  </a:moveTo>
                  <a:lnTo>
                    <a:pt x="513" y="104"/>
                  </a:lnTo>
                  <a:lnTo>
                    <a:pt x="507" y="103"/>
                  </a:lnTo>
                  <a:lnTo>
                    <a:pt x="502" y="100"/>
                  </a:lnTo>
                  <a:lnTo>
                    <a:pt x="498" y="96"/>
                  </a:lnTo>
                  <a:lnTo>
                    <a:pt x="493" y="93"/>
                  </a:lnTo>
                  <a:lnTo>
                    <a:pt x="490" y="88"/>
                  </a:lnTo>
                  <a:lnTo>
                    <a:pt x="486" y="85"/>
                  </a:lnTo>
                  <a:lnTo>
                    <a:pt x="484" y="82"/>
                  </a:lnTo>
                  <a:lnTo>
                    <a:pt x="476" y="70"/>
                  </a:lnTo>
                  <a:lnTo>
                    <a:pt x="475" y="72"/>
                  </a:lnTo>
                  <a:lnTo>
                    <a:pt x="472" y="76"/>
                  </a:lnTo>
                  <a:lnTo>
                    <a:pt x="469" y="80"/>
                  </a:lnTo>
                  <a:lnTo>
                    <a:pt x="468" y="82"/>
                  </a:lnTo>
                  <a:lnTo>
                    <a:pt x="463" y="88"/>
                  </a:lnTo>
                  <a:lnTo>
                    <a:pt x="459" y="92"/>
                  </a:lnTo>
                  <a:lnTo>
                    <a:pt x="453" y="94"/>
                  </a:lnTo>
                  <a:lnTo>
                    <a:pt x="448" y="95"/>
                  </a:lnTo>
                  <a:lnTo>
                    <a:pt x="442" y="95"/>
                  </a:lnTo>
                  <a:lnTo>
                    <a:pt x="437" y="93"/>
                  </a:lnTo>
                  <a:lnTo>
                    <a:pt x="431" y="91"/>
                  </a:lnTo>
                  <a:lnTo>
                    <a:pt x="426" y="87"/>
                  </a:lnTo>
                  <a:lnTo>
                    <a:pt x="420" y="82"/>
                  </a:lnTo>
                  <a:lnTo>
                    <a:pt x="416" y="79"/>
                  </a:lnTo>
                  <a:lnTo>
                    <a:pt x="412" y="76"/>
                  </a:lnTo>
                  <a:lnTo>
                    <a:pt x="410" y="72"/>
                  </a:lnTo>
                  <a:lnTo>
                    <a:pt x="404" y="64"/>
                  </a:lnTo>
                  <a:lnTo>
                    <a:pt x="403" y="65"/>
                  </a:lnTo>
                  <a:lnTo>
                    <a:pt x="401" y="68"/>
                  </a:lnTo>
                  <a:lnTo>
                    <a:pt x="397" y="70"/>
                  </a:lnTo>
                  <a:lnTo>
                    <a:pt x="396" y="71"/>
                  </a:lnTo>
                  <a:lnTo>
                    <a:pt x="388" y="78"/>
                  </a:lnTo>
                  <a:lnTo>
                    <a:pt x="381" y="81"/>
                  </a:lnTo>
                  <a:lnTo>
                    <a:pt x="374" y="84"/>
                  </a:lnTo>
                  <a:lnTo>
                    <a:pt x="369" y="84"/>
                  </a:lnTo>
                  <a:lnTo>
                    <a:pt x="359" y="80"/>
                  </a:lnTo>
                  <a:lnTo>
                    <a:pt x="351" y="72"/>
                  </a:lnTo>
                  <a:lnTo>
                    <a:pt x="346" y="65"/>
                  </a:lnTo>
                  <a:lnTo>
                    <a:pt x="342" y="58"/>
                  </a:lnTo>
                  <a:lnTo>
                    <a:pt x="335" y="44"/>
                  </a:lnTo>
                  <a:lnTo>
                    <a:pt x="334" y="47"/>
                  </a:lnTo>
                  <a:lnTo>
                    <a:pt x="331" y="50"/>
                  </a:lnTo>
                  <a:lnTo>
                    <a:pt x="326" y="55"/>
                  </a:lnTo>
                  <a:lnTo>
                    <a:pt x="325" y="57"/>
                  </a:lnTo>
                  <a:lnTo>
                    <a:pt x="319" y="64"/>
                  </a:lnTo>
                  <a:lnTo>
                    <a:pt x="312" y="69"/>
                  </a:lnTo>
                  <a:lnTo>
                    <a:pt x="306" y="72"/>
                  </a:lnTo>
                  <a:lnTo>
                    <a:pt x="299" y="73"/>
                  </a:lnTo>
                  <a:lnTo>
                    <a:pt x="291" y="72"/>
                  </a:lnTo>
                  <a:lnTo>
                    <a:pt x="285" y="70"/>
                  </a:lnTo>
                  <a:lnTo>
                    <a:pt x="278" y="66"/>
                  </a:lnTo>
                  <a:lnTo>
                    <a:pt x="271" y="62"/>
                  </a:lnTo>
                  <a:lnTo>
                    <a:pt x="266" y="58"/>
                  </a:lnTo>
                  <a:lnTo>
                    <a:pt x="261" y="55"/>
                  </a:lnTo>
                  <a:lnTo>
                    <a:pt x="259" y="53"/>
                  </a:lnTo>
                  <a:lnTo>
                    <a:pt x="258" y="51"/>
                  </a:lnTo>
                  <a:lnTo>
                    <a:pt x="251" y="42"/>
                  </a:lnTo>
                  <a:lnTo>
                    <a:pt x="250" y="43"/>
                  </a:lnTo>
                  <a:lnTo>
                    <a:pt x="248" y="47"/>
                  </a:lnTo>
                  <a:lnTo>
                    <a:pt x="244" y="50"/>
                  </a:lnTo>
                  <a:lnTo>
                    <a:pt x="243" y="51"/>
                  </a:lnTo>
                  <a:lnTo>
                    <a:pt x="237" y="57"/>
                  </a:lnTo>
                  <a:lnTo>
                    <a:pt x="232" y="62"/>
                  </a:lnTo>
                  <a:lnTo>
                    <a:pt x="226" y="64"/>
                  </a:lnTo>
                  <a:lnTo>
                    <a:pt x="220" y="64"/>
                  </a:lnTo>
                  <a:lnTo>
                    <a:pt x="213" y="63"/>
                  </a:lnTo>
                  <a:lnTo>
                    <a:pt x="206" y="61"/>
                  </a:lnTo>
                  <a:lnTo>
                    <a:pt x="199" y="57"/>
                  </a:lnTo>
                  <a:lnTo>
                    <a:pt x="193" y="54"/>
                  </a:lnTo>
                  <a:lnTo>
                    <a:pt x="188" y="49"/>
                  </a:lnTo>
                  <a:lnTo>
                    <a:pt x="183" y="44"/>
                  </a:lnTo>
                  <a:lnTo>
                    <a:pt x="178" y="40"/>
                  </a:lnTo>
                  <a:lnTo>
                    <a:pt x="176" y="36"/>
                  </a:lnTo>
                  <a:lnTo>
                    <a:pt x="169" y="28"/>
                  </a:lnTo>
                  <a:lnTo>
                    <a:pt x="168" y="29"/>
                  </a:lnTo>
                  <a:lnTo>
                    <a:pt x="166" y="32"/>
                  </a:lnTo>
                  <a:lnTo>
                    <a:pt x="164" y="34"/>
                  </a:lnTo>
                  <a:lnTo>
                    <a:pt x="162" y="35"/>
                  </a:lnTo>
                  <a:lnTo>
                    <a:pt x="158" y="39"/>
                  </a:lnTo>
                  <a:lnTo>
                    <a:pt x="153" y="42"/>
                  </a:lnTo>
                  <a:lnTo>
                    <a:pt x="149" y="44"/>
                  </a:lnTo>
                  <a:lnTo>
                    <a:pt x="144" y="47"/>
                  </a:lnTo>
                  <a:lnTo>
                    <a:pt x="139" y="48"/>
                  </a:lnTo>
                  <a:lnTo>
                    <a:pt x="136" y="48"/>
                  </a:lnTo>
                  <a:lnTo>
                    <a:pt x="131" y="48"/>
                  </a:lnTo>
                  <a:lnTo>
                    <a:pt x="127" y="48"/>
                  </a:lnTo>
                  <a:lnTo>
                    <a:pt x="115" y="42"/>
                  </a:lnTo>
                  <a:lnTo>
                    <a:pt x="106" y="34"/>
                  </a:lnTo>
                  <a:lnTo>
                    <a:pt x="100" y="27"/>
                  </a:lnTo>
                  <a:lnTo>
                    <a:pt x="98" y="24"/>
                  </a:lnTo>
                  <a:lnTo>
                    <a:pt x="91" y="11"/>
                  </a:lnTo>
                  <a:lnTo>
                    <a:pt x="90" y="12"/>
                  </a:lnTo>
                  <a:lnTo>
                    <a:pt x="86" y="16"/>
                  </a:lnTo>
                  <a:lnTo>
                    <a:pt x="83" y="20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4" y="35"/>
                  </a:lnTo>
                  <a:lnTo>
                    <a:pt x="56" y="39"/>
                  </a:lnTo>
                  <a:lnTo>
                    <a:pt x="49" y="39"/>
                  </a:lnTo>
                  <a:lnTo>
                    <a:pt x="38" y="33"/>
                  </a:lnTo>
                  <a:lnTo>
                    <a:pt x="29" y="21"/>
                  </a:lnTo>
                  <a:lnTo>
                    <a:pt x="23" y="9"/>
                  </a:lnTo>
                  <a:lnTo>
                    <a:pt x="18" y="0"/>
                  </a:lnTo>
                  <a:lnTo>
                    <a:pt x="0" y="5"/>
                  </a:lnTo>
                  <a:lnTo>
                    <a:pt x="1" y="9"/>
                  </a:lnTo>
                  <a:lnTo>
                    <a:pt x="3" y="15"/>
                  </a:lnTo>
                  <a:lnTo>
                    <a:pt x="7" y="23"/>
                  </a:lnTo>
                  <a:lnTo>
                    <a:pt x="11" y="31"/>
                  </a:lnTo>
                  <a:lnTo>
                    <a:pt x="18" y="40"/>
                  </a:lnTo>
                  <a:lnTo>
                    <a:pt x="26" y="48"/>
                  </a:lnTo>
                  <a:lnTo>
                    <a:pt x="36" y="54"/>
                  </a:lnTo>
                  <a:lnTo>
                    <a:pt x="46" y="57"/>
                  </a:lnTo>
                  <a:lnTo>
                    <a:pt x="52" y="58"/>
                  </a:lnTo>
                  <a:lnTo>
                    <a:pt x="56" y="58"/>
                  </a:lnTo>
                  <a:lnTo>
                    <a:pt x="62" y="57"/>
                  </a:lnTo>
                  <a:lnTo>
                    <a:pt x="67" y="56"/>
                  </a:lnTo>
                  <a:lnTo>
                    <a:pt x="72" y="54"/>
                  </a:lnTo>
                  <a:lnTo>
                    <a:pt x="77" y="51"/>
                  </a:lnTo>
                  <a:lnTo>
                    <a:pt x="83" y="48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93" y="50"/>
                  </a:lnTo>
                  <a:lnTo>
                    <a:pt x="97" y="54"/>
                  </a:lnTo>
                  <a:lnTo>
                    <a:pt x="101" y="57"/>
                  </a:lnTo>
                  <a:lnTo>
                    <a:pt x="106" y="61"/>
                  </a:lnTo>
                  <a:lnTo>
                    <a:pt x="112" y="64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9" y="69"/>
                  </a:lnTo>
                  <a:lnTo>
                    <a:pt x="134" y="69"/>
                  </a:lnTo>
                  <a:lnTo>
                    <a:pt x="139" y="68"/>
                  </a:lnTo>
                  <a:lnTo>
                    <a:pt x="145" y="66"/>
                  </a:lnTo>
                  <a:lnTo>
                    <a:pt x="150" y="65"/>
                  </a:lnTo>
                  <a:lnTo>
                    <a:pt x="155" y="63"/>
                  </a:lnTo>
                  <a:lnTo>
                    <a:pt x="161" y="59"/>
                  </a:lnTo>
                  <a:lnTo>
                    <a:pt x="167" y="56"/>
                  </a:lnTo>
                  <a:lnTo>
                    <a:pt x="170" y="61"/>
                  </a:lnTo>
                  <a:lnTo>
                    <a:pt x="176" y="65"/>
                  </a:lnTo>
                  <a:lnTo>
                    <a:pt x="182" y="70"/>
                  </a:lnTo>
                  <a:lnTo>
                    <a:pt x="188" y="73"/>
                  </a:lnTo>
                  <a:lnTo>
                    <a:pt x="196" y="78"/>
                  </a:lnTo>
                  <a:lnTo>
                    <a:pt x="203" y="81"/>
                  </a:lnTo>
                  <a:lnTo>
                    <a:pt x="211" y="82"/>
                  </a:lnTo>
                  <a:lnTo>
                    <a:pt x="219" y="84"/>
                  </a:lnTo>
                  <a:lnTo>
                    <a:pt x="228" y="84"/>
                  </a:lnTo>
                  <a:lnTo>
                    <a:pt x="236" y="81"/>
                  </a:lnTo>
                  <a:lnTo>
                    <a:pt x="244" y="78"/>
                  </a:lnTo>
                  <a:lnTo>
                    <a:pt x="251" y="72"/>
                  </a:lnTo>
                  <a:lnTo>
                    <a:pt x="255" y="76"/>
                  </a:lnTo>
                  <a:lnTo>
                    <a:pt x="259" y="79"/>
                  </a:lnTo>
                  <a:lnTo>
                    <a:pt x="265" y="82"/>
                  </a:lnTo>
                  <a:lnTo>
                    <a:pt x="271" y="86"/>
                  </a:lnTo>
                  <a:lnTo>
                    <a:pt x="278" y="88"/>
                  </a:lnTo>
                  <a:lnTo>
                    <a:pt x="285" y="91"/>
                  </a:lnTo>
                  <a:lnTo>
                    <a:pt x="291" y="93"/>
                  </a:lnTo>
                  <a:lnTo>
                    <a:pt x="299" y="93"/>
                  </a:lnTo>
                  <a:lnTo>
                    <a:pt x="308" y="92"/>
                  </a:lnTo>
                  <a:lnTo>
                    <a:pt x="317" y="89"/>
                  </a:lnTo>
                  <a:lnTo>
                    <a:pt x="325" y="85"/>
                  </a:lnTo>
                  <a:lnTo>
                    <a:pt x="332" y="79"/>
                  </a:lnTo>
                  <a:lnTo>
                    <a:pt x="338" y="86"/>
                  </a:lnTo>
                  <a:lnTo>
                    <a:pt x="344" y="93"/>
                  </a:lnTo>
                  <a:lnTo>
                    <a:pt x="354" y="100"/>
                  </a:lnTo>
                  <a:lnTo>
                    <a:pt x="364" y="103"/>
                  </a:lnTo>
                  <a:lnTo>
                    <a:pt x="369" y="103"/>
                  </a:lnTo>
                  <a:lnTo>
                    <a:pt x="373" y="103"/>
                  </a:lnTo>
                  <a:lnTo>
                    <a:pt x="378" y="103"/>
                  </a:lnTo>
                  <a:lnTo>
                    <a:pt x="384" y="102"/>
                  </a:lnTo>
                  <a:lnTo>
                    <a:pt x="388" y="100"/>
                  </a:lnTo>
                  <a:lnTo>
                    <a:pt x="393" y="97"/>
                  </a:lnTo>
                  <a:lnTo>
                    <a:pt x="397" y="95"/>
                  </a:lnTo>
                  <a:lnTo>
                    <a:pt x="402" y="92"/>
                  </a:lnTo>
                  <a:lnTo>
                    <a:pt x="406" y="95"/>
                  </a:lnTo>
                  <a:lnTo>
                    <a:pt x="410" y="100"/>
                  </a:lnTo>
                  <a:lnTo>
                    <a:pt x="416" y="103"/>
                  </a:lnTo>
                  <a:lnTo>
                    <a:pt x="422" y="107"/>
                  </a:lnTo>
                  <a:lnTo>
                    <a:pt x="427" y="110"/>
                  </a:lnTo>
                  <a:lnTo>
                    <a:pt x="434" y="112"/>
                  </a:lnTo>
                  <a:lnTo>
                    <a:pt x="441" y="115"/>
                  </a:lnTo>
                  <a:lnTo>
                    <a:pt x="448" y="115"/>
                  </a:lnTo>
                  <a:lnTo>
                    <a:pt x="456" y="114"/>
                  </a:lnTo>
                  <a:lnTo>
                    <a:pt x="463" y="111"/>
                  </a:lnTo>
                  <a:lnTo>
                    <a:pt x="470" y="108"/>
                  </a:lnTo>
                  <a:lnTo>
                    <a:pt x="476" y="103"/>
                  </a:lnTo>
                  <a:lnTo>
                    <a:pt x="479" y="107"/>
                  </a:lnTo>
                  <a:lnTo>
                    <a:pt x="483" y="110"/>
                  </a:lnTo>
                  <a:lnTo>
                    <a:pt x="488" y="115"/>
                  </a:lnTo>
                  <a:lnTo>
                    <a:pt x="493" y="117"/>
                  </a:lnTo>
                  <a:lnTo>
                    <a:pt x="499" y="120"/>
                  </a:lnTo>
                  <a:lnTo>
                    <a:pt x="505" y="123"/>
                  </a:lnTo>
                  <a:lnTo>
                    <a:pt x="512" y="125"/>
                  </a:lnTo>
                  <a:lnTo>
                    <a:pt x="518" y="125"/>
                  </a:lnTo>
                  <a:lnTo>
                    <a:pt x="524" y="125"/>
                  </a:lnTo>
                  <a:lnTo>
                    <a:pt x="530" y="124"/>
                  </a:lnTo>
                  <a:lnTo>
                    <a:pt x="535" y="122"/>
                  </a:lnTo>
                  <a:lnTo>
                    <a:pt x="540" y="119"/>
                  </a:lnTo>
                  <a:lnTo>
                    <a:pt x="545" y="116"/>
                  </a:lnTo>
                  <a:lnTo>
                    <a:pt x="550" y="112"/>
                  </a:lnTo>
                  <a:lnTo>
                    <a:pt x="554" y="108"/>
                  </a:lnTo>
                  <a:lnTo>
                    <a:pt x="559" y="102"/>
                  </a:lnTo>
                  <a:lnTo>
                    <a:pt x="544" y="91"/>
                  </a:lnTo>
                  <a:lnTo>
                    <a:pt x="538" y="97"/>
                  </a:lnTo>
                  <a:lnTo>
                    <a:pt x="531" y="102"/>
                  </a:lnTo>
                  <a:lnTo>
                    <a:pt x="525" y="104"/>
                  </a:lnTo>
                  <a:lnTo>
                    <a:pt x="518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29" name="Freeform 38"/>
            <p:cNvSpPr>
              <a:spLocks/>
            </p:cNvSpPr>
            <p:nvPr/>
          </p:nvSpPr>
          <p:spPr bwMode="auto">
            <a:xfrm>
              <a:off x="4613" y="1560"/>
              <a:ext cx="323" cy="60"/>
            </a:xfrm>
            <a:custGeom>
              <a:avLst/>
              <a:gdLst>
                <a:gd name="T0" fmla="*/ 619 w 646"/>
                <a:gd name="T1" fmla="*/ 98 h 119"/>
                <a:gd name="T2" fmla="*/ 591 w 646"/>
                <a:gd name="T3" fmla="*/ 94 h 119"/>
                <a:gd name="T4" fmla="*/ 565 w 646"/>
                <a:gd name="T5" fmla="*/ 81 h 119"/>
                <a:gd name="T6" fmla="*/ 550 w 646"/>
                <a:gd name="T7" fmla="*/ 74 h 119"/>
                <a:gd name="T8" fmla="*/ 534 w 646"/>
                <a:gd name="T9" fmla="*/ 90 h 119"/>
                <a:gd name="T10" fmla="*/ 510 w 646"/>
                <a:gd name="T11" fmla="*/ 92 h 119"/>
                <a:gd name="T12" fmla="*/ 491 w 646"/>
                <a:gd name="T13" fmla="*/ 78 h 119"/>
                <a:gd name="T14" fmla="*/ 476 w 646"/>
                <a:gd name="T15" fmla="*/ 62 h 119"/>
                <a:gd name="T16" fmla="*/ 465 w 646"/>
                <a:gd name="T17" fmla="*/ 77 h 119"/>
                <a:gd name="T18" fmla="*/ 445 w 646"/>
                <a:gd name="T19" fmla="*/ 85 h 119"/>
                <a:gd name="T20" fmla="*/ 423 w 646"/>
                <a:gd name="T21" fmla="*/ 74 h 119"/>
                <a:gd name="T22" fmla="*/ 406 w 646"/>
                <a:gd name="T23" fmla="*/ 55 h 119"/>
                <a:gd name="T24" fmla="*/ 398 w 646"/>
                <a:gd name="T25" fmla="*/ 63 h 119"/>
                <a:gd name="T26" fmla="*/ 371 w 646"/>
                <a:gd name="T27" fmla="*/ 76 h 119"/>
                <a:gd name="T28" fmla="*/ 344 w 646"/>
                <a:gd name="T29" fmla="*/ 52 h 119"/>
                <a:gd name="T30" fmla="*/ 329 w 646"/>
                <a:gd name="T31" fmla="*/ 48 h 119"/>
                <a:gd name="T32" fmla="*/ 308 w 646"/>
                <a:gd name="T33" fmla="*/ 66 h 119"/>
                <a:gd name="T34" fmla="*/ 279 w 646"/>
                <a:gd name="T35" fmla="*/ 61 h 119"/>
                <a:gd name="T36" fmla="*/ 262 w 646"/>
                <a:gd name="T37" fmla="*/ 47 h 119"/>
                <a:gd name="T38" fmla="*/ 249 w 646"/>
                <a:gd name="T39" fmla="*/ 43 h 119"/>
                <a:gd name="T40" fmla="*/ 234 w 646"/>
                <a:gd name="T41" fmla="*/ 56 h 119"/>
                <a:gd name="T42" fmla="*/ 208 w 646"/>
                <a:gd name="T43" fmla="*/ 56 h 119"/>
                <a:gd name="T44" fmla="*/ 185 w 646"/>
                <a:gd name="T45" fmla="*/ 41 h 119"/>
                <a:gd name="T46" fmla="*/ 170 w 646"/>
                <a:gd name="T47" fmla="*/ 26 h 119"/>
                <a:gd name="T48" fmla="*/ 159 w 646"/>
                <a:gd name="T49" fmla="*/ 36 h 119"/>
                <a:gd name="T50" fmla="*/ 142 w 646"/>
                <a:gd name="T51" fmla="*/ 45 h 119"/>
                <a:gd name="T52" fmla="*/ 117 w 646"/>
                <a:gd name="T53" fmla="*/ 40 h 119"/>
                <a:gd name="T54" fmla="*/ 92 w 646"/>
                <a:gd name="T55" fmla="*/ 9 h 119"/>
                <a:gd name="T56" fmla="*/ 83 w 646"/>
                <a:gd name="T57" fmla="*/ 21 h 119"/>
                <a:gd name="T58" fmla="*/ 51 w 646"/>
                <a:gd name="T59" fmla="*/ 38 h 119"/>
                <a:gd name="T60" fmla="*/ 19 w 646"/>
                <a:gd name="T61" fmla="*/ 0 h 119"/>
                <a:gd name="T62" fmla="*/ 8 w 646"/>
                <a:gd name="T63" fmla="*/ 23 h 119"/>
                <a:gd name="T64" fmla="*/ 37 w 646"/>
                <a:gd name="T65" fmla="*/ 54 h 119"/>
                <a:gd name="T66" fmla="*/ 64 w 646"/>
                <a:gd name="T67" fmla="*/ 56 h 119"/>
                <a:gd name="T68" fmla="*/ 84 w 646"/>
                <a:gd name="T69" fmla="*/ 46 h 119"/>
                <a:gd name="T70" fmla="*/ 99 w 646"/>
                <a:gd name="T71" fmla="*/ 52 h 119"/>
                <a:gd name="T72" fmla="*/ 120 w 646"/>
                <a:gd name="T73" fmla="*/ 65 h 119"/>
                <a:gd name="T74" fmla="*/ 142 w 646"/>
                <a:gd name="T75" fmla="*/ 66 h 119"/>
                <a:gd name="T76" fmla="*/ 163 w 646"/>
                <a:gd name="T77" fmla="*/ 56 h 119"/>
                <a:gd name="T78" fmla="*/ 184 w 646"/>
                <a:gd name="T79" fmla="*/ 66 h 119"/>
                <a:gd name="T80" fmla="*/ 213 w 646"/>
                <a:gd name="T81" fmla="*/ 79 h 119"/>
                <a:gd name="T82" fmla="*/ 247 w 646"/>
                <a:gd name="T83" fmla="*/ 73 h 119"/>
                <a:gd name="T84" fmla="*/ 268 w 646"/>
                <a:gd name="T85" fmla="*/ 77 h 119"/>
                <a:gd name="T86" fmla="*/ 294 w 646"/>
                <a:gd name="T87" fmla="*/ 86 h 119"/>
                <a:gd name="T88" fmla="*/ 326 w 646"/>
                <a:gd name="T89" fmla="*/ 78 h 119"/>
                <a:gd name="T90" fmla="*/ 356 w 646"/>
                <a:gd name="T91" fmla="*/ 92 h 119"/>
                <a:gd name="T92" fmla="*/ 382 w 646"/>
                <a:gd name="T93" fmla="*/ 94 h 119"/>
                <a:gd name="T94" fmla="*/ 400 w 646"/>
                <a:gd name="T95" fmla="*/ 86 h 119"/>
                <a:gd name="T96" fmla="*/ 419 w 646"/>
                <a:gd name="T97" fmla="*/ 94 h 119"/>
                <a:gd name="T98" fmla="*/ 444 w 646"/>
                <a:gd name="T99" fmla="*/ 105 h 119"/>
                <a:gd name="T100" fmla="*/ 473 w 646"/>
                <a:gd name="T101" fmla="*/ 98 h 119"/>
                <a:gd name="T102" fmla="*/ 491 w 646"/>
                <a:gd name="T103" fmla="*/ 104 h 119"/>
                <a:gd name="T104" fmla="*/ 514 w 646"/>
                <a:gd name="T105" fmla="*/ 114 h 119"/>
                <a:gd name="T106" fmla="*/ 535 w 646"/>
                <a:gd name="T107" fmla="*/ 112 h 119"/>
                <a:gd name="T108" fmla="*/ 552 w 646"/>
                <a:gd name="T109" fmla="*/ 101 h 119"/>
                <a:gd name="T110" fmla="*/ 575 w 646"/>
                <a:gd name="T111" fmla="*/ 109 h 119"/>
                <a:gd name="T112" fmla="*/ 609 w 646"/>
                <a:gd name="T113" fmla="*/ 119 h 119"/>
                <a:gd name="T114" fmla="*/ 640 w 646"/>
                <a:gd name="T115" fmla="*/ 10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19">
                  <a:moveTo>
                    <a:pt x="628" y="89"/>
                  </a:moveTo>
                  <a:lnTo>
                    <a:pt x="626" y="92"/>
                  </a:lnTo>
                  <a:lnTo>
                    <a:pt x="623" y="96"/>
                  </a:lnTo>
                  <a:lnTo>
                    <a:pt x="619" y="98"/>
                  </a:lnTo>
                  <a:lnTo>
                    <a:pt x="615" y="99"/>
                  </a:lnTo>
                  <a:lnTo>
                    <a:pt x="608" y="99"/>
                  </a:lnTo>
                  <a:lnTo>
                    <a:pt x="600" y="98"/>
                  </a:lnTo>
                  <a:lnTo>
                    <a:pt x="591" y="94"/>
                  </a:lnTo>
                  <a:lnTo>
                    <a:pt x="585" y="91"/>
                  </a:lnTo>
                  <a:lnTo>
                    <a:pt x="576" y="88"/>
                  </a:lnTo>
                  <a:lnTo>
                    <a:pt x="570" y="84"/>
                  </a:lnTo>
                  <a:lnTo>
                    <a:pt x="565" y="81"/>
                  </a:lnTo>
                  <a:lnTo>
                    <a:pt x="560" y="77"/>
                  </a:lnTo>
                  <a:lnTo>
                    <a:pt x="552" y="70"/>
                  </a:lnTo>
                  <a:lnTo>
                    <a:pt x="551" y="71"/>
                  </a:lnTo>
                  <a:lnTo>
                    <a:pt x="550" y="74"/>
                  </a:lnTo>
                  <a:lnTo>
                    <a:pt x="548" y="77"/>
                  </a:lnTo>
                  <a:lnTo>
                    <a:pt x="547" y="78"/>
                  </a:lnTo>
                  <a:lnTo>
                    <a:pt x="541" y="85"/>
                  </a:lnTo>
                  <a:lnTo>
                    <a:pt x="534" y="90"/>
                  </a:lnTo>
                  <a:lnTo>
                    <a:pt x="528" y="93"/>
                  </a:lnTo>
                  <a:lnTo>
                    <a:pt x="521" y="94"/>
                  </a:lnTo>
                  <a:lnTo>
                    <a:pt x="515" y="93"/>
                  </a:lnTo>
                  <a:lnTo>
                    <a:pt x="510" y="92"/>
                  </a:lnTo>
                  <a:lnTo>
                    <a:pt x="505" y="89"/>
                  </a:lnTo>
                  <a:lnTo>
                    <a:pt x="499" y="85"/>
                  </a:lnTo>
                  <a:lnTo>
                    <a:pt x="495" y="82"/>
                  </a:lnTo>
                  <a:lnTo>
                    <a:pt x="491" y="78"/>
                  </a:lnTo>
                  <a:lnTo>
                    <a:pt x="488" y="75"/>
                  </a:lnTo>
                  <a:lnTo>
                    <a:pt x="485" y="71"/>
                  </a:lnTo>
                  <a:lnTo>
                    <a:pt x="477" y="60"/>
                  </a:lnTo>
                  <a:lnTo>
                    <a:pt x="476" y="62"/>
                  </a:lnTo>
                  <a:lnTo>
                    <a:pt x="474" y="66"/>
                  </a:lnTo>
                  <a:lnTo>
                    <a:pt x="470" y="69"/>
                  </a:lnTo>
                  <a:lnTo>
                    <a:pt x="469" y="71"/>
                  </a:lnTo>
                  <a:lnTo>
                    <a:pt x="465" y="77"/>
                  </a:lnTo>
                  <a:lnTo>
                    <a:pt x="460" y="82"/>
                  </a:lnTo>
                  <a:lnTo>
                    <a:pt x="455" y="84"/>
                  </a:lnTo>
                  <a:lnTo>
                    <a:pt x="451" y="85"/>
                  </a:lnTo>
                  <a:lnTo>
                    <a:pt x="445" y="85"/>
                  </a:lnTo>
                  <a:lnTo>
                    <a:pt x="439" y="83"/>
                  </a:lnTo>
                  <a:lnTo>
                    <a:pt x="434" y="81"/>
                  </a:lnTo>
                  <a:lnTo>
                    <a:pt x="429" y="77"/>
                  </a:lnTo>
                  <a:lnTo>
                    <a:pt x="423" y="74"/>
                  </a:lnTo>
                  <a:lnTo>
                    <a:pt x="419" y="70"/>
                  </a:lnTo>
                  <a:lnTo>
                    <a:pt x="415" y="67"/>
                  </a:lnTo>
                  <a:lnTo>
                    <a:pt x="413" y="63"/>
                  </a:lnTo>
                  <a:lnTo>
                    <a:pt x="406" y="55"/>
                  </a:lnTo>
                  <a:lnTo>
                    <a:pt x="405" y="56"/>
                  </a:lnTo>
                  <a:lnTo>
                    <a:pt x="402" y="59"/>
                  </a:lnTo>
                  <a:lnTo>
                    <a:pt x="399" y="62"/>
                  </a:lnTo>
                  <a:lnTo>
                    <a:pt x="398" y="63"/>
                  </a:lnTo>
                  <a:lnTo>
                    <a:pt x="391" y="69"/>
                  </a:lnTo>
                  <a:lnTo>
                    <a:pt x="384" y="74"/>
                  </a:lnTo>
                  <a:lnTo>
                    <a:pt x="377" y="76"/>
                  </a:lnTo>
                  <a:lnTo>
                    <a:pt x="371" y="76"/>
                  </a:lnTo>
                  <a:lnTo>
                    <a:pt x="362" y="73"/>
                  </a:lnTo>
                  <a:lnTo>
                    <a:pt x="354" y="66"/>
                  </a:lnTo>
                  <a:lnTo>
                    <a:pt x="347" y="58"/>
                  </a:lnTo>
                  <a:lnTo>
                    <a:pt x="344" y="52"/>
                  </a:lnTo>
                  <a:lnTo>
                    <a:pt x="337" y="37"/>
                  </a:lnTo>
                  <a:lnTo>
                    <a:pt x="336" y="39"/>
                  </a:lnTo>
                  <a:lnTo>
                    <a:pt x="332" y="44"/>
                  </a:lnTo>
                  <a:lnTo>
                    <a:pt x="329" y="48"/>
                  </a:lnTo>
                  <a:lnTo>
                    <a:pt x="328" y="51"/>
                  </a:lnTo>
                  <a:lnTo>
                    <a:pt x="322" y="58"/>
                  </a:lnTo>
                  <a:lnTo>
                    <a:pt x="315" y="62"/>
                  </a:lnTo>
                  <a:lnTo>
                    <a:pt x="308" y="66"/>
                  </a:lnTo>
                  <a:lnTo>
                    <a:pt x="301" y="67"/>
                  </a:lnTo>
                  <a:lnTo>
                    <a:pt x="293" y="67"/>
                  </a:lnTo>
                  <a:lnTo>
                    <a:pt x="286" y="65"/>
                  </a:lnTo>
                  <a:lnTo>
                    <a:pt x="279" y="61"/>
                  </a:lnTo>
                  <a:lnTo>
                    <a:pt x="273" y="56"/>
                  </a:lnTo>
                  <a:lnTo>
                    <a:pt x="268" y="53"/>
                  </a:lnTo>
                  <a:lnTo>
                    <a:pt x="264" y="50"/>
                  </a:lnTo>
                  <a:lnTo>
                    <a:pt x="262" y="47"/>
                  </a:lnTo>
                  <a:lnTo>
                    <a:pt x="261" y="46"/>
                  </a:lnTo>
                  <a:lnTo>
                    <a:pt x="253" y="38"/>
                  </a:lnTo>
                  <a:lnTo>
                    <a:pt x="252" y="39"/>
                  </a:lnTo>
                  <a:lnTo>
                    <a:pt x="249" y="43"/>
                  </a:lnTo>
                  <a:lnTo>
                    <a:pt x="247" y="46"/>
                  </a:lnTo>
                  <a:lnTo>
                    <a:pt x="246" y="47"/>
                  </a:lnTo>
                  <a:lnTo>
                    <a:pt x="240" y="53"/>
                  </a:lnTo>
                  <a:lnTo>
                    <a:pt x="234" y="56"/>
                  </a:lnTo>
                  <a:lnTo>
                    <a:pt x="228" y="59"/>
                  </a:lnTo>
                  <a:lnTo>
                    <a:pt x="222" y="60"/>
                  </a:lnTo>
                  <a:lnTo>
                    <a:pt x="215" y="59"/>
                  </a:lnTo>
                  <a:lnTo>
                    <a:pt x="208" y="56"/>
                  </a:lnTo>
                  <a:lnTo>
                    <a:pt x="201" y="54"/>
                  </a:lnTo>
                  <a:lnTo>
                    <a:pt x="195" y="50"/>
                  </a:lnTo>
                  <a:lnTo>
                    <a:pt x="189" y="45"/>
                  </a:lnTo>
                  <a:lnTo>
                    <a:pt x="185" y="41"/>
                  </a:lnTo>
                  <a:lnTo>
                    <a:pt x="180" y="37"/>
                  </a:lnTo>
                  <a:lnTo>
                    <a:pt x="178" y="33"/>
                  </a:lnTo>
                  <a:lnTo>
                    <a:pt x="171" y="25"/>
                  </a:lnTo>
                  <a:lnTo>
                    <a:pt x="170" y="26"/>
                  </a:lnTo>
                  <a:lnTo>
                    <a:pt x="167" y="29"/>
                  </a:lnTo>
                  <a:lnTo>
                    <a:pt x="165" y="31"/>
                  </a:lnTo>
                  <a:lnTo>
                    <a:pt x="164" y="32"/>
                  </a:lnTo>
                  <a:lnTo>
                    <a:pt x="159" y="36"/>
                  </a:lnTo>
                  <a:lnTo>
                    <a:pt x="155" y="39"/>
                  </a:lnTo>
                  <a:lnTo>
                    <a:pt x="150" y="41"/>
                  </a:lnTo>
                  <a:lnTo>
                    <a:pt x="146" y="44"/>
                  </a:lnTo>
                  <a:lnTo>
                    <a:pt x="142" y="45"/>
                  </a:lnTo>
                  <a:lnTo>
                    <a:pt x="137" y="46"/>
                  </a:lnTo>
                  <a:lnTo>
                    <a:pt x="133" y="46"/>
                  </a:lnTo>
                  <a:lnTo>
                    <a:pt x="129" y="46"/>
                  </a:lnTo>
                  <a:lnTo>
                    <a:pt x="117" y="40"/>
                  </a:lnTo>
                  <a:lnTo>
                    <a:pt x="107" y="32"/>
                  </a:lnTo>
                  <a:lnTo>
                    <a:pt x="101" y="25"/>
                  </a:lnTo>
                  <a:lnTo>
                    <a:pt x="98" y="22"/>
                  </a:lnTo>
                  <a:lnTo>
                    <a:pt x="92" y="9"/>
                  </a:lnTo>
                  <a:lnTo>
                    <a:pt x="90" y="12"/>
                  </a:lnTo>
                  <a:lnTo>
                    <a:pt x="88" y="15"/>
                  </a:lnTo>
                  <a:lnTo>
                    <a:pt x="84" y="18"/>
                  </a:lnTo>
                  <a:lnTo>
                    <a:pt x="83" y="21"/>
                  </a:lnTo>
                  <a:lnTo>
                    <a:pt x="74" y="29"/>
                  </a:lnTo>
                  <a:lnTo>
                    <a:pt x="66" y="35"/>
                  </a:lnTo>
                  <a:lnTo>
                    <a:pt x="58" y="38"/>
                  </a:lnTo>
                  <a:lnTo>
                    <a:pt x="51" y="38"/>
                  </a:lnTo>
                  <a:lnTo>
                    <a:pt x="39" y="32"/>
                  </a:lnTo>
                  <a:lnTo>
                    <a:pt x="30" y="22"/>
                  </a:lnTo>
                  <a:lnTo>
                    <a:pt x="23" y="9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" y="10"/>
                  </a:lnTo>
                  <a:lnTo>
                    <a:pt x="4" y="16"/>
                  </a:lnTo>
                  <a:lnTo>
                    <a:pt x="8" y="23"/>
                  </a:lnTo>
                  <a:lnTo>
                    <a:pt x="13" y="32"/>
                  </a:lnTo>
                  <a:lnTo>
                    <a:pt x="20" y="40"/>
                  </a:lnTo>
                  <a:lnTo>
                    <a:pt x="28" y="48"/>
                  </a:lnTo>
                  <a:lnTo>
                    <a:pt x="37" y="54"/>
                  </a:lnTo>
                  <a:lnTo>
                    <a:pt x="48" y="58"/>
                  </a:lnTo>
                  <a:lnTo>
                    <a:pt x="53" y="58"/>
                  </a:lnTo>
                  <a:lnTo>
                    <a:pt x="58" y="58"/>
                  </a:lnTo>
                  <a:lnTo>
                    <a:pt x="64" y="56"/>
                  </a:lnTo>
                  <a:lnTo>
                    <a:pt x="68" y="55"/>
                  </a:lnTo>
                  <a:lnTo>
                    <a:pt x="74" y="53"/>
                  </a:lnTo>
                  <a:lnTo>
                    <a:pt x="79" y="50"/>
                  </a:lnTo>
                  <a:lnTo>
                    <a:pt x="84" y="46"/>
                  </a:lnTo>
                  <a:lnTo>
                    <a:pt x="89" y="41"/>
                  </a:lnTo>
                  <a:lnTo>
                    <a:pt x="91" y="45"/>
                  </a:lnTo>
                  <a:lnTo>
                    <a:pt x="95" y="48"/>
                  </a:lnTo>
                  <a:lnTo>
                    <a:pt x="99" y="52"/>
                  </a:lnTo>
                  <a:lnTo>
                    <a:pt x="104" y="55"/>
                  </a:lnTo>
                  <a:lnTo>
                    <a:pt x="109" y="59"/>
                  </a:lnTo>
                  <a:lnTo>
                    <a:pt x="114" y="62"/>
                  </a:lnTo>
                  <a:lnTo>
                    <a:pt x="120" y="65"/>
                  </a:lnTo>
                  <a:lnTo>
                    <a:pt x="126" y="66"/>
                  </a:lnTo>
                  <a:lnTo>
                    <a:pt x="132" y="66"/>
                  </a:lnTo>
                  <a:lnTo>
                    <a:pt x="136" y="66"/>
                  </a:lnTo>
                  <a:lnTo>
                    <a:pt x="142" y="66"/>
                  </a:lnTo>
                  <a:lnTo>
                    <a:pt x="148" y="65"/>
                  </a:lnTo>
                  <a:lnTo>
                    <a:pt x="152" y="62"/>
                  </a:lnTo>
                  <a:lnTo>
                    <a:pt x="158" y="60"/>
                  </a:lnTo>
                  <a:lnTo>
                    <a:pt x="163" y="56"/>
                  </a:lnTo>
                  <a:lnTo>
                    <a:pt x="169" y="53"/>
                  </a:lnTo>
                  <a:lnTo>
                    <a:pt x="173" y="58"/>
                  </a:lnTo>
                  <a:lnTo>
                    <a:pt x="178" y="62"/>
                  </a:lnTo>
                  <a:lnTo>
                    <a:pt x="184" y="66"/>
                  </a:lnTo>
                  <a:lnTo>
                    <a:pt x="190" y="70"/>
                  </a:lnTo>
                  <a:lnTo>
                    <a:pt x="197" y="75"/>
                  </a:lnTo>
                  <a:lnTo>
                    <a:pt x="205" y="77"/>
                  </a:lnTo>
                  <a:lnTo>
                    <a:pt x="213" y="79"/>
                  </a:lnTo>
                  <a:lnTo>
                    <a:pt x="222" y="79"/>
                  </a:lnTo>
                  <a:lnTo>
                    <a:pt x="230" y="78"/>
                  </a:lnTo>
                  <a:lnTo>
                    <a:pt x="239" y="76"/>
                  </a:lnTo>
                  <a:lnTo>
                    <a:pt x="247" y="73"/>
                  </a:lnTo>
                  <a:lnTo>
                    <a:pt x="254" y="67"/>
                  </a:lnTo>
                  <a:lnTo>
                    <a:pt x="257" y="70"/>
                  </a:lnTo>
                  <a:lnTo>
                    <a:pt x="262" y="74"/>
                  </a:lnTo>
                  <a:lnTo>
                    <a:pt x="268" y="77"/>
                  </a:lnTo>
                  <a:lnTo>
                    <a:pt x="273" y="79"/>
                  </a:lnTo>
                  <a:lnTo>
                    <a:pt x="280" y="83"/>
                  </a:lnTo>
                  <a:lnTo>
                    <a:pt x="287" y="85"/>
                  </a:lnTo>
                  <a:lnTo>
                    <a:pt x="294" y="86"/>
                  </a:lnTo>
                  <a:lnTo>
                    <a:pt x="302" y="86"/>
                  </a:lnTo>
                  <a:lnTo>
                    <a:pt x="310" y="85"/>
                  </a:lnTo>
                  <a:lnTo>
                    <a:pt x="318" y="83"/>
                  </a:lnTo>
                  <a:lnTo>
                    <a:pt x="326" y="78"/>
                  </a:lnTo>
                  <a:lnTo>
                    <a:pt x="334" y="73"/>
                  </a:lnTo>
                  <a:lnTo>
                    <a:pt x="340" y="79"/>
                  </a:lnTo>
                  <a:lnTo>
                    <a:pt x="348" y="86"/>
                  </a:lnTo>
                  <a:lnTo>
                    <a:pt x="356" y="92"/>
                  </a:lnTo>
                  <a:lnTo>
                    <a:pt x="368" y="96"/>
                  </a:lnTo>
                  <a:lnTo>
                    <a:pt x="373" y="96"/>
                  </a:lnTo>
                  <a:lnTo>
                    <a:pt x="377" y="96"/>
                  </a:lnTo>
                  <a:lnTo>
                    <a:pt x="382" y="94"/>
                  </a:lnTo>
                  <a:lnTo>
                    <a:pt x="386" y="93"/>
                  </a:lnTo>
                  <a:lnTo>
                    <a:pt x="391" y="92"/>
                  </a:lnTo>
                  <a:lnTo>
                    <a:pt x="396" y="90"/>
                  </a:lnTo>
                  <a:lnTo>
                    <a:pt x="400" y="86"/>
                  </a:lnTo>
                  <a:lnTo>
                    <a:pt x="405" y="83"/>
                  </a:lnTo>
                  <a:lnTo>
                    <a:pt x="408" y="86"/>
                  </a:lnTo>
                  <a:lnTo>
                    <a:pt x="413" y="90"/>
                  </a:lnTo>
                  <a:lnTo>
                    <a:pt x="419" y="94"/>
                  </a:lnTo>
                  <a:lnTo>
                    <a:pt x="424" y="98"/>
                  </a:lnTo>
                  <a:lnTo>
                    <a:pt x="430" y="101"/>
                  </a:lnTo>
                  <a:lnTo>
                    <a:pt x="437" y="104"/>
                  </a:lnTo>
                  <a:lnTo>
                    <a:pt x="444" y="105"/>
                  </a:lnTo>
                  <a:lnTo>
                    <a:pt x="452" y="105"/>
                  </a:lnTo>
                  <a:lnTo>
                    <a:pt x="459" y="104"/>
                  </a:lnTo>
                  <a:lnTo>
                    <a:pt x="466" y="101"/>
                  </a:lnTo>
                  <a:lnTo>
                    <a:pt x="473" y="98"/>
                  </a:lnTo>
                  <a:lnTo>
                    <a:pt x="479" y="92"/>
                  </a:lnTo>
                  <a:lnTo>
                    <a:pt x="482" y="96"/>
                  </a:lnTo>
                  <a:lnTo>
                    <a:pt x="487" y="99"/>
                  </a:lnTo>
                  <a:lnTo>
                    <a:pt x="491" y="104"/>
                  </a:lnTo>
                  <a:lnTo>
                    <a:pt x="497" y="106"/>
                  </a:lnTo>
                  <a:lnTo>
                    <a:pt x="502" y="109"/>
                  </a:lnTo>
                  <a:lnTo>
                    <a:pt x="508" y="112"/>
                  </a:lnTo>
                  <a:lnTo>
                    <a:pt x="514" y="114"/>
                  </a:lnTo>
                  <a:lnTo>
                    <a:pt x="521" y="114"/>
                  </a:lnTo>
                  <a:lnTo>
                    <a:pt x="526" y="114"/>
                  </a:lnTo>
                  <a:lnTo>
                    <a:pt x="530" y="113"/>
                  </a:lnTo>
                  <a:lnTo>
                    <a:pt x="535" y="112"/>
                  </a:lnTo>
                  <a:lnTo>
                    <a:pt x="540" y="109"/>
                  </a:lnTo>
                  <a:lnTo>
                    <a:pt x="543" y="107"/>
                  </a:lnTo>
                  <a:lnTo>
                    <a:pt x="548" y="105"/>
                  </a:lnTo>
                  <a:lnTo>
                    <a:pt x="552" y="101"/>
                  </a:lnTo>
                  <a:lnTo>
                    <a:pt x="556" y="98"/>
                  </a:lnTo>
                  <a:lnTo>
                    <a:pt x="562" y="101"/>
                  </a:lnTo>
                  <a:lnTo>
                    <a:pt x="567" y="105"/>
                  </a:lnTo>
                  <a:lnTo>
                    <a:pt x="575" y="109"/>
                  </a:lnTo>
                  <a:lnTo>
                    <a:pt x="583" y="113"/>
                  </a:lnTo>
                  <a:lnTo>
                    <a:pt x="591" y="115"/>
                  </a:lnTo>
                  <a:lnTo>
                    <a:pt x="601" y="118"/>
                  </a:lnTo>
                  <a:lnTo>
                    <a:pt x="609" y="119"/>
                  </a:lnTo>
                  <a:lnTo>
                    <a:pt x="618" y="118"/>
                  </a:lnTo>
                  <a:lnTo>
                    <a:pt x="626" y="115"/>
                  </a:lnTo>
                  <a:lnTo>
                    <a:pt x="634" y="112"/>
                  </a:lnTo>
                  <a:lnTo>
                    <a:pt x="640" y="106"/>
                  </a:lnTo>
                  <a:lnTo>
                    <a:pt x="646" y="99"/>
                  </a:lnTo>
                  <a:lnTo>
                    <a:pt x="628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30" name="Freeform 39"/>
            <p:cNvSpPr>
              <a:spLocks/>
            </p:cNvSpPr>
            <p:nvPr/>
          </p:nvSpPr>
          <p:spPr bwMode="auto">
            <a:xfrm>
              <a:off x="4515" y="1589"/>
              <a:ext cx="19" cy="42"/>
            </a:xfrm>
            <a:custGeom>
              <a:avLst/>
              <a:gdLst>
                <a:gd name="T0" fmla="*/ 37 w 37"/>
                <a:gd name="T1" fmla="*/ 0 h 86"/>
                <a:gd name="T2" fmla="*/ 2 w 37"/>
                <a:gd name="T3" fmla="*/ 0 h 86"/>
                <a:gd name="T4" fmla="*/ 0 w 37"/>
                <a:gd name="T5" fmla="*/ 86 h 86"/>
                <a:gd name="T6" fmla="*/ 17 w 37"/>
                <a:gd name="T7" fmla="*/ 86 h 86"/>
                <a:gd name="T8" fmla="*/ 36 w 37"/>
                <a:gd name="T9" fmla="*/ 47 h 86"/>
                <a:gd name="T10" fmla="*/ 37 w 37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86">
                  <a:moveTo>
                    <a:pt x="37" y="0"/>
                  </a:moveTo>
                  <a:lnTo>
                    <a:pt x="2" y="0"/>
                  </a:lnTo>
                  <a:lnTo>
                    <a:pt x="0" y="86"/>
                  </a:lnTo>
                  <a:lnTo>
                    <a:pt x="17" y="86"/>
                  </a:lnTo>
                  <a:lnTo>
                    <a:pt x="36" y="4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55215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segmentation - Example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32</a:t>
            </a:fld>
            <a:endParaRPr lang="he-IL"/>
          </a:p>
        </p:txBody>
      </p:sp>
      <p:sp>
        <p:nvSpPr>
          <p:cNvPr id="5" name="AutoShape 2" descr="data:image/png;base64,iVBORw0KGgoAAAANSUhEUgAAAQcAAAD9CAYAAACx1bJsAAAABHNCSVQICAgIfAhkiAAAAAlwSFlzAAALEgAACxIB0t1+/AAAIABJREFUeJzsfXtYU2e6/SIJBKJGCULkKko8baAGuWkr+DMoKlQQsdWqRdoq9DLPiO30FO3MmdHOTfT0dBR7plWxF7AXsYoFLF4LjmCrCHKRxJkGQQQ0QRIFJeRC+P3Bs/ck5EISEoIe1vPwtO7sy5dk593f9653rddpYGBgAOMYxzjGMQQURw9gHOMYx9jEeHAYxzjGYRDjwWEc4xiHQYwHh3GMYxwGMR4cxjGOcRjEeHAYxzjGYRA2Dw7/+Mc/wOVyMWvWLOzbt8/Wpx/HOMYxSnCydZ1DWFgY9u7di+nTp2PZsmWoqKjA1KlTbXmJcYxjHKMAm84cHjx4AAD4f//v/2H69OlYunQpLl++bMtLjGMc4xgl2DQ4VFVV4emnnyb/HRwcjJ9//tmWlxjHOMYxSqA54qJOTk6OuOw4xjEOAOZmEmwaHKKiovDee++R/25sbER8fLzBfS1JdTQ1NSEwMBBUKtWs/cvLy3HhwgXy3zt27NDbJyMjA76+vmhoaAAATJkyBS4uLpBIJOBwOHBzc4NAIEBgYCDOnj2L5ORks8frSJSXl4PP5zt6GGbDnPEKBAIEBwfrbIuNjUV0dLTZ94StsGPHDoP3kzZaW1tx8uRJfPrpp5g3bx58fX1HZ3BDoP3ZTps2DZMmTcLLL79s9vE2DQ6TJ08GMMhYBAQE4OzZs9i+ffuIz/vgwQOLgok5qKmpgUgkglKpRGVlJXg8HlgsFsRiMaZPn46amhpUVlbizTffhFKptOm1x2EZSkpK9IJDWVkZVCoVFi9e7KBRGUdAQAASEhIgFArh7Ozs6OGgpaUFn3zyCcRisUXH2ZzK3LNnD9544w3ExcXhV7/6lUmm4vbt27hx48aw5wwPDweNZtsVUHV1NcrKynD//n1yLACwbNkyVFdX48cff8SSJUtQU1MDT09Pm157HJZh+fLlBrdXVFSM8kiA/v5+lJeXD7tfYGAg+Hw+mEym/QdlArdv30ZpaanFgQGwQ85h4cKFEAqFZu3r4eFBzjYcgQ0bNqCgoADp6ekAACaTiZqaGvz0009Yv349zp8/j3v37uk9tcYyAgMDHT0Ei2DOeENCQiCRSCAQCBy+ZIqNjTX7fuDz+bh79y46OzvtPCrDmDx5MgoLCyGVSq063qEVkgwGw6GR9bvvvsPbb78NPz8/+Pn5gclkQiqVQqlUwsfHBy+++CKUSiU0Go3DxmgpnsTgAABTp07F/Pnz9baPdqHdokWL4OXlBYFAgEuXLpncl8ViwcXFZZRGpovdu3fj1KlTVgcG4Aksn+7v74darTZrX7lcDicnJygUCgCDCRyhUAg3NzcoFArs27cPdDodjY2NqKystOewx2EGNBqN3ncrl8vtft2SkhLcuXNHZ5tarYZcLkd/f7/JY9PT0+Hu7m7P4elAoVAgOzsbvb295H1tLZ644NDc3Iz6+nqz98/Pz0dRURFkMhkAYMWKFdi4cSM++eQTBAYGIj4+HjNmzACPx7PXkMdhBu7du4f9+/frBWmNRmP3aXtiYiK8vb11tjEYDNTV1aGysnLYhHVmZqY9h0dCJpMhNzcXfX19NjnfExccpk6dCj8/P7P337hxI7y8vFBYWEgmbU6cOAGFQoHQ0FBcv34d9+7dQ1tbm72GPA4z4OXlhZSUFHh5eelsVygUKCoqstt1JRIJmbQGBmemTU1N4HA4CA8PR1lZmVnBicvl2m2MACAWi1FYWGjTQPnEBQeFQoHe3l6z9o2OjoZGo8HAwAAmTJgAuVyuc/OdPHkSkydPRkBAgN2/3HEMD0d8D0On5xqNBg8ePIBYLMatW7cAANeuXRt2KZuUlGS3MYrFYpSWlqK1tdWm533iggObzdZJcpWUlBjd9/79+yguLgYALF26FAkJCWCz2eTrKpUKNTU1dhvrOMY+AgMDde4JZ2dnhIeHg06nw9XVFcAgLa5SqUyex8XFxS5Mi1QqRUlJCVpaWmx+7icuOAxFeHi40dcaGxvxz3/+E8HBwejq6kJ7ezvKy8sxf/580Ol0bNiwAV5eXg6nz8Yx9nDv3j10dHSQ/z58+LDJ/alUKp577jmb3ksKhQLffvstWaNjazzxwcHHx8fk62+//Ta8vLzQ29uLnp4eSKVSFBcXk3Smi4sLWCzWKI12HNago6MDJ0+eHNXrNTY24plnntHZNhyt6uLiYlPmYs+ePZBIJDY731A88cHBFFxdXZGTkwOFQgEej4fo6Gio1WqyVHvXrl1oa2vDjh07dLQa4xh9dHR0kEvAodBoNKNa4u7j44Pk5GQsWbIEs2fPJrfL5fJh6UMej4eFCxeO6PoEXWlvGvf/dHBYs2YN5HI5Dh06hPb2dvzwww8QCARISEiAi4sLKBQKfH19R5WnHodh+Pj4mEzqETO/0YBSqUR7ezva29t1fqByuXzY5QUwWInLYDDQ2dmJ9vZ2i65ta7rSFJ744CAQCIy+lpeXByqVikmTJuHgwYNk8pGgMmk0Gp599llwOJzRGu44TOD+/ftGp9EikQinTp3SoR3tBYlEgtzcXOTm5kIkEum81tvbO2wOIDw8HHw+H01NTfjss8/Mvq496EpTeOKDg7GpKDBIZVIoFKP6DqVSiWPHjqGqqgotLS1WiVfGYTsMR1MLBAKcOXNm1GYQhiCVSnH16tVh94uKisILL7xgdnm1vehKU3jigoO5Sk9g8Enk5OSEwMBAREVFARj80tzd3ZGYmAhgsD4+KioKrq6uoNPpdhv3OIbHUJraEIRCIYqKiuyWgygsLBw2/9Ta2mrWPcjn87Fq1SqTdDtgX7rSFJ644ODh4TEsQ0GgsbERarUaV65cQVNTE4DBQhsGg0EuMR4+fIimpiZMmzYNU6ZMsdu4Rxupqamg0+lYsWKFo4dic4hEomE1D5aiqKgIhw4dQn19vd5SYiju37+P0tJS8p4yBg6HAx6PZ3Lpa2+60hQcYhNnKfLz83Hnzh1kZWUNu6+lSk+NRgONRoOMjAxUVFSguLgYarWaVGIqlcoRKdvGGhITExEcHAxXV1ds2bIFdDpdx/eTgFwuf6xbCxBj9/HxQWpq6ojPJ5FILEoednd3m1Wpu3nzZpP31549e0ZFXGYIYzY49Pf3o6ysTEdos3v3brMChDa2bNmC7Oxsk/vcvXsXp0+fxoQJE3Smo66urujr6wOVSrW52Yw9QKVSSeehtLQ0eHt7Qy6X47vvvsOGDRv09ndzc9P579DXCBeviooK8ntQKBQ2d+WyB4gflFwuR19fH2g0ms53mJOTY1AQ1dfXB1dXV7S1teGLL76Ak5MT4uPjrZLtHz9+HCwWy6RNnJubG9zd3fXYB4VCgb/97W+jwkoYg837Vph1UScnkzeYUqnETz/9pOe44+bmZlZw0PaQ3LVr17CR18vLC5GRkbh48SJoNBoePXoEpVKJtLQ0fPvtt5gzZw5CQ0Ph7u4OBoMx/BscZVAoFHh7e4PD4SAiIgLd3d3w9PREV1cXAOgpCkeC/Px8KBQKKJVKh5mYWAoGg4G5c+di7ty5ZCDUaDSkDJvJZEKtVqO3txfnzp3D0qVL0d/fjwsXLpAGQNYiOTkZPB4PFIrxFbxCocChQ4fIz1Mmk+Hrr7+22+frEINZW0EikZhlxWXL612/fh1+fn6YNGkSRCIRmXWeOHEiJk+ejJ9//hlz584dc8EhODgYIpEIsbGxCAoKIgNjbGwspFIpaDQamVy1BYgZiFQqRXl5OcRisV2r9GyBqVOnYmBgAPfu3YO/vz+AwR9kbm4ugMHEYFdXFxoaGpCUlIQvvvgC8+fPHza3YA6+//57aDQak2X8RO7n0KFDEIvFOHny5JgIvGMuIalSqXDt2rVRv25rayuEQiGuXLlCrgG9vLzA4/GgUqkQGRlJ3lhjBeHh4fDy8oJSqURRUREuXLhAKgUfPHiAxMREu5V+s1gsrFq1CgkJCXoy6rGG1tZWODk54eHDh7hw4QLUajVoNBrCwsIADBqwEgGOKJ235cPJFJ1OgMlk4umnn4ZQKBxVutIUxlxwOHHihNFpnC2fgObgypUr4PP5YLFYo04jAUBkZCRSUlKQkpJi8PXu7m5cvHiR/P/y8nK0tLQgMjISixcvBo1Gs7sJa2BgIBITE5GSkmI3SzSlUonjx4+jqqrK6nMIhUKcOXMGwOCyllBXAhiVGpbhtB9MJnPM2QKMueCgTesQ9vEERtvota+vD0VFReBwOORTxt4gVKDh4eGIjY1FS0uL0R+FMcru5s2b+Oabb0ZsE2Yu/P39wePx8Morr9jl/DQaDYGBgSgrK7N6/S8Wi3H//n1wOBxQqVQcPnx4VBW3jY2Nw+4jEonGlEXAmMo5aFNnjY2NKC0tdSgPr9FoUFtbixs3biA6OhrR0dF2v+a9e/dw6dIlDAwMQCgUQqFQWJwpl0qlkEql2Lt3LzZv3mynkerDx8cHWVlZ6OjoMEtjYC4UCgVOnz4NhUIx4urH/Px8UCgU9PX1oaCgAOvWrYNSqRzWLHak6Ovrw+HDh03Sqr29veju7rbrOCzBmJk5aJfGtrW14ejRo8MaaBiCJQaz5kKlUpGU2P79+23OO9PpdGzZsgV9fX2kwpC45kicrwkD3Zs3b6KwsNCGIzYONzc3BAUF4cUXXySpw5HSnwcOHMCaNWsADDazIbqUWQOFQgG5XA5XV1fMnz8ff/7zn+0eGIBBhqCpqcng9zAwMICzZ88apJsdiTETHPLz88kfx0gytZYazA6HqVOnIiYmBvX19eRTxxQtZQ3i4+Px6aef4ujRozY9LzBI5ebn54+qahEY7DWRkJAAX19fnD9/nkyUKpVK0szXXLz55ps4deqUTccnl8uRn59v03OaA0PfA0GfjjWMieBw+/ZtctZw7do1fP/99wb3M6dZjqUGs1QqFUFBQZgyZYrBrPvDhw8hEokQERGBjIwMZGRk2Fxj8f3330OhUNj1yTGaqkUC4eHhSE9PR3Z2NgQCARoaGlBXV4erV69aRH/S6XSsW7duzLFFloLBYEChUOjkFY4dOzYmAwMwRoJDVVUV+TQxRfuYQwkRlKS5IFSZAQEBBhOeNBoNEydOfGxVmc7OzmQytbe3F3V1daOuWoyNjcVHH32Eu3fv4uLFi5BKpSgtLcWFCxeMjkUoFOq8RnwPxsBmszF9+nRwuVwsXLhwTFa0slgsLF++HNOnT4dQKMTf/va3MbeU0IbDP0GhUEiKSoZTp9mDyiRMZN3d3Q3++Lu7u9Hd3Q0ul2vzGQOXy8XDhw/tKqrRaDTkj0wul8PZ2RkXL15EXFzcqHZjio6Oxr59+1BRUUE2DyorK8Pt27fBYDCwatUqnf0nTJiAixcvoq+vD4mJiSgqKjJZlMRms0nvT2IWaI9l2kjBZrMhFArxl7/8BYWFhQ7TTZgDh88cCIoJGJ7usSfNI5PJTM4M2tvbce/ePZtes729nSxxthf6+/vJH5Wvry/mzJmDyMhIhzxZw8LC8MYbb2Dv3r347W9/Cw6HA5FIZDBHdPPmTdTW1qK+vl7nPZgCm80mlbPBwcFjSnVKp9ORlJRELu8aGhrMbqFgKyQnJ1u0v0ODg3a/QSIhaQovvPDCsOcMCQkx2FPRGMztRtTd3W3zKD9UuZeTk2PT8w9FQ0MDPv74Y/T399s8qWouXFxc4Ofnh5deegkRERHk9t27dyM/Px+NjY3YvXs3Ll68SIrgzPlcGhsb9VgHpVKJhoYGvS7d9v6cDWHLli1Qq9U4evQofvjhB7PqHmyJxMREfPjhhxYd47DgoE1XqlQq9Pb2Dkt3GVIPDoWhm8QUhrtRKBQK3Nzc9MxEbYm8vDz09fXZtW1aSEgI5s6dS9KjjlT7AYO5kG+//RYLFiyAk5MTent70dTUhKNHjyI8PBxPPfUUua85Qfnpp5/G3LlzoVKpSPrX1dUVixYt0qtOlMvl2LFjBw4cOGAVXW4piP4W+/fvx08//YRz587Z3G/CGKhUKpYsWYLnnnsOEyZMsOhYhwUHgq7s7u7GkSNH9BqV2grWKBI9PT3JJ+vUqVORmpqKwMBAu00D09LSyBvIXtBuBtzZ2YkjR47Y9Xrm4t1339UTs1VUVJg0QDEEgsKuqKjAjRs30N7eDjabbZIW7+jowJEjR+yeoM3MzMSdO3dMOmjbAy4uLoiJiUFCQgLWrFlj8W/BYcGB6G84tETaFCxhIQhERkZafMzKlSvJ5KNEIsHBgwdRVFRk0/zA/fv30dDQMKrUIoHr169j3bp1o35dQ0hOTsb69etHfB6idyWHw8G5c+dw6dIlrFu3btjpu71LloOCgvCvf/0LX3zxxbDOULYE0UQnJSUF8fHxoNPpFhePOTTnIBaLLRI0WRN1bRWpg4ODbcqzKxQKdHV1jZr+gQCXy4W/v7/Dcg6GcODAAbz33ntm7z+U5tTGw4cPwePx4OXlhZ9++smoebA27ElTx8bG4vTp0ygrK0NZWZldrmHsurGxsWR/0aqqKhw/ftyiczjsDnGUaaY5KCsr03GE8vf3N2ilZi2kUilaW1vB5/N1+jDaG1wulzSsGc0OUebg97//vdkiKIFAYFSDwOVywefzcfnyZZSXl5s1K2hubsbJkyctrtwcDpGRkairq8Px48ftro7VRmJiImJiYsBisayaOROwOjgEBgaCx+MhLCwMc+fOBQD09PQgOTkZAQEBWLlyJR4+fGj0eHP8/R2FoWpHd3d3sNlslJeX28SEY+LEiQgKChrxeSxFe3s7amtrcfXqVdTX19tUHDVSTJgwAb/5zW9sdr7U1FRs2rQJmzZtMivotLa22jSnRKhqOzo6bFrOPxySk5NJKTqDwdCZ7VpK61odHJycnFBeXo5r167hypUrAIBPPvkEAQEB+OWXX+Dn54dPP/3U6PH2qmu3lMo0FxUVFTr02kjgqP6bBHUqkUig0Wh0GsE6GhQKBQkJCfjkk0+G3TcxMXHY5NqxY8fg5+cHCoViNntlDp1uLgjaeNeuXaPGDCUmJiI0NBQUCgVZWVkkU1NZWQmBQGCxKc+IlhVDqccrV65g06ZNoNPp2LhxIy5fvmz0WHuutZ2cnMj/37Jly4jPV19fj/LycrJF3pMCbeqU4OCzs7MdRnPSaDS8+eabuHjxIqKjo40WapWUlAzLbg0MDJB9UM1VhPb19dmslkWlUqG7uxuPHj0aFUPe2NhYREZGkvenm5sbnJ2dSVe1//qv/zJpdGsII5o5LFq0CCtXriSZh6qqKnJt/vTTT5MzitGENmUHAHv37rX6XNq9MkNDQ7F582abmrU6GkR5cW9vLyoqKvDgwQNs2rTJ7rTqcIiJiUFFRQVSU1OtruRcvXo1VqxYgYaGBqxZswaTJk0y67i9e/fahFa3N0WvDQaDoff+CHVzSEiI1T4kVgeHyspK1NXVYefOnfjNb36Du3fvPhaW5ZZAu1dmdXX1iKkoS7l7e2POnDloaGhAbW0t2Gw20tPT4enp6ehhkfj888/x2muvWXVsfn4+amtrERISYrFS9/PPP7fquyYUvoBlFP1IwGAwEBsbq2dge+3aNZw7d86i9z0UVhfYE09QLpeLFStWoLi4GFFRURAKhQgLC4NQKCRbzD0uCAwMhFwuJ2ktolemNWAymfDx8cGpU6dIL4OKigrIZLJRcZQyB8XFxZg/fz7YbPaY8y8kcODAAQgEAp3ZoCGIxWLcunWLzKnMnTsXarUa5eXl5H1pLpRKJcrKyixOGhMKX0spemvh7OyMuLg4g87Wp0+fRnx8PLq7u7Fjxw6rzm/VzEHbsKKzs5McyLx58/DZZ59BLpfjs88+w7PPPmvVoBwFuVxuMheiLS03BRcXFyQlJYHL5aKlpYXkt52cnMZUS72VK1eCz+eP2cBAYOfOncPuQ/wgJ06cCHd3dyxYsABVVVXg8XhmNbYdCqlUarGhrUqlwrlz50aNoidMcg1R7StXriS7ee/YsYP8swRWBQexWIwFCxZgzpw5WLt2Ld599134+/vjrbfeQmtrK5566im0t7fjzTfftOb0DoO2QtQQzKW7qFQqqTgkeHYOh4NXX30VISEhNhvvSJCamjrqhr3WIiwsTI+GIwxyhoIwu6VSqaBSqfD29raKMreWah9Nij41NRVeXl5YuXKlTr2Mrb5bq5YVM2bMQG1trd72SZMmGXVxGi2EhIRALBbb3BcwJiYG0dHRZns6dHR04OjRo2SxTn5+Pt5++22bjskaaPfKfFwwYcIEfPjhh9BoNKTnR3x8vJ4fRWVlJS5fvowNGzbA29sbmzdvBp1Ox/Lly60q+mpsbIRIJCI/s82bN5Piv8bGRpw8eRKJiYmorq7GnTt3RtV6LjMzE76+vti4cSOampp07ndzG0kPhyeHl9OCNpVpzY9gqBCKx+MhLi4O586dM1lmS9BmWVlZpFFsTEwMfv/738PDwwPZ2dnYvXu3wWPtTR9SqVTExcUhIiICbm5uOp/RWIeTkxNmzZqFl156idxGKFm1oW3Km5OTQ7qZh4aGYuHChVZde+HChdi+fTu2b98OFosFNzc3uLm5ITIyEtu3b0dERARef/11uLu7Y9euXaNSDp+RkQEWi4X33nsP7e3tpLrZ2dkZr7/+ulnqZXPwxAWHoVQm4VpsCYbeeL29vWhvbycbxRhyhJbJZMjNzYW7u7vO9vr6etTU1ECpVMLb29soFVpQUGDxOM0Foc4bK4lQazF16tRhuXp3d3e4uLggMzMT3t7e6OjoQEFBgY4Wwxw62sXFBUuXLsWf//xns6bo9pTba4N4f97e3ujr6yNnKkwm0yrlpSk8ccFhKPLy8kZ8jnv37uH7779HU1MTrl+/rlcOKxaLUVhYiMmTJ+PVV1/Vec3Pzw8NDQ3o7OxEWlqaUc/AtLS0EY+TwO3bt8lintmzZ+O5554bteYt9kR8fDzS09NN7sPhcDBx4kQIBAJSVzBUeTmc3oBOp+P111/HBx98YLLH5VDYO4fDZrOxatUqPPvss3j11VdJanzKlCmIj48Hh8Ox6fWeuOBAGI3aEnQ6HQwGA0KhEBQKRS9pSbAcsbGxeutggUCg0/uQ8Ky0J3p6eqBSqRAdHY1Vq1Y9EYGBwMKFC/VMd4g+k4GBgWAwGFCr1ZDJZJBKpeRr2jCl1I2OjsYHH3yAffv2WUzFm8OqjATBwcFYunQpkpOTUVVVReZfCOWlreFwg1lbg81mIzAwkKwtsAWIPENUVBRqa2v1Ej5EcODz+XBxcYFSqcSFCxcMnuuHH36wO2MRHBwMPp+PmJgYu17HEYiNjcXGjRvxxz/+kdymVqvBYrHA4/HIrH10dDSUSiVOnjyJR48emX3unTt3Yt68eVaNzZ7LNoKu5HK5mDRpErl0Hqny0hSeuJmDSCSyW5fupqYmxMXF6VW+De3DaMwQNT8/H1FRUeT0zx5VdOHh4di0aROee+45UKlUm557rCAtLQ3Tp08n19u9vb14+PChnvydRqMhKirKrGKmHTt2IDc3d0wW7nl5eSElJQUJCQkICgpCUVERFAoF6HQ6XnrpJbv183jigoM9+w3Onz8fXC5Xj5KMjo7G1q1bdZJBHR0delb7L774IjnrIHqB2tK0Njg4GPHx8fDz8xtV2/nRBovFwqZNmyCVSslthrxDKRQK/Pz8dJLEhpSXW7duxbZt2zBz5swRCevc3Nzs0oeCSCjHx8fjxx9/RF1dHTQaDbZs2WKx0tISPHHBgcfjWU1bGYKPjw9+97vfgc/nk/SfNlXU2NiIXbt2QSQS6dxYPj4+On02MjIywGAwsGvXLjQ3N6OkpAR8Pn/EprV9fX3Yu3cv/Pz8sHr1ajg7O4/ofI8Lfv3rX2PXrl0k5dzf3w+5XK5n3NrW1qbTn7Kvrw8DAwNwc3NDSEgIiouLkZ2dbfOeJLYCg8HAjh07sHr1ajg5OZFUbVZWls0oS2N44nIOtoK3tzdpCnrkyBH4+fmhpqYGAQEBOuKkGTNmgMfjkRQTAINKvM7OTuTl5UGlUqG+vh5bt241eF2lUolHjx7pUaKG0NnZiZMnT2L37t16gqnOzk54eHg8URLzocjMzIRCocChQ4fQ2dmJiooKODs7IygoiPz+DJnzeHt7Y9euXTZ/ytujCEp7NkoY72obINsTT+6dM0JoJ3lEIhGcnJyQkZGh9yMkaDI+n0++ZugGOXHiBBQKBcLCwnSai2jTjsC/e3MOh9u3b+PKlStYv3490tPTsWLFCh3TWqK8uL+/f1SNTUcbdDoda9euhb+/P9hsNu7du4evvvoKtbW1yM3NJe0ECCxbtgwfffTRmG5DRyA4OBivvvoqgoKCcP/+fUgkEvj7+2PdunWjMtN54mcO0dHROHfunMXHaa9nCQiFQvj5+ZntDWBoLEuWLEF3dzfa29vh5uaGlpYWTJ48mZwislgss1yienp6sGDBAsTGxpLbWltbUVhYCC6XCw6HQ/ppWDvexwVExl4mk8HLywu3bt3SoSvZbDZJZ0ZERDw2n0dSUhJiY2MRHR2N+vp6yOVyLF++3KxZpS3wWAUHpVKJ8vJyi3h7a63fhx4nEAhAo9F0aigI5R6Xy0VAQIDB82j3w4yJicHx48fR29uLrq4uhIaGYs6cOWAymRaPT5uuJCg7mUwGLpeLp59+Gm1tbaipqcGqVaseG4HVSCEUCuHs7KzD0hDNax+3Dt1EzUx0dDSkUimuXr2KoKCgUTUkHtPLivDwcB0aikajWXyjW9t2bOhxYrEYTCaTbMCSn59PKvCmTZtmVIpN9MNMTk5GQUEB6uvrIRKJ4OHhAQBk/01r1qoCgQBqtRpffvkl6uvrQafTER8fD6lUirq6Oqxbt+7/TGDgcDjw8fFBdXU1WdewadMmu1J9Q2Erw14+n09S0QqFAkeOHHGIGfOYnjk0NDSAw+GQNziFQrErdWMO8vPzsXr1aty8eRNtbW0ABpcLxn6EBK16+vRpvPHGG3DVGWXZAAAgAElEQVR1dUVHRwe+/vpr+Pn5YcaMGQAGaU5zEBwcjClTpoDFYqG6uhp79+6FXC6Hj48PQkJC8Omnn0KpVGL9+vXkuf8vgMFggMlkQiqVkqpMe2fzh8JWlnAeHh5wcXHB5s2bye83ODjYLsbJpjCmZw62sJ2zpTT52LFjaGpqwp49ezAwMEAq8Gg0ms5UlhDhEGpOKpVK0md9fX346quvMGfOHNBoNPzzn/8EYF4fUAD45z//CQaDAR6PB2AwQ+7m5obFixfj+++/h0qlQmJios1ku48T+Hw+tm/fjpkzZ456YACAXbt2jeh4oq/l7NmzkZ6eDgaDAblc7jCaekwHhwULFox4WmwL92lteHp6Yu3atTrbhsqftZvzxsTEICYmBunp6ZDJZNi7dy98fHyQlJSEmJiYYd9fZ2cnNBoNKBQKPD09MWPGDAQGBqKgoAB37tyBt7e3DoUWGhqKjo4OHD582CY2+uMYPRBmsAQtnpOTQ37vjsCYDg7DOTM5AitXrtRpQjtlyhS9pc5QEUxsbCw8PT1x9epV0p2ooaEBEokEgH4THW1cv34darUaNBoNISEhEIlEyM3NhUgkQlBQEKkDIBqYVFdXw9/fH+np6WhqaoJQKBzTDYSeFIzUPJj4/thsNlJSUtDd3Y3+/n7Q6XSLm9HYCmM6OAgEgjF3U9fU1OgIcwwp4oxRkUlJSaBQKOjv7ycLWi5cuIC2tjaDHhHAv7PWBFNDgOh5STgcEXReYGAgvLy8UFNTgxMnTqCwsBBVVVUGu4+pVCq76VD+r+H9998f0fEsFguJiYmIj4/Hw4cPUVRUBKVS6VAPjjEdHMYiqqurh1XteXl5GaRbS0pKkJSUBCaTSU753d3d0dvbi4GBASiVShw/fhzHjx836ZZM9Ly8cuUKVCoVgEFaVSwWIz4+Hmw2GzU1NVCpVHBycgKDwTCoTKRQKI8N5z/WMZJemC4uLmTf1MDAQAiFQnR3dyMxMXE8ONgT5lCExn7M1p6Tx+MZVAKGh4eDx+OBw+FAJpPByckJUqkU06dPB41GQ39/P+rr69Hb22vQ8YgYJ9HzUtvsllAmtre3kxWRqampeOWVV+Dt7Y2ysjJylkCo+ggj3HGMDMTnaS1oNJqOUpf4/hxNQz9WwWHz5s0WH2NOP8h79+5ZZEhrzjl9fHywfPlyvW3aycOKigpMmTIFXC6XrJX38fHBmjVrDBZGEeMkel4ScHNzQ2pqKhobG3Hq1CkUFBQgLi4OM2fOxOHDh3H48GEdtSrRK3MclmP37t169QwffvjhiJrwat/XxHe7YcMGh5sAOyw4WFMbThiGDoeh1OJwIMxgbQ1DJq579+4ln9p8Ph9z5syBSqVCdnY2Dhw4gNdff92o3NrYODMyMnD48GH09/dDpVJh6dKlOHPmDPr6+uDq6opt27YhJSUF5eXlqK6uxsaNG+Hm5qZDx1oCa497nKFQKEgVaGpqKrn9yJEjEIlEVtPuW7duBYPBwIwZMxAQEIALFy7A2dl5TJgAOyw4xMfHW3yMueaZoaGho1YAZKxPoVAoNNil6Z133oGvry8iIiLA4/Egk8lQVFQEDw8Pi2lXQp2nTZ0Cg7kNtVoNsViMX//612hvb4dCoYCvry+uXbuGrq4uAIPl6KdPn7bwHQPNzc02qwZ8HKD9HQ01ki0uLra6+In4/mbMmIFFixaR/h9JSUljoierwyokzelvwWazdcqSzbXDqq6uJpWNwcHBqK6utm6QZoDD4eiZkKrVaty6dQuRkZGoq6sjKUtgcMaUkZGB1tZWVFdX4+bNm1i2bJnFHZAB4JlnnkFlZaXB2URycjJqamrQ1dWFH3/8EXw+X8ecVSAQwMnJSY8ma2pqQm9vr0mfidraWotbxT2ukEgkqKurQ1xcHNzd3SEUCkl2SiKRjIhqX7lyJcLCwrB69Wqy2nboPe9IjOnyaQaDoTPFLi4utthIMykpya7BwRAI55729nYkJCSgtLRUJ0B0d3ejubkZLS0tmDBhgtWMAdFmbyi4XC5EIhGYTCZKSkrg5+enZ38mk8mgUqnQ19eHsLAwcvuDBw9QWlqqp0rlcrlkPceqVausGq82WlpawGAwHF4ObwpisRg3btwAj8dDc3Mz6uvrcfnyZfIe/OGHH6xqtQeA9IJMTEzUoZQJinosYEwHB1dXV6tyE1wuFzdv3sTt27f1rNpGC0wmE0wmE0KhEKGhobh69Sqio6NRUlKC7u5ulJWVgcvlYtmyZVapMo2By+Vi6dKl+O6779De3q73+tWrV8naEbVajaqqKrKvY2RkJLq7uzEwMKBTUyEUCpGWlobnn3/eZuN0c3NDXV0dIiMjR02CbCnEYjGEQiGkUikOHjyIsLAwTJ48mXy9paXFZJMjUwgODsaKFSvg4uKC48ePQyAQGOx56UiMyeDg5eWF4OBgqxvPElOz27dvW63KtBV8fX0xffp0cDgcnDp1itzO4XCQkJBg08AADKpAjx07puOAJJFIcOjQIQCD+pCZM2eSJbkSiQQ5OTkIDw9HW1sbHj58iP7+fqSmpuLMmTMIDg5Gd3c3GhoacOfOHaSmpuoE7JqaGp1Cqk2bNhl8LT8/nww4IpEIPT096OnpQW9v75gMDsRndvz4cQDAc889BxqNRiYjh/bCsASE2pgwJBYIBGTPS3O8PEYLYzI4EJSdLQpAMjMzRyyIGQmIqX1ERATu3r0L4N90pa1NYAnFpjYtm5WVRWotKioqMHHiRLz99ts4duwY+vr6MHXqVLz88sug0WjIy8uDQCBAZmYmZs6ciY0bN4JGo0GpVOLSpUtoa2vD3r17yXOHhIRg6dKl5DQ7JydHp93fvHnzwGQyIRAIcOXKFfj7+2Pnzp3g8XgoLS3F888/PyYSb0Pxxz/+EXv27MGjR4+gVCqRmJgILpeLLVu2kD/eq1ev6gR7SzB58mRS+k/AxcVlTAUGYIwEB2dnZ/T395PcuzHKzhre1xHqPG2Ul5fD29sbxcXFyMjIwIEDB9DX12cwMBBVktZagBmq79f+sRJ9LL766iuS5iSO03ZOGhgYgJOTEzkObTWgXC4nqcz9+/fjf/7nfzB//nwdbUh7e7vBQrG2tjb87//+L3766SdSVToWoFaroVarcfDgQXR0dCA7O5t8jUajYfLkyXjzzTfJH29rayu+/vprsjrVEhAGyKtWrcLUqVOxa9cuuLm56cy4xgrGRHCIiYnB9evXDZqBamO0+hFagt7eXvT09JhMKhJ5j6NHj2L16tVGKyxv3bqFuro6HY9Je4Awpk1LS0NdXR3Onz8PX19fyGQysphHO19B9Jns7OyEUqmEQqFAXl4eGAwG4uLiUFxcrNci0BAcqTAcCo1GQ3bGPnfuHKlF0b4HGQwGUlJSsGPHDnKGo1arce7cOZNds4zBxcUF7u7uYDKZ6Ovrw6FDh9DX14eZM2fa7H3ZEg4NDlOmTIGLi4te1p3BYCAoKGhMZ7IJEGtPc+zwIyMjjQYGgUCApqYmuwcGYFDpuX79eqjVaty8eROxsbGIiorC8ePHUV9fD4FAgC1btpDfg1gshkQiQVlZGaRSKahUKmbPng0mkwlnZ2ez6Lzg4GDMnTsXr7zyCu7fvw+lUumw75dY5pSUlKC1tRVVVVU6r1OpVAQHB4PH4+F3v/udTon5zz//bPVT3svLC7GxsTr9UwGMWbNbhwYHOp2uN+13dnZGXFwcfH19bdKW3lAhki0hFovR0tJiVnAw9bSRSqVISkqy5dCMQtuU9oUXXoBYLMaFCxfIzDsxTj8/PwQFBUEul6OiooKkNxcsWAAnJyfcvXvX7M83Ozsb8fHxuHTpEurq6mzez9QcCIVCnDp1CqWlpTh79qzBfaKjo8FkMpGVlQU2m03mU2pqashjRwI2mw1PT0/SHnAsdz53aHAwRANpNBq0tLTg2rVr4HA4I76JRqKWMwdEcDAHiYmJBqnVsrIyh9wkSqUSJSUlkMlketJ4QikIDOYZeDweuXRqbm7GjBkzDMrAhyIqKgobNmzAsmXLcOLECdy9excrV64cVS7/9u3byMvLw5kzZ3D16lWDOoioqCj4+/sjJCQEa9eu1RE9Xb16FX/4wx9w5swZo74bw0Fbecnn8yGVSiGRSMaDgyGsWLECRUVFCA8PR3d3N1nRSCgTORyOTnEOMGjgqV3X/rihpqYGqampZOlxTU0NmEwmQkJCQKPZ7qsoLy9HSEiIwfV9eXk5+VlrNBqjIrJXX30VPj4+EIlEKC0tBY1GIzPszz//PGg0mk4thCGEh4fjgw8+wOLFi1FQUIC2tjZs3LhxVJcTEokEJ06cwLlz5/CPf/xD73UOhwM+nw8Wi4W1a9fC09MTfn5+Ovvk5eXh/PnzVgcG4N/KS+1eritWrBiznbYABwaHOXPmQKPR4PTp0wYVgs3NzWhoaNCJrOaoIYdiNKjMyspKCAQCgxLb6OhodHZ2QiAQoKOjAydPniQDRHd3N5ydnW0um5ZKpTpsD0FlAiAb3ZhCZmYmmZnXVnNKpVJkZmYiNzcXbDYb8+fPN1pkFhISgr/85S9YsmQJvv76azQ3N+O9994bNfZo3759ZOs4hUKB6OhoSCQSktEhOo7Nnj2brPik0+l6naR27dqFAwcOjFiYt3nzZvj4+CA1NRWXL1+GQCDAvHnzxnRHMpMj27hxI9hstk6dfU9PD5KTkxEQEICVK1fqTC1zcnIwa9YsBAcHDzudz83NxTPPPGN0WtXf3w+1Wq2zbaxSmWfPnjXqqEQo7CgUCjIzMyGXy3H48GE0Njbi8uXLdu+ELZPJcODAAfT29kKpVCIpKQnbtm0z+lnS6XQwGAwMDAygqamJLAJydnbGG2+8gYMHD2JgYAAvvfSSjmowIyODVBIuWbIEdXV1oNFo2LVrF+Li4vCHP/zB7t+FXC6HTCZDREQE+VkT6lE3NzekpaUhOztb5+/ll1+Gm5sb+R0RUKvVOHDgALZt2zZiBaqrqysYDAa6urqwe/duXLhwARQKZUwHBmCY4PDaa6/pFXp88sknCAgIwC+//AI/Pz98+umnAAanb3//+99x/vx5fPLJJ8PSjk5OTti/fz96enowY8YMs/r/rV692pz35BDIZDKjT5fExETweDx8/PHHyMzMhFKphI+PD7Zu3WpwtkHQo+aivb1djwbu7OxEe3u7TtFSaGgorl+/juzsbKPJ3rS0NMhkMjQ3N5PMCpPJxEsvvQQajQaNRoMpU6YgOztbL8Hq7e2NuLg4lJSUoKKiAg0NDVizZo3dC52USiVEIhE547l9+7aOkI3BYCAhIQFbt24l/0xBrVYjLy8Pb7zxhk3Gt2XLFri4uGDZsmXktrGivDQFk8uKBQsW6CXbrly5gv/6r/8CnU7Hxo0bsXPnTgDA5cuXER8fj4CAAAQEBGBgYMAk/08oE0tKSiCRSBAbG2tUYUggPz8fWVlZFr7F0UF+fj7i4+ONLhGSk5NBoVAgEAggkUhw5coVowKme/fu4dGjR2aLzH7++We4uroiICCA7Ih04sQJvf2GE6D5+/ujo6MDZ8+e1fkeIiIiQKfTceXKFfzHf/wHAgMD9QJDUFAQ4uPjMWvWLPz000+ora01+XnYCgqFAgcPHkRRURHq6uoADKodtYPD1KlT9fIIpvDZZ5/ZLDBoj5Po2zmWlJemYPG8pqqqihSHPP3002Q/Rm21GgA89dRT5GuG0N3djUePHuH5558Hm81GWVmZXmAYibBltHHlyhWcP39ebymkjaSkJBQWFkIkEhn84atUKrKTtyXq06lTp6K/vx/Hjh1DaWmpWZ+ZoeXcpEmTcPHiRZ3vgc1mY2BgACUlJZgzZw6mTZuG4uJiMJlMcoxcLhfJyclgs9k4fvw4ampqdMqq7YXKykps374dmzdvRn19PYKDg8ngqP3+WltbIRQKIRQKTc7Iampq8Ne//tWmgSE8PFwv2TyWlJemYHFC0hLHG1NONpcvX0Zvby8mT56MCRMmGJw5NDc3QyKRjGp/QHPh4uKC+fPn62TsP/zwQ6xdu1ZHuTcUarUaIpHIoGclhUKxSoilXUTW3Nw87P6xsbEGC5cMlV8rlUoIhUIy4BD6jI8++gg//PADqdi8efMmampq4OLigqSkpFHxpqysrCSTzWKxGMHBwVi+fDnq6ur0Pl+ij6YxalybrrQlIiIidMrPR1t5WV5ePiyrZAwWzxyioqJIZ2ShUEj6BMybN0/n5rpx44aeh4A2lixZguTkZPD5fCQmJkIikZh86o410Gg0zJ8/X+cmFIlE+PLLL00eZ6oPgbWGr+np6Rb1NuBwOLhx44bOtvDwcIPXlslkejMROp2OsLAwtLW1IT09HU5OTqirq0N/fz9eeeWVUTOt1aa1ORwOBgYGcObMGdTW1uK9997T2VcsFmPSpEl6gidgMDn+8ssvj5iuNAfu7u6j+rDj8/nYsWMH+WcJLA4O8+bNw2effQa5XI7PPvsMzz77LABg7ty5OH36NFpbW1FeXm627XlFRQVyc3MhFAofK9PT9PR07NmzR8+Ydtu2bSaP+/jjj23K8+fk5ODrr7/Ws3tLS0uziN1paGgYdtaRn5+Pvr4+ZGRk4NSpU8jMzMSaNWvw3Xff4datWyRdN1rw8fEhE9/E2F9++WW88847ZpUkd3R04NVXX0VmZib+9a9/2dxHNDExccwnHU3BZHBYt24d5s+fj3/961/w9/fH559/jrfeegutra146qmn0N7ejjfffBPA4Nr0rbfewqJFi/CrX/1KJ0tuCmq1GosXLx6TSwdjcHV1BYvFQlZWFn77299ix44dOr0r//SnPxk8bvfu3TYTj6lUKuzfvx9SqRS9vb1m021JSUnw8PDQWx6qVCqTT82kpCS4u7uTxz18+BAikQiXLl1CSkoKtm/f7hDJsY+PD9LT09Hf34/y8nIIBALQ6XTk5ORg165dOp8L4ffY19cHqVSKbdu24csvv4RcLrf5uIiiMW0Gzs/PDykpKTa/lr1gMufwzTffGNxuzP9xy5YtFpmkEgU2dXV1BpuujFVs2bKF7FNpCHv37sXvf/97ve3e3t64efOmzjaZTIYJEyYM6+2g0WjQ1dVFVj0OZ2yal5dncHtxcbFVikLtY7Kzs+Hn50d6UjqSlsvMzNQJuMXFxaBSqWCz2WhpaUF+fr7eOHfv3g2pVGpWTxNrYYs+r46GQ6swCEXjrFmzMHHiREcOxSIIBAI970B/f/9hi3wMTXVFIpFZGgW1Wo3r168DsE0P0eDgYItvXg6Ho1MQN2XKFMyePdvhtBzRZ5LAiRMnyHE6ok+oof6pVCr1sTPldWhwINp/9fT0gMfj2VRfYE8UFxfrKSgnTpw4bIv0yspKPRVjVFQUOR03pXB0cnIChULBhQsXUFpaitbWVitHP4ikpCSLVKBcLhcrVqzAtGnT4OzsjIULFyI0NBQREREOpeVoNBoWL16sl/wuLi5GdHQ0pFIpKcnWpjLtqdY1REVrC9keFzgsOEilUrS2tiIhIQHLli3DwMCAQZq0qqoKMpnMASM0jsTERL1tEyZMQFxcnMnlwfvvv2/ypjT1BFar1SgrK0NZWZnZKlBTKCkpMfuG1TbCraioQF5eHnbs2IE5c+Y4vCuTs7OzXmsAAkNnVxMmTCDL1e2l1mWxWAZZOkP3zFiHw4LDxIkTERQUBDabjdraWvz0008GE2IzZ87EhAkTHDBCffD5fHh6eiIkJETvtYCAAPB4PFCpVJ1qOAJFRUXDGpIaOq+90NjYiK+//lqPjh0KDoeD3/3ud+jp6UFnZydOnz6NtWvXgslkora2dkwnkglzYUKFGhsba5DKtCWGLnEIPI75B4fN448cOYLw8HDS+tsYjeTh4WFzI1ZrcenSJbNqMTQajZ7W4cMPP0R6erpZT9rGxkbcv3+frPLLycmxS0ZdJpMhPj4eH374ocHXfXx8sGPHDvj6+sLHxwdpaWnkulmpVI6pGV1ISAjEYrHBmRnh32DvwGAM1vR4HQtw2Mxh8eLF+OWXX4ZtZ69UKke1/sHZ2dmoAIwYy969e43+yLdu3Yre3l4cOHCANCBVqVRITU2Fu7s7mbTUpt60odFo0NfXh7Nnz5KFK1KpVCc4WNoLdCjodDqcnJzQ19eHw4cPG1zOsVgs7Ny5E08//TQqKyuxdu1acDicEfVvHBgYQHNzs817ifj5+eHFF180mfM5d+4camtrAVin7jUHDAZDp6sY8G+V6+MIhwUHHx8fPPPMM6ioqDDZobiiooLs7WhvEOpDU7Scp6cn3nnnHZMKUV9fX6hUKvJHYOg9NDc3g8lk6k037927h5qaGpMFZAsWLLB6CeLu7k7OYDQaDZydnQ0mJj/66CPMnj0bP/74IxISEvTGSZilWoJbt26hoaHBIevviooKcpkxmkbFY6FbtrVwKFsxdepUiMVick1oCKNJc/r5+UEulxudwvv7+2PdunWg0+kmOfKMjAwsWbIEDQ0NpOKUqE/o7+9HU1OTwR6bwGAu5tlnn7VIRWgJZs2ahbt376K/v5+coQxdI7/wwgt45plnUFRUZHScXl5eZmffm5qa0NDQgOvXr1tU5m0pvLy8HEqrDmUo/P39H9tZA+Dg4KBQKIZdS1+5ckWvb6O9IBAIcOzYMaPXmzRp0rB0JQG1Wg2BQEDqUAgolUqjPS5VKhXOnTuHY8eO6R2nDWvVqoGBgbh16xaOHTtG5nhYLJZOg+Lw8HCkp6ejpKQETCbTpEhILBbj1q1bJq8pFApx+/ZtdHV12XXGwGazkZCQgICAAKP73Lhxg6Qy7eHdOHQGFhUVZdNuXi0tLTo9V+0Nh1KZlZWVdkm02QsCgYC0TBsO2pJmbZw5c8boE1etVusxGrGxsXoJ2ebmZgQEBFh842k7IxEgjE65XC6ioqIQFxeHy5cvk+pKU7Jrc8x1J06ciLlz59qd4ydqZkxBKBSS3x/R4MdWGI2lkpub26gm5x0WHL799lvU19db9AQ0RBHaA8nJyQaNPwkq0xLU1NTg0KFDJHsRFRVlVLVoaKnS2NhokCFpamqyuOScqKzUfn8tLS0oLi5GQkICPvjgA1LSbCt15ViaWpeVlZHfg61Lp4fmgIh+mLbEUJMYwhdU27TWlnBYcJBIJAgJCbFoeken03WstmyNmJgYBAcH4/Tp03rUakxMDO7fv29xcvSHH37AmTNnoFQqkZOTY1K1aMhANz4+3uDTgqB/rUmueXl5kYyMUqnExYsX0dDQgNraWnR1dZmtrgwJCcH8+fMtvr6joE2Zv/jiizY7ryEFLJPJtHtQfOGFF9DR0YGjR4+itLQUu3fvNqm3sRQOq3NIT09Hbm6uxcfZ08r7559/xsDAgFF1orEfqiFQKBTcuHEDTk5OyMrKQlhYGNzc3IwuowjTEj8/P8ydO5c0diUa/xjyfExLS8OBAweGHcvQcx48eFBnnHPmzMG8efNQUFCAgwcPmq2upFKpJKWqUChISlS7z+ZogkajYfXq1ejq6tJp56eN3NxczJ4926ZmtwQ1TIBKpY6aFOD8+fNYvnw5CgsLoVKpyPvBzc1N58Hh7OxssV+Kw4LDcH0xHYHQ0FA8ePDAIHtCUGHr1683ubTw9vYGhULBlClTEBkZicLCQuzfvx/JyclGv5zOzk6TtRxr1qzB/v379bYbU16aCwqFgqioKKxcuRKnT5/GggULLG4i1NPTg1u3buGbb74BjUYDhUKBl5cXyUqwWKxRs6MPDQ3FtWvXzPJlmDZtmk2u6e7urvfAsHRGbC3c3NywYcMGiEQi0jOT6Gcql8t1WjLExsaSwj1z4bDgYEz27UgMZ8BqDq26YcMGUCgUHDx4EHl5eaTo5+DBg9i6dSvmzp2L3t5eVFdXk2rBsrIyKBQKUKlUeHt766kIRxoEjCkTJ0yYgD/84Q9obW3F7Nmz8d5771mUU7l//z7y8/Nx5MgRdHd3IygoiJxJnD9/Hmw2G8uXL4e/vz+Cg4PtasN///59nDlzBrm5uWY9eF599VV8/PHHaGpqGtF1Fy1a5PDmwBwOh8wP5ebmGpw1GWPITOHxkEGOMsLDw1FfX6/3pL9y5QpCQ0N1nI0N4eHDh3ols+Hh4Vi4cCESEhLQ1taGwsJCcppPgE6nIzQ01KrllilIpVKD9GxMTAxkMhmEQiF+85vfWKSu7O7uxpkzZ1BTUwMejwc2m42Kigqo1Wp0d3ejpqYGM2bMICnZ6OhoJCQk2DxHoVKpcOnSJYjFYrPMdWtqaqBWq0Gn0xEbGzvi4DAUw9G/9gZh93fhwgUwmUz4+PjoWQKaC4cHBy6Xi4cPH4665l4bLBYLQUFB5FO+u7vbYEmxObx1SUkJ4uPjwefzdYw9IyIi8PDhQxw5cgQFBQV6nZ2BwXW7tWagxmDICBcYpN62b9+O8+fPY82aNcPSgNooLCxEb28vRCKRznHZ2dkYGBjA0aNHERgYCKFQSD6xysrKcPLkSSxYsAAbNmzQqa2wBuXl5ZDJZCgoKCBL0MVi8bDBobq6GiqVym45AWMU9miBKFhjsVhQKBRoaGiw+lwOb7kzbdo0pKSkmDU1sweVSafTsWjRIp0niEgkMpiUJOhDQzQYQXMKBAKyL+JQCAQCXLt2DcePH9cLhhs2bEB/fz+Z7yCeAN9//z3WrFlj8j2Y8ks0NpadO3fi2rVrmDp1qkXr48OHD6O+vt5gXqampgYhISFgMBjkbEIb165dw6effort27dbTb0R1PC2bduQmZlJ1lHMnTsXSUlJSE9PH7Vp/lC6kk6nj1qn9OHA4/EQGho6IjrV4TMHYFDtaA5FaAmVmZiYiHv37g1L7SiVShQXF5vlwUhQYUMpx+joaMTExOCXX34BMCjsycrKgoeHBwCYZcumTR2GhISAyWSSjs7DJc9M0Y5yuVwvmJ05cwbnz5+HQqGwyNYvPz8f77zzDtLT00bwImAAACAASURBVPHdd9/pBKX8/HzcuXMHMpmM7M2pUqmQmJiI6upqrF69Gjk5OVAqlWhra0NpaSnodLrFUubu7m60tbVh0aJFZBJ33759CA4OxpQpU3Dp0iWj3bxsjcmTJ+vQlUQydqzAxcUFMTExUCqVekbI5sBhwYFOp4PD4UCpVOpZrg13nDkwVz04MDBgUS/EvLw8vPPOO3B1dSWPJa6Vnp6O3bt3Axgs/iGswHk8Hv7zP//TYKBydnbGxo0bkZOTQ24jEnfE7EU760ylUuHk5KSTD9m3bx9ef/11fP7556QS1Nj7W7t2LX7++WdoNBps377drPcsl8vxyiuv4OjRozrjMWR1PrTVHEFrMhgMnf1VKhWOHj2KtLQ0BAYGDvt9aTQaXL16lXTZ/vLLL3U+T0vuIVuAx+Nh4cKFo3pNa0ClUs0u+R8KhwWH+Ph4uzIWwxmwWot3330XM2bMwMaNG1FXV4eioiJUVFTA2dmZtOlvbm7WqYosKyvTGYuLiwsmTJgAmUyGFStWkD0ozUFISAhYLJZODoFQV7700kv4/vvvjXZ1YjKZWLJkCfr6+sxec3d1dWHbtm1kYLAUxcXFWLlypdH6kLy8PGzYsAEzZ840eg6NRoOqqiq8//77VmXdRwtjxYb+zp07YLPZ5D1nSd9VbYxTmRZg/vz52LhxI4KCgiCXy3XyHyKRiDQ1zc/Ph0QiMcg6zJ49m6yma21tRU9PD0llAv92ErKkNLqvrw/ffPMNUlJSEBERYTSpmZCQgJ6eHnh4eAybxwAG5ePbt2+3iD1Zv369HlV74sQJ9Pf3IyIiwuAx+fn5JmcxV69eNRgYiCWJoU5djoA5vTJGA/n5+Vi8ePGIfTMcnpB8nPCrX/3KaIInKioKzc3Nw7INK1asQH9/P1pbW8HlclFXV0fSjNHR0WCxWAgICLDYJ1IqlaKkpMTocWw2G1wul6Twhqv0lMvleP/99/H3v//donF89dVX+PLLL/Hf//3fOtNua+zwgUEj2HfffVcvMISHhyMlJQUffvihUQ9Je8EQIzEaRU/DQSgU4sKFC1Cr1TYx1BkPDhbg6tWrpDXaUHPWqqoqnD9/HhMnToRSqTQaJE6cOIGamhq9HpTAv5WCptSOxNPYUE2CseNYLBYSExPJmgNz1JyvvPKK0RnDcApEwjTnrbfegr+/PxmMTN2wJ0+eNLj9/fffN2gGS9DNfD5/PDhgMDCcOXMG5eXlenknazEeHCzA7du30dvbi2XLluGbb77Bc889h02bNmHTpk1wcXFBb28vampq8MUXX+hRfYQSknAjMtSD0hzIZDI4OTlZJNdmMBhQKBQQi8UICwsbVhB0+PBhFBUVIT093aDUOjw83KBpy9BpdUJCAiIjI9HY2Ih169aZnP6HhYXpbSNMeY31+7B3X8vHARKJBIcOHcKpU6eG7WViqdHOeHDQAqHKBPQ7KQH/TnLOnz8fL7zwAlxcXODn5wc/Pz8wGAzk5+fj5s2bBtWVhpSe2rBEXalteTYciPr7GTNmYOvWrcMWHxHv4e2334afnx8WLFiArVu36lCOH3/8MebMmaMzg0hLS8OePXt0zsVkMrFmzRpQqVRMmzbNpNGqITpWIpHg17/+NWbOnKkXINLS0pCVlWXyvRjDvn37rDoO+PfnqQ1HWcHt27ePpIZN+YxER0cjKysLoaGhFp1/TNQ5OBIMBgOpqamorq6Gq6srmpubQaFQSGqRQqGATqeDRqMhJSUFvr6+OskzpVKJ06dP4/e//z3a2trI7cRxMTExEIvFqK+vNzkOQpxEoVAQEREBqVRqdGliybTR1dUVXV1dUKlUiI+PN7qfWq1GYWEh2a6PGA+VSoWbmxvWrFmDvLw8NDc3Qy6XQ6VSITIyEpGRkXB2dsZrr72mp+asqKiASCTCG2+8YfZ4h+LAgQPYsmULgoKCSCpU+3pSqdQiKhoYzKe4ublh06ZNyM3NBY1GM6nG1YYhxelQVaa9oFarcfLkSdTX15Ps1qFDh/T2c3V11VNlWgOHBQdPT090dnaCyWRCrVabNJm1J7y9veHj40M+uWJiYnDw4EG0t7eTqsX09HTMmjULHA4HGo2G/GJu3bqlk2lfuXIlamtroVKpMGXKFFJHoN29mkKhwMPDw6g4yMfHB4mJiTh79qxN3ltGRgZ6enpMTil7e3tRWFiI+vp6k0uOtLQ05OXlkZWqcXFxoFKpWLJkCTQaDSn4cXFxgaenJ2JiYqBSqdDU1IQ7d+6YpGsN9R719PTE7t27odFodKjgmJgY8nq//e1vrTZuIUxyZ86caVSNOxRDx2hIlWlrKJVKdHZ2oqamBu7u7ibvH09PT2zatMkmknmHBYe5c+eitbUVHh4euHnzpsn2biKRyGKJrb+/P0Qi0bA2dMQU8f79+1AqlToVbmFhYcjIyMALL7xAJnsAICsrCw0NDdi2bZtOFv3EiRPYunUrXFxcUFFRgaNHj8Lf3x/37t0j93F1dUVycjJyc3PBZrOhUCjItSKhyiSktbNnzzbrPRhDWloa1Go1JBKJUZu23t5enDhxArm5uQgKCho2H5GWlgZgkB0RiUR49OgRbt26pdNDk8Vigc/ng81mIzY2FgEBASgoKDC5rMrPz9dbJiQnJwMY1ENoJzOJzl8CgQAFBQUmx2sKXl5eiI2N1RPAmcLQJYW2ebA9IBQKMWnSJIMzBG2w2Wzy/djKS8NhweHixYuIiIhAc3PzsH0fHzx4YHHviqioKNTV1Rk1/RiK1tZWyGQyeHl5ITw8HLNmzQKfzye7gPf29kIoFEIikUCtVqO8vNxgFr2yshILFy7EwMAAli1bBi6XC4FAgNLSUvT09EClUpE+kcHBwejq6iKDg4uLC0JDQ1FRUYHAwECw2WzcunXLquAQHh4OGo2Ga9eu4U9/+pPBfVQqFQoLC/GXv/wF06ZNs0iVyWKxwGKx0NLSoufXoFar0dXVhUmTJkEoFOLUqVNmeSwYgzHD39EyHnYkiouLsX79eqOvM5lMhIWFITAw0CLxnDlwWHDo7u42u9rNmErSFlAqlSgpKYFMJoNSqcTMmTPx7rvv4tKlS1i+fDlkMhlqa2vR1NSE06dP4/79+ybHXVFRAY1Gg7/+9a/kTCM4OBiVlZV6wQEAIiMjcfv2bZSUlMDNzQ2JiYmkYOn48eNmG9oOxbvvvotbt27B09PTKNVXUFCAHTt2QKFQWC0zHnpDpqSkgMFgkGKv27dvY/HixTh58qTVAWLRokVwcXHRy8HExMTA1dUVly5dAp/Ph1AoNOnaPVIMpXC5XK5dmghfvXoVQUFBqKyshFKpxIULFwzuR5gA28Lr0xAei4SkPWkrGo2GwMBA1NfXIzw8HB4eHhAIBFi7di1+/PFHKJVK3L9/Hw0NDeQTfsOGDSbXuTweD+Xl5cjNzUV4eDi6u7sNrhGrq6vh6+uLdevWQalUgkKhQCKRQCAQgMlkws/PD3fu3LHYNYvP56OzsxOff/650aTm4cOHsXXrVnR0dBhUUBLgcDh6GgKFQoHDhw+Dw+Fg0qRJmDx5MlkcNrTfhr+/P/z9/XHq1CmL3oM2qFQqnnvuOQDQez/h4eEICAiAl5cXAgMDoVKpzModWIOhJrJDDV9tBaI/rEAg0FHqDsUrr7xiltentXgsgoO9kJmZSXoocrlc0Gg0ODs7QyKR4OjRo5DL5XoKw5CQEKO+jWlpaWTCaufOnVAoFJg1a5bRXqDd3d0oKCjAa6+9hl27dmH37t3Ys2cP1Go13n//fdy8edOqbl8eHh7Yt28fEhMTjd4827ZtQ0dHB5kANQQfHx+sXr1aL+E2MDCArKwsUgRGoVDs6vIEGFcYaish6+vrdZK/xpCTk4Ps7Gz4+Phg+fLlFuUcRgMsFgv5+fkm1aWbN2822+vTWvyfrnPIyclBX18fKBQK3NzcSPUanU7HwMAAXF1dMWPGDGRlZaG0tBTr1q2Dk5OTXg4gNjYWPB5PxwyWCDpKpVKPxvTx8cG2bdvA5/NBpVKRl5cHPz8/KBQKcDgcHDt2DNHR0RAIBBbRZFQqFQkJ/7+9b49r8rzbvwgkIRERooAcjUBrOUMQ9C04iessKFjBeZivsFbFzbViDyu0a9+W7e1WYe2r4ja7iV0r1qqdIIWKtCqxA52gqCBg36FQTgooZ0kIOfz+4Pfcy5kcHg7u5fp8+ANCkifPk3xz39/re11XHAICAvCf//mfeP/997X+59GjRwgPD0d7ezusrKzGzULQ9dyq92MymeMWhtzcXFrySerq6gxKj6Ojo42KCaSOhcFgGM00aF6HiVBl1tXVISsrC++99x7u3r2rcyvNZDKxY8eOCS8MwDjFYevWrXBxcVHrRGdmZsLDwwNhYWEICwtDSUkJuS0nJwdPPPEE/P39dTbrzIWTk5PecFtL8cUXXxBKi7ITj42NxZYtW7B582YEBgaivb0dJ06cwLvvvos9e/ZoVfSBgQFCxd67dw/FxcXIyMiAt7e3ztTnjo4O7NmzB4ODg9iyZQteeeUVZGRk4OzZs/j444/x6NEjvPXWW/Dx8UFGRgYWLlxo1GuJiIhARkYGoWE1z1l7ezt+/OMfk56HroEezeOkO/RWH3Qlk2uCy+UazBA1B8Y+pi77ebqxcOFCbNmyRe/1pobKJkv9aXBb8cILL2DXrl2EvgLGvjVeffVVvPrqq2r/29XVhT/96U84f/48mpqakJaWppXeZC4CAwMnxNbL398fGzZsgJ2dHXx8fPDo0SMMDg4Sxei1a9eMEgxdu3YNnp6e4HA4qKioQHJysl5TV837Xbt2DUKhEDweD0888YRa6jj1JklJSdHpnaAKLpeL0NBQdHZ2wtPTE9u3b1ejtPr6+vDee+9ZtPc3Fz4+PiSfUx+o2Ylt27bp/R8qt1Nfg84c+Pr6GlSyTiYaGxtx6dIlvUNdlDvYZMHgJ27ZsmU6hTy6ljtXrlxBbGwsvLy84OXlBaVSicHBQVoqfVlZGSIjI026T0NDw7g69oSEBFRUVCAqKkqNFquursbg4KDB7jqTyURUVBQ6OzvR0NCAyMhI8Hg8JCQk4OLFi+jv7ze6OBrD2kRFRelchVDg8/mkY+/n5wd7e3u1269evWpWYaDyME21rFfFnDlzwGAwpp0WYmBgAL29vSa/NjpNZKn3HwV9Nv4uLi4WXQNzYNZa/cCBA1i6dCmysrLIB7CyslJNqbZo0SJUVlbSc5T/H4bUjppQzUU0BM1uc1VVFc6dO4eysjIMDw8jKSkJERERWrTV2rVrERwcjKGhIQBjlCQlhiorK6Nt1QSMUWiGsh2pZh3lAeHn56dWlBsbG5GZmalV6FevXj3uc1OuzpYYAFdXV9OmFKQTAwMD6OnpGXc+QNNYmE4TWUdHR7X3ta6QZB6Ph9WrV9M+xzAeTC4OO3fuRFNTE0pLS3Hnzh0StqJrNUH3vLmNjY3RnoPG5Frm5eXh8uXLaqYtlPIyOTkZERERmD9/Pu7cuYP58+eTN0hycjJ8fX1x/Phx8qExJ7vSWIz3mm1sbODm5qbzAzwyMoK//vWvOlcdxhawzs5OnD592qwgIpFINC0DjEyBl5cXmRyl20TW398fx48fh5OTk97tEmUANNkwuTg4OzvDysoKc+bMwYsvvoiCggIAwJIlS9Qkubdv30ZERAR9RwrTDDx5PN64neiOjg48fPhQzbQ2Pj4etbW1CAgIgKOjIw4fPgxXV1colUrU1dUhJSUF3t7e2Ldvn1oc+pEjR/D9998jJyfHZMGLoWZXXl4esrOz8frrrxvlNBQVFaVWTB49eoQPP/xQ5/+aYqOnj46dqPvpQn19vUG2whS1qqoyU/OcGQKdJrLUtU1ISEBRUZHOiU8Oh4MtW7aY/RwikQiZmZnkxxSY3OWjBDIymQzHjh3DqlWrAIxpJV5//XW0tLTg7t27YDAYtHeWTUF+fr7O0WmhUIjly5cTcRUwxli88MILWLJkCTo7O/HZZ59h3759GBkZgY+PDzZu3IgLFy4gISEBbm5uyMrKwsjICNhsNmkeJSUlwd3dHWlpaSbTdroSrYRCIQQCASIiIvCb3/wGVlZWOHToEFauXKlVJChNAqWgVKUWKQdsS0G9vqnEokWLEBkZqbf3IpPJjO5rqF4jJpOpt+EtFArV2Dq6kJ+fj7t37yI9PR3Z2dlwc3ODQCDQYodsbW0t0krExMSo6Wp+/etfG31fg8XhJz/5CS5evIgHDx7A09MTv/71ryESiXDjxg2wWCz84Ac/wM6dOwGMNUx27txJRl11ZTtaCoruskToQtGO1GO88847kMvl8Pf3h0gkQn5+PplL8PHxwUsvvUT2y7du3cLp06cBjC31nn/+eXz++eeQy+XEuLW7uxudnZ1EdWoMnJyc8PDhQ6Ifoei1hIQEBAUFIS8vj8wsaJq8qNJamhmN420bTD2f3d3dmDt3rtG08uDgIC3zDRTq6uoMNmVNBUVhmwK6aERKzUmt3jo6OrR8QFxdXbFjxw5ans8cGCwOn3/+udbftm7dqvf/d+/ebVIOgqmQyWSoq6vTqzA0BteuXQOfz8fatWsBjCVRFRcXq20RKCQnJ+PWrVuorKwkCUJUUvaTTz6JwcFBCIVC9Pb2kv2+v78/srOzsXnzZqONWdeuXYujR4+SD5Kvry/c3d3JuHZKSgoyMjKwf/9+LQ9Limbmcrlqo8ulpaXjxsyPjo7i1q1bEAqF4x5ja2srysrKkJqaanQw7rVr10waZaboX3P21319fSY5azU0NMDZ2RnOzs4m0Zi6tnZ37twBn883aUqUOufHjh0z6bkmE4/V+LSmb6Mh+Pn5obm5WSed2dDQgJ6eHkRFRRkc8qFEUp2dnRgYGMDs2bPR398PsVgMBwcH9Pf3k+VoQ0MDPDw8xvVX1AUqv5GiR11cXNDQ0ID9+/ejv7+fZFRoZl5SyktgrMdC9XgaGhrwyiuvECZFHxgMBubMmWPUMVLxfZcuXQKHw6E98xIYe31Xr141qzi0tLSYJLqi5lcoqlYXjKUP+/v7zRIGUt6a586d07pNIBCYnTdBFx6r8WlTqExdXD+F+vp6lJWVjUuvnT59Gs3NzYiKigKHw0F9fT2hRysrK8Hn88mHRpU6HRkZQU1NjdENWSq/kclkIiYmBnZ2dmhoaEBLSwv++7//GydOnNB5v/DwcDCZTLBYLLVRXqo5qglNOlZTIWoMysvLceHCBRQUFBgMkmltbTU7wFUTUql03OczF2w2G2FhYUhMTNTaYri4uBhFH6oWaVNBGRbT+Zh04bEqDqZQmYYQExNDJghV1ZXV1dVqy+DGxkZs2rQJXC5Xq7m5ZcsWvVOQmzdvRkdHh9HfgM899xy2b98OYIwNopp/d+7cwY0bN7S0GQKBQC0TUiaTEaaourqazGhoQpWOBcY+GKaajgJjSVw1NTUGZx80DXTNdWsy9vlMBTWR6eDggODgYAQHB49rdGMJa6APk+2cbQoeq22FVCrF119/bdFFio6OxrJly2BtbY2cnBykpqaS21Q1EsBY99/Z2Rn379/XGqhydHTUMlTNy8tDVlaWyTJaZ2dnuLu7QywWIz09HcHBwbC3t9dJbQUEBOC3v/2t2krhwIEDhI4dGBgwuglIvT5zQCkajYUu0126YI4GZDwthy616kTIo3U9Znx8/LRIz3qsioOpuZYUbG1twePxSPPu1KlT5Jv2wIEDel2M9c0rvPvuu5BIJGrHwmQyIZVKIRaL8frrryMvLw+BgYEYGBjQuadUxaFDhwCMDY3J5XIMDw/rHSALCwvTMopNT0+HQqFAZWUl3n777XHNbOlAR0cH3n//fURHR2NoaAiRkZEG39CqcxxyuVxrS0fdXlNTAx6PZ7TiUalUQiwWWzRLIRKJtKLqKaXusmXL0NXVhTt37pg91CeRSMjrU33tLBYLH3zwgdr/2tjYgMPhTJjQ0BRM/REYAUqVyWAwzKIxN2zYQJSQe/bs0ZmfMDw8rLU60JUP6eTkhI0bN2oNECUkJMDV1RU5OTlgMBgYHR3F3bt3TQo74XA4BtWc+qg3KkvyjTfeMInqM0YJOR5qamoQEBAw7jedKotVV1dHrgX1097eTo7FFApUIpGYtWUx5rUHBARAqVSivr7eIvt56n0klUpRXl6OgwcP4ujRo7h9+7aW/aFqPMJU47EoDmvXrgWbzTZ7j6xryIgCNSPf2Nio1ZwLDQ1FbW2t2l537dq1OHnypMHHpExkdcHa2hpBQUE6+xF+fn4G1ZzOzs4ICwvTol0fPXpkVsgsRWVaAg8PD4jFYtTW1qoNIDk4OOjdsjg4OCAoKEjtp6KiQk0NaywFam5OpkQiUctrpVS1wNg10hd7aA4oSnJoaAgPHz5EbGwsnn32WZw7d86slfBk4bHaVkwEDM3Jnzp1Su13StCk+e3c3NysptKrrKzE8uXLCZPh4uJCmnNsNhsvvPACHjx4gN/97ndqjxMbG4uSkhK1IiUQCAjrYm9vj5aWFpSUlIDP50MgEGD27Nn47W9/a1b6NJWbaQmGh4dRXl6Orq4u+Pr6kg+Yl5cX/Pz8dM6PUMpdVYyOjqK5uZlsJ4zthZibwakJOzs7NbMfoVBIKGy6wOPxkJSUhObmZnz11Vd6mYrpgv/zxYGCp6cn/Pz89HLlfn5+4PF4OHfunNb8vuaI6zvvvIPPPvsMd+7cAaBeHICxD/natWvR0NBAtCnx8fE4ffq02mNHRERAKBRiw4YNUCqV+Oqrr9Da2oqGhgYkJyfD2toaxcXFyMrKou08mArV/X5xcTHWr19PbqPOmUgkGveDMGvWLGRmZur0K5gowxlqrgLQreKlrpmq4pYO6HPf8vT0pE0KTgceq+IwEVRSXl4ekpOT4ejoSIaPNOHr64u4uDicO3dOq9lH3WZvb0/yMKurq/V+o0kkEuTm5qKxsZGsLIAxCrKjowPOzs5k68Tj8bBp0yaEhISgv7+fBMnMmTOHKAXffPNNGs+G6aA+QGvWrNHqB7m4uMDFxQWVlZU6i0NMTAxZvjMYDL1sgEAg0Ll9sIQeBf41kTneB19VlUkH2tvbdXqDUu/B6YJpXxxUaZ1Tp04ZzFs0B+ONGLu5uWHDhg2orKzUqfhrampCbW0tent7ER4eDgaDAYVCobacjo+PR3d3N0l9qqysJEnbFCiqj8rfjIqKQlRUFNhsNhgMBvbv348bN26AwWDg/fffh7+/P1auXGm0ClHXsdB5LktLS8FgMNSYn4qKClRUVOjdV/N4PC23al3Q3N5RmCh6dNeuXXBzc0NYWBj6+vrMbhAWFxcjPDxcq1kbFBSEO3fumN0vmSxM++JAfTgA0F4YqExBfXB0dMT27dtx/fp1vXSkXC4n0XX+/v5QKpVITU1Fbm4uSal++PAhPv30UwBARkYGsrKydFJvbm5uaGxs1FLhSSQSsnVgMBhgMpnYsmWLWZF5LBaLnE86/TaoAkCp/oKDg+Ho6KiXdYiJiTFa7ajrMQ4dOmSxqKutrQ35+fnIy8sjMyUZGRngcDhECEWZAJuK8vJyeHh4kJWAKp1pjCnvdMBjwVZQMMV/wBgYEom5urpi165duHnzptFNryNHjkAikWD//v3kbxQtR9Gx+mL9KAXe0aNH1f7e3d2NjIwMbNiwAXw+H1lZWejv7zd7lLi3txcODg5qYcGTBQaDAXd3d7i7uxst59d1zakAoumM6Oho9Pb2ku2DKi1Ot1p1ojDtVw6tra2kC64rT9Fc+Pr6wtraGrW1teByuTrVjiMjI2p0lynQpCTXrl0La2trLF68WO3/PD094eDgoJc1+fDDD/HRRx9BLpdj06ZN4PP5eO2118wObikrK8PTTz9N0rQnCn19fVqDTjY2NhAKhSbRhLr6CmVlZbS5S/X19elkVADDdKwxUGWCKNPhO3fuoKGhYcKCd+jEtF85VFZWkiWfKQNFqtC8n5+fH9asWYOqqip8+eWX6O/vR2dnp04zXVNB0Zw9PT0oLi5WE0Dt2bNHrYHI5/MRHx+P3/72t/jRj36E5cuXIywsjNyen5+P+vp6KBQKrFy5Ehs2bMBrr71mdgiLpj+hOcIrY6FLJalUKtHf32/R4+ryWLQEqsepKXZis9kWNyIpxS0w9p7Iz8+f0Mg+OjHtVw6qMLc4UL4IFPz9/WFvb4/y8nIwmUwIBALU1NSYXBx4PB58fHwwNDSEoaEhtLa2ory8HCwWC08//TREIhHOnDlD0qapJT0wtmLg8/mQSqUQCARaLkv5+fk4fvw4Ojs7sXr1amRmZqK0tNSidCZbW1vyRgX+VRwmS/yjUCjw/fff65VI64Lm9oHu4qCK8PBwtd+pLwxjZNvFxcU65fr29vZG9XZ4PJ7WqnKq8VgVB3Oh2tEXCATw8fFBYWEhRkZGiBpSE8bQZJTxZ29vL4KCgvD555+ju7sbMpkMDx48QExMDEQiEfz8/Ej2oUAgwPz580nDTnOmHxib1qytrcX333+PGzduQCgUYsGCBfif//kf808CxlSZDx8+JK8dGMsbEYlEFhnoiEQiskzWdz6Bf6kr9aGrq4uY/cbExKCurg7d3d0GH3Oi4OzsbBJLoa/A6prbEAgE6O/vJ3MwwNSZyBrCtC8OdCrUAgICEBcXh9LSUty8eRMKhUIvtz4eTUalRdnY2EChUIDJZGL79u3Yu3cvJBIJ6uvrERISgoyMDLBYLBw7dgzr169HTk4OXF1dsWDBAgwODmolGHV0dCAzMxNdXV2QSCTYtGkT0tPTsX//fr17Y1Oh+jhSqdTiKPuenh60tbUBALKzs7VuT05OxhdffKE3+zEtLQ1KpRKHDx8mRUssFiM2NlZNe0C3TZw+7Nq1C3/84x/R19dHPFLHw3iKzezsbMyfPx+rV6/G119/raWpmI6Y9sVBlco0F1ZWVsQotrS0lHT6MzIyLHpMysxVLBZDIpGAxWLhfmdZ8gAAIABJREFUjTfegFgsxr59+yCXy0ni9fDwMPbs2QMOh0PCZ0dHR1FcXIz58+fD3d0dSqWSCMDKysqwceNG7NmzBwwGwyRjUH0wZ8TaGCQlJSEpKQkAtKY1KUGapsLVxsZGy8wkMzNT70xEW1ubTiGcpZDL5WSrtX37dnz22WfgcDhwc3PTq48xFRKJhChn5XI5QkNDUVBQMDPnMB3g4+ODX//612hsbCTfPIbyNzUNXzXh6uqK/v5+uLm5ISIiArt374ZIJEJqairc3d3BZrMRGxuLuro6vPXWW6iuroaTkxPc3d2RmppKlqyUq1V3dzdcXV0hFovxq1/9CtXV1di4cSMyMzPR29s7rUZqx8N4BZfFYsHJyQkCgUBrKd7W1obDhw9r3YcO9ag+UKuRZcuWGR2qayq++OILJCcno6OjA1VVVXB0dJz2hQF4DNgKS+Dj4wNra2v89Kc/RWNjI959911yG6X0BHTTjpqDSC4uLqSZqK9xRPUKZDIZ7t69i5GREcIGBAYGEnPeoaEhtf3mrVu3IJPJcPz4cXR1deH111/HW2+9BTabjY0bN9Iq/tEFQ3Qe3bCzs8OSJUvg4eGB1tZW1NbWkh/Vc6IKSyhlYyEUCjEwMIAnn3yStsdsbW2FWCyecqNYczHtVw4NDQ3g8/lmZWAIhUJUVVWhp6dHbbnr5+eH5cuXo7m5GRcvXsSCBQuIzkEzSo6Cv78/Hj58iL6+PhQVFcHe3p7Qjnw+Hy4uLmTZ/qMf/Qjr1q0jOZrAGI2nUCiwYsUKAP/a9/v5+SEuLg5VVVU4fvw4nnvuOaxcuRIcDgcffPABWlpaTH7dpoKi8+gKazEEis7j8/kQi8VGMQ8T3WegzGH7+/sRHx9PW3Tf0NCQWtyivb09HB0dYWVlBWdn50kryOZi2heH+vp6REVFYfbs2fjqq69MsiYTiUSQSqVaqj6qC11UVKQlHaZoTl3Hoen8xOfzceDAAYjFYqK8jI+PR0lJCUm71mQBHj16BKFQSAqJqgx8xYoVSEhIAJvNxu9//3vk5eVN+KpB9fVR03zx8fETtsSmYCxtXFxcPCHGsrpAbXOsrKyMdqIyBM08TWpFKZVKp/2EJ/CYbStMFRk1NjZCLpdrUZnbtm3DkSNHUFVVhYCAALX7LF++XEtdqJkjQWF4eBg1NTXo6uoiprUCgUDNEJWiTim88sor+Pzzz7UmFLds2YKf/vSn8PX1RVVVFT799FOt55tIdHZ2oqamBjU1Nfjkk08m7Xkp6DPyMfWaW4Ivv/wSIyMjsLa2npCoe2r72tnZOanX1lw8VsVBIpFoaQ9MxZw5c3Djxg00NDRAoVBALBarzTRcvnyZ0JEUuFyu1moiLS2NmKyWl5dj8eLFiIiI0Gpy1tbWqn1Ltre3o62tTYs+PHXqFNzc3HD16lX89Kc/nbQVgy50dHQgOzvbYkm0KdBlAZiXl6eX/pwIPPvss2CxWBCLxRa/z/4dMC23FR4eHviP//gPFBQU4LnnniPTg+YazKpidHQUYrEYCoUCtra2WtTb0NAQHj16pBZSomtwJz09HR0dHWhtbcXy5ctRXFyMsLAwWFlZkcBSuVyOM2fOYP78+QgKCkJWVpbeabldu3ahp6cHOTk544bRTAaUSiU2bNhA62Ma8mDctWuX2ozE6OgohoeHzQqLoZ7L1MJCNaElEonZz2sIHh4eSExMJAY/0x3TsjhIpVK4ubkhOjqa9scuLy+Hi4sLnJyckJKSQjIouVwurK2tjVZg7tu3j9jBU8cZGxuLmzdvkpUCRZMJhUJIpVK4urri/v37kEqlePTokZbJyCuvvDKp39aGIBaLcfjwYfzkJz8xywWJOp9U4th4uY+aKsWioiKLVLi7d+822iFLs2AfOnSINoEfBYVCgXv37k17azhVTMttxdDQkE7VGp3Gn5p05bx584wyHqFAhaKo0oCFhYVqHgWUqo9SEaakpBBfRaohSdFdp06dMmhaOxXo6upCQUGBWV11yiGLMpB9/vnnx70PNUL8uOzJTcHIyAhyc3NNyuWcakzL4qCZ+0h9+5iS7TgeVNVywBidR7EOpoAyfL148SIGBwfVVh5eXl5YtWqV2mO6uLggLCyMZDRSVOtUpikbAvX6TBE72dvb46mnnoKfnx+ZnhyP/aioqCDiIyoKcLIwEVsICtT7bDLGvunGtCwOqtLWWbNmEdccuiTGVVVVkMlk+Oqrr9T+vnDhQrM8/JqamlBWVobCwkItiorP52P16tVkaT5nzhwMDg4SxV9VVRXS0tKmRZ9BH5qamkxyS5bJZHj06JFJz1FRUaFm+PrvAkqVaag4aGadThdMy+JAUYSdnZ1q5p5sNtuglbyxaGlpgbu7O21BrxQo6lQTqq8hODgYy5cvJ/MPPj4++Pvf/z7tee+Wlhad+Zu6MDw8jLKyMly/ft2k56DuN1EeE8aCTiNjylTIECaKOrUU07I46AOVlWkp4uPjce7cOa1udnl5udG8OofDwZYtWxAQEKDmM6FpvRYVFYX09HSkp6fD1tYWDAYDkZGRSE5ORnl5Oe7fv4/t27ebnaY0mcjLy0N2drZR9nK6EsT04cCBA2bdb6Jw9OhRZGdnIzs7G5cuXbL48VRf31SgoqICP/jBDzBv3jyT7jct2QpVSKVSKBQKMBgM2NraWlTVWSwWnn32WURGRqK+vh4ZGRnYs2cPgDE5t4ODg9F7w+zsbGzZsgWzZs3C7NmzweFwMDIyArFYjOzsbKSnp6Ourg4ikYgE9wIg24uQkBC8++67RJnI5XInldM3B9TxicViwgRER0frNeERiUSoqKjA5s2bsWDBAsIK1NXVkalV6vpOF0gkEjXm5JtvvlEz8lUVllHK0pGREbBYLL00dWpqKsRi8aR5dlJU7N27d/Hmm2+aHfwz7YtDUVERkTRbAjs7O7z66qv45S9/iU8++QSbNm1Sa5KZOomnUCigVCqxY8cOLFmyBIsWLcKxY8fU1IMLFy4kFuRBQUG4d+8eduzYgQcPHqCiogILFy5EZGQkvLy84ObmhoyMDNpNdC0Fl8vVojJtbW3HFRNR94uJicHNmzfh6upK2KGAgAAymVpYWKh2zh4+fIjZs2eTJrQlcHV1Nep8qn6ox/sAq9Kj4eHhCAsLQ2FhIWJjY+Ht7a3zPjk5OQYNZelM1O7u7sZ7772Hvr4+i9mvaV8czEVrayvZI4eGhmLNmjV44YUX8OmnnyI3NxdLliyxqOBQ1JSXlxcWLlyI7u5u0lSUyWSora1FS0sL2tvbkZCQAA6HgyNHjsDb2xvp6emIiYnB7t27sX//fqSkpCA1NRVMJhN//etfadk60QEulwuhUEiYI1Mwb948rF69Gs7OzvD19UV9fb1OZyVNz4SWlhY4OzsTE9Zr167p7OMYg8WLF9MWl6cL165dw7Vr1wCMbbkoTwtNjHf8dKk2W1tb8cEHH+Cjjz6ipYdlsDi0trYiJSUFXV1dcHJywo4dO7B582YMDg5iy5YtuH79OgQCAY4ePQo7OzsAY1XywIEDYDKZ+Mtf/kLrIJNMJsP169fVTFj1oaqqinTX//CHP2DBggXYvXs3rl+/TooGHfRSS0sLGAwGUlNTUV1djdu3b0MqleKbb76BQCBAXFwc1q1bhytXrqi9Bmtra/D5fJSUlOCll17CggULsGnTJkRHRyMtLW1aTNGpUsqmQjXTExg716orBD6fr9Ob0cvLC2+//TaAMRrwzJkzOHv2rMnXqqKiwmiKki4q0xJ/T0vR3NyMvXv34pNPPqGtuW2wODCZTOzduxehoaF48OABIiMjkZCQgIMHD8LLywsnT57Ea6+9ho8++gi//OUv0dXVhT/96U84f/48mpqakJaWRkvnuaysjIzyVldXG1UcIiIiSAfY29sb69evx9mzZ9X+p7y83OxjGhkZId6Lzc3NkMvlWLZsGVHd2dvbIyYmBn5+frh//z7y8/OxcuVKnDhxAhUVFVi3bh3EYjEZBy8vL8fKlSvR2NiIDz/8EACmtECwWCyLfCWBsTesqq5EdQAoJiZmXONWyhCG0q/k5eWpRQgagoODAwICAkwqKpSK93FDa2srzp49C5FIRGsz12BxmD9/PglhmTdvHgICAlBVVYXKykq8/fbbYLPZ2Lp1KxlBvnLlCmJjY0mKslKpxODgoFleDKrQRxEagqenJzHsjIiIUOPPMzMzTR6mEggEGBgYIJObcrmcdLJjYmKQl5eHgIAAPP/881AoFGCxWPD19UVsbCzefvttnD9/HvPmzcOqVavAYrHQ2toKd3d3zJs3D8uXLwebzYZcLkdhYSHmzJmD559/HrW1tVOWb2BjYzNt6LWwsDAEBASQ2Pq9e/eOe16qq6u1FLe64OvrS6Ta5rzPphpdXV344IMPkJ+fb7EXqCaMpjIbGxtRV1eHyMhIVFVVEeuyp556CpWVlQDGioOqhn3RokXkNk1kZGTotPLWB3M7vQcOHCCFISAgABkZGbC2tsYf//hHk9iBOXPmaGUYqJqzPv300zhz5gyOHj2K/Px8ODs7g8vl4uDBg/jLX/4CqVSKH//4x+Q2YGxAZsOGDQgJCSHpW0NDQ9izZw9u3bqlZZX+7wJ/f388/fTTJt2HxWLhySefRGpqKqqqqrB3716D9K+xOZq6FLeWwhgj3OLiYmRnZ1vEUInFYrz33nv46KOP0NbWZvQcirEwqjgMDg5i48aN2Lt3L+zs7Ezao+mjd65cuYKhoSHExMTgySefHNdE1pz4sNzcXPLh9fDwwPr16xEXF4fbt2+jsbFR7+tITU0lykpdUH1T1tTU4Ny5c8SOLj09ncjAa2pqcPbsWaxcuRLvvPMOeDwe0tLSoFAooFAoYGNjQ7IrDxw4gL6+Ppw4cQIjIyN49913sXr1akRFRdGaaWksNKXsdIHBYIDD4YDJZJp1fyaTCQcHB7z88ssQi8XIzMy0eGUKjPUL2tvbYWtrC1tbWy2bQGPR0dGB4uJilJWVoba2FocOHUJmZqZWEZBKpcR02BxIJBK8+eabOHDgwIRthcYtDqOjo1i3bh2Sk5NJZzkiIoLYnzU0NJCm1ZIlS9SMM2/fvq23obVy5UokJiYiJiYGmzdvRnBwsMV0pT64u7sTrwB98ecUHB0dwWKx1CgwLper9gbUlDLX1NSguroa7e3tUCgUyMjIIPFnAwMDKCoqQk1NDeHzHzx4gPb2dkRFRamtRj799FN88cUXcHR0REhICG7duoXNmzfTGv9uLCiTXLrh5uZm0opxPLz77ru4dOmSXhrRVKSlpSEjIwNbt241KdOTAkVJx8XFgcPhECNjOp2zqfxU1UzWiYDB4qBUKrFt2zYEBgbi5ZdfJn9fsmQJPv74Y4jFYnz88cdYunQpACAyMhKlpaVoaWmBSCQCg8HQe3KdnZ2xdu1aBAUFwcHBAWvXrkVqaqrZceeGkJOTg5///OdobW3FoUOHtBqTqlixYgWcnJxw9epVoigUCoVqTlCq/LGDgwMEAgH5lhgZGYFcLkdtba3aKPDp06fJOLGzszOCgoLg4uKCmJgYkvR99epVfPbZZ0hMTERraytEIhG8vb0RHBxM+zkZD6Ojo7h16xatj0mnqlYVgYGBOHLkCAIDA9X+bozDs748TGdnZ2zfvp0oSw2lsetCeHg4fH19ifpXH11p6vu9tbWVbCUmGgaLQ0VFBY4ePYoLFy4gLCwMYWFhOHv2LHbu3ImWlhYsWrQI7e3t+PnPfw5gTHG4c+dOrFixAr/4xS/GrWxeXl5ISkrCypUrsXz5ctjY2CAxMZH2eLakpCQEBwejuLh4XO/ChoYGXLx4Efb29pg/fz7WrVsHLy8vlJSUaCkF7e3tiaeD6m1lZWU4deqUWmddIBCgpKSE/M5ms9HV1YXh4WFERkZi+fLlOHXqFAoLC2FnZ4e4uDjS+P2v//ovGs6CaWCz2WpBsHSADgZEH6KiopCTk6MmmTdmxsHLy0vL61EVfn5+8PPzA5PJRFRUFJhMplFsmeax6YOpWqEjR44YTVfa29sbfG3jwSBbER0drXe0VZ9V+O7duw1G2+sCdQEqKyshk8kgEAhoE9/Ex8dDKpWitrYWXl5e41Jh9fX15BvH2toanZ2d6O3tVbOupyCTydDQ0EDkzEKhECwWSydFGh4eDh8fH+Tn54PH4yEmJobcb/v27XB3d0d8fDyKi4vR09OD119/Hf/85z9x6dIldHd3k9seZ9C5ndAFoVCIgwcPIiUlhdYUcTs7O/zwhz9EU1MTVq1aZfI0ra5Zn8WLF8PX1xeJiYlGP05DQwO+/vpro+jKpKQkcLlcDA8Pmx3cO2XCKyqjURWUbsLZ2Zm2bxh/f3/I5XJ0dHRAKBSatCpRNYrVBVX1KGBYgVdYWAhfX1+EhIQQGk7VfPbo0aMQCARYs2YNodReeOEFODk54c0338Tvfvc7U162SVCl8yYSE7Fl1ERUVBQKCwtNYiCqq6v1ZmYAwJ07d+Dq6orvvvsOVVVVtNDLXl5eCA4ONmnLaKwJTnJyMoKDgy2moqesOEilUpSXl6up3tzc3JCeno6tW7eCx+PR9lyUGOrChQu001aqoFSLmtFvwFgx3LdvH9zc3EhH297eHlwuF3l5ebh79y4YDAZCQ0OxYsUKlJSUYPHixViwYAE6OjrGzWI0F25ubtiwYcOEnpfJRmBgIJqamoz+/4GBAQwPDyM5OVknPdrT04PDhw9DIpEYTZHSjfr6emRnZ4+7aklJSSHNWep9Zi6mrDjk5uZCLpdDLBarDZ5wOByw2WwEBwfTtnrgcDjYvHkzrl69arZNl1AoxFtvvaVTJGNjYwNra2tIJBIMDw/rpR7FYjGsrKywdetWSKVSyGQyyOVyjIyMgM1mg8PhYPXq1SgtLcU333yDd955h2xDuFwuXnzxRbOO3RAYDIZelyaFQoEbN27Q5mKUnZ1tsUGwseDxeHjnnXcM/o+Hh4eaHsIQZZycnAwHBwdSPDSl+uZg+/btRjU6FQoFhoaGMDAwYHBIi8lkkixWpVIJsVhMehNMJhM/+9nPTDq+KV059Pb2ory8fEJzA+lUOeozPV22bJnaNN7JkyfVbqfoUWDMmLa/vx+Ojo44c+YMGdBav349gDHNQUpKCnm+mpoauLi4oK+vj1YTEk3Mnj1bizJ98OABent7Lf4QUBgZGUFpaSktj2UMXn31VZO2MiUlJVqNvsHBQdja2oLFYmH9+vXYuHEjnJycJi3xGxhbAWRlZRl8Pnt7e2zcuJF8eTU1NanNqaxZs8Zk9eeU9hz0mZdSRqN0IC8vD//7v/+LoKAgix/T09NTZ6XX3AtSWZoUTfbEE08gJCQEQUFB8Pb2xvnz5+Hr66u216UupGa/5cMPP8SPf/zjCRlIUqUWPTw8tMxAnJ2daWUsbGxsjBpppgtz5szRGcyrD88995zW8BOlurSzs0NeXh4+//xzs18Dl8sl9HhQUJDR8yuaWa66HjMuLg6+vr4kr5Wi2x0cHMi4gKm9kil1gqIyGjVBGY3ShdLSUjzzzDNEOWou7OzsdE721dfXq1GZFIXGZrPB5XJRWVmJ0NBQrFu3DomJieDz+Vq0KvXtPDAwgIsXL5LbysrKEBERQdu3typUDXs1TV3p8utUhVQqnXT3ZSorwlzw+Xx8//33ZNLWktfA4/GI4W5SUpJRlv+jo6M4f/68XpaNx+Nh3bp1hLKkaHQKXl5eWLduHTw9PdHf32/S8T5WNnHmQiqVoqKiwqLi8NRTT2FwcNAk1RtlIhsREYGbN29CKpWCyWRCIBCQ24Ax4ZZQKER8fDxsbGwwNDSkVTgmojhYWVnB3t4era2tWkV6IooDgEk3kdXsK6hC9Uto8eLFOj+sYrEYISEhcHR0tIiKNddEViaT6b0OpsyNVFVVmTxF+m9dHNasWUPUjh0dHWZvK6gMBnPCXYAxKuzGjRuk+fjll1+q3V5fX0/eBHRuqcaDTCaDSCRCQUEB3N3dJ0WFaWdnR9uos7GIjY3Ftm3btP4+NDREtnWqJsCqcHd3R2hoKM6dOwcfHx+z+z5UDqqpyM3N1Xq/UHj++efVHlMkEql5ZqhC1fzIWPxbF4fS0lJIpVLs2rXLIlqHy+WitrbW7MZpT08PNm3aRBpb1FQlhWeffRZ//vOf0dHRgY6ODjQ3N6utFKgkb7rzGxUKBdra2uDq6oq4uDi1DweHw6HNoUgVDx48wOXLl2l/XEPQF1iki07XBEU3d3V1Yf/+/WpLdmOxa9cus6no9vZ2nX05KquVQnl5uZqLOYfDIcrn8vJyeHt7Pz4NSVVMlMnoyMgIlEolOBwOFAqFWeo1alk6Ojpqkdb/yJEj6Ovrg5WVlVbTi81mQyKRwNbWFjKZDN7e3njvvfcQGRkJDoeDtLQ09PX1QSQSYePGjWYfgyYcHR2RmZmJ9evXa/VSdB0nHVAoFLh69SouXrxI+2MbwjPPPIPQ0FDyO5fLxfbt2yGXyzE6OqrzPnK5HDKZDPn5+fjhD39I6EFTYaoug4IhSfdf/vIXtd8pWpyCra0tOBwOWCwWoqOjERoaOq7yWRNTXhwGBgZw8uTJCTVWbW9v17vcMgQq+Xl4eJgWw1N9WpPu7m4oFAqkpaXhwYMH2L9/Pzo6OrBlyxb87ne/A5fLxaefforS0lLaeg+urq4mj7k/zoiOjjaJZaBWFWfPnoWtrS2OHz9ulvcCpco0FdR7Qt97RvXa6bLzp+PaTrnB7LVr14jPIN3w8fHB/fv3kZubq1cLYgjBwcHw9vbG9evXMTo6Slt+I0U/AWNUE3VstbW1GBwcRGBgIP7xj3+Ay+UiNTUVbDYbV69exdWrV2mLiaNmKf4vgaKijfn2HxoaItL++fPnY9asWWatPHXRo8agsLAQIyMjCAoKwvDwsMHx7sbGRrWmpeZsR2dnp1l5p1NeHAyBz+fDxcXFpJxGVQiFQlRVVcHGxsYsMZednR1OnTqF4OBg8Hg8Wj6YFy9exOzZs7Fu3Tq1v0dFReHEiROora2FQCAAn89HXFwckRPfv3//scxbnE5ISUnB6dOnDSadVVRUICoqCjweD1FRUbh9+zZqamomNR1bNR92zZo1ampeY6Cp9GxoaDCLfv23Lg4UKPrQ1OJAqStbW1stPgYKZWVl4HK5kMvlSElJwdDQEFpbWxEVFYVvv/2W7HH9/Pwgl8vh6OiI1atX48MPP0R2djaAsYttrtIO+Jd6dCrR0NAAb2/vSWNmgDH1ry4NiZ+fHzkOR0dHYuyrT4070WhoaCDbBE0qMyIiQm2YqaenR20GQvXa9vT0GFxxjIdpWxx8fX0RFhZmkd33l19+ScssP93fGtTEm4uLC2xsbNDa2oqjR49CJpOhpaUF8+bNQ0lJCVkpUFZiHR0dhFbV7D10dXXppbw0oUs9Wl1dPalmttRU6WQWB13w9fWFs7MzHj58CAcHB/j7+8Pe3h7d3d0YHh7Gtm3bIBKJLPqQmQJNhSibzcaaNWvItb1z5w6eeeYZsNlsjIyM4Pjx42pbBuraUrcNDQ2RVDVTMW2LAx3Gn11dXVAoFBPmh2gMoqOj0dPTo5MGraiogEKhQHJyMr744guwWCwkJCTgu+++w8DAAPn2aGtrI/e5d++emmlvWloabG1t4ebmBoVCYTZdSykTJxPFxcUoKSkhr2EykJycjJqaGvJ7U1MTPDw81PpeFO3J5XLx/fffj2sQRCc0r4OmHqWnpwcODg5gMBjYt2+f3v6JQqEwq8+giilnK/4vg6JH8/LyIJFICH0YFhaG2NhYWFtbIzU1VY0Kk8vlGB4eJj979uxBZmYmfvOb36CpqWlcNmPdunXjenXa2toiPT2dltdoCFORk/nSSy9pDTtRqloKOTk5YDAYYDKZtAXeGAOKOlWFrnkTihanCoO1tTU4HA44HA5GR0ehVCohkUjg5uZmUSr9tF056MK9e/d0DrMYApWXmJycjNzc3Ak6Mt3gcrm4efMmBgcH4eTkRLrfrq6uOqct29vbAYyxJBkZGSZvZ8bT+tvb2xvFuU8mxRkbGzvp/Q9XV1fi97Bw4ULw+XyIxWJybig/Djc3NzIy39HRgXv37sHFxcUk2r27uxuurq5G0Zm6lJ6aNLyjoyOeeeYZHDx4kPwtICAASUlJ6O3txblz5wAAn3zyCYB/WfQ7OjqCy+WS95gxeKxWDuZsDRYvXmyRj54lUJ3MCwwMRHBwMGxsbLBixQokJibC2dlZTelZUVGBQ4cO4dChQ+ju7kZYWBi5TZPdMAeU6akm+vr6aGu4mgqKsrOkwWoq3n//ffKeaGxsRG5uLrGSp36ofX9bWxuCgoKwfft2hIaG4vnnn4ePj49eY1pNFBYW4saNG2YdZ319PQ4dOqRGwz/xxBM4f/68zl5aWVkZnJ2dcezYMa3bVqxYYbLCdlqsHChT1w0bNpjdPNGHoqIipKenq8WoTwbs7e0xa9Ys8qYvKytDRkYGbty4gcLCQkilUnA4HISHh4PJZEIsFqu5X9XX10MoFKKtrQ3p6ekIDw83a3TXGOhTx04WLl26NGk9B2CM6tNkrqqqqtS6/vb29oRSppqm1BJ9zZo1aG9vB4fDQUlJybh7+6KiIgwODsLe3t4kc1pdBrmaIVGaJrJlZWV6H8/QbbowLYpDfX09RCIREhMTxy0OlKqPTkn3REAmk5HUbU0MDAzgxIkTAIALFy4gMTERycnJRK3Y2tqK/Px8JCUlYdWqVRAIBAgJCbHoeDw9PUlK2XRDeXk5goODSfboZKOhoQF2dnZqzMnAwABEIhFcXFzg4uJC/p6YmAh7e3vSLI+Pj0dBQQF6e3vBYrGwevVq8r9Xr14lVKhIJIKHh4fe4qCpVi0rK7PYYZrH48HHx4cUPlO3qY/VtgIwbHyhCUqVSbdgyRjoO07N5lJLSws+//xzXL58mYz3zp07FzY2NsjJyUHQzH8oAAAQl0lEQVRJSQk++eQTkx2PNeHo6Kj2JqegafRr7kSfpfjuu+8mxYCWAqWubGxsRElJCfr6+lBYWKjVl+rs7ERNTQ35OXz4sNqPVCrFpk2bwGazIZPJ0NzcTIxjHRwcjD4e1feLSCTC5cuXx9XyUDQntTVSpaLZbDY2bdpECl5LS4vJbNS0WDlMFJydncFgMKbMFFQXvL29kZycrNY/6erqUmMHuFwu4uLiUFBQgLa2NouTjQylTKnmfQL/OmeTjd27d5stUDIHlNHvyZMnIZVKUVRUBJlMBoVCQYbNAG0vDVVaGRizBLS2tsbPfvYz2NraknNXUVGhRl9zOByj5N6UutIYkd/LL7+M3t5e8hp03fZYGswaAxsbG7UT/rgiISEB77zzDqysrMDlcvGzn/0Ms2bNUvsfsVisRk1duXIFPj4+mDt3rkXzB1ZWVkSdpwmxWKz2TWkMzTlRyM7ONsnSjQ6oKnVVaVVVqvibb75BZmYmMjMz0dvbC4lEQn5kMhmkUinEYjFycnLUlKxLlixBUFAQyd4EoHdFJhaLcfjwYZK7asyKgSqkVEizKihFJgCLqNhpvXKIjo5GRkYG0tLSTKJgNDGRik9jUFRUBGtra5SUlODNN9/E7du38be//Q2vvPIKWe5RdJdUKoWLiws8PDyQm5trVGqTIRjyZVA9L8bSnBMJqVSK9vZ22Nvb0xKOawiU4tYUaK7gwsPDSd6Hq6sr9u3bR871P//5TwQEBJB8WUNM271794jhsjFISUmBu7u73uCe3bt3Q6FQQKlUIjo62uRGJIVpXRzoQl5eHjZv3jylx3D69Gmypx4eHoa7uzsOHjyIQ4cOoba2FgkJCWhsbIS9vf2kzGPU19eruWTrozknE11dXcjNzUVMTIxZlmqmgNqvv//++2Y/xrVr14gBbUJCAjgcDkZGRuDg4ICVK1eqnU9DxjmffPIJLl++bNSHmKK+Na8fBWp8WiaT4cKFCxaNfT/e6/XHDDweDxUVFZDJZHj48CGsrKywbNkyrFu3DlVVVSgoKEBjYyOtcxlPP/201t+qq6uJuAgYyzhdsGABbc9pCSbzWFQ7/X5+foiJiUFMTIxZnhlFRUUoKChAdXX1uPmbqqioqIBUKjX62z0yMhI8Hk/vipISXrFYLIudw/9PrBymC8rLy2FtbQ0mk4lly5bB09OTVPby8nIkJCSAy+WCx+PRMncQHx+vk/K9du0acT/i8XiIj4+fcgEUBRcXlwnz99AEn89HcnIyfvWrX8Hf3594bMjlcri4uKC1tXXcbFVVjI6Oorm52SSavaKiwqimoaenJyIiIuDp6amX5oyIiCCTt3Q4fc8Uh0mGXC4nI65U+rdEIkFycjLmzp1LbPTpCBPW5XykaUI6mYa2xqCxsRHXr183OcnaHOh77dbW1iRrUi6Xm3QdTDmfX375JXJzc/HPf/5z3P91dHQkuZpUlqomVE1y5XK5xSrbabGtiI+PN2h+mZKSYtYEHSVo2rVrlyWHRzukUilKS0tx4sQJ2NraYtu2bfD29sa+ffvQ1dVFiyJV1znTZUI6ESaylkCX5dlEgoq105VmRsd10Ifi4mK89tprRn2AVano4uLiSWuwT+nKwdraGitWrDC4DEtKSkJPT4/BHEN9oNRpU92F1wW5XI5vvvkGwcHBSE1Nxdy5c/HGG2+gq6sLmZmZFj8+m80mmYkjIyOoq6sjKxYKGRkZFj/PREAkEpElcXp6+oRePxaLBQ6HQyhJpVKp9l6LiYlBT08PvvvuO0il0nGpQYVCgdHRUZ3hR8DYdS8rK8Nbb71lVGFwdHTEjh07yPtFV+YH9TmitkUSicTi2RhgClcOlCvuRIS1UEhJScGf//znCXt8c8FiscjekMrR3L9/P7q7u7F06VKz8zE0ce/ePTQ1NWHPnj1qDSwnJ6cpm2cwBeaas5oC1UDcI0eO6DSRdXR0xJo1a4xqlOqLQFAoFGhvb8fXX3+NkydPGj27Qilk9WVz6voc7d+/Hxs2bDDq8Q1hylYOdOcwPk6ws7MjM+8rVqzA0qVLUVVVhT/84Q84duwYfH19TWqE6UJjYyPphKvC09MTiYmJaiKv6YrAwEDahXi64OzsDAcHB/T19aG+vh7h4eFqtwuFQpSVlWHz5s3IysoCn8/XSRFaW1sjKChIp63A9evXcfLkSZSVlRl9bVWpb32SAX2fIyor0xJM2cphYGBAqyNvKFxkOkFztUN5XRp7P1Xfv4aGBixevJhIsjU9Ac2Fro42n89HfHz8Y1EYAOPFR5Zi1apVZGs7HkUoFAr1fqmx2Wz86Ec/0jnAVVBQgHPnzhl1bSlaNTExEaOjo0bfjwJdq/EpLQ5ff/018vPzSVWkDF3pRHx8PPLz82kNcI2Ojlb7feHChVi9erXWdsDT01ON746OjtbSOMyaNQt///vfsXLlSouyGA2BCnCNi4szqohNJ1iiDTAWmsXd0HNS197T01MtFDcpKYlEHap+6VFxg6dPnzaa9fD390dMTAyYTKbB+yUlJelUsdIVoWCwOLS2tkIoFCIgIAAxMTHERCIzM5PIT8PCwtSss3NycvDEE0/A399/3A97b28vampqUFBQYFbojDEICAhATU3NhJunenl54Sc/+Yna/LymEjIvL0+LXvTy8kJHRweqqqomJJ6eUucFBwc/doUBgNkRhKYiJiaGjFOP95zOzs5ITEwk6kvq54UXXoC/vz8aGxuJavPy5ct4/fXXjVbVCgQC+Pj4ABh7v+i7X3JyMqFbNWGpgpeCweLAZDKxd+9e1NXV4W9/+xvefvttDA4OwsrKCq+++iquX7+O69evIy4uDsDY+Ouf/vQnnD9/HgcPHiR2W+Ohp6dn3OVjWlrapFOSxh4/BU1FI3WRqL1jR0cHDh06pJM+fOONN2Bra0sbtZiSkoKMjAy8/PLLRjkWTWccOHBgwp+Dx+MRcdp4hsQsFkvn1szDwwPOzs4YHh5GW1sb2tracPjwYb0aCE0EBASQzNK8vDyD9zM3e9MUGCwO8+fPJ/mC8+bNQ0BAANn76KJ0rly5gtjYWHh5eWH58uVQKpVGx8gdOnRIr5Mui8UCl8s1i9IyJ8KMQk5Ojs6/Z2Vlaf0tPz8f7e3tarMF1IqLw+GQotHT04OysjISC0+pAdPS0vQ+nzFgMBgIDw/HM888gw0bNsDb25uYjj7uMCef0lQkJSURBoeify1FUVERmpqaoFQqweVysWPHDoSHh+s1tLG2toaVlRUkEgmGh4f10qaapsMURkdH8ec//5m282V0z6GxsRF1dXVYsmQJgLFqvnTpUmRlZZECUFlZqbbHXrRokZatlTkwdwiqu7sbe/futfj5VTEevaaZYTg4OIiEhAS1IS+pVAqJRILZs2ejqKgINTU1UCgU2LFjh1k+mQwGAyEhIUhISEB0dPSkmqZMBhQKxYRtO1Whem1NUUnqg+p1d3V11esGzWAw4O7uDltbW5w5cwZ79uzRO+hEUd+aoNzF6ByQMqo4DA4OYuPGjdi7dy9mzZqFnTt3oqmpCaWlpbhz5w6ZJdBV6cwZXqILhYWFZP9GF9auXatXl9/Y2Ignn3ySfDhVXYZU0dXVhba2NkKZnT59GtevX4e1tbVZx2tra0ukwf+O8Pb2NjqwxxKoXtuuri4UFBRYnP3g6+uLoKAgg9tFynTYw8PDYNPSxcUFSUlJOqXmExFKNG5xGB0dxbp165CcnEzegM7OzrCyssKcOXPw4osvEoXfkiVL1Jo5t2/fRkREBC0Hai49Y4lvPzCm3PPy8tJ7u6qKsKysDLNnz1aTAdfX1+vkqCm3Z6pJWFRUBCsrK3h6eiImJsZs8dFkBrDQgfGONyoqCgkJCRgYGDCYcUkHBAKB2lzFyMiI1rCSqedXKBSqOYd3dnaqPUZUVBSkUikKCwvHFdv5+/vr1G1oPiZdMFgclEoltm3bhsDAQLz88svk79TSRSaT4dixY1i1ahWAMTlpaWkpWlpaIBKJwGAwaDPtmMhJSkOQyWQGqSFq7JbCG2+8geHhYa19pWY+ZWdnJxoaGtT2tmfOnAGXy8WsWbMQFxdnliDq37E4sFgs/PCHP9Ryz6IbAoFAbexZKpWiurparbhben41P8jUe0vX3I8q9BkE9/T0oLi4ePKLQ0VFBY4ePYoLFy6o0ZYZGRkIDg7G0qVLMTo6ip07dwIY+xbcuXMnVqxYgV/84he0zHdbCktj8FSFQKp0F4W5c+eqjSLX1dXh7bff1qKYdOVTUnmRFL777ju4ubmhrKwM7e3tSExMHNetKDk52ShvwscVR48eJSrJyVCPqi7/J4NqN4Z2pKhTTSqaysOcqLBfg7Op0dHROuPKKOpSF3bv3j0hiUnm0ll0msumpKTg8OHDagxIU1MTamtr1f7v7t27UCgUiI+PJwM1lELUGFCNzEuXLmH16tU4fvy43vv+7W9/m7YCKjow2ebAbm5uyMjIQEdHB/liefrppzF37lyLH1uf7mI86KNO6cjDNAQr5WSGAVJPOoVNyhnM4P86jP3IT4nwagrq0QxmMAMTMS3MXmYwgxlMP0xqcfj222/h5+eHJ554YlJGYs0Bn89HcHAwwsLCEBkZCWBszuO5556Dl5cX1q5dqzfmbqKxdetWuLi4EFOP8Y7NFJ3LZB0vXbocuqFPRzRdz+9E654AAMpJRGhoqPLixYvK5uZm5aJFi5Td3d2T+fRGgc/nKx8+fKj2t6ysLOVLL72klEgkyhdffFH5+9//fkqO7dtvv1VWV1crAwMDxz22zs5O5aJFi5Tff/+9UiQSKcPCwqbF8WZmZio//PBDrf+d6uO9d++e8vr160qlUqns7u5WLly4UDkwMDBtz6++46Xz/E7ayqG/vx8A8IMf/AALFizAypUrceXKlcl6epOg1OiJVFZWYtu2bWCz2di6deuUHfeyZcu0ZOH6js0SnctEHi9Avy6HDujTEU3X8zsZuqdJKw5VVVVqQxz+/v74xz/+MVlPbzSsrKywYsUKrF27lozsqh77U089RYtehC7oO7YrV65MiM6FDkymLsccUDqiyMjIx+L8TpTuaaYhqYGKigrcvHkT77//Pl599VXcv39/WrMrphzbdKCQp7suR1VHZGdnN+3P70TqniatOERERKjNxtfV1WHp0qWT9fRGg1LR+fn5Yc2aNSgqKkJERAQZbW1oaKBNL0IH9B3bROpcLMFU6HKMhS4d0XQ+vxOte5q04jBnzhwAY4xFc3MzvvnmG7IMmi6gJhOBMbl3aWkpYmNjsWTJEnz88ccQi8X4+OOPp1VR03dsE6lzsQRTocsxBko9OqLpen71HS+t55eGxqnREIlEyqeeekrp4+Oj3L9//2Q+tVG4e/euMiQkRBkSEqJcsWKF8vDhw0qlUqkcGBhQrlmzRunp6al87rnnlIODg1NyfJs2bVK6uroqWSyW0sPDQ/nxxx8bPLZ9+/YpfXx8lH5+fspvv/12yo6XyWQqPTw8lIcPH1YmJycrg4KClOHh4cpXXnlFjRmayuP9+9//rrSyslKGhIQoQ0NDlaGhocqSkpJpe351He+ZM2doPb9TMj49gxnMYPpjpiE5gxnMQCdmisMMZjADnZgpDjOYwQx0YqY4zGAGM9CJmeIwgxnMQCdmisMMZjADnZgpDjOYwQx04v8BNiroZc0V+PYAAAAASUVORK5CYII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data:image/png;base64,iVBORw0KGgoAAAANSUhEUgAAAQcAAAD9CAYAAACx1bJsAAAABHNCSVQICAgIfAhkiAAAAAlwSFlzAAALEgAACxIB0t1+/AAAIABJREFUeJzsfXtYU2e6/SIJBKJGCULkKko8baAGuWkr+DMoKlQQsdWqRdoq9DLPiO30FO3MmdHOTfT0dBR7plWxF7AXsYoFLF4LjmCrCHKRxJkGQQQ0QRIFJeRC+P3Bs/ck5EISEoIe1vPwtO7sy5dk593f9653rddpYGBgAOMYxzjGMQQURw9gHOMYx9jEeHAYxzjGYRDjwWEc4xiHQYwHh3GMYxwGMR4cxjGOcRjEeHAYxzjGYRA2Dw7/+Mc/wOVyMWvWLOzbt8/Wpx/HOMYxSnCydZ1DWFgY9u7di+nTp2PZsmWoqKjA1KlTbXmJcYxjHKMAm84cHjx4AAD4f//v/2H69OlYunQpLl++bMtLjGMc4xgl2DQ4VFVV4emnnyb/HRwcjJ9//tmWlxjHOMYxSqA54qJOTk6OuOw4xjEOAOZmEmwaHKKiovDee++R/25sbER8fLzBfS1JdTQ1NSEwMBBUKtWs/cvLy3HhwgXy3zt27NDbJyMjA76+vmhoaAAATJkyBS4uLpBIJOBwOHBzc4NAIEBgYCDOnj2L5ORks8frSJSXl4PP5zt6GGbDnPEKBAIEBwfrbIuNjUV0dLTZ94StsGPHDoP3kzZaW1tx8uRJfPrpp5g3bx58fX1HZ3BDoP3ZTps2DZMmTcLLL79s9vE2DQ6TJ08GMMhYBAQE4OzZs9i+ffuIz/vgwQOLgok5qKmpgUgkglKpRGVlJXg8HlgsFsRiMaZPn46amhpUVlbizTffhFKptOm1x2EZSkpK9IJDWVkZVCoVFi9e7KBRGUdAQAASEhIgFArh7Ozs6OGgpaUFn3zyCcRisUXH2ZzK3LNnD9544w3ExcXhV7/6lUmm4vbt27hx48aw5wwPDweNZtsVUHV1NcrKynD//n1yLACwbNkyVFdX48cff8SSJUtQU1MDT09Pm157HJZh+fLlBrdXVFSM8kiA/v5+lJeXD7tfYGAg+Hw+mEym/QdlArdv30ZpaanFgQGwQ85h4cKFEAqFZu3r4eFBzjYcgQ0bNqCgoADp6ekAACaTiZqaGvz0009Yv349zp8/j3v37uk9tcYyAgMDHT0Ei2DOeENCQiCRSCAQCBy+ZIqNjTX7fuDz+bh79y46OzvtPCrDmDx5MgoLCyGVSq063qEVkgwGw6GR9bvvvsPbb78NPz8/+Pn5gclkQiqVQqlUwsfHBy+++CKUSiU0Go3DxmgpnsTgAABTp07F/Pnz9baPdqHdokWL4OXlBYFAgEuXLpncl8ViwcXFZZRGpovdu3fj1KlTVgcG4Aksn+7v74darTZrX7lcDicnJygUCgCDCRyhUAg3NzcoFArs27cPdDodjY2NqKystOewx2EGNBqN3ncrl8vtft2SkhLcuXNHZ5tarYZcLkd/f7/JY9PT0+Hu7m7P4elAoVAgOzsbvb295H1tLZ644NDc3Iz6+nqz98/Pz0dRURFkMhkAYMWKFdi4cSM++eQTBAYGIj4+HjNmzACPx7PXkMdhBu7du4f9+/frBWmNRmP3aXtiYiK8vb11tjEYDNTV1aGysnLYhHVmZqY9h0dCJpMhNzcXfX19NjnfExccpk6dCj8/P7P337hxI7y8vFBYWEgmbU6cOAGFQoHQ0FBcv34d9+7dQ1tbm72GPA4z4OXlhZSUFHh5eelsVygUKCoqstt1JRIJmbQGBmemTU1N4HA4CA8PR1lZmVnBicvl2m2MACAWi1FYWGjTQPnEBQeFQoHe3l6z9o2OjoZGo8HAwAAmTJgAuVyuc/OdPHkSkydPRkBAgN2/3HEMD0d8D0On5xqNBg8ePIBYLMatW7cAANeuXRt2KZuUlGS3MYrFYpSWlqK1tdWm533iggObzdZJcpWUlBjd9/79+yguLgYALF26FAkJCWCz2eTrKpUKNTU1dhvrOMY+AgMDde4JZ2dnhIeHg06nw9XVFcAgLa5SqUyex8XFxS5Mi1QqRUlJCVpaWmx+7icuOAxFeHi40dcaGxvxz3/+E8HBwejq6kJ7ezvKy8sxf/580Ol0bNiwAV5eXg6nz8Yx9nDv3j10dHSQ/z58+LDJ/alUKp577jmb3ksKhQLffvstWaNjazzxwcHHx8fk62+//Ta8vLzQ29uLnp4eSKVSFBcXk3Smi4sLWCzWKI12HNago6MDJ0+eHNXrNTY24plnntHZNhyt6uLiYlPmYs+ePZBIJDY731A88cHBFFxdXZGTkwOFQgEej4fo6Gio1WqyVHvXrl1oa2vDjh07dLQa4xh9dHR0kEvAodBoNKNa4u7j44Pk5GQsWbIEs2fPJrfL5fJh6UMej4eFCxeO6PoEXWlvGvf/dHBYs2YN5HI5Dh06hPb2dvzwww8QCARISEiAi4sLKBQKfH19R5WnHodh+Pj4mEzqETO/0YBSqUR7ezva29t1fqByuXzY5QUwWInLYDDQ2dmJ9vZ2i65ta7rSFJ744CAQCIy+lpeXByqVikmTJuHgwYNk8pGgMmk0Gp599llwOJzRGu44TOD+/ftGp9EikQinTp3SoR3tBYlEgtzcXOTm5kIkEum81tvbO2wOIDw8HHw+H01NTfjss8/Mvq496EpTeOKDg7GpKDBIZVIoFKP6DqVSiWPHjqGqqgotLS1WiVfGYTsMR1MLBAKcOXNm1GYQhiCVSnH16tVh94uKisILL7xgdnm1vehKU3jigoO5Sk9g8Enk5OSEwMBAREVFARj80tzd3ZGYmAhgsD4+KioKrq6uoNPpdhv3OIbHUJraEIRCIYqKiuyWgygsLBw2/9Ta2mrWPcjn87Fq1SqTdDtgX7rSFJ644ODh4TEsQ0GgsbERarUaV65cQVNTE4DBQhsGg0EuMR4+fIimpiZMmzYNU6ZMsdu4Rxupqamg0+lYsWKFo4dic4hEomE1D5aiqKgIhw4dQn19vd5SYiju37+P0tJS8p4yBg6HAx6PZ3Lpa2+60hQcYhNnKfLz83Hnzh1kZWUNu6+lSk+NRgONRoOMjAxUVFSguLgYarWaVGIqlcoRKdvGGhITExEcHAxXV1ds2bIFdDpdx/eTgFwuf6xbCxBj9/HxQWpq6ojPJ5FILEoednd3m1Wpu3nzZpP31549e0ZFXGYIYzY49Pf3o6ysTEdos3v3brMChDa2bNmC7Oxsk/vcvXsXp0+fxoQJE3Smo66urujr6wOVSrW52Yw9QKVSSeehtLQ0eHt7Qy6X47vvvsOGDRv09ndzc9P579DXCBeviooK8ntQKBQ2d+WyB4gflFwuR19fH2g0ms53mJOTY1AQ1dfXB1dXV7S1teGLL76Ak5MT4uPjrZLtHz9+HCwWy6RNnJubG9zd3fXYB4VCgb/97W+jwkoYg837Vph1UScnkzeYUqnETz/9pOe44+bmZlZw0PaQ3LVr17CR18vLC5GRkbh48SJoNBoePXoEpVKJtLQ0fPvtt5gzZw5CQ0Ph7u4OBoMx/BscZVAoFHh7e4PD4SAiIgLd3d3w9PREV1cXAOgpCkeC/Px8KBQKKJVKh5mYWAoGg4G5c+di7ty5ZCDUaDSkDJvJZEKtVqO3txfnzp3D0qVL0d/fjwsXLpAGQNYiOTkZPB4PFIrxFbxCocChQ4fIz1Mmk+Hrr7+22+frEINZW0EikZhlxWXL612/fh1+fn6YNGkSRCIRmXWeOHEiJk+ejJ9//hlz584dc8EhODgYIpEIsbGxCAoKIgNjbGwspFIpaDQamVy1BYgZiFQqRXl5OcRisV2r9GyBqVOnYmBgAPfu3YO/vz+AwR9kbm4ugMHEYFdXFxoaGpCUlIQvvvgC8+fPHza3YA6+//57aDQak2X8RO7n0KFDEIvFOHny5JgIvGMuIalSqXDt2rVRv25rayuEQiGuXLlCrgG9vLzA4/GgUqkQGRlJ3lhjBeHh4fDy8oJSqURRUREuXLhAKgUfPHiAxMREu5V+s1gsrFq1CgkJCXoy6rGG1tZWODk54eHDh7hw4QLUajVoNBrCwsIADBqwEgGOKJ235cPJFJ1OgMlk4umnn4ZQKBxVutIUxlxwOHHihNFpnC2fgObgypUr4PP5YLFYo04jAUBkZCRSUlKQkpJi8PXu7m5cvHiR/P/y8nK0tLQgMjISixcvBo1Gs7sJa2BgIBITE5GSkmI3SzSlUonjx4+jqqrK6nMIhUKcOXMGwOCyllBXAhiVGpbhtB9MJnPM2QKMueCgTesQ9vEERtvota+vD0VFReBwOORTxt4gVKDh4eGIjY1FS0uL0R+FMcru5s2b+Oabb0ZsE2Yu/P39wePx8Morr9jl/DQaDYGBgSgrK7N6/S8Wi3H//n1wOBxQqVQcPnx4VBW3jY2Nw+4jEonGlEXAmMo5aFNnjY2NKC0tdSgPr9FoUFtbixs3biA6OhrR0dF2v+a9e/dw6dIlDAwMQCgUQqFQWJwpl0qlkEql2Lt3LzZv3mynkerDx8cHWVlZ6OjoMEtjYC4UCgVOnz4NhUIx4urH/Px8UCgU9PX1oaCgAOvWrYNSqRzWLHak6Ovrw+HDh03Sqr29veju7rbrOCzBmJk5aJfGtrW14ejRo8MaaBiCJQaz5kKlUpGU2P79+23OO9PpdGzZsgV9fX2kwpC45kicrwkD3Zs3b6KwsNCGIzYONzc3BAUF4cUXXySpw5HSnwcOHMCaNWsADDazIbqUWQOFQgG5XA5XV1fMnz8ff/7zn+0eGIBBhqCpqcng9zAwMICzZ88apJsdiTETHPLz88kfx0gytZYazA6HqVOnIiYmBvX19eRTxxQtZQ3i4+Px6aef4ujRozY9LzBI5ebn54+qahEY7DWRkJAAX19fnD9/nkyUKpVK0szXXLz55ps4deqUTccnl8uRn59v03OaA0PfA0GfjjWMieBw+/ZtctZw7do1fP/99wb3M6dZjqUGs1QqFUFBQZgyZYrBrPvDhw8hEokQERGBjIwMZGRk2Fxj8f3330OhUNj1yTGaqkUC4eHhSE9PR3Z2NgQCARoaGlBXV4erV69aRH/S6XSsW7duzLFFloLBYEChUOjkFY4dOzYmAwMwRoJDVVUV+TQxRfuYQwkRlKS5IFSZAQEBBhOeNBoNEydOfGxVmc7OzmQytbe3F3V1daOuWoyNjcVHH32Eu3fv4uLFi5BKpSgtLcWFCxeMjkUoFOq8RnwPxsBmszF9+nRwuVwsXLhwTFa0slgsLF++HNOnT4dQKMTf/va3MbeU0IbDP0GhUEiKSoZTp9mDyiRMZN3d3Q3++Lu7u9Hd3Q0ul2vzGQOXy8XDhw/tKqrRaDTkj0wul8PZ2RkXL15EXFzcqHZjio6Oxr59+1BRUUE2DyorK8Pt27fBYDCwatUqnf0nTJiAixcvoq+vD4mJiSgqKjJZlMRms0nvT2IWaI9l2kjBZrMhFArxl7/8BYWFhQ7TTZgDh88cCIoJGJ7usSfNI5PJTM4M2tvbce/ePZtes729nSxxthf6+/vJH5Wvry/mzJmDyMhIhzxZw8LC8MYbb2Dv3r347W9/Cw6HA5FIZDBHdPPmTdTW1qK+vl7nPZgCm80mlbPBwcFjSnVKp9ORlJRELu8aGhrMbqFgKyQnJ1u0v0ODg3a/QSIhaQovvPDCsOcMCQkx2FPRGMztRtTd3W3zKD9UuZeTk2PT8w9FQ0MDPv74Y/T399s8qWouXFxc4Ofnh5deegkRERHk9t27dyM/Px+NjY3YvXs3Ll68SIrgzPlcGhsb9VgHpVKJhoYGvS7d9v6cDWHLli1Qq9U4evQofvjhB7PqHmyJxMREfPjhhxYd47DgoE1XqlQq9Pb2Dkt3GVIPDoWhm8QUhrtRKBQK3Nzc9MxEbYm8vDz09fXZtW1aSEgI5s6dS9KjjlT7AYO5kG+//RYLFiyAk5MTent70dTUhKNHjyI8PBxPPfUUua85Qfnpp5/G3LlzoVKpSPrX1dUVixYt0qtOlMvl2LFjBw4cOGAVXW4piP4W+/fvx08//YRz587Z3G/CGKhUKpYsWYLnnnsOEyZMsOhYhwUHgq7s7u7GkSNH9BqV2grWKBI9PT3JJ+vUqVORmpqKwMBAu00D09LSyBvIXtBuBtzZ2YkjR47Y9Xrm4t1339UTs1VUVJg0QDEEgsKuqKjAjRs30N7eDjabbZIW7+jowJEjR+yeoM3MzMSdO3dMOmjbAy4uLoiJiUFCQgLWrFlj8W/BYcGB6G84tETaFCxhIQhERkZafMzKlSvJ5KNEIsHBgwdRVFRk0/zA/fv30dDQMKrUIoHr169j3bp1o35dQ0hOTsb69etHfB6idyWHw8G5c+dw6dIlrFu3btjpu71LloOCgvCvf/0LX3zxxbDOULYE0UQnJSUF8fHxoNPpFhePOTTnIBaLLRI0WRN1bRWpg4ODbcqzKxQKdHV1jZr+gQCXy4W/v7/Dcg6GcODAAbz33ntm7z+U5tTGw4cPwePx4OXlhZ9++smoebA27ElTx8bG4vTp0ygrK0NZWZldrmHsurGxsWR/0aqqKhw/ftyiczjsDnGUaaY5KCsr03GE8vf3N2ilZi2kUilaW1vB5/N1+jDaG1wulzSsGc0OUebg97//vdkiKIFAYFSDwOVywefzcfnyZZSXl5s1K2hubsbJkyctrtwcDpGRkairq8Px48ftro7VRmJiImJiYsBisayaOROwOjgEBgaCx+MhLCwMc+fOBQD09PQgOTkZAQEBWLlyJR4+fGj0eHP8/R2FoWpHd3d3sNlslJeX28SEY+LEiQgKChrxeSxFe3s7amtrcfXqVdTX19tUHDVSTJgwAb/5zW9sdr7U1FRs2rQJmzZtMivotLa22jSnRKhqOzo6bFrOPxySk5NJKTqDwdCZ7VpK61odHJycnFBeXo5r167hypUrAIBPPvkEAQEB+OWXX+Dn54dPP/3U6PH2qmu3lMo0FxUVFTr02kjgqP6bBHUqkUig0Wh0GsE6GhQKBQkJCfjkk0+G3TcxMXHY5NqxY8fg5+cHCoViNntlDp1uLgjaeNeuXaPGDCUmJiI0NBQUCgVZWVkkU1NZWQmBQGCxKc+IlhVDqccrV65g06ZNoNPp2LhxIy5fvmz0WHuutZ2cnMj/37Jly4jPV19fj/LycrJF3pMCbeqU4OCzs7MdRnPSaDS8+eabuHjxIqKjo40WapWUlAzLbg0MDJB9UM1VhPb19dmslkWlUqG7uxuPHj0aFUPe2NhYREZGkvenm5sbnJ2dSVe1//qv/zJpdGsII5o5LFq0CCtXriSZh6qqKnJt/vTTT5MzitGENmUHAHv37rX6XNq9MkNDQ7F582abmrU6GkR5cW9vLyoqKvDgwQNs2rTJ7rTqcIiJiUFFRQVSU1OtruRcvXo1VqxYgYaGBqxZswaTJk0y67i9e/fahFa3N0WvDQaDoff+CHVzSEiI1T4kVgeHyspK1NXVYefOnfjNb36Du3fvPhaW5ZZAu1dmdXX1iKkoS7l7e2POnDloaGhAbW0t2Gw20tPT4enp6ehhkfj888/x2muvWXVsfn4+amtrERISYrFS9/PPP7fquyYUvoBlFP1IwGAwEBsbq2dge+3aNZw7d86i9z0UVhfYE09QLpeLFStWoLi4GFFRURAKhQgLC4NQKCRbzD0uCAwMhFwuJ2ktolemNWAymfDx8cGpU6dIL4OKigrIZLJRcZQyB8XFxZg/fz7YbPaY8y8kcODAAQgEAp3ZoCGIxWLcunWLzKnMnTsXarUa5eXl5H1pLpRKJcrKyixOGhMKX0spemvh7OyMuLg4g87Wp0+fRnx8PLq7u7Fjxw6rzm/VzEHbsKKzs5McyLx58/DZZ59BLpfjs88+w7PPPmvVoBwFuVxuMheiLS03BRcXFyQlJYHL5aKlpYXkt52cnMZUS72VK1eCz+eP2cBAYOfOncPuQ/wgJ06cCHd3dyxYsABVVVXg8XhmNbYdCqlUarGhrUqlwrlz50aNoidMcg1R7StXriS7ee/YsYP8swRWBQexWIwFCxZgzpw5WLt2Ld599134+/vjrbfeQmtrK5566im0t7fjzTfftOb0DoO2QtQQzKW7qFQqqTgkeHYOh4NXX30VISEhNhvvSJCamjrqhr3WIiwsTI+GIwxyhoIwu6VSqaBSqfD29raKMreWah9Nij41NRVeXl5YuXKlTr2Mrb5bq5YVM2bMQG1trd72SZMmGXVxGi2EhIRALBbb3BcwJiYG0dHRZns6dHR04OjRo2SxTn5+Pt5++22bjskaaPfKfFwwYcIEfPjhh9BoNKTnR3x8vJ4fRWVlJS5fvowNGzbA29sbmzdvBp1Ox/Lly60q+mpsbIRIJCI/s82bN5Piv8bGRpw8eRKJiYmorq7GnTt3RtV6LjMzE76+vti4cSOampp07ndzG0kPhyeHl9OCNpVpzY9gqBCKx+MhLi4O586dM1lmS9BmWVlZpFFsTEwMfv/738PDwwPZ2dnYvXu3wWPtTR9SqVTExcUhIiICbm5uOp/RWIeTkxNmzZqFl156idxGKFm1oW3Km5OTQ7qZh4aGYuHChVZde+HChdi+fTu2b98OFosFNzc3uLm5ITIyEtu3b0dERARef/11uLu7Y9euXaNSDp+RkQEWi4X33nsP7e3tpLrZ2dkZr7/+ulnqZXPwxAWHoVQm4VpsCYbeeL29vWhvbycbxRhyhJbJZMjNzYW7u7vO9vr6etTU1ECpVMLb29soFVpQUGDxOM0Foc4bK4lQazF16tRhuXp3d3e4uLggMzMT3t7e6OjoQEFBgY4Wwxw62sXFBUuXLsWf//xns6bo9pTba4N4f97e3ujr6yNnKkwm0yrlpSk8ccFhKPLy8kZ8jnv37uH7779HU1MTrl+/rlcOKxaLUVhYiMmTJ+PVV1/Vec3Pzw8NDQ3o7OxEWlqaUc/AtLS0EY+TwO3bt8lintmzZ+O5554bteYt9kR8fDzS09NN7sPhcDBx4kQIBAJSVzBUeTmc3oBOp+P111/HBx98YLLH5VDYO4fDZrOxatUqPPvss3j11VdJanzKlCmIj48Hh8Ox6fWeuOBAGI3aEnQ6HQwGA0KhEBQKRS9pSbAcsbGxeutggUCg0/uQ8Ky0J3p6eqBSqRAdHY1Vq1Y9EYGBwMKFC/VMd4g+k4GBgWAwGFCr1ZDJZJBKpeRr2jCl1I2OjsYHH3yAffv2WUzFm8OqjATBwcFYunQpkpOTUVVVReZfCOWlreFwg1lbg81mIzAwkKwtsAWIPENUVBRqa2v1Ej5EcODz+XBxcYFSqcSFCxcMnuuHH36wO2MRHBwMPp+PmJgYu17HEYiNjcXGjRvxxz/+kdymVqvBYrHA4/HIrH10dDSUSiVOnjyJR48emX3unTt3Yt68eVaNzZ7LNoKu5HK5mDRpErl0Hqny0hSeuJmDSCSyW5fupqYmxMXF6VW+De3DaMwQNT8/H1FRUeT0zx5VdOHh4di0aROee+45UKlUm557rCAtLQ3Tp08n19u9vb14+PChnvydRqMhKirKrGKmHTt2IDc3d0wW7nl5eSElJQUJCQkICgpCUVERFAoF6HQ6XnrpJbv183jigoM9+w3Onz8fXC5Xj5KMjo7G1q1bdZJBHR0delb7L774IjnrIHqB2tK0Njg4GPHx8fDz8xtV2/nRBovFwqZNmyCVSslthrxDKRQK/Pz8dJLEhpSXW7duxbZt2zBz5swRCevc3Nzs0oeCSCjHx8fjxx9/RF1dHTQaDbZs2WKx0tISPHHBgcfjWU1bGYKPjw9+97vfgc/nk/SfNlXU2NiIXbt2QSQS6dxYPj4+On02MjIywGAwsGvXLjQ3N6OkpAR8Pn/EprV9fX3Yu3cv/Pz8sHr1ajg7O4/ofI8Lfv3rX2PXrl0k5dzf3w+5XK5n3NrW1qbTn7Kvrw8DAwNwc3NDSEgIiouLkZ2dbfOeJLYCg8HAjh07sHr1ajg5OZFUbVZWls0oS2N44nIOtoK3tzdpCnrkyBH4+fmhpqYGAQEBOuKkGTNmgMfjkRQTAINKvM7OTuTl5UGlUqG+vh5bt241eF2lUolHjx7pUaKG0NnZiZMnT2L37t16gqnOzk54eHg8URLzocjMzIRCocChQ4fQ2dmJiooKODs7IygoiPz+DJnzeHt7Y9euXTZ/ytujCEp7NkoY72obINsTT+6dM0JoJ3lEIhGcnJyQkZGh9yMkaDI+n0++ZugGOXHiBBQKBcLCwnSai2jTjsC/e3MOh9u3b+PKlStYv3490tPTsWLFCh3TWqK8uL+/f1SNTUcbdDoda9euhb+/P9hsNu7du4evvvoKtbW1yM3NJe0ECCxbtgwfffTRmG5DRyA4OBivvvoqgoKCcP/+fUgkEvj7+2PdunWjMtN54mcO0dHROHfunMXHaa9nCQiFQvj5+ZntDWBoLEuWLEF3dzfa29vh5uaGlpYWTJ48mZwislgss1yienp6sGDBAsTGxpLbWltbUVhYCC6XCw6HQ/ppWDvexwVExl4mk8HLywu3bt3SoSvZbDZJZ0ZERDw2n0dSUhJiY2MRHR2N+vp6yOVyLF++3KxZpS3wWAUHpVKJ8vJyi3h7a63fhx4nEAhAo9F0aigI5R6Xy0VAQIDB82j3w4yJicHx48fR29uLrq4uhIaGYs6cOWAymRaPT5uuJCg7mUwGLpeLp59+Gm1tbaipqcGqVaseG4HVSCEUCuHs7KzD0hDNax+3Dt1EzUx0dDSkUimuXr2KoKCgUTUkHtPLivDwcB0aikajWXyjW9t2bOhxYrEYTCaTbMCSn59PKvCmTZtmVIpN9MNMTk5GQUEB6uvrIRKJ4OHhAQBk/01r1qoCgQBqtRpffvkl6uvrQafTER8fD6lUirq6Oqxbt+7/TGDgcDjw8fFBdXU1WdewadMmu1J9Q2Erw14+n09S0QqFAkeOHHGIGfOYnjk0NDSAw+GQNziFQrErdWMO8vPzsXr1aty8eRNtbW0ABpcLxn6EBK16+vRpvPHGG3DVGWXZAAAgAElEQVR1dUVHRwe+/vpr+Pn5YcaMGQAGaU5zEBwcjClTpoDFYqG6uhp79+6FXC6Hj48PQkJC8Omnn0KpVGL9+vXkuf8vgMFggMlkQiqVkqpMe2fzh8JWlnAeHh5wcXHB5s2bye83ODjYLsbJpjCmZw62sJ2zpTT52LFjaGpqwp49ezAwMEAq8Gg0ms5UlhDhEGpOKpVK0md9fX346quvMGfOHNBoNPzzn/8EYF4fUAD45z//CQaDAR6PB2AwQ+7m5obFixfj+++/h0qlQmJios1ku48T+Hw+tm/fjpkzZ456YACAXbt2jeh4oq/l7NmzkZ6eDgaDAblc7jCaekwHhwULFox4WmwL92lteHp6Yu3atTrbhsqftZvzxsTEICYmBunp6ZDJZNi7dy98fHyQlJSEmJiYYd9fZ2cnNBoNKBQKPD09MWPGDAQGBqKgoAB37tyBt7e3DoUWGhqKjo4OHD582CY2+uMYPRBmsAQtnpOTQ37vjsCYDg7DOTM5AitXrtRpQjtlyhS9pc5QEUxsbCw8PT1x9epV0p2ooaEBEokEgH4THW1cv34darUaNBoNISEhEIlEyM3NhUgkQlBQEKkDIBqYVFdXw9/fH+np6WhqaoJQKBzTDYSeFIzUPJj4/thsNlJSUtDd3Y3+/n7Q6XSLm9HYCmM6OAgEgjF3U9fU1OgIcwwp4oxRkUlJSaBQKOjv7ycLWi5cuIC2tjaDHhHAv7PWBFNDgOh5STgcEXReYGAgvLy8UFNTgxMnTqCwsBBVVVUGu4+pVCq76VD+r+H9998f0fEsFguJiYmIj4/Hw4cPUVRUBKVS6VAPjjEdHMYiqqurh1XteXl5GaRbS0pKkJSUBCaTSU753d3d0dvbi4GBASiVShw/fhzHjx836ZZM9Ly8cuUKVCoVgEFaVSwWIz4+Hmw2GzU1NVCpVHBycgKDwTCoTKRQKI8N5z/WMZJemC4uLmTf1MDAQAiFQnR3dyMxMXE8ONgT5lCExn7M1p6Tx+MZVAKGh4eDx+OBw+FAJpPByckJUqkU06dPB41GQ39/P+rr69Hb22vQ8YgYJ9HzUtvsllAmtre3kxWRqampeOWVV+Dt7Y2ysjJylkCo+ggj3HGMDMTnaS1oNJqOUpf4/hxNQz9WwWHz5s0WH2NOP8h79+5ZZEhrzjl9fHywfPlyvW3aycOKigpMmTIFXC6XrJX38fHBmjVrDBZGEeMkel4ScHNzQ2pqKhobG3Hq1CkUFBQgLi4OM2fOxOHDh3H48GEdtSrRK3MclmP37t169QwffvjhiJrwat/XxHe7YcMGh5sAOyw4WFMbThiGDoeh1OJwIMxgbQ1DJq579+4ln9p8Ph9z5syBSqVCdnY2Dhw4gNdff92o3NrYODMyMnD48GH09/dDpVJh6dKlOHPmDPr6+uDq6opt27YhJSUF5eXlqK6uxsaNG+Hm5qZDx1oCa497nKFQKEgVaGpqKrn9yJEjEIlEVtPuW7duBYPBwIwZMxAQEIALFy7A2dl5TJgAOyw4xMfHW3yMueaZoaGho1YAZKxPoVAoNNil6Z133oGvry8iIiLA4/Egk8lQVFQEDw8Pi2lXQp2nTZ0Cg7kNtVoNsViMX//612hvb4dCoYCvry+uXbuGrq4uAIPl6KdPn7bwHQPNzc02qwZ8HKD9HQ01ki0uLra6+In4/mbMmIFFixaR/h9JSUljoierwyokzelvwWazdcqSzbXDqq6uJpWNwcHBqK6utm6QZoDD4eiZkKrVaty6dQuRkZGoq6sjKUtgcMaUkZGB1tZWVFdX4+bNm1i2bJnFHZAB4JlnnkFlZaXB2URycjJqamrQ1dWFH3/8EXw+X8ecVSAQwMnJSY8ma2pqQm9vr0mfidraWotbxT2ukEgkqKurQ1xcHNzd3SEUCkl2SiKRjIhqX7lyJcLCwrB69Wqy2nboPe9IjOnyaQaDoTPFLi4utthIMykpya7BwRAI55729nYkJCSgtLRUJ0B0d3ejubkZLS0tmDBhgtWMAdFmbyi4XC5EIhGYTCZKSkrg5+enZ38mk8mgUqnQ19eHsLAwcvuDBw9QWlqqp0rlcrlkPceqVausGq82WlpawGAwHF4ObwpisRg3btwAj8dDc3Mz6uvrcfnyZfIe/OGHH6xqtQeA9IJMTEzUoZQJinosYEwHB1dXV6tyE1wuFzdv3sTt27f1rNpGC0wmE0wmE0KhEKGhobh69Sqio6NRUlKC7u5ulJWVgcvlYtmyZVapMo2By+Vi6dKl+O6779De3q73+tWrV8naEbVajaqqKrKvY2RkJLq7uzEwMKBTUyEUCpGWlobnn3/eZuN0c3NDXV0dIiMjR02CbCnEYjGEQiGkUikOHjyIsLAwTJ48mXy9paXFZJMjUwgODsaKFSvg4uKC48ePQyAQGOx56UiMyeDg5eWF4OBgqxvPElOz27dvW63KtBV8fX0xffp0cDgcnDp1itzO4XCQkJBg08AADKpAjx07puOAJJFIcOjQIQCD+pCZM2eSJbkSiQQ5OTkIDw9HW1sbHj58iP7+fqSmpuLMmTMIDg5Gd3c3GhoacOfOHaSmpuoE7JqaGp1Cqk2bNhl8LT8/nww4IpEIPT096OnpQW9v75gMDsRndvz4cQDAc889BxqNRiYjh/bCsASE2pgwJBYIBGTPS3O8PEYLYzI4EJSdLQpAMjMzRyyIGQmIqX1ERATu3r0L4N90pa1NYAnFpjYtm5WVRWotKioqMHHiRLz99ts4duwY+vr6MHXqVLz88sug0WjIy8uDQCBAZmYmZs6ciY0bN4JGo0GpVOLSpUtoa2vD3r17yXOHhIRg6dKl5DQ7JydHp93fvHnzwGQyIRAIcOXKFfj7+2Pnzp3g8XgoLS3F888/PyYSb0Pxxz/+EXv27MGjR4+gVCqRmJgILpeLLVu2kD/eq1ev6gR7SzB58mRS+k/AxcVlTAUGYIwEB2dnZ/T395PcuzHKzhre1xHqPG2Ul5fD29sbxcXFyMjIwIEDB9DX12cwMBBVktZagBmq79f+sRJ9LL766iuS5iSO03ZOGhgYgJOTEzkObTWgXC4nqcz9+/fjf/7nfzB//nwdbUh7e7vBQrG2tjb87//+L3766SdSVToWoFaroVarcfDgQXR0dCA7O5t8jUajYfLkyXjzzTfJH29rayu+/vprsjrVEhAGyKtWrcLUqVOxa9cuuLm56cy4xgrGRHCIiYnB9evXDZqBamO0+hFagt7eXvT09JhMKhJ5j6NHj2L16tVGKyxv3bqFuro6HY9Je4Awpk1LS0NdXR3Onz8PX19fyGQysphHO19B9Jns7OyEUqmEQqFAXl4eGAwG4uLiUFxcrNci0BAcqTAcCo1GQ3bGPnfuHKlF0b4HGQwGUlJSsGPHDnKGo1arce7cOZNds4zBxcUF7u7uYDKZ6Ovrw6FDh9DX14eZM2fa7H3ZEg4NDlOmTIGLi4te1p3BYCAoKGhMZ7IJEGtPc+zwIyMjjQYGgUCApqYmuwcGYFDpuX79eqjVaty8eROxsbGIiorC8ePHUV9fD4FAgC1btpDfg1gshkQiQVlZGaRSKahUKmbPng0mkwlnZ2ez6Lzg4GDMnTsXr7zyCu7fvw+lUumw75dY5pSUlKC1tRVVVVU6r1OpVAQHB4PH4+F3v/udTon5zz//bPVT3svLC7GxsTr9UwGMWbNbhwYHOp2uN+13dnZGXFwcfH19bdKW3lAhki0hFovR0tJiVnAw9bSRSqVISkqy5dCMQtuU9oUXXoBYLMaFCxfIzDsxTj8/PwQFBUEul6OiooKkNxcsWAAnJyfcvXvX7M83Ozsb8fHxuHTpEurq6mzez9QcCIVCnDp1CqWlpTh79qzBfaKjo8FkMpGVlQU2m03mU2pqashjRwI2mw1PT0/SHnAsdz53aHAwRANpNBq0tLTg2rVr4HA4I76JRqKWMwdEcDAHiYmJBqnVsrIyh9wkSqUSJSUlkMlketJ4QikIDOYZeDweuXRqbm7GjBkzDMrAhyIqKgobNmzAsmXLcOLECdy9excrV64cVS7/9u3byMvLw5kzZ3D16lWDOoioqCj4+/sjJCQEa9eu1RE9Xb16FX/4wx9w5swZo74bw0Fbecnn8yGVSiGRSMaDgyGsWLECRUVFCA8PR3d3N1nRSCgTORyOTnEOMGjgqV3X/rihpqYGqampZOlxTU0NmEwmQkJCQKPZ7qsoLy9HSEiIwfV9eXk5+VlrNBqjIrJXX30VPj4+EIlEKC0tBY1GIzPszz//PGg0mk4thCGEh4fjgw8+wOLFi1FQUIC2tjZs3LhxVJcTEokEJ06cwLlz5/CPf/xD73UOhwM+nw8Wi4W1a9fC09MTfn5+Ovvk5eXh/PnzVgcG4N/KS+1eritWrBiznbYABwaHOXPmQKPR4PTp0wYVgs3NzWhoaNCJrOaoIYdiNKjMyspKCAQCgxLb6OhodHZ2QiAQoKOjAydPniQDRHd3N5ydnW0um5ZKpTpsD0FlAiAb3ZhCZmYmmZnXVnNKpVJkZmYiNzcXbDYb8+fPN1pkFhISgr/85S9YsmQJvv76azQ3N+O9994bNfZo3759ZOs4hUKB6OhoSCQSktEhOo7Nnj2brPik0+l6naR27dqFAwcOjFiYt3nzZvj4+CA1NRWXL1+GQCDAvHnzxnRHMpMj27hxI9hstk6dfU9PD5KTkxEQEICVK1fqTC1zcnIwa9YsBAcHDzudz83NxTPPPGN0WtXf3w+1Wq2zbaxSmWfPnjXqqEQo7CgUCjIzMyGXy3H48GE0Njbi8uXLdu+ELZPJcODAAfT29kKpVCIpKQnbtm0z+lnS6XQwGAwMDAygqamJLAJydnbGG2+8gYMHD2JgYAAvvfSSjmowIyODVBIuWbIEdXV1oNFo2LVrF+Li4vCHP/zB7t+FXC6HTCZDREQE+VkT6lE3NzekpaUhOztb5+/ll1+Gm5sb+R0RUKvVOHDgALZt2zZiBaqrqysYDAa6urqwe/duXLhwARQKZUwHBmCY4PDaa6/pFXp88sknCAgIwC+//AI/Pz98+umnAAanb3//+99x/vx5fPLJJ8PSjk5OTti/fz96enowY8YMs/r/rV692pz35BDIZDKjT5fExETweDx8/PHHyMzMhFKphI+PD7Zu3WpwtkHQo+aivb1djwbu7OxEe3u7TtFSaGgorl+/juzsbKPJ3rS0NMhkMjQ3N5PMCpPJxEsvvQQajQaNRoMpU6YgOztbL8Hq7e2NuLg4lJSUoKKiAg0NDVizZo3dC52USiVEIhE547l9+7aOkI3BYCAhIQFbt24l/0xBrVYjLy8Pb7zxhk3Gt2XLFri4uGDZsmXktrGivDQFk8uKBQsW6CXbrly5gv/6r/8CnU7Hxo0bsXPnTgDA5cuXER8fj4CAAAQEBGBgYMAk/08oE0tKSiCRSBAbG2tUYUggPz8fWVlZFr7F0UF+fj7i4+ONLhGSk5NBoVAgEAggkUhw5coVowKme/fu4dGjR2aLzH7++We4uroiICCA7Ih04sQJvf2GE6D5+/ujo6MDZ8+e1fkeIiIiQKfTceXKFfzHf/wHAgMD9QJDUFAQ4uPjMWvWLPz000+ora01+XnYCgqFAgcPHkRRURHq6uoADKodtYPD1KlT9fIIpvDZZ5/ZLDBoj5Po2zmWlJemYPG8pqqqihSHPP3002Q/Rm21GgA89dRT5GuG0N3djUePHuH5558Hm81GWVmZXmAYibBltHHlyhWcP39ebymkjaSkJBQWFkIkEhn84atUKrKTtyXq06lTp6K/vx/Hjh1DaWmpWZ+ZoeXcpEmTcPHiRZ3vgc1mY2BgACUlJZgzZw6mTZuG4uJiMJlMcoxcLhfJyclgs9k4fvw4ampqdMqq7YXKykps374dmzdvRn19PYKDg8ngqP3+WltbIRQKIRQKTc7Iampq8Ne//tWmgSE8PFwv2TyWlJemYHFC0hLHG1NONpcvX0Zvby8mT56MCRMmGJw5NDc3QyKRjGp/QHPh4uKC+fPn62TsP/zwQ6xdu1ZHuTcUarUaIpHIoGclhUKxSoilXUTW3Nw87P6xsbEGC5cMlV8rlUoIhUIy4BD6jI8++gg//PADqdi8efMmampq4OLigqSkpFHxpqysrCSTzWKxGMHBwVi+fDnq6ur0Pl+ij6YxalybrrQlIiIidMrPR1t5WV5ePiyrZAwWzxyioqJIZ2ShUEj6BMybN0/n5rpx44aeh4A2lixZguTkZPD5fCQmJkIikZh86o410Gg0zJ8/X+cmFIlE+PLLL00eZ6oPgbWGr+np6Rb1NuBwOLhx44bOtvDwcIPXlslkejMROp2OsLAwtLW1IT09HU5OTqirq0N/fz9eeeWVUTOt1aa1ORwOBgYGcObMGdTW1uK9997T2VcsFmPSpEl6gidgMDn+8ssvj5iuNAfu7u6j+rDj8/nYsWMH+WcJLA4O8+bNw2effQa5XI7PPvsMzz77LABg7ty5OH36NFpbW1FeXm627XlFRQVyc3MhFAofK9PT9PR07NmzR8+Ydtu2bSaP+/jjj23K8+fk5ODrr7/Ws3tLS0uziN1paGgYdtaRn5+Pvr4+ZGRk4NSpU8jMzMSaNWvw3Xff4datWyRdN1rw8fEhE9/E2F9++WW88847ZpUkd3R04NVXX0VmZib+9a9/2dxHNDExccwnHU3BZHBYt24d5s+fj3/961/w9/fH559/jrfeegutra146qmn0N7ejjfffBPA4Nr0rbfewqJFi/CrX/1KJ0tuCmq1GosXLx6TSwdjcHV1BYvFQlZWFn77299ix44dOr0r//SnPxk8bvfu3TYTj6lUKuzfvx9SqRS9vb1m021JSUnw8PDQWx6qVCqTT82kpCS4u7uTxz18+BAikQiXLl1CSkoKtm/f7hDJsY+PD9LT09Hf34/y8nIIBALQ6XTk5ORg165dOp8L4ffY19cHqVSKbdu24csvv4RcLrf5uIiiMW0Gzs/PDykpKTa/lr1gMufwzTffGNxuzP9xy5YtFpmkEgU2dXV1BpuujFVs2bKF7FNpCHv37sXvf/97ve3e3t64efOmzjaZTIYJEyYM6+2g0WjQ1dVFVj0OZ2yal5dncHtxcbFVikLtY7Kzs+Hn50d6UjqSlsvMzNQJuMXFxaBSqWCz2WhpaUF+fr7eOHfv3g2pVGpWTxNrYYs+r46GQ6swCEXjrFmzMHHiREcOxSIIBAI970B/f/9hi3wMTXVFIpFZGgW1Wo3r168DsE0P0eDgYItvXg6Ho1MQN2XKFMyePdvhtBzRZ5LAiRMnyHE6ok+oof6pVCr1sTPldWhwINp/9fT0gMfj2VRfYE8UFxfrKSgnTpw4bIv0yspKPRVjVFQUOR03pXB0cnIChULBhQsXUFpaitbWVitHP4ikpCSLVKBcLhcrVqzAtGnT4OzsjIULFyI0NBQREREOpeVoNBoWL16sl/wuLi5GdHQ0pFIpKcnWpjLtqdY1REVrC9keFzgsOEilUrS2tiIhIQHLli3DwMCAQZq0qqoKMpnMASM0jsTERL1tEyZMQFxcnMnlwfvvv2/ypjT1BFar1SgrK0NZWZnZKlBTKCkpMfuG1TbCraioQF5eHnbs2IE5c+Y4vCuTs7OzXmsAAkNnVxMmTCDL1e2l1mWxWAZZOkP3zFiHw4LDxIkTERQUBDabjdraWvz0008GE2IzZ87EhAkTHDBCffD5fHh6eiIkJETvtYCAAPB4PFCpVJ1qOAJFRUXDGpIaOq+90NjYiK+//lqPjh0KDoeD3/3ud+jp6UFnZydOnz6NtWvXgslkora2dkwnkglzYUKFGhsba5DKtCWGLnEIPI75B4fN448cOYLw8HDS+tsYjeTh4WFzI1ZrcenSJbNqMTQajZ7W4cMPP0R6erpZT9rGxkbcv3+frPLLycmxS0ZdJpMhPj4eH374ocHXfXx8sGPHDvj6+sLHxwdpaWnkulmpVI6pGV1ISAjEYrHBmRnh32DvwGAM1vR4HQtw2Mxh8eLF+OWXX4ZtZ69UKke1/sHZ2dmoAIwYy969e43+yLdu3Yre3l4cOHCANCBVqVRITU2Fu7s7mbTUpt60odFo0NfXh7Nnz5KFK1KpVCc4WNoLdCjodDqcnJzQ19eHw4cPG1zOsVgs7Ny5E08//TQqKyuxdu1acDicEfVvHBgYQHNzs817ifj5+eHFF180mfM5d+4camtrAVin7jUHDAZDp6sY8G+V6+MIhwUHHx8fPPPMM6ioqDDZobiiooLs7WhvEOpDU7Scp6cn3nnnHZMKUV9fX6hUKvJHYOg9NDc3g8lk6k037927h5qaGpMFZAsWLLB6CeLu7k7OYDQaDZydnQ0mJj/66CPMnj0bP/74IxISEvTGSZilWoJbt26hoaHBIevviooKcpkxmkbFY6FbtrVwKFsxdepUiMVick1oCKNJc/r5+UEulxudwvv7+2PdunWg0+kmOfKMjAwsWbIEDQ0NpOKUqE/o7+9HU1OTwR6bwGAu5tlnn7VIRWgJZs2ahbt376K/v5+coQxdI7/wwgt45plnUFRUZHScXl5eZmffm5qa0NDQgOvXr1tU5m0pvLy8HEqrDmUo/P39H9tZA+Dg4KBQKIZdS1+5ckWvb6O9IBAIcOzYMaPXmzRp0rB0JQG1Wg2BQEDqUAgolUqjPS5VKhXOnTuHY8eO6R2nDWvVqoGBgbh16xaOHTtG5nhYLJZOg+Lw8HCkp6ejpKQETCbTpEhILBbj1q1bJq8pFApx+/ZtdHV12XXGwGazkZCQgICAAKP73Lhxg6Qy7eHdOHQGFhUVZdNuXi0tLTo9V+0Nh1KZlZWVdkm02QsCgYC0TBsO2pJmbZw5c8boE1etVusxGrGxsXoJ2ebmZgQEBFh842k7IxEgjE65XC6ioqIQFxeHy5cvk+pKU7Jrc8x1J06ciLlz59qd4ydqZkxBKBSS3x/R4MdWGI2lkpub26gm5x0WHL799lvU19db9AQ0RBHaA8nJyQaNPwkq0xLU1NTg0KFDJHsRFRVlVLVoaKnS2NhokCFpamqyuOScqKzUfn8tLS0oLi5GQkICPvjgA1LSbCt15ViaWpeVlZHfg61Lp4fmgIh+mLbEUJMYwhdU27TWlnBYcJBIJAgJCbFoeken03WstmyNmJgYBAcH4/Tp03rUakxMDO7fv29xcvSHH37AmTNnoFQqkZOTY1K1aMhANz4+3uDTgqB/rUmueXl5kYyMUqnExYsX0dDQgNraWnR1dZmtrgwJCcH8+fMtvr6joE2Zv/jiizY7ryEFLJPJtHtQfOGFF9DR0YGjR4+itLQUu3fvNqm3sRQOq3NIT09Hbm6uxcfZ08r7559/xsDAgFF1orEfqiFQKBTcuHEDTk5OyMrKQlhYGNzc3IwuowjTEj8/P8ydO5c0diUa/xjyfExLS8OBAweGHcvQcx48eFBnnHPmzMG8efNQUFCAgwcPmq2upFKpJKWqUChISlS7z+ZogkajYfXq1ejq6tJp56eN3NxczJ4926ZmtwQ1TIBKpY6aFOD8+fNYvnw5CgsLoVKpyPvBzc1N58Hh7OxssV+Kw4LDcH0xHYHQ0FA8ePDAIHtCUGHr1683ubTw9vYGhULBlClTEBkZicLCQuzfvx/JyclGv5zOzk6TtRxr1qzB/v379bYbU16aCwqFgqioKKxcuRKnT5/GggULLG4i1NPTg1u3buGbb74BjUYDhUKBl5cXyUqwWKxRs6MPDQ3FtWvXzPJlmDZtmk2u6e7urvfAsHRGbC3c3NywYcMGiEQi0jOT6Gcql8t1WjLExsaSwj1z4bDgYEz27UgMZ8BqDq26YcMGUCgUHDx4EHl5eaTo5+DBg9i6dSvmzp2L3t5eVFdXk2rBsrIyKBQKUKlUeHt766kIRxoEjCkTJ0yYgD/84Q9obW3F7Nmz8d5771mUU7l//z7y8/Nx5MgRdHd3IygoiJxJnD9/Hmw2G8uXL4e/vz+Cg4PtasN///59nDlzBrm5uWY9eF599VV8/PHHaGpqGtF1Fy1a5PDmwBwOh8wP5ebmGpw1GWPITOHxkEGOMsLDw1FfX6/3pL9y5QpCQ0N1nI0N4eHDh3ols+Hh4Vi4cCESEhLQ1taGwsJCcppPgE6nIzQ01KrllilIpVKD9GxMTAxkMhmEQiF+85vfWKSu7O7uxpkzZ1BTUwMejwc2m42Kigqo1Wp0d3ejpqYGM2bMICnZ6OhoJCQk2DxHoVKpcOnSJYjFYrPMdWtqaqBWq0Gn0xEbGzvi4DAUw9G/9gZh93fhwgUwmUz4+PjoWQKaC4cHBy6Xi4cPH4665l4bLBYLQUFB5FO+u7vbYEmxObx1SUkJ4uPjwefzdYw9IyIi8PDhQxw5cgQFBQV6nZ2BwXW7tWagxmDICBcYpN62b9+O8+fPY82aNcPSgNooLCxEb28vRCKRznHZ2dkYGBjA0aNHERgYCKFQSD6xysrKcPLkSSxYsAAbNmzQqa2wBuXl5ZDJZCgoKCBL0MVi8bDBobq6GiqVym45AWMU9miBKFhjsVhQKBRoaGiw+lwOb7kzbdo0pKSkmDU1sweVSafTsWjRIp0niEgkMpiUJOhDQzQYQXMKBAKyL+JQCAQCXLt2DcePH9cLhhs2bEB/fz+Z7yCeAN9//z3WrFlj8j2Y8ks0NpadO3fi2rVrmDp1qkXr48OHD6O+vt5gXqampgYhISFgMBjkbEIb165dw6effort27dbTb0R1PC2bduQmZlJ1lHMnTsXSUlJSE9PH7Vp/lC6kk6nj1qn9OHA4/EQGho6IjrV4TMHYFDtaA5FaAmVmZiYiHv37g1L7SiVShQXF5vlwUhQYUMpx+joaMTExOCXX34BMCjsycrKgoeHBwCYZcumTR2GhISAyWSSjs7DJc9M0Y5yuVwvmJ05cwbnz5+HQqGwyNYvPz8f77zzDtLT00bwImAAACAASURBVPHdd9/pBKX8/HzcuXMHMpmM7M2pUqmQmJiI6upqrF69Gjk5OVAqlWhra0NpaSnodLrFUubu7m60tbVh0aJFZBJ33759CA4OxpQpU3Dp0iWj3bxsjcmTJ+vQlUQydqzAxcUFMTExUCqVekbI5sBhwYFOp4PD4UCpVOpZrg13nDkwVz04MDBgUS/EvLw8vPPOO3B1dSWPJa6Vnp6O3bt3Axgs/iGswHk8Hv7zP//TYKBydnbGxo0bkZOTQ24jEnfE7EU760ylUuHk5KSTD9m3bx9ef/11fP7556QS1Nj7W7t2LX7++WdoNBps377drPcsl8vxyiuv4OjRozrjMWR1PrTVHEFrMhgMnf1VKhWOHj2KtLQ0BAYGDvt9aTQaXL16lXTZ/vLLL3U+T0vuIVuAx+Nh4cKFo3pNa0ClUs0u+R8KhwWH+Ph4uzIWwxmwWot3330XM2bMwMaNG1FXV4eioiJUVFTA2dmZtOlvbm7WqYosKyvTGYuLiwsmTJgAmUyGFStWkD0ozUFISAhYLJZODoFQV7700kv4/vvvjXZ1YjKZWLJkCfr6+sxec3d1dWHbtm1kYLAUxcXFWLlypdH6kLy8PGzYsAEzZ840eg6NRoOqqiq8//77VmXdRwtjxYb+zp07YLPZ5D1nSd9VbYxTmRZg/vz52LhxI4KCgiCXy3XyHyKRiDQ1zc/Ph0QiMcg6zJ49m6yma21tRU9PD0llAv92ErKkNLqvrw/ffPMNUlJSEBERYTSpmZCQgJ6eHnh4eAybxwAG5ePbt2+3iD1Zv369HlV74sQJ9Pf3IyIiwuAx+fn5JmcxV69eNRgYiCWJoU5djoA5vTJGA/n5+Vi8ePGIfTMcnpB8nPCrX/3KaIInKioKzc3Nw7INK1asQH9/P1pbW8HlclFXV0fSjNHR0WCxWAgICLDYJ1IqlaKkpMTocWw2G1wul6Twhqv0lMvleP/99/H3v//donF89dVX+PLLL/Hf//3fOtNua+zwgUEj2HfffVcvMISHhyMlJQUffvihUQ9Je8EQIzEaRU/DQSgU4sKFC1Cr1TYx1BkPDhbg6tWrpDXaUHPWqqoqnD9/HhMnToRSqTQaJE6cOIGamhq9HpTAv5WCptSOxNPYUE2CseNYLBYSExPJmgNz1JyvvPKK0RnDcApEwjTnrbfegr+/PxmMTN2wJ0+eNLj9/fffN2gGS9DNfD5/PDhgMDCcOXMG5eXlenknazEeHCzA7du30dvbi2XLluGbb77Bc889h02bNmHTpk1wcXFBb28vampq8MUXX+hRfYQSknAjMtSD0hzIZDI4OTlZJNdmMBhQKBQQi8UICwsbVhB0+PBhFBUVIT093aDUOjw83KBpy9BpdUJCAiIjI9HY2Ih169aZnP6HhYXpbSNMeY31+7B3X8vHARKJBIcOHcKpU6eG7WViqdHOeHDQAqHKBPQ7KQH/TnLOnz8fL7zwAlxcXODn5wc/Pz8wGAzk5+fj5s2bBtWVhpSe2rBEXalteTYciPr7GTNmYOvWrcMWHxHv4e2334afnx8WLFiArVu36lCOH3/8MebMmaMzg0hLS8OePXt0zsVkMrFmzRpQqVRMmzbNpNGqITpWIpHg17/+NWbOnKkXINLS0pCVlWXyvRjDvn37rDoO+PfnqQ1HWcHt27ePpIZN+YxER0cjKysLoaGhFp1/TNQ5OBIMBgOpqamorq6Gq6srmpubQaFQSGqRQqGATqeDRqMhJSUFvr6+OskzpVKJ06dP4/e//z3a2trI7cRxMTExEIvFqK+vNzkOQpxEoVAQEREBqVRqdGliybTR1dUVXV1dUKlUiI+PN7qfWq1GYWEh2a6PGA+VSoWbmxvWrFmDvLw8NDc3Qy6XQ6VSITIyEpGRkXB2dsZrr72mp+asqKiASCTCG2+8YfZ4h+LAgQPYsmULgoKCSCpU+3pSqdQiKhoYzKe4ublh06ZNyM3NBY1GM6nG1YYhxelQVaa9oFarcfLkSdTX15Ps1qFDh/T2c3V11VNlWgOHBQdPT090dnaCyWRCrVabNJm1J7y9veHj40M+uWJiYnDw4EG0t7eTqsX09HTMmjULHA4HGo2G/GJu3bqlk2lfuXIlamtroVKpMGXKFFJHoN29mkKhwMPDw6g4yMfHB4mJiTh79qxN3ltGRgZ6enpMTil7e3tRWFiI+vp6k0uOtLQ05OXlkZWqcXFxoFKpWLJkCTQaDSn4cXFxgaenJ2JiYqBSqdDU1IQ7d+6YpGsN9R719PTE7t27odFodKjgmJgY8nq//e1vrTZuIUxyZ86caVSNOxRDx2hIlWlrKJVKdHZ2oqamBu7u7ibvH09PT2zatMkmknmHBYe5c+eitbUVHh4euHnzpsn2biKRyGKJrb+/P0Qi0bA2dMQU8f79+1AqlToVbmFhYcjIyMALL7xAJnsAICsrCw0NDdi2bZtOFv3EiRPYunUrXFxcUFFRgaNHj8Lf3x/37t0j93F1dUVycjJyc3PBZrOhUCjItSKhyiSktbNnzzbrPRhDWloa1Go1JBKJUZu23t5enDhxArm5uQgKCho2H5GWlgZgkB0RiUR49OgRbt26pdNDk8Vigc/ng81mIzY2FgEBASgoKDC5rMrPz9dbJiQnJwMY1ENoJzOJzl8CgQAFBQUmx2sKXl5eiI2N1RPAmcLQJYW2ebA9IBQKMWnSJIMzBG2w2Wzy/djKS8NhweHixYuIiIhAc3PzsH0fHzx4YHHviqioKNTV1Rk1/RiK1tZWyGQyeHl5ITw8HLNmzQKfzye7gPf29kIoFEIikUCtVqO8vNxgFr2yshILFy7EwMAAli1bBi6XC4FAgNLSUvT09EClUpE+kcHBwejq6iKDg4uLC0JDQ1FRUYHAwECw2WzcunXLquAQHh4OGo2Ga9eu4U9/+pPBfVQqFQoLC/GXv/wF06ZNs0iVyWKxwGKx0NLSoufXoFar0dXVhUmTJkEoFOLUqVNmeSwYgzHD39EyHnYkiouLsX79eqOvM5lMhIWFITAw0CLxnDlwWHDo7u42u9rNmErSFlAqlSgpKYFMJoNSqcTMmTPx7rvv4tKlS1i+fDlkMhlqa2vR1NSE06dP4/79+ybHXVFRAY1Gg7/+9a/kTCM4OBiVlZV6wQEAIiMjcfv2bZSUlMDNzQ2JiYmkYOn48eNmG9oOxbvvvotbt27B09PTKNVXUFCAHTt2QKFQWC0zHnpDpqSkgMFgkGKv27dvY/HixTh58qTVAWLRokVwcXHRy8HExMTA1dUVly5dAp/Ph1AoNOnaPVIMpXC5XK5dmghfvXoVQUFBqKyshFKpxIULFwzuR5gA28Lr0xAei4SkPWkrGo2GwMBA1NfXIzw8HB4eHhAIBFi7di1+/PFHKJVK3L9/Hw0NDeQTfsOGDSbXuTweD+Xl5cjNzUV4eDi6u7sNrhGrq6vh6+uLdevWQalUgkKhQCKRQCAQgMlkws/PD3fu3LHYNYvP56OzsxOff/650aTm4cOHsXXrVnR0dBhUUBLgcDh6GgKFQoHDhw+Dw+Fg0qRJmDx5MlkcNrTfhr+/P/z9/XHq1CmL3oM2qFQqnnvuOQDQez/h4eEICAiAl5cXAgMDoVKpzModWIOhJrJDDV9tBaI/rEAg0FHqDsUrr7xiltentXgsgoO9kJmZSXoocrlc0Gg0ODs7QyKR4OjRo5DL5XoKw5CQEKO+jWlpaWTCaufOnVAoFJg1a5bRXqDd3d0oKCjAa6+9hl27dmH37t3Ys2cP1Go13n//fdy8edOqbl8eHh7Yt28fEhMTjd4827ZtQ0dHB5kANQQfHx+sXr1aL+E2MDCArKwsUgRGoVDs6vIEGFcYaish6+vrdZK/xpCTk4Ps7Gz4+Phg+fLlFuUcRgMsFgv5+fkm1aWbN2822+vTWvyfrnPIyclBX18fKBQK3NzcSPUanU7HwMAAXF1dMWPGDGRlZaG0tBTr1q2Dk5OTXg4gNjYWPB5PxwyWCDpKpVKPxvTx8cG2bdvA5/NBpVKRl5cHPz8/KBQKcDgcHDt2DNHR0RAIBBbRZFQqFQkJ/7+9b49r8rzbvwgkIRERooAcjUBrOUMQ9C04iessKFjBeZivsFbFzbViDyu0a9+W7e1WYe2r4ja7iV0r1qqdIIWKtCqxA52gqCBg36FQTgooZ0kIOfz+4Pfcy5kcHg7u5fp8+ANCkifPk3xz39/re11XHAICAvCf//mfeP/997X+59GjRwgPD0d7ezusrKzGzULQ9dyq92MymeMWhtzcXFrySerq6gxKj6Ojo42KCaSOhcFgGM00aF6HiVBl1tXVISsrC++99x7u3r2rcyvNZDKxY8eOCS8MwDjFYevWrXBxcVHrRGdmZsLDwwNhYWEICwtDSUkJuS0nJwdPPPEE/P39dTbrzIWTk5PecFtL8cUXXxBKi7ITj42NxZYtW7B582YEBgaivb0dJ06cwLvvvos9e/ZoVfSBgQFCxd67dw/FxcXIyMiAt7e3ztTnjo4O7NmzB4ODg9iyZQteeeUVZGRk4OzZs/j444/x6NEjvPXWW/Dx8UFGRgYWLlxo1GuJiIhARkYGoWE1z1l7ezt+/OMfk56HroEezeOkO/RWH3Qlk2uCy+UazBA1B8Y+pi77ebqxcOFCbNmyRe/1pobKJkv9aXBb8cILL2DXrl2EvgLGvjVeffVVvPrqq2r/29XVhT/96U84f/48mpqakJaWppXeZC4CAwMnxNbL398fGzZsgJ2dHXx8fPDo0SMMDg4Sxei1a9eMEgxdu3YNnp6e4HA4qKioQHJysl5TV837Xbt2DUKhEDweD0888YRa6jj1JklJSdHpnaAKLpeL0NBQdHZ2wtPTE9u3b1ejtPr6+vDee+9ZtPc3Fz4+PiSfUx+o2Ylt27bp/R8qt1Nfg84c+Pr6GlSyTiYaGxtx6dIlvUNdlDvYZMHgJ27ZsmU6hTy6ljtXrlxBbGwsvLy84OXlBaVSicHBQVoqfVlZGSIjI026T0NDw7g69oSEBFRUVCAqKkqNFquursbg4KDB7jqTyURUVBQ6OzvR0NCAyMhI8Hg8JCQk4OLFi+jv7ze6OBrD2kRFRelchVDg8/mkY+/n5wd7e3u1269evWpWYaDyME21rFfFnDlzwGAwpp0WYmBgAL29vSa/NjpNZKn3HwV9Nv4uLi4WXQNzYNZa/cCBA1i6dCmysrLIB7CyslJNqbZo0SJUVlbSc5T/H4bUjppQzUU0BM1uc1VVFc6dO4eysjIMDw8jKSkJERERWrTV2rVrERwcjKGhIQBjlCQlhiorK6Nt1QSMUWiGsh2pZh3lAeHn56dWlBsbG5GZmalV6FevXj3uc1OuzpYYAFdXV9OmFKQTAwMD6OnpGXc+QNNYmE4TWUdHR7X3ta6QZB6Ph9WrV9M+xzAeTC4OO3fuRFNTE0pLS3Hnzh0StqJrNUH3vLmNjY3RnoPG5Frm5eXh8uXLaqYtlPIyOTkZERERmD9/Pu7cuYP58+eTN0hycjJ8fX1x/Phx8qExJ7vSWIz3mm1sbODm5qbzAzwyMoK//vWvOlcdxhawzs5OnD592qwgIpFINC0DjEyBl5cXmRyl20TW398fx48fh5OTk97tEmUANNkwuTg4OzvDysoKc+bMwYsvvoiCggIAwJIlS9Qkubdv30ZERAR9RwrTDDx5PN64neiOjg48fPhQzbQ2Pj4etbW1CAgIgKOjIw4fPgxXV1colUrU1dUhJSUF3t7e2Ldvn1oc+pEjR/D9998jJyfHZMGLoWZXXl4esrOz8frrrxvlNBQVFaVWTB49eoQPP/xQ5/+aYqOnj46dqPvpQn19vUG2whS1qqoyU/OcGQKdJrLUtU1ISEBRUZHOiU8Oh4MtW7aY/RwikQiZmZnkxxSY3OWjBDIymQzHjh3DqlWrAIxpJV5//XW0tLTg7t27YDAYtHeWTUF+fr7O0WmhUIjly5cTcRUwxli88MILWLJkCTo7O/HZZ59h3759GBkZgY+PDzZu3IgLFy4gISEBbm5uyMrKwsjICNhsNmkeJSUlwd3dHWlpaSbTdroSrYRCIQQCASIiIvCb3/wGVlZWOHToEFauXKlVJChNAqWgVKUWKQdsS0G9vqnEokWLEBkZqbf3IpPJjO5rqF4jJpOpt+EtFArV2Dq6kJ+fj7t37yI9PR3Z2dlwc3ODQCDQYodsbW0t0krExMSo6Wp+/etfG31fg8XhJz/5CS5evIgHDx7A09MTv/71ryESiXDjxg2wWCz84Ac/wM6dOwGMNUx27txJRl11ZTtaCoruskToQtGO1GO88847kMvl8Pf3h0gkQn5+PplL8PHxwUsvvUT2y7du3cLp06cBjC31nn/+eXz++eeQy+XEuLW7uxudnZ1EdWoMnJyc8PDhQ6Ifoei1hIQEBAUFIS8vj8wsaJq8qNJamhmN420bTD2f3d3dmDt3rtG08uDgIC3zDRTq6uoMNmVNBUVhmwK6aERKzUmt3jo6OrR8QFxdXbFjxw5ans8cGCwOn3/+udbftm7dqvf/d+/ebVIOgqmQyWSoq6vTqzA0BteuXQOfz8fatWsBjCVRFRcXq20RKCQnJ+PWrVuorKwkCUJUUvaTTz6JwcFBCIVC9Pb2kv2+v78/srOzsXnzZqONWdeuXYujR4+SD5Kvry/c3d3JuHZKSgoyMjKwf/9+LQ9Limbmcrlqo8ulpaXjxsyPjo7i1q1bEAqF4x5ja2srysrKkJqaanQw7rVr10waZaboX3P21319fSY5azU0NMDZ2RnOzs4m0Zi6tnZ37twBn883aUqUOufHjh0z6bkmE4/V+LSmb6Mh+Pn5obm5WSed2dDQgJ6eHkRFRRkc8qFEUp2dnRgYGMDs2bPR398PsVgMBwcH9Pf3k+VoQ0MDPDw8xvVX1AUqv5GiR11cXNDQ0ID9+/ejv7+fZFRoZl5SyktgrMdC9XgaGhrwyiuvECZFHxgMBubMmWPUMVLxfZcuXQKHw6E98xIYe31Xr141qzi0tLSYJLqi5lcoqlYXjKUP+/v7zRIGUt6a586d07pNIBCYnTdBFx6r8WlTqExdXD+F+vp6lJWVjUuvnT59Gs3NzYiKigKHw0F9fT2hRysrK8Hn88mHRpU6HRkZQU1NjdENWSq/kclkIiYmBnZ2dmhoaEBLSwv++7//GydOnNB5v/DwcDCZTLBYLLVRXqo5qglNOlZTIWoMysvLceHCBRQUFBgMkmltbTU7wFUTUql03OczF2w2G2FhYUhMTNTaYri4uBhFH6oWaVNBGRbT+Zh04bEqDqZQmYYQExNDJghV1ZXV1dVqy+DGxkZs2rQJXC5Xq7m5ZcsWvVOQmzdvRkdHh9HfgM899xy2b98OYIwNopp/d+7cwY0bN7S0GQKBQC0TUiaTEaaourqazGhoQpWOBcY+GKaajgJjSVw1NTUGZx80DXTNdWsy9vlMBTWR6eDggODgYAQHB49rdGMJa6APk+2cbQoeq22FVCrF119/bdFFio6OxrJly2BtbY2cnBykpqaS21Q1EsBY99/Z2Rn379/XGqhydHTUMlTNy8tDVlaWyTJaZ2dnuLu7QywWIz09HcHBwbC3t9dJbQUEBOC3v/2t2krhwIEDhI4dGBgwuglIvT5zQCkajYUu0126YI4GZDwthy616kTIo3U9Znx8/LRIz3qsioOpuZYUbG1twePxSPPu1KlT5Jv2wIEDel2M9c0rvPvuu5BIJGrHwmQyIZVKIRaL8frrryMvLw+BgYEYGBjQuadUxaFDhwCMDY3J5XIMDw/rHSALCwvTMopNT0+HQqFAZWUl3n777XHNbOlAR0cH3n//fURHR2NoaAiRkZEG39CqcxxyuVxrS0fdXlNTAx6PZ7TiUalUQiwWWzRLIRKJtKLqKaXusmXL0NXVhTt37pg91CeRSMjrU33tLBYLH3zwgdr/2tjYgMPhTJjQ0BRM/REYAUqVyWAwzKIxN2zYQJSQe/bs0ZmfMDw8rLU60JUP6eTkhI0bN2oNECUkJMDV1RU5OTlgMBgYHR3F3bt3TQo74XA4BtWc+qg3KkvyjTfeMInqM0YJOR5qamoQEBAw7jedKotVV1dHrgX1097eTo7FFApUIpGYtWUx5rUHBARAqVSivr7eIvt56n0klUpRXl6OgwcP4ujRo7h9+7aW/aFqPMJU47EoDmvXrgWbzTZ7j6xryIgCNSPf2Nio1ZwLDQ1FbW2t2l537dq1OHnypMHHpExkdcHa2hpBQUE6+xF+fn4G1ZzOzs4ICwvTol0fPXpkVsgsRWVaAg8PD4jFYtTW1qoNIDk4OOjdsjg4OCAoKEjtp6KiQk0NaywFam5OpkQiUctrpVS1wNg10hd7aA4oSnJoaAgPHz5EbGwsnn32WZw7d86slfBk4bHaVkwEDM3Jnzp1Su13StCk+e3c3NysptKrrKzE8uXLCZPh4uJCmnNsNhsvvPACHjx4gN/97ndqjxMbG4uSkhK1IiUQCAjrYm9vj5aWFpSUlIDP50MgEGD27Nn47W9/a1b6NJWbaQmGh4dRXl6Orq4u+Pr6kg+Yl5cX/Pz8dM6PUMpdVYyOjqK5uZlsJ4zthZibwakJOzs7NbMfoVBIKGy6wOPxkJSUhObmZnz11Vd6mYrpgv/zxYGCp6cn/Pz89HLlfn5+4PF4OHfunNb8vuaI6zvvvIPPPvsMd+7cAaBeHICxD/natWvR0NBAtCnx8fE4ffq02mNHRERAKBRiw4YNUCqV+Oqrr9Da2oqGhgYkJyfD2toaxcXFyMrKou08mArV/X5xcTHWr19PbqPOmUgkGveDMGvWLGRmZur0K5gowxlqrgLQreKlrpmq4pYO6HPf8vT0pE0KTgceq+IwEVRSXl4ekpOT4ejoSIaPNOHr64u4uDicO3dOq9lH3WZvb0/yMKurq/V+o0kkEuTm5qKxsZGsLIAxCrKjowPOzs5k68Tj8bBp0yaEhISgv7+fBMnMmTOHKAXffPNNGs+G6aA+QGvWrNHqB7m4uMDFxQWVlZU6i0NMTAxZvjMYDL1sgEAg0Ll9sIQeBf41kTneB19VlUkH2tvbdXqDUu/B6YJpXxxUaZ1Tp04ZzFs0B+ONGLu5uWHDhg2orKzUqfhrampCbW0tent7ER4eDgaDAYVCobacjo+PR3d3N0l9qqysJEnbFCiqj8rfjIqKQlRUFNhsNhgMBvbv348bN26AwWDg/fffh7+/P1auXGm0ClHXsdB5LktLS8FgMNSYn4qKClRUVOjdV/N4PC23al3Q3N5RmCh6dNeuXXBzc0NYWBj6+vrMbhAWFxcjPDxcq1kbFBSEO3fumN0vmSxM++JAfTgA0F4YqExBfXB0dMT27dtx/fp1vXSkXC4n0XX+/v5QKpVITU1Fbm4uSal++PAhPv30UwBARkYGsrKydFJvbm5uaGxs1FLhSSQSsnVgMBhgMpnYsmWLWZF5LBaLnE86/TaoAkCp/oKDg+Ho6KiXdYiJiTFa7ajrMQ4dOmSxqKutrQ35+fnIy8sjMyUZGRngcDhECEWZAJuK8vJyeHh4kJWAKp1pjCnvdMBjwVZQMMV/wBgYEom5urpi165duHnzptFNryNHjkAikWD//v3kbxQtR9Gx+mL9KAXe0aNH1f7e3d2NjIwMbNiwAXw+H1lZWejv7zd7lLi3txcODg5qYcGTBQaDAXd3d7i7uxst59d1zakAoumM6Oho9Pb2ku2DKi1Ot1p1ojDtVw6tra2kC64rT9Fc+Pr6wtraGrW1teByuTrVjiMjI2p0lynQpCTXrl0La2trLF68WO3/PD094eDgoJc1+fDDD/HRRx9BLpdj06ZN4PP5eO2118wObikrK8PTTz9N0rQnCn19fVqDTjY2NhAKhSbRhLr6CmVlZbS5S/X19elkVADDdKwxUGWCKNPhO3fuoKGhYcKCd+jEtF85VFZWkiWfKQNFqtC8n5+fH9asWYOqqip8+eWX6O/vR2dnp04zXVNB0Zw9PT0oLi5WE0Dt2bNHrYHI5/MRHx+P3/72t/jRj36E5cuXIywsjNyen5+P+vp6KBQKrFy5Ehs2bMBrr71mdgiLpj+hOcIrY6FLJalUKtHf32/R4+ryWLQEqsepKXZis9kWNyIpxS0w9p7Iz8+f0Mg+OjHtVw6qMLc4UL4IFPz9/WFvb4/y8nIwmUwIBALU1NSYXBx4PB58fHwwNDSEoaEhtLa2ory8HCwWC08//TREIhHOnDlD0qapJT0wtmLg8/mQSqUQCARaLkv5+fk4fvw4Ojs7sXr1amRmZqK0tNSidCZbW1vyRgX+VRwmS/yjUCjw/fff65VI64Lm9oHu4qCK8PBwtd+pLwxjZNvFxcU65fr29vZG9XZ4PJ7WqnKq8VgVB3Oh2tEXCATw8fFBYWEhRkZGiBpSE8bQZJTxZ29vL4KCgvD555+ju7sbMpkMDx48QExMDEQiEfz8/Ej2oUAgwPz580nDTnOmHxib1qytrcX333+PGzduQCgUYsGCBfif//kf808CxlSZDx8+JK8dGMsbEYlEFhnoiEQiskzWdz6Bf6kr9aGrq4uY/cbExKCurg7d3d0GH3Oi4OzsbBJLoa/A6prbEAgE6O/vJ3MwwNSZyBrCtC8OdCrUAgICEBcXh9LSUty8eRMKhUIvtz4eTUalRdnY2EChUIDJZGL79u3Yu3cvJBIJ6uvrERISgoyMDLBYLBw7dgzr169HTk4OXF1dsWDBAgwODmolGHV0dCAzMxNdXV2QSCTYtGkT0tPTsX//fr17Y1Oh+jhSqdTiKPuenh60tbUBALKzs7VuT05OxhdffKE3+zEtLQ1KpRKHDx8mRUssFiM2NlZNe0C3TZw+7Nq1C3/84x/R19dHPFLHw3iKzezsbMyfPx+rV6/G119/raWpmI6Y9sVBlco0F1ZWVsQotrS0lHT6MzIyLHpMysxVLBZDIpGAxWLhfmdZ8gAAIABJREFUjTfegFgsxr59+yCXy0ni9fDwMPbs2QMOh0PCZ0dHR1FcXIz58+fD3d0dSqWSCMDKysqwceNG7NmzBwwGwyRjUH0wZ8TaGCQlJSEpKQkAtKY1KUGapsLVxsZGy8wkMzNT70xEW1ubTiGcpZDL5WSrtX37dnz22WfgcDhwc3PTq48xFRKJhChn5XI5QkNDUVBQMDPnMB3g4+ODX//612hsbCTfPIbyNzUNXzXh6uqK/v5+uLm5ISIiArt374ZIJEJqairc3d3BZrMRGxuLuro6vPXWW6iuroaTkxPc3d2RmppKlqyUq1V3dzdcXV0hFovxq1/9CtXV1di4cSMyMzPR29s7rUZqx8N4BZfFYsHJyQkCgUBrKd7W1obDhw9r3YcO9ag+UKuRZcuWGR2qayq++OILJCcno6OjA1VVVXB0dJz2hQF4DNgKS+Dj4wNra2v89Kc/RWNjI959911yG6X0BHTTjpqDSC4uLqSZqK9xRPUKZDIZ7t69i5GREcIGBAYGEnPeoaEhtf3mrVu3IJPJcPz4cXR1deH111/HW2+9BTabjY0bN9Iq/tEFQ3Qe3bCzs8OSJUvg4eGB1tZW1NbWkh/Vc6IKSyhlYyEUCjEwMIAnn3yStsdsbW2FWCyecqNYczHtVw4NDQ3g8/lmZWAIhUJUVVWhp6dHbbnr5+eH5cuXo7m5GRcvXsSCBQuIzkEzSo6Cv78/Hj58iL6+PhQVFcHe3p7Qjnw+Hy4uLmTZ/qMf/Qjr1q0jOZrAGI2nUCiwYsUKAP/a9/v5+SEuLg5VVVU4fvw4nnvuOaxcuRIcDgcffPABWlpaTH7dpoKi8+gKazEEis7j8/kQi8VGMQ8T3WegzGH7+/sRHx9PW3Tf0NCQWtyivb09HB0dYWVlBWdn50kryOZi2heH+vp6REVFYfbs2fjqq69MsiYTiUSQSqVaqj6qC11UVKQlHaZoTl3Hoen8xOfzceDAAYjFYqK8jI+PR0lJCUm71mQBHj16BKFQSAqJqgx8xYoVSEhIAJvNxu9//3vk5eVN+KpB9fVR03zx8fETtsSmYCxtXFxcPCHGsrpAbXOsrKyMdqIyBM08TWpFKZVKp/2EJ/CYbStMFRk1NjZCLpdrUZnbtm3DkSNHUFVVhYCAALX7LF++XEtdqJkjQWF4eBg1NTXo6uoiprUCgUDNEJWiTim88sor+Pzzz7UmFLds2YKf/vSn8PX1RVVVFT799FOt55tIdHZ2oqamBjU1Nfjkk08m7Xkp6DPyMfWaW4Ivv/wSIyMjsLa2npCoe2r72tnZOanX1lw8VsVBIpFoaQ9MxZw5c3Djxg00NDRAoVBALBarzTRcvnyZ0JEUuFyu1moiLS2NmKyWl5dj8eLFiIiI0Gpy1tbWqn1Ltre3o62tTYs+PHXqFNzc3HD16lX89Kc/nbQVgy50dHQgOzvbYkm0KdBlAZiXl6eX/pwIPPvss2CxWBCLxRa/z/4dMC23FR4eHviP//gPFBQU4LnnniPTg+YazKpidHQUYrEYCoUCtra2WtTb0NAQHj16pBZSomtwJz09HR0dHWhtbcXy5ctRXFyMsLAwWFlZkcBSuVyOM2fOYP78+QgKCkJWVpbeabldu3ahp6cHOTk544bRTAaUSiU2bNhA62Ma8mDctWuX2ozE6OgohoeHzQqLoZ7L1MJCNaElEonZz2sIHh4eSExMJAY/0x3TsjhIpVK4ubkhOjqa9scuLy+Hi4sLnJyckJKSQjIouVwurK2tjVZg7tu3j9jBU8cZGxuLmzdvkpUCRZMJhUJIpVK4urri/v37kEqlePTokZbJyCuvvDKp39aGIBaLcfjwYfzkJz8xywWJOp9U4th4uY+aKsWioiKLVLi7d+822iFLs2AfOnSINoEfBYVCgXv37k17azhVTMttxdDQkE7VGp3Gn5p05bx584wyHqFAhaKo0oCFhYVqHgWUqo9SEaakpBBfRaohSdFdp06dMmhaOxXo6upCQUGBWV11yiGLMpB9/vnnx70PNUL8uOzJTcHIyAhyc3NNyuWcakzL4qCZ+0h9+5iS7TgeVNVywBidR7EOpoAyfL148SIGBwfVVh5eXl5YtWqV2mO6uLggLCyMZDRSVOtUpikbAvX6TBE72dvb46mnnoKfnx+ZnhyP/aioqCDiIyoKcLIwEVsICtT7bDLGvunGtCwOqtLWWbNmEdccuiTGVVVVkMlk+Oqrr9T+vnDhQrM8/JqamlBWVobCwkItiorP52P16tVkaT5nzhwMDg4SxV9VVRXS0tKmRZ9BH5qamkxyS5bJZHj06JFJz1FRUaFm+PrvAkqVaag4aGadThdMy+JAUYSdnZ1q5p5sNtuglbyxaGlpgbu7O21BrxQo6lQTqq8hODgYy5cvJ/MPPj4++Pvf/z7tee+Wlhad+Zu6MDw8jLKyMly/ft2k56DuN1EeE8aCTiNjylTIECaKOrUU07I46AOVlWkp4uPjce7cOa1udnl5udG8OofDwZYtWxAQEKDmM6FpvRYVFYX09HSkp6fD1tYWDAYDkZGRSE5ORnl5Oe7fv4/t27ebnaY0mcjLy0N2drZR9nK6EsT04cCBA2bdb6Jw9OhRZGdnIzs7G5cuXbL48VRf31SgoqICP/jBDzBv3jyT7jct2QpVSKVSKBQKMBgM2NraWlTVWSwWnn32WURGRqK+vh4ZGRnYs2cPgDE5t4ODg9F7w+zsbGzZsgWzZs3C7NmzweFwMDIyArFYjOzsbKSnp6Ourg4ikYgE9wIg24uQkBC8++67RJnI5XInldM3B9TxicViwgRER0frNeERiUSoqKjA5s2bsWDBAsIK1NXVkalV6vpOF0gkEjXm5JtvvlEz8lUVllHK0pGREbBYLL00dWpqKsRi8aR5dlJU7N27d/Hmm2+aHfwz7YtDUVERkTRbAjs7O7z66qv45S9/iU8++QSbNm1Sa5KZOomnUCigVCqxY8cOLFmyBIsWLcKxY8fU1IMLFy4kFuRBQUG4d+8eduzYgQcPHqCiogILFy5EZGQkvLy84ObmhoyMDNpNdC0Fl8vVojJtbW3HFRNR94uJicHNmzfh6upK2KGAgAAymVpYWKh2zh4+fIjZs2eTJrQlcHV1Nep8qn6ox/sAq9Kj4eHhCAsLQ2FhIWJjY+Ht7a3zPjk5OQYNZelM1O7u7sZ7772Hvr4+i9mvaV8czEVrayvZI4eGhmLNmjV44YUX8OmnnyI3NxdLliyxqOBQ1JSXlxcWLlyI7u5u0lSUyWSora1FS0sL2tvbkZCQAA6HgyNHjsDb2xvp6emIiYnB7t27sX//fqSkpCA1NRVMJhN//etfadk60QEulwuhUEiYI1Mwb948rF69Gs7OzvD19UV9fb1OZyVNz4SWlhY4OzsTE9Zr167p7OMYg8WLF9MWl6cL165dw7Vr1wCMbbkoTwtNjHf8dKk2W1tb8cEHH+Cjjz6ipYdlsDi0trYiJSUFXV1dcHJywo4dO7B582YMDg5iy5YtuH79OgQCAY4ePQo7OzsAY1XywIEDYDKZ+Mtf/kLrIJNMJsP169fVTFj1oaqqinTX//CHP2DBggXYvXs3rl+/TooGHfRSS0sLGAwGUlNTUV1djdu3b0MqleKbb76BQCBAXFwc1q1bhytXrqi9Bmtra/D5fJSUlOCll17CggULsGnTJkRHRyMtLW1aTNGpUsqmQjXTExg716orBD6fr9Ob0cvLC2+//TaAMRrwzJkzOHv2rMnXqqKiwmiKki4q0xJ/T0vR3NyMvXv34pNPPqGtuW2wODCZTOzduxehoaF48OABIiMjkZCQgIMHD8LLywsnT57Ea6+9ho8++gi//OUv0dXVhT/96U84f/48mpqakJaWRkvnuaysjIzyVldXG1UcIiIiSAfY29sb69evx9mzZ9X+p7y83OxjGhkZId6Lzc3NkMvlWLZsGVHd2dvbIyYmBn5+frh//z7y8/OxcuVKnDhxAhUVFVi3bh3EYjEZBy8vL8fKlSvR2NiIDz/8EACmtECwWCyLfCWBsTesqq5EdQAoJiZmXONWyhCG0q/k5eWpRQgagoODAwICAkwqKpSK93FDa2srzp49C5FIRGsz12BxmD9/PglhmTdvHgICAlBVVYXKykq8/fbbYLPZ2Lp1KxlBvnLlCmJjY0mKslKpxODgoFleDKrQRxEagqenJzHsjIiIUOPPMzMzTR6mEggEGBgYIJObcrmcdLJjYmKQl5eHgIAAPP/881AoFGCxWPD19UVsbCzefvttnD9/HvPmzcOqVavAYrHQ2toKd3d3zJs3D8uXLwebzYZcLkdhYSHmzJmD559/HrW1tVOWb2BjYzNt6LWwsDAEBASQ2Pq9e/eOe16qq6u1FLe64OvrS6Ta5rzPphpdXV344IMPkJ+fb7EXqCaMpjIbGxtRV1eHyMhIVFVVEeuyp556CpWVlQDGioOqhn3RokXkNk1kZGTotPLWB3M7vQcOHCCFISAgABkZGbC2tsYf//hHk9iBOXPmaGUYqJqzPv300zhz5gyOHj2K/Px8ODs7g8vl4uDBg/jLX/4CqVSKH//4x+Q2YGxAZsOGDQgJCSHpW0NDQ9izZw9u3bqlZZX+7wJ/f388/fTTJt2HxWLhySefRGpqKqqqqrB3716D9K+xOZq6FLeWwhgj3OLiYmRnZ1vEUInFYrz33nv46KOP0NbWZvQcirEwqjgMDg5i48aN2Lt3L+zs7Ezao+mjd65cuYKhoSHExMTgySefHNdE1pz4sNzcXPLh9fDwwPr16xEXF4fbt2+jsbFR7+tITU0lykpdUH1T1tTU4Ny5c8SOLj09ncjAa2pqcPbsWaxcuRLvvPMOeDwe0tLSoFAooFAoYGNjQ7IrDxw4gL6+Ppw4cQIjIyN49913sXr1akRFRdGaaWksNKXsdIHBYIDD4YDJZJp1fyaTCQcHB7z88ssQi8XIzMy0eGUKjPUL2tvbYWtrC1tbWy2bQGPR0dGB4uJilJWVoba2FocOHUJmZqZWEZBKpcR02BxIJBK8+eabOHDgwIRthcYtDqOjo1i3bh2Sk5NJZzkiIoLYnzU0NJCm1ZIlS9SMM2/fvq23obVy5UokJiYiJiYGmzdvRnBwsMV0pT64u7sTrwB98ecUHB0dwWKx1CgwLper9gbUlDLX1NSguroa7e3tUCgUyMjIIPFnAwMDKCoqQk1NDeHzHzx4gPb2dkRFRamtRj799FN88cUXcHR0REhICG7duoXNmzfTGv9uLCiTXLrh5uZm0opxPLz77ru4dOmSXhrRVKSlpSEjIwNbt241KdOTAkVJx8XFgcPhECNjOp2zqfxU1UzWiYDB4qBUKrFt2zYEBgbi5ZdfJn9fsmQJPv74Y4jFYnz88cdYunQpACAyMhKlpaVoaWmBSCQCg8HQe3KdnZ2xdu1aBAUFwcHBAWvXrkVqaqrZceeGkJOTg5///OdobW3FoUOHtBqTqlixYgWcnJxw9epVoigUCoVqTlCq/LGDgwMEAgH5lhgZGYFcLkdtba3aKPDp06fJOLGzszOCgoLg4uKCmJgYkvR99epVfPbZZ0hMTERraytEIhG8vb0RHBxM+zkZD6Ojo7h16xatj0mnqlYVgYGBOHLkCAIDA9X+bozDs748TGdnZ2zfvp0oSw2lsetCeHg4fH19ifpXH11p6vu9tbWVbCUmGgaLQ0VFBY4ePYoLFy4gLCwMYWFhOHv2LHbu3ImWlhYsWrQI7e3t+PnPfw5gTHG4c+dOrFixAr/4xS/GrWxeXl5ISkrCypUrsXz5ctjY2CAxMZH2eLakpCQEBwejuLh4XO/ChoYGXLx4Efb29pg/fz7WrVsHLy8vlJSUaCkF7e3tiaeD6m1lZWU4deqUWmddIBCgpKSE/M5ms9HV1YXh4WFERkZi+fLlOHXqFAoLC2FnZ4e4uDjS+P2v//ovGs6CaWCz2WpBsHSADgZEH6KiopCTk6MmmTdmxsHLy0vL61EVfn5+8PPzA5PJRFRUFJhMplFsmeax6YOpWqEjR44YTVfa29sbfG3jwSBbER0drXe0VZ9V+O7duw1G2+sCdQEqKyshk8kgEAhoE9/Ex8dDKpWitrYWXl5e41Jh9fX15BvH2toanZ2d6O3tVbOupyCTydDQ0EDkzEKhECwWSydFGh4eDh8fH+Tn54PH4yEmJobcb/v27XB3d0d8fDyKi4vR09OD119/Hf/85z9x6dIldHd3k9seZ9C5ndAFoVCIgwcPIiUlhdYUcTs7O/zwhz9EU1MTVq1aZfI0ra5Zn8WLF8PX1xeJiYlGP05DQwO+/vpro+jKpKQkcLlcDA8Pmx3cO2XCKyqjURWUbsLZ2Zm2bxh/f3/I5XJ0dHRAKBSatCpRNYrVBVX1KGBYgVdYWAhfX1+EhIQQGk7VfPbo0aMQCARYs2YNodReeOEFODk54c0338Tvfvc7U162SVCl8yYSE7Fl1ERUVBQKCwtNYiCqq6v1ZmYAwJ07d+Dq6orvvvsOVVVVtNDLXl5eCA4ONmnLaKwJTnJyMoKDgy2moqesOEilUpSXl6up3tzc3JCeno6tW7eCx+PR9lyUGOrChQu001aqoFSLmtFvwFgx3LdvH9zc3EhH297eHlwuF3l5ebh79y4YDAZCQ0OxYsUKlJSUYPHixViwYAE6OjrGzWI0F25ubtiwYcOEnpfJRmBgIJqamoz+/4GBAQwPDyM5OVknPdrT04PDhw9DIpEYTZHSjfr6emRnZ4+7aklJSSHNWep9Zi6mrDjk5uZCLpdDLBarDZ5wOByw2WwEBwfTtnrgcDjYvHkzrl69arZNl1AoxFtvvaVTJGNjYwNra2tIJBIMDw/rpR7FYjGsrKywdetWSKVSyGQyyOVyjIyMgM1mg8PhYPXq1SgtLcU333yDd955h2xDuFwuXnzxRbOO3RAYDIZelyaFQoEbN27Q5mKUnZ1tsUGwseDxeHjnnXcM/o+Hh4eaHsIQZZycnAwHBwdSPDSl+uZg+/btRjU6FQoFhoaGMDAwYHBIi8lkkixWpVIJsVhMehNMJhM/+9nPTDq+KV059Pb2ory8fEJzA+lUOeozPV22bJnaNN7JkyfVbqfoUWDMmLa/vx+Ojo44c+YMGdBav349gDHNQUpKCnm+mpoauLi4oK+vj1YTEk3Mnj1bizJ98OABent7Lf4QUBgZGUFpaSktj2UMXn31VZO2MiUlJVqNvsHBQdja2oLFYmH9+vXYuHEjnJycJi3xGxhbAWRlZRl8Pnt7e2zcuJF8eTU1NanNqaxZs8Zk9eeU9hz0mZdSRqN0IC8vD//7v/+LoKAgix/T09NTZ6XX3AtSWZoUTfbEE08gJCQEQUFB8Pb2xvnz5+Hr66u216UupGa/5cMPP8SPf/zjCRlIUqUWPTw8tMxAnJ2daWUsbGxsjBpppgtz5szRGcyrD88995zW8BOlurSzs0NeXh4+//xzs18Dl8sl9HhQUJDR8yuaWa66HjMuLg6+vr4kr5Wi2x0cHMi4gKm9kil1gqIyGjVBGY3ShdLSUjzzzDNEOWou7OzsdE721dfXq1GZFIXGZrPB5XJRWVmJ0NBQrFu3DomJieDz+Vq0KvXtPDAwgIsXL5LbysrKEBERQdu3typUDXs1TV3p8utUhVQqnXT3ZSorwlzw+Xx8//33ZNLWktfA4/GI4W5SUpJRlv+jo6M4f/68XpaNx+Nh3bp1hLKkaHQKXl5eWLduHTw9PdHf32/S8T5WNnHmQiqVoqKiwqLi8NRTT2FwcNAk1RtlIhsREYGbN29CKpWCyWRCIBCQ24Ax4ZZQKER8fDxsbGwwNDSkVTgmojhYWVnB3t4era2tWkV6IooDgEk3kdXsK6hC9Uto8eLFOj+sYrEYISEhcHR0tIiKNddEViaT6b0OpsyNVFVVmTxF+m9dHNasWUPUjh0dHWZvK6gMBnPCXYAxKuzGjRuk+fjll1+q3V5fX0/eBHRuqcaDTCaDSCRCQUEB3N3dJ0WFaWdnR9uos7GIjY3Ftm3btP4+NDREtnWqJsCqcHd3R2hoKM6dOwcfHx+z+z5UDqqpyM3N1Xq/UHj++efVHlMkEql5ZqhC1fzIWPxbF4fS0lJIpVLs2rXLIlqHy+WitrbW7MZpT08PNm3aRBpb1FQlhWeffRZ//vOf0dHRgY6ODjQ3N6utFKgkb7rzGxUKBdra2uDq6oq4uDi1DweHw6HNoUgVDx48wOXLl2l/XEPQF1iki07XBEU3d3V1Yf/+/WpLdmOxa9cus6no9vZ2nX05KquVQnl5uZqLOYfDIcrn8vJyeHt7Pz4NSVVMlMnoyMgIlEolOBwOFAqFWeo1alk6Ojpqkdb/yJEj6Ovrg5WVlVbTi81mQyKRwNbWFjKZDN7e3njvvfcQGRkJDoeDtLQ09PX1QSQSYePGjWYfgyYcHR2RmZmJ9evXa/VSdB0nHVAoFLh69SouXrxI+2MbwjPPPIPQ0FDyO5fLxfbt2yGXyzE6OqrzPnK5HDKZDPn5+fjhD39I6EFTYaoug4IhSfdf/vIXtd8pWpyCra0tOBwOWCwWoqOjERoaOq7yWRNTXhwGBgZw8uTJCTVWbW9v17vcMgQq+Xl4eJgWw1N9WpPu7m4oFAqkpaXhwYMH2L9/Pzo6OrBlyxb87ne/A5fLxaefforS0lLaeg+urq4mj7k/zoiOjjaJZaBWFWfPnoWtrS2OHz9ulvcCpco0FdR7Qt97RvXa6bLzp+PaTrnB7LVr14jPIN3w8fHB/fv3kZubq1cLYgjBwcHw9vbG9evXMTo6Slt+I0U/AWNUE3VstbW1GBwcRGBgIP7xj3+Ay+UiNTUVbDYbV69exdWrV2mLiaNmKf4vgaKijfn2HxoaItL++fPnY9asWWatPHXRo8agsLAQIyMjCAoKwvDwsMHx7sbGRrWmpeZsR2dnp1l5p1NeHAyBz+fDxcXFpJxGVQiFQlRVVcHGxsYsMZednR1OnTqF4OBg8Hg8Wj6YFy9exOzZs7Fu3Tq1v0dFReHEiROora2FQCAAn89HXFwckRPfv3//scxbnE5ISUnB6dOnDSadVVRUICoqCjweD1FRUbh9+zZqamomNR1bNR92zZo1ampeY6Cp9GxoaDCLfv23Lg4UKPrQ1OJAqStbW1stPgYKZWVl4HK5kMvlSElJwdDQEFpbWxEVFYVvv/2W7HH9/Pwgl8vh6OiI1atX48MPP0R2djaAsYttrtIO+Jd6dCrR0NAAb2/vSWNmgDH1ry4NiZ+fHzkOR0dHYuyrT4070WhoaCDbBE0qMyIiQm2YqaenR20GQvXa9vT0GFxxjIdpWxx8fX0RFhZmkd33l19+ScssP93fGtTEm4uLC2xsbNDa2oqjR49CJpOhpaUF8+bNQ0lJCVkpUFZiHR0dhFbV7D10dXXppbw0oUs9Wl1dPalmttRU6WQWB13w9fWFs7MzHj58CAcHB/j7+8Pe3h7d3d0YHh7Gtm3bIBKJLPqQmQJNhSibzcaaNWvItb1z5w6eeeYZsNlsjIyM4Pjx42pbBuraUrcNDQ2RVDVTMW2LAx3Gn11dXVAoFBPmh2gMoqOj0dPTo5MGraiogEKhQHJyMr744guwWCwkJCTgu+++w8DAAPn2aGtrI/e5d++emmlvWloabG1t4ebmBoVCYTZdSykTJxPFxcUoKSkhr2EykJycjJqaGvJ7U1MTPDw81PpeFO3J5XLx/fffj2sQRCc0r4OmHqWnpwcODg5gMBjYt2+f3v6JQqEwq8+giilnK/4vg6JH8/LyIJFICH0YFhaG2NhYWFtbIzU1VY0Kk8vlGB4eJj979uxBZmYmfvOb36CpqWlcNmPdunXjenXa2toiPT2dltdoCFORk/nSSy9pDTtRqloKOTk5YDAYYDKZtAXeGAOKOlWFrnkTihanCoO1tTU4HA44HA5GR0ehVCohkUjg5uZmUSr9tF056MK9e/d0DrMYApWXmJycjNzc3Ak6Mt3gcrm4efMmBgcH4eTkRLrfrq6uOqct29vbAYyxJBkZGSZvZ8bT+tvb2xvFuU8mxRkbGzvp/Q9XV1fi97Bw4ULw+XyIxWJybig/Djc3NzIy39HRgXv37sHFxcUk2r27uxuurq5G0Zm6lJ6aNLyjoyOeeeYZHDx4kPwtICAASUlJ6O3txblz5wAAn3zyCYB/WfQ7OjqCy+WS95gxeKxWDuZsDRYvXmyRj54lUJ3MCwwMRHBwMGxsbLBixQokJibC2dlZTelZUVGBQ4cO4dChQ+ju7kZYWBi5TZPdMAeU6akm+vr6aGu4mgqKsrOkwWoq3n//ffKeaGxsRG5uLrGSp36ofX9bWxuCgoKwfft2hIaG4vnnn4ePj49eY1pNFBYW4saNG2YdZ319PQ4dOqRGwz/xxBM4f/68zl5aWVkZnJ2dcezYMa3bVqxYYbLCdlqsHChT1w0bNpjdPNGHoqIipKenq8WoTwbs7e0xa9Ys8qYvKytDRkYGbty4gcLCQkilUnA4HISHh4PJZEIsFqu5X9XX10MoFKKtrQ3p6ekIDw83a3TXGOhTx04WLl26NGk9B2CM6tNkrqqqqtS6/vb29oRSppqm1BJ9zZo1aG9vB4fDQUlJybh7+6KiIgwODsLe3t4kc1pdBrmaIVGaJrJlZWV6H8/QbbowLYpDfX09RCIREhMTxy0OlKqPTkn3REAmk5HUbU0MDAzgxIkTAIALFy4gMTERycnJRK3Y2tqK/Px8JCUlYdWqVRAIBAgJCbHoeDw9PUlK2XRDeXk5goODSfboZKOhoQF2dnZqzMnAwABEIhFcXFzg4uJC/p6YmAh7e3vSLI+Pj0dBQQF6e3vBYrGwevVq8r9Xr14lVKhIJIKHh4fe4qCpVi0rK7PYYZrH48HHx4cUPlO3qY/VtgIwbHyhCUqVSbdgyRjoO07N5lJLSws+//xzXL58mYz3zp07FzY2NsjJyUHQzH8oAAAQl0lEQVRJSQk++eQTkx2PNeHo6Kj2JqegafRr7kSfpfjuu+8mxYCWAqWubGxsRElJCfr6+lBYWKjVl+rs7ERNTQ35OXz4sNqPVCrFpk2bwGazIZPJ0NzcTIxjHRwcjD4e1feLSCTC5cuXx9XyUDQntTVSpaLZbDY2bdpECl5LS4vJbNS0WDlMFJydncFgMKbMFFQXvL29kZycrNY/6erqUmMHuFwu4uLiUFBQgLa2NouTjQylTKnmfQL/OmeTjd27d5stUDIHlNHvyZMnIZVKUVRUBJlMBoVCQYbNAG0vDVVaGRizBLS2tsbPfvYz2NraknNXUVGhRl9zOByj5N6UutIYkd/LL7+M3t5e8hp03fZYGswaAxsbG7UT/rgiISEB77zzDqysrMDlcvGzn/0Ms2bNUvsfsVisRk1duXIFPj4+mDt3rkXzB1ZWVkSdpwmxWKz2TWkMzTlRyM7ONsnSjQ6oKnVVaVVVqvibb75BZmYmMjMz0dvbC4lEQn5kMhmkUinEYjFycnLUlKxLlixBUFAQyd4EoHdFJhaLcfjwYZK7asyKgSqkVEizKihFJgCLqNhpvXKIjo5GRkYG0tLSTKJgNDGRik9jUFRUBGtra5SUlODNN9/E7du38be//Q2vvPIKWe5RdJdUKoWLiws8PDyQm5trVGqTIRjyZVA9L8bSnBMJqVSK9vZ22Nvb0xKOawiU4tYUaK7gwsPDSd6Hq6sr9u3bR871P//5TwQEBJB8WUNM271794jhsjFISUmBu7u73uCe3bt3Q6FQQKlUIjo62uRGJIVpXRzoQl5eHjZv3jylx3D69Gmypx4eHoa7uzsOHjyIQ4cOoba2FgkJCWhsbIS9vf2kzGPU19eruWTrozknE11dXcjNzUVMTIxZlmqmgNqvv//++2Y/xrVr14gBbUJCAjgcDkZGRuDg4ICVK1eqnU9DxjmffPIJLl++bNSHmKK+Na8fBWp8WiaT4cKFCxaNfT/e6/XHDDweDxUVFZDJZHj48CGsrKywbNkyrFu3DlVVVSgoKEBjYyOtcxlPP/201t+qq6uJuAgYyzhdsGABbc9pCSbzWFQ7/X5+foiJiUFMTIxZnhlFRUUoKChAdXX1uPmbqqioqIBUKjX62z0yMhI8Hk/vipISXrFYLIudw/9PrBymC8rLy2FtbQ0mk4lly5bB09OTVPby8nIkJCSAy+WCx+PRMncQHx+vk/K9du0acT/i8XiIj4+fcgEUBRcXlwnz99AEn89HcnIyfvWrX8Hf3594bMjlcri4uKC1tXXcbFVVjI6Oorm52SSavaKiwqimoaenJyIiIuDp6amX5oyIiCCTt3Q4fc8Uh0mGXC4nI65U+rdEIkFycjLmzp1LbPTpCBPW5XykaUI6mYa2xqCxsRHXr183OcnaHOh77dbW1iRrUi6Xm3QdTDmfX375JXJzc/HPf/5z3P91dHQkuZpUlqomVE1y5XK5xSrbabGtiI+PN2h+mZKSYtYEHSVo2rVrlyWHRzukUilKS0tx4sQJ2NraYtu2bfD29sa+ffvQ1dVFiyJV1znTZUI6ESaylkCX5dlEgoq105VmRsd10Ifi4mK89tprRn2AVano4uLiSWuwT+nKwdraGitWrDC4DEtKSkJPT4/BHEN9oNRpU92F1wW5XI5vvvkGwcHBSE1Nxdy5c/HGG2+gq6sLmZmZFj8+m80mmYkjIyOoq6sjKxYKGRkZFj/PREAkEpElcXp6+oRePxaLBQ6HQyhJpVKp9l6LiYlBT08PvvvuO0il0nGpQYVCgdHRUZ3hR8DYdS8rK8Nbb71lVGFwdHTEjh07yPtFV+YH9TmitkUSicTi2RhgClcOlCvuRIS1UEhJScGf//znCXt8c8FiscjekMrR3L9/P7q7u7F06VKz8zE0ce/ePTQ1NWHPnj1qDSwnJ6cpm2cwBeaas5oC1UDcI0eO6DSRdXR0xJo1a4xqlOqLQFAoFGhvb8fXX3+NkydPGj27Qilk9WVz6voc7d+/Hxs2bDDq8Q1hylYOdOcwPk6ws7MjM+8rVqzA0qVLUVVVhT/84Q84duwYfH19TWqE6UJjYyPphKvC09MTiYmJaiKv6YrAwEDahXi64OzsDAcHB/T19aG+vh7h4eFqtwuFQpSVlWHz5s3IysoCn8/XSRFaW1sjKChIp63A9evXcfLkSZSVlRl9bVWpb32SAX2fIyor0xJM2cphYGBAqyNvKFxkOkFztUN5XRp7P1Xfv4aGBixevJhIsjU9Ac2Fro42n89HfHz8Y1EYAOPFR5Zi1apVZGs7HkUoFAr1fqmx2Wz86Ec/0jnAVVBQgHPnzhl1bSlaNTExEaOjo0bfjwJdq/EpLQ5ff/018vPzSVWkDF3pRHx8PPLz82kNcI2Ojlb7feHChVi9erXWdsDT01ON746OjtbSOMyaNQt///vfsXLlSouyGA2BCnCNi4szqohNJ1iiDTAWmsXd0HNS197T01MtFDcpKYlEHap+6VFxg6dPnzaa9fD390dMTAyYTKbB+yUlJelUsdIVoWCwOLS2tkIoFCIgIAAxMTHERCIzM5PIT8PCwtSss3NycvDEE0/A399/3A97b28vampqUFBQYFbojDEICAhATU3NhJunenl54Sc/+Yna/LymEjIvL0+LXvTy8kJHRweqqqomJJ6eUucFBwc/doUBgNkRhKYiJiaGjFOP95zOzs5ITEwk6kvq54UXXoC/vz8aGxuJavPy5ct4/fXXjVbVCgQC+Pj4ABh7v+i7X3JyMqFbNWGpgpeCweLAZDKxd+9e1NXV4W9/+xvefvttDA4OwsrKCq+++iquX7+O69evIy4uDsDY+Ouf/vQnnD9/HgcPHiR2W+Ohp6dn3OVjWlrapFOSxh4/BU1FI3WRqL1jR0cHDh06pJM+fOONN2Bra0sbtZiSkoKMjAy8/PLLRjkWTWccOHBgwp+Dx+MRcdp4hsQsFkvn1szDwwPOzs4YHh5GW1sb2tracPjwYb0aCE0EBASQzNK8vDyD9zM3e9MUGCwO8+fPJ/mC8+bNQ0BAANn76KJ0rly5gtjYWHh5eWH58uVQKpVGx8gdOnRIr5Mui8UCl8s1i9IyJ8KMQk5Ojs6/Z2Vlaf0tPz8f7e3tarMF1IqLw+GQotHT04OysjISC0+pAdPS0vQ+nzFgMBgIDw/HM888gw0bNsDb25uYjj7uMCef0lQkJSURBoeify1FUVERmpqaoFQqweVysWPHDoSHh+s1tLG2toaVlRUkEgmGh4f10qaapsMURkdH8ec//5m282V0z6GxsRF1dXVYsmQJgLFqvnTpUmRlZZECUFlZqbbHXrRokZatlTkwdwiqu7sbe/futfj5VTEevaaZYTg4OIiEhAS1IS+pVAqJRILZs2ejqKgINTU1UCgU2LFjh1k+mQwGAyEhIUhISEB0dPSkmqZMBhQKxYRtO1Whem1NUUnqg+p1d3V11esGzWAw4O7uDltbW5w5cwZ79uzRO+hEUd+aoNzF6ByQMqo4DA4OYuPGjdi7dy9mzZqFnTt3oqmpCaWlpbhz5w6ZJdBV6cwZXqILhYWFZP9GF9auXatXl9/Y2Ignn3ySfDhVXYZU0dXVhba2NkKZnT59GtevX4e1tbVZx2tra0ukwf+O8Pb2NjqwxxKoXtuuri4UFBRYnP3g6+uLoKAgg9tFynTYw8PDYNPSxcUFSUlJOqXmExFKNG5xGB0dxbp165CcnEzegM7OzrCyssKcOXPw4osvEoXfkiVL1Jo5t2/fRkREBC0Hai49Y4lvPzCm3PPy8tJ7u6qKsKysDLNnz1aTAdfX1+vkqCm3Z6pJWFRUBCsrK3h6eiImJsZs8dFkBrDQgfGONyoqCgkJCRgYGDCYcUkHBAKB2lzFyMiI1rCSqedXKBSqOYd3dnaqPUZUVBSkUikKCwvHFdv5+/vr1G1oPiZdMFgclEoltm3bhsDAQLz88svk79TSRSaT4dixY1i1ahWAMTlpaWkpWlpaIBKJwGAwaDPtmMhJSkOQyWQGqSFq7JbCG2+8geHhYa19pWY+ZWdnJxoaGtT2tmfOnAGXy8WsWbMQFxdnliDq37E4sFgs/PCHP9Ryz6IbAoFAbexZKpWiurparbhben41P8jUe0vX3I8q9BkE9/T0oLi4ePKLQ0VFBY4ePYoLFy6o0ZYZGRkIDg7G0qVLMTo6ip07dwIY+xbcuXMnVqxYgV/84he0zHdbCktj8FSFQKp0F4W5c+eqjSLX1dXh7bff1qKYdOVTUnmRFL777ju4ubmhrKwM7e3tSExMHNetKDk52ShvwscVR48eJSrJyVCPqi7/J4NqN4Z2pKhTTSqaysOcqLBfg7Op0dHROuPKKOpSF3bv3j0hiUnm0ll0msumpKTg8OHDagxIU1MTamtr1f7v7t27UCgUiI+PJwM1lELUGFCNzEuXLmH16tU4fvy43vv+7W9/m7YCKjow2ebAbm5uyMjIQEdHB/liefrppzF37lyLH1uf7mI86KNO6cjDNAQr5WSGAVJPOoVNyhnM4P86jP3IT4nwagrq0QxmMAMTMS3MXmYwgxlMP0xqcfj222/h5+eHJ554YlJGYs0Bn89HcHAwwsLCEBkZCWBszuO5556Dl5cX1q5dqzfmbqKxdetWuLi4EFOP8Y7NFJ3LZB0vXbocuqFPRzRdz+9E654AAMpJRGhoqPLixYvK5uZm5aJFi5Td3d2T+fRGgc/nKx8+fKj2t6ysLOVLL72klEgkyhdffFH5+9//fkqO7dtvv1VWV1crAwMDxz22zs5O5aJFi5Tff/+9UiQSKcPCwqbF8WZmZio//PBDrf+d6uO9d++e8vr160qlUqns7u5WLly4UDkwMDBtz6++46Xz/E7ayqG/vx8A8IMf/AALFizAypUrceXKlcl6epOg1OiJVFZWYtu2bWCz2di6deuUHfeyZcu0ZOH6js0SnctEHi9Avy6HDujTEU3X8zsZuqdJKw5VVVVqQxz+/v74xz/+MVlPbzSsrKywYsUKrF27lozsqh77U089RYtehC7oO7YrV65MiM6FDkymLsccUDqiyMjIx+L8TpTuaaYhqYGKigrcvHkT77//Pl599VXcv39/WrMrphzbdKCQp7suR1VHZGdnN+3P70TqniatOERERKjNxtfV1WHp0qWT9fRGg1LR+fn5Yc2aNSgqKkJERAQZbW1oaKBNL0IH9B3bROpcLMFU6HKMhS4d0XQ+vxOte5q04jBnzhwAY4xFc3MzvvnmG7IMmi6gJhOBMbl3aWkpYmNjsWTJEnz88ccQi8X4+OOPp1VR03dsE6lzsQRTocsxBko9OqLpen71HS+t55eGxqnREIlEyqeeekrp4+Oj3L9//2Q+tVG4e/euMiQkRBkSEqJcsWKF8vDhw0qlUqkcGBhQrlmzRunp6al87rnnlIODg1NyfJs2bVK6uroqWSyW0sPDQ/nxxx8bPLZ9+/YpfXx8lH5+fspvv/12yo6XyWQqPTw8lIcPH1YmJycrg4KClOHh4cpXXnlFjRmayuP9+9//rrSyslKGhIQoQ0NDlaGhocqSkpJpe351He+ZM2doPb9TMj49gxnMYPpjpiE5gxnMQCdmisMMZjADnZgpDjOYwQx0YqY4zGAGM9CJmeIwgxnMQCdmisMMZjADnZgpDjOYwQx04v8BNiroZc0V+PYAAAAASUVORK5CYII=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4" b="27083"/>
          <a:stretch/>
        </p:blipFill>
        <p:spPr bwMode="auto">
          <a:xfrm>
            <a:off x="5099575" y="2450852"/>
            <a:ext cx="324036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6" b="27086"/>
          <a:stretch/>
        </p:blipFill>
        <p:spPr bwMode="auto">
          <a:xfrm>
            <a:off x="1187624" y="2457084"/>
            <a:ext cx="3239961" cy="251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03491" y="5453791"/>
            <a:ext cx="30963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Before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187768" y="5453791"/>
            <a:ext cx="30963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After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479048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Ternary segmentation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33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27584" y="1807840"/>
            <a:ext cx="7772400" cy="378140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>
                <a:latin typeface="Calibri" pitchFamily="34" charset="0"/>
              </a:rPr>
              <a:t>We will break the problem into smaller problems:</a:t>
            </a:r>
          </a:p>
          <a:p>
            <a:pPr marL="777240" lvl="1" indent="-457200" algn="l" rtl="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Find 2 thresholds from cumulative histogram.</a:t>
            </a:r>
          </a:p>
          <a:p>
            <a:pPr marL="1051560" lvl="2" indent="-457200" algn="l" rtl="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Create a histogram.</a:t>
            </a:r>
          </a:p>
          <a:p>
            <a:pPr marL="1051560" lvl="2" indent="-457200" algn="l" rtl="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Create a cumulative histogram.</a:t>
            </a:r>
          </a:p>
          <a:p>
            <a:pPr marL="1051560" lvl="2" indent="-457200" algn="l" rtl="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Find the thresholds</a:t>
            </a:r>
          </a:p>
          <a:p>
            <a:pPr marL="777240" lvl="1" indent="-457200" algn="l" rtl="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Transform the image using the thresholds.</a:t>
            </a:r>
          </a:p>
          <a:p>
            <a:pPr algn="l" rtl="0"/>
            <a:endParaRPr lang="en-US" dirty="0">
              <a:latin typeface="Calibri" pitchFamily="34" charset="0"/>
            </a:endParaRPr>
          </a:p>
          <a:p>
            <a:pPr algn="l" rtl="0"/>
            <a:r>
              <a:rPr lang="en-US" dirty="0">
                <a:latin typeface="Calibri" pitchFamily="34" charset="0"/>
              </a:rPr>
              <a:t>Step by step…</a:t>
            </a:r>
          </a:p>
          <a:p>
            <a:pPr algn="l" rtl="0"/>
            <a:r>
              <a:rPr lang="en-US" dirty="0">
                <a:latin typeface="Calibri" pitchFamily="34" charset="0"/>
              </a:rPr>
              <a:t>Modularize the solution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7452320" y="620688"/>
            <a:ext cx="1217514" cy="1224542"/>
            <a:chOff x="4283" y="1197"/>
            <a:chExt cx="866" cy="871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4283" y="1197"/>
              <a:ext cx="866" cy="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283" y="1197"/>
              <a:ext cx="758" cy="870"/>
            </a:xfrm>
            <a:custGeom>
              <a:avLst/>
              <a:gdLst>
                <a:gd name="T0" fmla="*/ 1450 w 1515"/>
                <a:gd name="T1" fmla="*/ 687 h 1741"/>
                <a:gd name="T2" fmla="*/ 1463 w 1515"/>
                <a:gd name="T3" fmla="*/ 599 h 1741"/>
                <a:gd name="T4" fmla="*/ 1455 w 1515"/>
                <a:gd name="T5" fmla="*/ 576 h 1741"/>
                <a:gd name="T6" fmla="*/ 1436 w 1515"/>
                <a:gd name="T7" fmla="*/ 562 h 1741"/>
                <a:gd name="T8" fmla="*/ 984 w 1515"/>
                <a:gd name="T9" fmla="*/ 516 h 1741"/>
                <a:gd name="T10" fmla="*/ 985 w 1515"/>
                <a:gd name="T11" fmla="*/ 493 h 1741"/>
                <a:gd name="T12" fmla="*/ 963 w 1515"/>
                <a:gd name="T13" fmla="*/ 349 h 1741"/>
                <a:gd name="T14" fmla="*/ 902 w 1515"/>
                <a:gd name="T15" fmla="*/ 219 h 1741"/>
                <a:gd name="T16" fmla="*/ 823 w 1515"/>
                <a:gd name="T17" fmla="*/ 127 h 1741"/>
                <a:gd name="T18" fmla="*/ 765 w 1515"/>
                <a:gd name="T19" fmla="*/ 83 h 1741"/>
                <a:gd name="T20" fmla="*/ 703 w 1515"/>
                <a:gd name="T21" fmla="*/ 47 h 1741"/>
                <a:gd name="T22" fmla="*/ 636 w 1515"/>
                <a:gd name="T23" fmla="*/ 21 h 1741"/>
                <a:gd name="T24" fmla="*/ 565 w 1515"/>
                <a:gd name="T25" fmla="*/ 6 h 1741"/>
                <a:gd name="T26" fmla="*/ 492 w 1515"/>
                <a:gd name="T27" fmla="*/ 0 h 1741"/>
                <a:gd name="T28" fmla="*/ 419 w 1515"/>
                <a:gd name="T29" fmla="*/ 6 h 1741"/>
                <a:gd name="T30" fmla="*/ 349 w 1515"/>
                <a:gd name="T31" fmla="*/ 22 h 1741"/>
                <a:gd name="T32" fmla="*/ 282 w 1515"/>
                <a:gd name="T33" fmla="*/ 47 h 1741"/>
                <a:gd name="T34" fmla="*/ 219 w 1515"/>
                <a:gd name="T35" fmla="*/ 83 h 1741"/>
                <a:gd name="T36" fmla="*/ 161 w 1515"/>
                <a:gd name="T37" fmla="*/ 128 h 1741"/>
                <a:gd name="T38" fmla="*/ 83 w 1515"/>
                <a:gd name="T39" fmla="*/ 220 h 1741"/>
                <a:gd name="T40" fmla="*/ 21 w 1515"/>
                <a:gd name="T41" fmla="*/ 349 h 1741"/>
                <a:gd name="T42" fmla="*/ 0 w 1515"/>
                <a:gd name="T43" fmla="*/ 493 h 1741"/>
                <a:gd name="T44" fmla="*/ 21 w 1515"/>
                <a:gd name="T45" fmla="*/ 636 h 1741"/>
                <a:gd name="T46" fmla="*/ 83 w 1515"/>
                <a:gd name="T47" fmla="*/ 766 h 1741"/>
                <a:gd name="T48" fmla="*/ 159 w 1515"/>
                <a:gd name="T49" fmla="*/ 855 h 1741"/>
                <a:gd name="T50" fmla="*/ 206 w 1515"/>
                <a:gd name="T51" fmla="*/ 893 h 1741"/>
                <a:gd name="T52" fmla="*/ 257 w 1515"/>
                <a:gd name="T53" fmla="*/ 925 h 1741"/>
                <a:gd name="T54" fmla="*/ 311 w 1515"/>
                <a:gd name="T55" fmla="*/ 950 h 1741"/>
                <a:gd name="T56" fmla="*/ 369 w 1515"/>
                <a:gd name="T57" fmla="*/ 969 h 1741"/>
                <a:gd name="T58" fmla="*/ 428 w 1515"/>
                <a:gd name="T59" fmla="*/ 980 h 1741"/>
                <a:gd name="T60" fmla="*/ 394 w 1515"/>
                <a:gd name="T61" fmla="*/ 1048 h 1741"/>
                <a:gd name="T62" fmla="*/ 333 w 1515"/>
                <a:gd name="T63" fmla="*/ 1175 h 1741"/>
                <a:gd name="T64" fmla="*/ 262 w 1515"/>
                <a:gd name="T65" fmla="*/ 1321 h 1741"/>
                <a:gd name="T66" fmla="*/ 198 w 1515"/>
                <a:gd name="T67" fmla="*/ 1452 h 1741"/>
                <a:gd name="T68" fmla="*/ 162 w 1515"/>
                <a:gd name="T69" fmla="*/ 1525 h 1741"/>
                <a:gd name="T70" fmla="*/ 156 w 1515"/>
                <a:gd name="T71" fmla="*/ 1548 h 1741"/>
                <a:gd name="T72" fmla="*/ 165 w 1515"/>
                <a:gd name="T73" fmla="*/ 1574 h 1741"/>
                <a:gd name="T74" fmla="*/ 188 w 1515"/>
                <a:gd name="T75" fmla="*/ 1586 h 1741"/>
                <a:gd name="T76" fmla="*/ 219 w 1515"/>
                <a:gd name="T77" fmla="*/ 1612 h 1741"/>
                <a:gd name="T78" fmla="*/ 218 w 1515"/>
                <a:gd name="T79" fmla="*/ 1629 h 1741"/>
                <a:gd name="T80" fmla="*/ 227 w 1515"/>
                <a:gd name="T81" fmla="*/ 1652 h 1741"/>
                <a:gd name="T82" fmla="*/ 248 w 1515"/>
                <a:gd name="T83" fmla="*/ 1665 h 1741"/>
                <a:gd name="T84" fmla="*/ 305 w 1515"/>
                <a:gd name="T85" fmla="*/ 1680 h 1741"/>
                <a:gd name="T86" fmla="*/ 307 w 1515"/>
                <a:gd name="T87" fmla="*/ 1704 h 1741"/>
                <a:gd name="T88" fmla="*/ 313 w 1515"/>
                <a:gd name="T89" fmla="*/ 1725 h 1741"/>
                <a:gd name="T90" fmla="*/ 332 w 1515"/>
                <a:gd name="T91" fmla="*/ 1739 h 1741"/>
                <a:gd name="T92" fmla="*/ 1196 w 1515"/>
                <a:gd name="T93" fmla="*/ 1709 h 1741"/>
                <a:gd name="T94" fmla="*/ 1250 w 1515"/>
                <a:gd name="T95" fmla="*/ 1717 h 1741"/>
                <a:gd name="T96" fmla="*/ 1322 w 1515"/>
                <a:gd name="T97" fmla="*/ 1727 h 1741"/>
                <a:gd name="T98" fmla="*/ 1351 w 1515"/>
                <a:gd name="T99" fmla="*/ 1732 h 1741"/>
                <a:gd name="T100" fmla="*/ 1374 w 1515"/>
                <a:gd name="T101" fmla="*/ 1722 h 1741"/>
                <a:gd name="T102" fmla="*/ 1387 w 1515"/>
                <a:gd name="T103" fmla="*/ 1703 h 1741"/>
                <a:gd name="T104" fmla="*/ 1421 w 1515"/>
                <a:gd name="T105" fmla="*/ 1686 h 1741"/>
                <a:gd name="T106" fmla="*/ 1443 w 1515"/>
                <a:gd name="T107" fmla="*/ 1679 h 1741"/>
                <a:gd name="T108" fmla="*/ 1457 w 1515"/>
                <a:gd name="T109" fmla="*/ 1661 h 1741"/>
                <a:gd name="T110" fmla="*/ 1460 w 1515"/>
                <a:gd name="T111" fmla="*/ 1636 h 1741"/>
                <a:gd name="T112" fmla="*/ 1492 w 1515"/>
                <a:gd name="T113" fmla="*/ 1633 h 1741"/>
                <a:gd name="T114" fmla="*/ 1511 w 1515"/>
                <a:gd name="T115" fmla="*/ 1616 h 1741"/>
                <a:gd name="T116" fmla="*/ 1515 w 1515"/>
                <a:gd name="T117" fmla="*/ 1593 h 1741"/>
                <a:gd name="T118" fmla="*/ 1491 w 1515"/>
                <a:gd name="T119" fmla="*/ 1349 h 1741"/>
                <a:gd name="T120" fmla="*/ 1450 w 1515"/>
                <a:gd name="T121" fmla="*/ 929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5" h="1741">
                  <a:moveTo>
                    <a:pt x="1435" y="781"/>
                  </a:moveTo>
                  <a:lnTo>
                    <a:pt x="1440" y="745"/>
                  </a:lnTo>
                  <a:lnTo>
                    <a:pt x="1450" y="687"/>
                  </a:lnTo>
                  <a:lnTo>
                    <a:pt x="1459" y="631"/>
                  </a:lnTo>
                  <a:lnTo>
                    <a:pt x="1462" y="607"/>
                  </a:lnTo>
                  <a:lnTo>
                    <a:pt x="1463" y="599"/>
                  </a:lnTo>
                  <a:lnTo>
                    <a:pt x="1462" y="591"/>
                  </a:lnTo>
                  <a:lnTo>
                    <a:pt x="1460" y="583"/>
                  </a:lnTo>
                  <a:lnTo>
                    <a:pt x="1455" y="576"/>
                  </a:lnTo>
                  <a:lnTo>
                    <a:pt x="1450" y="570"/>
                  </a:lnTo>
                  <a:lnTo>
                    <a:pt x="1443" y="566"/>
                  </a:lnTo>
                  <a:lnTo>
                    <a:pt x="1436" y="562"/>
                  </a:lnTo>
                  <a:lnTo>
                    <a:pt x="1428" y="561"/>
                  </a:lnTo>
                  <a:lnTo>
                    <a:pt x="984" y="524"/>
                  </a:lnTo>
                  <a:lnTo>
                    <a:pt x="984" y="516"/>
                  </a:lnTo>
                  <a:lnTo>
                    <a:pt x="985" y="508"/>
                  </a:lnTo>
                  <a:lnTo>
                    <a:pt x="985" y="500"/>
                  </a:lnTo>
                  <a:lnTo>
                    <a:pt x="985" y="493"/>
                  </a:lnTo>
                  <a:lnTo>
                    <a:pt x="983" y="444"/>
                  </a:lnTo>
                  <a:lnTo>
                    <a:pt x="976" y="396"/>
                  </a:lnTo>
                  <a:lnTo>
                    <a:pt x="963" y="349"/>
                  </a:lnTo>
                  <a:lnTo>
                    <a:pt x="947" y="304"/>
                  </a:lnTo>
                  <a:lnTo>
                    <a:pt x="926" y="260"/>
                  </a:lnTo>
                  <a:lnTo>
                    <a:pt x="902" y="219"/>
                  </a:lnTo>
                  <a:lnTo>
                    <a:pt x="873" y="181"/>
                  </a:lnTo>
                  <a:lnTo>
                    <a:pt x="840" y="144"/>
                  </a:lnTo>
                  <a:lnTo>
                    <a:pt x="823" y="127"/>
                  </a:lnTo>
                  <a:lnTo>
                    <a:pt x="804" y="112"/>
                  </a:lnTo>
                  <a:lnTo>
                    <a:pt x="785" y="97"/>
                  </a:lnTo>
                  <a:lnTo>
                    <a:pt x="765" y="83"/>
                  </a:lnTo>
                  <a:lnTo>
                    <a:pt x="744" y="70"/>
                  </a:lnTo>
                  <a:lnTo>
                    <a:pt x="724" y="58"/>
                  </a:lnTo>
                  <a:lnTo>
                    <a:pt x="703" y="47"/>
                  </a:lnTo>
                  <a:lnTo>
                    <a:pt x="681" y="37"/>
                  </a:lnTo>
                  <a:lnTo>
                    <a:pt x="658" y="29"/>
                  </a:lnTo>
                  <a:lnTo>
                    <a:pt x="636" y="21"/>
                  </a:lnTo>
                  <a:lnTo>
                    <a:pt x="612" y="15"/>
                  </a:lnTo>
                  <a:lnTo>
                    <a:pt x="589" y="9"/>
                  </a:lnTo>
                  <a:lnTo>
                    <a:pt x="565" y="6"/>
                  </a:lnTo>
                  <a:lnTo>
                    <a:pt x="540" y="2"/>
                  </a:lnTo>
                  <a:lnTo>
                    <a:pt x="516" y="1"/>
                  </a:lnTo>
                  <a:lnTo>
                    <a:pt x="492" y="0"/>
                  </a:lnTo>
                  <a:lnTo>
                    <a:pt x="468" y="1"/>
                  </a:lnTo>
                  <a:lnTo>
                    <a:pt x="444" y="2"/>
                  </a:lnTo>
                  <a:lnTo>
                    <a:pt x="419" y="6"/>
                  </a:lnTo>
                  <a:lnTo>
                    <a:pt x="395" y="9"/>
                  </a:lnTo>
                  <a:lnTo>
                    <a:pt x="372" y="15"/>
                  </a:lnTo>
                  <a:lnTo>
                    <a:pt x="349" y="22"/>
                  </a:lnTo>
                  <a:lnTo>
                    <a:pt x="326" y="29"/>
                  </a:lnTo>
                  <a:lnTo>
                    <a:pt x="304" y="38"/>
                  </a:lnTo>
                  <a:lnTo>
                    <a:pt x="282" y="47"/>
                  </a:lnTo>
                  <a:lnTo>
                    <a:pt x="260" y="59"/>
                  </a:lnTo>
                  <a:lnTo>
                    <a:pt x="240" y="70"/>
                  </a:lnTo>
                  <a:lnTo>
                    <a:pt x="219" y="83"/>
                  </a:lnTo>
                  <a:lnTo>
                    <a:pt x="199" y="97"/>
                  </a:lnTo>
                  <a:lnTo>
                    <a:pt x="181" y="112"/>
                  </a:lnTo>
                  <a:lnTo>
                    <a:pt x="161" y="128"/>
                  </a:lnTo>
                  <a:lnTo>
                    <a:pt x="144" y="145"/>
                  </a:lnTo>
                  <a:lnTo>
                    <a:pt x="112" y="181"/>
                  </a:lnTo>
                  <a:lnTo>
                    <a:pt x="83" y="220"/>
                  </a:lnTo>
                  <a:lnTo>
                    <a:pt x="58" y="262"/>
                  </a:lnTo>
                  <a:lnTo>
                    <a:pt x="38" y="304"/>
                  </a:lnTo>
                  <a:lnTo>
                    <a:pt x="21" y="349"/>
                  </a:lnTo>
                  <a:lnTo>
                    <a:pt x="9" y="396"/>
                  </a:lnTo>
                  <a:lnTo>
                    <a:pt x="2" y="445"/>
                  </a:lnTo>
                  <a:lnTo>
                    <a:pt x="0" y="493"/>
                  </a:lnTo>
                  <a:lnTo>
                    <a:pt x="2" y="541"/>
                  </a:lnTo>
                  <a:lnTo>
                    <a:pt x="9" y="590"/>
                  </a:lnTo>
                  <a:lnTo>
                    <a:pt x="21" y="636"/>
                  </a:lnTo>
                  <a:lnTo>
                    <a:pt x="38" y="681"/>
                  </a:lnTo>
                  <a:lnTo>
                    <a:pt x="58" y="725"/>
                  </a:lnTo>
                  <a:lnTo>
                    <a:pt x="83" y="766"/>
                  </a:lnTo>
                  <a:lnTo>
                    <a:pt x="112" y="804"/>
                  </a:lnTo>
                  <a:lnTo>
                    <a:pt x="144" y="841"/>
                  </a:lnTo>
                  <a:lnTo>
                    <a:pt x="159" y="855"/>
                  </a:lnTo>
                  <a:lnTo>
                    <a:pt x="174" y="869"/>
                  </a:lnTo>
                  <a:lnTo>
                    <a:pt x="190" y="881"/>
                  </a:lnTo>
                  <a:lnTo>
                    <a:pt x="206" y="893"/>
                  </a:lnTo>
                  <a:lnTo>
                    <a:pt x="222" y="904"/>
                  </a:lnTo>
                  <a:lnTo>
                    <a:pt x="240" y="915"/>
                  </a:lnTo>
                  <a:lnTo>
                    <a:pt x="257" y="925"/>
                  </a:lnTo>
                  <a:lnTo>
                    <a:pt x="274" y="934"/>
                  </a:lnTo>
                  <a:lnTo>
                    <a:pt x="293" y="942"/>
                  </a:lnTo>
                  <a:lnTo>
                    <a:pt x="311" y="950"/>
                  </a:lnTo>
                  <a:lnTo>
                    <a:pt x="330" y="957"/>
                  </a:lnTo>
                  <a:lnTo>
                    <a:pt x="349" y="963"/>
                  </a:lnTo>
                  <a:lnTo>
                    <a:pt x="369" y="969"/>
                  </a:lnTo>
                  <a:lnTo>
                    <a:pt x="387" y="974"/>
                  </a:lnTo>
                  <a:lnTo>
                    <a:pt x="408" y="977"/>
                  </a:lnTo>
                  <a:lnTo>
                    <a:pt x="428" y="980"/>
                  </a:lnTo>
                  <a:lnTo>
                    <a:pt x="421" y="994"/>
                  </a:lnTo>
                  <a:lnTo>
                    <a:pt x="409" y="1017"/>
                  </a:lnTo>
                  <a:lnTo>
                    <a:pt x="394" y="1048"/>
                  </a:lnTo>
                  <a:lnTo>
                    <a:pt x="376" y="1086"/>
                  </a:lnTo>
                  <a:lnTo>
                    <a:pt x="355" y="1129"/>
                  </a:lnTo>
                  <a:lnTo>
                    <a:pt x="333" y="1175"/>
                  </a:lnTo>
                  <a:lnTo>
                    <a:pt x="309" y="1224"/>
                  </a:lnTo>
                  <a:lnTo>
                    <a:pt x="286" y="1273"/>
                  </a:lnTo>
                  <a:lnTo>
                    <a:pt x="262" y="1321"/>
                  </a:lnTo>
                  <a:lnTo>
                    <a:pt x="239" y="1369"/>
                  </a:lnTo>
                  <a:lnTo>
                    <a:pt x="218" y="1412"/>
                  </a:lnTo>
                  <a:lnTo>
                    <a:pt x="198" y="1452"/>
                  </a:lnTo>
                  <a:lnTo>
                    <a:pt x="183" y="1484"/>
                  </a:lnTo>
                  <a:lnTo>
                    <a:pt x="171" y="1509"/>
                  </a:lnTo>
                  <a:lnTo>
                    <a:pt x="162" y="1525"/>
                  </a:lnTo>
                  <a:lnTo>
                    <a:pt x="160" y="1531"/>
                  </a:lnTo>
                  <a:lnTo>
                    <a:pt x="157" y="1539"/>
                  </a:lnTo>
                  <a:lnTo>
                    <a:pt x="156" y="1548"/>
                  </a:lnTo>
                  <a:lnTo>
                    <a:pt x="157" y="1558"/>
                  </a:lnTo>
                  <a:lnTo>
                    <a:pt x="160" y="1566"/>
                  </a:lnTo>
                  <a:lnTo>
                    <a:pt x="165" y="1574"/>
                  </a:lnTo>
                  <a:lnTo>
                    <a:pt x="172" y="1580"/>
                  </a:lnTo>
                  <a:lnTo>
                    <a:pt x="180" y="1584"/>
                  </a:lnTo>
                  <a:lnTo>
                    <a:pt x="188" y="1586"/>
                  </a:lnTo>
                  <a:lnTo>
                    <a:pt x="222" y="1593"/>
                  </a:lnTo>
                  <a:lnTo>
                    <a:pt x="221" y="1603"/>
                  </a:lnTo>
                  <a:lnTo>
                    <a:pt x="219" y="1612"/>
                  </a:lnTo>
                  <a:lnTo>
                    <a:pt x="218" y="1619"/>
                  </a:lnTo>
                  <a:lnTo>
                    <a:pt x="218" y="1621"/>
                  </a:lnTo>
                  <a:lnTo>
                    <a:pt x="218" y="1629"/>
                  </a:lnTo>
                  <a:lnTo>
                    <a:pt x="219" y="1637"/>
                  </a:lnTo>
                  <a:lnTo>
                    <a:pt x="222" y="1645"/>
                  </a:lnTo>
                  <a:lnTo>
                    <a:pt x="227" y="1652"/>
                  </a:lnTo>
                  <a:lnTo>
                    <a:pt x="233" y="1658"/>
                  </a:lnTo>
                  <a:lnTo>
                    <a:pt x="240" y="1663"/>
                  </a:lnTo>
                  <a:lnTo>
                    <a:pt x="248" y="1665"/>
                  </a:lnTo>
                  <a:lnTo>
                    <a:pt x="256" y="1666"/>
                  </a:lnTo>
                  <a:lnTo>
                    <a:pt x="304" y="1668"/>
                  </a:lnTo>
                  <a:lnTo>
                    <a:pt x="305" y="1680"/>
                  </a:lnTo>
                  <a:lnTo>
                    <a:pt x="305" y="1691"/>
                  </a:lnTo>
                  <a:lnTo>
                    <a:pt x="307" y="1701"/>
                  </a:lnTo>
                  <a:lnTo>
                    <a:pt x="307" y="1704"/>
                  </a:lnTo>
                  <a:lnTo>
                    <a:pt x="308" y="1712"/>
                  </a:lnTo>
                  <a:lnTo>
                    <a:pt x="310" y="1719"/>
                  </a:lnTo>
                  <a:lnTo>
                    <a:pt x="313" y="1725"/>
                  </a:lnTo>
                  <a:lnTo>
                    <a:pt x="318" y="1730"/>
                  </a:lnTo>
                  <a:lnTo>
                    <a:pt x="325" y="1735"/>
                  </a:lnTo>
                  <a:lnTo>
                    <a:pt x="332" y="1739"/>
                  </a:lnTo>
                  <a:lnTo>
                    <a:pt x="339" y="1741"/>
                  </a:lnTo>
                  <a:lnTo>
                    <a:pt x="347" y="1741"/>
                  </a:lnTo>
                  <a:lnTo>
                    <a:pt x="1196" y="1709"/>
                  </a:lnTo>
                  <a:lnTo>
                    <a:pt x="1208" y="1710"/>
                  </a:lnTo>
                  <a:lnTo>
                    <a:pt x="1226" y="1713"/>
                  </a:lnTo>
                  <a:lnTo>
                    <a:pt x="1250" y="1717"/>
                  </a:lnTo>
                  <a:lnTo>
                    <a:pt x="1276" y="1720"/>
                  </a:lnTo>
                  <a:lnTo>
                    <a:pt x="1301" y="1725"/>
                  </a:lnTo>
                  <a:lnTo>
                    <a:pt x="1322" y="1727"/>
                  </a:lnTo>
                  <a:lnTo>
                    <a:pt x="1337" y="1729"/>
                  </a:lnTo>
                  <a:lnTo>
                    <a:pt x="1343" y="1730"/>
                  </a:lnTo>
                  <a:lnTo>
                    <a:pt x="1351" y="1732"/>
                  </a:lnTo>
                  <a:lnTo>
                    <a:pt x="1359" y="1729"/>
                  </a:lnTo>
                  <a:lnTo>
                    <a:pt x="1367" y="1727"/>
                  </a:lnTo>
                  <a:lnTo>
                    <a:pt x="1374" y="1722"/>
                  </a:lnTo>
                  <a:lnTo>
                    <a:pt x="1379" y="1717"/>
                  </a:lnTo>
                  <a:lnTo>
                    <a:pt x="1384" y="1710"/>
                  </a:lnTo>
                  <a:lnTo>
                    <a:pt x="1387" y="1703"/>
                  </a:lnTo>
                  <a:lnTo>
                    <a:pt x="1389" y="1695"/>
                  </a:lnTo>
                  <a:lnTo>
                    <a:pt x="1389" y="1686"/>
                  </a:lnTo>
                  <a:lnTo>
                    <a:pt x="1421" y="1686"/>
                  </a:lnTo>
                  <a:lnTo>
                    <a:pt x="1429" y="1684"/>
                  </a:lnTo>
                  <a:lnTo>
                    <a:pt x="1436" y="1682"/>
                  </a:lnTo>
                  <a:lnTo>
                    <a:pt x="1443" y="1679"/>
                  </a:lnTo>
                  <a:lnTo>
                    <a:pt x="1449" y="1674"/>
                  </a:lnTo>
                  <a:lnTo>
                    <a:pt x="1453" y="1668"/>
                  </a:lnTo>
                  <a:lnTo>
                    <a:pt x="1457" y="1661"/>
                  </a:lnTo>
                  <a:lnTo>
                    <a:pt x="1459" y="1654"/>
                  </a:lnTo>
                  <a:lnTo>
                    <a:pt x="1460" y="1646"/>
                  </a:lnTo>
                  <a:lnTo>
                    <a:pt x="1460" y="1636"/>
                  </a:lnTo>
                  <a:lnTo>
                    <a:pt x="1476" y="1636"/>
                  </a:lnTo>
                  <a:lnTo>
                    <a:pt x="1484" y="1635"/>
                  </a:lnTo>
                  <a:lnTo>
                    <a:pt x="1492" y="1633"/>
                  </a:lnTo>
                  <a:lnTo>
                    <a:pt x="1499" y="1629"/>
                  </a:lnTo>
                  <a:lnTo>
                    <a:pt x="1505" y="1623"/>
                  </a:lnTo>
                  <a:lnTo>
                    <a:pt x="1511" y="1616"/>
                  </a:lnTo>
                  <a:lnTo>
                    <a:pt x="1514" y="1610"/>
                  </a:lnTo>
                  <a:lnTo>
                    <a:pt x="1515" y="1601"/>
                  </a:lnTo>
                  <a:lnTo>
                    <a:pt x="1515" y="1593"/>
                  </a:lnTo>
                  <a:lnTo>
                    <a:pt x="1512" y="1560"/>
                  </a:lnTo>
                  <a:lnTo>
                    <a:pt x="1504" y="1474"/>
                  </a:lnTo>
                  <a:lnTo>
                    <a:pt x="1491" y="1349"/>
                  </a:lnTo>
                  <a:lnTo>
                    <a:pt x="1477" y="1206"/>
                  </a:lnTo>
                  <a:lnTo>
                    <a:pt x="1462" y="1060"/>
                  </a:lnTo>
                  <a:lnTo>
                    <a:pt x="1450" y="929"/>
                  </a:lnTo>
                  <a:lnTo>
                    <a:pt x="1439" y="831"/>
                  </a:lnTo>
                  <a:lnTo>
                    <a:pt x="1435" y="7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390" y="1472"/>
              <a:ext cx="625" cy="571"/>
            </a:xfrm>
            <a:custGeom>
              <a:avLst/>
              <a:gdLst>
                <a:gd name="T0" fmla="*/ 1171 w 1251"/>
                <a:gd name="T1" fmla="*/ 230 h 1141"/>
                <a:gd name="T2" fmla="*/ 1171 w 1251"/>
                <a:gd name="T3" fmla="*/ 230 h 1141"/>
                <a:gd name="T4" fmla="*/ 1196 w 1251"/>
                <a:gd name="T5" fmla="*/ 70 h 1141"/>
                <a:gd name="T6" fmla="*/ 1195 w 1251"/>
                <a:gd name="T7" fmla="*/ 62 h 1141"/>
                <a:gd name="T8" fmla="*/ 1188 w 1251"/>
                <a:gd name="T9" fmla="*/ 58 h 1141"/>
                <a:gd name="T10" fmla="*/ 481 w 1251"/>
                <a:gd name="T11" fmla="*/ 0 h 1141"/>
                <a:gd name="T12" fmla="*/ 476 w 1251"/>
                <a:gd name="T13" fmla="*/ 2 h 1141"/>
                <a:gd name="T14" fmla="*/ 1 w 1251"/>
                <a:gd name="T15" fmla="*/ 979 h 1141"/>
                <a:gd name="T16" fmla="*/ 1 w 1251"/>
                <a:gd name="T17" fmla="*/ 988 h 1141"/>
                <a:gd name="T18" fmla="*/ 8 w 1251"/>
                <a:gd name="T19" fmla="*/ 993 h 1141"/>
                <a:gd name="T20" fmla="*/ 58 w 1251"/>
                <a:gd name="T21" fmla="*/ 1003 h 1141"/>
                <a:gd name="T22" fmla="*/ 63 w 1251"/>
                <a:gd name="T23" fmla="*/ 1009 h 1141"/>
                <a:gd name="T24" fmla="*/ 61 w 1251"/>
                <a:gd name="T25" fmla="*/ 1019 h 1141"/>
                <a:gd name="T26" fmla="*/ 57 w 1251"/>
                <a:gd name="T27" fmla="*/ 1049 h 1141"/>
                <a:gd name="T28" fmla="*/ 57 w 1251"/>
                <a:gd name="T29" fmla="*/ 1061 h 1141"/>
                <a:gd name="T30" fmla="*/ 61 w 1251"/>
                <a:gd name="T31" fmla="*/ 1066 h 1141"/>
                <a:gd name="T32" fmla="*/ 128 w 1251"/>
                <a:gd name="T33" fmla="*/ 1070 h 1141"/>
                <a:gd name="T34" fmla="*/ 135 w 1251"/>
                <a:gd name="T35" fmla="*/ 1072 h 1141"/>
                <a:gd name="T36" fmla="*/ 137 w 1251"/>
                <a:gd name="T37" fmla="*/ 1079 h 1141"/>
                <a:gd name="T38" fmla="*/ 141 w 1251"/>
                <a:gd name="T39" fmla="*/ 1136 h 1141"/>
                <a:gd name="T40" fmla="*/ 147 w 1251"/>
                <a:gd name="T41" fmla="*/ 1140 h 1141"/>
                <a:gd name="T42" fmla="*/ 152 w 1251"/>
                <a:gd name="T43" fmla="*/ 1141 h 1141"/>
                <a:gd name="T44" fmla="*/ 171 w 1251"/>
                <a:gd name="T45" fmla="*/ 1140 h 1141"/>
                <a:gd name="T46" fmla="*/ 205 w 1251"/>
                <a:gd name="T47" fmla="*/ 1139 h 1141"/>
                <a:gd name="T48" fmla="*/ 253 w 1251"/>
                <a:gd name="T49" fmla="*/ 1138 h 1141"/>
                <a:gd name="T50" fmla="*/ 311 w 1251"/>
                <a:gd name="T51" fmla="*/ 1136 h 1141"/>
                <a:gd name="T52" fmla="*/ 378 w 1251"/>
                <a:gd name="T53" fmla="*/ 1132 h 1141"/>
                <a:gd name="T54" fmla="*/ 451 w 1251"/>
                <a:gd name="T55" fmla="*/ 1130 h 1141"/>
                <a:gd name="T56" fmla="*/ 528 w 1251"/>
                <a:gd name="T57" fmla="*/ 1126 h 1141"/>
                <a:gd name="T58" fmla="*/ 606 w 1251"/>
                <a:gd name="T59" fmla="*/ 1124 h 1141"/>
                <a:gd name="T60" fmla="*/ 684 w 1251"/>
                <a:gd name="T61" fmla="*/ 1121 h 1141"/>
                <a:gd name="T62" fmla="*/ 756 w 1251"/>
                <a:gd name="T63" fmla="*/ 1118 h 1141"/>
                <a:gd name="T64" fmla="*/ 824 w 1251"/>
                <a:gd name="T65" fmla="*/ 1115 h 1141"/>
                <a:gd name="T66" fmla="*/ 883 w 1251"/>
                <a:gd name="T67" fmla="*/ 1113 h 1141"/>
                <a:gd name="T68" fmla="*/ 930 w 1251"/>
                <a:gd name="T69" fmla="*/ 1111 h 1141"/>
                <a:gd name="T70" fmla="*/ 965 w 1251"/>
                <a:gd name="T71" fmla="*/ 1110 h 1141"/>
                <a:gd name="T72" fmla="*/ 983 w 1251"/>
                <a:gd name="T73" fmla="*/ 1109 h 1141"/>
                <a:gd name="T74" fmla="*/ 987 w 1251"/>
                <a:gd name="T75" fmla="*/ 1109 h 1141"/>
                <a:gd name="T76" fmla="*/ 1009 w 1251"/>
                <a:gd name="T77" fmla="*/ 1113 h 1141"/>
                <a:gd name="T78" fmla="*/ 1052 w 1251"/>
                <a:gd name="T79" fmla="*/ 1119 h 1141"/>
                <a:gd name="T80" fmla="*/ 1096 w 1251"/>
                <a:gd name="T81" fmla="*/ 1125 h 1141"/>
                <a:gd name="T82" fmla="*/ 1116 w 1251"/>
                <a:gd name="T83" fmla="*/ 1129 h 1141"/>
                <a:gd name="T84" fmla="*/ 1123 w 1251"/>
                <a:gd name="T85" fmla="*/ 1126 h 1141"/>
                <a:gd name="T86" fmla="*/ 1126 w 1251"/>
                <a:gd name="T87" fmla="*/ 1121 h 1141"/>
                <a:gd name="T88" fmla="*/ 1130 w 1251"/>
                <a:gd name="T89" fmla="*/ 1092 h 1141"/>
                <a:gd name="T90" fmla="*/ 1134 w 1251"/>
                <a:gd name="T91" fmla="*/ 1087 h 1141"/>
                <a:gd name="T92" fmla="*/ 1187 w 1251"/>
                <a:gd name="T93" fmla="*/ 1086 h 1141"/>
                <a:gd name="T94" fmla="*/ 1194 w 1251"/>
                <a:gd name="T95" fmla="*/ 1084 h 1141"/>
                <a:gd name="T96" fmla="*/ 1196 w 1251"/>
                <a:gd name="T97" fmla="*/ 1077 h 1141"/>
                <a:gd name="T98" fmla="*/ 1198 w 1251"/>
                <a:gd name="T99" fmla="*/ 1043 h 1141"/>
                <a:gd name="T100" fmla="*/ 1202 w 1251"/>
                <a:gd name="T101" fmla="*/ 1039 h 1141"/>
                <a:gd name="T102" fmla="*/ 1240 w 1251"/>
                <a:gd name="T103" fmla="*/ 1038 h 1141"/>
                <a:gd name="T104" fmla="*/ 1247 w 1251"/>
                <a:gd name="T105" fmla="*/ 1034 h 1141"/>
                <a:gd name="T106" fmla="*/ 1251 w 1251"/>
                <a:gd name="T107" fmla="*/ 1027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51" h="1141">
                  <a:moveTo>
                    <a:pt x="1171" y="231"/>
                  </a:moveTo>
                  <a:lnTo>
                    <a:pt x="1171" y="230"/>
                  </a:lnTo>
                  <a:lnTo>
                    <a:pt x="1171" y="230"/>
                  </a:lnTo>
                  <a:lnTo>
                    <a:pt x="1171" y="230"/>
                  </a:lnTo>
                  <a:lnTo>
                    <a:pt x="1171" y="229"/>
                  </a:lnTo>
                  <a:lnTo>
                    <a:pt x="1196" y="70"/>
                  </a:lnTo>
                  <a:lnTo>
                    <a:pt x="1196" y="65"/>
                  </a:lnTo>
                  <a:lnTo>
                    <a:pt x="1195" y="62"/>
                  </a:lnTo>
                  <a:lnTo>
                    <a:pt x="1192" y="59"/>
                  </a:lnTo>
                  <a:lnTo>
                    <a:pt x="1188" y="58"/>
                  </a:lnTo>
                  <a:lnTo>
                    <a:pt x="484" y="0"/>
                  </a:lnTo>
                  <a:lnTo>
                    <a:pt x="481" y="0"/>
                  </a:lnTo>
                  <a:lnTo>
                    <a:pt x="479" y="0"/>
                  </a:lnTo>
                  <a:lnTo>
                    <a:pt x="476" y="2"/>
                  </a:lnTo>
                  <a:lnTo>
                    <a:pt x="474" y="4"/>
                  </a:lnTo>
                  <a:lnTo>
                    <a:pt x="1" y="979"/>
                  </a:lnTo>
                  <a:lnTo>
                    <a:pt x="0" y="983"/>
                  </a:lnTo>
                  <a:lnTo>
                    <a:pt x="1" y="988"/>
                  </a:lnTo>
                  <a:lnTo>
                    <a:pt x="5" y="992"/>
                  </a:lnTo>
                  <a:lnTo>
                    <a:pt x="8" y="993"/>
                  </a:lnTo>
                  <a:lnTo>
                    <a:pt x="55" y="1002"/>
                  </a:lnTo>
                  <a:lnTo>
                    <a:pt x="58" y="1003"/>
                  </a:lnTo>
                  <a:lnTo>
                    <a:pt x="61" y="1005"/>
                  </a:lnTo>
                  <a:lnTo>
                    <a:pt x="63" y="1009"/>
                  </a:lnTo>
                  <a:lnTo>
                    <a:pt x="63" y="1012"/>
                  </a:lnTo>
                  <a:lnTo>
                    <a:pt x="61" y="1019"/>
                  </a:lnTo>
                  <a:lnTo>
                    <a:pt x="59" y="1034"/>
                  </a:lnTo>
                  <a:lnTo>
                    <a:pt x="57" y="1049"/>
                  </a:lnTo>
                  <a:lnTo>
                    <a:pt x="56" y="1056"/>
                  </a:lnTo>
                  <a:lnTo>
                    <a:pt x="57" y="1061"/>
                  </a:lnTo>
                  <a:lnTo>
                    <a:pt x="59" y="1064"/>
                  </a:lnTo>
                  <a:lnTo>
                    <a:pt x="61" y="1066"/>
                  </a:lnTo>
                  <a:lnTo>
                    <a:pt x="65" y="1068"/>
                  </a:lnTo>
                  <a:lnTo>
                    <a:pt x="128" y="1070"/>
                  </a:lnTo>
                  <a:lnTo>
                    <a:pt x="132" y="1071"/>
                  </a:lnTo>
                  <a:lnTo>
                    <a:pt x="135" y="1072"/>
                  </a:lnTo>
                  <a:lnTo>
                    <a:pt x="136" y="1076"/>
                  </a:lnTo>
                  <a:lnTo>
                    <a:pt x="137" y="1079"/>
                  </a:lnTo>
                  <a:lnTo>
                    <a:pt x="140" y="1132"/>
                  </a:lnTo>
                  <a:lnTo>
                    <a:pt x="141" y="1136"/>
                  </a:lnTo>
                  <a:lnTo>
                    <a:pt x="143" y="1139"/>
                  </a:lnTo>
                  <a:lnTo>
                    <a:pt x="147" y="1140"/>
                  </a:lnTo>
                  <a:lnTo>
                    <a:pt x="150" y="1141"/>
                  </a:lnTo>
                  <a:lnTo>
                    <a:pt x="152" y="1141"/>
                  </a:lnTo>
                  <a:lnTo>
                    <a:pt x="159" y="1141"/>
                  </a:lnTo>
                  <a:lnTo>
                    <a:pt x="171" y="1140"/>
                  </a:lnTo>
                  <a:lnTo>
                    <a:pt x="186" y="1140"/>
                  </a:lnTo>
                  <a:lnTo>
                    <a:pt x="205" y="1139"/>
                  </a:lnTo>
                  <a:lnTo>
                    <a:pt x="227" y="1138"/>
                  </a:lnTo>
                  <a:lnTo>
                    <a:pt x="253" y="1138"/>
                  </a:lnTo>
                  <a:lnTo>
                    <a:pt x="280" y="1137"/>
                  </a:lnTo>
                  <a:lnTo>
                    <a:pt x="311" y="1136"/>
                  </a:lnTo>
                  <a:lnTo>
                    <a:pt x="344" y="1134"/>
                  </a:lnTo>
                  <a:lnTo>
                    <a:pt x="378" y="1132"/>
                  </a:lnTo>
                  <a:lnTo>
                    <a:pt x="414" y="1131"/>
                  </a:lnTo>
                  <a:lnTo>
                    <a:pt x="451" y="1130"/>
                  </a:lnTo>
                  <a:lnTo>
                    <a:pt x="490" y="1129"/>
                  </a:lnTo>
                  <a:lnTo>
                    <a:pt x="528" y="1126"/>
                  </a:lnTo>
                  <a:lnTo>
                    <a:pt x="567" y="1125"/>
                  </a:lnTo>
                  <a:lnTo>
                    <a:pt x="606" y="1124"/>
                  </a:lnTo>
                  <a:lnTo>
                    <a:pt x="646" y="1122"/>
                  </a:lnTo>
                  <a:lnTo>
                    <a:pt x="684" y="1121"/>
                  </a:lnTo>
                  <a:lnTo>
                    <a:pt x="721" y="1119"/>
                  </a:lnTo>
                  <a:lnTo>
                    <a:pt x="756" y="1118"/>
                  </a:lnTo>
                  <a:lnTo>
                    <a:pt x="791" y="1116"/>
                  </a:lnTo>
                  <a:lnTo>
                    <a:pt x="824" y="1115"/>
                  </a:lnTo>
                  <a:lnTo>
                    <a:pt x="854" y="1114"/>
                  </a:lnTo>
                  <a:lnTo>
                    <a:pt x="883" y="1113"/>
                  </a:lnTo>
                  <a:lnTo>
                    <a:pt x="908" y="1113"/>
                  </a:lnTo>
                  <a:lnTo>
                    <a:pt x="930" y="1111"/>
                  </a:lnTo>
                  <a:lnTo>
                    <a:pt x="950" y="1110"/>
                  </a:lnTo>
                  <a:lnTo>
                    <a:pt x="965" y="1110"/>
                  </a:lnTo>
                  <a:lnTo>
                    <a:pt x="976" y="1109"/>
                  </a:lnTo>
                  <a:lnTo>
                    <a:pt x="983" y="1109"/>
                  </a:lnTo>
                  <a:lnTo>
                    <a:pt x="986" y="1109"/>
                  </a:lnTo>
                  <a:lnTo>
                    <a:pt x="987" y="1109"/>
                  </a:lnTo>
                  <a:lnTo>
                    <a:pt x="994" y="1110"/>
                  </a:lnTo>
                  <a:lnTo>
                    <a:pt x="1009" y="1113"/>
                  </a:lnTo>
                  <a:lnTo>
                    <a:pt x="1029" y="1116"/>
                  </a:lnTo>
                  <a:lnTo>
                    <a:pt x="1052" y="1119"/>
                  </a:lnTo>
                  <a:lnTo>
                    <a:pt x="1075" y="1123"/>
                  </a:lnTo>
                  <a:lnTo>
                    <a:pt x="1096" y="1125"/>
                  </a:lnTo>
                  <a:lnTo>
                    <a:pt x="1110" y="1127"/>
                  </a:lnTo>
                  <a:lnTo>
                    <a:pt x="1116" y="1129"/>
                  </a:lnTo>
                  <a:lnTo>
                    <a:pt x="1119" y="1129"/>
                  </a:lnTo>
                  <a:lnTo>
                    <a:pt x="1123" y="1126"/>
                  </a:lnTo>
                  <a:lnTo>
                    <a:pt x="1125" y="1124"/>
                  </a:lnTo>
                  <a:lnTo>
                    <a:pt x="1126" y="1121"/>
                  </a:lnTo>
                  <a:lnTo>
                    <a:pt x="1129" y="1095"/>
                  </a:lnTo>
                  <a:lnTo>
                    <a:pt x="1130" y="1092"/>
                  </a:lnTo>
                  <a:lnTo>
                    <a:pt x="1132" y="1088"/>
                  </a:lnTo>
                  <a:lnTo>
                    <a:pt x="1134" y="1087"/>
                  </a:lnTo>
                  <a:lnTo>
                    <a:pt x="1138" y="1086"/>
                  </a:lnTo>
                  <a:lnTo>
                    <a:pt x="1187" y="1086"/>
                  </a:lnTo>
                  <a:lnTo>
                    <a:pt x="1191" y="1085"/>
                  </a:lnTo>
                  <a:lnTo>
                    <a:pt x="1194" y="1084"/>
                  </a:lnTo>
                  <a:lnTo>
                    <a:pt x="1195" y="1080"/>
                  </a:lnTo>
                  <a:lnTo>
                    <a:pt x="1196" y="1077"/>
                  </a:lnTo>
                  <a:lnTo>
                    <a:pt x="1196" y="1047"/>
                  </a:lnTo>
                  <a:lnTo>
                    <a:pt x="1198" y="1043"/>
                  </a:lnTo>
                  <a:lnTo>
                    <a:pt x="1200" y="1040"/>
                  </a:lnTo>
                  <a:lnTo>
                    <a:pt x="1202" y="1039"/>
                  </a:lnTo>
                  <a:lnTo>
                    <a:pt x="1207" y="1038"/>
                  </a:lnTo>
                  <a:lnTo>
                    <a:pt x="1240" y="1038"/>
                  </a:lnTo>
                  <a:lnTo>
                    <a:pt x="1245" y="1036"/>
                  </a:lnTo>
                  <a:lnTo>
                    <a:pt x="1247" y="1034"/>
                  </a:lnTo>
                  <a:lnTo>
                    <a:pt x="1249" y="1031"/>
                  </a:lnTo>
                  <a:lnTo>
                    <a:pt x="1251" y="1027"/>
                  </a:lnTo>
                  <a:lnTo>
                    <a:pt x="1171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469" y="2009"/>
              <a:ext cx="195" cy="24"/>
            </a:xfrm>
            <a:custGeom>
              <a:avLst/>
              <a:gdLst>
                <a:gd name="T0" fmla="*/ 2 w 391"/>
                <a:gd name="T1" fmla="*/ 48 h 48"/>
                <a:gd name="T2" fmla="*/ 0 w 391"/>
                <a:gd name="T3" fmla="*/ 5 h 48"/>
                <a:gd name="T4" fmla="*/ 0 w 391"/>
                <a:gd name="T5" fmla="*/ 4 h 48"/>
                <a:gd name="T6" fmla="*/ 0 w 391"/>
                <a:gd name="T7" fmla="*/ 3 h 48"/>
                <a:gd name="T8" fmla="*/ 0 w 391"/>
                <a:gd name="T9" fmla="*/ 2 h 48"/>
                <a:gd name="T10" fmla="*/ 0 w 391"/>
                <a:gd name="T11" fmla="*/ 0 h 48"/>
                <a:gd name="T12" fmla="*/ 391 w 391"/>
                <a:gd name="T13" fmla="*/ 33 h 48"/>
                <a:gd name="T14" fmla="*/ 357 w 391"/>
                <a:gd name="T15" fmla="*/ 34 h 48"/>
                <a:gd name="T16" fmla="*/ 325 w 391"/>
                <a:gd name="T17" fmla="*/ 35 h 48"/>
                <a:gd name="T18" fmla="*/ 293 w 391"/>
                <a:gd name="T19" fmla="*/ 36 h 48"/>
                <a:gd name="T20" fmla="*/ 262 w 391"/>
                <a:gd name="T21" fmla="*/ 37 h 48"/>
                <a:gd name="T22" fmla="*/ 231 w 391"/>
                <a:gd name="T23" fmla="*/ 39 h 48"/>
                <a:gd name="T24" fmla="*/ 202 w 391"/>
                <a:gd name="T25" fmla="*/ 40 h 48"/>
                <a:gd name="T26" fmla="*/ 173 w 391"/>
                <a:gd name="T27" fmla="*/ 41 h 48"/>
                <a:gd name="T28" fmla="*/ 146 w 391"/>
                <a:gd name="T29" fmla="*/ 42 h 48"/>
                <a:gd name="T30" fmla="*/ 121 w 391"/>
                <a:gd name="T31" fmla="*/ 43 h 48"/>
                <a:gd name="T32" fmla="*/ 97 w 391"/>
                <a:gd name="T33" fmla="*/ 44 h 48"/>
                <a:gd name="T34" fmla="*/ 75 w 391"/>
                <a:gd name="T35" fmla="*/ 44 h 48"/>
                <a:gd name="T36" fmla="*/ 55 w 391"/>
                <a:gd name="T37" fmla="*/ 45 h 48"/>
                <a:gd name="T38" fmla="*/ 38 w 391"/>
                <a:gd name="T39" fmla="*/ 47 h 48"/>
                <a:gd name="T40" fmla="*/ 24 w 391"/>
                <a:gd name="T41" fmla="*/ 47 h 48"/>
                <a:gd name="T42" fmla="*/ 12 w 391"/>
                <a:gd name="T43" fmla="*/ 48 h 48"/>
                <a:gd name="T44" fmla="*/ 2 w 391"/>
                <a:gd name="T4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1" h="48">
                  <a:moveTo>
                    <a:pt x="2" y="48"/>
                  </a:move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391" y="33"/>
                  </a:lnTo>
                  <a:lnTo>
                    <a:pt x="357" y="34"/>
                  </a:lnTo>
                  <a:lnTo>
                    <a:pt x="325" y="35"/>
                  </a:lnTo>
                  <a:lnTo>
                    <a:pt x="293" y="36"/>
                  </a:lnTo>
                  <a:lnTo>
                    <a:pt x="262" y="37"/>
                  </a:lnTo>
                  <a:lnTo>
                    <a:pt x="231" y="39"/>
                  </a:lnTo>
                  <a:lnTo>
                    <a:pt x="202" y="40"/>
                  </a:lnTo>
                  <a:lnTo>
                    <a:pt x="173" y="41"/>
                  </a:lnTo>
                  <a:lnTo>
                    <a:pt x="146" y="42"/>
                  </a:lnTo>
                  <a:lnTo>
                    <a:pt x="121" y="43"/>
                  </a:lnTo>
                  <a:lnTo>
                    <a:pt x="97" y="44"/>
                  </a:lnTo>
                  <a:lnTo>
                    <a:pt x="75" y="44"/>
                  </a:lnTo>
                  <a:lnTo>
                    <a:pt x="55" y="45"/>
                  </a:lnTo>
                  <a:lnTo>
                    <a:pt x="38" y="47"/>
                  </a:lnTo>
                  <a:lnTo>
                    <a:pt x="24" y="47"/>
                  </a:lnTo>
                  <a:lnTo>
                    <a:pt x="12" y="48"/>
                  </a:lnTo>
                  <a:lnTo>
                    <a:pt x="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429" y="1975"/>
              <a:ext cx="390" cy="47"/>
            </a:xfrm>
            <a:custGeom>
              <a:avLst/>
              <a:gdLst>
                <a:gd name="T0" fmla="*/ 626 w 780"/>
                <a:gd name="T1" fmla="*/ 96 h 96"/>
                <a:gd name="T2" fmla="*/ 626 w 780"/>
                <a:gd name="T3" fmla="*/ 95 h 96"/>
                <a:gd name="T4" fmla="*/ 64 w 780"/>
                <a:gd name="T5" fmla="*/ 49 h 96"/>
                <a:gd name="T6" fmla="*/ 64 w 780"/>
                <a:gd name="T7" fmla="*/ 49 h 96"/>
                <a:gd name="T8" fmla="*/ 62 w 780"/>
                <a:gd name="T9" fmla="*/ 48 h 96"/>
                <a:gd name="T10" fmla="*/ 58 w 780"/>
                <a:gd name="T11" fmla="*/ 46 h 96"/>
                <a:gd name="T12" fmla="*/ 55 w 780"/>
                <a:gd name="T13" fmla="*/ 45 h 96"/>
                <a:gd name="T14" fmla="*/ 51 w 780"/>
                <a:gd name="T15" fmla="*/ 45 h 96"/>
                <a:gd name="T16" fmla="*/ 50 w 780"/>
                <a:gd name="T17" fmla="*/ 45 h 96"/>
                <a:gd name="T18" fmla="*/ 46 w 780"/>
                <a:gd name="T19" fmla="*/ 45 h 96"/>
                <a:gd name="T20" fmla="*/ 39 w 780"/>
                <a:gd name="T21" fmla="*/ 45 h 96"/>
                <a:gd name="T22" fmla="*/ 31 w 780"/>
                <a:gd name="T23" fmla="*/ 44 h 96"/>
                <a:gd name="T24" fmla="*/ 23 w 780"/>
                <a:gd name="T25" fmla="*/ 44 h 96"/>
                <a:gd name="T26" fmla="*/ 15 w 780"/>
                <a:gd name="T27" fmla="*/ 44 h 96"/>
                <a:gd name="T28" fmla="*/ 6 w 780"/>
                <a:gd name="T29" fmla="*/ 44 h 96"/>
                <a:gd name="T30" fmla="*/ 0 w 780"/>
                <a:gd name="T31" fmla="*/ 44 h 96"/>
                <a:gd name="T32" fmla="*/ 4 w 780"/>
                <a:gd name="T33" fmla="*/ 11 h 96"/>
                <a:gd name="T34" fmla="*/ 4 w 780"/>
                <a:gd name="T35" fmla="*/ 8 h 96"/>
                <a:gd name="T36" fmla="*/ 4 w 780"/>
                <a:gd name="T37" fmla="*/ 5 h 96"/>
                <a:gd name="T38" fmla="*/ 4 w 780"/>
                <a:gd name="T39" fmla="*/ 3 h 96"/>
                <a:gd name="T40" fmla="*/ 3 w 780"/>
                <a:gd name="T41" fmla="*/ 0 h 96"/>
                <a:gd name="T42" fmla="*/ 780 w 780"/>
                <a:gd name="T43" fmla="*/ 89 h 96"/>
                <a:gd name="T44" fmla="*/ 762 w 780"/>
                <a:gd name="T45" fmla="*/ 90 h 96"/>
                <a:gd name="T46" fmla="*/ 745 w 780"/>
                <a:gd name="T47" fmla="*/ 90 h 96"/>
                <a:gd name="T48" fmla="*/ 727 w 780"/>
                <a:gd name="T49" fmla="*/ 91 h 96"/>
                <a:gd name="T50" fmla="*/ 708 w 780"/>
                <a:gd name="T51" fmla="*/ 93 h 96"/>
                <a:gd name="T52" fmla="*/ 689 w 780"/>
                <a:gd name="T53" fmla="*/ 94 h 96"/>
                <a:gd name="T54" fmla="*/ 668 w 780"/>
                <a:gd name="T55" fmla="*/ 94 h 96"/>
                <a:gd name="T56" fmla="*/ 647 w 780"/>
                <a:gd name="T57" fmla="*/ 95 h 96"/>
                <a:gd name="T58" fmla="*/ 626 w 780"/>
                <a:gd name="T5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0" h="96">
                  <a:moveTo>
                    <a:pt x="626" y="96"/>
                  </a:moveTo>
                  <a:lnTo>
                    <a:pt x="626" y="95"/>
                  </a:lnTo>
                  <a:lnTo>
                    <a:pt x="64" y="49"/>
                  </a:lnTo>
                  <a:lnTo>
                    <a:pt x="64" y="49"/>
                  </a:lnTo>
                  <a:lnTo>
                    <a:pt x="62" y="48"/>
                  </a:lnTo>
                  <a:lnTo>
                    <a:pt x="58" y="46"/>
                  </a:lnTo>
                  <a:lnTo>
                    <a:pt x="55" y="45"/>
                  </a:lnTo>
                  <a:lnTo>
                    <a:pt x="51" y="45"/>
                  </a:lnTo>
                  <a:lnTo>
                    <a:pt x="50" y="45"/>
                  </a:lnTo>
                  <a:lnTo>
                    <a:pt x="46" y="45"/>
                  </a:lnTo>
                  <a:lnTo>
                    <a:pt x="39" y="45"/>
                  </a:lnTo>
                  <a:lnTo>
                    <a:pt x="31" y="44"/>
                  </a:lnTo>
                  <a:lnTo>
                    <a:pt x="23" y="44"/>
                  </a:lnTo>
                  <a:lnTo>
                    <a:pt x="15" y="44"/>
                  </a:lnTo>
                  <a:lnTo>
                    <a:pt x="6" y="44"/>
                  </a:lnTo>
                  <a:lnTo>
                    <a:pt x="0" y="44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780" y="89"/>
                  </a:lnTo>
                  <a:lnTo>
                    <a:pt x="762" y="90"/>
                  </a:lnTo>
                  <a:lnTo>
                    <a:pt x="745" y="90"/>
                  </a:lnTo>
                  <a:lnTo>
                    <a:pt x="727" y="91"/>
                  </a:lnTo>
                  <a:lnTo>
                    <a:pt x="708" y="93"/>
                  </a:lnTo>
                  <a:lnTo>
                    <a:pt x="689" y="94"/>
                  </a:lnTo>
                  <a:lnTo>
                    <a:pt x="668" y="94"/>
                  </a:lnTo>
                  <a:lnTo>
                    <a:pt x="647" y="95"/>
                  </a:lnTo>
                  <a:lnTo>
                    <a:pt x="626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02" y="1482"/>
              <a:ext cx="576" cy="544"/>
            </a:xfrm>
            <a:custGeom>
              <a:avLst/>
              <a:gdLst>
                <a:gd name="T0" fmla="*/ 1087 w 1151"/>
                <a:gd name="T1" fmla="*/ 1064 h 1089"/>
                <a:gd name="T2" fmla="*/ 1086 w 1151"/>
                <a:gd name="T3" fmla="*/ 1066 h 1089"/>
                <a:gd name="T4" fmla="*/ 1085 w 1151"/>
                <a:gd name="T5" fmla="*/ 1069 h 1089"/>
                <a:gd name="T6" fmla="*/ 1084 w 1151"/>
                <a:gd name="T7" fmla="*/ 1073 h 1089"/>
                <a:gd name="T8" fmla="*/ 1084 w 1151"/>
                <a:gd name="T9" fmla="*/ 1075 h 1089"/>
                <a:gd name="T10" fmla="*/ 1084 w 1151"/>
                <a:gd name="T11" fmla="*/ 1076 h 1089"/>
                <a:gd name="T12" fmla="*/ 1084 w 1151"/>
                <a:gd name="T13" fmla="*/ 1080 h 1089"/>
                <a:gd name="T14" fmla="*/ 1084 w 1151"/>
                <a:gd name="T15" fmla="*/ 1084 h 1089"/>
                <a:gd name="T16" fmla="*/ 1083 w 1151"/>
                <a:gd name="T17" fmla="*/ 1089 h 1089"/>
                <a:gd name="T18" fmla="*/ 964 w 1151"/>
                <a:gd name="T19" fmla="*/ 1072 h 1089"/>
                <a:gd name="T20" fmla="*/ 964 w 1151"/>
                <a:gd name="T21" fmla="*/ 1072 h 1089"/>
                <a:gd name="T22" fmla="*/ 964 w 1151"/>
                <a:gd name="T23" fmla="*/ 1072 h 1089"/>
                <a:gd name="T24" fmla="*/ 964 w 1151"/>
                <a:gd name="T25" fmla="*/ 1072 h 1089"/>
                <a:gd name="T26" fmla="*/ 964 w 1151"/>
                <a:gd name="T27" fmla="*/ 1072 h 1089"/>
                <a:gd name="T28" fmla="*/ 964 w 1151"/>
                <a:gd name="T29" fmla="*/ 1072 h 1089"/>
                <a:gd name="T30" fmla="*/ 33 w 1151"/>
                <a:gd name="T31" fmla="*/ 963 h 1089"/>
                <a:gd name="T32" fmla="*/ 28 w 1151"/>
                <a:gd name="T33" fmla="*/ 962 h 1089"/>
                <a:gd name="T34" fmla="*/ 20 w 1151"/>
                <a:gd name="T35" fmla="*/ 961 h 1089"/>
                <a:gd name="T36" fmla="*/ 10 w 1151"/>
                <a:gd name="T37" fmla="*/ 960 h 1089"/>
                <a:gd name="T38" fmla="*/ 0 w 1151"/>
                <a:gd name="T39" fmla="*/ 958 h 1089"/>
                <a:gd name="T40" fmla="*/ 464 w 1151"/>
                <a:gd name="T41" fmla="*/ 0 h 1089"/>
                <a:gd name="T42" fmla="*/ 1151 w 1151"/>
                <a:gd name="T43" fmla="*/ 58 h 1089"/>
                <a:gd name="T44" fmla="*/ 1128 w 1151"/>
                <a:gd name="T45" fmla="*/ 201 h 1089"/>
                <a:gd name="T46" fmla="*/ 1127 w 1151"/>
                <a:gd name="T47" fmla="*/ 201 h 1089"/>
                <a:gd name="T48" fmla="*/ 1087 w 1151"/>
                <a:gd name="T49" fmla="*/ 1064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1" h="1089">
                  <a:moveTo>
                    <a:pt x="1087" y="1064"/>
                  </a:moveTo>
                  <a:lnTo>
                    <a:pt x="1086" y="1066"/>
                  </a:lnTo>
                  <a:lnTo>
                    <a:pt x="1085" y="1069"/>
                  </a:lnTo>
                  <a:lnTo>
                    <a:pt x="1084" y="1073"/>
                  </a:lnTo>
                  <a:lnTo>
                    <a:pt x="1084" y="1075"/>
                  </a:lnTo>
                  <a:lnTo>
                    <a:pt x="1084" y="1076"/>
                  </a:lnTo>
                  <a:lnTo>
                    <a:pt x="1084" y="1080"/>
                  </a:lnTo>
                  <a:lnTo>
                    <a:pt x="1084" y="1084"/>
                  </a:lnTo>
                  <a:lnTo>
                    <a:pt x="1083" y="1089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33" y="963"/>
                  </a:lnTo>
                  <a:lnTo>
                    <a:pt x="28" y="962"/>
                  </a:lnTo>
                  <a:lnTo>
                    <a:pt x="20" y="961"/>
                  </a:lnTo>
                  <a:lnTo>
                    <a:pt x="10" y="960"/>
                  </a:lnTo>
                  <a:lnTo>
                    <a:pt x="0" y="958"/>
                  </a:lnTo>
                  <a:lnTo>
                    <a:pt x="464" y="0"/>
                  </a:lnTo>
                  <a:lnTo>
                    <a:pt x="1151" y="58"/>
                  </a:lnTo>
                  <a:lnTo>
                    <a:pt x="1128" y="201"/>
                  </a:lnTo>
                  <a:lnTo>
                    <a:pt x="1127" y="201"/>
                  </a:lnTo>
                  <a:lnTo>
                    <a:pt x="1087" y="10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957" y="1654"/>
              <a:ext cx="23" cy="352"/>
            </a:xfrm>
            <a:custGeom>
              <a:avLst/>
              <a:gdLst>
                <a:gd name="T0" fmla="*/ 44 w 47"/>
                <a:gd name="T1" fmla="*/ 683 h 704"/>
                <a:gd name="T2" fmla="*/ 44 w 47"/>
                <a:gd name="T3" fmla="*/ 702 h 704"/>
                <a:gd name="T4" fmla="*/ 5 w 47"/>
                <a:gd name="T5" fmla="*/ 702 h 704"/>
                <a:gd name="T6" fmla="*/ 4 w 47"/>
                <a:gd name="T7" fmla="*/ 702 h 704"/>
                <a:gd name="T8" fmla="*/ 2 w 47"/>
                <a:gd name="T9" fmla="*/ 702 h 704"/>
                <a:gd name="T10" fmla="*/ 1 w 47"/>
                <a:gd name="T11" fmla="*/ 704 h 704"/>
                <a:gd name="T12" fmla="*/ 0 w 47"/>
                <a:gd name="T13" fmla="*/ 704 h 704"/>
                <a:gd name="T14" fmla="*/ 31 w 47"/>
                <a:gd name="T15" fmla="*/ 0 h 704"/>
                <a:gd name="T16" fmla="*/ 43 w 47"/>
                <a:gd name="T17" fmla="*/ 115 h 704"/>
                <a:gd name="T18" fmla="*/ 42 w 47"/>
                <a:gd name="T19" fmla="*/ 115 h 704"/>
                <a:gd name="T20" fmla="*/ 47 w 47"/>
                <a:gd name="T21" fmla="*/ 670 h 704"/>
                <a:gd name="T22" fmla="*/ 46 w 47"/>
                <a:gd name="T23" fmla="*/ 672 h 704"/>
                <a:gd name="T24" fmla="*/ 45 w 47"/>
                <a:gd name="T25" fmla="*/ 676 h 704"/>
                <a:gd name="T26" fmla="*/ 44 w 47"/>
                <a:gd name="T27" fmla="*/ 679 h 704"/>
                <a:gd name="T28" fmla="*/ 44 w 47"/>
                <a:gd name="T29" fmla="*/ 683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704">
                  <a:moveTo>
                    <a:pt x="44" y="683"/>
                  </a:moveTo>
                  <a:lnTo>
                    <a:pt x="44" y="702"/>
                  </a:lnTo>
                  <a:lnTo>
                    <a:pt x="5" y="702"/>
                  </a:lnTo>
                  <a:lnTo>
                    <a:pt x="4" y="702"/>
                  </a:lnTo>
                  <a:lnTo>
                    <a:pt x="2" y="702"/>
                  </a:lnTo>
                  <a:lnTo>
                    <a:pt x="1" y="704"/>
                  </a:lnTo>
                  <a:lnTo>
                    <a:pt x="0" y="704"/>
                  </a:lnTo>
                  <a:lnTo>
                    <a:pt x="31" y="0"/>
                  </a:lnTo>
                  <a:lnTo>
                    <a:pt x="43" y="115"/>
                  </a:lnTo>
                  <a:lnTo>
                    <a:pt x="42" y="115"/>
                  </a:lnTo>
                  <a:lnTo>
                    <a:pt x="47" y="670"/>
                  </a:lnTo>
                  <a:lnTo>
                    <a:pt x="46" y="672"/>
                  </a:lnTo>
                  <a:lnTo>
                    <a:pt x="45" y="676"/>
                  </a:lnTo>
                  <a:lnTo>
                    <a:pt x="44" y="679"/>
                  </a:lnTo>
                  <a:lnTo>
                    <a:pt x="44" y="6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988" y="1812"/>
              <a:ext cx="17" cy="170"/>
            </a:xfrm>
            <a:custGeom>
              <a:avLst/>
              <a:gdLst>
                <a:gd name="T0" fmla="*/ 11 w 34"/>
                <a:gd name="T1" fmla="*/ 338 h 339"/>
                <a:gd name="T2" fmla="*/ 10 w 34"/>
                <a:gd name="T3" fmla="*/ 338 h 339"/>
                <a:gd name="T4" fmla="*/ 7 w 34"/>
                <a:gd name="T5" fmla="*/ 338 h 339"/>
                <a:gd name="T6" fmla="*/ 6 w 34"/>
                <a:gd name="T7" fmla="*/ 338 h 339"/>
                <a:gd name="T8" fmla="*/ 4 w 34"/>
                <a:gd name="T9" fmla="*/ 339 h 339"/>
                <a:gd name="T10" fmla="*/ 0 w 34"/>
                <a:gd name="T11" fmla="*/ 0 h 339"/>
                <a:gd name="T12" fmla="*/ 34 w 34"/>
                <a:gd name="T13" fmla="*/ 338 h 339"/>
                <a:gd name="T14" fmla="*/ 11 w 34"/>
                <a:gd name="T15" fmla="*/ 338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39">
                  <a:moveTo>
                    <a:pt x="11" y="338"/>
                  </a:moveTo>
                  <a:lnTo>
                    <a:pt x="10" y="338"/>
                  </a:lnTo>
                  <a:lnTo>
                    <a:pt x="7" y="338"/>
                  </a:lnTo>
                  <a:lnTo>
                    <a:pt x="6" y="338"/>
                  </a:lnTo>
                  <a:lnTo>
                    <a:pt x="4" y="339"/>
                  </a:lnTo>
                  <a:lnTo>
                    <a:pt x="0" y="0"/>
                  </a:lnTo>
                  <a:lnTo>
                    <a:pt x="34" y="338"/>
                  </a:lnTo>
                  <a:lnTo>
                    <a:pt x="11" y="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308" y="1222"/>
              <a:ext cx="443" cy="443"/>
            </a:xfrm>
            <a:custGeom>
              <a:avLst/>
              <a:gdLst>
                <a:gd name="T0" fmla="*/ 739 w 886"/>
                <a:gd name="T1" fmla="*/ 115 h 886"/>
                <a:gd name="T2" fmla="*/ 706 w 886"/>
                <a:gd name="T3" fmla="*/ 86 h 886"/>
                <a:gd name="T4" fmla="*/ 670 w 886"/>
                <a:gd name="T5" fmla="*/ 62 h 886"/>
                <a:gd name="T6" fmla="*/ 632 w 886"/>
                <a:gd name="T7" fmla="*/ 42 h 886"/>
                <a:gd name="T8" fmla="*/ 592 w 886"/>
                <a:gd name="T9" fmla="*/ 25 h 886"/>
                <a:gd name="T10" fmla="*/ 550 w 886"/>
                <a:gd name="T11" fmla="*/ 13 h 886"/>
                <a:gd name="T12" fmla="*/ 508 w 886"/>
                <a:gd name="T13" fmla="*/ 4 h 886"/>
                <a:gd name="T14" fmla="*/ 464 w 886"/>
                <a:gd name="T15" fmla="*/ 0 h 886"/>
                <a:gd name="T16" fmla="*/ 420 w 886"/>
                <a:gd name="T17" fmla="*/ 0 h 886"/>
                <a:gd name="T18" fmla="*/ 376 w 886"/>
                <a:gd name="T19" fmla="*/ 4 h 886"/>
                <a:gd name="T20" fmla="*/ 334 w 886"/>
                <a:gd name="T21" fmla="*/ 13 h 886"/>
                <a:gd name="T22" fmla="*/ 293 w 886"/>
                <a:gd name="T23" fmla="*/ 25 h 886"/>
                <a:gd name="T24" fmla="*/ 253 w 886"/>
                <a:gd name="T25" fmla="*/ 42 h 886"/>
                <a:gd name="T26" fmla="*/ 215 w 886"/>
                <a:gd name="T27" fmla="*/ 62 h 886"/>
                <a:gd name="T28" fmla="*/ 178 w 886"/>
                <a:gd name="T29" fmla="*/ 86 h 886"/>
                <a:gd name="T30" fmla="*/ 145 w 886"/>
                <a:gd name="T31" fmla="*/ 115 h 886"/>
                <a:gd name="T32" fmla="*/ 100 w 886"/>
                <a:gd name="T33" fmla="*/ 162 h 886"/>
                <a:gd name="T34" fmla="*/ 51 w 886"/>
                <a:gd name="T35" fmla="*/ 235 h 886"/>
                <a:gd name="T36" fmla="*/ 18 w 886"/>
                <a:gd name="T37" fmla="*/ 314 h 886"/>
                <a:gd name="T38" fmla="*/ 2 w 886"/>
                <a:gd name="T39" fmla="*/ 399 h 886"/>
                <a:gd name="T40" fmla="*/ 2 w 886"/>
                <a:gd name="T41" fmla="*/ 487 h 886"/>
                <a:gd name="T42" fmla="*/ 18 w 886"/>
                <a:gd name="T43" fmla="*/ 572 h 886"/>
                <a:gd name="T44" fmla="*/ 51 w 886"/>
                <a:gd name="T45" fmla="*/ 652 h 886"/>
                <a:gd name="T46" fmla="*/ 100 w 886"/>
                <a:gd name="T47" fmla="*/ 724 h 886"/>
                <a:gd name="T48" fmla="*/ 144 w 886"/>
                <a:gd name="T49" fmla="*/ 770 h 886"/>
                <a:gd name="T50" fmla="*/ 175 w 886"/>
                <a:gd name="T51" fmla="*/ 797 h 886"/>
                <a:gd name="T52" fmla="*/ 207 w 886"/>
                <a:gd name="T53" fmla="*/ 819 h 886"/>
                <a:gd name="T54" fmla="*/ 242 w 886"/>
                <a:gd name="T55" fmla="*/ 839 h 886"/>
                <a:gd name="T56" fmla="*/ 277 w 886"/>
                <a:gd name="T57" fmla="*/ 856 h 886"/>
                <a:gd name="T58" fmla="*/ 314 w 886"/>
                <a:gd name="T59" fmla="*/ 869 h 886"/>
                <a:gd name="T60" fmla="*/ 350 w 886"/>
                <a:gd name="T61" fmla="*/ 879 h 886"/>
                <a:gd name="T62" fmla="*/ 387 w 886"/>
                <a:gd name="T63" fmla="*/ 884 h 886"/>
                <a:gd name="T64" fmla="*/ 409 w 886"/>
                <a:gd name="T65" fmla="*/ 886 h 886"/>
                <a:gd name="T66" fmla="*/ 413 w 886"/>
                <a:gd name="T67" fmla="*/ 882 h 886"/>
                <a:gd name="T68" fmla="*/ 607 w 886"/>
                <a:gd name="T69" fmla="*/ 485 h 886"/>
                <a:gd name="T70" fmla="*/ 609 w 886"/>
                <a:gd name="T71" fmla="*/ 481 h 886"/>
                <a:gd name="T72" fmla="*/ 610 w 886"/>
                <a:gd name="T73" fmla="*/ 479 h 886"/>
                <a:gd name="T74" fmla="*/ 621 w 886"/>
                <a:gd name="T75" fmla="*/ 464 h 886"/>
                <a:gd name="T76" fmla="*/ 637 w 886"/>
                <a:gd name="T77" fmla="*/ 459 h 886"/>
                <a:gd name="T78" fmla="*/ 662 w 886"/>
                <a:gd name="T79" fmla="*/ 462 h 886"/>
                <a:gd name="T80" fmla="*/ 691 w 886"/>
                <a:gd name="T81" fmla="*/ 464 h 886"/>
                <a:gd name="T82" fmla="*/ 722 w 886"/>
                <a:gd name="T83" fmla="*/ 466 h 886"/>
                <a:gd name="T84" fmla="*/ 754 w 886"/>
                <a:gd name="T85" fmla="*/ 468 h 886"/>
                <a:gd name="T86" fmla="*/ 787 w 886"/>
                <a:gd name="T87" fmla="*/ 471 h 886"/>
                <a:gd name="T88" fmla="*/ 818 w 886"/>
                <a:gd name="T89" fmla="*/ 474 h 886"/>
                <a:gd name="T90" fmla="*/ 847 w 886"/>
                <a:gd name="T91" fmla="*/ 477 h 886"/>
                <a:gd name="T92" fmla="*/ 871 w 886"/>
                <a:gd name="T93" fmla="*/ 479 h 886"/>
                <a:gd name="T94" fmla="*/ 873 w 886"/>
                <a:gd name="T95" fmla="*/ 479 h 886"/>
                <a:gd name="T96" fmla="*/ 875 w 886"/>
                <a:gd name="T97" fmla="*/ 480 h 886"/>
                <a:gd name="T98" fmla="*/ 885 w 886"/>
                <a:gd name="T99" fmla="*/ 471 h 886"/>
                <a:gd name="T100" fmla="*/ 886 w 886"/>
                <a:gd name="T101" fmla="*/ 443 h 886"/>
                <a:gd name="T102" fmla="*/ 878 w 886"/>
                <a:gd name="T103" fmla="*/ 356 h 886"/>
                <a:gd name="T104" fmla="*/ 852 w 886"/>
                <a:gd name="T105" fmla="*/ 273 h 886"/>
                <a:gd name="T106" fmla="*/ 811 w 886"/>
                <a:gd name="T107" fmla="*/ 197 h 886"/>
                <a:gd name="T108" fmla="*/ 756 w 886"/>
                <a:gd name="T109" fmla="*/ 13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6" h="886">
                  <a:moveTo>
                    <a:pt x="756" y="130"/>
                  </a:moveTo>
                  <a:lnTo>
                    <a:pt x="739" y="115"/>
                  </a:lnTo>
                  <a:lnTo>
                    <a:pt x="723" y="100"/>
                  </a:lnTo>
                  <a:lnTo>
                    <a:pt x="706" y="86"/>
                  </a:lnTo>
                  <a:lnTo>
                    <a:pt x="689" y="74"/>
                  </a:lnTo>
                  <a:lnTo>
                    <a:pt x="670" y="62"/>
                  </a:lnTo>
                  <a:lnTo>
                    <a:pt x="651" y="51"/>
                  </a:lnTo>
                  <a:lnTo>
                    <a:pt x="632" y="42"/>
                  </a:lnTo>
                  <a:lnTo>
                    <a:pt x="613" y="33"/>
                  </a:lnTo>
                  <a:lnTo>
                    <a:pt x="592" y="25"/>
                  </a:lnTo>
                  <a:lnTo>
                    <a:pt x="571" y="19"/>
                  </a:lnTo>
                  <a:lnTo>
                    <a:pt x="550" y="13"/>
                  </a:lnTo>
                  <a:lnTo>
                    <a:pt x="530" y="8"/>
                  </a:lnTo>
                  <a:lnTo>
                    <a:pt x="508" y="4"/>
                  </a:lnTo>
                  <a:lnTo>
                    <a:pt x="486" y="2"/>
                  </a:lnTo>
                  <a:lnTo>
                    <a:pt x="464" y="0"/>
                  </a:lnTo>
                  <a:lnTo>
                    <a:pt x="442" y="0"/>
                  </a:lnTo>
                  <a:lnTo>
                    <a:pt x="420" y="0"/>
                  </a:lnTo>
                  <a:lnTo>
                    <a:pt x="398" y="2"/>
                  </a:lnTo>
                  <a:lnTo>
                    <a:pt x="376" y="4"/>
                  </a:lnTo>
                  <a:lnTo>
                    <a:pt x="356" y="8"/>
                  </a:lnTo>
                  <a:lnTo>
                    <a:pt x="334" y="13"/>
                  </a:lnTo>
                  <a:lnTo>
                    <a:pt x="313" y="19"/>
                  </a:lnTo>
                  <a:lnTo>
                    <a:pt x="293" y="25"/>
                  </a:lnTo>
                  <a:lnTo>
                    <a:pt x="273" y="33"/>
                  </a:lnTo>
                  <a:lnTo>
                    <a:pt x="253" y="42"/>
                  </a:lnTo>
                  <a:lnTo>
                    <a:pt x="233" y="51"/>
                  </a:lnTo>
                  <a:lnTo>
                    <a:pt x="215" y="62"/>
                  </a:lnTo>
                  <a:lnTo>
                    <a:pt x="197" y="74"/>
                  </a:lnTo>
                  <a:lnTo>
                    <a:pt x="178" y="86"/>
                  </a:lnTo>
                  <a:lnTo>
                    <a:pt x="161" y="100"/>
                  </a:lnTo>
                  <a:lnTo>
                    <a:pt x="145" y="115"/>
                  </a:lnTo>
                  <a:lnTo>
                    <a:pt x="129" y="130"/>
                  </a:lnTo>
                  <a:lnTo>
                    <a:pt x="100" y="162"/>
                  </a:lnTo>
                  <a:lnTo>
                    <a:pt x="73" y="197"/>
                  </a:lnTo>
                  <a:lnTo>
                    <a:pt x="51" y="235"/>
                  </a:lnTo>
                  <a:lnTo>
                    <a:pt x="33" y="273"/>
                  </a:lnTo>
                  <a:lnTo>
                    <a:pt x="18" y="314"/>
                  </a:lnTo>
                  <a:lnTo>
                    <a:pt x="8" y="356"/>
                  </a:lnTo>
                  <a:lnTo>
                    <a:pt x="2" y="399"/>
                  </a:lnTo>
                  <a:lnTo>
                    <a:pt x="0" y="443"/>
                  </a:lnTo>
                  <a:lnTo>
                    <a:pt x="2" y="487"/>
                  </a:lnTo>
                  <a:lnTo>
                    <a:pt x="8" y="530"/>
                  </a:lnTo>
                  <a:lnTo>
                    <a:pt x="18" y="572"/>
                  </a:lnTo>
                  <a:lnTo>
                    <a:pt x="33" y="612"/>
                  </a:lnTo>
                  <a:lnTo>
                    <a:pt x="51" y="652"/>
                  </a:lnTo>
                  <a:lnTo>
                    <a:pt x="73" y="689"/>
                  </a:lnTo>
                  <a:lnTo>
                    <a:pt x="100" y="724"/>
                  </a:lnTo>
                  <a:lnTo>
                    <a:pt x="129" y="756"/>
                  </a:lnTo>
                  <a:lnTo>
                    <a:pt x="144" y="770"/>
                  </a:lnTo>
                  <a:lnTo>
                    <a:pt x="159" y="784"/>
                  </a:lnTo>
                  <a:lnTo>
                    <a:pt x="175" y="797"/>
                  </a:lnTo>
                  <a:lnTo>
                    <a:pt x="191" y="808"/>
                  </a:lnTo>
                  <a:lnTo>
                    <a:pt x="207" y="819"/>
                  </a:lnTo>
                  <a:lnTo>
                    <a:pt x="224" y="829"/>
                  </a:lnTo>
                  <a:lnTo>
                    <a:pt x="242" y="839"/>
                  </a:lnTo>
                  <a:lnTo>
                    <a:pt x="260" y="847"/>
                  </a:lnTo>
                  <a:lnTo>
                    <a:pt x="277" y="856"/>
                  </a:lnTo>
                  <a:lnTo>
                    <a:pt x="296" y="862"/>
                  </a:lnTo>
                  <a:lnTo>
                    <a:pt x="314" y="869"/>
                  </a:lnTo>
                  <a:lnTo>
                    <a:pt x="331" y="874"/>
                  </a:lnTo>
                  <a:lnTo>
                    <a:pt x="350" y="879"/>
                  </a:lnTo>
                  <a:lnTo>
                    <a:pt x="368" y="882"/>
                  </a:lnTo>
                  <a:lnTo>
                    <a:pt x="387" y="884"/>
                  </a:lnTo>
                  <a:lnTo>
                    <a:pt x="405" y="886"/>
                  </a:lnTo>
                  <a:lnTo>
                    <a:pt x="409" y="886"/>
                  </a:lnTo>
                  <a:lnTo>
                    <a:pt x="411" y="884"/>
                  </a:lnTo>
                  <a:lnTo>
                    <a:pt x="413" y="882"/>
                  </a:lnTo>
                  <a:lnTo>
                    <a:pt x="414" y="880"/>
                  </a:lnTo>
                  <a:lnTo>
                    <a:pt x="607" y="485"/>
                  </a:lnTo>
                  <a:lnTo>
                    <a:pt x="608" y="483"/>
                  </a:lnTo>
                  <a:lnTo>
                    <a:pt x="609" y="481"/>
                  </a:lnTo>
                  <a:lnTo>
                    <a:pt x="609" y="480"/>
                  </a:lnTo>
                  <a:lnTo>
                    <a:pt x="610" y="479"/>
                  </a:lnTo>
                  <a:lnTo>
                    <a:pt x="615" y="471"/>
                  </a:lnTo>
                  <a:lnTo>
                    <a:pt x="621" y="464"/>
                  </a:lnTo>
                  <a:lnTo>
                    <a:pt x="628" y="460"/>
                  </a:lnTo>
                  <a:lnTo>
                    <a:pt x="637" y="459"/>
                  </a:lnTo>
                  <a:lnTo>
                    <a:pt x="649" y="460"/>
                  </a:lnTo>
                  <a:lnTo>
                    <a:pt x="662" y="462"/>
                  </a:lnTo>
                  <a:lnTo>
                    <a:pt x="676" y="463"/>
                  </a:lnTo>
                  <a:lnTo>
                    <a:pt x="691" y="464"/>
                  </a:lnTo>
                  <a:lnTo>
                    <a:pt x="707" y="465"/>
                  </a:lnTo>
                  <a:lnTo>
                    <a:pt x="722" y="466"/>
                  </a:lnTo>
                  <a:lnTo>
                    <a:pt x="738" y="467"/>
                  </a:lnTo>
                  <a:lnTo>
                    <a:pt x="754" y="468"/>
                  </a:lnTo>
                  <a:lnTo>
                    <a:pt x="770" y="470"/>
                  </a:lnTo>
                  <a:lnTo>
                    <a:pt x="787" y="471"/>
                  </a:lnTo>
                  <a:lnTo>
                    <a:pt x="803" y="473"/>
                  </a:lnTo>
                  <a:lnTo>
                    <a:pt x="818" y="474"/>
                  </a:lnTo>
                  <a:lnTo>
                    <a:pt x="833" y="475"/>
                  </a:lnTo>
                  <a:lnTo>
                    <a:pt x="847" y="477"/>
                  </a:lnTo>
                  <a:lnTo>
                    <a:pt x="859" y="478"/>
                  </a:lnTo>
                  <a:lnTo>
                    <a:pt x="871" y="479"/>
                  </a:lnTo>
                  <a:lnTo>
                    <a:pt x="872" y="479"/>
                  </a:lnTo>
                  <a:lnTo>
                    <a:pt x="873" y="479"/>
                  </a:lnTo>
                  <a:lnTo>
                    <a:pt x="874" y="480"/>
                  </a:lnTo>
                  <a:lnTo>
                    <a:pt x="875" y="480"/>
                  </a:lnTo>
                  <a:lnTo>
                    <a:pt x="881" y="478"/>
                  </a:lnTo>
                  <a:lnTo>
                    <a:pt x="885" y="471"/>
                  </a:lnTo>
                  <a:lnTo>
                    <a:pt x="886" y="460"/>
                  </a:lnTo>
                  <a:lnTo>
                    <a:pt x="886" y="443"/>
                  </a:lnTo>
                  <a:lnTo>
                    <a:pt x="883" y="399"/>
                  </a:lnTo>
                  <a:lnTo>
                    <a:pt x="878" y="356"/>
                  </a:lnTo>
                  <a:lnTo>
                    <a:pt x="866" y="314"/>
                  </a:lnTo>
                  <a:lnTo>
                    <a:pt x="852" y="273"/>
                  </a:lnTo>
                  <a:lnTo>
                    <a:pt x="834" y="235"/>
                  </a:lnTo>
                  <a:lnTo>
                    <a:pt x="811" y="197"/>
                  </a:lnTo>
                  <a:lnTo>
                    <a:pt x="785" y="162"/>
                  </a:lnTo>
                  <a:lnTo>
                    <a:pt x="756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318" y="1232"/>
              <a:ext cx="423" cy="422"/>
            </a:xfrm>
            <a:custGeom>
              <a:avLst/>
              <a:gdLst>
                <a:gd name="T0" fmla="*/ 619 w 847"/>
                <a:gd name="T1" fmla="*/ 421 h 846"/>
                <a:gd name="T2" fmla="*/ 602 w 847"/>
                <a:gd name="T3" fmla="*/ 423 h 846"/>
                <a:gd name="T4" fmla="*/ 589 w 847"/>
                <a:gd name="T5" fmla="*/ 430 h 846"/>
                <a:gd name="T6" fmla="*/ 580 w 847"/>
                <a:gd name="T7" fmla="*/ 439 h 846"/>
                <a:gd name="T8" fmla="*/ 574 w 847"/>
                <a:gd name="T9" fmla="*/ 449 h 846"/>
                <a:gd name="T10" fmla="*/ 573 w 847"/>
                <a:gd name="T11" fmla="*/ 453 h 846"/>
                <a:gd name="T12" fmla="*/ 571 w 847"/>
                <a:gd name="T13" fmla="*/ 455 h 846"/>
                <a:gd name="T14" fmla="*/ 564 w 847"/>
                <a:gd name="T15" fmla="*/ 470 h 846"/>
                <a:gd name="T16" fmla="*/ 544 w 847"/>
                <a:gd name="T17" fmla="*/ 509 h 846"/>
                <a:gd name="T18" fmla="*/ 516 w 847"/>
                <a:gd name="T19" fmla="*/ 567 h 846"/>
                <a:gd name="T20" fmla="*/ 484 w 847"/>
                <a:gd name="T21" fmla="*/ 633 h 846"/>
                <a:gd name="T22" fmla="*/ 451 w 847"/>
                <a:gd name="T23" fmla="*/ 702 h 846"/>
                <a:gd name="T24" fmla="*/ 421 w 847"/>
                <a:gd name="T25" fmla="*/ 764 h 846"/>
                <a:gd name="T26" fmla="*/ 395 w 847"/>
                <a:gd name="T27" fmla="*/ 815 h 846"/>
                <a:gd name="T28" fmla="*/ 380 w 847"/>
                <a:gd name="T29" fmla="*/ 846 h 846"/>
                <a:gd name="T30" fmla="*/ 347 w 847"/>
                <a:gd name="T31" fmla="*/ 842 h 846"/>
                <a:gd name="T32" fmla="*/ 312 w 847"/>
                <a:gd name="T33" fmla="*/ 834 h 846"/>
                <a:gd name="T34" fmla="*/ 279 w 847"/>
                <a:gd name="T35" fmla="*/ 824 h 846"/>
                <a:gd name="T36" fmla="*/ 246 w 847"/>
                <a:gd name="T37" fmla="*/ 809 h 846"/>
                <a:gd name="T38" fmla="*/ 212 w 847"/>
                <a:gd name="T39" fmla="*/ 792 h 846"/>
                <a:gd name="T40" fmla="*/ 181 w 847"/>
                <a:gd name="T41" fmla="*/ 772 h 846"/>
                <a:gd name="T42" fmla="*/ 151 w 847"/>
                <a:gd name="T43" fmla="*/ 748 h 846"/>
                <a:gd name="T44" fmla="*/ 123 w 847"/>
                <a:gd name="T45" fmla="*/ 723 h 846"/>
                <a:gd name="T46" fmla="*/ 70 w 847"/>
                <a:gd name="T47" fmla="*/ 658 h 846"/>
                <a:gd name="T48" fmla="*/ 32 w 847"/>
                <a:gd name="T49" fmla="*/ 585 h 846"/>
                <a:gd name="T50" fmla="*/ 8 w 847"/>
                <a:gd name="T51" fmla="*/ 507 h 846"/>
                <a:gd name="T52" fmla="*/ 0 w 847"/>
                <a:gd name="T53" fmla="*/ 424 h 846"/>
                <a:gd name="T54" fmla="*/ 8 w 847"/>
                <a:gd name="T55" fmla="*/ 340 h 846"/>
                <a:gd name="T56" fmla="*/ 32 w 847"/>
                <a:gd name="T57" fmla="*/ 262 h 846"/>
                <a:gd name="T58" fmla="*/ 70 w 847"/>
                <a:gd name="T59" fmla="*/ 189 h 846"/>
                <a:gd name="T60" fmla="*/ 123 w 847"/>
                <a:gd name="T61" fmla="*/ 125 h 846"/>
                <a:gd name="T62" fmla="*/ 155 w 847"/>
                <a:gd name="T63" fmla="*/ 96 h 846"/>
                <a:gd name="T64" fmla="*/ 188 w 847"/>
                <a:gd name="T65" fmla="*/ 72 h 846"/>
                <a:gd name="T66" fmla="*/ 224 w 847"/>
                <a:gd name="T67" fmla="*/ 50 h 846"/>
                <a:gd name="T68" fmla="*/ 262 w 847"/>
                <a:gd name="T69" fmla="*/ 32 h 846"/>
                <a:gd name="T70" fmla="*/ 300 w 847"/>
                <a:gd name="T71" fmla="*/ 19 h 846"/>
                <a:gd name="T72" fmla="*/ 340 w 847"/>
                <a:gd name="T73" fmla="*/ 8 h 846"/>
                <a:gd name="T74" fmla="*/ 382 w 847"/>
                <a:gd name="T75" fmla="*/ 2 h 846"/>
                <a:gd name="T76" fmla="*/ 423 w 847"/>
                <a:gd name="T77" fmla="*/ 0 h 846"/>
                <a:gd name="T78" fmla="*/ 466 w 847"/>
                <a:gd name="T79" fmla="*/ 2 h 846"/>
                <a:gd name="T80" fmla="*/ 507 w 847"/>
                <a:gd name="T81" fmla="*/ 8 h 846"/>
                <a:gd name="T82" fmla="*/ 548 w 847"/>
                <a:gd name="T83" fmla="*/ 19 h 846"/>
                <a:gd name="T84" fmla="*/ 586 w 847"/>
                <a:gd name="T85" fmla="*/ 32 h 846"/>
                <a:gd name="T86" fmla="*/ 624 w 847"/>
                <a:gd name="T87" fmla="*/ 50 h 846"/>
                <a:gd name="T88" fmla="*/ 658 w 847"/>
                <a:gd name="T89" fmla="*/ 72 h 846"/>
                <a:gd name="T90" fmla="*/ 692 w 847"/>
                <a:gd name="T91" fmla="*/ 96 h 846"/>
                <a:gd name="T92" fmla="*/ 723 w 847"/>
                <a:gd name="T93" fmla="*/ 125 h 846"/>
                <a:gd name="T94" fmla="*/ 776 w 847"/>
                <a:gd name="T95" fmla="*/ 189 h 846"/>
                <a:gd name="T96" fmla="*/ 815 w 847"/>
                <a:gd name="T97" fmla="*/ 262 h 846"/>
                <a:gd name="T98" fmla="*/ 839 w 847"/>
                <a:gd name="T99" fmla="*/ 340 h 846"/>
                <a:gd name="T100" fmla="*/ 847 w 847"/>
                <a:gd name="T101" fmla="*/ 424 h 846"/>
                <a:gd name="T102" fmla="*/ 847 w 847"/>
                <a:gd name="T103" fmla="*/ 432 h 846"/>
                <a:gd name="T104" fmla="*/ 847 w 847"/>
                <a:gd name="T105" fmla="*/ 439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7" h="846">
                  <a:moveTo>
                    <a:pt x="847" y="439"/>
                  </a:moveTo>
                  <a:lnTo>
                    <a:pt x="619" y="421"/>
                  </a:lnTo>
                  <a:lnTo>
                    <a:pt x="610" y="421"/>
                  </a:lnTo>
                  <a:lnTo>
                    <a:pt x="602" y="423"/>
                  </a:lnTo>
                  <a:lnTo>
                    <a:pt x="595" y="426"/>
                  </a:lnTo>
                  <a:lnTo>
                    <a:pt x="589" y="430"/>
                  </a:lnTo>
                  <a:lnTo>
                    <a:pt x="584" y="434"/>
                  </a:lnTo>
                  <a:lnTo>
                    <a:pt x="580" y="439"/>
                  </a:lnTo>
                  <a:lnTo>
                    <a:pt x="576" y="445"/>
                  </a:lnTo>
                  <a:lnTo>
                    <a:pt x="574" y="449"/>
                  </a:lnTo>
                  <a:lnTo>
                    <a:pt x="573" y="451"/>
                  </a:lnTo>
                  <a:lnTo>
                    <a:pt x="573" y="453"/>
                  </a:lnTo>
                  <a:lnTo>
                    <a:pt x="572" y="454"/>
                  </a:lnTo>
                  <a:lnTo>
                    <a:pt x="571" y="455"/>
                  </a:lnTo>
                  <a:lnTo>
                    <a:pt x="568" y="460"/>
                  </a:lnTo>
                  <a:lnTo>
                    <a:pt x="564" y="470"/>
                  </a:lnTo>
                  <a:lnTo>
                    <a:pt x="556" y="487"/>
                  </a:lnTo>
                  <a:lnTo>
                    <a:pt x="544" y="509"/>
                  </a:lnTo>
                  <a:lnTo>
                    <a:pt x="531" y="537"/>
                  </a:lnTo>
                  <a:lnTo>
                    <a:pt x="516" y="567"/>
                  </a:lnTo>
                  <a:lnTo>
                    <a:pt x="501" y="599"/>
                  </a:lnTo>
                  <a:lnTo>
                    <a:pt x="484" y="633"/>
                  </a:lnTo>
                  <a:lnTo>
                    <a:pt x="468" y="667"/>
                  </a:lnTo>
                  <a:lnTo>
                    <a:pt x="451" y="702"/>
                  </a:lnTo>
                  <a:lnTo>
                    <a:pt x="436" y="734"/>
                  </a:lnTo>
                  <a:lnTo>
                    <a:pt x="421" y="764"/>
                  </a:lnTo>
                  <a:lnTo>
                    <a:pt x="407" y="792"/>
                  </a:lnTo>
                  <a:lnTo>
                    <a:pt x="395" y="815"/>
                  </a:lnTo>
                  <a:lnTo>
                    <a:pt x="386" y="833"/>
                  </a:lnTo>
                  <a:lnTo>
                    <a:pt x="380" y="846"/>
                  </a:lnTo>
                  <a:lnTo>
                    <a:pt x="363" y="845"/>
                  </a:lnTo>
                  <a:lnTo>
                    <a:pt x="347" y="842"/>
                  </a:lnTo>
                  <a:lnTo>
                    <a:pt x="330" y="839"/>
                  </a:lnTo>
                  <a:lnTo>
                    <a:pt x="312" y="834"/>
                  </a:lnTo>
                  <a:lnTo>
                    <a:pt x="295" y="830"/>
                  </a:lnTo>
                  <a:lnTo>
                    <a:pt x="279" y="824"/>
                  </a:lnTo>
                  <a:lnTo>
                    <a:pt x="262" y="817"/>
                  </a:lnTo>
                  <a:lnTo>
                    <a:pt x="246" y="809"/>
                  </a:lnTo>
                  <a:lnTo>
                    <a:pt x="228" y="801"/>
                  </a:lnTo>
                  <a:lnTo>
                    <a:pt x="212" y="792"/>
                  </a:lnTo>
                  <a:lnTo>
                    <a:pt x="196" y="782"/>
                  </a:lnTo>
                  <a:lnTo>
                    <a:pt x="181" y="772"/>
                  </a:lnTo>
                  <a:lnTo>
                    <a:pt x="166" y="761"/>
                  </a:lnTo>
                  <a:lnTo>
                    <a:pt x="151" y="748"/>
                  </a:lnTo>
                  <a:lnTo>
                    <a:pt x="137" y="736"/>
                  </a:lnTo>
                  <a:lnTo>
                    <a:pt x="123" y="723"/>
                  </a:lnTo>
                  <a:lnTo>
                    <a:pt x="96" y="691"/>
                  </a:lnTo>
                  <a:lnTo>
                    <a:pt x="70" y="658"/>
                  </a:lnTo>
                  <a:lnTo>
                    <a:pt x="50" y="623"/>
                  </a:lnTo>
                  <a:lnTo>
                    <a:pt x="32" y="585"/>
                  </a:lnTo>
                  <a:lnTo>
                    <a:pt x="19" y="547"/>
                  </a:lnTo>
                  <a:lnTo>
                    <a:pt x="8" y="507"/>
                  </a:lnTo>
                  <a:lnTo>
                    <a:pt x="2" y="466"/>
                  </a:lnTo>
                  <a:lnTo>
                    <a:pt x="0" y="424"/>
                  </a:lnTo>
                  <a:lnTo>
                    <a:pt x="2" y="381"/>
                  </a:lnTo>
                  <a:lnTo>
                    <a:pt x="8" y="340"/>
                  </a:lnTo>
                  <a:lnTo>
                    <a:pt x="19" y="300"/>
                  </a:lnTo>
                  <a:lnTo>
                    <a:pt x="32" y="262"/>
                  </a:lnTo>
                  <a:lnTo>
                    <a:pt x="50" y="224"/>
                  </a:lnTo>
                  <a:lnTo>
                    <a:pt x="70" y="189"/>
                  </a:lnTo>
                  <a:lnTo>
                    <a:pt x="96" y="156"/>
                  </a:lnTo>
                  <a:lnTo>
                    <a:pt x="123" y="125"/>
                  </a:lnTo>
                  <a:lnTo>
                    <a:pt x="138" y="110"/>
                  </a:lnTo>
                  <a:lnTo>
                    <a:pt x="155" y="96"/>
                  </a:lnTo>
                  <a:lnTo>
                    <a:pt x="172" y="83"/>
                  </a:lnTo>
                  <a:lnTo>
                    <a:pt x="188" y="72"/>
                  </a:lnTo>
                  <a:lnTo>
                    <a:pt x="206" y="60"/>
                  </a:lnTo>
                  <a:lnTo>
                    <a:pt x="224" y="50"/>
                  </a:lnTo>
                  <a:lnTo>
                    <a:pt x="242" y="40"/>
                  </a:lnTo>
                  <a:lnTo>
                    <a:pt x="262" y="32"/>
                  </a:lnTo>
                  <a:lnTo>
                    <a:pt x="280" y="24"/>
                  </a:lnTo>
                  <a:lnTo>
                    <a:pt x="300" y="19"/>
                  </a:lnTo>
                  <a:lnTo>
                    <a:pt x="319" y="13"/>
                  </a:lnTo>
                  <a:lnTo>
                    <a:pt x="340" y="8"/>
                  </a:lnTo>
                  <a:lnTo>
                    <a:pt x="361" y="5"/>
                  </a:lnTo>
                  <a:lnTo>
                    <a:pt x="382" y="2"/>
                  </a:lnTo>
                  <a:lnTo>
                    <a:pt x="402" y="0"/>
                  </a:lnTo>
                  <a:lnTo>
                    <a:pt x="423" y="0"/>
                  </a:lnTo>
                  <a:lnTo>
                    <a:pt x="444" y="0"/>
                  </a:lnTo>
                  <a:lnTo>
                    <a:pt x="466" y="2"/>
                  </a:lnTo>
                  <a:lnTo>
                    <a:pt x="486" y="5"/>
                  </a:lnTo>
                  <a:lnTo>
                    <a:pt x="507" y="8"/>
                  </a:lnTo>
                  <a:lnTo>
                    <a:pt x="527" y="13"/>
                  </a:lnTo>
                  <a:lnTo>
                    <a:pt x="548" y="19"/>
                  </a:lnTo>
                  <a:lnTo>
                    <a:pt x="567" y="24"/>
                  </a:lnTo>
                  <a:lnTo>
                    <a:pt x="586" y="32"/>
                  </a:lnTo>
                  <a:lnTo>
                    <a:pt x="605" y="40"/>
                  </a:lnTo>
                  <a:lnTo>
                    <a:pt x="624" y="50"/>
                  </a:lnTo>
                  <a:lnTo>
                    <a:pt x="641" y="60"/>
                  </a:lnTo>
                  <a:lnTo>
                    <a:pt x="658" y="72"/>
                  </a:lnTo>
                  <a:lnTo>
                    <a:pt x="675" y="83"/>
                  </a:lnTo>
                  <a:lnTo>
                    <a:pt x="692" y="96"/>
                  </a:lnTo>
                  <a:lnTo>
                    <a:pt x="708" y="110"/>
                  </a:lnTo>
                  <a:lnTo>
                    <a:pt x="723" y="125"/>
                  </a:lnTo>
                  <a:lnTo>
                    <a:pt x="751" y="156"/>
                  </a:lnTo>
                  <a:lnTo>
                    <a:pt x="776" y="189"/>
                  </a:lnTo>
                  <a:lnTo>
                    <a:pt x="798" y="224"/>
                  </a:lnTo>
                  <a:lnTo>
                    <a:pt x="815" y="262"/>
                  </a:lnTo>
                  <a:lnTo>
                    <a:pt x="829" y="300"/>
                  </a:lnTo>
                  <a:lnTo>
                    <a:pt x="839" y="340"/>
                  </a:lnTo>
                  <a:lnTo>
                    <a:pt x="845" y="381"/>
                  </a:lnTo>
                  <a:lnTo>
                    <a:pt x="847" y="424"/>
                  </a:lnTo>
                  <a:lnTo>
                    <a:pt x="847" y="429"/>
                  </a:lnTo>
                  <a:lnTo>
                    <a:pt x="847" y="432"/>
                  </a:lnTo>
                  <a:lnTo>
                    <a:pt x="847" y="436"/>
                  </a:lnTo>
                  <a:lnTo>
                    <a:pt x="847" y="4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049" y="1440"/>
              <a:ext cx="100" cy="481"/>
            </a:xfrm>
            <a:custGeom>
              <a:avLst/>
              <a:gdLst>
                <a:gd name="T0" fmla="*/ 189 w 199"/>
                <a:gd name="T1" fmla="*/ 816 h 961"/>
                <a:gd name="T2" fmla="*/ 194 w 199"/>
                <a:gd name="T3" fmla="*/ 800 h 961"/>
                <a:gd name="T4" fmla="*/ 189 w 199"/>
                <a:gd name="T5" fmla="*/ 779 h 961"/>
                <a:gd name="T6" fmla="*/ 193 w 199"/>
                <a:gd name="T7" fmla="*/ 769 h 961"/>
                <a:gd name="T8" fmla="*/ 194 w 199"/>
                <a:gd name="T9" fmla="*/ 756 h 961"/>
                <a:gd name="T10" fmla="*/ 192 w 199"/>
                <a:gd name="T11" fmla="*/ 749 h 961"/>
                <a:gd name="T12" fmla="*/ 185 w 199"/>
                <a:gd name="T13" fmla="*/ 741 h 961"/>
                <a:gd name="T14" fmla="*/ 140 w 199"/>
                <a:gd name="T15" fmla="*/ 214 h 961"/>
                <a:gd name="T16" fmla="*/ 69 w 199"/>
                <a:gd name="T17" fmla="*/ 8 h 961"/>
                <a:gd name="T18" fmla="*/ 66 w 199"/>
                <a:gd name="T19" fmla="*/ 6 h 961"/>
                <a:gd name="T20" fmla="*/ 60 w 199"/>
                <a:gd name="T21" fmla="*/ 1 h 961"/>
                <a:gd name="T22" fmla="*/ 50 w 199"/>
                <a:gd name="T23" fmla="*/ 0 h 961"/>
                <a:gd name="T24" fmla="*/ 42 w 199"/>
                <a:gd name="T25" fmla="*/ 6 h 961"/>
                <a:gd name="T26" fmla="*/ 37 w 199"/>
                <a:gd name="T27" fmla="*/ 12 h 961"/>
                <a:gd name="T28" fmla="*/ 19 w 199"/>
                <a:gd name="T29" fmla="*/ 102 h 961"/>
                <a:gd name="T30" fmla="*/ 19 w 199"/>
                <a:gd name="T31" fmla="*/ 103 h 961"/>
                <a:gd name="T32" fmla="*/ 19 w 199"/>
                <a:gd name="T33" fmla="*/ 104 h 961"/>
                <a:gd name="T34" fmla="*/ 0 w 199"/>
                <a:gd name="T35" fmla="*/ 217 h 961"/>
                <a:gd name="T36" fmla="*/ 55 w 199"/>
                <a:gd name="T37" fmla="*/ 744 h 961"/>
                <a:gd name="T38" fmla="*/ 50 w 199"/>
                <a:gd name="T39" fmla="*/ 761 h 961"/>
                <a:gd name="T40" fmla="*/ 56 w 199"/>
                <a:gd name="T41" fmla="*/ 785 h 961"/>
                <a:gd name="T42" fmla="*/ 56 w 199"/>
                <a:gd name="T43" fmla="*/ 806 h 961"/>
                <a:gd name="T44" fmla="*/ 65 w 199"/>
                <a:gd name="T45" fmla="*/ 830 h 961"/>
                <a:gd name="T46" fmla="*/ 63 w 199"/>
                <a:gd name="T47" fmla="*/ 915 h 961"/>
                <a:gd name="T48" fmla="*/ 72 w 199"/>
                <a:gd name="T49" fmla="*/ 931 h 961"/>
                <a:gd name="T50" fmla="*/ 90 w 199"/>
                <a:gd name="T51" fmla="*/ 948 h 961"/>
                <a:gd name="T52" fmla="*/ 111 w 199"/>
                <a:gd name="T53" fmla="*/ 960 h 961"/>
                <a:gd name="T54" fmla="*/ 140 w 199"/>
                <a:gd name="T55" fmla="*/ 960 h 961"/>
                <a:gd name="T56" fmla="*/ 167 w 199"/>
                <a:gd name="T57" fmla="*/ 950 h 961"/>
                <a:gd name="T58" fmla="*/ 184 w 199"/>
                <a:gd name="T59" fmla="*/ 933 h 961"/>
                <a:gd name="T60" fmla="*/ 194 w 199"/>
                <a:gd name="T61" fmla="*/ 916 h 961"/>
                <a:gd name="T62" fmla="*/ 199 w 199"/>
                <a:gd name="T63" fmla="*/ 901 h 961"/>
                <a:gd name="T64" fmla="*/ 199 w 199"/>
                <a:gd name="T65" fmla="*/ 899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9" h="961">
                  <a:moveTo>
                    <a:pt x="199" y="899"/>
                  </a:moveTo>
                  <a:lnTo>
                    <a:pt x="189" y="816"/>
                  </a:lnTo>
                  <a:lnTo>
                    <a:pt x="192" y="809"/>
                  </a:lnTo>
                  <a:lnTo>
                    <a:pt x="194" y="800"/>
                  </a:lnTo>
                  <a:lnTo>
                    <a:pt x="193" y="789"/>
                  </a:lnTo>
                  <a:lnTo>
                    <a:pt x="189" y="779"/>
                  </a:lnTo>
                  <a:lnTo>
                    <a:pt x="191" y="774"/>
                  </a:lnTo>
                  <a:lnTo>
                    <a:pt x="193" y="769"/>
                  </a:lnTo>
                  <a:lnTo>
                    <a:pt x="194" y="763"/>
                  </a:lnTo>
                  <a:lnTo>
                    <a:pt x="194" y="756"/>
                  </a:lnTo>
                  <a:lnTo>
                    <a:pt x="193" y="753"/>
                  </a:lnTo>
                  <a:lnTo>
                    <a:pt x="192" y="749"/>
                  </a:lnTo>
                  <a:lnTo>
                    <a:pt x="190" y="744"/>
                  </a:lnTo>
                  <a:lnTo>
                    <a:pt x="185" y="741"/>
                  </a:lnTo>
                  <a:lnTo>
                    <a:pt x="140" y="216"/>
                  </a:lnTo>
                  <a:lnTo>
                    <a:pt x="140" y="214"/>
                  </a:lnTo>
                  <a:lnTo>
                    <a:pt x="140" y="213"/>
                  </a:lnTo>
                  <a:lnTo>
                    <a:pt x="69" y="8"/>
                  </a:lnTo>
                  <a:lnTo>
                    <a:pt x="68" y="7"/>
                  </a:lnTo>
                  <a:lnTo>
                    <a:pt x="66" y="6"/>
                  </a:lnTo>
                  <a:lnTo>
                    <a:pt x="63" y="4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6" y="2"/>
                  </a:lnTo>
                  <a:lnTo>
                    <a:pt x="42" y="6"/>
                  </a:lnTo>
                  <a:lnTo>
                    <a:pt x="38" y="11"/>
                  </a:lnTo>
                  <a:lnTo>
                    <a:pt x="37" y="12"/>
                  </a:lnTo>
                  <a:lnTo>
                    <a:pt x="20" y="10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3"/>
                  </a:lnTo>
                  <a:lnTo>
                    <a:pt x="19" y="103"/>
                  </a:lnTo>
                  <a:lnTo>
                    <a:pt x="19" y="104"/>
                  </a:lnTo>
                  <a:lnTo>
                    <a:pt x="0" y="216"/>
                  </a:lnTo>
                  <a:lnTo>
                    <a:pt x="0" y="217"/>
                  </a:lnTo>
                  <a:lnTo>
                    <a:pt x="0" y="218"/>
                  </a:lnTo>
                  <a:lnTo>
                    <a:pt x="55" y="744"/>
                  </a:lnTo>
                  <a:lnTo>
                    <a:pt x="53" y="751"/>
                  </a:lnTo>
                  <a:lnTo>
                    <a:pt x="50" y="761"/>
                  </a:lnTo>
                  <a:lnTo>
                    <a:pt x="51" y="772"/>
                  </a:lnTo>
                  <a:lnTo>
                    <a:pt x="56" y="785"/>
                  </a:lnTo>
                  <a:lnTo>
                    <a:pt x="55" y="794"/>
                  </a:lnTo>
                  <a:lnTo>
                    <a:pt x="56" y="806"/>
                  </a:lnTo>
                  <a:lnTo>
                    <a:pt x="58" y="818"/>
                  </a:lnTo>
                  <a:lnTo>
                    <a:pt x="65" y="830"/>
                  </a:lnTo>
                  <a:lnTo>
                    <a:pt x="62" y="914"/>
                  </a:lnTo>
                  <a:lnTo>
                    <a:pt x="63" y="915"/>
                  </a:lnTo>
                  <a:lnTo>
                    <a:pt x="66" y="923"/>
                  </a:lnTo>
                  <a:lnTo>
                    <a:pt x="72" y="931"/>
                  </a:lnTo>
                  <a:lnTo>
                    <a:pt x="80" y="940"/>
                  </a:lnTo>
                  <a:lnTo>
                    <a:pt x="90" y="948"/>
                  </a:lnTo>
                  <a:lnTo>
                    <a:pt x="100" y="955"/>
                  </a:lnTo>
                  <a:lnTo>
                    <a:pt x="111" y="960"/>
                  </a:lnTo>
                  <a:lnTo>
                    <a:pt x="125" y="961"/>
                  </a:lnTo>
                  <a:lnTo>
                    <a:pt x="140" y="960"/>
                  </a:lnTo>
                  <a:lnTo>
                    <a:pt x="154" y="955"/>
                  </a:lnTo>
                  <a:lnTo>
                    <a:pt x="167" y="950"/>
                  </a:lnTo>
                  <a:lnTo>
                    <a:pt x="176" y="941"/>
                  </a:lnTo>
                  <a:lnTo>
                    <a:pt x="184" y="933"/>
                  </a:lnTo>
                  <a:lnTo>
                    <a:pt x="190" y="924"/>
                  </a:lnTo>
                  <a:lnTo>
                    <a:pt x="194" y="916"/>
                  </a:lnTo>
                  <a:lnTo>
                    <a:pt x="198" y="908"/>
                  </a:lnTo>
                  <a:lnTo>
                    <a:pt x="199" y="901"/>
                  </a:lnTo>
                  <a:lnTo>
                    <a:pt x="199" y="900"/>
                  </a:lnTo>
                  <a:lnTo>
                    <a:pt x="199" y="8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088" y="1560"/>
              <a:ext cx="44" cy="259"/>
            </a:xfrm>
            <a:custGeom>
              <a:avLst/>
              <a:gdLst>
                <a:gd name="T0" fmla="*/ 89 w 89"/>
                <a:gd name="T1" fmla="*/ 502 h 517"/>
                <a:gd name="T2" fmla="*/ 86 w 89"/>
                <a:gd name="T3" fmla="*/ 504 h 517"/>
                <a:gd name="T4" fmla="*/ 84 w 89"/>
                <a:gd name="T5" fmla="*/ 506 h 517"/>
                <a:gd name="T6" fmla="*/ 81 w 89"/>
                <a:gd name="T7" fmla="*/ 508 h 517"/>
                <a:gd name="T8" fmla="*/ 76 w 89"/>
                <a:gd name="T9" fmla="*/ 510 h 517"/>
                <a:gd name="T10" fmla="*/ 71 w 89"/>
                <a:gd name="T11" fmla="*/ 513 h 517"/>
                <a:gd name="T12" fmla="*/ 66 w 89"/>
                <a:gd name="T13" fmla="*/ 515 h 517"/>
                <a:gd name="T14" fmla="*/ 60 w 89"/>
                <a:gd name="T15" fmla="*/ 516 h 517"/>
                <a:gd name="T16" fmla="*/ 54 w 89"/>
                <a:gd name="T17" fmla="*/ 517 h 517"/>
                <a:gd name="T18" fmla="*/ 0 w 89"/>
                <a:gd name="T19" fmla="*/ 2 h 517"/>
                <a:gd name="T20" fmla="*/ 7 w 89"/>
                <a:gd name="T21" fmla="*/ 4 h 517"/>
                <a:gd name="T22" fmla="*/ 15 w 89"/>
                <a:gd name="T23" fmla="*/ 6 h 517"/>
                <a:gd name="T24" fmla="*/ 23 w 89"/>
                <a:gd name="T25" fmla="*/ 7 h 517"/>
                <a:gd name="T26" fmla="*/ 31 w 89"/>
                <a:gd name="T27" fmla="*/ 6 h 517"/>
                <a:gd name="T28" fmla="*/ 36 w 89"/>
                <a:gd name="T29" fmla="*/ 4 h 517"/>
                <a:gd name="T30" fmla="*/ 39 w 89"/>
                <a:gd name="T31" fmla="*/ 3 h 517"/>
                <a:gd name="T32" fmla="*/ 42 w 89"/>
                <a:gd name="T33" fmla="*/ 1 h 517"/>
                <a:gd name="T34" fmla="*/ 46 w 89"/>
                <a:gd name="T35" fmla="*/ 0 h 517"/>
                <a:gd name="T36" fmla="*/ 89 w 89"/>
                <a:gd name="T37" fmla="*/ 502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517">
                  <a:moveTo>
                    <a:pt x="89" y="502"/>
                  </a:moveTo>
                  <a:lnTo>
                    <a:pt x="86" y="504"/>
                  </a:lnTo>
                  <a:lnTo>
                    <a:pt x="84" y="506"/>
                  </a:lnTo>
                  <a:lnTo>
                    <a:pt x="81" y="508"/>
                  </a:lnTo>
                  <a:lnTo>
                    <a:pt x="76" y="510"/>
                  </a:lnTo>
                  <a:lnTo>
                    <a:pt x="71" y="513"/>
                  </a:lnTo>
                  <a:lnTo>
                    <a:pt x="66" y="515"/>
                  </a:lnTo>
                  <a:lnTo>
                    <a:pt x="60" y="516"/>
                  </a:lnTo>
                  <a:lnTo>
                    <a:pt x="54" y="517"/>
                  </a:lnTo>
                  <a:lnTo>
                    <a:pt x="0" y="2"/>
                  </a:lnTo>
                  <a:lnTo>
                    <a:pt x="7" y="4"/>
                  </a:lnTo>
                  <a:lnTo>
                    <a:pt x="15" y="6"/>
                  </a:lnTo>
                  <a:lnTo>
                    <a:pt x="23" y="7"/>
                  </a:lnTo>
                  <a:lnTo>
                    <a:pt x="31" y="6"/>
                  </a:lnTo>
                  <a:lnTo>
                    <a:pt x="36" y="4"/>
                  </a:lnTo>
                  <a:lnTo>
                    <a:pt x="39" y="3"/>
                  </a:lnTo>
                  <a:lnTo>
                    <a:pt x="42" y="1"/>
                  </a:lnTo>
                  <a:lnTo>
                    <a:pt x="46" y="0"/>
                  </a:lnTo>
                  <a:lnTo>
                    <a:pt x="89" y="5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069" y="1452"/>
              <a:ext cx="21" cy="46"/>
            </a:xfrm>
            <a:custGeom>
              <a:avLst/>
              <a:gdLst>
                <a:gd name="T0" fmla="*/ 14 w 40"/>
                <a:gd name="T1" fmla="*/ 0 h 91"/>
                <a:gd name="T2" fmla="*/ 40 w 40"/>
                <a:gd name="T3" fmla="*/ 79 h 91"/>
                <a:gd name="T4" fmla="*/ 38 w 40"/>
                <a:gd name="T5" fmla="*/ 82 h 91"/>
                <a:gd name="T6" fmla="*/ 33 w 40"/>
                <a:gd name="T7" fmla="*/ 87 h 91"/>
                <a:gd name="T8" fmla="*/ 25 w 40"/>
                <a:gd name="T9" fmla="*/ 89 h 91"/>
                <a:gd name="T10" fmla="*/ 16 w 40"/>
                <a:gd name="T11" fmla="*/ 91 h 91"/>
                <a:gd name="T12" fmla="*/ 9 w 40"/>
                <a:gd name="T13" fmla="*/ 91 h 91"/>
                <a:gd name="T14" fmla="*/ 5 w 40"/>
                <a:gd name="T15" fmla="*/ 88 h 91"/>
                <a:gd name="T16" fmla="*/ 1 w 40"/>
                <a:gd name="T17" fmla="*/ 84 h 91"/>
                <a:gd name="T18" fmla="*/ 0 w 40"/>
                <a:gd name="T19" fmla="*/ 80 h 91"/>
                <a:gd name="T20" fmla="*/ 14 w 40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91">
                  <a:moveTo>
                    <a:pt x="14" y="0"/>
                  </a:moveTo>
                  <a:lnTo>
                    <a:pt x="40" y="79"/>
                  </a:lnTo>
                  <a:lnTo>
                    <a:pt x="38" y="82"/>
                  </a:lnTo>
                  <a:lnTo>
                    <a:pt x="33" y="87"/>
                  </a:lnTo>
                  <a:lnTo>
                    <a:pt x="25" y="89"/>
                  </a:lnTo>
                  <a:lnTo>
                    <a:pt x="16" y="91"/>
                  </a:lnTo>
                  <a:lnTo>
                    <a:pt x="9" y="91"/>
                  </a:lnTo>
                  <a:lnTo>
                    <a:pt x="5" y="88"/>
                  </a:lnTo>
                  <a:lnTo>
                    <a:pt x="1" y="84"/>
                  </a:lnTo>
                  <a:lnTo>
                    <a:pt x="0" y="8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060" y="1502"/>
              <a:ext cx="49" cy="52"/>
            </a:xfrm>
            <a:custGeom>
              <a:avLst/>
              <a:gdLst>
                <a:gd name="T0" fmla="*/ 15 w 99"/>
                <a:gd name="T1" fmla="*/ 6 h 104"/>
                <a:gd name="T2" fmla="*/ 20 w 99"/>
                <a:gd name="T3" fmla="*/ 10 h 104"/>
                <a:gd name="T4" fmla="*/ 26 w 99"/>
                <a:gd name="T5" fmla="*/ 11 h 104"/>
                <a:gd name="T6" fmla="*/ 31 w 99"/>
                <a:gd name="T7" fmla="*/ 12 h 104"/>
                <a:gd name="T8" fmla="*/ 37 w 99"/>
                <a:gd name="T9" fmla="*/ 12 h 104"/>
                <a:gd name="T10" fmla="*/ 46 w 99"/>
                <a:gd name="T11" fmla="*/ 11 h 104"/>
                <a:gd name="T12" fmla="*/ 56 w 99"/>
                <a:gd name="T13" fmla="*/ 7 h 104"/>
                <a:gd name="T14" fmla="*/ 63 w 99"/>
                <a:gd name="T15" fmla="*/ 5 h 104"/>
                <a:gd name="T16" fmla="*/ 68 w 99"/>
                <a:gd name="T17" fmla="*/ 0 h 104"/>
                <a:gd name="T18" fmla="*/ 99 w 99"/>
                <a:gd name="T19" fmla="*/ 93 h 104"/>
                <a:gd name="T20" fmla="*/ 96 w 99"/>
                <a:gd name="T21" fmla="*/ 96 h 104"/>
                <a:gd name="T22" fmla="*/ 93 w 99"/>
                <a:gd name="T23" fmla="*/ 100 h 104"/>
                <a:gd name="T24" fmla="*/ 89 w 99"/>
                <a:gd name="T25" fmla="*/ 102 h 104"/>
                <a:gd name="T26" fmla="*/ 85 w 99"/>
                <a:gd name="T27" fmla="*/ 104 h 104"/>
                <a:gd name="T28" fmla="*/ 79 w 99"/>
                <a:gd name="T29" fmla="*/ 104 h 104"/>
                <a:gd name="T30" fmla="*/ 74 w 99"/>
                <a:gd name="T31" fmla="*/ 104 h 104"/>
                <a:gd name="T32" fmla="*/ 68 w 99"/>
                <a:gd name="T33" fmla="*/ 103 h 104"/>
                <a:gd name="T34" fmla="*/ 63 w 99"/>
                <a:gd name="T35" fmla="*/ 101 h 104"/>
                <a:gd name="T36" fmla="*/ 58 w 99"/>
                <a:gd name="T37" fmla="*/ 98 h 104"/>
                <a:gd name="T38" fmla="*/ 53 w 99"/>
                <a:gd name="T39" fmla="*/ 97 h 104"/>
                <a:gd name="T40" fmla="*/ 50 w 99"/>
                <a:gd name="T41" fmla="*/ 95 h 104"/>
                <a:gd name="T42" fmla="*/ 48 w 99"/>
                <a:gd name="T43" fmla="*/ 93 h 104"/>
                <a:gd name="T44" fmla="*/ 40 w 99"/>
                <a:gd name="T45" fmla="*/ 87 h 104"/>
                <a:gd name="T46" fmla="*/ 38 w 99"/>
                <a:gd name="T47" fmla="*/ 88 h 104"/>
                <a:gd name="T48" fmla="*/ 37 w 99"/>
                <a:gd name="T49" fmla="*/ 90 h 104"/>
                <a:gd name="T50" fmla="*/ 35 w 99"/>
                <a:gd name="T51" fmla="*/ 94 h 104"/>
                <a:gd name="T52" fmla="*/ 34 w 99"/>
                <a:gd name="T53" fmla="*/ 95 h 104"/>
                <a:gd name="T54" fmla="*/ 29 w 99"/>
                <a:gd name="T55" fmla="*/ 100 h 104"/>
                <a:gd name="T56" fmla="*/ 26 w 99"/>
                <a:gd name="T57" fmla="*/ 102 h 104"/>
                <a:gd name="T58" fmla="*/ 22 w 99"/>
                <a:gd name="T59" fmla="*/ 103 h 104"/>
                <a:gd name="T60" fmla="*/ 21 w 99"/>
                <a:gd name="T61" fmla="*/ 103 h 104"/>
                <a:gd name="T62" fmla="*/ 15 w 99"/>
                <a:gd name="T63" fmla="*/ 102 h 104"/>
                <a:gd name="T64" fmla="*/ 10 w 99"/>
                <a:gd name="T65" fmla="*/ 98 h 104"/>
                <a:gd name="T66" fmla="*/ 5 w 99"/>
                <a:gd name="T67" fmla="*/ 95 h 104"/>
                <a:gd name="T68" fmla="*/ 0 w 99"/>
                <a:gd name="T69" fmla="*/ 91 h 104"/>
                <a:gd name="T70" fmla="*/ 15 w 99"/>
                <a:gd name="T71" fmla="*/ 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104">
                  <a:moveTo>
                    <a:pt x="15" y="6"/>
                  </a:moveTo>
                  <a:lnTo>
                    <a:pt x="20" y="10"/>
                  </a:lnTo>
                  <a:lnTo>
                    <a:pt x="26" y="11"/>
                  </a:lnTo>
                  <a:lnTo>
                    <a:pt x="31" y="12"/>
                  </a:lnTo>
                  <a:lnTo>
                    <a:pt x="37" y="12"/>
                  </a:lnTo>
                  <a:lnTo>
                    <a:pt x="46" y="11"/>
                  </a:lnTo>
                  <a:lnTo>
                    <a:pt x="56" y="7"/>
                  </a:lnTo>
                  <a:lnTo>
                    <a:pt x="63" y="5"/>
                  </a:lnTo>
                  <a:lnTo>
                    <a:pt x="68" y="0"/>
                  </a:lnTo>
                  <a:lnTo>
                    <a:pt x="99" y="93"/>
                  </a:lnTo>
                  <a:lnTo>
                    <a:pt x="96" y="96"/>
                  </a:lnTo>
                  <a:lnTo>
                    <a:pt x="93" y="100"/>
                  </a:lnTo>
                  <a:lnTo>
                    <a:pt x="89" y="102"/>
                  </a:lnTo>
                  <a:lnTo>
                    <a:pt x="85" y="104"/>
                  </a:lnTo>
                  <a:lnTo>
                    <a:pt x="79" y="104"/>
                  </a:lnTo>
                  <a:lnTo>
                    <a:pt x="74" y="104"/>
                  </a:lnTo>
                  <a:lnTo>
                    <a:pt x="68" y="103"/>
                  </a:lnTo>
                  <a:lnTo>
                    <a:pt x="63" y="101"/>
                  </a:lnTo>
                  <a:lnTo>
                    <a:pt x="58" y="98"/>
                  </a:lnTo>
                  <a:lnTo>
                    <a:pt x="53" y="97"/>
                  </a:lnTo>
                  <a:lnTo>
                    <a:pt x="50" y="95"/>
                  </a:lnTo>
                  <a:lnTo>
                    <a:pt x="48" y="93"/>
                  </a:lnTo>
                  <a:lnTo>
                    <a:pt x="40" y="87"/>
                  </a:lnTo>
                  <a:lnTo>
                    <a:pt x="38" y="88"/>
                  </a:lnTo>
                  <a:lnTo>
                    <a:pt x="37" y="90"/>
                  </a:lnTo>
                  <a:lnTo>
                    <a:pt x="35" y="94"/>
                  </a:lnTo>
                  <a:lnTo>
                    <a:pt x="34" y="95"/>
                  </a:lnTo>
                  <a:lnTo>
                    <a:pt x="29" y="100"/>
                  </a:lnTo>
                  <a:lnTo>
                    <a:pt x="26" y="102"/>
                  </a:lnTo>
                  <a:lnTo>
                    <a:pt x="22" y="103"/>
                  </a:lnTo>
                  <a:lnTo>
                    <a:pt x="21" y="103"/>
                  </a:lnTo>
                  <a:lnTo>
                    <a:pt x="15" y="102"/>
                  </a:lnTo>
                  <a:lnTo>
                    <a:pt x="10" y="98"/>
                  </a:lnTo>
                  <a:lnTo>
                    <a:pt x="5" y="95"/>
                  </a:lnTo>
                  <a:lnTo>
                    <a:pt x="0" y="91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060" y="1560"/>
              <a:ext cx="45" cy="259"/>
            </a:xfrm>
            <a:custGeom>
              <a:avLst/>
              <a:gdLst>
                <a:gd name="T0" fmla="*/ 0 w 89"/>
                <a:gd name="T1" fmla="*/ 0 h 517"/>
                <a:gd name="T2" fmla="*/ 4 w 89"/>
                <a:gd name="T3" fmla="*/ 2 h 517"/>
                <a:gd name="T4" fmla="*/ 9 w 89"/>
                <a:gd name="T5" fmla="*/ 4 h 517"/>
                <a:gd name="T6" fmla="*/ 15 w 89"/>
                <a:gd name="T7" fmla="*/ 6 h 517"/>
                <a:gd name="T8" fmla="*/ 19 w 89"/>
                <a:gd name="T9" fmla="*/ 6 h 517"/>
                <a:gd name="T10" fmla="*/ 23 w 89"/>
                <a:gd name="T11" fmla="*/ 6 h 517"/>
                <a:gd name="T12" fmla="*/ 27 w 89"/>
                <a:gd name="T13" fmla="*/ 4 h 517"/>
                <a:gd name="T14" fmla="*/ 31 w 89"/>
                <a:gd name="T15" fmla="*/ 3 h 517"/>
                <a:gd name="T16" fmla="*/ 34 w 89"/>
                <a:gd name="T17" fmla="*/ 1 h 517"/>
                <a:gd name="T18" fmla="*/ 89 w 89"/>
                <a:gd name="T19" fmla="*/ 517 h 517"/>
                <a:gd name="T20" fmla="*/ 83 w 89"/>
                <a:gd name="T21" fmla="*/ 516 h 517"/>
                <a:gd name="T22" fmla="*/ 76 w 89"/>
                <a:gd name="T23" fmla="*/ 515 h 517"/>
                <a:gd name="T24" fmla="*/ 70 w 89"/>
                <a:gd name="T25" fmla="*/ 513 h 517"/>
                <a:gd name="T26" fmla="*/ 65 w 89"/>
                <a:gd name="T27" fmla="*/ 510 h 517"/>
                <a:gd name="T28" fmla="*/ 61 w 89"/>
                <a:gd name="T29" fmla="*/ 508 h 517"/>
                <a:gd name="T30" fmla="*/ 57 w 89"/>
                <a:gd name="T31" fmla="*/ 506 h 517"/>
                <a:gd name="T32" fmla="*/ 55 w 89"/>
                <a:gd name="T33" fmla="*/ 503 h 517"/>
                <a:gd name="T34" fmla="*/ 53 w 89"/>
                <a:gd name="T35" fmla="*/ 502 h 517"/>
                <a:gd name="T36" fmla="*/ 0 w 89"/>
                <a:gd name="T37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517">
                  <a:moveTo>
                    <a:pt x="0" y="0"/>
                  </a:moveTo>
                  <a:lnTo>
                    <a:pt x="4" y="2"/>
                  </a:lnTo>
                  <a:lnTo>
                    <a:pt x="9" y="4"/>
                  </a:lnTo>
                  <a:lnTo>
                    <a:pt x="15" y="6"/>
                  </a:lnTo>
                  <a:lnTo>
                    <a:pt x="19" y="6"/>
                  </a:lnTo>
                  <a:lnTo>
                    <a:pt x="23" y="6"/>
                  </a:lnTo>
                  <a:lnTo>
                    <a:pt x="27" y="4"/>
                  </a:lnTo>
                  <a:lnTo>
                    <a:pt x="31" y="3"/>
                  </a:lnTo>
                  <a:lnTo>
                    <a:pt x="34" y="1"/>
                  </a:lnTo>
                  <a:lnTo>
                    <a:pt x="89" y="517"/>
                  </a:lnTo>
                  <a:lnTo>
                    <a:pt x="83" y="516"/>
                  </a:lnTo>
                  <a:lnTo>
                    <a:pt x="76" y="515"/>
                  </a:lnTo>
                  <a:lnTo>
                    <a:pt x="70" y="513"/>
                  </a:lnTo>
                  <a:lnTo>
                    <a:pt x="65" y="510"/>
                  </a:lnTo>
                  <a:lnTo>
                    <a:pt x="61" y="508"/>
                  </a:lnTo>
                  <a:lnTo>
                    <a:pt x="57" y="506"/>
                  </a:lnTo>
                  <a:lnTo>
                    <a:pt x="55" y="503"/>
                  </a:lnTo>
                  <a:lnTo>
                    <a:pt x="53" y="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5084" y="1820"/>
              <a:ext cx="53" cy="37"/>
            </a:xfrm>
            <a:custGeom>
              <a:avLst/>
              <a:gdLst>
                <a:gd name="T0" fmla="*/ 7 w 105"/>
                <a:gd name="T1" fmla="*/ 19 h 72"/>
                <a:gd name="T2" fmla="*/ 6 w 105"/>
                <a:gd name="T3" fmla="*/ 17 h 72"/>
                <a:gd name="T4" fmla="*/ 5 w 105"/>
                <a:gd name="T5" fmla="*/ 16 h 72"/>
                <a:gd name="T6" fmla="*/ 1 w 105"/>
                <a:gd name="T7" fmla="*/ 9 h 72"/>
                <a:gd name="T8" fmla="*/ 0 w 105"/>
                <a:gd name="T9" fmla="*/ 2 h 72"/>
                <a:gd name="T10" fmla="*/ 9 w 105"/>
                <a:gd name="T11" fmla="*/ 7 h 72"/>
                <a:gd name="T12" fmla="*/ 20 w 105"/>
                <a:gd name="T13" fmla="*/ 11 h 72"/>
                <a:gd name="T14" fmla="*/ 32 w 105"/>
                <a:gd name="T15" fmla="*/ 15 h 72"/>
                <a:gd name="T16" fmla="*/ 47 w 105"/>
                <a:gd name="T17" fmla="*/ 17 h 72"/>
                <a:gd name="T18" fmla="*/ 66 w 105"/>
                <a:gd name="T19" fmla="*/ 16 h 72"/>
                <a:gd name="T20" fmla="*/ 82 w 105"/>
                <a:gd name="T21" fmla="*/ 11 h 72"/>
                <a:gd name="T22" fmla="*/ 96 w 105"/>
                <a:gd name="T23" fmla="*/ 5 h 72"/>
                <a:gd name="T24" fmla="*/ 105 w 105"/>
                <a:gd name="T25" fmla="*/ 0 h 72"/>
                <a:gd name="T26" fmla="*/ 102 w 105"/>
                <a:gd name="T27" fmla="*/ 5 h 72"/>
                <a:gd name="T28" fmla="*/ 99 w 105"/>
                <a:gd name="T29" fmla="*/ 11 h 72"/>
                <a:gd name="T30" fmla="*/ 94 w 105"/>
                <a:gd name="T31" fmla="*/ 19 h 72"/>
                <a:gd name="T32" fmla="*/ 98 w 105"/>
                <a:gd name="T33" fmla="*/ 24 h 72"/>
                <a:gd name="T34" fmla="*/ 104 w 105"/>
                <a:gd name="T35" fmla="*/ 32 h 72"/>
                <a:gd name="T36" fmla="*/ 102 w 105"/>
                <a:gd name="T37" fmla="*/ 43 h 72"/>
                <a:gd name="T38" fmla="*/ 98 w 105"/>
                <a:gd name="T39" fmla="*/ 49 h 72"/>
                <a:gd name="T40" fmla="*/ 98 w 105"/>
                <a:gd name="T41" fmla="*/ 49 h 72"/>
                <a:gd name="T42" fmla="*/ 98 w 105"/>
                <a:gd name="T43" fmla="*/ 49 h 72"/>
                <a:gd name="T44" fmla="*/ 92 w 105"/>
                <a:gd name="T45" fmla="*/ 56 h 72"/>
                <a:gd name="T46" fmla="*/ 84 w 105"/>
                <a:gd name="T47" fmla="*/ 63 h 72"/>
                <a:gd name="T48" fmla="*/ 71 w 105"/>
                <a:gd name="T49" fmla="*/ 69 h 72"/>
                <a:gd name="T50" fmla="*/ 56 w 105"/>
                <a:gd name="T51" fmla="*/ 72 h 72"/>
                <a:gd name="T52" fmla="*/ 41 w 105"/>
                <a:gd name="T53" fmla="*/ 71 h 72"/>
                <a:gd name="T54" fmla="*/ 30 w 105"/>
                <a:gd name="T55" fmla="*/ 68 h 72"/>
                <a:gd name="T56" fmla="*/ 21 w 105"/>
                <a:gd name="T57" fmla="*/ 64 h 72"/>
                <a:gd name="T58" fmla="*/ 15 w 105"/>
                <a:gd name="T59" fmla="*/ 60 h 72"/>
                <a:gd name="T60" fmla="*/ 10 w 105"/>
                <a:gd name="T61" fmla="*/ 56 h 72"/>
                <a:gd name="T62" fmla="*/ 5 w 105"/>
                <a:gd name="T63" fmla="*/ 40 h 72"/>
                <a:gd name="T64" fmla="*/ 6 w 105"/>
                <a:gd name="T65" fmla="*/ 2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72">
                  <a:moveTo>
                    <a:pt x="6" y="24"/>
                  </a:moveTo>
                  <a:lnTo>
                    <a:pt x="7" y="19"/>
                  </a:lnTo>
                  <a:lnTo>
                    <a:pt x="7" y="19"/>
                  </a:lnTo>
                  <a:lnTo>
                    <a:pt x="6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2" y="12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4"/>
                  </a:lnTo>
                  <a:lnTo>
                    <a:pt x="9" y="7"/>
                  </a:lnTo>
                  <a:lnTo>
                    <a:pt x="14" y="9"/>
                  </a:lnTo>
                  <a:lnTo>
                    <a:pt x="20" y="11"/>
                  </a:lnTo>
                  <a:lnTo>
                    <a:pt x="25" y="13"/>
                  </a:lnTo>
                  <a:lnTo>
                    <a:pt x="32" y="15"/>
                  </a:lnTo>
                  <a:lnTo>
                    <a:pt x="39" y="16"/>
                  </a:lnTo>
                  <a:lnTo>
                    <a:pt x="47" y="17"/>
                  </a:lnTo>
                  <a:lnTo>
                    <a:pt x="56" y="17"/>
                  </a:lnTo>
                  <a:lnTo>
                    <a:pt x="66" y="16"/>
                  </a:lnTo>
                  <a:lnTo>
                    <a:pt x="75" y="13"/>
                  </a:lnTo>
                  <a:lnTo>
                    <a:pt x="82" y="11"/>
                  </a:lnTo>
                  <a:lnTo>
                    <a:pt x="89" y="9"/>
                  </a:lnTo>
                  <a:lnTo>
                    <a:pt x="96" y="5"/>
                  </a:lnTo>
                  <a:lnTo>
                    <a:pt x="100" y="2"/>
                  </a:lnTo>
                  <a:lnTo>
                    <a:pt x="105" y="0"/>
                  </a:lnTo>
                  <a:lnTo>
                    <a:pt x="105" y="3"/>
                  </a:lnTo>
                  <a:lnTo>
                    <a:pt x="102" y="5"/>
                  </a:lnTo>
                  <a:lnTo>
                    <a:pt x="101" y="9"/>
                  </a:lnTo>
                  <a:lnTo>
                    <a:pt x="99" y="11"/>
                  </a:lnTo>
                  <a:lnTo>
                    <a:pt x="93" y="18"/>
                  </a:lnTo>
                  <a:lnTo>
                    <a:pt x="94" y="19"/>
                  </a:lnTo>
                  <a:lnTo>
                    <a:pt x="97" y="21"/>
                  </a:lnTo>
                  <a:lnTo>
                    <a:pt x="98" y="24"/>
                  </a:lnTo>
                  <a:lnTo>
                    <a:pt x="99" y="25"/>
                  </a:lnTo>
                  <a:lnTo>
                    <a:pt x="104" y="32"/>
                  </a:lnTo>
                  <a:lnTo>
                    <a:pt x="104" y="39"/>
                  </a:lnTo>
                  <a:lnTo>
                    <a:pt x="102" y="43"/>
                  </a:lnTo>
                  <a:lnTo>
                    <a:pt x="100" y="46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96" y="53"/>
                  </a:lnTo>
                  <a:lnTo>
                    <a:pt x="92" y="56"/>
                  </a:lnTo>
                  <a:lnTo>
                    <a:pt x="89" y="60"/>
                  </a:lnTo>
                  <a:lnTo>
                    <a:pt x="84" y="63"/>
                  </a:lnTo>
                  <a:lnTo>
                    <a:pt x="78" y="66"/>
                  </a:lnTo>
                  <a:lnTo>
                    <a:pt x="71" y="69"/>
                  </a:lnTo>
                  <a:lnTo>
                    <a:pt x="64" y="71"/>
                  </a:lnTo>
                  <a:lnTo>
                    <a:pt x="56" y="72"/>
                  </a:lnTo>
                  <a:lnTo>
                    <a:pt x="48" y="72"/>
                  </a:lnTo>
                  <a:lnTo>
                    <a:pt x="41" y="71"/>
                  </a:lnTo>
                  <a:lnTo>
                    <a:pt x="36" y="70"/>
                  </a:lnTo>
                  <a:lnTo>
                    <a:pt x="30" y="68"/>
                  </a:lnTo>
                  <a:lnTo>
                    <a:pt x="25" y="66"/>
                  </a:lnTo>
                  <a:lnTo>
                    <a:pt x="21" y="64"/>
                  </a:lnTo>
                  <a:lnTo>
                    <a:pt x="17" y="62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0" y="56"/>
                  </a:lnTo>
                  <a:lnTo>
                    <a:pt x="6" y="49"/>
                  </a:lnTo>
                  <a:lnTo>
                    <a:pt x="5" y="40"/>
                  </a:lnTo>
                  <a:lnTo>
                    <a:pt x="5" y="31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090" y="1858"/>
              <a:ext cx="49" cy="53"/>
            </a:xfrm>
            <a:custGeom>
              <a:avLst/>
              <a:gdLst>
                <a:gd name="T0" fmla="*/ 56 w 98"/>
                <a:gd name="T1" fmla="*/ 106 h 108"/>
                <a:gd name="T2" fmla="*/ 44 w 98"/>
                <a:gd name="T3" fmla="*/ 108 h 108"/>
                <a:gd name="T4" fmla="*/ 34 w 98"/>
                <a:gd name="T5" fmla="*/ 105 h 108"/>
                <a:gd name="T6" fmla="*/ 25 w 98"/>
                <a:gd name="T7" fmla="*/ 102 h 108"/>
                <a:gd name="T8" fmla="*/ 18 w 98"/>
                <a:gd name="T9" fmla="*/ 96 h 108"/>
                <a:gd name="T10" fmla="*/ 11 w 98"/>
                <a:gd name="T11" fmla="*/ 90 h 108"/>
                <a:gd name="T12" fmla="*/ 6 w 98"/>
                <a:gd name="T13" fmla="*/ 83 h 108"/>
                <a:gd name="T14" fmla="*/ 3 w 98"/>
                <a:gd name="T15" fmla="*/ 78 h 108"/>
                <a:gd name="T16" fmla="*/ 0 w 98"/>
                <a:gd name="T17" fmla="*/ 74 h 108"/>
                <a:gd name="T18" fmla="*/ 3 w 98"/>
                <a:gd name="T19" fmla="*/ 9 h 108"/>
                <a:gd name="T20" fmla="*/ 7 w 98"/>
                <a:gd name="T21" fmla="*/ 11 h 108"/>
                <a:gd name="T22" fmla="*/ 11 w 98"/>
                <a:gd name="T23" fmla="*/ 12 h 108"/>
                <a:gd name="T24" fmla="*/ 17 w 98"/>
                <a:gd name="T25" fmla="*/ 14 h 108"/>
                <a:gd name="T26" fmla="*/ 21 w 98"/>
                <a:gd name="T27" fmla="*/ 15 h 108"/>
                <a:gd name="T28" fmla="*/ 27 w 98"/>
                <a:gd name="T29" fmla="*/ 17 h 108"/>
                <a:gd name="T30" fmla="*/ 34 w 98"/>
                <a:gd name="T31" fmla="*/ 18 h 108"/>
                <a:gd name="T32" fmla="*/ 40 w 98"/>
                <a:gd name="T33" fmla="*/ 18 h 108"/>
                <a:gd name="T34" fmla="*/ 47 w 98"/>
                <a:gd name="T35" fmla="*/ 18 h 108"/>
                <a:gd name="T36" fmla="*/ 53 w 98"/>
                <a:gd name="T37" fmla="*/ 17 h 108"/>
                <a:gd name="T38" fmla="*/ 59 w 98"/>
                <a:gd name="T39" fmla="*/ 15 h 108"/>
                <a:gd name="T40" fmla="*/ 66 w 98"/>
                <a:gd name="T41" fmla="*/ 14 h 108"/>
                <a:gd name="T42" fmla="*/ 72 w 98"/>
                <a:gd name="T43" fmla="*/ 12 h 108"/>
                <a:gd name="T44" fmla="*/ 77 w 98"/>
                <a:gd name="T45" fmla="*/ 10 h 108"/>
                <a:gd name="T46" fmla="*/ 82 w 98"/>
                <a:gd name="T47" fmla="*/ 6 h 108"/>
                <a:gd name="T48" fmla="*/ 86 w 98"/>
                <a:gd name="T49" fmla="*/ 4 h 108"/>
                <a:gd name="T50" fmla="*/ 90 w 98"/>
                <a:gd name="T51" fmla="*/ 0 h 108"/>
                <a:gd name="T52" fmla="*/ 98 w 98"/>
                <a:gd name="T53" fmla="*/ 65 h 108"/>
                <a:gd name="T54" fmla="*/ 97 w 98"/>
                <a:gd name="T55" fmla="*/ 68 h 108"/>
                <a:gd name="T56" fmla="*/ 96 w 98"/>
                <a:gd name="T57" fmla="*/ 73 h 108"/>
                <a:gd name="T58" fmla="*/ 94 w 98"/>
                <a:gd name="T59" fmla="*/ 79 h 108"/>
                <a:gd name="T60" fmla="*/ 89 w 98"/>
                <a:gd name="T61" fmla="*/ 85 h 108"/>
                <a:gd name="T62" fmla="*/ 85 w 98"/>
                <a:gd name="T63" fmla="*/ 91 h 108"/>
                <a:gd name="T64" fmla="*/ 77 w 98"/>
                <a:gd name="T65" fmla="*/ 97 h 108"/>
                <a:gd name="T66" fmla="*/ 67 w 98"/>
                <a:gd name="T67" fmla="*/ 103 h 108"/>
                <a:gd name="T68" fmla="*/ 56 w 98"/>
                <a:gd name="T69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" h="108">
                  <a:moveTo>
                    <a:pt x="56" y="106"/>
                  </a:moveTo>
                  <a:lnTo>
                    <a:pt x="44" y="108"/>
                  </a:lnTo>
                  <a:lnTo>
                    <a:pt x="34" y="105"/>
                  </a:lnTo>
                  <a:lnTo>
                    <a:pt x="25" y="102"/>
                  </a:lnTo>
                  <a:lnTo>
                    <a:pt x="18" y="96"/>
                  </a:lnTo>
                  <a:lnTo>
                    <a:pt x="11" y="90"/>
                  </a:lnTo>
                  <a:lnTo>
                    <a:pt x="6" y="83"/>
                  </a:lnTo>
                  <a:lnTo>
                    <a:pt x="3" y="78"/>
                  </a:lnTo>
                  <a:lnTo>
                    <a:pt x="0" y="74"/>
                  </a:lnTo>
                  <a:lnTo>
                    <a:pt x="3" y="9"/>
                  </a:lnTo>
                  <a:lnTo>
                    <a:pt x="7" y="11"/>
                  </a:lnTo>
                  <a:lnTo>
                    <a:pt x="11" y="12"/>
                  </a:lnTo>
                  <a:lnTo>
                    <a:pt x="17" y="14"/>
                  </a:lnTo>
                  <a:lnTo>
                    <a:pt x="21" y="15"/>
                  </a:lnTo>
                  <a:lnTo>
                    <a:pt x="27" y="17"/>
                  </a:lnTo>
                  <a:lnTo>
                    <a:pt x="34" y="18"/>
                  </a:lnTo>
                  <a:lnTo>
                    <a:pt x="40" y="18"/>
                  </a:lnTo>
                  <a:lnTo>
                    <a:pt x="47" y="18"/>
                  </a:lnTo>
                  <a:lnTo>
                    <a:pt x="53" y="17"/>
                  </a:lnTo>
                  <a:lnTo>
                    <a:pt x="59" y="15"/>
                  </a:lnTo>
                  <a:lnTo>
                    <a:pt x="66" y="14"/>
                  </a:lnTo>
                  <a:lnTo>
                    <a:pt x="72" y="12"/>
                  </a:lnTo>
                  <a:lnTo>
                    <a:pt x="77" y="10"/>
                  </a:lnTo>
                  <a:lnTo>
                    <a:pt x="82" y="6"/>
                  </a:lnTo>
                  <a:lnTo>
                    <a:pt x="86" y="4"/>
                  </a:lnTo>
                  <a:lnTo>
                    <a:pt x="90" y="0"/>
                  </a:lnTo>
                  <a:lnTo>
                    <a:pt x="98" y="65"/>
                  </a:lnTo>
                  <a:lnTo>
                    <a:pt x="97" y="68"/>
                  </a:lnTo>
                  <a:lnTo>
                    <a:pt x="96" y="73"/>
                  </a:lnTo>
                  <a:lnTo>
                    <a:pt x="94" y="79"/>
                  </a:lnTo>
                  <a:lnTo>
                    <a:pt x="89" y="85"/>
                  </a:lnTo>
                  <a:lnTo>
                    <a:pt x="85" y="91"/>
                  </a:lnTo>
                  <a:lnTo>
                    <a:pt x="77" y="97"/>
                  </a:lnTo>
                  <a:lnTo>
                    <a:pt x="67" y="103"/>
                  </a:lnTo>
                  <a:lnTo>
                    <a:pt x="56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363" y="1323"/>
              <a:ext cx="184" cy="145"/>
            </a:xfrm>
            <a:custGeom>
              <a:avLst/>
              <a:gdLst>
                <a:gd name="T0" fmla="*/ 307 w 370"/>
                <a:gd name="T1" fmla="*/ 191 h 292"/>
                <a:gd name="T2" fmla="*/ 191 w 370"/>
                <a:gd name="T3" fmla="*/ 53 h 292"/>
                <a:gd name="T4" fmla="*/ 214 w 370"/>
                <a:gd name="T5" fmla="*/ 34 h 292"/>
                <a:gd name="T6" fmla="*/ 122 w 370"/>
                <a:gd name="T7" fmla="*/ 0 h 292"/>
                <a:gd name="T8" fmla="*/ 138 w 370"/>
                <a:gd name="T9" fmla="*/ 97 h 292"/>
                <a:gd name="T10" fmla="*/ 161 w 370"/>
                <a:gd name="T11" fmla="*/ 77 h 292"/>
                <a:gd name="T12" fmla="*/ 258 w 370"/>
                <a:gd name="T13" fmla="*/ 194 h 292"/>
                <a:gd name="T14" fmla="*/ 86 w 370"/>
                <a:gd name="T15" fmla="*/ 123 h 292"/>
                <a:gd name="T16" fmla="*/ 98 w 370"/>
                <a:gd name="T17" fmla="*/ 97 h 292"/>
                <a:gd name="T18" fmla="*/ 0 w 370"/>
                <a:gd name="T19" fmla="*/ 110 h 292"/>
                <a:gd name="T20" fmla="*/ 60 w 370"/>
                <a:gd name="T21" fmla="*/ 187 h 292"/>
                <a:gd name="T22" fmla="*/ 71 w 370"/>
                <a:gd name="T23" fmla="*/ 160 h 292"/>
                <a:gd name="T24" fmla="*/ 269 w 370"/>
                <a:gd name="T25" fmla="*/ 241 h 292"/>
                <a:gd name="T26" fmla="*/ 269 w 370"/>
                <a:gd name="T27" fmla="*/ 244 h 292"/>
                <a:gd name="T28" fmla="*/ 270 w 370"/>
                <a:gd name="T29" fmla="*/ 248 h 292"/>
                <a:gd name="T30" fmla="*/ 270 w 370"/>
                <a:gd name="T31" fmla="*/ 251 h 292"/>
                <a:gd name="T32" fmla="*/ 271 w 370"/>
                <a:gd name="T33" fmla="*/ 255 h 292"/>
                <a:gd name="T34" fmla="*/ 274 w 370"/>
                <a:gd name="T35" fmla="*/ 264 h 292"/>
                <a:gd name="T36" fmla="*/ 280 w 370"/>
                <a:gd name="T37" fmla="*/ 272 h 292"/>
                <a:gd name="T38" fmla="*/ 287 w 370"/>
                <a:gd name="T39" fmla="*/ 279 h 292"/>
                <a:gd name="T40" fmla="*/ 296 w 370"/>
                <a:gd name="T41" fmla="*/ 285 h 292"/>
                <a:gd name="T42" fmla="*/ 304 w 370"/>
                <a:gd name="T43" fmla="*/ 289 h 292"/>
                <a:gd name="T44" fmla="*/ 315 w 370"/>
                <a:gd name="T45" fmla="*/ 290 h 292"/>
                <a:gd name="T46" fmla="*/ 324 w 370"/>
                <a:gd name="T47" fmla="*/ 292 h 292"/>
                <a:gd name="T48" fmla="*/ 334 w 370"/>
                <a:gd name="T49" fmla="*/ 289 h 292"/>
                <a:gd name="T50" fmla="*/ 343 w 370"/>
                <a:gd name="T51" fmla="*/ 285 h 292"/>
                <a:gd name="T52" fmla="*/ 351 w 370"/>
                <a:gd name="T53" fmla="*/ 279 h 292"/>
                <a:gd name="T54" fmla="*/ 358 w 370"/>
                <a:gd name="T55" fmla="*/ 272 h 292"/>
                <a:gd name="T56" fmla="*/ 364 w 370"/>
                <a:gd name="T57" fmla="*/ 264 h 292"/>
                <a:gd name="T58" fmla="*/ 368 w 370"/>
                <a:gd name="T59" fmla="*/ 255 h 292"/>
                <a:gd name="T60" fmla="*/ 370 w 370"/>
                <a:gd name="T61" fmla="*/ 246 h 292"/>
                <a:gd name="T62" fmla="*/ 370 w 370"/>
                <a:gd name="T63" fmla="*/ 235 h 292"/>
                <a:gd name="T64" fmla="*/ 368 w 370"/>
                <a:gd name="T65" fmla="*/ 225 h 292"/>
                <a:gd name="T66" fmla="*/ 364 w 370"/>
                <a:gd name="T67" fmla="*/ 216 h 292"/>
                <a:gd name="T68" fmla="*/ 358 w 370"/>
                <a:gd name="T69" fmla="*/ 208 h 292"/>
                <a:gd name="T70" fmla="*/ 351 w 370"/>
                <a:gd name="T71" fmla="*/ 202 h 292"/>
                <a:gd name="T72" fmla="*/ 345 w 370"/>
                <a:gd name="T73" fmla="*/ 196 h 292"/>
                <a:gd name="T74" fmla="*/ 335 w 370"/>
                <a:gd name="T75" fmla="*/ 193 h 292"/>
                <a:gd name="T76" fmla="*/ 326 w 370"/>
                <a:gd name="T77" fmla="*/ 190 h 292"/>
                <a:gd name="T78" fmla="*/ 317 w 370"/>
                <a:gd name="T79" fmla="*/ 190 h 292"/>
                <a:gd name="T80" fmla="*/ 307 w 370"/>
                <a:gd name="T81" fmla="*/ 19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0" h="292">
                  <a:moveTo>
                    <a:pt x="307" y="191"/>
                  </a:moveTo>
                  <a:lnTo>
                    <a:pt x="191" y="53"/>
                  </a:lnTo>
                  <a:lnTo>
                    <a:pt x="214" y="34"/>
                  </a:lnTo>
                  <a:lnTo>
                    <a:pt x="122" y="0"/>
                  </a:lnTo>
                  <a:lnTo>
                    <a:pt x="138" y="97"/>
                  </a:lnTo>
                  <a:lnTo>
                    <a:pt x="161" y="77"/>
                  </a:lnTo>
                  <a:lnTo>
                    <a:pt x="258" y="194"/>
                  </a:lnTo>
                  <a:lnTo>
                    <a:pt x="86" y="123"/>
                  </a:lnTo>
                  <a:lnTo>
                    <a:pt x="98" y="97"/>
                  </a:lnTo>
                  <a:lnTo>
                    <a:pt x="0" y="110"/>
                  </a:lnTo>
                  <a:lnTo>
                    <a:pt x="60" y="187"/>
                  </a:lnTo>
                  <a:lnTo>
                    <a:pt x="71" y="160"/>
                  </a:lnTo>
                  <a:lnTo>
                    <a:pt x="269" y="241"/>
                  </a:lnTo>
                  <a:lnTo>
                    <a:pt x="269" y="244"/>
                  </a:lnTo>
                  <a:lnTo>
                    <a:pt x="270" y="248"/>
                  </a:lnTo>
                  <a:lnTo>
                    <a:pt x="270" y="251"/>
                  </a:lnTo>
                  <a:lnTo>
                    <a:pt x="271" y="255"/>
                  </a:lnTo>
                  <a:lnTo>
                    <a:pt x="274" y="264"/>
                  </a:lnTo>
                  <a:lnTo>
                    <a:pt x="280" y="272"/>
                  </a:lnTo>
                  <a:lnTo>
                    <a:pt x="287" y="279"/>
                  </a:lnTo>
                  <a:lnTo>
                    <a:pt x="296" y="285"/>
                  </a:lnTo>
                  <a:lnTo>
                    <a:pt x="304" y="289"/>
                  </a:lnTo>
                  <a:lnTo>
                    <a:pt x="315" y="290"/>
                  </a:lnTo>
                  <a:lnTo>
                    <a:pt x="324" y="292"/>
                  </a:lnTo>
                  <a:lnTo>
                    <a:pt x="334" y="289"/>
                  </a:lnTo>
                  <a:lnTo>
                    <a:pt x="343" y="285"/>
                  </a:lnTo>
                  <a:lnTo>
                    <a:pt x="351" y="279"/>
                  </a:lnTo>
                  <a:lnTo>
                    <a:pt x="358" y="272"/>
                  </a:lnTo>
                  <a:lnTo>
                    <a:pt x="364" y="264"/>
                  </a:lnTo>
                  <a:lnTo>
                    <a:pt x="368" y="255"/>
                  </a:lnTo>
                  <a:lnTo>
                    <a:pt x="370" y="246"/>
                  </a:lnTo>
                  <a:lnTo>
                    <a:pt x="370" y="235"/>
                  </a:lnTo>
                  <a:lnTo>
                    <a:pt x="368" y="225"/>
                  </a:lnTo>
                  <a:lnTo>
                    <a:pt x="364" y="216"/>
                  </a:lnTo>
                  <a:lnTo>
                    <a:pt x="358" y="208"/>
                  </a:lnTo>
                  <a:lnTo>
                    <a:pt x="351" y="202"/>
                  </a:lnTo>
                  <a:lnTo>
                    <a:pt x="345" y="196"/>
                  </a:lnTo>
                  <a:lnTo>
                    <a:pt x="335" y="193"/>
                  </a:lnTo>
                  <a:lnTo>
                    <a:pt x="326" y="190"/>
                  </a:lnTo>
                  <a:lnTo>
                    <a:pt x="317" y="190"/>
                  </a:lnTo>
                  <a:lnTo>
                    <a:pt x="307" y="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537" y="1263"/>
              <a:ext cx="25" cy="45"/>
            </a:xfrm>
            <a:custGeom>
              <a:avLst/>
              <a:gdLst>
                <a:gd name="T0" fmla="*/ 35 w 51"/>
                <a:gd name="T1" fmla="*/ 90 h 90"/>
                <a:gd name="T2" fmla="*/ 51 w 51"/>
                <a:gd name="T3" fmla="*/ 7 h 90"/>
                <a:gd name="T4" fmla="*/ 16 w 51"/>
                <a:gd name="T5" fmla="*/ 0 h 90"/>
                <a:gd name="T6" fmla="*/ 0 w 51"/>
                <a:gd name="T7" fmla="*/ 83 h 90"/>
                <a:gd name="T8" fmla="*/ 35 w 51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0">
                  <a:moveTo>
                    <a:pt x="35" y="90"/>
                  </a:moveTo>
                  <a:lnTo>
                    <a:pt x="51" y="7"/>
                  </a:lnTo>
                  <a:lnTo>
                    <a:pt x="16" y="0"/>
                  </a:lnTo>
                  <a:lnTo>
                    <a:pt x="0" y="83"/>
                  </a:lnTo>
                  <a:lnTo>
                    <a:pt x="35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445" y="1272"/>
              <a:ext cx="32" cy="47"/>
            </a:xfrm>
            <a:custGeom>
              <a:avLst/>
              <a:gdLst>
                <a:gd name="T0" fmla="*/ 63 w 63"/>
                <a:gd name="T1" fmla="*/ 79 h 92"/>
                <a:gd name="T2" fmla="*/ 33 w 63"/>
                <a:gd name="T3" fmla="*/ 0 h 92"/>
                <a:gd name="T4" fmla="*/ 0 w 63"/>
                <a:gd name="T5" fmla="*/ 13 h 92"/>
                <a:gd name="T6" fmla="*/ 30 w 63"/>
                <a:gd name="T7" fmla="*/ 92 h 92"/>
                <a:gd name="T8" fmla="*/ 63 w 63"/>
                <a:gd name="T9" fmla="*/ 7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92">
                  <a:moveTo>
                    <a:pt x="63" y="79"/>
                  </a:moveTo>
                  <a:lnTo>
                    <a:pt x="33" y="0"/>
                  </a:lnTo>
                  <a:lnTo>
                    <a:pt x="0" y="13"/>
                  </a:lnTo>
                  <a:lnTo>
                    <a:pt x="30" y="92"/>
                  </a:lnTo>
                  <a:lnTo>
                    <a:pt x="63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373" y="1324"/>
              <a:ext cx="44" cy="41"/>
            </a:xfrm>
            <a:custGeom>
              <a:avLst/>
              <a:gdLst>
                <a:gd name="T0" fmla="*/ 88 w 88"/>
                <a:gd name="T1" fmla="*/ 55 h 82"/>
                <a:gd name="T2" fmla="*/ 23 w 88"/>
                <a:gd name="T3" fmla="*/ 0 h 82"/>
                <a:gd name="T4" fmla="*/ 0 w 88"/>
                <a:gd name="T5" fmla="*/ 27 h 82"/>
                <a:gd name="T6" fmla="*/ 64 w 88"/>
                <a:gd name="T7" fmla="*/ 82 h 82"/>
                <a:gd name="T8" fmla="*/ 88 w 88"/>
                <a:gd name="T9" fmla="*/ 5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2">
                  <a:moveTo>
                    <a:pt x="88" y="55"/>
                  </a:moveTo>
                  <a:lnTo>
                    <a:pt x="23" y="0"/>
                  </a:lnTo>
                  <a:lnTo>
                    <a:pt x="0" y="27"/>
                  </a:lnTo>
                  <a:lnTo>
                    <a:pt x="64" y="82"/>
                  </a:lnTo>
                  <a:lnTo>
                    <a:pt x="88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338" y="1423"/>
              <a:ext cx="44" cy="22"/>
            </a:xfrm>
            <a:custGeom>
              <a:avLst/>
              <a:gdLst>
                <a:gd name="T0" fmla="*/ 88 w 88"/>
                <a:gd name="T1" fmla="*/ 9 h 45"/>
                <a:gd name="T2" fmla="*/ 4 w 88"/>
                <a:gd name="T3" fmla="*/ 0 h 45"/>
                <a:gd name="T4" fmla="*/ 0 w 88"/>
                <a:gd name="T5" fmla="*/ 35 h 45"/>
                <a:gd name="T6" fmla="*/ 85 w 88"/>
                <a:gd name="T7" fmla="*/ 45 h 45"/>
                <a:gd name="T8" fmla="*/ 88 w 88"/>
                <a:gd name="T9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5">
                  <a:moveTo>
                    <a:pt x="88" y="9"/>
                  </a:moveTo>
                  <a:lnTo>
                    <a:pt x="4" y="0"/>
                  </a:lnTo>
                  <a:lnTo>
                    <a:pt x="0" y="35"/>
                  </a:lnTo>
                  <a:lnTo>
                    <a:pt x="85" y="45"/>
                  </a:lnTo>
                  <a:lnTo>
                    <a:pt x="8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354" y="1504"/>
              <a:ext cx="47" cy="35"/>
            </a:xfrm>
            <a:custGeom>
              <a:avLst/>
              <a:gdLst>
                <a:gd name="T0" fmla="*/ 76 w 92"/>
                <a:gd name="T1" fmla="*/ 0 h 69"/>
                <a:gd name="T2" fmla="*/ 0 w 92"/>
                <a:gd name="T3" fmla="*/ 37 h 69"/>
                <a:gd name="T4" fmla="*/ 15 w 92"/>
                <a:gd name="T5" fmla="*/ 69 h 69"/>
                <a:gd name="T6" fmla="*/ 92 w 92"/>
                <a:gd name="T7" fmla="*/ 32 h 69"/>
                <a:gd name="T8" fmla="*/ 76 w 9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69">
                  <a:moveTo>
                    <a:pt x="76" y="0"/>
                  </a:moveTo>
                  <a:lnTo>
                    <a:pt x="0" y="37"/>
                  </a:lnTo>
                  <a:lnTo>
                    <a:pt x="15" y="69"/>
                  </a:lnTo>
                  <a:lnTo>
                    <a:pt x="92" y="3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419" y="1564"/>
              <a:ext cx="39" cy="45"/>
            </a:xfrm>
            <a:custGeom>
              <a:avLst/>
              <a:gdLst>
                <a:gd name="T0" fmla="*/ 46 w 77"/>
                <a:gd name="T1" fmla="*/ 0 h 91"/>
                <a:gd name="T2" fmla="*/ 0 w 77"/>
                <a:gd name="T3" fmla="*/ 71 h 91"/>
                <a:gd name="T4" fmla="*/ 31 w 77"/>
                <a:gd name="T5" fmla="*/ 91 h 91"/>
                <a:gd name="T6" fmla="*/ 77 w 77"/>
                <a:gd name="T7" fmla="*/ 19 h 91"/>
                <a:gd name="T8" fmla="*/ 46 w 77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1">
                  <a:moveTo>
                    <a:pt x="46" y="0"/>
                  </a:moveTo>
                  <a:lnTo>
                    <a:pt x="0" y="71"/>
                  </a:lnTo>
                  <a:lnTo>
                    <a:pt x="31" y="91"/>
                  </a:lnTo>
                  <a:lnTo>
                    <a:pt x="77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603" y="1296"/>
              <a:ext cx="41" cy="44"/>
            </a:xfrm>
            <a:custGeom>
              <a:avLst/>
              <a:gdLst>
                <a:gd name="T0" fmla="*/ 27 w 81"/>
                <a:gd name="T1" fmla="*/ 88 h 88"/>
                <a:gd name="T2" fmla="*/ 81 w 81"/>
                <a:gd name="T3" fmla="*/ 23 h 88"/>
                <a:gd name="T4" fmla="*/ 54 w 81"/>
                <a:gd name="T5" fmla="*/ 0 h 88"/>
                <a:gd name="T6" fmla="*/ 0 w 81"/>
                <a:gd name="T7" fmla="*/ 65 h 88"/>
                <a:gd name="T8" fmla="*/ 27 w 8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27" y="88"/>
                  </a:moveTo>
                  <a:lnTo>
                    <a:pt x="81" y="23"/>
                  </a:lnTo>
                  <a:lnTo>
                    <a:pt x="54" y="0"/>
                  </a:lnTo>
                  <a:lnTo>
                    <a:pt x="0" y="65"/>
                  </a:lnTo>
                  <a:lnTo>
                    <a:pt x="27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649" y="1366"/>
              <a:ext cx="46" cy="33"/>
            </a:xfrm>
            <a:custGeom>
              <a:avLst/>
              <a:gdLst>
                <a:gd name="T0" fmla="*/ 12 w 92"/>
                <a:gd name="T1" fmla="*/ 64 h 64"/>
                <a:gd name="T2" fmla="*/ 92 w 92"/>
                <a:gd name="T3" fmla="*/ 33 h 64"/>
                <a:gd name="T4" fmla="*/ 79 w 92"/>
                <a:gd name="T5" fmla="*/ 0 h 64"/>
                <a:gd name="T6" fmla="*/ 0 w 92"/>
                <a:gd name="T7" fmla="*/ 31 h 64"/>
                <a:gd name="T8" fmla="*/ 12 w 9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64">
                  <a:moveTo>
                    <a:pt x="12" y="64"/>
                  </a:moveTo>
                  <a:lnTo>
                    <a:pt x="92" y="33"/>
                  </a:lnTo>
                  <a:lnTo>
                    <a:pt x="79" y="0"/>
                  </a:lnTo>
                  <a:lnTo>
                    <a:pt x="0" y="31"/>
                  </a:lnTo>
                  <a:lnTo>
                    <a:pt x="12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609" y="1608"/>
              <a:ext cx="325" cy="54"/>
            </a:xfrm>
            <a:custGeom>
              <a:avLst/>
              <a:gdLst>
                <a:gd name="T0" fmla="*/ 0 w 650"/>
                <a:gd name="T1" fmla="*/ 19 h 108"/>
                <a:gd name="T2" fmla="*/ 648 w 650"/>
                <a:gd name="T3" fmla="*/ 108 h 108"/>
                <a:gd name="T4" fmla="*/ 650 w 650"/>
                <a:gd name="T5" fmla="*/ 88 h 108"/>
                <a:gd name="T6" fmla="*/ 2 w 650"/>
                <a:gd name="T7" fmla="*/ 0 h 108"/>
                <a:gd name="T8" fmla="*/ 0 w 650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08">
                  <a:moveTo>
                    <a:pt x="0" y="19"/>
                  </a:moveTo>
                  <a:lnTo>
                    <a:pt x="648" y="108"/>
                  </a:lnTo>
                  <a:lnTo>
                    <a:pt x="650" y="88"/>
                  </a:lnTo>
                  <a:lnTo>
                    <a:pt x="2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595" y="1651"/>
              <a:ext cx="325" cy="54"/>
            </a:xfrm>
            <a:custGeom>
              <a:avLst/>
              <a:gdLst>
                <a:gd name="T0" fmla="*/ 0 w 650"/>
                <a:gd name="T1" fmla="*/ 19 h 107"/>
                <a:gd name="T2" fmla="*/ 647 w 650"/>
                <a:gd name="T3" fmla="*/ 107 h 107"/>
                <a:gd name="T4" fmla="*/ 650 w 650"/>
                <a:gd name="T5" fmla="*/ 87 h 107"/>
                <a:gd name="T6" fmla="*/ 3 w 650"/>
                <a:gd name="T7" fmla="*/ 0 h 107"/>
                <a:gd name="T8" fmla="*/ 0 w 650"/>
                <a:gd name="T9" fmla="*/ 1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07">
                  <a:moveTo>
                    <a:pt x="0" y="19"/>
                  </a:moveTo>
                  <a:lnTo>
                    <a:pt x="647" y="107"/>
                  </a:lnTo>
                  <a:lnTo>
                    <a:pt x="650" y="87"/>
                  </a:lnTo>
                  <a:lnTo>
                    <a:pt x="3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583" y="1694"/>
              <a:ext cx="325" cy="53"/>
            </a:xfrm>
            <a:custGeom>
              <a:avLst/>
              <a:gdLst>
                <a:gd name="T0" fmla="*/ 0 w 650"/>
                <a:gd name="T1" fmla="*/ 20 h 107"/>
                <a:gd name="T2" fmla="*/ 647 w 650"/>
                <a:gd name="T3" fmla="*/ 107 h 107"/>
                <a:gd name="T4" fmla="*/ 650 w 650"/>
                <a:gd name="T5" fmla="*/ 88 h 107"/>
                <a:gd name="T6" fmla="*/ 3 w 650"/>
                <a:gd name="T7" fmla="*/ 0 h 107"/>
                <a:gd name="T8" fmla="*/ 0 w 650"/>
                <a:gd name="T9" fmla="*/ 2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07">
                  <a:moveTo>
                    <a:pt x="0" y="20"/>
                  </a:moveTo>
                  <a:lnTo>
                    <a:pt x="647" y="107"/>
                  </a:lnTo>
                  <a:lnTo>
                    <a:pt x="650" y="88"/>
                  </a:lnTo>
                  <a:lnTo>
                    <a:pt x="3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503" y="1863"/>
              <a:ext cx="378" cy="64"/>
            </a:xfrm>
            <a:custGeom>
              <a:avLst/>
              <a:gdLst>
                <a:gd name="T0" fmla="*/ 0 w 757"/>
                <a:gd name="T1" fmla="*/ 20 h 127"/>
                <a:gd name="T2" fmla="*/ 755 w 757"/>
                <a:gd name="T3" fmla="*/ 127 h 127"/>
                <a:gd name="T4" fmla="*/ 757 w 757"/>
                <a:gd name="T5" fmla="*/ 107 h 127"/>
                <a:gd name="T6" fmla="*/ 2 w 757"/>
                <a:gd name="T7" fmla="*/ 0 h 127"/>
                <a:gd name="T8" fmla="*/ 0 w 757"/>
                <a:gd name="T9" fmla="*/ 2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127">
                  <a:moveTo>
                    <a:pt x="0" y="20"/>
                  </a:moveTo>
                  <a:lnTo>
                    <a:pt x="755" y="127"/>
                  </a:lnTo>
                  <a:lnTo>
                    <a:pt x="757" y="107"/>
                  </a:lnTo>
                  <a:lnTo>
                    <a:pt x="2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488" y="1912"/>
              <a:ext cx="379" cy="64"/>
            </a:xfrm>
            <a:custGeom>
              <a:avLst/>
              <a:gdLst>
                <a:gd name="T0" fmla="*/ 0 w 758"/>
                <a:gd name="T1" fmla="*/ 20 h 127"/>
                <a:gd name="T2" fmla="*/ 756 w 758"/>
                <a:gd name="T3" fmla="*/ 127 h 127"/>
                <a:gd name="T4" fmla="*/ 758 w 758"/>
                <a:gd name="T5" fmla="*/ 107 h 127"/>
                <a:gd name="T6" fmla="*/ 4 w 758"/>
                <a:gd name="T7" fmla="*/ 0 h 127"/>
                <a:gd name="T8" fmla="*/ 0 w 758"/>
                <a:gd name="T9" fmla="*/ 2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127">
                  <a:moveTo>
                    <a:pt x="0" y="20"/>
                  </a:moveTo>
                  <a:lnTo>
                    <a:pt x="756" y="127"/>
                  </a:lnTo>
                  <a:lnTo>
                    <a:pt x="758" y="107"/>
                  </a:lnTo>
                  <a:lnTo>
                    <a:pt x="4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522" y="1776"/>
              <a:ext cx="369" cy="70"/>
            </a:xfrm>
            <a:custGeom>
              <a:avLst/>
              <a:gdLst>
                <a:gd name="T0" fmla="*/ 689 w 738"/>
                <a:gd name="T1" fmla="*/ 121 h 140"/>
                <a:gd name="T2" fmla="*/ 650 w 738"/>
                <a:gd name="T3" fmla="*/ 107 h 140"/>
                <a:gd name="T4" fmla="*/ 633 w 738"/>
                <a:gd name="T5" fmla="*/ 92 h 140"/>
                <a:gd name="T6" fmla="*/ 621 w 738"/>
                <a:gd name="T7" fmla="*/ 107 h 140"/>
                <a:gd name="T8" fmla="*/ 590 w 738"/>
                <a:gd name="T9" fmla="*/ 106 h 140"/>
                <a:gd name="T10" fmla="*/ 559 w 738"/>
                <a:gd name="T11" fmla="*/ 87 h 140"/>
                <a:gd name="T12" fmla="*/ 544 w 738"/>
                <a:gd name="T13" fmla="*/ 89 h 140"/>
                <a:gd name="T14" fmla="*/ 514 w 738"/>
                <a:gd name="T15" fmla="*/ 104 h 140"/>
                <a:gd name="T16" fmla="*/ 490 w 738"/>
                <a:gd name="T17" fmla="*/ 87 h 140"/>
                <a:gd name="T18" fmla="*/ 473 w 738"/>
                <a:gd name="T19" fmla="*/ 75 h 140"/>
                <a:gd name="T20" fmla="*/ 454 w 738"/>
                <a:gd name="T21" fmla="*/ 93 h 140"/>
                <a:gd name="T22" fmla="*/ 427 w 738"/>
                <a:gd name="T23" fmla="*/ 85 h 140"/>
                <a:gd name="T24" fmla="*/ 405 w 738"/>
                <a:gd name="T25" fmla="*/ 63 h 140"/>
                <a:gd name="T26" fmla="*/ 390 w 738"/>
                <a:gd name="T27" fmla="*/ 77 h 140"/>
                <a:gd name="T28" fmla="*/ 353 w 738"/>
                <a:gd name="T29" fmla="*/ 72 h 140"/>
                <a:gd name="T30" fmla="*/ 332 w 738"/>
                <a:gd name="T31" fmla="*/ 49 h 140"/>
                <a:gd name="T32" fmla="*/ 307 w 738"/>
                <a:gd name="T33" fmla="*/ 71 h 140"/>
                <a:gd name="T34" fmla="*/ 272 w 738"/>
                <a:gd name="T35" fmla="*/ 62 h 140"/>
                <a:gd name="T36" fmla="*/ 251 w 738"/>
                <a:gd name="T37" fmla="*/ 43 h 140"/>
                <a:gd name="T38" fmla="*/ 239 w 738"/>
                <a:gd name="T39" fmla="*/ 57 h 140"/>
                <a:gd name="T40" fmla="*/ 208 w 738"/>
                <a:gd name="T41" fmla="*/ 61 h 140"/>
                <a:gd name="T42" fmla="*/ 180 w 738"/>
                <a:gd name="T43" fmla="*/ 40 h 140"/>
                <a:gd name="T44" fmla="*/ 164 w 738"/>
                <a:gd name="T45" fmla="*/ 34 h 140"/>
                <a:gd name="T46" fmla="*/ 144 w 738"/>
                <a:gd name="T47" fmla="*/ 47 h 140"/>
                <a:gd name="T48" fmla="*/ 115 w 738"/>
                <a:gd name="T49" fmla="*/ 43 h 140"/>
                <a:gd name="T50" fmla="*/ 91 w 738"/>
                <a:gd name="T51" fmla="*/ 13 h 140"/>
                <a:gd name="T52" fmla="*/ 66 w 738"/>
                <a:gd name="T53" fmla="*/ 36 h 140"/>
                <a:gd name="T54" fmla="*/ 23 w 738"/>
                <a:gd name="T55" fmla="*/ 10 h 140"/>
                <a:gd name="T56" fmla="*/ 8 w 738"/>
                <a:gd name="T57" fmla="*/ 23 h 140"/>
                <a:gd name="T58" fmla="*/ 46 w 738"/>
                <a:gd name="T59" fmla="*/ 59 h 140"/>
                <a:gd name="T60" fmla="*/ 73 w 738"/>
                <a:gd name="T61" fmla="*/ 54 h 140"/>
                <a:gd name="T62" fmla="*/ 95 w 738"/>
                <a:gd name="T63" fmla="*/ 51 h 140"/>
                <a:gd name="T64" fmla="*/ 119 w 738"/>
                <a:gd name="T65" fmla="*/ 67 h 140"/>
                <a:gd name="T66" fmla="*/ 147 w 738"/>
                <a:gd name="T67" fmla="*/ 67 h 140"/>
                <a:gd name="T68" fmla="*/ 172 w 738"/>
                <a:gd name="T69" fmla="*/ 61 h 140"/>
                <a:gd name="T70" fmla="*/ 204 w 738"/>
                <a:gd name="T71" fmla="*/ 82 h 140"/>
                <a:gd name="T72" fmla="*/ 246 w 738"/>
                <a:gd name="T73" fmla="*/ 77 h 140"/>
                <a:gd name="T74" fmla="*/ 272 w 738"/>
                <a:gd name="T75" fmla="*/ 85 h 140"/>
                <a:gd name="T76" fmla="*/ 309 w 738"/>
                <a:gd name="T77" fmla="*/ 91 h 140"/>
                <a:gd name="T78" fmla="*/ 346 w 738"/>
                <a:gd name="T79" fmla="*/ 92 h 140"/>
                <a:gd name="T80" fmla="*/ 379 w 738"/>
                <a:gd name="T81" fmla="*/ 102 h 140"/>
                <a:gd name="T82" fmla="*/ 404 w 738"/>
                <a:gd name="T83" fmla="*/ 91 h 140"/>
                <a:gd name="T84" fmla="*/ 429 w 738"/>
                <a:gd name="T85" fmla="*/ 109 h 140"/>
                <a:gd name="T86" fmla="*/ 465 w 738"/>
                <a:gd name="T87" fmla="*/ 110 h 140"/>
                <a:gd name="T88" fmla="*/ 489 w 738"/>
                <a:gd name="T89" fmla="*/ 113 h 140"/>
                <a:gd name="T90" fmla="*/ 520 w 738"/>
                <a:gd name="T91" fmla="*/ 124 h 140"/>
                <a:gd name="T92" fmla="*/ 559 w 738"/>
                <a:gd name="T93" fmla="*/ 112 h 140"/>
                <a:gd name="T94" fmla="*/ 598 w 738"/>
                <a:gd name="T95" fmla="*/ 129 h 140"/>
                <a:gd name="T96" fmla="*/ 632 w 738"/>
                <a:gd name="T97" fmla="*/ 123 h 140"/>
                <a:gd name="T98" fmla="*/ 658 w 738"/>
                <a:gd name="T99" fmla="*/ 134 h 140"/>
                <a:gd name="T100" fmla="*/ 696 w 738"/>
                <a:gd name="T101" fmla="*/ 140 h 140"/>
                <a:gd name="T102" fmla="*/ 727 w 738"/>
                <a:gd name="T103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38" h="140">
                  <a:moveTo>
                    <a:pt x="723" y="101"/>
                  </a:moveTo>
                  <a:lnTo>
                    <a:pt x="715" y="109"/>
                  </a:lnTo>
                  <a:lnTo>
                    <a:pt x="707" y="116"/>
                  </a:lnTo>
                  <a:lnTo>
                    <a:pt x="697" y="120"/>
                  </a:lnTo>
                  <a:lnTo>
                    <a:pt x="689" y="121"/>
                  </a:lnTo>
                  <a:lnTo>
                    <a:pt x="680" y="121"/>
                  </a:lnTo>
                  <a:lnTo>
                    <a:pt x="671" y="119"/>
                  </a:lnTo>
                  <a:lnTo>
                    <a:pt x="663" y="115"/>
                  </a:lnTo>
                  <a:lnTo>
                    <a:pt x="656" y="110"/>
                  </a:lnTo>
                  <a:lnTo>
                    <a:pt x="650" y="107"/>
                  </a:lnTo>
                  <a:lnTo>
                    <a:pt x="646" y="104"/>
                  </a:lnTo>
                  <a:lnTo>
                    <a:pt x="643" y="100"/>
                  </a:lnTo>
                  <a:lnTo>
                    <a:pt x="642" y="99"/>
                  </a:lnTo>
                  <a:lnTo>
                    <a:pt x="634" y="91"/>
                  </a:lnTo>
                  <a:lnTo>
                    <a:pt x="633" y="92"/>
                  </a:lnTo>
                  <a:lnTo>
                    <a:pt x="631" y="96"/>
                  </a:lnTo>
                  <a:lnTo>
                    <a:pt x="628" y="99"/>
                  </a:lnTo>
                  <a:lnTo>
                    <a:pt x="627" y="101"/>
                  </a:lnTo>
                  <a:lnTo>
                    <a:pt x="625" y="105"/>
                  </a:lnTo>
                  <a:lnTo>
                    <a:pt x="621" y="107"/>
                  </a:lnTo>
                  <a:lnTo>
                    <a:pt x="618" y="109"/>
                  </a:lnTo>
                  <a:lnTo>
                    <a:pt x="613" y="110"/>
                  </a:lnTo>
                  <a:lnTo>
                    <a:pt x="606" y="110"/>
                  </a:lnTo>
                  <a:lnTo>
                    <a:pt x="598" y="109"/>
                  </a:lnTo>
                  <a:lnTo>
                    <a:pt x="590" y="106"/>
                  </a:lnTo>
                  <a:lnTo>
                    <a:pt x="582" y="102"/>
                  </a:lnTo>
                  <a:lnTo>
                    <a:pt x="575" y="98"/>
                  </a:lnTo>
                  <a:lnTo>
                    <a:pt x="568" y="94"/>
                  </a:lnTo>
                  <a:lnTo>
                    <a:pt x="563" y="91"/>
                  </a:lnTo>
                  <a:lnTo>
                    <a:pt x="559" y="87"/>
                  </a:lnTo>
                  <a:lnTo>
                    <a:pt x="551" y="81"/>
                  </a:lnTo>
                  <a:lnTo>
                    <a:pt x="550" y="82"/>
                  </a:lnTo>
                  <a:lnTo>
                    <a:pt x="548" y="84"/>
                  </a:lnTo>
                  <a:lnTo>
                    <a:pt x="545" y="87"/>
                  </a:lnTo>
                  <a:lnTo>
                    <a:pt x="544" y="89"/>
                  </a:lnTo>
                  <a:lnTo>
                    <a:pt x="538" y="96"/>
                  </a:lnTo>
                  <a:lnTo>
                    <a:pt x="533" y="100"/>
                  </a:lnTo>
                  <a:lnTo>
                    <a:pt x="526" y="104"/>
                  </a:lnTo>
                  <a:lnTo>
                    <a:pt x="520" y="105"/>
                  </a:lnTo>
                  <a:lnTo>
                    <a:pt x="514" y="104"/>
                  </a:lnTo>
                  <a:lnTo>
                    <a:pt x="508" y="101"/>
                  </a:lnTo>
                  <a:lnTo>
                    <a:pt x="504" y="98"/>
                  </a:lnTo>
                  <a:lnTo>
                    <a:pt x="498" y="94"/>
                  </a:lnTo>
                  <a:lnTo>
                    <a:pt x="493" y="91"/>
                  </a:lnTo>
                  <a:lnTo>
                    <a:pt x="490" y="87"/>
                  </a:lnTo>
                  <a:lnTo>
                    <a:pt x="487" y="84"/>
                  </a:lnTo>
                  <a:lnTo>
                    <a:pt x="484" y="81"/>
                  </a:lnTo>
                  <a:lnTo>
                    <a:pt x="476" y="69"/>
                  </a:lnTo>
                  <a:lnTo>
                    <a:pt x="475" y="71"/>
                  </a:lnTo>
                  <a:lnTo>
                    <a:pt x="473" y="75"/>
                  </a:lnTo>
                  <a:lnTo>
                    <a:pt x="469" y="78"/>
                  </a:lnTo>
                  <a:lnTo>
                    <a:pt x="468" y="81"/>
                  </a:lnTo>
                  <a:lnTo>
                    <a:pt x="463" y="86"/>
                  </a:lnTo>
                  <a:lnTo>
                    <a:pt x="459" y="91"/>
                  </a:lnTo>
                  <a:lnTo>
                    <a:pt x="454" y="93"/>
                  </a:lnTo>
                  <a:lnTo>
                    <a:pt x="448" y="94"/>
                  </a:lnTo>
                  <a:lnTo>
                    <a:pt x="443" y="93"/>
                  </a:lnTo>
                  <a:lnTo>
                    <a:pt x="437" y="92"/>
                  </a:lnTo>
                  <a:lnTo>
                    <a:pt x="431" y="89"/>
                  </a:lnTo>
                  <a:lnTo>
                    <a:pt x="427" y="85"/>
                  </a:lnTo>
                  <a:lnTo>
                    <a:pt x="422" y="82"/>
                  </a:lnTo>
                  <a:lnTo>
                    <a:pt x="417" y="78"/>
                  </a:lnTo>
                  <a:lnTo>
                    <a:pt x="414" y="75"/>
                  </a:lnTo>
                  <a:lnTo>
                    <a:pt x="412" y="71"/>
                  </a:lnTo>
                  <a:lnTo>
                    <a:pt x="405" y="63"/>
                  </a:lnTo>
                  <a:lnTo>
                    <a:pt x="404" y="64"/>
                  </a:lnTo>
                  <a:lnTo>
                    <a:pt x="401" y="67"/>
                  </a:lnTo>
                  <a:lnTo>
                    <a:pt x="398" y="69"/>
                  </a:lnTo>
                  <a:lnTo>
                    <a:pt x="397" y="70"/>
                  </a:lnTo>
                  <a:lnTo>
                    <a:pt x="390" y="77"/>
                  </a:lnTo>
                  <a:lnTo>
                    <a:pt x="383" y="81"/>
                  </a:lnTo>
                  <a:lnTo>
                    <a:pt x="376" y="83"/>
                  </a:lnTo>
                  <a:lnTo>
                    <a:pt x="369" y="83"/>
                  </a:lnTo>
                  <a:lnTo>
                    <a:pt x="360" y="79"/>
                  </a:lnTo>
                  <a:lnTo>
                    <a:pt x="353" y="72"/>
                  </a:lnTo>
                  <a:lnTo>
                    <a:pt x="347" y="64"/>
                  </a:lnTo>
                  <a:lnTo>
                    <a:pt x="344" y="59"/>
                  </a:lnTo>
                  <a:lnTo>
                    <a:pt x="337" y="44"/>
                  </a:lnTo>
                  <a:lnTo>
                    <a:pt x="336" y="46"/>
                  </a:lnTo>
                  <a:lnTo>
                    <a:pt x="332" y="49"/>
                  </a:lnTo>
                  <a:lnTo>
                    <a:pt x="328" y="54"/>
                  </a:lnTo>
                  <a:lnTo>
                    <a:pt x="326" y="56"/>
                  </a:lnTo>
                  <a:lnTo>
                    <a:pt x="321" y="63"/>
                  </a:lnTo>
                  <a:lnTo>
                    <a:pt x="314" y="68"/>
                  </a:lnTo>
                  <a:lnTo>
                    <a:pt x="307" y="71"/>
                  </a:lnTo>
                  <a:lnTo>
                    <a:pt x="300" y="72"/>
                  </a:lnTo>
                  <a:lnTo>
                    <a:pt x="292" y="72"/>
                  </a:lnTo>
                  <a:lnTo>
                    <a:pt x="285" y="70"/>
                  </a:lnTo>
                  <a:lnTo>
                    <a:pt x="278" y="67"/>
                  </a:lnTo>
                  <a:lnTo>
                    <a:pt x="272" y="62"/>
                  </a:lnTo>
                  <a:lnTo>
                    <a:pt x="266" y="59"/>
                  </a:lnTo>
                  <a:lnTo>
                    <a:pt x="263" y="55"/>
                  </a:lnTo>
                  <a:lnTo>
                    <a:pt x="261" y="52"/>
                  </a:lnTo>
                  <a:lnTo>
                    <a:pt x="260" y="51"/>
                  </a:lnTo>
                  <a:lnTo>
                    <a:pt x="251" y="43"/>
                  </a:lnTo>
                  <a:lnTo>
                    <a:pt x="250" y="44"/>
                  </a:lnTo>
                  <a:lnTo>
                    <a:pt x="248" y="47"/>
                  </a:lnTo>
                  <a:lnTo>
                    <a:pt x="246" y="51"/>
                  </a:lnTo>
                  <a:lnTo>
                    <a:pt x="245" y="52"/>
                  </a:lnTo>
                  <a:lnTo>
                    <a:pt x="239" y="57"/>
                  </a:lnTo>
                  <a:lnTo>
                    <a:pt x="233" y="61"/>
                  </a:lnTo>
                  <a:lnTo>
                    <a:pt x="227" y="63"/>
                  </a:lnTo>
                  <a:lnTo>
                    <a:pt x="220" y="64"/>
                  </a:lnTo>
                  <a:lnTo>
                    <a:pt x="213" y="63"/>
                  </a:lnTo>
                  <a:lnTo>
                    <a:pt x="208" y="61"/>
                  </a:lnTo>
                  <a:lnTo>
                    <a:pt x="201" y="57"/>
                  </a:lnTo>
                  <a:lnTo>
                    <a:pt x="195" y="54"/>
                  </a:lnTo>
                  <a:lnTo>
                    <a:pt x="189" y="49"/>
                  </a:lnTo>
                  <a:lnTo>
                    <a:pt x="183" y="45"/>
                  </a:lnTo>
                  <a:lnTo>
                    <a:pt x="180" y="40"/>
                  </a:lnTo>
                  <a:lnTo>
                    <a:pt x="177" y="37"/>
                  </a:lnTo>
                  <a:lnTo>
                    <a:pt x="171" y="29"/>
                  </a:lnTo>
                  <a:lnTo>
                    <a:pt x="170" y="30"/>
                  </a:lnTo>
                  <a:lnTo>
                    <a:pt x="167" y="32"/>
                  </a:lnTo>
                  <a:lnTo>
                    <a:pt x="164" y="34"/>
                  </a:lnTo>
                  <a:lnTo>
                    <a:pt x="163" y="36"/>
                  </a:lnTo>
                  <a:lnTo>
                    <a:pt x="158" y="39"/>
                  </a:lnTo>
                  <a:lnTo>
                    <a:pt x="153" y="43"/>
                  </a:lnTo>
                  <a:lnTo>
                    <a:pt x="149" y="45"/>
                  </a:lnTo>
                  <a:lnTo>
                    <a:pt x="144" y="47"/>
                  </a:lnTo>
                  <a:lnTo>
                    <a:pt x="141" y="48"/>
                  </a:lnTo>
                  <a:lnTo>
                    <a:pt x="136" y="48"/>
                  </a:lnTo>
                  <a:lnTo>
                    <a:pt x="132" y="48"/>
                  </a:lnTo>
                  <a:lnTo>
                    <a:pt x="128" y="48"/>
                  </a:lnTo>
                  <a:lnTo>
                    <a:pt x="115" y="43"/>
                  </a:lnTo>
                  <a:lnTo>
                    <a:pt x="106" y="34"/>
                  </a:lnTo>
                  <a:lnTo>
                    <a:pt x="100" y="28"/>
                  </a:lnTo>
                  <a:lnTo>
                    <a:pt x="98" y="24"/>
                  </a:lnTo>
                  <a:lnTo>
                    <a:pt x="92" y="11"/>
                  </a:lnTo>
                  <a:lnTo>
                    <a:pt x="91" y="13"/>
                  </a:lnTo>
                  <a:lnTo>
                    <a:pt x="88" y="16"/>
                  </a:lnTo>
                  <a:lnTo>
                    <a:pt x="83" y="21"/>
                  </a:lnTo>
                  <a:lnTo>
                    <a:pt x="82" y="22"/>
                  </a:lnTo>
                  <a:lnTo>
                    <a:pt x="74" y="30"/>
                  </a:lnTo>
                  <a:lnTo>
                    <a:pt x="66" y="36"/>
                  </a:lnTo>
                  <a:lnTo>
                    <a:pt x="58" y="39"/>
                  </a:lnTo>
                  <a:lnTo>
                    <a:pt x="51" y="39"/>
                  </a:lnTo>
                  <a:lnTo>
                    <a:pt x="39" y="33"/>
                  </a:lnTo>
                  <a:lnTo>
                    <a:pt x="30" y="22"/>
                  </a:lnTo>
                  <a:lnTo>
                    <a:pt x="23" y="1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" y="10"/>
                  </a:lnTo>
                  <a:lnTo>
                    <a:pt x="4" y="16"/>
                  </a:lnTo>
                  <a:lnTo>
                    <a:pt x="8" y="23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27" y="48"/>
                  </a:lnTo>
                  <a:lnTo>
                    <a:pt x="36" y="55"/>
                  </a:lnTo>
                  <a:lnTo>
                    <a:pt x="46" y="59"/>
                  </a:lnTo>
                  <a:lnTo>
                    <a:pt x="52" y="59"/>
                  </a:lnTo>
                  <a:lnTo>
                    <a:pt x="57" y="59"/>
                  </a:lnTo>
                  <a:lnTo>
                    <a:pt x="62" y="59"/>
                  </a:lnTo>
                  <a:lnTo>
                    <a:pt x="67" y="56"/>
                  </a:lnTo>
                  <a:lnTo>
                    <a:pt x="73" y="54"/>
                  </a:lnTo>
                  <a:lnTo>
                    <a:pt x="77" y="52"/>
                  </a:lnTo>
                  <a:lnTo>
                    <a:pt x="83" y="48"/>
                  </a:lnTo>
                  <a:lnTo>
                    <a:pt x="88" y="44"/>
                  </a:lnTo>
                  <a:lnTo>
                    <a:pt x="91" y="47"/>
                  </a:lnTo>
                  <a:lnTo>
                    <a:pt x="95" y="51"/>
                  </a:lnTo>
                  <a:lnTo>
                    <a:pt x="98" y="54"/>
                  </a:lnTo>
                  <a:lnTo>
                    <a:pt x="103" y="57"/>
                  </a:lnTo>
                  <a:lnTo>
                    <a:pt x="107" y="61"/>
                  </a:lnTo>
                  <a:lnTo>
                    <a:pt x="113" y="64"/>
                  </a:lnTo>
                  <a:lnTo>
                    <a:pt x="119" y="67"/>
                  </a:lnTo>
                  <a:lnTo>
                    <a:pt x="125" y="68"/>
                  </a:lnTo>
                  <a:lnTo>
                    <a:pt x="130" y="68"/>
                  </a:lnTo>
                  <a:lnTo>
                    <a:pt x="135" y="68"/>
                  </a:lnTo>
                  <a:lnTo>
                    <a:pt x="141" y="68"/>
                  </a:lnTo>
                  <a:lnTo>
                    <a:pt x="147" y="67"/>
                  </a:lnTo>
                  <a:lnTo>
                    <a:pt x="151" y="64"/>
                  </a:lnTo>
                  <a:lnTo>
                    <a:pt x="157" y="62"/>
                  </a:lnTo>
                  <a:lnTo>
                    <a:pt x="163" y="60"/>
                  </a:lnTo>
                  <a:lnTo>
                    <a:pt x="168" y="56"/>
                  </a:lnTo>
                  <a:lnTo>
                    <a:pt x="172" y="61"/>
                  </a:lnTo>
                  <a:lnTo>
                    <a:pt x="178" y="66"/>
                  </a:lnTo>
                  <a:lnTo>
                    <a:pt x="182" y="70"/>
                  </a:lnTo>
                  <a:lnTo>
                    <a:pt x="189" y="74"/>
                  </a:lnTo>
                  <a:lnTo>
                    <a:pt x="196" y="78"/>
                  </a:lnTo>
                  <a:lnTo>
                    <a:pt x="204" y="82"/>
                  </a:lnTo>
                  <a:lnTo>
                    <a:pt x="212" y="83"/>
                  </a:lnTo>
                  <a:lnTo>
                    <a:pt x="220" y="84"/>
                  </a:lnTo>
                  <a:lnTo>
                    <a:pt x="228" y="83"/>
                  </a:lnTo>
                  <a:lnTo>
                    <a:pt x="238" y="81"/>
                  </a:lnTo>
                  <a:lnTo>
                    <a:pt x="246" y="77"/>
                  </a:lnTo>
                  <a:lnTo>
                    <a:pt x="253" y="71"/>
                  </a:lnTo>
                  <a:lnTo>
                    <a:pt x="256" y="75"/>
                  </a:lnTo>
                  <a:lnTo>
                    <a:pt x="261" y="78"/>
                  </a:lnTo>
                  <a:lnTo>
                    <a:pt x="266" y="82"/>
                  </a:lnTo>
                  <a:lnTo>
                    <a:pt x="272" y="85"/>
                  </a:lnTo>
                  <a:lnTo>
                    <a:pt x="279" y="89"/>
                  </a:lnTo>
                  <a:lnTo>
                    <a:pt x="286" y="91"/>
                  </a:lnTo>
                  <a:lnTo>
                    <a:pt x="293" y="92"/>
                  </a:lnTo>
                  <a:lnTo>
                    <a:pt x="301" y="92"/>
                  </a:lnTo>
                  <a:lnTo>
                    <a:pt x="309" y="91"/>
                  </a:lnTo>
                  <a:lnTo>
                    <a:pt x="317" y="89"/>
                  </a:lnTo>
                  <a:lnTo>
                    <a:pt x="325" y="84"/>
                  </a:lnTo>
                  <a:lnTo>
                    <a:pt x="333" y="78"/>
                  </a:lnTo>
                  <a:lnTo>
                    <a:pt x="339" y="85"/>
                  </a:lnTo>
                  <a:lnTo>
                    <a:pt x="346" y="92"/>
                  </a:lnTo>
                  <a:lnTo>
                    <a:pt x="355" y="99"/>
                  </a:lnTo>
                  <a:lnTo>
                    <a:pt x="366" y="102"/>
                  </a:lnTo>
                  <a:lnTo>
                    <a:pt x="370" y="102"/>
                  </a:lnTo>
                  <a:lnTo>
                    <a:pt x="375" y="102"/>
                  </a:lnTo>
                  <a:lnTo>
                    <a:pt x="379" y="102"/>
                  </a:lnTo>
                  <a:lnTo>
                    <a:pt x="385" y="101"/>
                  </a:lnTo>
                  <a:lnTo>
                    <a:pt x="390" y="99"/>
                  </a:lnTo>
                  <a:lnTo>
                    <a:pt x="394" y="97"/>
                  </a:lnTo>
                  <a:lnTo>
                    <a:pt x="399" y="94"/>
                  </a:lnTo>
                  <a:lnTo>
                    <a:pt x="404" y="91"/>
                  </a:lnTo>
                  <a:lnTo>
                    <a:pt x="407" y="94"/>
                  </a:lnTo>
                  <a:lnTo>
                    <a:pt x="412" y="99"/>
                  </a:lnTo>
                  <a:lnTo>
                    <a:pt x="417" y="102"/>
                  </a:lnTo>
                  <a:lnTo>
                    <a:pt x="423" y="106"/>
                  </a:lnTo>
                  <a:lnTo>
                    <a:pt x="429" y="109"/>
                  </a:lnTo>
                  <a:lnTo>
                    <a:pt x="436" y="112"/>
                  </a:lnTo>
                  <a:lnTo>
                    <a:pt x="443" y="114"/>
                  </a:lnTo>
                  <a:lnTo>
                    <a:pt x="450" y="114"/>
                  </a:lnTo>
                  <a:lnTo>
                    <a:pt x="458" y="113"/>
                  </a:lnTo>
                  <a:lnTo>
                    <a:pt x="465" y="110"/>
                  </a:lnTo>
                  <a:lnTo>
                    <a:pt x="470" y="107"/>
                  </a:lnTo>
                  <a:lnTo>
                    <a:pt x="476" y="101"/>
                  </a:lnTo>
                  <a:lnTo>
                    <a:pt x="480" y="105"/>
                  </a:lnTo>
                  <a:lnTo>
                    <a:pt x="484" y="108"/>
                  </a:lnTo>
                  <a:lnTo>
                    <a:pt x="489" y="113"/>
                  </a:lnTo>
                  <a:lnTo>
                    <a:pt x="495" y="116"/>
                  </a:lnTo>
                  <a:lnTo>
                    <a:pt x="500" y="119"/>
                  </a:lnTo>
                  <a:lnTo>
                    <a:pt x="506" y="122"/>
                  </a:lnTo>
                  <a:lnTo>
                    <a:pt x="513" y="123"/>
                  </a:lnTo>
                  <a:lnTo>
                    <a:pt x="520" y="124"/>
                  </a:lnTo>
                  <a:lnTo>
                    <a:pt x="528" y="123"/>
                  </a:lnTo>
                  <a:lnTo>
                    <a:pt x="537" y="120"/>
                  </a:lnTo>
                  <a:lnTo>
                    <a:pt x="545" y="115"/>
                  </a:lnTo>
                  <a:lnTo>
                    <a:pt x="553" y="108"/>
                  </a:lnTo>
                  <a:lnTo>
                    <a:pt x="559" y="112"/>
                  </a:lnTo>
                  <a:lnTo>
                    <a:pt x="565" y="116"/>
                  </a:lnTo>
                  <a:lnTo>
                    <a:pt x="573" y="120"/>
                  </a:lnTo>
                  <a:lnTo>
                    <a:pt x="581" y="124"/>
                  </a:lnTo>
                  <a:lnTo>
                    <a:pt x="589" y="127"/>
                  </a:lnTo>
                  <a:lnTo>
                    <a:pt x="598" y="129"/>
                  </a:lnTo>
                  <a:lnTo>
                    <a:pt x="606" y="130"/>
                  </a:lnTo>
                  <a:lnTo>
                    <a:pt x="616" y="130"/>
                  </a:lnTo>
                  <a:lnTo>
                    <a:pt x="621" y="129"/>
                  </a:lnTo>
                  <a:lnTo>
                    <a:pt x="627" y="127"/>
                  </a:lnTo>
                  <a:lnTo>
                    <a:pt x="632" y="123"/>
                  </a:lnTo>
                  <a:lnTo>
                    <a:pt x="636" y="120"/>
                  </a:lnTo>
                  <a:lnTo>
                    <a:pt x="641" y="123"/>
                  </a:lnTo>
                  <a:lnTo>
                    <a:pt x="646" y="127"/>
                  </a:lnTo>
                  <a:lnTo>
                    <a:pt x="651" y="130"/>
                  </a:lnTo>
                  <a:lnTo>
                    <a:pt x="658" y="134"/>
                  </a:lnTo>
                  <a:lnTo>
                    <a:pt x="665" y="137"/>
                  </a:lnTo>
                  <a:lnTo>
                    <a:pt x="673" y="139"/>
                  </a:lnTo>
                  <a:lnTo>
                    <a:pt x="681" y="140"/>
                  </a:lnTo>
                  <a:lnTo>
                    <a:pt x="689" y="140"/>
                  </a:lnTo>
                  <a:lnTo>
                    <a:pt x="696" y="140"/>
                  </a:lnTo>
                  <a:lnTo>
                    <a:pt x="703" y="138"/>
                  </a:lnTo>
                  <a:lnTo>
                    <a:pt x="709" y="136"/>
                  </a:lnTo>
                  <a:lnTo>
                    <a:pt x="716" y="134"/>
                  </a:lnTo>
                  <a:lnTo>
                    <a:pt x="722" y="129"/>
                  </a:lnTo>
                  <a:lnTo>
                    <a:pt x="727" y="124"/>
                  </a:lnTo>
                  <a:lnTo>
                    <a:pt x="732" y="119"/>
                  </a:lnTo>
                  <a:lnTo>
                    <a:pt x="738" y="113"/>
                  </a:lnTo>
                  <a:lnTo>
                    <a:pt x="723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509" y="1816"/>
              <a:ext cx="280" cy="63"/>
            </a:xfrm>
            <a:custGeom>
              <a:avLst/>
              <a:gdLst>
                <a:gd name="T0" fmla="*/ 502 w 559"/>
                <a:gd name="T1" fmla="*/ 100 h 125"/>
                <a:gd name="T2" fmla="*/ 486 w 559"/>
                <a:gd name="T3" fmla="*/ 85 h 125"/>
                <a:gd name="T4" fmla="*/ 472 w 559"/>
                <a:gd name="T5" fmla="*/ 76 h 125"/>
                <a:gd name="T6" fmla="*/ 459 w 559"/>
                <a:gd name="T7" fmla="*/ 92 h 125"/>
                <a:gd name="T8" fmla="*/ 437 w 559"/>
                <a:gd name="T9" fmla="*/ 93 h 125"/>
                <a:gd name="T10" fmla="*/ 416 w 559"/>
                <a:gd name="T11" fmla="*/ 79 h 125"/>
                <a:gd name="T12" fmla="*/ 403 w 559"/>
                <a:gd name="T13" fmla="*/ 65 h 125"/>
                <a:gd name="T14" fmla="*/ 388 w 559"/>
                <a:gd name="T15" fmla="*/ 78 h 125"/>
                <a:gd name="T16" fmla="*/ 359 w 559"/>
                <a:gd name="T17" fmla="*/ 80 h 125"/>
                <a:gd name="T18" fmla="*/ 335 w 559"/>
                <a:gd name="T19" fmla="*/ 44 h 125"/>
                <a:gd name="T20" fmla="*/ 325 w 559"/>
                <a:gd name="T21" fmla="*/ 57 h 125"/>
                <a:gd name="T22" fmla="*/ 299 w 559"/>
                <a:gd name="T23" fmla="*/ 73 h 125"/>
                <a:gd name="T24" fmla="*/ 271 w 559"/>
                <a:gd name="T25" fmla="*/ 62 h 125"/>
                <a:gd name="T26" fmla="*/ 258 w 559"/>
                <a:gd name="T27" fmla="*/ 51 h 125"/>
                <a:gd name="T28" fmla="*/ 244 w 559"/>
                <a:gd name="T29" fmla="*/ 50 h 125"/>
                <a:gd name="T30" fmla="*/ 226 w 559"/>
                <a:gd name="T31" fmla="*/ 64 h 125"/>
                <a:gd name="T32" fmla="*/ 199 w 559"/>
                <a:gd name="T33" fmla="*/ 57 h 125"/>
                <a:gd name="T34" fmla="*/ 178 w 559"/>
                <a:gd name="T35" fmla="*/ 40 h 125"/>
                <a:gd name="T36" fmla="*/ 166 w 559"/>
                <a:gd name="T37" fmla="*/ 32 h 125"/>
                <a:gd name="T38" fmla="*/ 153 w 559"/>
                <a:gd name="T39" fmla="*/ 42 h 125"/>
                <a:gd name="T40" fmla="*/ 136 w 559"/>
                <a:gd name="T41" fmla="*/ 48 h 125"/>
                <a:gd name="T42" fmla="*/ 106 w 559"/>
                <a:gd name="T43" fmla="*/ 34 h 125"/>
                <a:gd name="T44" fmla="*/ 90 w 559"/>
                <a:gd name="T45" fmla="*/ 12 h 125"/>
                <a:gd name="T46" fmla="*/ 74 w 559"/>
                <a:gd name="T47" fmla="*/ 29 h 125"/>
                <a:gd name="T48" fmla="*/ 38 w 559"/>
                <a:gd name="T49" fmla="*/ 33 h 125"/>
                <a:gd name="T50" fmla="*/ 0 w 559"/>
                <a:gd name="T51" fmla="*/ 5 h 125"/>
                <a:gd name="T52" fmla="*/ 11 w 559"/>
                <a:gd name="T53" fmla="*/ 31 h 125"/>
                <a:gd name="T54" fmla="*/ 46 w 559"/>
                <a:gd name="T55" fmla="*/ 57 h 125"/>
                <a:gd name="T56" fmla="*/ 67 w 559"/>
                <a:gd name="T57" fmla="*/ 56 h 125"/>
                <a:gd name="T58" fmla="*/ 87 w 559"/>
                <a:gd name="T59" fmla="*/ 43 h 125"/>
                <a:gd name="T60" fmla="*/ 101 w 559"/>
                <a:gd name="T61" fmla="*/ 57 h 125"/>
                <a:gd name="T62" fmla="*/ 123 w 559"/>
                <a:gd name="T63" fmla="*/ 68 h 125"/>
                <a:gd name="T64" fmla="*/ 145 w 559"/>
                <a:gd name="T65" fmla="*/ 66 h 125"/>
                <a:gd name="T66" fmla="*/ 167 w 559"/>
                <a:gd name="T67" fmla="*/ 56 h 125"/>
                <a:gd name="T68" fmla="*/ 188 w 559"/>
                <a:gd name="T69" fmla="*/ 73 h 125"/>
                <a:gd name="T70" fmla="*/ 219 w 559"/>
                <a:gd name="T71" fmla="*/ 84 h 125"/>
                <a:gd name="T72" fmla="*/ 251 w 559"/>
                <a:gd name="T73" fmla="*/ 72 h 125"/>
                <a:gd name="T74" fmla="*/ 271 w 559"/>
                <a:gd name="T75" fmla="*/ 86 h 125"/>
                <a:gd name="T76" fmla="*/ 299 w 559"/>
                <a:gd name="T77" fmla="*/ 93 h 125"/>
                <a:gd name="T78" fmla="*/ 332 w 559"/>
                <a:gd name="T79" fmla="*/ 79 h 125"/>
                <a:gd name="T80" fmla="*/ 364 w 559"/>
                <a:gd name="T81" fmla="*/ 103 h 125"/>
                <a:gd name="T82" fmla="*/ 384 w 559"/>
                <a:gd name="T83" fmla="*/ 102 h 125"/>
                <a:gd name="T84" fmla="*/ 402 w 559"/>
                <a:gd name="T85" fmla="*/ 92 h 125"/>
                <a:gd name="T86" fmla="*/ 422 w 559"/>
                <a:gd name="T87" fmla="*/ 107 h 125"/>
                <a:gd name="T88" fmla="*/ 448 w 559"/>
                <a:gd name="T89" fmla="*/ 115 h 125"/>
                <a:gd name="T90" fmla="*/ 476 w 559"/>
                <a:gd name="T91" fmla="*/ 103 h 125"/>
                <a:gd name="T92" fmla="*/ 493 w 559"/>
                <a:gd name="T93" fmla="*/ 117 h 125"/>
                <a:gd name="T94" fmla="*/ 518 w 559"/>
                <a:gd name="T95" fmla="*/ 125 h 125"/>
                <a:gd name="T96" fmla="*/ 540 w 559"/>
                <a:gd name="T97" fmla="*/ 119 h 125"/>
                <a:gd name="T98" fmla="*/ 559 w 559"/>
                <a:gd name="T99" fmla="*/ 102 h 125"/>
                <a:gd name="T100" fmla="*/ 525 w 559"/>
                <a:gd name="T101" fmla="*/ 10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9" h="125">
                  <a:moveTo>
                    <a:pt x="518" y="106"/>
                  </a:moveTo>
                  <a:lnTo>
                    <a:pt x="513" y="104"/>
                  </a:lnTo>
                  <a:lnTo>
                    <a:pt x="507" y="103"/>
                  </a:lnTo>
                  <a:lnTo>
                    <a:pt x="502" y="100"/>
                  </a:lnTo>
                  <a:lnTo>
                    <a:pt x="498" y="96"/>
                  </a:lnTo>
                  <a:lnTo>
                    <a:pt x="493" y="93"/>
                  </a:lnTo>
                  <a:lnTo>
                    <a:pt x="490" y="88"/>
                  </a:lnTo>
                  <a:lnTo>
                    <a:pt x="486" y="85"/>
                  </a:lnTo>
                  <a:lnTo>
                    <a:pt x="484" y="82"/>
                  </a:lnTo>
                  <a:lnTo>
                    <a:pt x="476" y="70"/>
                  </a:lnTo>
                  <a:lnTo>
                    <a:pt x="475" y="72"/>
                  </a:lnTo>
                  <a:lnTo>
                    <a:pt x="472" y="76"/>
                  </a:lnTo>
                  <a:lnTo>
                    <a:pt x="469" y="80"/>
                  </a:lnTo>
                  <a:lnTo>
                    <a:pt x="468" y="82"/>
                  </a:lnTo>
                  <a:lnTo>
                    <a:pt x="463" y="88"/>
                  </a:lnTo>
                  <a:lnTo>
                    <a:pt x="459" y="92"/>
                  </a:lnTo>
                  <a:lnTo>
                    <a:pt x="453" y="94"/>
                  </a:lnTo>
                  <a:lnTo>
                    <a:pt x="448" y="95"/>
                  </a:lnTo>
                  <a:lnTo>
                    <a:pt x="442" y="95"/>
                  </a:lnTo>
                  <a:lnTo>
                    <a:pt x="437" y="93"/>
                  </a:lnTo>
                  <a:lnTo>
                    <a:pt x="431" y="91"/>
                  </a:lnTo>
                  <a:lnTo>
                    <a:pt x="426" y="87"/>
                  </a:lnTo>
                  <a:lnTo>
                    <a:pt x="420" y="82"/>
                  </a:lnTo>
                  <a:lnTo>
                    <a:pt x="416" y="79"/>
                  </a:lnTo>
                  <a:lnTo>
                    <a:pt x="412" y="76"/>
                  </a:lnTo>
                  <a:lnTo>
                    <a:pt x="410" y="72"/>
                  </a:lnTo>
                  <a:lnTo>
                    <a:pt x="404" y="64"/>
                  </a:lnTo>
                  <a:lnTo>
                    <a:pt x="403" y="65"/>
                  </a:lnTo>
                  <a:lnTo>
                    <a:pt x="401" y="68"/>
                  </a:lnTo>
                  <a:lnTo>
                    <a:pt x="397" y="70"/>
                  </a:lnTo>
                  <a:lnTo>
                    <a:pt x="396" y="71"/>
                  </a:lnTo>
                  <a:lnTo>
                    <a:pt x="388" y="78"/>
                  </a:lnTo>
                  <a:lnTo>
                    <a:pt x="381" y="81"/>
                  </a:lnTo>
                  <a:lnTo>
                    <a:pt x="374" y="84"/>
                  </a:lnTo>
                  <a:lnTo>
                    <a:pt x="369" y="84"/>
                  </a:lnTo>
                  <a:lnTo>
                    <a:pt x="359" y="80"/>
                  </a:lnTo>
                  <a:lnTo>
                    <a:pt x="351" y="72"/>
                  </a:lnTo>
                  <a:lnTo>
                    <a:pt x="346" y="65"/>
                  </a:lnTo>
                  <a:lnTo>
                    <a:pt x="342" y="58"/>
                  </a:lnTo>
                  <a:lnTo>
                    <a:pt x="335" y="44"/>
                  </a:lnTo>
                  <a:lnTo>
                    <a:pt x="334" y="47"/>
                  </a:lnTo>
                  <a:lnTo>
                    <a:pt x="331" y="50"/>
                  </a:lnTo>
                  <a:lnTo>
                    <a:pt x="326" y="55"/>
                  </a:lnTo>
                  <a:lnTo>
                    <a:pt x="325" y="57"/>
                  </a:lnTo>
                  <a:lnTo>
                    <a:pt x="319" y="64"/>
                  </a:lnTo>
                  <a:lnTo>
                    <a:pt x="312" y="69"/>
                  </a:lnTo>
                  <a:lnTo>
                    <a:pt x="306" y="72"/>
                  </a:lnTo>
                  <a:lnTo>
                    <a:pt x="299" y="73"/>
                  </a:lnTo>
                  <a:lnTo>
                    <a:pt x="291" y="72"/>
                  </a:lnTo>
                  <a:lnTo>
                    <a:pt x="285" y="70"/>
                  </a:lnTo>
                  <a:lnTo>
                    <a:pt x="278" y="66"/>
                  </a:lnTo>
                  <a:lnTo>
                    <a:pt x="271" y="62"/>
                  </a:lnTo>
                  <a:lnTo>
                    <a:pt x="266" y="58"/>
                  </a:lnTo>
                  <a:lnTo>
                    <a:pt x="261" y="55"/>
                  </a:lnTo>
                  <a:lnTo>
                    <a:pt x="259" y="53"/>
                  </a:lnTo>
                  <a:lnTo>
                    <a:pt x="258" y="51"/>
                  </a:lnTo>
                  <a:lnTo>
                    <a:pt x="251" y="42"/>
                  </a:lnTo>
                  <a:lnTo>
                    <a:pt x="250" y="43"/>
                  </a:lnTo>
                  <a:lnTo>
                    <a:pt x="248" y="47"/>
                  </a:lnTo>
                  <a:lnTo>
                    <a:pt x="244" y="50"/>
                  </a:lnTo>
                  <a:lnTo>
                    <a:pt x="243" y="51"/>
                  </a:lnTo>
                  <a:lnTo>
                    <a:pt x="237" y="57"/>
                  </a:lnTo>
                  <a:lnTo>
                    <a:pt x="232" y="62"/>
                  </a:lnTo>
                  <a:lnTo>
                    <a:pt x="226" y="64"/>
                  </a:lnTo>
                  <a:lnTo>
                    <a:pt x="220" y="64"/>
                  </a:lnTo>
                  <a:lnTo>
                    <a:pt x="213" y="63"/>
                  </a:lnTo>
                  <a:lnTo>
                    <a:pt x="206" y="61"/>
                  </a:lnTo>
                  <a:lnTo>
                    <a:pt x="199" y="57"/>
                  </a:lnTo>
                  <a:lnTo>
                    <a:pt x="193" y="54"/>
                  </a:lnTo>
                  <a:lnTo>
                    <a:pt x="188" y="49"/>
                  </a:lnTo>
                  <a:lnTo>
                    <a:pt x="183" y="44"/>
                  </a:lnTo>
                  <a:lnTo>
                    <a:pt x="178" y="40"/>
                  </a:lnTo>
                  <a:lnTo>
                    <a:pt x="176" y="36"/>
                  </a:lnTo>
                  <a:lnTo>
                    <a:pt x="169" y="28"/>
                  </a:lnTo>
                  <a:lnTo>
                    <a:pt x="168" y="29"/>
                  </a:lnTo>
                  <a:lnTo>
                    <a:pt x="166" y="32"/>
                  </a:lnTo>
                  <a:lnTo>
                    <a:pt x="164" y="34"/>
                  </a:lnTo>
                  <a:lnTo>
                    <a:pt x="162" y="35"/>
                  </a:lnTo>
                  <a:lnTo>
                    <a:pt x="158" y="39"/>
                  </a:lnTo>
                  <a:lnTo>
                    <a:pt x="153" y="42"/>
                  </a:lnTo>
                  <a:lnTo>
                    <a:pt x="149" y="44"/>
                  </a:lnTo>
                  <a:lnTo>
                    <a:pt x="144" y="47"/>
                  </a:lnTo>
                  <a:lnTo>
                    <a:pt x="139" y="48"/>
                  </a:lnTo>
                  <a:lnTo>
                    <a:pt x="136" y="48"/>
                  </a:lnTo>
                  <a:lnTo>
                    <a:pt x="131" y="48"/>
                  </a:lnTo>
                  <a:lnTo>
                    <a:pt x="127" y="48"/>
                  </a:lnTo>
                  <a:lnTo>
                    <a:pt x="115" y="42"/>
                  </a:lnTo>
                  <a:lnTo>
                    <a:pt x="106" y="34"/>
                  </a:lnTo>
                  <a:lnTo>
                    <a:pt x="100" y="27"/>
                  </a:lnTo>
                  <a:lnTo>
                    <a:pt x="98" y="24"/>
                  </a:lnTo>
                  <a:lnTo>
                    <a:pt x="91" y="11"/>
                  </a:lnTo>
                  <a:lnTo>
                    <a:pt x="90" y="12"/>
                  </a:lnTo>
                  <a:lnTo>
                    <a:pt x="86" y="16"/>
                  </a:lnTo>
                  <a:lnTo>
                    <a:pt x="83" y="20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4" y="35"/>
                  </a:lnTo>
                  <a:lnTo>
                    <a:pt x="56" y="39"/>
                  </a:lnTo>
                  <a:lnTo>
                    <a:pt x="49" y="39"/>
                  </a:lnTo>
                  <a:lnTo>
                    <a:pt x="38" y="33"/>
                  </a:lnTo>
                  <a:lnTo>
                    <a:pt x="29" y="21"/>
                  </a:lnTo>
                  <a:lnTo>
                    <a:pt x="23" y="9"/>
                  </a:lnTo>
                  <a:lnTo>
                    <a:pt x="18" y="0"/>
                  </a:lnTo>
                  <a:lnTo>
                    <a:pt x="0" y="5"/>
                  </a:lnTo>
                  <a:lnTo>
                    <a:pt x="1" y="9"/>
                  </a:lnTo>
                  <a:lnTo>
                    <a:pt x="3" y="15"/>
                  </a:lnTo>
                  <a:lnTo>
                    <a:pt x="7" y="23"/>
                  </a:lnTo>
                  <a:lnTo>
                    <a:pt x="11" y="31"/>
                  </a:lnTo>
                  <a:lnTo>
                    <a:pt x="18" y="40"/>
                  </a:lnTo>
                  <a:lnTo>
                    <a:pt x="26" y="48"/>
                  </a:lnTo>
                  <a:lnTo>
                    <a:pt x="36" y="54"/>
                  </a:lnTo>
                  <a:lnTo>
                    <a:pt x="46" y="57"/>
                  </a:lnTo>
                  <a:lnTo>
                    <a:pt x="52" y="58"/>
                  </a:lnTo>
                  <a:lnTo>
                    <a:pt x="56" y="58"/>
                  </a:lnTo>
                  <a:lnTo>
                    <a:pt x="62" y="57"/>
                  </a:lnTo>
                  <a:lnTo>
                    <a:pt x="67" y="56"/>
                  </a:lnTo>
                  <a:lnTo>
                    <a:pt x="72" y="54"/>
                  </a:lnTo>
                  <a:lnTo>
                    <a:pt x="77" y="51"/>
                  </a:lnTo>
                  <a:lnTo>
                    <a:pt x="83" y="48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93" y="50"/>
                  </a:lnTo>
                  <a:lnTo>
                    <a:pt x="97" y="54"/>
                  </a:lnTo>
                  <a:lnTo>
                    <a:pt x="101" y="57"/>
                  </a:lnTo>
                  <a:lnTo>
                    <a:pt x="106" y="61"/>
                  </a:lnTo>
                  <a:lnTo>
                    <a:pt x="112" y="64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9" y="69"/>
                  </a:lnTo>
                  <a:lnTo>
                    <a:pt x="134" y="69"/>
                  </a:lnTo>
                  <a:lnTo>
                    <a:pt x="139" y="68"/>
                  </a:lnTo>
                  <a:lnTo>
                    <a:pt x="145" y="66"/>
                  </a:lnTo>
                  <a:lnTo>
                    <a:pt x="150" y="65"/>
                  </a:lnTo>
                  <a:lnTo>
                    <a:pt x="155" y="63"/>
                  </a:lnTo>
                  <a:lnTo>
                    <a:pt x="161" y="59"/>
                  </a:lnTo>
                  <a:lnTo>
                    <a:pt x="167" y="56"/>
                  </a:lnTo>
                  <a:lnTo>
                    <a:pt x="170" y="61"/>
                  </a:lnTo>
                  <a:lnTo>
                    <a:pt x="176" y="65"/>
                  </a:lnTo>
                  <a:lnTo>
                    <a:pt x="182" y="70"/>
                  </a:lnTo>
                  <a:lnTo>
                    <a:pt x="188" y="73"/>
                  </a:lnTo>
                  <a:lnTo>
                    <a:pt x="196" y="78"/>
                  </a:lnTo>
                  <a:lnTo>
                    <a:pt x="203" y="81"/>
                  </a:lnTo>
                  <a:lnTo>
                    <a:pt x="211" y="82"/>
                  </a:lnTo>
                  <a:lnTo>
                    <a:pt x="219" y="84"/>
                  </a:lnTo>
                  <a:lnTo>
                    <a:pt x="228" y="84"/>
                  </a:lnTo>
                  <a:lnTo>
                    <a:pt x="236" y="81"/>
                  </a:lnTo>
                  <a:lnTo>
                    <a:pt x="244" y="78"/>
                  </a:lnTo>
                  <a:lnTo>
                    <a:pt x="251" y="72"/>
                  </a:lnTo>
                  <a:lnTo>
                    <a:pt x="255" y="76"/>
                  </a:lnTo>
                  <a:lnTo>
                    <a:pt x="259" y="79"/>
                  </a:lnTo>
                  <a:lnTo>
                    <a:pt x="265" y="82"/>
                  </a:lnTo>
                  <a:lnTo>
                    <a:pt x="271" y="86"/>
                  </a:lnTo>
                  <a:lnTo>
                    <a:pt x="278" y="88"/>
                  </a:lnTo>
                  <a:lnTo>
                    <a:pt x="285" y="91"/>
                  </a:lnTo>
                  <a:lnTo>
                    <a:pt x="291" y="93"/>
                  </a:lnTo>
                  <a:lnTo>
                    <a:pt x="299" y="93"/>
                  </a:lnTo>
                  <a:lnTo>
                    <a:pt x="308" y="92"/>
                  </a:lnTo>
                  <a:lnTo>
                    <a:pt x="317" y="89"/>
                  </a:lnTo>
                  <a:lnTo>
                    <a:pt x="325" y="85"/>
                  </a:lnTo>
                  <a:lnTo>
                    <a:pt x="332" y="79"/>
                  </a:lnTo>
                  <a:lnTo>
                    <a:pt x="338" y="86"/>
                  </a:lnTo>
                  <a:lnTo>
                    <a:pt x="344" y="93"/>
                  </a:lnTo>
                  <a:lnTo>
                    <a:pt x="354" y="100"/>
                  </a:lnTo>
                  <a:lnTo>
                    <a:pt x="364" y="103"/>
                  </a:lnTo>
                  <a:lnTo>
                    <a:pt x="369" y="103"/>
                  </a:lnTo>
                  <a:lnTo>
                    <a:pt x="373" y="103"/>
                  </a:lnTo>
                  <a:lnTo>
                    <a:pt x="378" y="103"/>
                  </a:lnTo>
                  <a:lnTo>
                    <a:pt x="384" y="102"/>
                  </a:lnTo>
                  <a:lnTo>
                    <a:pt x="388" y="100"/>
                  </a:lnTo>
                  <a:lnTo>
                    <a:pt x="393" y="97"/>
                  </a:lnTo>
                  <a:lnTo>
                    <a:pt x="397" y="95"/>
                  </a:lnTo>
                  <a:lnTo>
                    <a:pt x="402" y="92"/>
                  </a:lnTo>
                  <a:lnTo>
                    <a:pt x="406" y="95"/>
                  </a:lnTo>
                  <a:lnTo>
                    <a:pt x="410" y="100"/>
                  </a:lnTo>
                  <a:lnTo>
                    <a:pt x="416" y="103"/>
                  </a:lnTo>
                  <a:lnTo>
                    <a:pt x="422" y="107"/>
                  </a:lnTo>
                  <a:lnTo>
                    <a:pt x="427" y="110"/>
                  </a:lnTo>
                  <a:lnTo>
                    <a:pt x="434" y="112"/>
                  </a:lnTo>
                  <a:lnTo>
                    <a:pt x="441" y="115"/>
                  </a:lnTo>
                  <a:lnTo>
                    <a:pt x="448" y="115"/>
                  </a:lnTo>
                  <a:lnTo>
                    <a:pt x="456" y="114"/>
                  </a:lnTo>
                  <a:lnTo>
                    <a:pt x="463" y="111"/>
                  </a:lnTo>
                  <a:lnTo>
                    <a:pt x="470" y="108"/>
                  </a:lnTo>
                  <a:lnTo>
                    <a:pt x="476" y="103"/>
                  </a:lnTo>
                  <a:lnTo>
                    <a:pt x="479" y="107"/>
                  </a:lnTo>
                  <a:lnTo>
                    <a:pt x="483" y="110"/>
                  </a:lnTo>
                  <a:lnTo>
                    <a:pt x="488" y="115"/>
                  </a:lnTo>
                  <a:lnTo>
                    <a:pt x="493" y="117"/>
                  </a:lnTo>
                  <a:lnTo>
                    <a:pt x="499" y="120"/>
                  </a:lnTo>
                  <a:lnTo>
                    <a:pt x="505" y="123"/>
                  </a:lnTo>
                  <a:lnTo>
                    <a:pt x="512" y="125"/>
                  </a:lnTo>
                  <a:lnTo>
                    <a:pt x="518" y="125"/>
                  </a:lnTo>
                  <a:lnTo>
                    <a:pt x="524" y="125"/>
                  </a:lnTo>
                  <a:lnTo>
                    <a:pt x="530" y="124"/>
                  </a:lnTo>
                  <a:lnTo>
                    <a:pt x="535" y="122"/>
                  </a:lnTo>
                  <a:lnTo>
                    <a:pt x="540" y="119"/>
                  </a:lnTo>
                  <a:lnTo>
                    <a:pt x="545" y="116"/>
                  </a:lnTo>
                  <a:lnTo>
                    <a:pt x="550" y="112"/>
                  </a:lnTo>
                  <a:lnTo>
                    <a:pt x="554" y="108"/>
                  </a:lnTo>
                  <a:lnTo>
                    <a:pt x="559" y="102"/>
                  </a:lnTo>
                  <a:lnTo>
                    <a:pt x="544" y="91"/>
                  </a:lnTo>
                  <a:lnTo>
                    <a:pt x="538" y="97"/>
                  </a:lnTo>
                  <a:lnTo>
                    <a:pt x="531" y="102"/>
                  </a:lnTo>
                  <a:lnTo>
                    <a:pt x="525" y="104"/>
                  </a:lnTo>
                  <a:lnTo>
                    <a:pt x="518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13" y="1560"/>
              <a:ext cx="323" cy="60"/>
            </a:xfrm>
            <a:custGeom>
              <a:avLst/>
              <a:gdLst>
                <a:gd name="T0" fmla="*/ 619 w 646"/>
                <a:gd name="T1" fmla="*/ 98 h 119"/>
                <a:gd name="T2" fmla="*/ 591 w 646"/>
                <a:gd name="T3" fmla="*/ 94 h 119"/>
                <a:gd name="T4" fmla="*/ 565 w 646"/>
                <a:gd name="T5" fmla="*/ 81 h 119"/>
                <a:gd name="T6" fmla="*/ 550 w 646"/>
                <a:gd name="T7" fmla="*/ 74 h 119"/>
                <a:gd name="T8" fmla="*/ 534 w 646"/>
                <a:gd name="T9" fmla="*/ 90 h 119"/>
                <a:gd name="T10" fmla="*/ 510 w 646"/>
                <a:gd name="T11" fmla="*/ 92 h 119"/>
                <a:gd name="T12" fmla="*/ 491 w 646"/>
                <a:gd name="T13" fmla="*/ 78 h 119"/>
                <a:gd name="T14" fmla="*/ 476 w 646"/>
                <a:gd name="T15" fmla="*/ 62 h 119"/>
                <a:gd name="T16" fmla="*/ 465 w 646"/>
                <a:gd name="T17" fmla="*/ 77 h 119"/>
                <a:gd name="T18" fmla="*/ 445 w 646"/>
                <a:gd name="T19" fmla="*/ 85 h 119"/>
                <a:gd name="T20" fmla="*/ 423 w 646"/>
                <a:gd name="T21" fmla="*/ 74 h 119"/>
                <a:gd name="T22" fmla="*/ 406 w 646"/>
                <a:gd name="T23" fmla="*/ 55 h 119"/>
                <a:gd name="T24" fmla="*/ 398 w 646"/>
                <a:gd name="T25" fmla="*/ 63 h 119"/>
                <a:gd name="T26" fmla="*/ 371 w 646"/>
                <a:gd name="T27" fmla="*/ 76 h 119"/>
                <a:gd name="T28" fmla="*/ 344 w 646"/>
                <a:gd name="T29" fmla="*/ 52 h 119"/>
                <a:gd name="T30" fmla="*/ 329 w 646"/>
                <a:gd name="T31" fmla="*/ 48 h 119"/>
                <a:gd name="T32" fmla="*/ 308 w 646"/>
                <a:gd name="T33" fmla="*/ 66 h 119"/>
                <a:gd name="T34" fmla="*/ 279 w 646"/>
                <a:gd name="T35" fmla="*/ 61 h 119"/>
                <a:gd name="T36" fmla="*/ 262 w 646"/>
                <a:gd name="T37" fmla="*/ 47 h 119"/>
                <a:gd name="T38" fmla="*/ 249 w 646"/>
                <a:gd name="T39" fmla="*/ 43 h 119"/>
                <a:gd name="T40" fmla="*/ 234 w 646"/>
                <a:gd name="T41" fmla="*/ 56 h 119"/>
                <a:gd name="T42" fmla="*/ 208 w 646"/>
                <a:gd name="T43" fmla="*/ 56 h 119"/>
                <a:gd name="T44" fmla="*/ 185 w 646"/>
                <a:gd name="T45" fmla="*/ 41 h 119"/>
                <a:gd name="T46" fmla="*/ 170 w 646"/>
                <a:gd name="T47" fmla="*/ 26 h 119"/>
                <a:gd name="T48" fmla="*/ 159 w 646"/>
                <a:gd name="T49" fmla="*/ 36 h 119"/>
                <a:gd name="T50" fmla="*/ 142 w 646"/>
                <a:gd name="T51" fmla="*/ 45 h 119"/>
                <a:gd name="T52" fmla="*/ 117 w 646"/>
                <a:gd name="T53" fmla="*/ 40 h 119"/>
                <a:gd name="T54" fmla="*/ 92 w 646"/>
                <a:gd name="T55" fmla="*/ 9 h 119"/>
                <a:gd name="T56" fmla="*/ 83 w 646"/>
                <a:gd name="T57" fmla="*/ 21 h 119"/>
                <a:gd name="T58" fmla="*/ 51 w 646"/>
                <a:gd name="T59" fmla="*/ 38 h 119"/>
                <a:gd name="T60" fmla="*/ 19 w 646"/>
                <a:gd name="T61" fmla="*/ 0 h 119"/>
                <a:gd name="T62" fmla="*/ 8 w 646"/>
                <a:gd name="T63" fmla="*/ 23 h 119"/>
                <a:gd name="T64" fmla="*/ 37 w 646"/>
                <a:gd name="T65" fmla="*/ 54 h 119"/>
                <a:gd name="T66" fmla="*/ 64 w 646"/>
                <a:gd name="T67" fmla="*/ 56 h 119"/>
                <a:gd name="T68" fmla="*/ 84 w 646"/>
                <a:gd name="T69" fmla="*/ 46 h 119"/>
                <a:gd name="T70" fmla="*/ 99 w 646"/>
                <a:gd name="T71" fmla="*/ 52 h 119"/>
                <a:gd name="T72" fmla="*/ 120 w 646"/>
                <a:gd name="T73" fmla="*/ 65 h 119"/>
                <a:gd name="T74" fmla="*/ 142 w 646"/>
                <a:gd name="T75" fmla="*/ 66 h 119"/>
                <a:gd name="T76" fmla="*/ 163 w 646"/>
                <a:gd name="T77" fmla="*/ 56 h 119"/>
                <a:gd name="T78" fmla="*/ 184 w 646"/>
                <a:gd name="T79" fmla="*/ 66 h 119"/>
                <a:gd name="T80" fmla="*/ 213 w 646"/>
                <a:gd name="T81" fmla="*/ 79 h 119"/>
                <a:gd name="T82" fmla="*/ 247 w 646"/>
                <a:gd name="T83" fmla="*/ 73 h 119"/>
                <a:gd name="T84" fmla="*/ 268 w 646"/>
                <a:gd name="T85" fmla="*/ 77 h 119"/>
                <a:gd name="T86" fmla="*/ 294 w 646"/>
                <a:gd name="T87" fmla="*/ 86 h 119"/>
                <a:gd name="T88" fmla="*/ 326 w 646"/>
                <a:gd name="T89" fmla="*/ 78 h 119"/>
                <a:gd name="T90" fmla="*/ 356 w 646"/>
                <a:gd name="T91" fmla="*/ 92 h 119"/>
                <a:gd name="T92" fmla="*/ 382 w 646"/>
                <a:gd name="T93" fmla="*/ 94 h 119"/>
                <a:gd name="T94" fmla="*/ 400 w 646"/>
                <a:gd name="T95" fmla="*/ 86 h 119"/>
                <a:gd name="T96" fmla="*/ 419 w 646"/>
                <a:gd name="T97" fmla="*/ 94 h 119"/>
                <a:gd name="T98" fmla="*/ 444 w 646"/>
                <a:gd name="T99" fmla="*/ 105 h 119"/>
                <a:gd name="T100" fmla="*/ 473 w 646"/>
                <a:gd name="T101" fmla="*/ 98 h 119"/>
                <a:gd name="T102" fmla="*/ 491 w 646"/>
                <a:gd name="T103" fmla="*/ 104 h 119"/>
                <a:gd name="T104" fmla="*/ 514 w 646"/>
                <a:gd name="T105" fmla="*/ 114 h 119"/>
                <a:gd name="T106" fmla="*/ 535 w 646"/>
                <a:gd name="T107" fmla="*/ 112 h 119"/>
                <a:gd name="T108" fmla="*/ 552 w 646"/>
                <a:gd name="T109" fmla="*/ 101 h 119"/>
                <a:gd name="T110" fmla="*/ 575 w 646"/>
                <a:gd name="T111" fmla="*/ 109 h 119"/>
                <a:gd name="T112" fmla="*/ 609 w 646"/>
                <a:gd name="T113" fmla="*/ 119 h 119"/>
                <a:gd name="T114" fmla="*/ 640 w 646"/>
                <a:gd name="T115" fmla="*/ 10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19">
                  <a:moveTo>
                    <a:pt x="628" y="89"/>
                  </a:moveTo>
                  <a:lnTo>
                    <a:pt x="626" y="92"/>
                  </a:lnTo>
                  <a:lnTo>
                    <a:pt x="623" y="96"/>
                  </a:lnTo>
                  <a:lnTo>
                    <a:pt x="619" y="98"/>
                  </a:lnTo>
                  <a:lnTo>
                    <a:pt x="615" y="99"/>
                  </a:lnTo>
                  <a:lnTo>
                    <a:pt x="608" y="99"/>
                  </a:lnTo>
                  <a:lnTo>
                    <a:pt x="600" y="98"/>
                  </a:lnTo>
                  <a:lnTo>
                    <a:pt x="591" y="94"/>
                  </a:lnTo>
                  <a:lnTo>
                    <a:pt x="585" y="91"/>
                  </a:lnTo>
                  <a:lnTo>
                    <a:pt x="576" y="88"/>
                  </a:lnTo>
                  <a:lnTo>
                    <a:pt x="570" y="84"/>
                  </a:lnTo>
                  <a:lnTo>
                    <a:pt x="565" y="81"/>
                  </a:lnTo>
                  <a:lnTo>
                    <a:pt x="560" y="77"/>
                  </a:lnTo>
                  <a:lnTo>
                    <a:pt x="552" y="70"/>
                  </a:lnTo>
                  <a:lnTo>
                    <a:pt x="551" y="71"/>
                  </a:lnTo>
                  <a:lnTo>
                    <a:pt x="550" y="74"/>
                  </a:lnTo>
                  <a:lnTo>
                    <a:pt x="548" y="77"/>
                  </a:lnTo>
                  <a:lnTo>
                    <a:pt x="547" y="78"/>
                  </a:lnTo>
                  <a:lnTo>
                    <a:pt x="541" y="85"/>
                  </a:lnTo>
                  <a:lnTo>
                    <a:pt x="534" y="90"/>
                  </a:lnTo>
                  <a:lnTo>
                    <a:pt x="528" y="93"/>
                  </a:lnTo>
                  <a:lnTo>
                    <a:pt x="521" y="94"/>
                  </a:lnTo>
                  <a:lnTo>
                    <a:pt x="515" y="93"/>
                  </a:lnTo>
                  <a:lnTo>
                    <a:pt x="510" y="92"/>
                  </a:lnTo>
                  <a:lnTo>
                    <a:pt x="505" y="89"/>
                  </a:lnTo>
                  <a:lnTo>
                    <a:pt x="499" y="85"/>
                  </a:lnTo>
                  <a:lnTo>
                    <a:pt x="495" y="82"/>
                  </a:lnTo>
                  <a:lnTo>
                    <a:pt x="491" y="78"/>
                  </a:lnTo>
                  <a:lnTo>
                    <a:pt x="488" y="75"/>
                  </a:lnTo>
                  <a:lnTo>
                    <a:pt x="485" y="71"/>
                  </a:lnTo>
                  <a:lnTo>
                    <a:pt x="477" y="60"/>
                  </a:lnTo>
                  <a:lnTo>
                    <a:pt x="476" y="62"/>
                  </a:lnTo>
                  <a:lnTo>
                    <a:pt x="474" y="66"/>
                  </a:lnTo>
                  <a:lnTo>
                    <a:pt x="470" y="69"/>
                  </a:lnTo>
                  <a:lnTo>
                    <a:pt x="469" y="71"/>
                  </a:lnTo>
                  <a:lnTo>
                    <a:pt x="465" y="77"/>
                  </a:lnTo>
                  <a:lnTo>
                    <a:pt x="460" y="82"/>
                  </a:lnTo>
                  <a:lnTo>
                    <a:pt x="455" y="84"/>
                  </a:lnTo>
                  <a:lnTo>
                    <a:pt x="451" y="85"/>
                  </a:lnTo>
                  <a:lnTo>
                    <a:pt x="445" y="85"/>
                  </a:lnTo>
                  <a:lnTo>
                    <a:pt x="439" y="83"/>
                  </a:lnTo>
                  <a:lnTo>
                    <a:pt x="434" y="81"/>
                  </a:lnTo>
                  <a:lnTo>
                    <a:pt x="429" y="77"/>
                  </a:lnTo>
                  <a:lnTo>
                    <a:pt x="423" y="74"/>
                  </a:lnTo>
                  <a:lnTo>
                    <a:pt x="419" y="70"/>
                  </a:lnTo>
                  <a:lnTo>
                    <a:pt x="415" y="67"/>
                  </a:lnTo>
                  <a:lnTo>
                    <a:pt x="413" y="63"/>
                  </a:lnTo>
                  <a:lnTo>
                    <a:pt x="406" y="55"/>
                  </a:lnTo>
                  <a:lnTo>
                    <a:pt x="405" y="56"/>
                  </a:lnTo>
                  <a:lnTo>
                    <a:pt x="402" y="59"/>
                  </a:lnTo>
                  <a:lnTo>
                    <a:pt x="399" y="62"/>
                  </a:lnTo>
                  <a:lnTo>
                    <a:pt x="398" y="63"/>
                  </a:lnTo>
                  <a:lnTo>
                    <a:pt x="391" y="69"/>
                  </a:lnTo>
                  <a:lnTo>
                    <a:pt x="384" y="74"/>
                  </a:lnTo>
                  <a:lnTo>
                    <a:pt x="377" y="76"/>
                  </a:lnTo>
                  <a:lnTo>
                    <a:pt x="371" y="76"/>
                  </a:lnTo>
                  <a:lnTo>
                    <a:pt x="362" y="73"/>
                  </a:lnTo>
                  <a:lnTo>
                    <a:pt x="354" y="66"/>
                  </a:lnTo>
                  <a:lnTo>
                    <a:pt x="347" y="58"/>
                  </a:lnTo>
                  <a:lnTo>
                    <a:pt x="344" y="52"/>
                  </a:lnTo>
                  <a:lnTo>
                    <a:pt x="337" y="37"/>
                  </a:lnTo>
                  <a:lnTo>
                    <a:pt x="336" y="39"/>
                  </a:lnTo>
                  <a:lnTo>
                    <a:pt x="332" y="44"/>
                  </a:lnTo>
                  <a:lnTo>
                    <a:pt x="329" y="48"/>
                  </a:lnTo>
                  <a:lnTo>
                    <a:pt x="328" y="51"/>
                  </a:lnTo>
                  <a:lnTo>
                    <a:pt x="322" y="58"/>
                  </a:lnTo>
                  <a:lnTo>
                    <a:pt x="315" y="62"/>
                  </a:lnTo>
                  <a:lnTo>
                    <a:pt x="308" y="66"/>
                  </a:lnTo>
                  <a:lnTo>
                    <a:pt x="301" y="67"/>
                  </a:lnTo>
                  <a:lnTo>
                    <a:pt x="293" y="67"/>
                  </a:lnTo>
                  <a:lnTo>
                    <a:pt x="286" y="65"/>
                  </a:lnTo>
                  <a:lnTo>
                    <a:pt x="279" y="61"/>
                  </a:lnTo>
                  <a:lnTo>
                    <a:pt x="273" y="56"/>
                  </a:lnTo>
                  <a:lnTo>
                    <a:pt x="268" y="53"/>
                  </a:lnTo>
                  <a:lnTo>
                    <a:pt x="264" y="50"/>
                  </a:lnTo>
                  <a:lnTo>
                    <a:pt x="262" y="47"/>
                  </a:lnTo>
                  <a:lnTo>
                    <a:pt x="261" y="46"/>
                  </a:lnTo>
                  <a:lnTo>
                    <a:pt x="253" y="38"/>
                  </a:lnTo>
                  <a:lnTo>
                    <a:pt x="252" y="39"/>
                  </a:lnTo>
                  <a:lnTo>
                    <a:pt x="249" y="43"/>
                  </a:lnTo>
                  <a:lnTo>
                    <a:pt x="247" y="46"/>
                  </a:lnTo>
                  <a:lnTo>
                    <a:pt x="246" y="47"/>
                  </a:lnTo>
                  <a:lnTo>
                    <a:pt x="240" y="53"/>
                  </a:lnTo>
                  <a:lnTo>
                    <a:pt x="234" y="56"/>
                  </a:lnTo>
                  <a:lnTo>
                    <a:pt x="228" y="59"/>
                  </a:lnTo>
                  <a:lnTo>
                    <a:pt x="222" y="60"/>
                  </a:lnTo>
                  <a:lnTo>
                    <a:pt x="215" y="59"/>
                  </a:lnTo>
                  <a:lnTo>
                    <a:pt x="208" y="56"/>
                  </a:lnTo>
                  <a:lnTo>
                    <a:pt x="201" y="54"/>
                  </a:lnTo>
                  <a:lnTo>
                    <a:pt x="195" y="50"/>
                  </a:lnTo>
                  <a:lnTo>
                    <a:pt x="189" y="45"/>
                  </a:lnTo>
                  <a:lnTo>
                    <a:pt x="185" y="41"/>
                  </a:lnTo>
                  <a:lnTo>
                    <a:pt x="180" y="37"/>
                  </a:lnTo>
                  <a:lnTo>
                    <a:pt x="178" y="33"/>
                  </a:lnTo>
                  <a:lnTo>
                    <a:pt x="171" y="25"/>
                  </a:lnTo>
                  <a:lnTo>
                    <a:pt x="170" y="26"/>
                  </a:lnTo>
                  <a:lnTo>
                    <a:pt x="167" y="29"/>
                  </a:lnTo>
                  <a:lnTo>
                    <a:pt x="165" y="31"/>
                  </a:lnTo>
                  <a:lnTo>
                    <a:pt x="164" y="32"/>
                  </a:lnTo>
                  <a:lnTo>
                    <a:pt x="159" y="36"/>
                  </a:lnTo>
                  <a:lnTo>
                    <a:pt x="155" y="39"/>
                  </a:lnTo>
                  <a:lnTo>
                    <a:pt x="150" y="41"/>
                  </a:lnTo>
                  <a:lnTo>
                    <a:pt x="146" y="44"/>
                  </a:lnTo>
                  <a:lnTo>
                    <a:pt x="142" y="45"/>
                  </a:lnTo>
                  <a:lnTo>
                    <a:pt x="137" y="46"/>
                  </a:lnTo>
                  <a:lnTo>
                    <a:pt x="133" y="46"/>
                  </a:lnTo>
                  <a:lnTo>
                    <a:pt x="129" y="46"/>
                  </a:lnTo>
                  <a:lnTo>
                    <a:pt x="117" y="40"/>
                  </a:lnTo>
                  <a:lnTo>
                    <a:pt x="107" y="32"/>
                  </a:lnTo>
                  <a:lnTo>
                    <a:pt x="101" y="25"/>
                  </a:lnTo>
                  <a:lnTo>
                    <a:pt x="98" y="22"/>
                  </a:lnTo>
                  <a:lnTo>
                    <a:pt x="92" y="9"/>
                  </a:lnTo>
                  <a:lnTo>
                    <a:pt x="90" y="12"/>
                  </a:lnTo>
                  <a:lnTo>
                    <a:pt x="88" y="15"/>
                  </a:lnTo>
                  <a:lnTo>
                    <a:pt x="84" y="18"/>
                  </a:lnTo>
                  <a:lnTo>
                    <a:pt x="83" y="21"/>
                  </a:lnTo>
                  <a:lnTo>
                    <a:pt x="74" y="29"/>
                  </a:lnTo>
                  <a:lnTo>
                    <a:pt x="66" y="35"/>
                  </a:lnTo>
                  <a:lnTo>
                    <a:pt x="58" y="38"/>
                  </a:lnTo>
                  <a:lnTo>
                    <a:pt x="51" y="38"/>
                  </a:lnTo>
                  <a:lnTo>
                    <a:pt x="39" y="32"/>
                  </a:lnTo>
                  <a:lnTo>
                    <a:pt x="30" y="22"/>
                  </a:lnTo>
                  <a:lnTo>
                    <a:pt x="23" y="9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" y="10"/>
                  </a:lnTo>
                  <a:lnTo>
                    <a:pt x="4" y="16"/>
                  </a:lnTo>
                  <a:lnTo>
                    <a:pt x="8" y="23"/>
                  </a:lnTo>
                  <a:lnTo>
                    <a:pt x="13" y="32"/>
                  </a:lnTo>
                  <a:lnTo>
                    <a:pt x="20" y="40"/>
                  </a:lnTo>
                  <a:lnTo>
                    <a:pt x="28" y="48"/>
                  </a:lnTo>
                  <a:lnTo>
                    <a:pt x="37" y="54"/>
                  </a:lnTo>
                  <a:lnTo>
                    <a:pt x="48" y="58"/>
                  </a:lnTo>
                  <a:lnTo>
                    <a:pt x="53" y="58"/>
                  </a:lnTo>
                  <a:lnTo>
                    <a:pt x="58" y="58"/>
                  </a:lnTo>
                  <a:lnTo>
                    <a:pt x="64" y="56"/>
                  </a:lnTo>
                  <a:lnTo>
                    <a:pt x="68" y="55"/>
                  </a:lnTo>
                  <a:lnTo>
                    <a:pt x="74" y="53"/>
                  </a:lnTo>
                  <a:lnTo>
                    <a:pt x="79" y="50"/>
                  </a:lnTo>
                  <a:lnTo>
                    <a:pt x="84" y="46"/>
                  </a:lnTo>
                  <a:lnTo>
                    <a:pt x="89" y="41"/>
                  </a:lnTo>
                  <a:lnTo>
                    <a:pt x="91" y="45"/>
                  </a:lnTo>
                  <a:lnTo>
                    <a:pt x="95" y="48"/>
                  </a:lnTo>
                  <a:lnTo>
                    <a:pt x="99" y="52"/>
                  </a:lnTo>
                  <a:lnTo>
                    <a:pt x="104" y="55"/>
                  </a:lnTo>
                  <a:lnTo>
                    <a:pt x="109" y="59"/>
                  </a:lnTo>
                  <a:lnTo>
                    <a:pt x="114" y="62"/>
                  </a:lnTo>
                  <a:lnTo>
                    <a:pt x="120" y="65"/>
                  </a:lnTo>
                  <a:lnTo>
                    <a:pt x="126" y="66"/>
                  </a:lnTo>
                  <a:lnTo>
                    <a:pt x="132" y="66"/>
                  </a:lnTo>
                  <a:lnTo>
                    <a:pt x="136" y="66"/>
                  </a:lnTo>
                  <a:lnTo>
                    <a:pt x="142" y="66"/>
                  </a:lnTo>
                  <a:lnTo>
                    <a:pt x="148" y="65"/>
                  </a:lnTo>
                  <a:lnTo>
                    <a:pt x="152" y="62"/>
                  </a:lnTo>
                  <a:lnTo>
                    <a:pt x="158" y="60"/>
                  </a:lnTo>
                  <a:lnTo>
                    <a:pt x="163" y="56"/>
                  </a:lnTo>
                  <a:lnTo>
                    <a:pt x="169" y="53"/>
                  </a:lnTo>
                  <a:lnTo>
                    <a:pt x="173" y="58"/>
                  </a:lnTo>
                  <a:lnTo>
                    <a:pt x="178" y="62"/>
                  </a:lnTo>
                  <a:lnTo>
                    <a:pt x="184" y="66"/>
                  </a:lnTo>
                  <a:lnTo>
                    <a:pt x="190" y="70"/>
                  </a:lnTo>
                  <a:lnTo>
                    <a:pt x="197" y="75"/>
                  </a:lnTo>
                  <a:lnTo>
                    <a:pt x="205" y="77"/>
                  </a:lnTo>
                  <a:lnTo>
                    <a:pt x="213" y="79"/>
                  </a:lnTo>
                  <a:lnTo>
                    <a:pt x="222" y="79"/>
                  </a:lnTo>
                  <a:lnTo>
                    <a:pt x="230" y="78"/>
                  </a:lnTo>
                  <a:lnTo>
                    <a:pt x="239" y="76"/>
                  </a:lnTo>
                  <a:lnTo>
                    <a:pt x="247" y="73"/>
                  </a:lnTo>
                  <a:lnTo>
                    <a:pt x="254" y="67"/>
                  </a:lnTo>
                  <a:lnTo>
                    <a:pt x="257" y="70"/>
                  </a:lnTo>
                  <a:lnTo>
                    <a:pt x="262" y="74"/>
                  </a:lnTo>
                  <a:lnTo>
                    <a:pt x="268" y="77"/>
                  </a:lnTo>
                  <a:lnTo>
                    <a:pt x="273" y="79"/>
                  </a:lnTo>
                  <a:lnTo>
                    <a:pt x="280" y="83"/>
                  </a:lnTo>
                  <a:lnTo>
                    <a:pt x="287" y="85"/>
                  </a:lnTo>
                  <a:lnTo>
                    <a:pt x="294" y="86"/>
                  </a:lnTo>
                  <a:lnTo>
                    <a:pt x="302" y="86"/>
                  </a:lnTo>
                  <a:lnTo>
                    <a:pt x="310" y="85"/>
                  </a:lnTo>
                  <a:lnTo>
                    <a:pt x="318" y="83"/>
                  </a:lnTo>
                  <a:lnTo>
                    <a:pt x="326" y="78"/>
                  </a:lnTo>
                  <a:lnTo>
                    <a:pt x="334" y="73"/>
                  </a:lnTo>
                  <a:lnTo>
                    <a:pt x="340" y="79"/>
                  </a:lnTo>
                  <a:lnTo>
                    <a:pt x="348" y="86"/>
                  </a:lnTo>
                  <a:lnTo>
                    <a:pt x="356" y="92"/>
                  </a:lnTo>
                  <a:lnTo>
                    <a:pt x="368" y="96"/>
                  </a:lnTo>
                  <a:lnTo>
                    <a:pt x="373" y="96"/>
                  </a:lnTo>
                  <a:lnTo>
                    <a:pt x="377" y="96"/>
                  </a:lnTo>
                  <a:lnTo>
                    <a:pt x="382" y="94"/>
                  </a:lnTo>
                  <a:lnTo>
                    <a:pt x="386" y="93"/>
                  </a:lnTo>
                  <a:lnTo>
                    <a:pt x="391" y="92"/>
                  </a:lnTo>
                  <a:lnTo>
                    <a:pt x="396" y="90"/>
                  </a:lnTo>
                  <a:lnTo>
                    <a:pt x="400" y="86"/>
                  </a:lnTo>
                  <a:lnTo>
                    <a:pt x="405" y="83"/>
                  </a:lnTo>
                  <a:lnTo>
                    <a:pt x="408" y="86"/>
                  </a:lnTo>
                  <a:lnTo>
                    <a:pt x="413" y="90"/>
                  </a:lnTo>
                  <a:lnTo>
                    <a:pt x="419" y="94"/>
                  </a:lnTo>
                  <a:lnTo>
                    <a:pt x="424" y="98"/>
                  </a:lnTo>
                  <a:lnTo>
                    <a:pt x="430" y="101"/>
                  </a:lnTo>
                  <a:lnTo>
                    <a:pt x="437" y="104"/>
                  </a:lnTo>
                  <a:lnTo>
                    <a:pt x="444" y="105"/>
                  </a:lnTo>
                  <a:lnTo>
                    <a:pt x="452" y="105"/>
                  </a:lnTo>
                  <a:lnTo>
                    <a:pt x="459" y="104"/>
                  </a:lnTo>
                  <a:lnTo>
                    <a:pt x="466" y="101"/>
                  </a:lnTo>
                  <a:lnTo>
                    <a:pt x="473" y="98"/>
                  </a:lnTo>
                  <a:lnTo>
                    <a:pt x="479" y="92"/>
                  </a:lnTo>
                  <a:lnTo>
                    <a:pt x="482" y="96"/>
                  </a:lnTo>
                  <a:lnTo>
                    <a:pt x="487" y="99"/>
                  </a:lnTo>
                  <a:lnTo>
                    <a:pt x="491" y="104"/>
                  </a:lnTo>
                  <a:lnTo>
                    <a:pt x="497" y="106"/>
                  </a:lnTo>
                  <a:lnTo>
                    <a:pt x="502" y="109"/>
                  </a:lnTo>
                  <a:lnTo>
                    <a:pt x="508" y="112"/>
                  </a:lnTo>
                  <a:lnTo>
                    <a:pt x="514" y="114"/>
                  </a:lnTo>
                  <a:lnTo>
                    <a:pt x="521" y="114"/>
                  </a:lnTo>
                  <a:lnTo>
                    <a:pt x="526" y="114"/>
                  </a:lnTo>
                  <a:lnTo>
                    <a:pt x="530" y="113"/>
                  </a:lnTo>
                  <a:lnTo>
                    <a:pt x="535" y="112"/>
                  </a:lnTo>
                  <a:lnTo>
                    <a:pt x="540" y="109"/>
                  </a:lnTo>
                  <a:lnTo>
                    <a:pt x="543" y="107"/>
                  </a:lnTo>
                  <a:lnTo>
                    <a:pt x="548" y="105"/>
                  </a:lnTo>
                  <a:lnTo>
                    <a:pt x="552" y="101"/>
                  </a:lnTo>
                  <a:lnTo>
                    <a:pt x="556" y="98"/>
                  </a:lnTo>
                  <a:lnTo>
                    <a:pt x="562" y="101"/>
                  </a:lnTo>
                  <a:lnTo>
                    <a:pt x="567" y="105"/>
                  </a:lnTo>
                  <a:lnTo>
                    <a:pt x="575" y="109"/>
                  </a:lnTo>
                  <a:lnTo>
                    <a:pt x="583" y="113"/>
                  </a:lnTo>
                  <a:lnTo>
                    <a:pt x="591" y="115"/>
                  </a:lnTo>
                  <a:lnTo>
                    <a:pt x="601" y="118"/>
                  </a:lnTo>
                  <a:lnTo>
                    <a:pt x="609" y="119"/>
                  </a:lnTo>
                  <a:lnTo>
                    <a:pt x="618" y="118"/>
                  </a:lnTo>
                  <a:lnTo>
                    <a:pt x="626" y="115"/>
                  </a:lnTo>
                  <a:lnTo>
                    <a:pt x="634" y="112"/>
                  </a:lnTo>
                  <a:lnTo>
                    <a:pt x="640" y="106"/>
                  </a:lnTo>
                  <a:lnTo>
                    <a:pt x="646" y="99"/>
                  </a:lnTo>
                  <a:lnTo>
                    <a:pt x="628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515" y="1589"/>
              <a:ext cx="19" cy="42"/>
            </a:xfrm>
            <a:custGeom>
              <a:avLst/>
              <a:gdLst>
                <a:gd name="T0" fmla="*/ 37 w 37"/>
                <a:gd name="T1" fmla="*/ 0 h 86"/>
                <a:gd name="T2" fmla="*/ 2 w 37"/>
                <a:gd name="T3" fmla="*/ 0 h 86"/>
                <a:gd name="T4" fmla="*/ 0 w 37"/>
                <a:gd name="T5" fmla="*/ 86 h 86"/>
                <a:gd name="T6" fmla="*/ 17 w 37"/>
                <a:gd name="T7" fmla="*/ 86 h 86"/>
                <a:gd name="T8" fmla="*/ 36 w 37"/>
                <a:gd name="T9" fmla="*/ 47 h 86"/>
                <a:gd name="T10" fmla="*/ 37 w 37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86">
                  <a:moveTo>
                    <a:pt x="37" y="0"/>
                  </a:moveTo>
                  <a:lnTo>
                    <a:pt x="2" y="0"/>
                  </a:lnTo>
                  <a:lnTo>
                    <a:pt x="0" y="86"/>
                  </a:lnTo>
                  <a:lnTo>
                    <a:pt x="17" y="86"/>
                  </a:lnTo>
                  <a:lnTo>
                    <a:pt x="36" y="4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8816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segmentation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517852"/>
            <a:ext cx="8568952" cy="2053208"/>
          </a:xfrm>
        </p:spPr>
        <p:txBody>
          <a:bodyPr>
            <a:noAutofit/>
          </a:bodyPr>
          <a:lstStyle/>
          <a:p>
            <a:pPr algn="l" rtl="0"/>
            <a:r>
              <a:rPr lang="en-US" sz="2100" dirty="0"/>
              <a:t>Assume we have a </a:t>
            </a:r>
            <a:r>
              <a:rPr lang="en-US" sz="2100" dirty="0" err="1">
                <a:solidFill>
                  <a:srgbClr val="0000FF"/>
                </a:solidFill>
              </a:rPr>
              <a:t>find_thrds</a:t>
            </a:r>
            <a:r>
              <a:rPr lang="en-US" sz="2100" dirty="0"/>
              <a:t>(</a:t>
            </a:r>
            <a:r>
              <a:rPr lang="en-US" sz="2100" i="1" dirty="0" err="1"/>
              <a:t>im</a:t>
            </a:r>
            <a:r>
              <a:rPr lang="en-US" sz="2100" dirty="0"/>
              <a:t>) function (we will implement it later, don’t worry).</a:t>
            </a:r>
          </a:p>
          <a:p>
            <a:pPr algn="l" rtl="0"/>
            <a:r>
              <a:rPr lang="en-US" sz="2100" dirty="0"/>
              <a:t>Implement a </a:t>
            </a:r>
            <a:r>
              <a:rPr lang="en-US" sz="2100" dirty="0" err="1"/>
              <a:t>ternary_segmentation</a:t>
            </a:r>
            <a:r>
              <a:rPr lang="en-US" sz="2100" dirty="0"/>
              <a:t> function: </a:t>
            </a:r>
          </a:p>
          <a:p>
            <a:pPr lvl="1" algn="l" rtl="0">
              <a:buSzPct val="75000"/>
              <a:buFont typeface="Courier New" pitchFamily="49" charset="0"/>
              <a:buChar char="o"/>
            </a:pPr>
            <a:r>
              <a:rPr lang="en-US" sz="2100" dirty="0"/>
              <a:t>Input: a grayscale image</a:t>
            </a:r>
          </a:p>
          <a:p>
            <a:pPr lvl="1" algn="l" rtl="0">
              <a:buSzPct val="75000"/>
              <a:buFont typeface="Courier New" pitchFamily="49" charset="0"/>
              <a:buChar char="o"/>
            </a:pPr>
            <a:r>
              <a:rPr lang="en-US" sz="2100" dirty="0"/>
              <a:t>Output: a new image where every pixel has one of 3 gray levels:</a:t>
            </a:r>
          </a:p>
          <a:p>
            <a:pPr lvl="1" algn="l" rtl="0">
              <a:spcBef>
                <a:spcPts val="0"/>
              </a:spcBef>
              <a:buSzPct val="75000"/>
              <a:buNone/>
            </a:pPr>
            <a:r>
              <a:rPr lang="en-US" sz="2100" dirty="0"/>
              <a:t>	</a:t>
            </a:r>
            <a:r>
              <a:rPr lang="en-US" sz="2100" dirty="0">
                <a:solidFill>
                  <a:srgbClr val="0000FF"/>
                </a:solidFill>
              </a:rPr>
              <a:t>0, 128 or 255</a:t>
            </a:r>
            <a:endParaRPr lang="en-US" sz="21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3573016"/>
            <a:ext cx="5328592" cy="26642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b="1" dirty="0" err="1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" pitchFamily="49" charset="0"/>
              </a:rPr>
              <a:t>ternary_segmentation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im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b="1" dirty="0">
                <a:latin typeface="Courier" pitchFamily="49" charset="0"/>
              </a:rPr>
              <a:t>    th1, th2 = </a:t>
            </a:r>
            <a:r>
              <a:rPr lang="en-US" sz="2000" b="1" dirty="0" err="1">
                <a:latin typeface="Courier" pitchFamily="49" charset="0"/>
              </a:rPr>
              <a:t>find_thrds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)</a:t>
            </a:r>
          </a:p>
          <a:p>
            <a:pPr lvl="0">
              <a:spcBef>
                <a:spcPts val="30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 err="1">
                <a:latin typeface="Courier" pitchFamily="49" charset="0"/>
              </a:rPr>
              <a:t>newIm</a:t>
            </a:r>
            <a:r>
              <a:rPr lang="en-US" sz="2000" b="1" dirty="0">
                <a:latin typeface="Courier" pitchFamily="49" charset="0"/>
              </a:rPr>
              <a:t> = </a:t>
            </a:r>
            <a:r>
              <a:rPr lang="en-US" sz="2000" b="1" dirty="0" err="1">
                <a:latin typeface="Courier" pitchFamily="49" charset="0"/>
              </a:rPr>
              <a:t>np.tile</a:t>
            </a:r>
            <a:r>
              <a:rPr lang="en-US" sz="2000" b="1" dirty="0">
                <a:latin typeface="Courier" pitchFamily="49" charset="0"/>
              </a:rPr>
              <a:t>(0, </a:t>
            </a:r>
            <a:r>
              <a:rPr lang="en-US" sz="2000" b="1" dirty="0" err="1">
                <a:latin typeface="Courier" pitchFamily="49" charset="0"/>
              </a:rPr>
              <a:t>im.shape</a:t>
            </a:r>
            <a:r>
              <a:rPr lang="en-US" sz="2000" b="1" dirty="0">
                <a:latin typeface="Courier" pitchFamily="49" charset="0"/>
              </a:rPr>
              <a:t>)</a:t>
            </a:r>
          </a:p>
          <a:p>
            <a:pPr lvl="0">
              <a:spcBef>
                <a:spcPts val="30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 err="1">
                <a:latin typeface="Courier" pitchFamily="49" charset="0"/>
              </a:rPr>
              <a:t>newIm</a:t>
            </a:r>
            <a:r>
              <a:rPr lang="en-US" sz="2000" b="1" dirty="0">
                <a:latin typeface="Courier" pitchFamily="49" charset="0"/>
              </a:rPr>
              <a:t>[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 &gt; th1] = 128</a:t>
            </a:r>
          </a:p>
          <a:p>
            <a:pPr lvl="0">
              <a:spcBef>
                <a:spcPts val="30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 err="1">
                <a:latin typeface="Courier" pitchFamily="49" charset="0"/>
              </a:rPr>
              <a:t>newIm</a:t>
            </a:r>
            <a:r>
              <a:rPr lang="en-US" sz="2000" b="1" dirty="0">
                <a:latin typeface="Courier" pitchFamily="49" charset="0"/>
              </a:rPr>
              <a:t>[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 &gt; th2] = 255</a:t>
            </a:r>
          </a:p>
          <a:p>
            <a:pPr lvl="0">
              <a:spcBef>
                <a:spcPts val="30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newIm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 pitchFamily="49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1" b="27361"/>
          <a:stretch/>
        </p:blipFill>
        <p:spPr bwMode="auto">
          <a:xfrm>
            <a:off x="7430057" y="5033187"/>
            <a:ext cx="1472177" cy="114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6" b="27365"/>
          <a:stretch/>
        </p:blipFill>
        <p:spPr bwMode="auto">
          <a:xfrm>
            <a:off x="5283622" y="5033363"/>
            <a:ext cx="1477493" cy="1145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05114" y="6244162"/>
            <a:ext cx="91179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input</a:t>
            </a:r>
            <a:endParaRPr lang="he-IL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691715" y="6244162"/>
            <a:ext cx="82347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output</a:t>
            </a:r>
            <a:endParaRPr lang="he-IL" sz="2000" dirty="0"/>
          </a:p>
        </p:txBody>
      </p:sp>
      <p:sp>
        <p:nvSpPr>
          <p:cNvPr id="11" name="Right Arrow 10"/>
          <p:cNvSpPr/>
          <p:nvPr/>
        </p:nvSpPr>
        <p:spPr>
          <a:xfrm>
            <a:off x="6804248" y="5666932"/>
            <a:ext cx="433827" cy="251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882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/>
          <a:lstStyle/>
          <a:p>
            <a:pPr algn="l" rtl="0"/>
            <a:r>
              <a:rPr lang="en-US" dirty="0"/>
              <a:t>pic.png contains a 20x20 pixels image</a:t>
            </a:r>
          </a:p>
          <a:p>
            <a:pPr lvl="1" algn="l" rtl="0"/>
            <a:r>
              <a:rPr lang="en-US" sz="2000" dirty="0">
                <a:solidFill>
                  <a:srgbClr val="0000FF"/>
                </a:solidFill>
              </a:rPr>
              <a:t>Each pixel is a gray level in 0..255</a:t>
            </a:r>
          </a:p>
          <a:p>
            <a:pPr algn="l" rtl="0"/>
            <a:r>
              <a:rPr lang="en-US" b="1" dirty="0"/>
              <a:t>Q1</a:t>
            </a:r>
            <a:r>
              <a:rPr lang="en-US" dirty="0"/>
              <a:t>: Implement the function </a:t>
            </a:r>
            <a:r>
              <a:rPr lang="en-US" dirty="0" err="1">
                <a:solidFill>
                  <a:srgbClr val="0000FF"/>
                </a:solidFill>
              </a:rPr>
              <a:t>build_hist</a:t>
            </a:r>
            <a:r>
              <a:rPr lang="en-US" dirty="0"/>
              <a:t>(</a:t>
            </a:r>
            <a:r>
              <a:rPr lang="en-US" i="1" dirty="0" err="1"/>
              <a:t>im</a:t>
            </a:r>
            <a:r>
              <a:rPr lang="en-US" dirty="0"/>
              <a:t>):</a:t>
            </a:r>
          </a:p>
          <a:p>
            <a:pPr lvl="1" algn="l" rtl="0"/>
            <a:r>
              <a:rPr lang="en-US" sz="2000" b="1" dirty="0"/>
              <a:t>Input:</a:t>
            </a:r>
            <a:r>
              <a:rPr lang="en-US" sz="2000" dirty="0"/>
              <a:t> </a:t>
            </a:r>
            <a:r>
              <a:rPr lang="en-US" sz="2000" dirty="0" err="1"/>
              <a:t>grayscale</a:t>
            </a:r>
            <a:r>
              <a:rPr lang="en-US" sz="2000" dirty="0"/>
              <a:t> image.</a:t>
            </a:r>
          </a:p>
          <a:p>
            <a:pPr lvl="1" algn="l" rtl="0"/>
            <a:r>
              <a:rPr lang="en-US" sz="2000" b="1" dirty="0"/>
              <a:t>Output:</a:t>
            </a:r>
            <a:r>
              <a:rPr lang="en-US" sz="2000" dirty="0"/>
              <a:t> histogram of gray levels in image.</a:t>
            </a:r>
            <a:endParaRPr lang="en-US" dirty="0"/>
          </a:p>
          <a:p>
            <a:pPr marL="320040" lvl="1" indent="0" algn="l" rtl="0">
              <a:buNone/>
            </a:pPr>
            <a:endParaRPr lang="en-US" dirty="0"/>
          </a:p>
          <a:p>
            <a:pPr marL="320040" lvl="1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br>
              <a:rPr lang="en-US" dirty="0"/>
            </a:br>
            <a:endParaRPr lang="en-US" dirty="0"/>
          </a:p>
          <a:p>
            <a:pPr algn="l" rtl="0"/>
            <a:r>
              <a:rPr lang="en-US" sz="2400" dirty="0"/>
              <a:t>So our histogram will be a </a:t>
            </a:r>
            <a:r>
              <a:rPr lang="en-US" sz="2400" b="1" dirty="0">
                <a:solidFill>
                  <a:schemeClr val="bg1"/>
                </a:solidFill>
              </a:rPr>
              <a:t>list with 256 values</a:t>
            </a:r>
            <a:r>
              <a:rPr lang="en-US" sz="2400" dirty="0"/>
              <a:t>:</a:t>
            </a:r>
          </a:p>
          <a:p>
            <a:pPr lvl="1" algn="l" rtl="0"/>
            <a:r>
              <a:rPr lang="en-US" b="1" dirty="0"/>
              <a:t>Index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gray level</a:t>
            </a:r>
          </a:p>
          <a:p>
            <a:pPr lvl="1" algn="l" rtl="0"/>
            <a:r>
              <a:rPr lang="en-US" b="1" dirty="0"/>
              <a:t>Value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number of pixels with that gray level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245" y="3546844"/>
            <a:ext cx="1225904" cy="162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Image histogram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35</a:t>
            </a:fld>
            <a:endParaRPr lang="he-I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006" y="3699395"/>
            <a:ext cx="1155348" cy="1225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049276" y="4167749"/>
            <a:ext cx="666740" cy="333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2101154" y="5580612"/>
            <a:ext cx="18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gray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8022" y="5991321"/>
            <a:ext cx="4704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/>
              <a:t>number of pixels with that gray level</a:t>
            </a:r>
            <a:endParaRPr lang="he-IL" sz="2400" dirty="0"/>
          </a:p>
        </p:txBody>
      </p:sp>
      <p:sp>
        <p:nvSpPr>
          <p:cNvPr id="9" name="Rectangle 8"/>
          <p:cNvSpPr/>
          <p:nvPr/>
        </p:nvSpPr>
        <p:spPr>
          <a:xfrm>
            <a:off x="4134825" y="5152372"/>
            <a:ext cx="2624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list with 256 values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4293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59" y="4685278"/>
            <a:ext cx="2831625" cy="2198601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Histogram - Code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36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827584" y="1163110"/>
            <a:ext cx="6048672" cy="3994082"/>
          </a:xfrm>
          <a:noFill/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000" b="1" dirty="0">
              <a:solidFill>
                <a:srgbClr val="FF6600"/>
              </a:solidFill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2000" b="1" dirty="0" err="1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build_hist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 err="1">
                <a:latin typeface="Courier" pitchFamily="49" charset="0"/>
              </a:rPr>
              <a:t>hist</a:t>
            </a:r>
            <a:r>
              <a:rPr lang="en-US" sz="2000" b="1" dirty="0">
                <a:latin typeface="Courier" pitchFamily="49" charset="0"/>
              </a:rPr>
              <a:t> = [0]*256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for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>
                <a:latin typeface="Courier" pitchFamily="49" charset="0"/>
              </a:rPr>
              <a:t>x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in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</a:rPr>
              <a:t>range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im.shape</a:t>
            </a:r>
            <a:r>
              <a:rPr lang="en-US" sz="2000" b="1" dirty="0">
                <a:latin typeface="Courier" pitchFamily="49" charset="0"/>
              </a:rPr>
              <a:t>[0]):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F6600"/>
                </a:solidFill>
                <a:latin typeface="Courier" pitchFamily="49" charset="0"/>
              </a:rPr>
              <a:t>    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for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>
                <a:latin typeface="Courier" pitchFamily="49" charset="0"/>
              </a:rPr>
              <a:t>y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in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</a:rPr>
              <a:t>range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im.shape</a:t>
            </a:r>
            <a:r>
              <a:rPr lang="en-US" sz="2000" b="1" dirty="0">
                <a:latin typeface="Courier" pitchFamily="49" charset="0"/>
              </a:rPr>
              <a:t>[1]):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        </a:t>
            </a:r>
            <a:r>
              <a:rPr lang="en-US" sz="2000" b="1" dirty="0" err="1">
                <a:latin typeface="Courier" pitchFamily="49" charset="0"/>
              </a:rPr>
              <a:t>gray_level</a:t>
            </a:r>
            <a:r>
              <a:rPr lang="en-US" sz="2000" b="1" dirty="0">
                <a:latin typeface="Courier" pitchFamily="49" charset="0"/>
              </a:rPr>
              <a:t> = 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[</a:t>
            </a:r>
            <a:r>
              <a:rPr lang="en-US" sz="2000" b="1" dirty="0" err="1">
                <a:latin typeface="Courier" pitchFamily="49" charset="0"/>
              </a:rPr>
              <a:t>x,y</a:t>
            </a:r>
            <a:r>
              <a:rPr lang="en-US" sz="2000" b="1" dirty="0">
                <a:latin typeface="Courier" pitchFamily="49" charset="0"/>
              </a:rPr>
              <a:t>]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        </a:t>
            </a:r>
            <a:r>
              <a:rPr lang="en-US" sz="2000" b="1" dirty="0" err="1">
                <a:latin typeface="Courier" pitchFamily="49" charset="0"/>
              </a:rPr>
              <a:t>hist</a:t>
            </a:r>
            <a:r>
              <a:rPr lang="en-US" sz="2000" b="1" dirty="0">
                <a:latin typeface="Courier" pitchFamily="49" charset="0"/>
              </a:rPr>
              <a:t>[</a:t>
            </a:r>
            <a:r>
              <a:rPr lang="en-US" sz="2000" b="1" dirty="0" err="1">
                <a:latin typeface="Courier" pitchFamily="49" charset="0"/>
              </a:rPr>
              <a:t>gray_level</a:t>
            </a:r>
            <a:r>
              <a:rPr lang="en-US" sz="2000" b="1" dirty="0">
                <a:latin typeface="Courier" pitchFamily="49" charset="0"/>
              </a:rPr>
              <a:t>] += 1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hist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" pitchFamily="49" charset="0"/>
              </a:rPr>
              <a:t>#Same as: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F0000"/>
                </a:solidFill>
                <a:latin typeface="Courier" pitchFamily="49" charset="0"/>
              </a:rPr>
              <a:t>    #return </a:t>
            </a:r>
            <a:r>
              <a:rPr lang="en-US" sz="2000" b="1" dirty="0" err="1">
                <a:solidFill>
                  <a:srgbClr val="FF0000"/>
                </a:solidFill>
                <a:latin typeface="Courier" pitchFamily="49" charset="0"/>
              </a:rPr>
              <a:t>np.bincount</a:t>
            </a:r>
            <a:r>
              <a:rPr lang="en-US" sz="2000" b="1" dirty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" pitchFamily="49" charset="0"/>
              </a:rPr>
              <a:t>im.flatten</a:t>
            </a:r>
            <a:r>
              <a:rPr lang="en-US" sz="2000" b="1" dirty="0">
                <a:solidFill>
                  <a:srgbClr val="FF0000"/>
                </a:solidFill>
                <a:latin typeface="Courier" pitchFamily="49" charset="0"/>
              </a:rPr>
              <a:t>())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3" b="23414"/>
          <a:stretch/>
        </p:blipFill>
        <p:spPr>
          <a:xfrm>
            <a:off x="2123728" y="5039874"/>
            <a:ext cx="1819204" cy="137114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067944" y="5592014"/>
            <a:ext cx="666740" cy="333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944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Cumulative histogram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91816"/>
            <a:ext cx="7772400" cy="3421360"/>
          </a:xfrm>
        </p:spPr>
        <p:txBody>
          <a:bodyPr/>
          <a:lstStyle/>
          <a:p>
            <a:pPr algn="l" rtl="0"/>
            <a:r>
              <a:rPr lang="en-US" b="1" dirty="0"/>
              <a:t>Q2</a:t>
            </a:r>
            <a:r>
              <a:rPr lang="en-US" dirty="0"/>
              <a:t>: Implement the function </a:t>
            </a:r>
            <a:r>
              <a:rPr lang="en-US" dirty="0" err="1">
                <a:solidFill>
                  <a:srgbClr val="0000FF"/>
                </a:solidFill>
              </a:rPr>
              <a:t>cum_sum</a:t>
            </a:r>
            <a:r>
              <a:rPr lang="en-US" dirty="0"/>
              <a:t>(</a:t>
            </a:r>
            <a:r>
              <a:rPr lang="en-US" i="1" dirty="0" err="1"/>
              <a:t>nums</a:t>
            </a:r>
            <a:r>
              <a:rPr lang="en-US" dirty="0"/>
              <a:t>):</a:t>
            </a:r>
          </a:p>
          <a:p>
            <a:pPr lvl="1" algn="l" rtl="0"/>
            <a:r>
              <a:rPr lang="en-US" dirty="0"/>
              <a:t>Input: list of numbers</a:t>
            </a:r>
          </a:p>
          <a:p>
            <a:pPr lvl="1" algn="l" rtl="0"/>
            <a:r>
              <a:rPr lang="en-US" dirty="0"/>
              <a:t>Output: list of the cumulative sums of </a:t>
            </a:r>
            <a:r>
              <a:rPr lang="en-US" i="1" dirty="0" err="1"/>
              <a:t>nums</a:t>
            </a:r>
            <a:endParaRPr lang="en-US" i="1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23292"/>
              </p:ext>
            </p:extLst>
          </p:nvPr>
        </p:nvGraphicFramePr>
        <p:xfrm>
          <a:off x="3275856" y="3140968"/>
          <a:ext cx="24384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96075"/>
              </p:ext>
            </p:extLst>
          </p:nvPr>
        </p:nvGraphicFramePr>
        <p:xfrm>
          <a:off x="3275856" y="4077072"/>
          <a:ext cx="2438400" cy="37084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283968" y="3573016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49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Cumulative sum –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95353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38</a:t>
            </a:fld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501310" y="2060848"/>
            <a:ext cx="8247154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900" b="1" dirty="0" err="1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1900" b="1" dirty="0">
                <a:latin typeface="Courier" pitchFamily="49" charset="0"/>
              </a:rPr>
              <a:t> </a:t>
            </a:r>
            <a:r>
              <a:rPr lang="en-US" sz="1900" b="1" dirty="0" err="1">
                <a:solidFill>
                  <a:srgbClr val="0000FF"/>
                </a:solidFill>
                <a:latin typeface="Courier" pitchFamily="49" charset="0"/>
              </a:rPr>
              <a:t>cum_sum</a:t>
            </a:r>
            <a:r>
              <a:rPr lang="en-US" sz="1900" b="1" dirty="0">
                <a:latin typeface="Courier" pitchFamily="49" charset="0"/>
              </a:rPr>
              <a:t>(</a:t>
            </a:r>
            <a:r>
              <a:rPr lang="en-US" sz="1900" b="1" dirty="0" err="1">
                <a:latin typeface="Courier" pitchFamily="49" charset="0"/>
              </a:rPr>
              <a:t>nums</a:t>
            </a:r>
            <a:r>
              <a:rPr lang="en-US" sz="1900" b="1" dirty="0">
                <a:latin typeface="Courier" pitchFamily="49" charset="0"/>
              </a:rPr>
              <a:t>):</a:t>
            </a:r>
          </a:p>
          <a:p>
            <a:pPr fontAlgn="t"/>
            <a:r>
              <a:rPr lang="en-US" sz="1900" b="1" dirty="0">
                <a:latin typeface="Courier" pitchFamily="49" charset="0"/>
              </a:rPr>
              <a:t>    </a:t>
            </a:r>
            <a:r>
              <a:rPr lang="en-US" sz="1900" b="1" dirty="0">
                <a:solidFill>
                  <a:srgbClr val="FF8C00"/>
                </a:solidFill>
                <a:latin typeface="Courier" pitchFamily="49" charset="0"/>
              </a:rPr>
              <a:t>if not </a:t>
            </a:r>
            <a:r>
              <a:rPr lang="en-US" sz="1900" b="1" dirty="0" err="1">
                <a:latin typeface="Courier" pitchFamily="49" charset="0"/>
              </a:rPr>
              <a:t>nums</a:t>
            </a:r>
            <a:r>
              <a:rPr lang="en-US" sz="1900" b="1" dirty="0">
                <a:latin typeface="Courier" pitchFamily="49" charset="0"/>
              </a:rPr>
              <a:t>: </a:t>
            </a:r>
            <a:r>
              <a:rPr lang="en-US" sz="19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1900" b="1" dirty="0">
                <a:latin typeface="Courier" pitchFamily="49" charset="0"/>
              </a:rPr>
              <a:t> []</a:t>
            </a:r>
          </a:p>
          <a:p>
            <a:pPr fontAlgn="t"/>
            <a:r>
              <a:rPr lang="en-US" sz="1900" b="1" dirty="0">
                <a:latin typeface="Courier" pitchFamily="49" charset="0"/>
              </a:rPr>
              <a:t>    result = [</a:t>
            </a:r>
            <a:r>
              <a:rPr lang="en-US" sz="1900" b="1" dirty="0" err="1">
                <a:latin typeface="Courier" pitchFamily="49" charset="0"/>
              </a:rPr>
              <a:t>nums</a:t>
            </a:r>
            <a:r>
              <a:rPr lang="en-US" sz="1900" b="1" dirty="0">
                <a:latin typeface="Courier" pitchFamily="49" charset="0"/>
              </a:rPr>
              <a:t>[0]]</a:t>
            </a:r>
          </a:p>
          <a:p>
            <a:pPr fontAlgn="t"/>
            <a:r>
              <a:rPr lang="en-US" sz="1900" b="1" dirty="0">
                <a:latin typeface="Courier" pitchFamily="49" charset="0"/>
              </a:rPr>
              <a:t>    </a:t>
            </a:r>
            <a:r>
              <a:rPr lang="en-US" sz="1900" b="1" dirty="0">
                <a:solidFill>
                  <a:srgbClr val="FF8C00"/>
                </a:solidFill>
                <a:latin typeface="Courier" pitchFamily="49" charset="0"/>
              </a:rPr>
              <a:t>for</a:t>
            </a:r>
            <a:r>
              <a:rPr lang="en-US" sz="1900" b="1" dirty="0">
                <a:latin typeface="Courier" pitchFamily="49" charset="0"/>
              </a:rPr>
              <a:t> </a:t>
            </a:r>
            <a:r>
              <a:rPr lang="en-US" sz="1900" b="1" dirty="0" err="1">
                <a:latin typeface="Courier" pitchFamily="49" charset="0"/>
              </a:rPr>
              <a:t>i</a:t>
            </a:r>
            <a:r>
              <a:rPr lang="en-US" sz="1900" b="1" dirty="0">
                <a:latin typeface="Courier" pitchFamily="49" charset="0"/>
              </a:rPr>
              <a:t> </a:t>
            </a:r>
            <a:r>
              <a:rPr lang="en-US" sz="1900" b="1" dirty="0">
                <a:solidFill>
                  <a:srgbClr val="FF8C00"/>
                </a:solidFill>
                <a:latin typeface="Courier" pitchFamily="49" charset="0"/>
              </a:rPr>
              <a:t>in </a:t>
            </a:r>
            <a:r>
              <a:rPr lang="en-US" sz="1900" b="1" dirty="0">
                <a:solidFill>
                  <a:srgbClr val="7030A0"/>
                </a:solidFill>
                <a:latin typeface="Courier" pitchFamily="49" charset="0"/>
              </a:rPr>
              <a:t>range</a:t>
            </a:r>
            <a:r>
              <a:rPr lang="en-US" sz="1900" b="1" dirty="0">
                <a:latin typeface="Courier" pitchFamily="49" charset="0"/>
              </a:rPr>
              <a:t>(1,</a:t>
            </a:r>
            <a:r>
              <a:rPr lang="en-US" sz="1900" b="1" dirty="0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900" b="1" dirty="0">
                <a:latin typeface="Courier" pitchFamily="49" charset="0"/>
              </a:rPr>
              <a:t>(</a:t>
            </a:r>
            <a:r>
              <a:rPr lang="en-US" sz="1900" b="1" dirty="0" err="1">
                <a:latin typeface="Courier" pitchFamily="49" charset="0"/>
              </a:rPr>
              <a:t>nums</a:t>
            </a:r>
            <a:r>
              <a:rPr lang="en-US" sz="1900" b="1" dirty="0">
                <a:latin typeface="Courier" pitchFamily="49" charset="0"/>
              </a:rPr>
              <a:t>)):</a:t>
            </a:r>
          </a:p>
          <a:p>
            <a:pPr fontAlgn="t"/>
            <a:r>
              <a:rPr lang="en-US" sz="1900" b="1" dirty="0">
                <a:latin typeface="Courier" pitchFamily="49" charset="0"/>
              </a:rPr>
              <a:t>        </a:t>
            </a:r>
            <a:r>
              <a:rPr lang="en-US" sz="1900" b="1" dirty="0" err="1">
                <a:latin typeface="Courier" pitchFamily="49" charset="0"/>
              </a:rPr>
              <a:t>prev_sum</a:t>
            </a:r>
            <a:r>
              <a:rPr lang="en-US" sz="1900" b="1" dirty="0">
                <a:latin typeface="Courier" pitchFamily="49" charset="0"/>
              </a:rPr>
              <a:t> = result[i-1]   </a:t>
            </a:r>
          </a:p>
          <a:p>
            <a:pPr fontAlgn="t"/>
            <a:r>
              <a:rPr lang="en-US" sz="1900" b="1" dirty="0">
                <a:latin typeface="Courier" pitchFamily="49" charset="0"/>
              </a:rPr>
              <a:t>        </a:t>
            </a:r>
            <a:r>
              <a:rPr lang="en-US" sz="1900" b="1" dirty="0" err="1">
                <a:latin typeface="Courier" pitchFamily="49" charset="0"/>
              </a:rPr>
              <a:t>result.append</a:t>
            </a:r>
            <a:r>
              <a:rPr lang="en-US" sz="1900" b="1" dirty="0">
                <a:latin typeface="Courier" pitchFamily="49" charset="0"/>
              </a:rPr>
              <a:t>(</a:t>
            </a:r>
            <a:r>
              <a:rPr lang="en-US" sz="1900" b="1" dirty="0" err="1">
                <a:latin typeface="Courier" pitchFamily="49" charset="0"/>
              </a:rPr>
              <a:t>prev_sum</a:t>
            </a:r>
            <a:r>
              <a:rPr lang="en-US" sz="1900" b="1" dirty="0">
                <a:latin typeface="Courier" pitchFamily="49" charset="0"/>
              </a:rPr>
              <a:t> + </a:t>
            </a:r>
            <a:r>
              <a:rPr lang="en-US" sz="1900" b="1" dirty="0" err="1">
                <a:latin typeface="Courier" pitchFamily="49" charset="0"/>
              </a:rPr>
              <a:t>nums</a:t>
            </a:r>
            <a:r>
              <a:rPr lang="en-US" sz="1900" b="1" dirty="0">
                <a:latin typeface="Courier" pitchFamily="49" charset="0"/>
              </a:rPr>
              <a:t>[</a:t>
            </a:r>
            <a:r>
              <a:rPr lang="en-US" sz="1900" b="1" dirty="0" err="1">
                <a:latin typeface="Courier" pitchFamily="49" charset="0"/>
              </a:rPr>
              <a:t>i</a:t>
            </a:r>
            <a:r>
              <a:rPr lang="en-US" sz="1900" b="1" dirty="0">
                <a:latin typeface="Courier" pitchFamily="49" charset="0"/>
              </a:rPr>
              <a:t>])</a:t>
            </a:r>
          </a:p>
          <a:p>
            <a:pPr fontAlgn="t"/>
            <a:r>
              <a:rPr lang="en-US" sz="1900" b="1" dirty="0">
                <a:latin typeface="Courier" pitchFamily="49" charset="0"/>
              </a:rPr>
              <a:t>    </a:t>
            </a:r>
            <a:r>
              <a:rPr lang="en-US" sz="19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1900" b="1" dirty="0">
                <a:latin typeface="Courier" pitchFamily="49" charset="0"/>
              </a:rPr>
              <a:t> result</a:t>
            </a:r>
          </a:p>
          <a:p>
            <a:pPr fontAlgn="t"/>
            <a:endParaRPr lang="en-US" sz="1900" b="1" dirty="0">
              <a:latin typeface="Courier" pitchFamily="49" charset="0"/>
            </a:endParaRPr>
          </a:p>
          <a:p>
            <a:pPr fontAlgn="t"/>
            <a:r>
              <a:rPr lang="en-US" sz="1900" b="1" dirty="0">
                <a:latin typeface="Courier" pitchFamily="49" charset="0"/>
              </a:rPr>
              <a:t>    </a:t>
            </a:r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#Same as:</a:t>
            </a:r>
          </a:p>
          <a:p>
            <a:pPr fontAlgn="t"/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    #return [sum(</a:t>
            </a:r>
            <a:r>
              <a:rPr lang="en-US" sz="1900" b="1" dirty="0" err="1">
                <a:solidFill>
                  <a:srgbClr val="FF0000"/>
                </a:solidFill>
                <a:latin typeface="Courier" pitchFamily="49" charset="0"/>
              </a:rPr>
              <a:t>nums</a:t>
            </a:r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[:i+1]) for </a:t>
            </a:r>
            <a:r>
              <a:rPr lang="en-US" sz="1900" b="1" dirty="0" err="1">
                <a:solidFill>
                  <a:srgbClr val="FF0000"/>
                </a:solidFill>
                <a:latin typeface="Courier" pitchFamily="49" charset="0"/>
              </a:rPr>
              <a:t>i</a:t>
            </a:r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 in range(</a:t>
            </a:r>
            <a:r>
              <a:rPr lang="en-US" sz="1900" b="1" dirty="0" err="1">
                <a:solidFill>
                  <a:srgbClr val="FF0000"/>
                </a:solidFill>
                <a:latin typeface="Courier" pitchFamily="49" charset="0"/>
              </a:rPr>
              <a:t>len</a:t>
            </a:r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" pitchFamily="49" charset="0"/>
              </a:rPr>
              <a:t>nums</a:t>
            </a:r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))] </a:t>
            </a:r>
          </a:p>
          <a:p>
            <a:pPr fontAlgn="t"/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    #Or:    </a:t>
            </a:r>
          </a:p>
          <a:p>
            <a:pPr fontAlgn="t"/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    #return list(</a:t>
            </a:r>
            <a:r>
              <a:rPr lang="en-US" sz="1900" b="1" dirty="0" err="1">
                <a:solidFill>
                  <a:srgbClr val="FF0000"/>
                </a:solidFill>
                <a:latin typeface="Courier" pitchFamily="49" charset="0"/>
              </a:rPr>
              <a:t>np.cumsum</a:t>
            </a:r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" pitchFamily="49" charset="0"/>
              </a:rPr>
              <a:t>nums</a:t>
            </a:r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)) </a:t>
            </a:r>
            <a:endParaRPr lang="en-US" sz="1900" b="1" dirty="0">
              <a:latin typeface="Courier" pitchFamily="49" charset="0"/>
            </a:endParaRPr>
          </a:p>
          <a:p>
            <a:pPr fontAlgn="t"/>
            <a:endParaRPr lang="en-US" sz="1900" b="1" dirty="0">
              <a:solidFill>
                <a:srgbClr val="FF0000"/>
              </a:solidFill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Finding the thresholds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39</a:t>
            </a:fld>
            <a:endParaRPr lang="he-IL"/>
          </a:p>
        </p:txBody>
      </p:sp>
      <p:grpSp>
        <p:nvGrpSpPr>
          <p:cNvPr id="14" name="Group 13"/>
          <p:cNvGrpSpPr/>
          <p:nvPr/>
        </p:nvGrpSpPr>
        <p:grpSpPr>
          <a:xfrm>
            <a:off x="2009774" y="2276872"/>
            <a:ext cx="4794473" cy="1224136"/>
            <a:chOff x="2009774" y="2420888"/>
            <a:chExt cx="4794473" cy="1224136"/>
          </a:xfrm>
        </p:grpSpPr>
        <p:sp>
          <p:nvSpPr>
            <p:cNvPr id="6" name="Rounded Rectangle 5"/>
            <p:cNvSpPr/>
            <p:nvPr/>
          </p:nvSpPr>
          <p:spPr>
            <a:xfrm>
              <a:off x="2009774" y="2420888"/>
              <a:ext cx="4794473" cy="1224136"/>
            </a:xfrm>
            <a:prstGeom prst="roundRect">
              <a:avLst>
                <a:gd name="adj" fmla="val 9259"/>
              </a:avLst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1720" y="2492896"/>
              <a:ext cx="4629150" cy="1114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829072"/>
          </a:xfrm>
        </p:spPr>
        <p:txBody>
          <a:bodyPr/>
          <a:lstStyle/>
          <a:p>
            <a:pPr algn="l" rtl="0"/>
            <a:r>
              <a:rPr lang="en-US" b="1" dirty="0"/>
              <a:t>Q3</a:t>
            </a:r>
            <a:r>
              <a:rPr lang="en-US" dirty="0"/>
              <a:t>: Given an image, find two thresholds th1, th2 such that: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789040"/>
            <a:ext cx="7131893" cy="2427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4644008" y="5550283"/>
            <a:ext cx="864096" cy="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24180" y="5550283"/>
            <a:ext cx="1584176" cy="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84168" y="5927246"/>
            <a:ext cx="1152128" cy="0"/>
          </a:xfrm>
          <a:prstGeom prst="line">
            <a:avLst/>
          </a:prstGeom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4008" y="5927246"/>
            <a:ext cx="1296144" cy="0"/>
          </a:xfrm>
          <a:prstGeom prst="line">
            <a:avLst/>
          </a:prstGeom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23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62272"/>
            <a:ext cx="7772400" cy="1143000"/>
          </a:xfrm>
        </p:spPr>
        <p:txBody>
          <a:bodyPr/>
          <a:lstStyle/>
          <a:p>
            <a:pPr rtl="0"/>
            <a:r>
              <a:rPr lang="en-US" dirty="0"/>
              <a:t>Recap: </a:t>
            </a:r>
            <a:r>
              <a:rPr lang="en-US" dirty="0" err="1"/>
              <a:t>Numpy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</a:t>
            </a:fld>
            <a:endParaRPr lang="he-IL"/>
          </a:p>
        </p:txBody>
      </p:sp>
      <p:sp>
        <p:nvSpPr>
          <p:cNvPr id="6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107504" y="1052736"/>
            <a:ext cx="4608512" cy="4752528"/>
          </a:xfrm>
        </p:spPr>
        <p:txBody>
          <a:bodyPr>
            <a:noAutofit/>
          </a:bodyPr>
          <a:lstStyle/>
          <a:p>
            <a:pPr algn="l" rtl="0">
              <a:spcBef>
                <a:spcPts val="18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Slicing</a:t>
            </a:r>
          </a:p>
          <a:p>
            <a:pPr marL="0" indent="0" algn="l" rtl="0">
              <a:spcBef>
                <a:spcPts val="18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t="18761" r="-545" b="-109"/>
          <a:stretch/>
        </p:blipFill>
        <p:spPr bwMode="auto">
          <a:xfrm>
            <a:off x="395536" y="1556792"/>
            <a:ext cx="5867400" cy="457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22390"/>
              </p:ext>
            </p:extLst>
          </p:nvPr>
        </p:nvGraphicFramePr>
        <p:xfrm>
          <a:off x="5796136" y="1412776"/>
          <a:ext cx="2916000" cy="113538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95536" y="2420888"/>
            <a:ext cx="3816424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5536" y="3501008"/>
            <a:ext cx="554461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5536" y="4149080"/>
            <a:ext cx="5544616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5536" y="5013176"/>
            <a:ext cx="5544616" cy="1115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4288" y="1412776"/>
            <a:ext cx="165618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868144" y="1412776"/>
            <a:ext cx="325288" cy="11521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16216" y="1412776"/>
            <a:ext cx="325288" cy="11521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164288" y="1412776"/>
            <a:ext cx="325288" cy="11521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812360" y="1412776"/>
            <a:ext cx="325288" cy="11521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495184" y="1412776"/>
            <a:ext cx="325288" cy="11521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796136" y="1412776"/>
            <a:ext cx="3024336" cy="288032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796136" y="1700808"/>
            <a:ext cx="3024336" cy="288032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68144" y="980728"/>
            <a:ext cx="81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148064" y="2060848"/>
            <a:ext cx="216024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5148064" y="1772816"/>
            <a:ext cx="216024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148064" y="1484784"/>
            <a:ext cx="216024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35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1" grpId="0" animBg="1"/>
      <p:bldP spid="11" grpId="1" animBg="1"/>
      <p:bldP spid="12" grpId="0" animBg="1"/>
      <p:bldP spid="12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23" grpId="0" animBg="1"/>
      <p:bldP spid="23" grpId="1" animBg="1"/>
      <p:bldP spid="22" grpId="0" animBg="1"/>
      <p:bldP spid="26" grpId="0" animBg="1"/>
      <p:bldP spid="26" grpId="1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thresholds – Code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9552" y="1700808"/>
            <a:ext cx="8208912" cy="45720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50" b="1" dirty="0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1850" b="1" dirty="0">
                <a:latin typeface="Courier" pitchFamily="49" charset="0"/>
              </a:rPr>
              <a:t> </a:t>
            </a:r>
            <a:r>
              <a:rPr lang="en-US" sz="1850" b="1" dirty="0" err="1">
                <a:solidFill>
                  <a:srgbClr val="0000FF"/>
                </a:solidFill>
                <a:latin typeface="Courier" pitchFamily="49" charset="0"/>
              </a:rPr>
              <a:t>find_thrds</a:t>
            </a:r>
            <a:r>
              <a:rPr lang="en-US" sz="1850" b="1" dirty="0">
                <a:latin typeface="Courier" pitchFamily="49" charset="0"/>
              </a:rPr>
              <a:t>(</a:t>
            </a:r>
            <a:r>
              <a:rPr lang="en-US" sz="1850" b="1" dirty="0" err="1">
                <a:latin typeface="Courier" pitchFamily="49" charset="0"/>
              </a:rPr>
              <a:t>im</a:t>
            </a:r>
            <a:r>
              <a:rPr lang="en-US" sz="1850" b="1" dirty="0">
                <a:latin typeface="Courier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en-US" sz="1850" b="1" dirty="0">
                <a:latin typeface="Courier" pitchFamily="49" charset="0"/>
              </a:rPr>
              <a:t>    </a:t>
            </a:r>
            <a:r>
              <a:rPr lang="en-US" sz="1850" b="1" dirty="0" err="1">
                <a:latin typeface="Courier" pitchFamily="49" charset="0"/>
              </a:rPr>
              <a:t>hist</a:t>
            </a:r>
            <a:r>
              <a:rPr lang="en-US" sz="1850" b="1" dirty="0">
                <a:latin typeface="Courier" pitchFamily="49" charset="0"/>
              </a:rPr>
              <a:t> = </a:t>
            </a:r>
            <a:r>
              <a:rPr lang="en-US" sz="1850" b="1" dirty="0" err="1">
                <a:latin typeface="Courier" pitchFamily="49" charset="0"/>
              </a:rPr>
              <a:t>build_hist</a:t>
            </a:r>
            <a:r>
              <a:rPr lang="en-US" sz="1850" b="1" dirty="0">
                <a:latin typeface="Courier" pitchFamily="49" charset="0"/>
              </a:rPr>
              <a:t>(</a:t>
            </a:r>
            <a:r>
              <a:rPr lang="en-US" sz="1850" b="1" dirty="0" err="1">
                <a:latin typeface="Courier" pitchFamily="49" charset="0"/>
              </a:rPr>
              <a:t>im</a:t>
            </a:r>
            <a:r>
              <a:rPr lang="en-US" sz="1850" b="1" dirty="0">
                <a:latin typeface="Courier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50" b="1" dirty="0">
                <a:latin typeface="Courier" pitchFamily="49" charset="0"/>
              </a:rPr>
              <a:t>    </a:t>
            </a:r>
            <a:r>
              <a:rPr lang="en-US" sz="1850" b="1" dirty="0" err="1">
                <a:latin typeface="Courier" pitchFamily="49" charset="0"/>
              </a:rPr>
              <a:t>cum_lst</a:t>
            </a:r>
            <a:r>
              <a:rPr lang="en-US" sz="1850" b="1" dirty="0">
                <a:latin typeface="Courier" pitchFamily="49" charset="0"/>
              </a:rPr>
              <a:t> = </a:t>
            </a:r>
            <a:r>
              <a:rPr lang="en-US" sz="1850" b="1" dirty="0" err="1">
                <a:latin typeface="Courier" pitchFamily="49" charset="0"/>
              </a:rPr>
              <a:t>cum_sum</a:t>
            </a:r>
            <a:r>
              <a:rPr lang="en-US" sz="1850" b="1" dirty="0">
                <a:latin typeface="Courier" pitchFamily="49" charset="0"/>
              </a:rPr>
              <a:t>(</a:t>
            </a:r>
            <a:r>
              <a:rPr lang="en-US" sz="1850" b="1" dirty="0" err="1">
                <a:latin typeface="Courier" pitchFamily="49" charset="0"/>
              </a:rPr>
              <a:t>hist</a:t>
            </a:r>
            <a:r>
              <a:rPr lang="en-US" sz="1850" b="1" dirty="0">
                <a:latin typeface="Courier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50" b="1" dirty="0">
                <a:latin typeface="Courier" pitchFamily="49" charset="0"/>
              </a:rPr>
              <a:t>    </a:t>
            </a:r>
            <a:r>
              <a:rPr lang="en-US" sz="1850" b="1" dirty="0" err="1">
                <a:latin typeface="Courier" pitchFamily="49" charset="0"/>
              </a:rPr>
              <a:t>i</a:t>
            </a:r>
            <a:r>
              <a:rPr lang="en-US" sz="1850" b="1" dirty="0">
                <a:latin typeface="Courier" pitchFamily="49" charset="0"/>
              </a:rPr>
              <a:t> = 0</a:t>
            </a:r>
          </a:p>
          <a:p>
            <a:pPr marL="0" indent="0" algn="l" rtl="0">
              <a:buNone/>
            </a:pPr>
            <a:r>
              <a:rPr lang="en-US" sz="1850" b="1" dirty="0">
                <a:latin typeface="Courier" pitchFamily="49" charset="0"/>
              </a:rPr>
              <a:t>    </a:t>
            </a:r>
            <a:r>
              <a:rPr lang="en-US" sz="1850" b="1" dirty="0">
                <a:solidFill>
                  <a:srgbClr val="FF8C00"/>
                </a:solidFill>
                <a:latin typeface="Courier" pitchFamily="49" charset="0"/>
              </a:rPr>
              <a:t>while</a:t>
            </a:r>
            <a:r>
              <a:rPr lang="en-US" sz="1850" b="1" dirty="0">
                <a:latin typeface="Courier" pitchFamily="49" charset="0"/>
              </a:rPr>
              <a:t> </a:t>
            </a:r>
            <a:r>
              <a:rPr lang="en-US" sz="1850" b="1" dirty="0">
                <a:solidFill>
                  <a:srgbClr val="7030A0"/>
                </a:solidFill>
                <a:latin typeface="Courier" pitchFamily="49" charset="0"/>
              </a:rPr>
              <a:t>float</a:t>
            </a:r>
            <a:r>
              <a:rPr lang="en-US" sz="1850" b="1" dirty="0">
                <a:latin typeface="Courier" pitchFamily="49" charset="0"/>
              </a:rPr>
              <a:t>(</a:t>
            </a:r>
            <a:r>
              <a:rPr lang="en-US" sz="1850" b="1" dirty="0" err="1">
                <a:latin typeface="Courier" pitchFamily="49" charset="0"/>
              </a:rPr>
              <a:t>cum_lst</a:t>
            </a:r>
            <a:r>
              <a:rPr lang="en-US" sz="1850" b="1" dirty="0">
                <a:latin typeface="Courier" pitchFamily="49" charset="0"/>
              </a:rPr>
              <a:t>[</a:t>
            </a:r>
            <a:r>
              <a:rPr lang="en-US" sz="1850" b="1" dirty="0" err="1">
                <a:latin typeface="Courier" pitchFamily="49" charset="0"/>
              </a:rPr>
              <a:t>i</a:t>
            </a:r>
            <a:r>
              <a:rPr lang="en-US" sz="1850" b="1" dirty="0">
                <a:latin typeface="Courier" pitchFamily="49" charset="0"/>
              </a:rPr>
              <a:t>]) / </a:t>
            </a:r>
            <a:r>
              <a:rPr lang="en-US" sz="1850" b="1" dirty="0" err="1">
                <a:latin typeface="Courier" pitchFamily="49" charset="0"/>
              </a:rPr>
              <a:t>im.size</a:t>
            </a:r>
            <a:r>
              <a:rPr lang="en-US" sz="1850" b="1" dirty="0">
                <a:latin typeface="Courier" pitchFamily="49" charset="0"/>
              </a:rPr>
              <a:t> &lt; 1.0 / 3:</a:t>
            </a:r>
          </a:p>
          <a:p>
            <a:pPr marL="0" indent="0" algn="l" rtl="0">
              <a:buNone/>
            </a:pPr>
            <a:r>
              <a:rPr lang="en-US" sz="1850" b="1" dirty="0">
                <a:latin typeface="Courier" pitchFamily="49" charset="0"/>
              </a:rPr>
              <a:t>        </a:t>
            </a:r>
            <a:r>
              <a:rPr lang="en-US" sz="1850" b="1" dirty="0" err="1">
                <a:latin typeface="Courier" pitchFamily="49" charset="0"/>
              </a:rPr>
              <a:t>i</a:t>
            </a:r>
            <a:r>
              <a:rPr lang="en-US" sz="1850" b="1" dirty="0">
                <a:latin typeface="Courier" pitchFamily="49" charset="0"/>
              </a:rPr>
              <a:t> += 1</a:t>
            </a:r>
          </a:p>
          <a:p>
            <a:pPr marL="0" indent="0" algn="l" rtl="0">
              <a:buNone/>
            </a:pPr>
            <a:r>
              <a:rPr lang="en-US" sz="1850" b="1" dirty="0">
                <a:latin typeface="Courier" pitchFamily="49" charset="0"/>
              </a:rPr>
              <a:t>    th1 = </a:t>
            </a:r>
            <a:r>
              <a:rPr lang="en-US" sz="1850" b="1" dirty="0" err="1">
                <a:latin typeface="Courier" pitchFamily="49" charset="0"/>
              </a:rPr>
              <a:t>i</a:t>
            </a:r>
            <a:endParaRPr lang="en-US" sz="1850" b="1" dirty="0"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1850" b="1" dirty="0">
                <a:latin typeface="Courier" pitchFamily="49" charset="0"/>
              </a:rPr>
              <a:t>    </a:t>
            </a:r>
            <a:r>
              <a:rPr lang="en-US" sz="1850" b="1" dirty="0">
                <a:solidFill>
                  <a:srgbClr val="FF8C00"/>
                </a:solidFill>
                <a:latin typeface="Courier" pitchFamily="49" charset="0"/>
              </a:rPr>
              <a:t>while</a:t>
            </a:r>
            <a:r>
              <a:rPr lang="en-US" sz="1850" b="1" dirty="0">
                <a:latin typeface="Courier" pitchFamily="49" charset="0"/>
              </a:rPr>
              <a:t> </a:t>
            </a:r>
            <a:r>
              <a:rPr lang="en-US" sz="1850" b="1" dirty="0">
                <a:solidFill>
                  <a:srgbClr val="7030A0"/>
                </a:solidFill>
                <a:latin typeface="Courier" pitchFamily="49" charset="0"/>
              </a:rPr>
              <a:t>float</a:t>
            </a:r>
            <a:r>
              <a:rPr lang="en-US" sz="1850" b="1" dirty="0">
                <a:latin typeface="Courier" pitchFamily="49" charset="0"/>
              </a:rPr>
              <a:t>(</a:t>
            </a:r>
            <a:r>
              <a:rPr lang="en-US" sz="1850" b="1" dirty="0" err="1">
                <a:latin typeface="Courier" pitchFamily="49" charset="0"/>
              </a:rPr>
              <a:t>cum_lst</a:t>
            </a:r>
            <a:r>
              <a:rPr lang="en-US" sz="1850" b="1" dirty="0">
                <a:latin typeface="Courier" pitchFamily="49" charset="0"/>
              </a:rPr>
              <a:t>[</a:t>
            </a:r>
            <a:r>
              <a:rPr lang="en-US" sz="1850" b="1" dirty="0" err="1">
                <a:latin typeface="Courier" pitchFamily="49" charset="0"/>
              </a:rPr>
              <a:t>i</a:t>
            </a:r>
            <a:r>
              <a:rPr lang="en-US" sz="1850" b="1" dirty="0">
                <a:latin typeface="Courier" pitchFamily="49" charset="0"/>
              </a:rPr>
              <a:t>]) / </a:t>
            </a:r>
            <a:r>
              <a:rPr lang="en-US" sz="1850" b="1" dirty="0" err="1">
                <a:latin typeface="Courier" pitchFamily="49" charset="0"/>
              </a:rPr>
              <a:t>im.size</a:t>
            </a:r>
            <a:r>
              <a:rPr lang="en-US" sz="1850" b="1" dirty="0">
                <a:latin typeface="Courier" pitchFamily="49" charset="0"/>
              </a:rPr>
              <a:t> &lt; 2.0 / 3:</a:t>
            </a:r>
          </a:p>
          <a:p>
            <a:pPr marL="0" indent="0" algn="l" rtl="0">
              <a:buNone/>
            </a:pPr>
            <a:r>
              <a:rPr lang="en-US" sz="1850" b="1" dirty="0">
                <a:latin typeface="Courier" pitchFamily="49" charset="0"/>
              </a:rPr>
              <a:t>        </a:t>
            </a:r>
            <a:r>
              <a:rPr lang="en-US" sz="1850" b="1" dirty="0" err="1">
                <a:latin typeface="Courier" pitchFamily="49" charset="0"/>
              </a:rPr>
              <a:t>i</a:t>
            </a:r>
            <a:r>
              <a:rPr lang="en-US" sz="1850" b="1" dirty="0">
                <a:latin typeface="Courier" pitchFamily="49" charset="0"/>
              </a:rPr>
              <a:t> += 1</a:t>
            </a:r>
          </a:p>
          <a:p>
            <a:pPr marL="0" indent="0" algn="l" rtl="0">
              <a:buNone/>
            </a:pPr>
            <a:r>
              <a:rPr lang="en-US" sz="1850" b="1" dirty="0">
                <a:latin typeface="Courier" pitchFamily="49" charset="0"/>
              </a:rPr>
              <a:t>    th2 = i</a:t>
            </a:r>
          </a:p>
          <a:p>
            <a:pPr marL="0" indent="0" algn="l" rtl="0">
              <a:buNone/>
            </a:pPr>
            <a:r>
              <a:rPr lang="en-US" sz="1850" b="1" dirty="0">
                <a:solidFill>
                  <a:srgbClr val="FF8C00"/>
                </a:solidFill>
                <a:latin typeface="Courier" pitchFamily="49" charset="0"/>
              </a:rPr>
              <a:t>    return</a:t>
            </a:r>
            <a:r>
              <a:rPr lang="en-US" sz="1850" b="1" dirty="0">
                <a:latin typeface="Courier" pitchFamily="49" charset="0"/>
              </a:rPr>
              <a:t> th1, th2</a:t>
            </a:r>
          </a:p>
          <a:p>
            <a:pPr marL="0" indent="0" algn="l" rtl="0">
              <a:buNone/>
            </a:pPr>
            <a:r>
              <a:rPr lang="en-US" sz="1850" b="1" dirty="0">
                <a:solidFill>
                  <a:srgbClr val="FF0000"/>
                </a:solidFill>
                <a:latin typeface="Courier" pitchFamily="49" charset="0"/>
              </a:rPr>
              <a:t>    #Or simply use:</a:t>
            </a:r>
          </a:p>
          <a:p>
            <a:pPr marL="0" indent="0" algn="l" rtl="0">
              <a:buNone/>
            </a:pPr>
            <a:r>
              <a:rPr lang="en-US" sz="1850" b="1" dirty="0">
                <a:solidFill>
                  <a:srgbClr val="FF0000"/>
                </a:solidFill>
                <a:latin typeface="Courier" pitchFamily="49" charset="0"/>
              </a:rPr>
              <a:t>    #return </a:t>
            </a:r>
            <a:r>
              <a:rPr lang="en-US" sz="1850" b="1" dirty="0" err="1">
                <a:solidFill>
                  <a:srgbClr val="FF0000"/>
                </a:solidFill>
                <a:latin typeface="Courier" pitchFamily="49" charset="0"/>
              </a:rPr>
              <a:t>np.percentile</a:t>
            </a:r>
            <a:r>
              <a:rPr lang="en-US" sz="1850" b="1" dirty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1850" b="1" dirty="0" err="1">
                <a:solidFill>
                  <a:srgbClr val="FF0000"/>
                </a:solidFill>
                <a:latin typeface="Courier" pitchFamily="49" charset="0"/>
              </a:rPr>
              <a:t>im</a:t>
            </a:r>
            <a:r>
              <a:rPr lang="en-US" sz="1850" b="1" dirty="0">
                <a:solidFill>
                  <a:srgbClr val="FF0000"/>
                </a:solidFill>
                <a:latin typeface="Courier" pitchFamily="49" charset="0"/>
              </a:rPr>
              <a:t>, 33), </a:t>
            </a:r>
            <a:r>
              <a:rPr lang="en-US" sz="1850" b="1" dirty="0" err="1">
                <a:solidFill>
                  <a:srgbClr val="FF0000"/>
                </a:solidFill>
                <a:latin typeface="Courier" pitchFamily="49" charset="0"/>
              </a:rPr>
              <a:t>np.percentile</a:t>
            </a:r>
            <a:r>
              <a:rPr lang="en-US" sz="1850" b="1" dirty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1850" b="1" dirty="0" err="1">
                <a:solidFill>
                  <a:srgbClr val="FF0000"/>
                </a:solidFill>
                <a:latin typeface="Courier" pitchFamily="49" charset="0"/>
              </a:rPr>
              <a:t>im</a:t>
            </a:r>
            <a:r>
              <a:rPr lang="en-US" sz="1850" b="1" dirty="0">
                <a:solidFill>
                  <a:srgbClr val="FF0000"/>
                </a:solidFill>
                <a:latin typeface="Courier" pitchFamily="49" charset="0"/>
              </a:rPr>
              <a:t>, 66)</a:t>
            </a:r>
            <a:endParaRPr lang="he-IL" sz="1850" b="1" dirty="0">
              <a:solidFill>
                <a:srgbClr val="FF0000"/>
              </a:solidFill>
              <a:latin typeface="Courier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6991" y="2060848"/>
            <a:ext cx="91403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50" b="1" dirty="0">
                <a:solidFill>
                  <a:srgbClr val="FF0000"/>
                </a:solidFill>
                <a:latin typeface="Courier" pitchFamily="49" charset="0"/>
              </a:rPr>
              <a:t>#TODO</a:t>
            </a:r>
            <a:endParaRPr lang="he-IL" sz="18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9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Image gradient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41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611560" y="1700808"/>
            <a:ext cx="7992888" cy="2448272"/>
          </a:xfrm>
        </p:spPr>
        <p:txBody>
          <a:bodyPr>
            <a:noAutofit/>
          </a:bodyPr>
          <a:lstStyle/>
          <a:p>
            <a:pPr algn="l" rtl="0">
              <a:spcBef>
                <a:spcPts val="1200"/>
              </a:spcBef>
            </a:pPr>
            <a:r>
              <a:rPr lang="en-US" sz="2400" dirty="0"/>
              <a:t>Given an image we may want to locate points of major change in intensity.</a:t>
            </a:r>
          </a:p>
          <a:p>
            <a:pPr algn="l" rtl="0">
              <a:spcBef>
                <a:spcPts val="1200"/>
              </a:spcBef>
            </a:pPr>
            <a:r>
              <a:rPr lang="en-US" sz="2400" dirty="0"/>
              <a:t>In the </a:t>
            </a:r>
            <a:r>
              <a:rPr lang="en-US" sz="2400" i="1" dirty="0"/>
              <a:t>gradient</a:t>
            </a:r>
            <a:r>
              <a:rPr lang="en-US" sz="2400" dirty="0"/>
              <a:t> image, every pixel is the difference between the corresponding pixel in the original image and a neighboring pixel.</a:t>
            </a:r>
          </a:p>
          <a:p>
            <a:pPr algn="l" rtl="0">
              <a:spcBef>
                <a:spcPts val="1200"/>
              </a:spcBef>
            </a:pPr>
            <a:r>
              <a:rPr lang="en-US" sz="2400" dirty="0"/>
              <a:t>We can compute the gradient w.r.t. each of the image dimensions.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4303616"/>
            <a:ext cx="2088232" cy="207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293096"/>
            <a:ext cx="208823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933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42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000" y="180000"/>
            <a:ext cx="6480000" cy="644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5458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Image vertical gradient: Code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43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611560" y="1556792"/>
            <a:ext cx="7488832" cy="4536504"/>
          </a:xfrm>
        </p:spPr>
        <p:txBody>
          <a:bodyPr>
            <a:noAutofit/>
          </a:bodyPr>
          <a:lstStyle/>
          <a:p>
            <a:pPr algn="l" rtl="0"/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How do we create the difference matrix? Ideas?</a:t>
            </a:r>
          </a:p>
          <a:p>
            <a:pPr algn="l" rtl="0">
              <a:buNone/>
            </a:pPr>
            <a:endParaRPr lang="en-US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75656" y="2492896"/>
          <a:ext cx="176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55976" y="3573016"/>
          <a:ext cx="176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355976" y="2492896"/>
          <a:ext cx="176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51920" y="2276872"/>
            <a:ext cx="273630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23728" y="37170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4008" y="4086364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upShiftedIm</a:t>
            </a:r>
            <a:r>
              <a:rPr 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7664" y="4807436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= |</a:t>
            </a:r>
            <a:r>
              <a:rPr lang="en-US" dirty="0" err="1"/>
              <a:t>im</a:t>
            </a:r>
            <a:r>
              <a:rPr lang="en-US" dirty="0"/>
              <a:t> - </a:t>
            </a:r>
            <a:r>
              <a:rPr lang="en-US" dirty="0" err="1"/>
              <a:t>upShiftedIm</a:t>
            </a:r>
            <a:r>
              <a:rPr lang="en-US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422784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Image vertical gradient: Code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44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611560" y="1556792"/>
            <a:ext cx="7488832" cy="4536504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200" dirty="0">
                <a:solidFill>
                  <a:srgbClr val="C00000"/>
                </a:solidFill>
                <a:cs typeface="Arial" pitchFamily="34" charset="0"/>
              </a:rPr>
              <a:t>The idea: shift up and subtract images</a:t>
            </a:r>
          </a:p>
          <a:p>
            <a:pPr algn="l" rtl="0">
              <a:buNone/>
            </a:pPr>
            <a:endParaRPr lang="en-US" sz="2200" dirty="0"/>
          </a:p>
          <a:p>
            <a:pPr algn="l" rtl="0">
              <a:buNone/>
            </a:pPr>
            <a:r>
              <a:rPr lang="en-US" sz="1600" b="1" dirty="0" err="1">
                <a:latin typeface="Courier" pitchFamily="49" charset="0"/>
              </a:rPr>
              <a:t>zeroRow</a:t>
            </a:r>
            <a:r>
              <a:rPr lang="en-US" sz="1600" b="1" dirty="0">
                <a:latin typeface="Courier" pitchFamily="49" charset="0"/>
              </a:rPr>
              <a:t> = </a:t>
            </a:r>
            <a:r>
              <a:rPr lang="en-US" sz="1600" b="1" dirty="0" err="1">
                <a:latin typeface="Courier" pitchFamily="49" charset="0"/>
              </a:rPr>
              <a:t>np.zeros</a:t>
            </a:r>
            <a:r>
              <a:rPr lang="en-US" sz="1600" b="1" dirty="0">
                <a:latin typeface="Courier" pitchFamily="49" charset="0"/>
              </a:rPr>
              <a:t>((1,im.shape[1]), </a:t>
            </a:r>
            <a:r>
              <a:rPr lang="en-US" sz="1600" b="1" dirty="0" err="1">
                <a:latin typeface="Courier" pitchFamily="49" charset="0"/>
              </a:rPr>
              <a:t>dtype</a:t>
            </a:r>
            <a:r>
              <a:rPr lang="en-US" sz="1600" b="1" dirty="0">
                <a:latin typeface="Courier" pitchFamily="49" charset="0"/>
              </a:rPr>
              <a:t>=np.int_)</a:t>
            </a:r>
          </a:p>
          <a:p>
            <a:pPr algn="l" rtl="0">
              <a:buNone/>
            </a:pPr>
            <a:r>
              <a:rPr lang="en-US" sz="1600" b="1" dirty="0" err="1">
                <a:latin typeface="Courier" pitchFamily="49" charset="0"/>
              </a:rPr>
              <a:t>upShiftedIm</a:t>
            </a:r>
            <a:r>
              <a:rPr lang="en-US" sz="1600" b="1" dirty="0">
                <a:latin typeface="Courier" pitchFamily="49" charset="0"/>
              </a:rPr>
              <a:t> = </a:t>
            </a:r>
            <a:r>
              <a:rPr lang="en-US" sz="1600" b="1" dirty="0" err="1">
                <a:latin typeface="Courier" pitchFamily="49" charset="0"/>
              </a:rPr>
              <a:t>np.vstack</a:t>
            </a:r>
            <a:r>
              <a:rPr lang="en-US" sz="1600" b="1" dirty="0">
                <a:latin typeface="Courier" pitchFamily="49" charset="0"/>
              </a:rPr>
              <a:t>((</a:t>
            </a:r>
            <a:r>
              <a:rPr lang="en-US" sz="1600" b="1" dirty="0" err="1">
                <a:latin typeface="Courier" pitchFamily="49" charset="0"/>
              </a:rPr>
              <a:t>im</a:t>
            </a:r>
            <a:r>
              <a:rPr lang="en-US" sz="1600" b="1" dirty="0">
                <a:latin typeface="Courier" pitchFamily="49" charset="0"/>
              </a:rPr>
              <a:t>[1:,:], </a:t>
            </a:r>
            <a:r>
              <a:rPr lang="en-US" sz="1600" b="1" dirty="0" err="1">
                <a:latin typeface="Courier" pitchFamily="49" charset="0"/>
              </a:rPr>
              <a:t>zeroRow</a:t>
            </a:r>
            <a:r>
              <a:rPr lang="en-US" sz="1600" b="1" dirty="0">
                <a:latin typeface="Courier" pitchFamily="49" charset="0"/>
              </a:rPr>
              <a:t>))</a:t>
            </a:r>
          </a:p>
          <a:p>
            <a:pPr algn="l" rtl="0">
              <a:buNone/>
            </a:pPr>
            <a:r>
              <a:rPr lang="en-US" sz="1600" b="1" dirty="0">
                <a:latin typeface="Courier" pitchFamily="49" charset="0"/>
              </a:rPr>
              <a:t>diff = </a:t>
            </a:r>
            <a:r>
              <a:rPr lang="en-US" sz="1600" b="1" dirty="0">
                <a:solidFill>
                  <a:schemeClr val="bg1"/>
                </a:solidFill>
                <a:latin typeface="Courier" pitchFamily="49" charset="0"/>
              </a:rPr>
              <a:t>np.int_(</a:t>
            </a:r>
            <a:r>
              <a:rPr lang="en-US" sz="1600" b="1" dirty="0" err="1">
                <a:latin typeface="Courier" pitchFamily="49" charset="0"/>
              </a:rPr>
              <a:t>upShiftedIm</a:t>
            </a:r>
            <a:r>
              <a:rPr lang="en-US" sz="1600" b="1" dirty="0">
                <a:solidFill>
                  <a:schemeClr val="bg1"/>
                </a:solidFill>
                <a:latin typeface="Courier" pitchFamily="49" charset="0"/>
              </a:rPr>
              <a:t>)</a:t>
            </a:r>
            <a:r>
              <a:rPr lang="en-US" sz="1600" b="1" dirty="0">
                <a:latin typeface="Courier" pitchFamily="49" charset="0"/>
              </a:rPr>
              <a:t> - </a:t>
            </a:r>
            <a:r>
              <a:rPr lang="en-US" sz="1600" b="1" dirty="0">
                <a:solidFill>
                  <a:schemeClr val="bg1"/>
                </a:solidFill>
                <a:latin typeface="Courier" pitchFamily="49" charset="0"/>
              </a:rPr>
              <a:t>np.int_(</a:t>
            </a:r>
            <a:r>
              <a:rPr lang="en-US" sz="1600" b="1" dirty="0" err="1">
                <a:latin typeface="Courier" pitchFamily="49" charset="0"/>
              </a:rPr>
              <a:t>im</a:t>
            </a:r>
            <a:r>
              <a:rPr lang="en-US" sz="1600" b="1" dirty="0">
                <a:solidFill>
                  <a:schemeClr val="bg1"/>
                </a:solidFill>
                <a:latin typeface="Courier" pitchFamily="49" charset="0"/>
              </a:rPr>
              <a:t>)</a:t>
            </a:r>
          </a:p>
          <a:p>
            <a:pPr algn="l" rtl="0">
              <a:spcAft>
                <a:spcPts val="1200"/>
              </a:spcAft>
              <a:buNone/>
            </a:pPr>
            <a:r>
              <a:rPr lang="en-US" sz="1600" b="1" dirty="0" err="1">
                <a:latin typeface="Courier" pitchFamily="49" charset="0"/>
              </a:rPr>
              <a:t>abs_diff</a:t>
            </a:r>
            <a:r>
              <a:rPr lang="en-US" sz="1600" b="1" dirty="0">
                <a:latin typeface="Courier" pitchFamily="49" charset="0"/>
              </a:rPr>
              <a:t> = </a:t>
            </a:r>
            <a:r>
              <a:rPr lang="en-US" sz="1600" b="1" dirty="0" err="1">
                <a:latin typeface="Courier" pitchFamily="49" charset="0"/>
              </a:rPr>
              <a:t>np.abs</a:t>
            </a:r>
            <a:r>
              <a:rPr lang="en-US" sz="1600" b="1" dirty="0">
                <a:latin typeface="Courier" pitchFamily="49" charset="0"/>
              </a:rPr>
              <a:t>(diff)</a:t>
            </a:r>
          </a:p>
          <a:p>
            <a:pPr algn="l" rtl="0">
              <a:spcBef>
                <a:spcPts val="1200"/>
              </a:spcBef>
              <a:buNone/>
            </a:pPr>
            <a:r>
              <a:rPr lang="en-US" sz="1600" b="1" dirty="0" err="1">
                <a:latin typeface="Courier" pitchFamily="49" charset="0"/>
              </a:rPr>
              <a:t>plt.figure</a:t>
            </a:r>
            <a:r>
              <a:rPr lang="en-US" sz="1600" b="1" dirty="0">
                <a:latin typeface="Courier" pitchFamily="49" charset="0"/>
              </a:rPr>
              <a:t>()</a:t>
            </a:r>
          </a:p>
          <a:p>
            <a:pPr algn="l" rtl="0">
              <a:spcBef>
                <a:spcPts val="1200"/>
              </a:spcBef>
              <a:buNone/>
            </a:pPr>
            <a:r>
              <a:rPr lang="en-US" sz="1600" b="1" dirty="0" err="1">
                <a:latin typeface="Courier" pitchFamily="49" charset="0"/>
              </a:rPr>
              <a:t>plt.imshow</a:t>
            </a:r>
            <a:r>
              <a:rPr lang="en-US" sz="1600" b="1" dirty="0">
                <a:latin typeface="Courier" pitchFamily="49" charset="0"/>
              </a:rPr>
              <a:t>(</a:t>
            </a:r>
            <a:r>
              <a:rPr lang="en-US" sz="1600" b="1" dirty="0" err="1">
                <a:latin typeface="Courier" pitchFamily="49" charset="0"/>
              </a:rPr>
              <a:t>abs_diff</a:t>
            </a:r>
            <a:r>
              <a:rPr lang="en-US" sz="1600" b="1" dirty="0">
                <a:latin typeface="Courier" pitchFamily="49" charset="0"/>
              </a:rPr>
              <a:t>, </a:t>
            </a:r>
            <a:r>
              <a:rPr lang="en-US" sz="1600" b="1" dirty="0" err="1">
                <a:latin typeface="Courier" pitchFamily="49" charset="0"/>
              </a:rPr>
              <a:t>cmap</a:t>
            </a:r>
            <a:r>
              <a:rPr lang="en-US" sz="1600" b="1" dirty="0">
                <a:latin typeface="Courier" pitchFamily="49" charset="0"/>
              </a:rPr>
              <a:t>=</a:t>
            </a:r>
            <a:r>
              <a:rPr lang="en-US" sz="1600" b="1" dirty="0" err="1">
                <a:latin typeface="Courier" pitchFamily="49" charset="0"/>
              </a:rPr>
              <a:t>plt.cm.gray</a:t>
            </a:r>
            <a:r>
              <a:rPr lang="en-US" sz="16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200" i="1" dirty="0">
                <a:solidFill>
                  <a:srgbClr val="5BB9FF"/>
                </a:solidFill>
                <a:cs typeface="Arial" pitchFamily="34" charset="0"/>
              </a:rPr>
              <a:t>	      </a:t>
            </a:r>
            <a:r>
              <a:rPr lang="en-US" sz="2200" b="1" i="1" dirty="0">
                <a:solidFill>
                  <a:srgbClr val="5BB9FF"/>
                </a:solidFill>
                <a:cs typeface="Arial" pitchFamily="34" charset="0"/>
              </a:rPr>
              <a:t>Can it also be computed using </a:t>
            </a:r>
            <a:r>
              <a:rPr lang="en-US" sz="1800" b="1" dirty="0">
                <a:solidFill>
                  <a:srgbClr val="FF8C00"/>
                </a:solidFill>
                <a:latin typeface="Courier" pitchFamily="49" charset="0"/>
              </a:rPr>
              <a:t>for</a:t>
            </a:r>
            <a:r>
              <a:rPr lang="en-US" sz="2200" b="1" i="1" dirty="0">
                <a:solidFill>
                  <a:srgbClr val="5BB9FF"/>
                </a:solidFill>
                <a:cs typeface="Arial" pitchFamily="34" charset="0"/>
              </a:rPr>
              <a:t> loops?</a:t>
            </a:r>
          </a:p>
        </p:txBody>
      </p:sp>
      <p:sp>
        <p:nvSpPr>
          <p:cNvPr id="18" name="מציין מיקום תוכן 3"/>
          <p:cNvSpPr txBox="1">
            <a:spLocks/>
          </p:cNvSpPr>
          <p:nvPr/>
        </p:nvSpPr>
        <p:spPr>
          <a:xfrm>
            <a:off x="6588224" y="3717032"/>
            <a:ext cx="1872208" cy="223224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array([[1, 2, 3],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     [4, 5, 6],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     [7, 8, 9]])</a:t>
            </a:r>
          </a:p>
          <a:p>
            <a:r>
              <a:rPr lang="en-US" sz="2000" dirty="0"/>
              <a:t>=&gt;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array([[4, 5, 6],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     [7, 8, 9],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     [0, 0, 0]])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5656" y="3014504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" pitchFamily="49" charset="0"/>
              </a:rPr>
              <a:t>np.int_(</a:t>
            </a:r>
            <a:endParaRPr lang="he-IL" sz="1600" dirty="0"/>
          </a:p>
        </p:txBody>
      </p:sp>
      <p:sp>
        <p:nvSpPr>
          <p:cNvPr id="6" name="Rectangle 5"/>
          <p:cNvSpPr/>
          <p:nvPr/>
        </p:nvSpPr>
        <p:spPr>
          <a:xfrm>
            <a:off x="3810525" y="301450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" pitchFamily="49" charset="0"/>
              </a:rPr>
              <a:t>)</a:t>
            </a:r>
            <a:endParaRPr lang="he-IL" sz="1600" dirty="0"/>
          </a:p>
        </p:txBody>
      </p:sp>
      <p:sp>
        <p:nvSpPr>
          <p:cNvPr id="7" name="Rectangle 6"/>
          <p:cNvSpPr/>
          <p:nvPr/>
        </p:nvSpPr>
        <p:spPr>
          <a:xfrm>
            <a:off x="4260114" y="3014504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" pitchFamily="49" charset="0"/>
              </a:rPr>
              <a:t>np.int_(</a:t>
            </a:r>
            <a:endParaRPr lang="he-IL" sz="1600" dirty="0"/>
          </a:p>
        </p:txBody>
      </p:sp>
      <p:sp>
        <p:nvSpPr>
          <p:cNvPr id="8" name="Rectangle 7"/>
          <p:cNvSpPr/>
          <p:nvPr/>
        </p:nvSpPr>
        <p:spPr>
          <a:xfrm>
            <a:off x="5530170" y="301450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" pitchFamily="49" charset="0"/>
              </a:rPr>
              <a:t>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3794300"/>
            <a:ext cx="2088232" cy="207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238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5" grpId="0"/>
      <p:bldP spid="6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Brightening an image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45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611560" y="1484784"/>
            <a:ext cx="8136904" cy="4032448"/>
          </a:xfrm>
        </p:spPr>
        <p:txBody>
          <a:bodyPr>
            <a:noAutofit/>
          </a:bodyPr>
          <a:lstStyle/>
          <a:p>
            <a:pPr algn="l" rtl="0"/>
            <a:r>
              <a:rPr lang="en-US" sz="2200" dirty="0"/>
              <a:t>We can hardly see the gradient image.</a:t>
            </a:r>
          </a:p>
          <a:p>
            <a:pPr lvl="1" algn="l" rtl="0">
              <a:buSzPct val="70000"/>
              <a:buFont typeface="Courier New" pitchFamily="49" charset="0"/>
              <a:buChar char="o"/>
            </a:pPr>
            <a:r>
              <a:rPr lang="en-US" sz="2200" dirty="0"/>
              <a:t>Solution: let’s brighten it.</a:t>
            </a:r>
          </a:p>
          <a:p>
            <a:pPr algn="l" rtl="0">
              <a:spcBef>
                <a:spcPts val="1800"/>
              </a:spcBef>
              <a:buNone/>
            </a:pPr>
            <a:r>
              <a:rPr lang="en-US" sz="1600" b="1" dirty="0" err="1">
                <a:latin typeface="Courier" pitchFamily="49" charset="0"/>
              </a:rPr>
              <a:t>brighten_abs_diff</a:t>
            </a:r>
            <a:r>
              <a:rPr lang="en-US" sz="1600" b="1" dirty="0">
                <a:latin typeface="Courier" pitchFamily="49" charset="0"/>
              </a:rPr>
              <a:t> = </a:t>
            </a:r>
            <a:r>
              <a:rPr lang="en-US" sz="1600" b="1" dirty="0" err="1">
                <a:latin typeface="Courier" pitchFamily="49" charset="0"/>
              </a:rPr>
              <a:t>abs_diff</a:t>
            </a:r>
            <a:r>
              <a:rPr lang="en-US" sz="1600" b="1" dirty="0">
                <a:latin typeface="Courier" pitchFamily="49" charset="0"/>
              </a:rPr>
              <a:t> * 5</a:t>
            </a:r>
          </a:p>
          <a:p>
            <a:pPr algn="l" rtl="0">
              <a:spcBef>
                <a:spcPts val="1800"/>
              </a:spcBef>
              <a:buNone/>
            </a:pPr>
            <a:r>
              <a:rPr lang="en-US" sz="1600" b="1" dirty="0">
                <a:latin typeface="Courier" pitchFamily="49" charset="0"/>
              </a:rPr>
              <a:t>more_than_255 = </a:t>
            </a:r>
            <a:r>
              <a:rPr lang="en-US" sz="1600" b="1" dirty="0" err="1">
                <a:latin typeface="Courier" pitchFamily="49" charset="0"/>
              </a:rPr>
              <a:t>brighten_abs_diff</a:t>
            </a:r>
            <a:r>
              <a:rPr lang="en-US" sz="1600" b="1" dirty="0">
                <a:latin typeface="Courier" pitchFamily="49" charset="0"/>
              </a:rPr>
              <a:t> &gt; 255</a:t>
            </a:r>
          </a:p>
          <a:p>
            <a:pPr algn="l" rtl="0">
              <a:spcBef>
                <a:spcPts val="1800"/>
              </a:spcBef>
              <a:buNone/>
            </a:pPr>
            <a:r>
              <a:rPr lang="en-US" sz="1600" b="1" dirty="0" err="1">
                <a:latin typeface="Courier" pitchFamily="49" charset="0"/>
              </a:rPr>
              <a:t>brighten_abs_diff</a:t>
            </a:r>
            <a:r>
              <a:rPr lang="en-US" sz="1600" b="1" dirty="0">
                <a:latin typeface="Courier" pitchFamily="49" charset="0"/>
              </a:rPr>
              <a:t>[more_than_255] = 255</a:t>
            </a:r>
          </a:p>
          <a:p>
            <a:pPr algn="l" rtl="0">
              <a:spcBef>
                <a:spcPts val="180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latin typeface="Courier" pitchFamily="49" charset="0"/>
              </a:rPr>
              <a:t>#Same as: </a:t>
            </a:r>
            <a:r>
              <a:rPr lang="en-US" sz="1600" b="1" dirty="0" err="1">
                <a:solidFill>
                  <a:srgbClr val="FF0000"/>
                </a:solidFill>
                <a:latin typeface="Courier" pitchFamily="49" charset="0"/>
              </a:rPr>
              <a:t>brighten_abs_diff</a:t>
            </a:r>
            <a:r>
              <a:rPr lang="en-US" sz="1600" b="1" dirty="0">
                <a:solidFill>
                  <a:srgbClr val="FF0000"/>
                </a:solidFill>
                <a:latin typeface="Courier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" pitchFamily="49" charset="0"/>
              </a:rPr>
              <a:t>np.minimum</a:t>
            </a:r>
            <a:r>
              <a:rPr lang="en-US" sz="1600" b="1" dirty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" pitchFamily="49" charset="0"/>
              </a:rPr>
              <a:t>abs_diff</a:t>
            </a:r>
            <a:r>
              <a:rPr lang="en-US" sz="1600" b="1" dirty="0">
                <a:solidFill>
                  <a:srgbClr val="FF0000"/>
                </a:solidFill>
                <a:latin typeface="Courier" pitchFamily="49" charset="0"/>
              </a:rPr>
              <a:t> * 5, 255)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303616"/>
            <a:ext cx="2088232" cy="207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293096"/>
            <a:ext cx="208823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40552" y="3645024"/>
            <a:ext cx="208823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345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000" y="180000"/>
            <a:ext cx="6480000" cy="644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46</a:t>
            </a:fld>
            <a:endParaRPr lang="he-I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000" y="180000"/>
            <a:ext cx="6462000" cy="64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86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Image processing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47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8208912" cy="2736304"/>
          </a:xfrm>
        </p:spPr>
        <p:txBody>
          <a:bodyPr>
            <a:noAutofit/>
          </a:bodyPr>
          <a:lstStyle/>
          <a:p>
            <a:pPr algn="l" rtl="0"/>
            <a:r>
              <a:rPr lang="en-US" sz="2200" dirty="0"/>
              <a:t>Many more operations can be performed on images, in particular:</a:t>
            </a:r>
          </a:p>
          <a:p>
            <a:pPr lvl="1" algn="l" rtl="0">
              <a:buSzPct val="70000"/>
              <a:buFont typeface="Courier New" pitchFamily="49" charset="0"/>
              <a:buChar char="o"/>
            </a:pPr>
            <a:r>
              <a:rPr lang="en-US" sz="2200" dirty="0"/>
              <a:t>Geometric transformations: rotation, flipping, resizing, etc.	</a:t>
            </a:r>
          </a:p>
          <a:p>
            <a:pPr lvl="1" algn="l" rtl="0">
              <a:buSzPct val="70000"/>
              <a:buFont typeface="Courier New" pitchFamily="49" charset="0"/>
              <a:buChar char="o"/>
            </a:pPr>
            <a:r>
              <a:rPr lang="en-US" sz="2200" dirty="0"/>
              <a:t>Filtering: replace a pixel by a function of the neighboring pixels</a:t>
            </a:r>
          </a:p>
          <a:p>
            <a:pPr lvl="2" algn="l" rtl="0">
              <a:buSzPct val="70000"/>
              <a:buFont typeface="Wingdings" pitchFamily="2" charset="2"/>
              <a:buChar char="§"/>
            </a:pPr>
            <a:r>
              <a:rPr lang="en-US" sz="2200" dirty="0"/>
              <a:t>The neighborhood can be defined by a structuring element, e.g. square</a:t>
            </a:r>
          </a:p>
          <a:p>
            <a:pPr algn="l" rtl="0">
              <a:spcBef>
                <a:spcPts val="1800"/>
              </a:spcBef>
            </a:pPr>
            <a:r>
              <a:rPr lang="en-US" sz="2200" dirty="0"/>
              <a:t>A good survey with </a:t>
            </a:r>
            <a:r>
              <a:rPr lang="en-US" sz="2200" dirty="0" err="1"/>
              <a:t>numpy</a:t>
            </a:r>
            <a:r>
              <a:rPr lang="en-US" sz="2200" dirty="0"/>
              <a:t>/</a:t>
            </a:r>
            <a:r>
              <a:rPr lang="en-US" sz="2200" dirty="0" err="1"/>
              <a:t>scipy</a:t>
            </a:r>
            <a:r>
              <a:rPr lang="en-US" sz="2200" dirty="0"/>
              <a:t> examples can be found in:</a:t>
            </a:r>
          </a:p>
          <a:p>
            <a:pPr algn="l" rtl="0">
              <a:buNone/>
            </a:pPr>
            <a:r>
              <a:rPr lang="en-US" sz="2200" dirty="0"/>
              <a:t>	 </a:t>
            </a:r>
            <a:r>
              <a:rPr lang="en-US" sz="2200" dirty="0">
                <a:hlinkClick r:id="rId3"/>
              </a:rPr>
              <a:t>http://scipy-lectures.github.io/advanced/image_processing/</a:t>
            </a:r>
            <a:endParaRPr lang="en-U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61947" y="4797152"/>
            <a:ext cx="1578005" cy="158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93522" y="4797153"/>
            <a:ext cx="159470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852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Plan: Image Processing with </a:t>
            </a:r>
            <a:r>
              <a:rPr lang="en-US" dirty="0" err="1"/>
              <a:t>numpy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3568" y="1663824"/>
            <a:ext cx="5184576" cy="4357464"/>
          </a:xfrm>
        </p:spPr>
        <p:txBody>
          <a:bodyPr>
            <a:normAutofit fontScale="85000" lnSpcReduction="20000"/>
          </a:bodyPr>
          <a:lstStyle/>
          <a:p>
            <a:pPr lvl="1" algn="l" rtl="0">
              <a:spcBef>
                <a:spcPts val="12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Binary segmentation</a:t>
            </a:r>
          </a:p>
          <a:p>
            <a:pPr lvl="2" algn="l" rtl="0">
              <a:spcBef>
                <a:spcPts val="1200"/>
              </a:spcBef>
            </a:pPr>
            <a:r>
              <a:rPr lang="en-US" sz="1300" dirty="0">
                <a:latin typeface="Arial" pitchFamily="34" charset="0"/>
                <a:cs typeface="Arial" pitchFamily="34" charset="0"/>
              </a:rPr>
              <a:t>Pixel&gt;threshold -&gt; white, else black</a:t>
            </a:r>
          </a:p>
          <a:p>
            <a:pPr lvl="1" algn="l" rtl="0">
              <a:spcBef>
                <a:spcPts val="12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Image gradient</a:t>
            </a:r>
          </a:p>
          <a:p>
            <a:pPr lvl="2" algn="l" rtl="0">
              <a:spcBef>
                <a:spcPts val="1200"/>
              </a:spcBef>
            </a:pPr>
            <a:r>
              <a:rPr lang="en-US" sz="1300" dirty="0">
                <a:latin typeface="Arial" pitchFamily="34" charset="0"/>
                <a:cs typeface="Arial" pitchFamily="34" charset="0"/>
              </a:rPr>
              <a:t>Difference between neighboring pixels</a:t>
            </a:r>
          </a:p>
          <a:p>
            <a:pPr lvl="1" algn="l" rtl="0">
              <a:spcBef>
                <a:spcPts val="12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Image brightening</a:t>
            </a:r>
          </a:p>
          <a:p>
            <a:pPr lvl="2" algn="l" rtl="0">
              <a:spcBef>
                <a:spcPts val="1200"/>
              </a:spcBef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Making each pixel brighter</a:t>
            </a:r>
          </a:p>
          <a:p>
            <a:pPr lvl="1" algn="l" rtl="0">
              <a:spcBef>
                <a:spcPts val="12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Morphological operators </a:t>
            </a:r>
          </a:p>
          <a:p>
            <a:pPr lvl="2" algn="l" rtl="0">
              <a:spcBef>
                <a:spcPts val="6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Erosion </a:t>
            </a:r>
            <a:r>
              <a:rPr lang="en-US" sz="1300" dirty="0">
                <a:latin typeface="Arial" pitchFamily="34" charset="0"/>
                <a:cs typeface="Arial" pitchFamily="34" charset="0"/>
              </a:rPr>
              <a:t>– more black, less white</a:t>
            </a:r>
          </a:p>
          <a:p>
            <a:pPr lvl="2" algn="l" rtl="0">
              <a:spcBef>
                <a:spcPts val="6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Dilation </a:t>
            </a:r>
            <a:r>
              <a:rPr lang="en-US" sz="1300" dirty="0">
                <a:latin typeface="Arial" pitchFamily="34" charset="0"/>
                <a:cs typeface="Arial" pitchFamily="34" charset="0"/>
              </a:rPr>
              <a:t>– more white, less black</a:t>
            </a:r>
          </a:p>
          <a:p>
            <a:pPr lvl="1" algn="l" rtl="0">
              <a:spcBef>
                <a:spcPts val="1200"/>
              </a:spcBef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Denoising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2" algn="l" rtl="0">
              <a:spcBef>
                <a:spcPts val="1200"/>
              </a:spcBef>
            </a:pPr>
            <a:r>
              <a:rPr lang="en-US" sz="1300" dirty="0">
                <a:latin typeface="Arial" pitchFamily="34" charset="0"/>
                <a:cs typeface="Arial" pitchFamily="34" charset="0"/>
              </a:rPr>
              <a:t> recovering a clean image from a noisy one</a:t>
            </a:r>
          </a:p>
          <a:p>
            <a:pPr lvl="1" algn="l" rtl="0">
              <a:spcBef>
                <a:spcPts val="12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Ternary segmentation</a:t>
            </a:r>
          </a:p>
          <a:p>
            <a:pPr lvl="2" algn="l" rtl="0">
              <a:spcBef>
                <a:spcPts val="1200"/>
              </a:spcBef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Mapping the whole brightness range to a fixed number of values</a:t>
            </a:r>
            <a:endParaRPr lang="en-US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18" name="סוגר מסולסל ימני 17"/>
          <p:cNvSpPr/>
          <p:nvPr/>
        </p:nvSpPr>
        <p:spPr>
          <a:xfrm>
            <a:off x="4860032" y="1556792"/>
            <a:ext cx="1296144" cy="4536504"/>
          </a:xfrm>
          <a:prstGeom prst="rightBrace">
            <a:avLst>
              <a:gd name="adj1" fmla="val 6537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/>
          <p:cNvSpPr txBox="1"/>
          <p:nvPr/>
        </p:nvSpPr>
        <p:spPr>
          <a:xfrm>
            <a:off x="6228184" y="3062570"/>
            <a:ext cx="2592288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/>
              <a:t>Matrix operations!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14256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3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93" decel="100000"/>
                                        <p:tgtEl>
                                          <p:spTgt spid="1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93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93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93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93" decel="100000"/>
                                        <p:tgtEl>
                                          <p:spTgt spid="1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193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193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Grayscale</a:t>
            </a:r>
            <a:r>
              <a:rPr lang="en-US" dirty="0"/>
              <a:t> Image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90"/>
          <a:stretch/>
        </p:blipFill>
        <p:spPr>
          <a:xfrm>
            <a:off x="2267744" y="1340768"/>
            <a:ext cx="3769568" cy="288032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373216"/>
            <a:ext cx="8136904" cy="229740"/>
          </a:xfrm>
          <a:prstGeom prst="rect">
            <a:avLst/>
          </a:prstGeom>
          <a:noFill/>
          <a:ln w="349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67744" y="1340768"/>
            <a:ext cx="504056" cy="72008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85788" y="1340768"/>
            <a:ext cx="1681956" cy="4017045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1560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105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52743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114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5656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116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16839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116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39752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160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80935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121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3848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97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45031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90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67944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124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09127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119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32040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188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73223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144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96136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112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37319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116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60232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78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01415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32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24328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19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65511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61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88424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40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645072" y="1371819"/>
            <a:ext cx="2031384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rgbClr val="FFFF00"/>
                </a:solidFill>
              </a:rPr>
              <a:t>A table of values, aka </a:t>
            </a:r>
            <a:r>
              <a:rPr lang="en-US" i="1" dirty="0">
                <a:solidFill>
                  <a:srgbClr val="FFFF00"/>
                </a:solidFill>
              </a:rPr>
              <a:t>pixels</a:t>
            </a:r>
            <a:r>
              <a:rPr lang="en-US" dirty="0">
                <a:solidFill>
                  <a:srgbClr val="FFFF00"/>
                </a:solidFill>
              </a:rPr>
              <a:t>, each in the range of 0..255: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0 = Black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255 = White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1758" y="3225552"/>
            <a:ext cx="22098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>
            <a:stCxn id="4" idx="3"/>
          </p:cNvCxnSpPr>
          <p:nvPr/>
        </p:nvCxnSpPr>
        <p:spPr>
          <a:xfrm>
            <a:off x="2771800" y="1376772"/>
            <a:ext cx="5981675" cy="3952466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89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 – basic functions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352928" cy="4752528"/>
          </a:xfrm>
        </p:spPr>
        <p:txBody>
          <a:bodyPr>
            <a:noAutofit/>
          </a:bodyPr>
          <a:lstStyle/>
          <a:p>
            <a:pPr algn="l" rtl="0"/>
            <a:r>
              <a:rPr lang="en-US" sz="1800" dirty="0">
                <a:latin typeface="Arial" pitchFamily="34" charset="0"/>
                <a:cs typeface="Arial" pitchFamily="34" charset="0"/>
              </a:rPr>
              <a:t>Reading an image from disk:</a:t>
            </a:r>
          </a:p>
          <a:p>
            <a:pPr algn="l" rtl="0">
              <a:spcBef>
                <a:spcPts val="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8C00"/>
                </a:solidFill>
                <a:latin typeface="Courier" pitchFamily="49" charset="0"/>
              </a:rPr>
              <a:t>import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imageio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imageio.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'Koala.jpg'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>
              <a:spcBef>
                <a:spcPts val="18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Creating an “empty”(?) image matrix:</a:t>
            </a:r>
          </a:p>
          <a:p>
            <a:pPr algn="l" rtl="0">
              <a:spcBef>
                <a:spcPts val="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height,width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=np.uint8)</a:t>
            </a:r>
          </a:p>
          <a:p>
            <a:pPr algn="l" rtl="0">
              <a:spcBef>
                <a:spcPts val="19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Important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each pixel is in the range 0-255 (type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np.uint8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 algn="l" rtl="0">
              <a:spcBef>
                <a:spcPts val="900"/>
              </a:spcBef>
              <a:buFont typeface="Courier New" pitchFamily="49" charset="0"/>
              <a:buChar char="o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Numerical operations cause overflow, e.g.:</a:t>
            </a:r>
          </a:p>
          <a:p>
            <a:pPr lvl="1" algn="l" rtl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cs typeface="Courier New" panose="02070309020205020404" pitchFamily="49" charset="0"/>
              </a:rPr>
              <a:t>np.</a:t>
            </a:r>
            <a:r>
              <a:rPr lang="en-US" sz="2200" b="1" dirty="0">
                <a:solidFill>
                  <a:srgbClr val="0000FF"/>
                </a:solidFill>
                <a:cs typeface="Courier New" panose="02070309020205020404" pitchFamily="49" charset="0"/>
              </a:rPr>
              <a:t>uint8</a:t>
            </a:r>
            <a:r>
              <a:rPr lang="en-US" sz="2200" b="1" dirty="0">
                <a:cs typeface="Courier New" panose="02070309020205020404" pitchFamily="49" charset="0"/>
              </a:rPr>
              <a:t>(200) + np.</a:t>
            </a:r>
            <a:r>
              <a:rPr lang="en-US" sz="2200" b="1" dirty="0">
                <a:solidFill>
                  <a:srgbClr val="0000FF"/>
                </a:solidFill>
                <a:cs typeface="Courier New" panose="02070309020205020404" pitchFamily="49" charset="0"/>
              </a:rPr>
              <a:t>uint8</a:t>
            </a:r>
            <a:r>
              <a:rPr lang="en-US" sz="2200" b="1" dirty="0">
                <a:cs typeface="Courier New" panose="02070309020205020404" pitchFamily="49" charset="0"/>
              </a:rPr>
              <a:t>(100) = 44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= 300 mod 256</a:t>
            </a:r>
          </a:p>
          <a:p>
            <a:pPr lvl="1" algn="l" rtl="0">
              <a:spcBef>
                <a:spcPts val="500"/>
              </a:spcBef>
              <a:buFont typeface="Courier New" pitchFamily="49" charset="0"/>
              <a:buChar char="o"/>
            </a:pPr>
            <a:r>
              <a:rPr lang="en-US" sz="2200" dirty="0">
                <a:cs typeface="Arial" pitchFamily="34" charset="0"/>
              </a:rPr>
              <a:t>Therefore, before doing numerical operations on image pixels, convert the whole image or a specific pixel to </a:t>
            </a:r>
            <a:r>
              <a:rPr lang="en-US" sz="2200" dirty="0" err="1">
                <a:cs typeface="Arial" pitchFamily="34" charset="0"/>
              </a:rPr>
              <a:t>int</a:t>
            </a:r>
            <a:r>
              <a:rPr lang="en-US" sz="2200" dirty="0">
                <a:cs typeface="Arial" pitchFamily="34" charset="0"/>
              </a:rPr>
              <a:t> 32-bit using </a:t>
            </a:r>
            <a:r>
              <a:rPr lang="en-US" sz="2200" dirty="0">
                <a:solidFill>
                  <a:srgbClr val="0000FF"/>
                </a:solidFill>
                <a:cs typeface="Arial" pitchFamily="34" charset="0"/>
              </a:rPr>
              <a:t>np.int_ </a:t>
            </a:r>
            <a:r>
              <a:rPr lang="en-US" sz="2200" dirty="0">
                <a:cs typeface="Arial" pitchFamily="34" charset="0"/>
              </a:rPr>
              <a:t>:</a:t>
            </a:r>
          </a:p>
          <a:p>
            <a:pPr lvl="1" algn="l" rtl="0">
              <a:spcBef>
                <a:spcPts val="500"/>
              </a:spcBef>
              <a:buNone/>
            </a:pPr>
            <a:r>
              <a:rPr lang="en-US" sz="2200" dirty="0">
                <a:cs typeface="Arial" pitchFamily="34" charset="0"/>
              </a:rPr>
              <a:t>	</a:t>
            </a:r>
            <a:r>
              <a:rPr lang="en-US" sz="2200" b="1" dirty="0">
                <a:cs typeface="Courier New" panose="02070309020205020404" pitchFamily="49" charset="0"/>
              </a:rPr>
              <a:t>a = np.</a:t>
            </a:r>
            <a:r>
              <a:rPr lang="en-US" sz="2200" b="1" dirty="0">
                <a:solidFill>
                  <a:srgbClr val="0000FF"/>
                </a:solidFill>
                <a:cs typeface="Courier New" panose="02070309020205020404" pitchFamily="49" charset="0"/>
              </a:rPr>
              <a:t>uint8</a:t>
            </a:r>
            <a:r>
              <a:rPr lang="en-US" sz="2200" b="1" dirty="0">
                <a:cs typeface="Courier New" panose="02070309020205020404" pitchFamily="49" charset="0"/>
              </a:rPr>
              <a:t>(200) ; b = np.</a:t>
            </a:r>
            <a:r>
              <a:rPr lang="en-US" sz="2200" b="1" dirty="0">
                <a:solidFill>
                  <a:srgbClr val="0000FF"/>
                </a:solidFill>
                <a:cs typeface="Courier New" panose="02070309020205020404" pitchFamily="49" charset="0"/>
              </a:rPr>
              <a:t>uint8</a:t>
            </a:r>
            <a:r>
              <a:rPr lang="en-US" sz="2200" b="1" dirty="0">
                <a:cs typeface="Courier New" panose="02070309020205020404" pitchFamily="49" charset="0"/>
              </a:rPr>
              <a:t>(100)</a:t>
            </a:r>
          </a:p>
          <a:p>
            <a:pPr lvl="1" algn="l" rtl="0">
              <a:spcBef>
                <a:spcPts val="0"/>
              </a:spcBef>
              <a:buNone/>
            </a:pPr>
            <a:r>
              <a:rPr lang="en-US" sz="2200" b="1" dirty="0">
                <a:cs typeface="Courier New" panose="02070309020205020404" pitchFamily="49" charset="0"/>
              </a:rPr>
              <a:t>	np.</a:t>
            </a:r>
            <a:r>
              <a:rPr lang="en-US" sz="2200" b="1" dirty="0">
                <a:solidFill>
                  <a:srgbClr val="0000FF"/>
                </a:solidFill>
                <a:cs typeface="Courier New" panose="02070309020205020404" pitchFamily="49" charset="0"/>
              </a:rPr>
              <a:t>int_</a:t>
            </a:r>
            <a:r>
              <a:rPr lang="en-US" sz="2200" b="1" dirty="0">
                <a:cs typeface="Courier New" panose="02070309020205020404" pitchFamily="49" charset="0"/>
              </a:rPr>
              <a:t>(a) + np.</a:t>
            </a:r>
            <a:r>
              <a:rPr lang="en-US" sz="2200" b="1" dirty="0">
                <a:solidFill>
                  <a:srgbClr val="0000FF"/>
                </a:solidFill>
                <a:cs typeface="Courier New" panose="02070309020205020404" pitchFamily="49" charset="0"/>
              </a:rPr>
              <a:t>int_</a:t>
            </a:r>
            <a:r>
              <a:rPr lang="en-US" sz="2200" b="1" dirty="0">
                <a:cs typeface="Courier New" panose="02070309020205020404" pitchFamily="49" charset="0"/>
              </a:rPr>
              <a:t>(b) = 300</a:t>
            </a:r>
          </a:p>
        </p:txBody>
      </p:sp>
    </p:spTree>
    <p:extLst>
      <p:ext uri="{BB962C8B-B14F-4D97-AF65-F5344CB8AC3E}">
        <p14:creationId xmlns:p14="http://schemas.microsoft.com/office/powerpoint/2010/main" val="22994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 – more functions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352928" cy="4752528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&gt;&gt;&gt; a = </a:t>
            </a:r>
            <a:r>
              <a:rPr lang="en-US" sz="1800" b="1" dirty="0" err="1">
                <a:latin typeface="Courier" pitchFamily="49" charset="0"/>
                <a:cs typeface="Arial" pitchFamily="34" charset="0"/>
              </a:rPr>
              <a:t>np.array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([[1,7,2],[6,9,3]])</a:t>
            </a:r>
          </a:p>
          <a:p>
            <a:pPr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&gt;&gt;&gt; a</a:t>
            </a:r>
          </a:p>
          <a:p>
            <a:pPr algn="l" rtl="0">
              <a:buNone/>
            </a:pPr>
            <a:r>
              <a:rPr lang="en-US" sz="1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array([[1, 7, 2],</a:t>
            </a:r>
          </a:p>
          <a:p>
            <a:pPr algn="l" rtl="0">
              <a:buNone/>
            </a:pPr>
            <a:r>
              <a:rPr lang="en-US" sz="1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	      [6, 9, 3]])</a:t>
            </a:r>
          </a:p>
          <a:p>
            <a:pPr algn="l" rtl="0">
              <a:spcBef>
                <a:spcPts val="1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Find the maximal / minimal value:</a:t>
            </a:r>
          </a:p>
          <a:p>
            <a:pPr algn="l" rtl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cs typeface="Arial" pitchFamily="34" charset="0"/>
              </a:rPr>
              <a:t>np.</a:t>
            </a:r>
            <a:r>
              <a:rPr lang="en-US" sz="2000" dirty="0" err="1">
                <a:solidFill>
                  <a:srgbClr val="0000FF"/>
                </a:solidFill>
                <a:cs typeface="Arial" pitchFamily="34" charset="0"/>
              </a:rPr>
              <a:t>min</a:t>
            </a:r>
            <a:r>
              <a:rPr lang="en-US" sz="2000" dirty="0">
                <a:cs typeface="Arial" pitchFamily="34" charset="0"/>
              </a:rPr>
              <a:t>(a)  </a:t>
            </a:r>
            <a:r>
              <a:rPr lang="en-US" sz="2000" dirty="0">
                <a:latin typeface="Calibri"/>
                <a:cs typeface="Arial" pitchFamily="34" charset="0"/>
              </a:rPr>
              <a:t>→  1</a:t>
            </a:r>
            <a:endParaRPr lang="en-US" sz="2000" dirty="0">
              <a:cs typeface="Arial" pitchFamily="34" charset="0"/>
            </a:endParaRPr>
          </a:p>
          <a:p>
            <a:pPr algn="l" rtl="0">
              <a:buNone/>
            </a:pPr>
            <a:r>
              <a:rPr lang="en-US" sz="2000" dirty="0">
                <a:cs typeface="Arial" pitchFamily="34" charset="0"/>
              </a:rPr>
              <a:t>	</a:t>
            </a:r>
            <a:r>
              <a:rPr lang="en-US" sz="2000" dirty="0" err="1">
                <a:cs typeface="Arial" pitchFamily="34" charset="0"/>
              </a:rPr>
              <a:t>np.</a:t>
            </a:r>
            <a:r>
              <a:rPr lang="en-US" sz="2000" dirty="0" err="1">
                <a:solidFill>
                  <a:srgbClr val="0000FF"/>
                </a:solidFill>
                <a:cs typeface="Arial" pitchFamily="34" charset="0"/>
              </a:rPr>
              <a:t>max</a:t>
            </a:r>
            <a:r>
              <a:rPr lang="en-US" sz="2000" dirty="0">
                <a:cs typeface="Arial" pitchFamily="34" charset="0"/>
              </a:rPr>
              <a:t>(a)</a:t>
            </a:r>
            <a:r>
              <a:rPr lang="en-US" sz="2000" dirty="0">
                <a:latin typeface="Calibri"/>
                <a:cs typeface="Arial" pitchFamily="34" charset="0"/>
              </a:rPr>
              <a:t>  →  9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>
              <a:spcBef>
                <a:spcPts val="1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Find the average / median value:</a:t>
            </a:r>
          </a:p>
          <a:p>
            <a:pPr algn="l" rtl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cs typeface="Arial" pitchFamily="34" charset="0"/>
              </a:rPr>
              <a:t>np.</a:t>
            </a:r>
            <a:r>
              <a:rPr lang="en-US" sz="2000" dirty="0" err="1">
                <a:solidFill>
                  <a:srgbClr val="0000FF"/>
                </a:solidFill>
                <a:cs typeface="Arial" pitchFamily="34" charset="0"/>
              </a:rPr>
              <a:t>mean</a:t>
            </a:r>
            <a:r>
              <a:rPr lang="en-US" sz="2000" dirty="0">
                <a:cs typeface="Arial" pitchFamily="34" charset="0"/>
              </a:rPr>
              <a:t>(a)  </a:t>
            </a:r>
            <a:r>
              <a:rPr lang="en-US" sz="2000" dirty="0">
                <a:latin typeface="Calibri"/>
                <a:cs typeface="Arial" pitchFamily="34" charset="0"/>
              </a:rPr>
              <a:t>→  4.66</a:t>
            </a:r>
            <a:endParaRPr lang="en-US" sz="2000" dirty="0">
              <a:cs typeface="Arial" pitchFamily="34" charset="0"/>
            </a:endParaRPr>
          </a:p>
          <a:p>
            <a:pPr algn="l" rtl="0">
              <a:buNone/>
            </a:pPr>
            <a:r>
              <a:rPr lang="en-US" sz="2000" dirty="0">
                <a:cs typeface="Arial" pitchFamily="34" charset="0"/>
              </a:rPr>
              <a:t>	</a:t>
            </a:r>
            <a:r>
              <a:rPr lang="en-US" sz="2000" dirty="0" err="1">
                <a:cs typeface="Arial" pitchFamily="34" charset="0"/>
              </a:rPr>
              <a:t>np.</a:t>
            </a:r>
            <a:r>
              <a:rPr lang="en-US" sz="2000" dirty="0" err="1">
                <a:solidFill>
                  <a:srgbClr val="0000FF"/>
                </a:solidFill>
                <a:cs typeface="Arial" pitchFamily="34" charset="0"/>
              </a:rPr>
              <a:t>median</a:t>
            </a:r>
            <a:r>
              <a:rPr lang="en-US" sz="2000" dirty="0">
                <a:cs typeface="Arial" pitchFamily="34" charset="0"/>
              </a:rPr>
              <a:t>(a)</a:t>
            </a:r>
            <a:r>
              <a:rPr lang="en-US" sz="2000" dirty="0">
                <a:latin typeface="Calibri"/>
                <a:cs typeface="Arial" pitchFamily="34" charset="0"/>
              </a:rPr>
              <a:t>  →  4.5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4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 – more functions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323528" y="1663824"/>
            <a:ext cx="6912768" cy="4573488"/>
          </a:xfrm>
        </p:spPr>
        <p:txBody>
          <a:bodyPr>
            <a:noAutofit/>
          </a:bodyPr>
          <a:lstStyle/>
          <a:p>
            <a:pPr algn="l" rtl="0">
              <a:spcBef>
                <a:spcPts val="1800"/>
              </a:spcBef>
              <a:buNone/>
            </a:pPr>
            <a:r>
              <a:rPr lang="en-US" sz="2200" dirty="0">
                <a:cs typeface="Arial" pitchFamily="34" charset="0"/>
              </a:rPr>
              <a:t>	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&gt;&gt;&gt; a =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np.array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([[1,2,3],[4,5,6]])</a:t>
            </a:r>
          </a:p>
          <a:p>
            <a:pPr algn="l" rtl="0">
              <a:spcBef>
                <a:spcPts val="1800"/>
              </a:spcBef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	&gt;&gt;&gt; b =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np.array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([[7,8,9],[1,1,1]])</a:t>
            </a:r>
          </a:p>
          <a:p>
            <a:pPr algn="l" rtl="0">
              <a:spcBef>
                <a:spcPts val="1800"/>
              </a:spcBef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	&gt;&gt;&gt;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np.vstack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((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a,b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))</a:t>
            </a:r>
          </a:p>
          <a:p>
            <a:pPr algn="l" rtl="0">
              <a:spcBef>
                <a:spcPts val="1800"/>
              </a:spcBef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	</a:t>
            </a:r>
          </a:p>
          <a:p>
            <a:pPr algn="l" rtl="0">
              <a:spcBef>
                <a:spcPts val="1800"/>
              </a:spcBef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	&gt;&gt;&gt; c =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np.array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([[50,50]])</a:t>
            </a:r>
          </a:p>
          <a:p>
            <a:pPr algn="l" rtl="0">
              <a:spcBef>
                <a:spcPts val="1800"/>
              </a:spcBef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	&gt;&gt;&gt; c =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c.T</a:t>
            </a:r>
            <a:endParaRPr lang="en-US" sz="2400" b="1" dirty="0">
              <a:latin typeface="Courier" pitchFamily="49" charset="0"/>
              <a:cs typeface="Arial" pitchFamily="34" charset="0"/>
            </a:endParaRPr>
          </a:p>
          <a:p>
            <a:pPr algn="l" rtl="0">
              <a:spcBef>
                <a:spcPts val="1800"/>
              </a:spcBef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	&gt;&gt;&gt;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np.hstack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((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a,c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))</a:t>
            </a:r>
            <a:endParaRPr lang="en-US" sz="1800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13520" y="1589288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Arial" pitchFamily="34" charset="0"/>
              </a:rPr>
              <a:t>array([[1, 2, 3],</a:t>
            </a:r>
          </a:p>
          <a:p>
            <a:r>
              <a:rPr lang="en-US" dirty="0">
                <a:solidFill>
                  <a:srgbClr val="C00000"/>
                </a:solidFill>
                <a:cs typeface="Arial" pitchFamily="34" charset="0"/>
              </a:rPr>
              <a:t>           [4, 5, 6]])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8158" y="2378078"/>
            <a:ext cx="1637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Arial" pitchFamily="34" charset="0"/>
              </a:rPr>
              <a:t>array([[7, 8, 9],</a:t>
            </a:r>
          </a:p>
          <a:p>
            <a:r>
              <a:rPr lang="en-US" dirty="0">
                <a:solidFill>
                  <a:srgbClr val="C00000"/>
                </a:solidFill>
                <a:cs typeface="Arial" pitchFamily="34" charset="0"/>
              </a:rPr>
              <a:t>           [1, 1, 1]])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8784" y="2752315"/>
            <a:ext cx="1997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array([[1, 2, 3],</a:t>
            </a:r>
          </a:p>
          <a:p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           [4, 5, 6],</a:t>
            </a:r>
          </a:p>
          <a:p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           [7, 8, 9],</a:t>
            </a:r>
          </a:p>
          <a:p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           [1, 1, 1]])</a:t>
            </a:r>
          </a:p>
        </p:txBody>
      </p:sp>
      <p:sp>
        <p:nvSpPr>
          <p:cNvPr id="8" name="Rectangle 7"/>
          <p:cNvSpPr/>
          <p:nvPr/>
        </p:nvSpPr>
        <p:spPr>
          <a:xfrm>
            <a:off x="5666523" y="4095103"/>
            <a:ext cx="1521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Arial" pitchFamily="34" charset="0"/>
              </a:rPr>
              <a:t>array([[50, 50]])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43808" y="4584454"/>
            <a:ext cx="2141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Arial" pitchFamily="34" charset="0"/>
              </a:rPr>
              <a:t>array([[50],</a:t>
            </a:r>
          </a:p>
          <a:p>
            <a:r>
              <a:rPr lang="en-US" dirty="0">
                <a:solidFill>
                  <a:srgbClr val="C00000"/>
                </a:solidFill>
                <a:cs typeface="Arial" pitchFamily="34" charset="0"/>
              </a:rPr>
              <a:t>           [50]])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01814" y="5337808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array([[ 1,  2,  3, 50],</a:t>
            </a:r>
          </a:p>
          <a:p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           [ 4,  5,  6, 50]])</a:t>
            </a:r>
          </a:p>
        </p:txBody>
      </p:sp>
    </p:spTree>
    <p:extLst>
      <p:ext uri="{BB962C8B-B14F-4D97-AF65-F5344CB8AC3E}">
        <p14:creationId xmlns:p14="http://schemas.microsoft.com/office/powerpoint/2010/main" val="22994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" grpId="1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16305</TotalTime>
  <Words>3363</Words>
  <Application>Microsoft Office PowerPoint</Application>
  <PresentationFormat>On-screen Show (4:3)</PresentationFormat>
  <Paragraphs>613</Paragraphs>
  <Slides>47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Cambria Math</vt:lpstr>
      <vt:lpstr>Courier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Programming for Engineers in Python</vt:lpstr>
      <vt:lpstr>Recap: Numpy</vt:lpstr>
      <vt:lpstr>Recap: Numpy</vt:lpstr>
      <vt:lpstr>Recap: Numpy</vt:lpstr>
      <vt:lpstr>Plan: Image Processing with numpy</vt:lpstr>
      <vt:lpstr>Grayscale Image</vt:lpstr>
      <vt:lpstr>Image processing – basic functions</vt:lpstr>
      <vt:lpstr>Image processing – more functions</vt:lpstr>
      <vt:lpstr>Image processing – more functions</vt:lpstr>
      <vt:lpstr>Binary Segmentation</vt:lpstr>
      <vt:lpstr>Binary Segmentation: Code</vt:lpstr>
      <vt:lpstr>Binary Segmentation: Code</vt:lpstr>
      <vt:lpstr>Binary Segmentation: Code</vt:lpstr>
      <vt:lpstr>Morph by Neighbors</vt:lpstr>
      <vt:lpstr>The neighborhood of a pixel</vt:lpstr>
      <vt:lpstr>Get Neighborhood – Code</vt:lpstr>
      <vt:lpstr>Morphological Operators</vt:lpstr>
      <vt:lpstr>Morphological Operators</vt:lpstr>
      <vt:lpstr>Morph – Common Code</vt:lpstr>
      <vt:lpstr>Erosion and dilation using morph</vt:lpstr>
      <vt:lpstr>Morphological Operators - Run</vt:lpstr>
      <vt:lpstr>Detect Edges with Dilation</vt:lpstr>
      <vt:lpstr>Denoising</vt:lpstr>
      <vt:lpstr>Denoising - Mean</vt:lpstr>
      <vt:lpstr>Denoising - Median</vt:lpstr>
      <vt:lpstr>Denoising - Median</vt:lpstr>
      <vt:lpstr>Denoising - operation</vt:lpstr>
      <vt:lpstr>Denoising – Bounded Median </vt:lpstr>
      <vt:lpstr>Denoising – Bounded Median </vt:lpstr>
      <vt:lpstr>Denoising – Bounded Median </vt:lpstr>
      <vt:lpstr>Ternary segmentation</vt:lpstr>
      <vt:lpstr>Ternary segmentation - Example</vt:lpstr>
      <vt:lpstr>Ternary segmentation</vt:lpstr>
      <vt:lpstr>Ternary segmentation</vt:lpstr>
      <vt:lpstr>Image histogram</vt:lpstr>
      <vt:lpstr>Image Histogram - Code</vt:lpstr>
      <vt:lpstr>Cumulative histogram</vt:lpstr>
      <vt:lpstr>Cumulative sum – Code</vt:lpstr>
      <vt:lpstr>Finding the thresholds</vt:lpstr>
      <vt:lpstr>Finding the thresholds – Code</vt:lpstr>
      <vt:lpstr>Image gradient</vt:lpstr>
      <vt:lpstr>PowerPoint Presentation</vt:lpstr>
      <vt:lpstr>Image vertical gradient: Code</vt:lpstr>
      <vt:lpstr>Image vertical gradient: Code</vt:lpstr>
      <vt:lpstr>Brightening an image</vt:lpstr>
      <vt:lpstr>PowerPoint Presentation</vt:lpstr>
      <vt:lpstr>Image processing</vt:lpstr>
    </vt:vector>
  </TitlesOfParts>
  <Company>Tel Aviv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yoavram</dc:creator>
  <cp:lastModifiedBy>Shahar Segal</cp:lastModifiedBy>
  <cp:revision>1151</cp:revision>
  <cp:lastPrinted>2017-01-18T10:51:43Z</cp:lastPrinted>
  <dcterms:created xsi:type="dcterms:W3CDTF">2011-11-28T09:49:17Z</dcterms:created>
  <dcterms:modified xsi:type="dcterms:W3CDTF">2020-01-05T04:41:26Z</dcterms:modified>
</cp:coreProperties>
</file>