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59" r:id="rId4"/>
    <p:sldId id="287" r:id="rId5"/>
    <p:sldId id="288" r:id="rId6"/>
    <p:sldId id="289" r:id="rId7"/>
    <p:sldId id="290" r:id="rId8"/>
    <p:sldId id="291" r:id="rId9"/>
    <p:sldId id="260" r:id="rId10"/>
    <p:sldId id="263" r:id="rId11"/>
    <p:sldId id="261" r:id="rId12"/>
    <p:sldId id="286" r:id="rId13"/>
    <p:sldId id="262" r:id="rId14"/>
    <p:sldId id="280" r:id="rId15"/>
    <p:sldId id="264" r:id="rId16"/>
    <p:sldId id="265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66" r:id="rId25"/>
    <p:sldId id="267" r:id="rId26"/>
    <p:sldId id="268" r:id="rId27"/>
    <p:sldId id="279" r:id="rId28"/>
    <p:sldId id="278" r:id="rId29"/>
    <p:sldId id="277" r:id="rId30"/>
    <p:sldId id="269" r:id="rId31"/>
    <p:sldId id="284" r:id="rId32"/>
    <p:sldId id="281" r:id="rId33"/>
    <p:sldId id="282" r:id="rId34"/>
    <p:sldId id="283" r:id="rId35"/>
    <p:sldId id="28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2DD04-676A-4950-8F0A-98F63E387080}" type="datetimeFigureOut">
              <a:rPr lang="en-US" smtClean="0"/>
              <a:t>1/14/20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25265-F1FE-4EA5-9A40-78CD18E3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78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316-CA97-4D83-B82C-D710BC3A8AE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96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F727-051E-43AB-B093-037CAEBADA8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3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F727-051E-43AB-B093-037CAEBADA8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9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F727-051E-43AB-B093-037CAEBADA8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8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F727-051E-43AB-B093-037CAEBADA8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7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F727-051E-43AB-B093-037CAEBADA8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0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F727-051E-43AB-B093-037CAEBADA8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5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F727-051E-43AB-B093-037CAEBADA8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1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F727-051E-43AB-B093-037CAEBADA8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1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F727-051E-43AB-B093-037CAEBADA8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3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F727-051E-43AB-B093-037CAEBADA8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7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F727-051E-43AB-B093-037CAEBADA8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624C-CFE3-4360-B03F-0B484300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3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EF727-051E-43AB-B093-037CAEBADA8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D624C-CFE3-4360-B03F-0B484300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5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aconda.com/anaconda/navigator/tutorials/panda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93763"/>
            <a:ext cx="9144000" cy="2387600"/>
          </a:xfrm>
        </p:spPr>
        <p:txBody>
          <a:bodyPr/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Programming for Engineers in Python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400" y="3200400"/>
            <a:ext cx="6400800" cy="2244824"/>
          </a:xfrm>
        </p:spPr>
        <p:txBody>
          <a:bodyPr/>
          <a:lstStyle/>
          <a:p>
            <a:pPr rtl="0"/>
            <a:r>
              <a:rPr lang="en-GB" sz="3600" dirty="0">
                <a:latin typeface="Times New Roman" pitchFamily="18" charset="0"/>
                <a:cs typeface="Times New Roman" pitchFamily="18" charset="0"/>
              </a:rPr>
              <a:t>Recitation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 rtl="0"/>
            <a:r>
              <a:rPr lang="en-US" sz="3400" b="1" dirty="0">
                <a:solidFill>
                  <a:srgbClr val="0000FF"/>
                </a:solidFill>
              </a:rPr>
              <a:t>Pandas</a:t>
            </a:r>
            <a:endParaRPr lang="en-US" sz="3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076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basic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cleaning </a:t>
            </a:r>
            <a:r>
              <a:rPr lang="en-IL" dirty="0"/>
              <a:t>–</a:t>
            </a:r>
            <a:r>
              <a:rPr lang="en-US" dirty="0"/>
              <a:t> fill missing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Basic data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Visualization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Install pandas with anaconda on windows </a:t>
            </a:r>
            <a:r>
              <a:rPr lang="en-US" dirty="0">
                <a:hlinkClick r:id="rId2"/>
              </a:rPr>
              <a:t>guide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79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819" y="2046851"/>
            <a:ext cx="10515600" cy="4351338"/>
          </a:xfrm>
        </p:spPr>
        <p:txBody>
          <a:bodyPr/>
          <a:lstStyle/>
          <a:p>
            <a:r>
              <a:rPr lang="en-US" dirty="0"/>
              <a:t>Read the csv file into a </a:t>
            </a:r>
            <a:r>
              <a:rPr lang="en-US" dirty="0" err="1"/>
              <a:t>dataframe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</a:t>
            </a:r>
            <a:r>
              <a:rPr lang="en-US" dirty="0" err="1"/>
              <a:t>dataframe</a:t>
            </a:r>
            <a:r>
              <a:rPr lang="en-US" dirty="0"/>
              <a:t> to csv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89819" y="2585799"/>
            <a:ext cx="800090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pandas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pd.read_csv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"countries-of-the-world.csv"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89819" y="4112568"/>
            <a:ext cx="681148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df.to_csv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countries-of-the-world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.csv"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769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2555" y="133155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Print the top 3 rows using the head()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Print the last 5 rows using the tail()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Print random 5 rows using the sample() function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65904" y="2305891"/>
            <a:ext cx="307327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df.head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65903" y="3994391"/>
            <a:ext cx="307327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df.tail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65903" y="5452058"/>
            <a:ext cx="341311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df.sample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245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309"/>
            <a:ext cx="10515600" cy="4351338"/>
          </a:xfrm>
        </p:spPr>
        <p:txBody>
          <a:bodyPr/>
          <a:lstStyle/>
          <a:p>
            <a:r>
              <a:rPr lang="en-US" dirty="0"/>
              <a:t>Get statistics 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53294"/>
            <a:ext cx="7243916" cy="48474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(df.info())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&lt;class '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pandas.core.frame.DataFrame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’&gt;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 err="1">
                <a:latin typeface="Arial" panose="020B0604020202020204" pitchFamily="34" charset="0"/>
              </a:rPr>
              <a:t>RangeIndex</a:t>
            </a:r>
            <a:r>
              <a:rPr lang="en-US" altLang="en-US" sz="1900" dirty="0">
                <a:latin typeface="Arial" panose="020B0604020202020204" pitchFamily="34" charset="0"/>
              </a:rPr>
              <a:t>: 224 entries, 0 to 223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latin typeface="Arial" panose="020B0604020202020204" pitchFamily="34" charset="0"/>
              </a:rPr>
              <a:t>Data columns (total 10 columns):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latin typeface="Arial" panose="020B0604020202020204" pitchFamily="34" charset="0"/>
              </a:rPr>
              <a:t>Unnamed: 0                                  224 non-null int64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latin typeface="Arial" panose="020B0604020202020204" pitchFamily="34" charset="0"/>
              </a:rPr>
              <a:t>Country                                        224 non-null object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latin typeface="Arial" panose="020B0604020202020204" pitchFamily="34" charset="0"/>
              </a:rPr>
              <a:t>Region                                         224 non-null object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latin typeface="Arial" panose="020B0604020202020204" pitchFamily="34" charset="0"/>
              </a:rPr>
              <a:t>Population                                   220 non-null float64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latin typeface="Arial" panose="020B0604020202020204" pitchFamily="34" charset="0"/>
              </a:rPr>
              <a:t>Area                                             224 non-null int64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latin typeface="Arial" panose="020B0604020202020204" pitchFamily="34" charset="0"/>
              </a:rPr>
              <a:t>Pop. Density                                223 non-null float64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latin typeface="Arial" panose="020B0604020202020204" pitchFamily="34" charset="0"/>
              </a:rPr>
              <a:t>Infant mortality (per 1000 births)  224 non-null float64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latin typeface="Arial" panose="020B0604020202020204" pitchFamily="34" charset="0"/>
              </a:rPr>
              <a:t>GDP ($ per capita)                       223 non-null float64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latin typeface="Arial" panose="020B0604020202020204" pitchFamily="34" charset="0"/>
              </a:rPr>
              <a:t>Birthrate                                       223 non-null float64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 err="1">
                <a:latin typeface="Arial" panose="020B0604020202020204" pitchFamily="34" charset="0"/>
              </a:rPr>
              <a:t>Deathrate</a:t>
            </a:r>
            <a:r>
              <a:rPr lang="en-US" altLang="en-US" sz="1900" dirty="0">
                <a:latin typeface="Arial" panose="020B0604020202020204" pitchFamily="34" charset="0"/>
              </a:rPr>
              <a:t>                                    222 non-null float64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 err="1">
                <a:latin typeface="Arial" panose="020B0604020202020204" pitchFamily="34" charset="0"/>
              </a:rPr>
              <a:t>dtypes</a:t>
            </a:r>
            <a:r>
              <a:rPr lang="en-US" altLang="en-US" sz="1900" dirty="0">
                <a:latin typeface="Arial" panose="020B0604020202020204" pitchFamily="34" charset="0"/>
              </a:rPr>
              <a:t>: float64(6), int64(2), object(2)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latin typeface="Arial" panose="020B0604020202020204" pitchFamily="34" charset="0"/>
              </a:rPr>
              <a:t>memory usage: 17.6+ KB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7381569" y="2551473"/>
            <a:ext cx="3864077" cy="1725561"/>
          </a:xfrm>
          <a:prstGeom prst="wedgeRectCallout">
            <a:avLst>
              <a:gd name="adj1" fmla="val -74841"/>
              <a:gd name="adj2" fmla="val 1976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there are some nan values in the population column</a:t>
            </a:r>
          </a:p>
        </p:txBody>
      </p:sp>
    </p:spTree>
    <p:extLst>
      <p:ext uri="{BB962C8B-B14F-4D97-AF65-F5344CB8AC3E}">
        <p14:creationId xmlns:p14="http://schemas.microsoft.com/office/powerpoint/2010/main" val="340495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operations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86233" y="1321357"/>
            <a:ext cx="5913798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df.dtypes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Unnamed: 0                                   int64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Country                                          object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Region                                           object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Population                                      float64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Area                                                int64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Pop. Density                                   float64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Infant mortality (per 1000 births)    float64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GDP ($ per capita)                         float64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Birthrate                                         float64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err="1">
                <a:latin typeface="Arial" panose="020B0604020202020204" pitchFamily="34" charset="0"/>
              </a:rPr>
              <a:t>Deathrate</a:t>
            </a:r>
            <a:r>
              <a:rPr lang="en-US" altLang="en-US" sz="2400" dirty="0">
                <a:latin typeface="Arial" panose="020B0604020202020204" pitchFamily="34" charset="0"/>
              </a:rPr>
              <a:t>                                       float64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err="1">
                <a:latin typeface="Arial" panose="020B0604020202020204" pitchFamily="34" charset="0"/>
              </a:rPr>
              <a:t>dtype</a:t>
            </a:r>
            <a:r>
              <a:rPr lang="en-US" altLang="en-US" sz="2400" dirty="0">
                <a:latin typeface="Arial" panose="020B0604020202020204" pitchFamily="34" charset="0"/>
              </a:rPr>
              <a:t>: object float64</a:t>
            </a:r>
          </a:p>
        </p:txBody>
      </p:sp>
    </p:spTree>
    <p:extLst>
      <p:ext uri="{BB962C8B-B14F-4D97-AF65-F5344CB8AC3E}">
        <p14:creationId xmlns:p14="http://schemas.microsoft.com/office/powerpoint/2010/main" val="3401156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cleaning </a:t>
            </a:r>
            <a:r>
              <a:rPr lang="en-IL" dirty="0"/>
              <a:t>–</a:t>
            </a:r>
            <a:r>
              <a:rPr lang="en-US" dirty="0"/>
              <a:t> fill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581" y="1825625"/>
            <a:ext cx="10515600" cy="4351338"/>
          </a:xfrm>
        </p:spPr>
        <p:txBody>
          <a:bodyPr/>
          <a:lstStyle/>
          <a:p>
            <a:r>
              <a:rPr lang="en-US" dirty="0"/>
              <a:t>Option 1: replace nan values with 0 (or any other constant value)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Option 2: replace nan values with the average of the column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Option 3: drop all rows that have any nan value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84006" y="2446000"/>
            <a:ext cx="307327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df.fillna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80768" y="4127317"/>
            <a:ext cx="11059438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df[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'Population'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fillna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(df[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'Population'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].mean(),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61883" y="5577802"/>
            <a:ext cx="2903359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df.dropna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739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Data cleaning: Convert Square Miles to Square Meters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3550"/>
            <a:ext cx="10515600" cy="4351338"/>
          </a:xfrm>
        </p:spPr>
        <p:txBody>
          <a:bodyPr/>
          <a:lstStyle/>
          <a:p>
            <a:r>
              <a:rPr lang="en-US" dirty="0"/>
              <a:t>Formula: </a:t>
            </a:r>
            <a:r>
              <a:rPr lang="en-US" b="1" dirty="0"/>
              <a:t>1 Square Mile =2.58 Square Kilometers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368673"/>
            <a:ext cx="817082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'Area'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].apply(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lambda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x: x*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2.58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6452420" y="3465461"/>
            <a:ext cx="3864077" cy="1725561"/>
          </a:xfrm>
          <a:prstGeom prst="wedgeRectCallout">
            <a:avLst>
              <a:gd name="adj1" fmla="val -84192"/>
              <a:gd name="adj2" fmla="val -7938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Apply this lambda function on every cell in the Area column</a:t>
            </a:r>
          </a:p>
        </p:txBody>
      </p:sp>
    </p:spTree>
    <p:extLst>
      <p:ext uri="{BB962C8B-B14F-4D97-AF65-F5344CB8AC3E}">
        <p14:creationId xmlns:p14="http://schemas.microsoft.com/office/powerpoint/2010/main" val="324379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 a new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new column describing the Birthrate </a:t>
            </a:r>
            <a:r>
              <a:rPr lang="en-IL" dirty="0"/>
              <a:t>–</a:t>
            </a:r>
            <a:r>
              <a:rPr lang="en-US" dirty="0"/>
              <a:t> </a:t>
            </a:r>
            <a:r>
              <a:rPr lang="en-US" dirty="0" err="1"/>
              <a:t>Deathrate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4903" y="1739136"/>
            <a:ext cx="1082219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get_growing_rate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(row):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row[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"Birthrate"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- row[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Deathrate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"Growing Rate"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df.apply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lambda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			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get_growing_rate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(row),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Shorter version: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df[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"Growing Rate"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df.apply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get_growing_rate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400" dirty="0">
                <a:solidFill>
                  <a:srgbClr val="660099"/>
                </a:solidFill>
                <a:latin typeface="Consolas" panose="020B0609020204030204" pitchFamily="49" charset="0"/>
              </a:rPr>
              <a:t>axis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429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 a new 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new country to the </a:t>
            </a:r>
            <a:r>
              <a:rPr lang="en-US" dirty="0" err="1"/>
              <a:t>dataframe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6806" y="2637418"/>
            <a:ext cx="11229356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israel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Country"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"Israel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Region"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"ASIA"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"Population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:.....}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df.append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israel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ignore_index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47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Delete a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the Infant mortality (per 1000 births) column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740968"/>
            <a:ext cx="9020418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df.drop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"Infant mortality (per 1000 births)"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6636775" y="3827017"/>
            <a:ext cx="3864077" cy="1725561"/>
          </a:xfrm>
          <a:prstGeom prst="wedgeRectCallout">
            <a:avLst>
              <a:gd name="adj1" fmla="val -84192"/>
              <a:gd name="adj2" fmla="val -7938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Axes 1 for column.  </a:t>
            </a:r>
          </a:p>
          <a:p>
            <a:pPr algn="ctr"/>
            <a:r>
              <a:rPr lang="en-US" sz="2800" b="1" dirty="0"/>
              <a:t>Use </a:t>
            </a:r>
            <a:r>
              <a:rPr lang="en-US" sz="2800" b="1" dirty="0" err="1"/>
              <a:t>df.drop</a:t>
            </a:r>
            <a:r>
              <a:rPr lang="en-US" sz="2800" b="1" dirty="0"/>
              <a:t>([“A”, “B”], 1) to drop both the A and B columns</a:t>
            </a:r>
          </a:p>
        </p:txBody>
      </p:sp>
    </p:spTree>
    <p:extLst>
      <p:ext uri="{BB962C8B-B14F-4D97-AF65-F5344CB8AC3E}">
        <p14:creationId xmlns:p14="http://schemas.microsoft.com/office/powerpoint/2010/main" val="162331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Pandas?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statistics and answer questions about the data, like</a:t>
            </a:r>
          </a:p>
          <a:p>
            <a:pPr lvl="1"/>
            <a:r>
              <a:rPr lang="en-US" dirty="0"/>
              <a:t>What's the average, median, max, or min of each column?</a:t>
            </a:r>
          </a:p>
          <a:p>
            <a:r>
              <a:rPr lang="en-US" dirty="0"/>
              <a:t>Clean the data by doing things like removing missing values and filtering rows or columns by some criteria</a:t>
            </a:r>
          </a:p>
          <a:p>
            <a:r>
              <a:rPr lang="en-US" dirty="0"/>
              <a:t>Visualize the data with help from </a:t>
            </a:r>
            <a:r>
              <a:rPr lang="en-US" dirty="0" err="1"/>
              <a:t>Matplotlib</a:t>
            </a:r>
            <a:r>
              <a:rPr lang="en-US" dirty="0"/>
              <a:t>. Plot bars, lines, histograms, bubbles, and more.</a:t>
            </a:r>
          </a:p>
          <a:p>
            <a:r>
              <a:rPr lang="en-US" dirty="0"/>
              <a:t>Store the cleaned, transformed data back into a CSV, other file or a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93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465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Delete a 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the country Iran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Delete both the countries Iran and Iraq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16742" y="2460749"/>
            <a:ext cx="511229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df.Country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"Iran"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979521"/>
            <a:ext cx="630172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countries = [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"Iran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"Iraq"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[~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df.Country.isin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(countries)]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7314824" y="4645553"/>
            <a:ext cx="3864077" cy="1725561"/>
          </a:xfrm>
          <a:prstGeom prst="wedgeRectCallout">
            <a:avLst>
              <a:gd name="adj1" fmla="val -174268"/>
              <a:gd name="adj2" fmla="val -4091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~ is for not. What will happen if we remove the ~ ? 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16EC9CCC-2333-6040-87E5-4ADE3125E8D4}"/>
              </a:ext>
            </a:extLst>
          </p:cNvPr>
          <p:cNvSpPr/>
          <p:nvPr/>
        </p:nvSpPr>
        <p:spPr>
          <a:xfrm>
            <a:off x="8289235" y="1825625"/>
            <a:ext cx="3530642" cy="1725561"/>
          </a:xfrm>
          <a:prstGeom prst="wedgeRectCallout">
            <a:avLst>
              <a:gd name="adj1" fmla="val -106057"/>
              <a:gd name="adj2" fmla="val 128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We can use </a:t>
            </a:r>
          </a:p>
          <a:p>
            <a:pPr algn="ctr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df[</a:t>
            </a:r>
            <a:r>
              <a:rPr lang="en-US" altLang="en-US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"Country"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</a:p>
          <a:p>
            <a:pPr algn="ctr"/>
            <a:r>
              <a:rPr lang="en-US" altLang="en-US" sz="2400" dirty="0"/>
              <a:t>instead of </a:t>
            </a:r>
          </a:p>
          <a:p>
            <a:pPr algn="ctr"/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df.Country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90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Join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new table with the same column names, merge the two tables into a single table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82213" y="2806402"/>
            <a:ext cx="8340745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df1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pd.read_csv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"countries-of-the-world.csv"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df2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pd.read_csv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"countries-of-the-world2.csv"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frames = [df1, df2]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pd.concat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(frames)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347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Join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Inner join </a:t>
            </a:r>
            <a:r>
              <a:rPr lang="en-IL" dirty="0"/>
              <a:t>–</a:t>
            </a:r>
            <a:r>
              <a:rPr lang="en-US" dirty="0"/>
              <a:t> consider only the intersection of the tables</a:t>
            </a:r>
          </a:p>
          <a:p>
            <a:pPr lvl="1"/>
            <a:r>
              <a:rPr lang="en-US" dirty="0"/>
              <a:t>How many rows are in the intersection?</a:t>
            </a:r>
          </a:p>
          <a:p>
            <a:r>
              <a:rPr lang="en-US" dirty="0"/>
              <a:t>Outer join </a:t>
            </a:r>
            <a:r>
              <a:rPr lang="en-IL" dirty="0"/>
              <a:t>–</a:t>
            </a:r>
            <a:r>
              <a:rPr lang="en-US" dirty="0"/>
              <a:t> consider the union of the table, fill with Nan missing values. </a:t>
            </a:r>
          </a:p>
          <a:p>
            <a:pPr lvl="1"/>
            <a:r>
              <a:rPr lang="en-US" dirty="0"/>
              <a:t>How many rows are in the union?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15497" y="4219046"/>
            <a:ext cx="2819400" cy="195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380" y="4219045"/>
            <a:ext cx="2841490" cy="19579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75039" y="6081067"/>
            <a:ext cx="1961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ex1.csv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31974" y="6090264"/>
            <a:ext cx="1961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ex2.csv</a:t>
            </a:r>
          </a:p>
        </p:txBody>
      </p:sp>
    </p:spTree>
    <p:extLst>
      <p:ext uri="{BB962C8B-B14F-4D97-AF65-F5344CB8AC3E}">
        <p14:creationId xmlns:p14="http://schemas.microsoft.com/office/powerpoint/2010/main" val="4081640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180" y="-884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Inner vs Outer Join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93607" y="1074590"/>
            <a:ext cx="9530173" cy="55584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df1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pd.read_csv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"ex1.csv"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df2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pd.read_csv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"ex2.csv"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pd.merge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(df1, df2,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'Product'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how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'inner'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(inner)</a:t>
            </a: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Product  Price  Quantity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0      p1           3.0        10.0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1     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p2           5.0        20.0</a:t>
            </a:r>
          </a:p>
          <a:p>
            <a:pPr marL="457200" lvl="0" indent="-457200">
              <a:spcBef>
                <a:spcPct val="0"/>
              </a:spcBef>
              <a:buAutoNum type="arabicPlain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outer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pd.merge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(df1, df2,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'Product'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how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'outer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(outer)</a:t>
            </a: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Product  Price  Quantity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      p1       3.0    10.0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      p2       5.0    20.0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      p3       6.0   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NaN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      p4       3.0   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NaN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      p5      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NaN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30.0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5      p6      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NaN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40.0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47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country has the largest population?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 the index of the row with the maximum value in the population column (</a:t>
            </a:r>
            <a:r>
              <a:rPr lang="en-US" dirty="0" err="1"/>
              <a:t>idxmax</a:t>
            </a:r>
            <a:r>
              <a:rPr lang="en-US" dirty="0"/>
              <a:t>())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Get the country name of the row with the obtained index (</a:t>
            </a:r>
            <a:r>
              <a:rPr lang="en-US" dirty="0" err="1"/>
              <a:t>iloc</a:t>
            </a:r>
            <a:r>
              <a:rPr lang="en-US" dirty="0"/>
              <a:t>)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4400" y="3629730"/>
            <a:ext cx="6641562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id_max_pop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"Population"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idxmax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df.iloc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id_max_pop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"Country"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China</a:t>
            </a:r>
          </a:p>
        </p:txBody>
      </p:sp>
    </p:spTree>
    <p:extLst>
      <p:ext uri="{BB962C8B-B14F-4D97-AF65-F5344CB8AC3E}">
        <p14:creationId xmlns:p14="http://schemas.microsoft.com/office/powerpoint/2010/main" val="2054868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countries have more than 1M people? </a:t>
            </a:r>
          </a:p>
          <a:p>
            <a:pPr lvl="1"/>
            <a:r>
              <a:rPr lang="en-US" dirty="0"/>
              <a:t>Select all rows with Population &gt; 1,000,000</a:t>
            </a:r>
          </a:p>
          <a:p>
            <a:pPr lvl="1"/>
            <a:r>
              <a:rPr lang="en-US" dirty="0"/>
              <a:t>Count the number of selected rows (use </a:t>
            </a:r>
            <a:r>
              <a:rPr lang="en-US" dirty="0" err="1"/>
              <a:t>len</a:t>
            </a:r>
            <a:r>
              <a:rPr lang="en-US" dirty="0"/>
              <a:t>() to get the </a:t>
            </a:r>
            <a:r>
              <a:rPr lang="en-US" dirty="0" err="1"/>
              <a:t>num</a:t>
            </a:r>
            <a:r>
              <a:rPr lang="en-US" dirty="0"/>
              <a:t> of rows)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69579" y="3183477"/>
            <a:ext cx="800090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df.loc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'Population'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1000000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IL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156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Also possible: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(df[df[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'Population'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1000000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189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countries </a:t>
            </a:r>
            <a:r>
              <a:rPr lang="en-US" b="1" dirty="0"/>
              <a:t>in Asia </a:t>
            </a:r>
            <a:r>
              <a:rPr lang="en-US" dirty="0"/>
              <a:t>have more than 1M peoples? </a:t>
            </a:r>
          </a:p>
          <a:p>
            <a:pPr lvl="1"/>
            <a:r>
              <a:rPr lang="en-US" dirty="0"/>
              <a:t>Select all countries from Asia, with Population &gt; 1,000,000</a:t>
            </a:r>
          </a:p>
          <a:p>
            <a:pPr lvl="1"/>
            <a:r>
              <a:rPr lang="en-US" dirty="0"/>
              <a:t>Count the number of selected rows (use </a:t>
            </a:r>
            <a:r>
              <a:rPr lang="en-US" dirty="0" err="1"/>
              <a:t>len</a:t>
            </a:r>
            <a:r>
              <a:rPr lang="en-US" dirty="0"/>
              <a:t>() to get the </a:t>
            </a:r>
            <a:r>
              <a:rPr lang="en-US" dirty="0" err="1"/>
              <a:t>num</a:t>
            </a:r>
            <a:r>
              <a:rPr lang="en-US" dirty="0"/>
              <a:t> of rows)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1336" y="3256539"/>
            <a:ext cx="11229356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 = df[(df[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'Population'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1000000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&amp; (df[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'Region'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"ASIA"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(df))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IL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25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212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all countries in Asia which their </a:t>
            </a:r>
            <a:r>
              <a:rPr lang="en-US" dirty="0" err="1"/>
              <a:t>Deathrate</a:t>
            </a:r>
            <a:r>
              <a:rPr lang="en-US" dirty="0"/>
              <a:t> is &gt; 10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330608"/>
            <a:ext cx="10039928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 = df[(df[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'Region'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"ASIA"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&amp; (df[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eathrate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(df))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995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the countries according to the population size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break ties according to area size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01993" y="2659852"/>
            <a:ext cx="885050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df.sort_values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'Population'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ascending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01993" y="4478819"/>
            <a:ext cx="1020984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df.sort_values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'Population‘, ‘Area’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ascending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52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3058" y="1825625"/>
            <a:ext cx="10515600" cy="4351338"/>
          </a:xfrm>
        </p:spPr>
        <p:txBody>
          <a:bodyPr/>
          <a:lstStyle/>
          <a:p>
            <a:r>
              <a:rPr lang="en-US" sz="2400" dirty="0"/>
              <a:t>What is the average population in each region? </a:t>
            </a:r>
          </a:p>
          <a:p>
            <a:pPr lvl="1"/>
            <a:r>
              <a:rPr lang="en-US" sz="2000" dirty="0" err="1"/>
              <a:t>Groupby</a:t>
            </a:r>
            <a:r>
              <a:rPr lang="en-US" sz="2000" dirty="0"/>
              <a:t> region</a:t>
            </a:r>
          </a:p>
          <a:p>
            <a:pPr lvl="1"/>
            <a:r>
              <a:rPr lang="en-US" sz="2000" dirty="0"/>
              <a:t>Get the mean of the population column in every group</a:t>
            </a:r>
          </a:p>
          <a:p>
            <a:pPr lvl="1"/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3021186"/>
            <a:ext cx="7237879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df.groupby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en-US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'Region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])[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'Population'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].mean())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D1E534-E5D4-1D41-A65D-AD4D3943C33C}"/>
              </a:ext>
            </a:extLst>
          </p:cNvPr>
          <p:cNvSpPr/>
          <p:nvPr/>
        </p:nvSpPr>
        <p:spPr>
          <a:xfrm>
            <a:off x="8075224" y="3021186"/>
            <a:ext cx="430033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Region</a:t>
            </a:r>
          </a:p>
          <a:p>
            <a:r>
              <a:rPr lang="en-US" dirty="0"/>
              <a:t>ASIA                   1.354417e+08</a:t>
            </a:r>
          </a:p>
          <a:p>
            <a:r>
              <a:rPr lang="en-US" dirty="0"/>
              <a:t>BALTICS                2.394991e+06</a:t>
            </a:r>
          </a:p>
          <a:p>
            <a:r>
              <a:rPr lang="en-US" dirty="0"/>
              <a:t>C.W. OF IND. STATES    2.334013e+07</a:t>
            </a:r>
          </a:p>
          <a:p>
            <a:r>
              <a:rPr lang="en-US" dirty="0"/>
              <a:t>EASTERN EUROPE         9.992893e+06</a:t>
            </a:r>
          </a:p>
          <a:p>
            <a:r>
              <a:rPr lang="en-US" dirty="0"/>
              <a:t>LATIN AMER. &amp; CARIB    1.305887e+07</a:t>
            </a:r>
          </a:p>
          <a:p>
            <a:r>
              <a:rPr lang="en-US" dirty="0"/>
              <a:t>NEAR EAST              1.219177e+07</a:t>
            </a:r>
          </a:p>
          <a:p>
            <a:r>
              <a:rPr lang="en-US" dirty="0"/>
              <a:t>NORTHERN AFRICA        3.222682e+07</a:t>
            </a:r>
          </a:p>
          <a:p>
            <a:r>
              <a:rPr lang="en-US" dirty="0"/>
              <a:t>NORTHERN AMERICA       6.633446e+07</a:t>
            </a:r>
          </a:p>
          <a:p>
            <a:r>
              <a:rPr lang="en-US" dirty="0"/>
              <a:t>OCEANIA                1.741803e+06</a:t>
            </a:r>
          </a:p>
          <a:p>
            <a:r>
              <a:rPr lang="en-US" dirty="0"/>
              <a:t>SUB-SAHARAN AFRICA     1.475440e+07</a:t>
            </a:r>
          </a:p>
          <a:p>
            <a:r>
              <a:rPr lang="en-US" dirty="0"/>
              <a:t>WESTERN EUROPE         1.415500e+07</a:t>
            </a:r>
          </a:p>
          <a:p>
            <a:r>
              <a:rPr lang="en-US" dirty="0"/>
              <a:t>Name: Population, </a:t>
            </a:r>
            <a:r>
              <a:rPr lang="en-US" dirty="0" err="1"/>
              <a:t>dtype</a:t>
            </a:r>
            <a:r>
              <a:rPr lang="en-US" dirty="0"/>
              <a:t>: float64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5817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994" y="756366"/>
            <a:ext cx="9215489" cy="5128239"/>
          </a:xfrm>
        </p:spPr>
      </p:pic>
    </p:spTree>
    <p:extLst>
      <p:ext uri="{BB962C8B-B14F-4D97-AF65-F5344CB8AC3E}">
        <p14:creationId xmlns:p14="http://schemas.microsoft.com/office/powerpoint/2010/main" val="1863071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961" y="1825625"/>
            <a:ext cx="10515600" cy="4351338"/>
          </a:xfrm>
        </p:spPr>
        <p:txBody>
          <a:bodyPr/>
          <a:lstStyle/>
          <a:p>
            <a:r>
              <a:rPr lang="en-US" sz="2400" dirty="0"/>
              <a:t>Which country in each region has the largest population?</a:t>
            </a:r>
          </a:p>
          <a:p>
            <a:pPr lvl="1"/>
            <a:r>
              <a:rPr lang="en-US" sz="2000" dirty="0" err="1"/>
              <a:t>Grouby</a:t>
            </a:r>
            <a:r>
              <a:rPr lang="en-US" sz="2000" dirty="0"/>
              <a:t> region</a:t>
            </a:r>
          </a:p>
          <a:p>
            <a:pPr lvl="1"/>
            <a:r>
              <a:rPr lang="en-US" sz="2000" dirty="0"/>
              <a:t>Get the country with the maximum population in every group</a:t>
            </a:r>
          </a:p>
          <a:p>
            <a:pPr lvl="1"/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34961" y="3051989"/>
            <a:ext cx="6250429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regions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df.groupby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"Region"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name, group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regions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id_max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group[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"Population"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idxmax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df.iloc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id_max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"Country"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3252365" y="5201287"/>
            <a:ext cx="3858602" cy="1110613"/>
          </a:xfrm>
          <a:prstGeom prst="wedgeRectCallout">
            <a:avLst>
              <a:gd name="adj1" fmla="val -40652"/>
              <a:gd name="adj2" fmla="val -12041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We cannot replace here </a:t>
            </a:r>
            <a:r>
              <a:rPr lang="en-US" sz="2800" b="1" dirty="0" err="1"/>
              <a:t>df</a:t>
            </a:r>
            <a:r>
              <a:rPr lang="en-US" sz="2800" b="1" dirty="0"/>
              <a:t> with group. Why?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B8F7B0-8971-7E49-A4DD-2432F77AB237}"/>
              </a:ext>
            </a:extLst>
          </p:cNvPr>
          <p:cNvSpPr/>
          <p:nvPr/>
        </p:nvSpPr>
        <p:spPr>
          <a:xfrm>
            <a:off x="7540487" y="3353554"/>
            <a:ext cx="438647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ASIA China</a:t>
            </a:r>
          </a:p>
          <a:p>
            <a:r>
              <a:rPr lang="en-US" dirty="0"/>
              <a:t>BALTICS Lithuania</a:t>
            </a:r>
          </a:p>
          <a:p>
            <a:r>
              <a:rPr lang="en-US" dirty="0"/>
              <a:t>C.W. OF IND. STATES Russia</a:t>
            </a:r>
          </a:p>
          <a:p>
            <a:r>
              <a:rPr lang="en-US" dirty="0"/>
              <a:t>EASTERN EUROPE Poland</a:t>
            </a:r>
          </a:p>
          <a:p>
            <a:r>
              <a:rPr lang="en-US" dirty="0"/>
              <a:t>LATIN AMER. &amp; CARIB Brazil</a:t>
            </a:r>
          </a:p>
          <a:p>
            <a:r>
              <a:rPr lang="en-US" dirty="0"/>
              <a:t>NEAR EAST Turkey</a:t>
            </a:r>
          </a:p>
          <a:p>
            <a:r>
              <a:rPr lang="en-US" dirty="0"/>
              <a:t>NORTHERN AFRICA Egypt</a:t>
            </a:r>
          </a:p>
          <a:p>
            <a:r>
              <a:rPr lang="en-US" dirty="0"/>
              <a:t>NORTHERN AMERICA United States</a:t>
            </a:r>
          </a:p>
          <a:p>
            <a:r>
              <a:rPr lang="en-US" dirty="0"/>
              <a:t>OCEANIA Australia</a:t>
            </a:r>
          </a:p>
          <a:p>
            <a:r>
              <a:rPr lang="en-US" dirty="0"/>
              <a:t>SUB-SAHARAN AFRICA Nigeria</a:t>
            </a:r>
          </a:p>
          <a:p>
            <a:r>
              <a:rPr lang="en-US" dirty="0"/>
              <a:t>WESTERN EUROPE Germany</a:t>
            </a:r>
          </a:p>
        </p:txBody>
      </p:sp>
    </p:spTree>
    <p:extLst>
      <p:ext uri="{BB962C8B-B14F-4D97-AF65-F5344CB8AC3E}">
        <p14:creationId xmlns:p14="http://schemas.microsoft.com/office/powerpoint/2010/main" val="262736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the highest mean </a:t>
            </a:r>
            <a:r>
              <a:rPr lang="en-US" dirty="0" err="1"/>
              <a:t>Deathrate</a:t>
            </a:r>
            <a:r>
              <a:rPr lang="en-US" dirty="0"/>
              <a:t> among all regions </a:t>
            </a:r>
          </a:p>
          <a:p>
            <a:pPr lvl="1"/>
            <a:r>
              <a:rPr lang="en-US" dirty="0"/>
              <a:t>Compute the mean </a:t>
            </a:r>
            <a:r>
              <a:rPr lang="en-US" dirty="0" err="1"/>
              <a:t>deathrate</a:t>
            </a:r>
            <a:r>
              <a:rPr lang="en-US" dirty="0"/>
              <a:t> per region</a:t>
            </a:r>
          </a:p>
          <a:p>
            <a:pPr lvl="1"/>
            <a:r>
              <a:rPr lang="en-US" dirty="0"/>
              <a:t>Get the maximum value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85256" y="3401129"/>
            <a:ext cx="698139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regions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df.groupby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'Region'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(regions[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Deathrate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].mean().max())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15.160000000000002</a:t>
            </a:r>
          </a:p>
        </p:txBody>
      </p:sp>
    </p:spTree>
    <p:extLst>
      <p:ext uri="{BB962C8B-B14F-4D97-AF65-F5344CB8AC3E}">
        <p14:creationId xmlns:p14="http://schemas.microsoft.com/office/powerpoint/2010/main" val="1204082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7194" y="1733550"/>
            <a:ext cx="10515600" cy="4351338"/>
          </a:xfrm>
        </p:spPr>
        <p:txBody>
          <a:bodyPr/>
          <a:lstStyle/>
          <a:p>
            <a:r>
              <a:rPr lang="en-US" dirty="0"/>
              <a:t>Plot an histogram of the GDP column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9558" y="2330558"/>
            <a:ext cx="1161087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df.hist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'GDP ($ per capita)'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'#86bf91'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axarr.flatten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ax.set_xlabel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"GDP"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ax.set_ylabel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"Count"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20" y="2771897"/>
            <a:ext cx="5207170" cy="387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14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an histogram of the Birthrate and the </a:t>
            </a:r>
            <a:r>
              <a:rPr lang="en-US" dirty="0" err="1"/>
              <a:t>Deathrate</a:t>
            </a:r>
            <a:r>
              <a:rPr lang="en-US" dirty="0"/>
              <a:t> columns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4174" y="2342139"/>
            <a:ext cx="6471643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"Birthrate"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Deathrate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df.plot.hist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773" y="3217400"/>
            <a:ext cx="4747459" cy="3530923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8028597" y="3362911"/>
            <a:ext cx="3025319" cy="663399"/>
          </a:xfrm>
          <a:prstGeom prst="wedgeRectCallout">
            <a:avLst>
              <a:gd name="adj1" fmla="val -96681"/>
              <a:gd name="adj2" fmla="val -662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For transparent colors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7054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boxplot of the Infant mortality, Birthrate and </a:t>
            </a:r>
            <a:r>
              <a:rPr lang="en-US" dirty="0" err="1"/>
              <a:t>Deathrate</a:t>
            </a:r>
            <a:r>
              <a:rPr lang="en-US" dirty="0"/>
              <a:t> columns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8645" y="2754783"/>
            <a:ext cx="8340745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columns = [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'Infant mortality (per 1000 births)'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'Birthrate'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Deathrate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boxplot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df.boxplot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=columns)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084" y="3236382"/>
            <a:ext cx="4545987" cy="338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37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Pandas 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saw how to:</a:t>
            </a:r>
          </a:p>
          <a:p>
            <a:pPr lvl="1"/>
            <a:r>
              <a:rPr lang="en-US" dirty="0"/>
              <a:t>Create a </a:t>
            </a:r>
            <a:r>
              <a:rPr lang="en-US" dirty="0" err="1"/>
              <a:t>dataframe</a:t>
            </a:r>
            <a:r>
              <a:rPr lang="en-US" dirty="0"/>
              <a:t> (from a file, </a:t>
            </a:r>
            <a:r>
              <a:rPr lang="en-US" dirty="0" err="1"/>
              <a:t>dict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 array)</a:t>
            </a:r>
          </a:p>
          <a:p>
            <a:pPr lvl="1"/>
            <a:r>
              <a:rPr lang="en-US" dirty="0"/>
              <a:t>basic information (head(), tail(), </a:t>
            </a:r>
            <a:r>
              <a:rPr lang="en-US" dirty="0" err="1"/>
              <a:t>dtypes</a:t>
            </a:r>
            <a:r>
              <a:rPr lang="en-US" dirty="0"/>
              <a:t>, info())</a:t>
            </a:r>
          </a:p>
          <a:p>
            <a:pPr lvl="1"/>
            <a:r>
              <a:rPr lang="en-US" dirty="0"/>
              <a:t>Clean the data (add/remove columns/rows, </a:t>
            </a:r>
            <a:r>
              <a:rPr lang="en-US" dirty="0" err="1"/>
              <a:t>fillna</a:t>
            </a:r>
            <a:r>
              <a:rPr lang="en-US" dirty="0"/>
              <a:t>())</a:t>
            </a:r>
          </a:p>
          <a:p>
            <a:pPr lvl="1"/>
            <a:r>
              <a:rPr lang="en-US" dirty="0"/>
              <a:t>Merge tables (</a:t>
            </a:r>
            <a:r>
              <a:rPr lang="en-US" dirty="0" err="1"/>
              <a:t>concat</a:t>
            </a:r>
            <a:r>
              <a:rPr lang="en-US" dirty="0"/>
              <a:t>, merge)</a:t>
            </a:r>
          </a:p>
          <a:p>
            <a:pPr lvl="1"/>
            <a:r>
              <a:rPr lang="en-US" dirty="0"/>
              <a:t>Analyze the dataset (select rows based on a condition, </a:t>
            </a:r>
            <a:r>
              <a:rPr lang="en-US" dirty="0" err="1"/>
              <a:t>groupby</a:t>
            </a:r>
            <a:r>
              <a:rPr lang="en-US" dirty="0"/>
              <a:t>(), mean(), </a:t>
            </a:r>
            <a:r>
              <a:rPr lang="en-US" dirty="0" err="1"/>
              <a:t>idxmax</a:t>
            </a:r>
            <a:r>
              <a:rPr lang="en-US" dirty="0"/>
              <a:t>(), etc.)</a:t>
            </a:r>
          </a:p>
          <a:p>
            <a:pPr lvl="1"/>
            <a:r>
              <a:rPr lang="en-US" dirty="0"/>
              <a:t>Visualize the data (</a:t>
            </a:r>
            <a:r>
              <a:rPr lang="en-US" dirty="0" err="1"/>
              <a:t>hist</a:t>
            </a:r>
            <a:r>
              <a:rPr lang="en-US" dirty="0"/>
              <a:t>(), boxplot())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For more info visit the pandas </a:t>
            </a:r>
            <a:r>
              <a:rPr lang="en-US" dirty="0">
                <a:hlinkClick r:id="rId2"/>
              </a:rPr>
              <a:t>documentation</a:t>
            </a:r>
            <a:r>
              <a:rPr lang="en-US" dirty="0"/>
              <a:t> website. </a:t>
            </a:r>
          </a:p>
        </p:txBody>
      </p:sp>
    </p:spTree>
    <p:extLst>
      <p:ext uri="{BB962C8B-B14F-4D97-AF65-F5344CB8AC3E}">
        <p14:creationId xmlns:p14="http://schemas.microsoft.com/office/powerpoint/2010/main" val="189917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Pandas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is the primary pandas data structure. </a:t>
            </a:r>
          </a:p>
          <a:p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 is a two-dimensional size-mutable, potentially heterogeneous tabular data structure with labeled axes (rows and columns). </a:t>
            </a:r>
          </a:p>
          <a:p>
            <a:pPr lvl="1"/>
            <a:r>
              <a:rPr lang="en-US" dirty="0"/>
              <a:t>What is the main difference from a </a:t>
            </a:r>
            <a:r>
              <a:rPr lang="en-US" dirty="0" err="1"/>
              <a:t>numpy</a:t>
            </a:r>
            <a:r>
              <a:rPr lang="en-US" dirty="0"/>
              <a:t> array?</a:t>
            </a:r>
          </a:p>
          <a:p>
            <a:r>
              <a:rPr lang="en-US" dirty="0"/>
              <a:t>Pandas enables arithmetic operations on both the rows and the columns of a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It can be thought of as a </a:t>
            </a:r>
            <a:r>
              <a:rPr lang="en-US" dirty="0" err="1"/>
              <a:t>dict</a:t>
            </a:r>
            <a:r>
              <a:rPr lang="en-US" dirty="0"/>
              <a:t>-like container for Series objects. </a:t>
            </a:r>
          </a:p>
        </p:txBody>
      </p:sp>
    </p:spTree>
    <p:extLst>
      <p:ext uri="{BB962C8B-B14F-4D97-AF65-F5344CB8AC3E}">
        <p14:creationId xmlns:p14="http://schemas.microsoft.com/office/powerpoint/2010/main" val="179199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dataframe</a:t>
            </a:r>
            <a:r>
              <a:rPr lang="en-US" dirty="0"/>
              <a:t> from a dictionary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65007" y="2406951"/>
            <a:ext cx="6301725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 = {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'col1'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'col2'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=d)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en-US" sz="2400" dirty="0">
                <a:latin typeface="Arial" panose="020B0604020202020204" pitchFamily="34" charset="0"/>
              </a:rPr>
              <a:t>       col1  col2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en-US" sz="2400" dirty="0">
                <a:latin typeface="Arial" panose="020B0604020202020204" pitchFamily="34" charset="0"/>
              </a:rPr>
              <a:t>0     1       3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en-US" sz="2400" dirty="0">
                <a:latin typeface="Arial" panose="020B0604020202020204" pitchFamily="34" charset="0"/>
              </a:rPr>
              <a:t>1     2       4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4005894" y="3994027"/>
            <a:ext cx="1922957" cy="813948"/>
          </a:xfrm>
          <a:prstGeom prst="wedgeRectCallout">
            <a:avLst>
              <a:gd name="adj1" fmla="val -74841"/>
              <a:gd name="adj2" fmla="val 1976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Headers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2082937" y="5635665"/>
            <a:ext cx="1922957" cy="813948"/>
          </a:xfrm>
          <a:prstGeom prst="wedgeRectCallout">
            <a:avLst>
              <a:gd name="adj1" fmla="val -74841"/>
              <a:gd name="adj2" fmla="val -6539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Indexes</a:t>
            </a:r>
          </a:p>
        </p:txBody>
      </p:sp>
    </p:spTree>
    <p:extLst>
      <p:ext uri="{BB962C8B-B14F-4D97-AF65-F5344CB8AC3E}">
        <p14:creationId xmlns:p14="http://schemas.microsoft.com/office/powerpoint/2010/main" val="187727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dataframe</a:t>
            </a:r>
            <a:r>
              <a:rPr lang="en-US" dirty="0"/>
              <a:t> from a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9971" y="2414328"/>
            <a:ext cx="10719601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]]),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a  b  c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0  1  2  3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1  4  5  6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2  7  8  9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6269771" y="3402591"/>
            <a:ext cx="1922957" cy="813948"/>
          </a:xfrm>
          <a:prstGeom prst="wedgeRectCallout">
            <a:avLst>
              <a:gd name="adj1" fmla="val -96699"/>
              <a:gd name="adj2" fmla="val -6630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Columns names</a:t>
            </a:r>
          </a:p>
        </p:txBody>
      </p:sp>
    </p:spTree>
    <p:extLst>
      <p:ext uri="{BB962C8B-B14F-4D97-AF65-F5344CB8AC3E}">
        <p14:creationId xmlns:p14="http://schemas.microsoft.com/office/powerpoint/2010/main" val="339034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operations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84005" y="3509147"/>
            <a:ext cx="4980039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L" altLang="en-US" sz="2000" dirty="0">
                <a:latin typeface="Arial" panose="020B0604020202020204" pitchFamily="34" charset="0"/>
              </a:rPr>
              <a:t>0    1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L" altLang="en-US" sz="2000" dirty="0">
                <a:latin typeface="Arial" panose="020B0604020202020204" pitchFamily="34" charset="0"/>
              </a:rPr>
              <a:t>1    4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lain" startAt="2"/>
            </a:pPr>
            <a:r>
              <a:rPr lang="en-IL" altLang="en-US" sz="2000" dirty="0">
                <a:latin typeface="Arial" panose="020B0604020202020204" pitchFamily="34" charset="0"/>
              </a:rPr>
              <a:t>7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84005" y="5012825"/>
            <a:ext cx="3570208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-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L" altLang="en-US" sz="2000" dirty="0">
                <a:latin typeface="Arial" panose="020B0604020202020204" pitchFamily="34" charset="0"/>
              </a:rPr>
              <a:t>0   -1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L" altLang="en-US" sz="2000" dirty="0">
                <a:latin typeface="Arial" panose="020B0604020202020204" pitchFamily="34" charset="0"/>
              </a:rPr>
              <a:t>1   -1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L" altLang="en-US" sz="2000" dirty="0">
                <a:latin typeface="Arial" panose="020B0604020202020204" pitchFamily="34" charset="0"/>
              </a:rPr>
              <a:t>2   -1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84005" y="1720540"/>
            <a:ext cx="8930650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df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pd.DataFrame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([[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], [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], [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]]),</a:t>
            </a:r>
            <a:b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altLang="en-US" sz="2000" dirty="0">
                <a:solidFill>
                  <a:srgbClr val="660099"/>
                </a:solidFill>
                <a:latin typeface="Consolas" panose="020B0609020204030204" pitchFamily="49" charset="0"/>
              </a:rPr>
              <a:t>columns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=[</a:t>
            </a:r>
            <a:r>
              <a:rPr lang="en-US" altLang="en-US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'a'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'b'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'c'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df.columns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Index(['a', 'b', 'c'], </a:t>
            </a:r>
            <a:r>
              <a:rPr lang="en-US" altLang="en-US" sz="2000" dirty="0" err="1">
                <a:latin typeface="Arial" panose="020B0604020202020204" pitchFamily="34" charset="0"/>
              </a:rPr>
              <a:t>dtype</a:t>
            </a:r>
            <a:r>
              <a:rPr lang="en-US" altLang="en-US" sz="2000" dirty="0">
                <a:latin typeface="Arial" panose="020B0604020202020204" pitchFamily="34" charset="0"/>
              </a:rPr>
              <a:t>='object')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17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operations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66020" y="1348343"/>
            <a:ext cx="893065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>
                <a:latin typeface="Arial" panose="020B0604020202020204" pitchFamily="34" charset="0"/>
              </a:rPr>
              <a:t>    a  b  c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>
                <a:latin typeface="Arial" panose="020B0604020202020204" pitchFamily="34" charset="0"/>
              </a:rPr>
              <a:t>3  1  2  3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>
                <a:latin typeface="Arial" panose="020B0604020202020204" pitchFamily="34" charset="0"/>
              </a:rPr>
              <a:t>4  4  5  6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>
                <a:latin typeface="Arial" panose="020B0604020202020204" pitchFamily="34" charset="0"/>
              </a:rPr>
              <a:t>5  7  8  9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3644810"/>
            <a:ext cx="6532558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df.iloc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slice the first two rows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>
                <a:latin typeface="Arial" panose="020B0604020202020204" pitchFamily="34" charset="0"/>
              </a:rPr>
              <a:t>    a  b  c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>
                <a:latin typeface="Arial" panose="020B0604020202020204" pitchFamily="34" charset="0"/>
              </a:rPr>
              <a:t>3  1  2  3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>
                <a:latin typeface="Arial" panose="020B0604020202020204" pitchFamily="34" charset="0"/>
              </a:rPr>
              <a:t>4  4  5  6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8200" y="5032020"/>
            <a:ext cx="7520007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df.loc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slice up to and including label 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>
                <a:latin typeface="Arial" panose="020B0604020202020204" pitchFamily="34" charset="0"/>
              </a:rPr>
              <a:t>    a  b  c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>
                <a:latin typeface="Arial" panose="020B0604020202020204" pitchFamily="34" charset="0"/>
              </a:rPr>
              <a:t>3  1  2  3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09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 Countries of the world dataset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13903" y="1690688"/>
            <a:ext cx="331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Countries-of-the-world.csv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458" y="2060020"/>
            <a:ext cx="6829814" cy="3571144"/>
          </a:xfrm>
        </p:spPr>
      </p:pic>
    </p:spTree>
    <p:extLst>
      <p:ext uri="{BB962C8B-B14F-4D97-AF65-F5344CB8AC3E}">
        <p14:creationId xmlns:p14="http://schemas.microsoft.com/office/powerpoint/2010/main" val="377680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610</TotalTime>
  <Words>2190</Words>
  <Application>Microsoft Macintosh PowerPoint</Application>
  <PresentationFormat>Widescreen</PresentationFormat>
  <Paragraphs>294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Times New Roman</vt:lpstr>
      <vt:lpstr>Office Theme</vt:lpstr>
      <vt:lpstr>Programming for Engineers in Python</vt:lpstr>
      <vt:lpstr>Why Pandas?</vt:lpstr>
      <vt:lpstr>PowerPoint Presentation</vt:lpstr>
      <vt:lpstr>Pandas Dataframe</vt:lpstr>
      <vt:lpstr>Dataframe</vt:lpstr>
      <vt:lpstr>Dataframe</vt:lpstr>
      <vt:lpstr>Basic operations</vt:lpstr>
      <vt:lpstr>Basic operations</vt:lpstr>
      <vt:lpstr>Example: Countries of the world dataset</vt:lpstr>
      <vt:lpstr>Analysis steps</vt:lpstr>
      <vt:lpstr>Basic operations</vt:lpstr>
      <vt:lpstr>Basic operations</vt:lpstr>
      <vt:lpstr>Basic operations</vt:lpstr>
      <vt:lpstr>Basic operations</vt:lpstr>
      <vt:lpstr>Data cleaning – fill missing values</vt:lpstr>
      <vt:lpstr>Data cleaning: Convert Square Miles to Square Meters </vt:lpstr>
      <vt:lpstr>Add a new column</vt:lpstr>
      <vt:lpstr>Add a new row</vt:lpstr>
      <vt:lpstr>Delete a column</vt:lpstr>
      <vt:lpstr>Delete a row</vt:lpstr>
      <vt:lpstr>Join Tables</vt:lpstr>
      <vt:lpstr>Join Tables</vt:lpstr>
      <vt:lpstr>Inner vs Outer Join</vt:lpstr>
      <vt:lpstr>Basic data analysis</vt:lpstr>
      <vt:lpstr>Basic data analysis</vt:lpstr>
      <vt:lpstr>Basic data analysis</vt:lpstr>
      <vt:lpstr>Data analysis</vt:lpstr>
      <vt:lpstr>Data analysis</vt:lpstr>
      <vt:lpstr>Data analysis</vt:lpstr>
      <vt:lpstr>Data analysis</vt:lpstr>
      <vt:lpstr>Data analysis</vt:lpstr>
      <vt:lpstr>Data visualization</vt:lpstr>
      <vt:lpstr>Data visualization</vt:lpstr>
      <vt:lpstr>Data visualization</vt:lpstr>
      <vt:lpstr>Pandas 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Engineers in Python</dc:title>
  <dc:creator>Brit</dc:creator>
  <cp:lastModifiedBy>LENA DANKIN</cp:lastModifiedBy>
  <cp:revision>53</cp:revision>
  <dcterms:created xsi:type="dcterms:W3CDTF">2020-01-08T08:28:32Z</dcterms:created>
  <dcterms:modified xsi:type="dcterms:W3CDTF">2020-01-14T08:34:13Z</dcterms:modified>
</cp:coreProperties>
</file>