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708" r:id="rId4"/>
  </p:sldMasterIdLst>
  <p:notesMasterIdLst>
    <p:notesMasterId r:id="rId46"/>
  </p:notesMasterIdLst>
  <p:sldIdLst>
    <p:sldId id="258" r:id="rId5"/>
    <p:sldId id="269" r:id="rId6"/>
    <p:sldId id="306" r:id="rId7"/>
    <p:sldId id="307" r:id="rId8"/>
    <p:sldId id="308" r:id="rId9"/>
    <p:sldId id="309" r:id="rId10"/>
    <p:sldId id="312" r:id="rId11"/>
    <p:sldId id="367" r:id="rId12"/>
    <p:sldId id="359" r:id="rId13"/>
    <p:sldId id="360" r:id="rId14"/>
    <p:sldId id="361" r:id="rId15"/>
    <p:sldId id="362" r:id="rId16"/>
    <p:sldId id="363" r:id="rId17"/>
    <p:sldId id="364" r:id="rId18"/>
    <p:sldId id="366" r:id="rId19"/>
    <p:sldId id="319" r:id="rId20"/>
    <p:sldId id="303" r:id="rId21"/>
    <p:sldId id="304" r:id="rId22"/>
    <p:sldId id="305" r:id="rId23"/>
    <p:sldId id="354" r:id="rId24"/>
    <p:sldId id="355" r:id="rId25"/>
    <p:sldId id="356" r:id="rId26"/>
    <p:sldId id="358" r:id="rId27"/>
    <p:sldId id="357" r:id="rId28"/>
    <p:sldId id="368" r:id="rId29"/>
    <p:sldId id="369" r:id="rId30"/>
    <p:sldId id="370" r:id="rId31"/>
    <p:sldId id="371" r:id="rId32"/>
    <p:sldId id="372" r:id="rId33"/>
    <p:sldId id="373" r:id="rId34"/>
    <p:sldId id="365" r:id="rId35"/>
    <p:sldId id="374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BC95B28B-39F9-42ED-917C-223E6A7DC85E}">
          <p14:sldIdLst>
            <p14:sldId id="258"/>
            <p14:sldId id="269"/>
            <p14:sldId id="306"/>
            <p14:sldId id="307"/>
            <p14:sldId id="308"/>
            <p14:sldId id="309"/>
            <p14:sldId id="312"/>
            <p14:sldId id="367"/>
            <p14:sldId id="359"/>
            <p14:sldId id="360"/>
            <p14:sldId id="361"/>
            <p14:sldId id="362"/>
            <p14:sldId id="363"/>
            <p14:sldId id="364"/>
            <p14:sldId id="366"/>
            <p14:sldId id="319"/>
            <p14:sldId id="303"/>
            <p14:sldId id="304"/>
            <p14:sldId id="305"/>
            <p14:sldId id="354"/>
            <p14:sldId id="355"/>
            <p14:sldId id="356"/>
            <p14:sldId id="358"/>
            <p14:sldId id="357"/>
            <p14:sldId id="368"/>
            <p14:sldId id="369"/>
            <p14:sldId id="370"/>
            <p14:sldId id="371"/>
            <p14:sldId id="372"/>
            <p14:sldId id="373"/>
            <p14:sldId id="365"/>
            <p14:sldId id="374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0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frat Abramovitz" initials="E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CC"/>
    <a:srgbClr val="FF3300"/>
    <a:srgbClr val="0000FF"/>
    <a:srgbClr val="33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75676" autoAdjust="0"/>
  </p:normalViewPr>
  <p:slideViewPr>
    <p:cSldViewPr snapToGrid="0">
      <p:cViewPr>
        <p:scale>
          <a:sx n="100" d="100"/>
          <a:sy n="100" d="100"/>
        </p:scale>
        <p:origin x="-19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1710D-BFC0-4F9D-A428-67ECCAB4271D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1A469-4DAE-4EF5-9A65-A30381492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340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039CF-E965-458C-9459-66ECC048BD95}" type="slidenum">
              <a:rPr kumimoji="0" lang="he-IL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he-IL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אוקטובר 2012</a:t>
            </a:r>
          </a:p>
        </p:txBody>
      </p:sp>
    </p:spTree>
    <p:extLst>
      <p:ext uri="{BB962C8B-B14F-4D97-AF65-F5344CB8AC3E}">
        <p14:creationId xmlns:p14="http://schemas.microsoft.com/office/powerpoint/2010/main" xmlns="" val="3760912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1A469-4DAE-4EF5-9A65-A3038149275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255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DDEB-117A-46B7-8331-77687A7A3E92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3240-044B-4290-A05D-839076CB6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527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DDEB-117A-46B7-8331-77687A7A3E92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3240-044B-4290-A05D-839076CB6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829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DDEB-117A-46B7-8331-77687A7A3E92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3240-044B-4290-A05D-839076CB6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0917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A4-BCFC-4FA8-A871-840C81C7110E}" type="datetime8">
              <a:rPr lang="he-IL" smtClean="0"/>
              <a:pPr/>
              <a:t>19 ינואר 20</a:t>
            </a:fld>
            <a:endParaRPr lang="he-I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62932" y="1449305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2932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2932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2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079602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B76-5386-4708-B8C8-176C69E3AB10}" type="datetime8">
              <a:rPr lang="he-IL" smtClean="0"/>
              <a:pPr/>
              <a:t>19 ינואר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258295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2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DE02-BE43-48D0-91E3-AEA717FF926F}" type="datetime8">
              <a:rPr lang="he-IL" smtClean="0"/>
              <a:pPr/>
              <a:t>19 ינואר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 flipV="1">
            <a:off x="69413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69147" y="2341477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68307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25457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578-1354-4688-9E58-9027F8606FFD}" type="datetime8">
              <a:rPr lang="he-IL" smtClean="0"/>
              <a:pPr/>
              <a:t>19 ינואר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818310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BAAA-CE94-4E1E-92B4-2CF5FEAE6355}" type="datetime8">
              <a:rPr lang="he-IL" smtClean="0"/>
              <a:pPr/>
              <a:t>19 ינואר 20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821385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D85E-5E6B-4601-88BA-AFEE396C2421}" type="datetime8">
              <a:rPr lang="he-IL" smtClean="0"/>
              <a:pPr/>
              <a:t>19 ינואר 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832225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5BCF-09CB-4220-82D4-5868D64C28DC}" type="datetime8">
              <a:rPr lang="he-IL" smtClean="0"/>
              <a:pPr/>
              <a:t>19 ינואר 20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80022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EA7-3BAA-41A1-9F36-7840B60581B0}" type="datetime8">
              <a:rPr lang="he-IL" smtClean="0"/>
              <a:pPr/>
              <a:t>19 ינואר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408116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DDEB-117A-46B7-8331-77687A7A3E92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3240-044B-4290-A05D-839076CB6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0526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0A13-0579-42C7-86A5-E8DFA35E04D8}" type="datetime8">
              <a:rPr lang="he-IL" smtClean="0"/>
              <a:pPr/>
              <a:t>19 ינואר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8509" y="4650476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68511" y="4773226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66677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119286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44D-A997-4270-9C74-4CF12D49F185}" type="datetime8">
              <a:rPr lang="he-IL" smtClean="0"/>
              <a:pPr/>
              <a:t>19 ינואר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5460703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2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48DC-C09F-46DB-90FA-E634DF3428C8}" type="datetime8">
              <a:rPr lang="he-IL" smtClean="0"/>
              <a:pPr/>
              <a:t>19 ינואר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895111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A4-BCFC-4FA8-A871-840C81C7110E}" type="datetime8">
              <a:rPr lang="he-IL" smtClean="0">
                <a:solidFill>
                  <a:srgbClr val="696464"/>
                </a:solidFill>
              </a:rPr>
              <a:pPr/>
              <a:t>19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62932" y="1449305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2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2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2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079602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B76-5386-4708-B8C8-176C69E3AB10}" type="datetime8">
              <a:rPr lang="he-IL" smtClean="0">
                <a:solidFill>
                  <a:srgbClr val="696464"/>
                </a:solidFill>
              </a:rPr>
              <a:pPr/>
              <a:t>19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258295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2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DE02-BE43-48D0-91E3-AEA717FF926F}" type="datetime8">
              <a:rPr lang="he-IL" smtClean="0">
                <a:solidFill>
                  <a:srgbClr val="696464"/>
                </a:solidFill>
              </a:rPr>
              <a:pPr/>
              <a:t>19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3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7" y="2341477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7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25457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578-1354-4688-9E58-9027F8606FFD}" type="datetime8">
              <a:rPr lang="he-IL" smtClean="0">
                <a:solidFill>
                  <a:srgbClr val="696464"/>
                </a:solidFill>
              </a:rPr>
              <a:pPr/>
              <a:t>19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8183104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BAAA-CE94-4E1E-92B4-2CF5FEAE6355}" type="datetime8">
              <a:rPr lang="he-IL" smtClean="0">
                <a:solidFill>
                  <a:srgbClr val="696464"/>
                </a:solidFill>
              </a:rPr>
              <a:pPr/>
              <a:t>19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8213854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D85E-5E6B-4601-88BA-AFEE396C2421}" type="datetime8">
              <a:rPr lang="he-IL" smtClean="0">
                <a:solidFill>
                  <a:srgbClr val="696464"/>
                </a:solidFill>
              </a:rPr>
              <a:pPr/>
              <a:t>19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8322253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5BCF-09CB-4220-82D4-5868D64C28DC}" type="datetime8">
              <a:rPr lang="he-IL" smtClean="0">
                <a:solidFill>
                  <a:srgbClr val="696464"/>
                </a:solidFill>
              </a:rPr>
              <a:pPr/>
              <a:t>19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80022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DDEB-117A-46B7-8331-77687A7A3E92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3240-044B-4290-A05D-839076CB6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66362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EA7-3BAA-41A1-9F36-7840B60581B0}" type="datetime8">
              <a:rPr lang="he-IL" smtClean="0">
                <a:solidFill>
                  <a:srgbClr val="696464"/>
                </a:solidFill>
              </a:rPr>
              <a:pPr/>
              <a:t>19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40811695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0A13-0579-42C7-86A5-E8DFA35E04D8}" type="datetime8">
              <a:rPr lang="he-IL" smtClean="0">
                <a:solidFill>
                  <a:srgbClr val="696464"/>
                </a:solidFill>
              </a:rPr>
              <a:pPr/>
              <a:t>19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9" y="4650476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1" y="4773226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66677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11928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44D-A997-4270-9C74-4CF12D49F185}" type="datetime8">
              <a:rPr lang="he-IL" smtClean="0">
                <a:solidFill>
                  <a:srgbClr val="696464"/>
                </a:solidFill>
              </a:rPr>
              <a:pPr/>
              <a:t>19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5460703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2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48DC-C09F-46DB-90FA-E634DF3428C8}" type="datetime8">
              <a:rPr lang="he-IL" smtClean="0">
                <a:solidFill>
                  <a:srgbClr val="696464"/>
                </a:solidFill>
              </a:rPr>
              <a:pPr/>
              <a:t>19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8951110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3AA4-BCFC-4FA8-A871-840C81C7110E}" type="datetime8">
              <a:rPr lang="he-IL" smtClean="0">
                <a:solidFill>
                  <a:srgbClr val="696464"/>
                </a:solidFill>
              </a:rPr>
              <a:pPr/>
              <a:t>19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62932" y="1449305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2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2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2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079602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B76-5386-4708-B8C8-176C69E3AB10}" type="datetime8">
              <a:rPr lang="he-IL" smtClean="0">
                <a:solidFill>
                  <a:srgbClr val="696464"/>
                </a:solidFill>
              </a:rPr>
              <a:pPr/>
              <a:t>19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2582959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2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DE02-BE43-48D0-91E3-AEA717FF926F}" type="datetime8">
              <a:rPr lang="he-IL" smtClean="0">
                <a:solidFill>
                  <a:srgbClr val="696464"/>
                </a:solidFill>
              </a:rPr>
              <a:pPr/>
              <a:t>19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3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7" y="2341477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7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25457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578-1354-4688-9E58-9027F8606FFD}" type="datetime8">
              <a:rPr lang="he-IL" smtClean="0">
                <a:solidFill>
                  <a:srgbClr val="696464"/>
                </a:solidFill>
              </a:rPr>
              <a:pPr/>
              <a:t>19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8183104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BAAA-CE94-4E1E-92B4-2CF5FEAE6355}" type="datetime8">
              <a:rPr lang="he-IL" smtClean="0">
                <a:solidFill>
                  <a:srgbClr val="696464"/>
                </a:solidFill>
              </a:rPr>
              <a:pPr/>
              <a:t>19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8213854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D85E-5E6B-4601-88BA-AFEE396C2421}" type="datetime8">
              <a:rPr lang="he-IL" smtClean="0">
                <a:solidFill>
                  <a:srgbClr val="696464"/>
                </a:solidFill>
              </a:rPr>
              <a:pPr/>
              <a:t>19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83222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DDEB-117A-46B7-8331-77687A7A3E92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3240-044B-4290-A05D-839076CB6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19652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5BCF-09CB-4220-82D4-5868D64C28DC}" type="datetime8">
              <a:rPr lang="he-IL" smtClean="0">
                <a:solidFill>
                  <a:srgbClr val="696464"/>
                </a:solidFill>
              </a:rPr>
              <a:pPr/>
              <a:t>19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8002267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EA7-3BAA-41A1-9F36-7840B60581B0}" type="datetime8">
              <a:rPr lang="he-IL" smtClean="0">
                <a:solidFill>
                  <a:srgbClr val="696464"/>
                </a:solidFill>
              </a:rPr>
              <a:pPr/>
              <a:t>19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40811695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F0A13-0579-42C7-86A5-E8DFA35E04D8}" type="datetime8">
              <a:rPr lang="he-IL" smtClean="0">
                <a:solidFill>
                  <a:srgbClr val="696464"/>
                </a:solidFill>
              </a:rPr>
              <a:pPr/>
              <a:t>19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9" y="4650476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1" y="4773226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66677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1192865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44D-A997-4270-9C74-4CF12D49F185}" type="datetime8">
              <a:rPr lang="he-IL" smtClean="0">
                <a:solidFill>
                  <a:srgbClr val="696464"/>
                </a:solidFill>
              </a:rPr>
              <a:pPr/>
              <a:t>19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5460703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2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48DC-C09F-46DB-90FA-E634DF3428C8}" type="datetime8">
              <a:rPr lang="he-IL" smtClean="0">
                <a:solidFill>
                  <a:srgbClr val="696464"/>
                </a:solidFill>
              </a:rPr>
              <a:pPr/>
              <a:t>19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89511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DDEB-117A-46B7-8331-77687A7A3E92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3240-044B-4290-A05D-839076CB6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007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DDEB-117A-46B7-8331-77687A7A3E92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3240-044B-4290-A05D-839076CB6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968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DDEB-117A-46B7-8331-77687A7A3E92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3240-044B-4290-A05D-839076CB6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443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DDEB-117A-46B7-8331-77687A7A3E92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3240-044B-4290-A05D-839076CB6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580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DDEB-117A-46B7-8331-77687A7A3E92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3240-044B-4290-A05D-839076CB6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381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5DDEB-117A-46B7-8331-77687A7A3E92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13240-044B-4290-A05D-839076CB6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21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619FF4-16B0-4BB4-A148-050DB52B8C0D}" type="datetime8">
              <a:rPr lang="he-IL" smtClean="0"/>
              <a:pPr/>
              <a:t>19 ינואר 20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08703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619FF4-16B0-4BB4-A148-050DB52B8C0D}" type="datetime8">
              <a:rPr lang="he-IL" smtClean="0">
                <a:solidFill>
                  <a:srgbClr val="696464"/>
                </a:solidFill>
              </a:rPr>
              <a:pPr/>
              <a:t>19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08703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619FF4-16B0-4BB4-A148-050DB52B8C0D}" type="datetime8">
              <a:rPr lang="he-IL" smtClean="0">
                <a:solidFill>
                  <a:srgbClr val="696464"/>
                </a:solidFill>
              </a:rPr>
              <a:pPr/>
              <a:t>19 ינואר 20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08703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429000"/>
            <a:ext cx="5600700" cy="1905000"/>
          </a:xfrm>
        </p:spPr>
        <p:txBody>
          <a:bodyPr>
            <a:normAutofit/>
          </a:bodyPr>
          <a:lstStyle/>
          <a:p>
            <a:pPr rtl="0"/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Recitation 13</a:t>
            </a:r>
          </a:p>
          <a:p>
            <a:pPr rtl="0"/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Summary Questions</a:t>
            </a:r>
            <a:endParaRPr lang="he-IL" sz="3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Programming for Engineers in Python 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5BFAECAB-C45E-4A96-B7DD-92EBDA7AC1F7}" type="slidenum">
              <a:rPr lang="he-IL">
                <a:latin typeface="Franklin Gothic Book"/>
                <a:cs typeface="Aharoni" panose="02010803020104030203" pitchFamily="2" charset="-79"/>
              </a:rPr>
              <a:pPr rtl="1"/>
              <a:t>1</a:t>
            </a:fld>
            <a:endParaRPr lang="he-IL" dirty="0">
              <a:latin typeface="Franklin Gothic Book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490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10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/>
              <a:t>סעיף ב'.1: הדפיסו את מספר הפריטים שהוזמנו מכל המוצרים ע"י כל הלקוחות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פלט הקוד הצפוי: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815544" y="2693773"/>
            <a:ext cx="5305169" cy="2405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r>
              <a:rPr lang="en-US" dirty="0">
                <a:solidFill>
                  <a:schemeClr val="tx1"/>
                </a:solidFill>
              </a:rPr>
              <a:t>orders, prices = </a:t>
            </a:r>
            <a:r>
              <a:rPr lang="en-US" dirty="0" err="1">
                <a:solidFill>
                  <a:schemeClr val="tx1"/>
                </a:solidFill>
              </a:rPr>
              <a:t>load_orders</a:t>
            </a:r>
            <a:r>
              <a:rPr lang="en-US" dirty="0">
                <a:solidFill>
                  <a:schemeClr val="tx1"/>
                </a:solidFill>
              </a:rPr>
              <a:t>(“orders.csv”, “prices.csv”)</a:t>
            </a:r>
            <a:endParaRPr lang="he-IL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print(“total numbers of items ordered: ”)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6184" y="3455774"/>
            <a:ext cx="4254844" cy="1272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orders.sum</a:t>
            </a:r>
            <a:r>
              <a:rPr lang="en-US" dirty="0">
                <a:solidFill>
                  <a:schemeClr val="tx1"/>
                </a:solidFill>
              </a:rPr>
              <a:t>().sum())</a:t>
            </a:r>
            <a:endParaRPr lang="he-IL" dirty="0">
              <a:solidFill>
                <a:schemeClr val="tx1"/>
              </a:solidFill>
            </a:endParaRPr>
          </a:p>
          <a:p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6842" y="5671752"/>
            <a:ext cx="5288692" cy="8690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r>
              <a:rPr lang="en-US" dirty="0">
                <a:solidFill>
                  <a:schemeClr val="tx1"/>
                </a:solidFill>
              </a:rPr>
              <a:t>total numbers of items ordered:</a:t>
            </a:r>
          </a:p>
          <a:p>
            <a:r>
              <a:rPr lang="en-US" dirty="0">
                <a:solidFill>
                  <a:schemeClr val="tx1"/>
                </a:solidFill>
              </a:rPr>
              <a:t>21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5840627" y="2561968"/>
            <a:ext cx="2570205" cy="1795848"/>
          </a:xfrm>
          <a:prstGeom prst="wedgeEllipseCallout">
            <a:avLst>
              <a:gd name="adj1" fmla="val -93910"/>
              <a:gd name="adj2" fmla="val 267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</a:t>
            </a:r>
            <a:r>
              <a:rPr lang="en-US" dirty="0">
                <a:solidFill>
                  <a:srgbClr val="0099CC"/>
                </a:solidFill>
              </a:rPr>
              <a:t>sum() </a:t>
            </a:r>
            <a:r>
              <a:rPr lang="en-US" dirty="0">
                <a:solidFill>
                  <a:schemeClr val="tx1"/>
                </a:solidFill>
              </a:rPr>
              <a:t>sums each column. That’s why we need the second </a:t>
            </a:r>
            <a:r>
              <a:rPr lang="en-US" dirty="0">
                <a:solidFill>
                  <a:srgbClr val="0099CC"/>
                </a:solidFill>
              </a:rPr>
              <a:t>sum()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11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/>
              <a:t>סעיף ב'.2: הדפיסו את מספר הלקוחות שהזמינו יותר משני סוגי מוצרים באותה ההזמנה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פלט הקוד הצפוי: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799070" y="2652584"/>
            <a:ext cx="8040130" cy="2561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r>
              <a:rPr lang="en-US" dirty="0">
                <a:solidFill>
                  <a:schemeClr val="tx1"/>
                </a:solidFill>
              </a:rPr>
              <a:t>orders, prices = </a:t>
            </a:r>
            <a:r>
              <a:rPr lang="en-US" dirty="0" err="1">
                <a:solidFill>
                  <a:schemeClr val="tx1"/>
                </a:solidFill>
              </a:rPr>
              <a:t>load_orders</a:t>
            </a:r>
            <a:r>
              <a:rPr lang="en-US" dirty="0">
                <a:solidFill>
                  <a:schemeClr val="tx1"/>
                </a:solidFill>
              </a:rPr>
              <a:t>(“orders.csv”, “prices.csv”)</a:t>
            </a:r>
            <a:endParaRPr lang="he-IL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print(“number of customers that ordered more than 2 different products:”)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804" y="3422822"/>
            <a:ext cx="7813591" cy="1569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r>
              <a:rPr lang="en-US" sz="1700" dirty="0" err="1">
                <a:solidFill>
                  <a:schemeClr val="tx1"/>
                </a:solidFill>
              </a:rPr>
              <a:t>orders_per_customer</a:t>
            </a:r>
            <a:r>
              <a:rPr lang="en-US" sz="1700" dirty="0">
                <a:solidFill>
                  <a:schemeClr val="tx1"/>
                </a:solidFill>
              </a:rPr>
              <a:t> = (orders &gt; 0).sum(axis=1) #num of orders per customer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print((</a:t>
            </a:r>
            <a:r>
              <a:rPr lang="en-US" sz="1700" dirty="0" err="1">
                <a:solidFill>
                  <a:schemeClr val="tx1"/>
                </a:solidFill>
              </a:rPr>
              <a:t>orders_per_customer</a:t>
            </a:r>
            <a:r>
              <a:rPr lang="en-US" sz="1700" dirty="0">
                <a:solidFill>
                  <a:schemeClr val="tx1"/>
                </a:solidFill>
              </a:rPr>
              <a:t> &gt; 2).sum())</a:t>
            </a:r>
            <a:endParaRPr lang="he-IL" sz="17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6841" y="5671752"/>
            <a:ext cx="6759147" cy="8690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r>
              <a:rPr lang="en-US" dirty="0">
                <a:solidFill>
                  <a:schemeClr val="tx1"/>
                </a:solidFill>
              </a:rPr>
              <a:t>number of customers that ordered more than 2 different products:</a:t>
            </a:r>
          </a:p>
          <a:p>
            <a:r>
              <a:rPr lang="en-US" dirty="0">
                <a:solidFill>
                  <a:schemeClr val="tx1"/>
                </a:solidFill>
              </a:rPr>
              <a:t>3</a:t>
            </a:r>
            <a:endParaRPr lang="he-IL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12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/>
              <a:t>סעיף ב'.3: הדפיסו את שם המוצר ממנו הוזמנו הכי הרבה פריטים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פלט הקוד הצפוי: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799070" y="2652584"/>
            <a:ext cx="8040130" cy="2561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r>
              <a:rPr lang="en-US" dirty="0">
                <a:solidFill>
                  <a:schemeClr val="tx1"/>
                </a:solidFill>
              </a:rPr>
              <a:t>orders, prices = </a:t>
            </a:r>
            <a:r>
              <a:rPr lang="en-US" dirty="0" err="1">
                <a:solidFill>
                  <a:schemeClr val="tx1"/>
                </a:solidFill>
              </a:rPr>
              <a:t>load_orders</a:t>
            </a:r>
            <a:r>
              <a:rPr lang="en-US" dirty="0">
                <a:solidFill>
                  <a:schemeClr val="tx1"/>
                </a:solidFill>
              </a:rPr>
              <a:t>(“orders.csv”, “prices.csv”)</a:t>
            </a:r>
            <a:endParaRPr lang="he-IL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print(“most popular product:”)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804" y="3422822"/>
            <a:ext cx="7813591" cy="1569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r>
              <a:rPr lang="en-US" sz="1700" dirty="0" err="1">
                <a:solidFill>
                  <a:schemeClr val="tx1"/>
                </a:solidFill>
              </a:rPr>
              <a:t>sums_for_product</a:t>
            </a:r>
            <a:r>
              <a:rPr lang="en-US" sz="1700" dirty="0">
                <a:solidFill>
                  <a:schemeClr val="tx1"/>
                </a:solidFill>
              </a:rPr>
              <a:t> = </a:t>
            </a:r>
            <a:r>
              <a:rPr lang="en-US" sz="1700" dirty="0" err="1">
                <a:solidFill>
                  <a:schemeClr val="tx1"/>
                </a:solidFill>
              </a:rPr>
              <a:t>orders.sum</a:t>
            </a:r>
            <a:r>
              <a:rPr lang="en-US" sz="1700" dirty="0">
                <a:solidFill>
                  <a:schemeClr val="tx1"/>
                </a:solidFill>
              </a:rPr>
              <a:t>()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print(</a:t>
            </a:r>
            <a:r>
              <a:rPr lang="en-US" sz="1700" dirty="0" err="1">
                <a:solidFill>
                  <a:schemeClr val="tx1"/>
                </a:solidFill>
              </a:rPr>
              <a:t>sums_for_product.idxmax</a:t>
            </a:r>
            <a:r>
              <a:rPr lang="en-US" sz="1700" dirty="0">
                <a:solidFill>
                  <a:schemeClr val="tx1"/>
                </a:solidFill>
              </a:rPr>
              <a:t>())</a:t>
            </a:r>
            <a:endParaRPr lang="he-IL" sz="1700" dirty="0" err="1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6841" y="5671752"/>
            <a:ext cx="6759147" cy="8690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r>
              <a:rPr lang="en-US" dirty="0">
                <a:solidFill>
                  <a:schemeClr val="tx1"/>
                </a:solidFill>
              </a:rPr>
              <a:t>most popular product:</a:t>
            </a:r>
          </a:p>
          <a:p>
            <a:r>
              <a:rPr lang="en-US" dirty="0">
                <a:solidFill>
                  <a:schemeClr val="tx1"/>
                </a:solidFill>
              </a:rPr>
              <a:t>Cappuccino</a:t>
            </a:r>
            <a:endParaRPr lang="he-IL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13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סעיף ב'.4: כעת, נוסיף מידע על מחירי המוצרים. המידע נתון בקובץ </a:t>
            </a:r>
            <a:r>
              <a:rPr lang="en-US" dirty="0" err="1"/>
              <a:t>csv</a:t>
            </a:r>
            <a:r>
              <a:rPr lang="he-IL" dirty="0"/>
              <a:t> בשם </a:t>
            </a:r>
            <a:r>
              <a:rPr lang="en-US" dirty="0"/>
              <a:t>prices.csv</a:t>
            </a:r>
            <a:r>
              <a:rPr lang="he-IL" dirty="0"/>
              <a:t>. הניחו כי שמות מוצרים מסודרים בסדר זהה לסידורים ב </a:t>
            </a:r>
            <a:r>
              <a:rPr lang="en-US" dirty="0"/>
              <a:t>orders</a:t>
            </a:r>
            <a:r>
              <a:rPr lang="he-IL" dirty="0"/>
              <a:t>. דוגמא לקובץ </a:t>
            </a:r>
            <a:r>
              <a:rPr lang="en-US" dirty="0"/>
              <a:t>prices.csv</a:t>
            </a:r>
            <a:r>
              <a:rPr lang="he-IL" dirty="0"/>
              <a:t>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3057525"/>
            <a:ext cx="8343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14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סעיף ב'.4: חשבו מהו הרווח הכולל של בית הקפה ממנו בוצעו ההזמנות, על פי טבלת ההזמנות וטבלת המחירים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פלט הקוד הצפוי: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799070" y="2652584"/>
            <a:ext cx="8040130" cy="2561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r>
              <a:rPr lang="en-US" dirty="0">
                <a:solidFill>
                  <a:schemeClr val="tx1"/>
                </a:solidFill>
              </a:rPr>
              <a:t>orders, prices = </a:t>
            </a:r>
            <a:r>
              <a:rPr lang="en-US" dirty="0" err="1">
                <a:solidFill>
                  <a:schemeClr val="tx1"/>
                </a:solidFill>
              </a:rPr>
              <a:t>load_orders</a:t>
            </a:r>
            <a:r>
              <a:rPr lang="en-US" dirty="0">
                <a:solidFill>
                  <a:schemeClr val="tx1"/>
                </a:solidFill>
              </a:rPr>
              <a:t>(“orders.csv”, “prices.csv”)</a:t>
            </a:r>
            <a:endParaRPr lang="he-IL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print(“total revenue:”)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804" y="3422822"/>
            <a:ext cx="7813591" cy="1569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print(orders.dot(</a:t>
            </a:r>
            <a:r>
              <a:rPr lang="en-US" sz="1600" dirty="0" err="1">
                <a:solidFill>
                  <a:schemeClr val="tx1"/>
                </a:solidFill>
              </a:rPr>
              <a:t>prices.T</a:t>
            </a:r>
            <a:r>
              <a:rPr lang="en-US" sz="1600" dirty="0">
                <a:solidFill>
                  <a:schemeClr val="tx1"/>
                </a:solidFill>
              </a:rPr>
              <a:t>).sum().sum())</a:t>
            </a:r>
            <a:endParaRPr lang="he-IL" sz="1700" dirty="0" err="1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6841" y="5671752"/>
            <a:ext cx="6759147" cy="8690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r>
              <a:rPr lang="en-US" dirty="0">
                <a:solidFill>
                  <a:schemeClr val="tx1"/>
                </a:solidFill>
              </a:rPr>
              <a:t>total revenue:</a:t>
            </a:r>
          </a:p>
          <a:p>
            <a:r>
              <a:rPr lang="en-US" dirty="0">
                <a:solidFill>
                  <a:schemeClr val="tx1"/>
                </a:solidFill>
              </a:rPr>
              <a:t>211.0</a:t>
            </a:r>
          </a:p>
          <a:p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2487827" y="3880022"/>
            <a:ext cx="2257168" cy="906162"/>
          </a:xfrm>
          <a:prstGeom prst="wedgeEllipseCallout">
            <a:avLst>
              <a:gd name="adj1" fmla="val -61925"/>
              <a:gd name="adj2" fmla="val -59966"/>
            </a:avLst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 rtl="1"/>
            <a:r>
              <a:rPr lang="he-IL" sz="1200" dirty="0" err="1">
                <a:solidFill>
                  <a:schemeClr val="tx1"/>
                </a:solidFill>
              </a:rPr>
              <a:t>הפונק</a:t>
            </a:r>
            <a:r>
              <a:rPr lang="he-IL" sz="1200" dirty="0">
                <a:solidFill>
                  <a:schemeClr val="tx1"/>
                </a:solidFill>
              </a:rPr>
              <a:t>' </a:t>
            </a:r>
            <a:r>
              <a:rPr lang="en-US" sz="1200" dirty="0">
                <a:solidFill>
                  <a:schemeClr val="tx1"/>
                </a:solidFill>
              </a:rPr>
              <a:t>dot</a:t>
            </a:r>
            <a:r>
              <a:rPr lang="he-IL" sz="1200" dirty="0">
                <a:solidFill>
                  <a:schemeClr val="tx1"/>
                </a:solidFill>
              </a:rPr>
              <a:t> מחשבת את המכפלה הפנימית של </a:t>
            </a:r>
            <a:r>
              <a:rPr lang="en-US" sz="1200" dirty="0">
                <a:solidFill>
                  <a:schemeClr val="tx1"/>
                </a:solidFill>
              </a:rPr>
              <a:t>orders</a:t>
            </a:r>
            <a:r>
              <a:rPr lang="he-IL" sz="1200" dirty="0">
                <a:solidFill>
                  <a:schemeClr val="tx1"/>
                </a:solidFill>
              </a:rPr>
              <a:t> ו </a:t>
            </a:r>
            <a:r>
              <a:rPr lang="en-US" sz="1200" dirty="0" err="1">
                <a:solidFill>
                  <a:schemeClr val="tx1"/>
                </a:solidFill>
              </a:rPr>
              <a:t>prices.T</a:t>
            </a:r>
            <a:endParaRPr lang="he-IL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15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סעיף ב'.5: האם קיים מוצר שלא הוזמן ממנו אף פריט?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פלט הקוד הצפוי: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799070" y="2652584"/>
            <a:ext cx="8040130" cy="2561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r>
              <a:rPr lang="en-US" dirty="0">
                <a:solidFill>
                  <a:schemeClr val="tx1"/>
                </a:solidFill>
              </a:rPr>
              <a:t>orders, prices = </a:t>
            </a:r>
            <a:r>
              <a:rPr lang="en-US" dirty="0" err="1">
                <a:solidFill>
                  <a:schemeClr val="tx1"/>
                </a:solidFill>
              </a:rPr>
              <a:t>load_orders</a:t>
            </a:r>
            <a:r>
              <a:rPr lang="en-US" dirty="0">
                <a:solidFill>
                  <a:schemeClr val="tx1"/>
                </a:solidFill>
              </a:rPr>
              <a:t>(“orders.csv”, “prices.csv”)</a:t>
            </a:r>
            <a:endParaRPr lang="he-IL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print(“Is there a product that was never ordered?”)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804" y="3422822"/>
            <a:ext cx="7813591" cy="1569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print((orders.sum() == 0).sum</a:t>
            </a:r>
            <a:r>
              <a:rPr lang="en-US" sz="1600">
                <a:solidFill>
                  <a:schemeClr val="tx1"/>
                </a:solidFill>
              </a:rPr>
              <a:t>() </a:t>
            </a:r>
            <a:r>
              <a:rPr lang="en-US" sz="1600" smtClean="0">
                <a:solidFill>
                  <a:schemeClr val="tx1"/>
                </a:solidFill>
              </a:rPr>
              <a:t>!= </a:t>
            </a:r>
            <a:r>
              <a:rPr lang="en-US" sz="1600" dirty="0">
                <a:solidFill>
                  <a:schemeClr val="tx1"/>
                </a:solidFill>
              </a:rPr>
              <a:t>0)</a:t>
            </a:r>
            <a:endParaRPr lang="he-IL" sz="1700" dirty="0" err="1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6841" y="5671752"/>
            <a:ext cx="6759147" cy="8690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r>
              <a:rPr lang="en-US" dirty="0">
                <a:solidFill>
                  <a:schemeClr val="tx1"/>
                </a:solidFill>
              </a:rPr>
              <a:t>Is there a product that was never ordered?</a:t>
            </a:r>
          </a:p>
          <a:p>
            <a:r>
              <a:rPr lang="en-US" dirty="0">
                <a:solidFill>
                  <a:schemeClr val="tx1"/>
                </a:solidFill>
              </a:rPr>
              <a:t>False</a:t>
            </a:r>
          </a:p>
          <a:p>
            <a:endParaRPr lang="he-IL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438400"/>
            <a:ext cx="6858000" cy="1080000"/>
          </a:xfrm>
        </p:spPr>
        <p:txBody>
          <a:bodyPr>
            <a:noAutofit/>
          </a:bodyPr>
          <a:lstStyle/>
          <a:p>
            <a:pPr algn="ctr" rtl="0"/>
            <a:r>
              <a:rPr lang="en-US" sz="6000" i="1" dirty="0">
                <a:solidFill>
                  <a:srgbClr val="0000FF"/>
                </a:solidFill>
                <a:latin typeface="+mn-lt"/>
              </a:rPr>
              <a:t>Q3 – </a:t>
            </a:r>
            <a:r>
              <a:rPr lang="en-US" sz="6000" i="1" dirty="0" err="1">
                <a:solidFill>
                  <a:srgbClr val="0000FF"/>
                </a:solidFill>
                <a:latin typeface="+mn-lt"/>
              </a:rPr>
              <a:t>Pixelize</a:t>
            </a:r>
            <a:r>
              <a:rPr lang="en-US" sz="6000" i="1" dirty="0">
                <a:solidFill>
                  <a:srgbClr val="0000FF"/>
                </a:solidFill>
                <a:latin typeface="+mn-lt"/>
              </a:rPr>
              <a:t> Image</a:t>
            </a:r>
            <a:br>
              <a:rPr lang="en-US" sz="6000" i="1" dirty="0">
                <a:solidFill>
                  <a:srgbClr val="0000FF"/>
                </a:solidFill>
                <a:latin typeface="+mn-lt"/>
              </a:rPr>
            </a:br>
            <a:r>
              <a:rPr lang="en-US" sz="6000" i="1" dirty="0">
                <a:solidFill>
                  <a:srgbClr val="0000FF"/>
                </a:solidFill>
                <a:latin typeface="+mn-lt"/>
              </a:rPr>
              <a:t>(Image Processing)</a:t>
            </a:r>
            <a:endParaRPr lang="he-IL" sz="6000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16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261186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46200" y="198967"/>
            <a:ext cx="7797800" cy="47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4814022"/>
            <a:ext cx="2413000" cy="186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527300" y="4772567"/>
            <a:ext cx="6195218" cy="2085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95274" y="502707"/>
            <a:ext cx="8213725" cy="6340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Pixelize</a:t>
            </a:r>
            <a:r>
              <a:rPr lang="en-US" dirty="0"/>
              <a:t> Image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03200" y="1323975"/>
            <a:ext cx="8940799" cy="4633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3615267"/>
            <a:ext cx="6858000" cy="1080000"/>
          </a:xfrm>
        </p:spPr>
        <p:txBody>
          <a:bodyPr>
            <a:noAutofit/>
          </a:bodyPr>
          <a:lstStyle/>
          <a:p>
            <a:pPr algn="ctr" rtl="0"/>
            <a:r>
              <a:rPr lang="en-US" sz="6000" i="1" dirty="0">
                <a:solidFill>
                  <a:srgbClr val="0000FF"/>
                </a:solidFill>
                <a:latin typeface="+mn-lt"/>
              </a:rPr>
              <a:t>Q1 – Asset Partition </a:t>
            </a:r>
            <a:br>
              <a:rPr lang="en-US" sz="6000" i="1" dirty="0">
                <a:solidFill>
                  <a:srgbClr val="0000FF"/>
                </a:solidFill>
                <a:latin typeface="+mn-lt"/>
              </a:rPr>
            </a:br>
            <a:r>
              <a:rPr lang="en-US" sz="4800" i="1" dirty="0">
                <a:solidFill>
                  <a:srgbClr val="0000FF"/>
                </a:solidFill>
                <a:latin typeface="+mn-lt"/>
              </a:rPr>
              <a:t>(Recursion &amp; </a:t>
            </a:r>
            <a:r>
              <a:rPr lang="en-US" sz="4800" i="1" dirty="0" err="1">
                <a:solidFill>
                  <a:srgbClr val="0000FF"/>
                </a:solidFill>
                <a:latin typeface="+mn-lt"/>
              </a:rPr>
              <a:t>Memoization</a:t>
            </a:r>
            <a:r>
              <a:rPr lang="en-US" sz="4800" i="1" dirty="0">
                <a:solidFill>
                  <a:srgbClr val="0000FF"/>
                </a:solidFill>
                <a:latin typeface="+mn-lt"/>
              </a:rPr>
              <a:t>)</a:t>
            </a:r>
            <a:endParaRPr lang="he-IL" sz="4800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</a:t>
            </a:fld>
            <a:endParaRPr lang="he-IL" dirty="0"/>
          </a:p>
        </p:txBody>
      </p:sp>
      <p:pic>
        <p:nvPicPr>
          <p:cNvPr id="30722" name="Picture 2" descr="fixed-asse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5163" y="419100"/>
            <a:ext cx="2795507" cy="2527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1133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3390900"/>
            <a:ext cx="7404100" cy="1080000"/>
          </a:xfrm>
        </p:spPr>
        <p:txBody>
          <a:bodyPr>
            <a:noAutofit/>
          </a:bodyPr>
          <a:lstStyle/>
          <a:p>
            <a:pPr algn="ctr" rtl="0"/>
            <a:r>
              <a:rPr lang="en-US" sz="6000" i="1" dirty="0">
                <a:solidFill>
                  <a:srgbClr val="0000FF"/>
                </a:solidFill>
                <a:latin typeface="+mn-lt"/>
              </a:rPr>
              <a:t>Q4 – Submarines</a:t>
            </a:r>
            <a:br>
              <a:rPr lang="en-US" sz="6000" i="1" dirty="0">
                <a:solidFill>
                  <a:srgbClr val="0000FF"/>
                </a:solidFill>
                <a:latin typeface="+mn-lt"/>
              </a:rPr>
            </a:br>
            <a:r>
              <a:rPr lang="en-US" sz="6000" i="1" dirty="0">
                <a:solidFill>
                  <a:srgbClr val="0000FF"/>
                </a:solidFill>
                <a:latin typeface="+mn-lt"/>
              </a:rPr>
              <a:t>(OOP)</a:t>
            </a:r>
            <a:br>
              <a:rPr lang="en-US" sz="6000" i="1" dirty="0">
                <a:solidFill>
                  <a:srgbClr val="0000FF"/>
                </a:solidFill>
                <a:latin typeface="+mn-lt"/>
              </a:rPr>
            </a:br>
            <a:endParaRPr lang="he-IL" sz="6000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266659080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21</a:t>
            </a:fld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37801" y="574228"/>
            <a:ext cx="7124446" cy="556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3772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22</a:t>
            </a:fld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80445" y="336755"/>
            <a:ext cx="7256172" cy="5198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4464" y="4955765"/>
            <a:ext cx="15240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4855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23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7588" y="589935"/>
            <a:ext cx="8653567" cy="4962316"/>
          </a:xfrm>
        </p:spPr>
        <p:txBody>
          <a:bodyPr>
            <a:normAutofit/>
          </a:bodyPr>
          <a:lstStyle/>
          <a:p>
            <a:pPr marL="0" lvl="0" indent="0" algn="l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altLang="en-US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table, ships)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.table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.ships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ships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altLang="en-US" sz="20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b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sz="2000" dirty="0">
                <a:solidFill>
                  <a:srgbClr val="A535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A535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.table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for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sz="2000" dirty="0">
                <a:solidFill>
                  <a:srgbClr val="A535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A535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.table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en-US" sz="2000" dirty="0" err="1">
                <a:solidFill>
                  <a:srgbClr val="A535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.table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][j]) 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b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8185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24</a:t>
            </a:fld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6304" y="885517"/>
            <a:ext cx="8705974" cy="362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3342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25</a:t>
            </a:fld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60511" y="845574"/>
            <a:ext cx="7515311" cy="49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2776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26</a:t>
            </a:fld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786581" y="599768"/>
            <a:ext cx="787563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dirty="0" err="1">
                <a:solidFill>
                  <a:srgbClr val="2143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isAliveInDir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y, dx,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err="1">
                <a:solidFill>
                  <a:srgbClr val="A535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.table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rowIndex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colIndex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rowIndex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-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rowIndex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colIndex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-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colIndex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.table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rowIndex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colIndex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  <a:b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.table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rowIndex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colIndex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altLang="en-US" dirty="0">
                <a:solidFill>
                  <a:srgbClr val="A535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rowIndex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colIndex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A535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US" altLang="en-US" dirty="0">
                <a:solidFill>
                  <a:srgbClr val="A535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4232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27</a:t>
            </a:fld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57083" y="1484894"/>
            <a:ext cx="7772400" cy="282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918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28</a:t>
            </a:fld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74904" y="787282"/>
            <a:ext cx="888836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2143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.table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[x][y]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b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>
                <a:solidFill>
                  <a:srgbClr val="919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Mark local hit</a:t>
            </a:r>
            <a:br>
              <a:rPr lang="en-US" altLang="en-US" dirty="0">
                <a:solidFill>
                  <a:srgbClr val="919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919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.table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[x][y]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-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>
                <a:solidFill>
                  <a:srgbClr val="919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Check all directions and see if submarine still 		    exists</a:t>
            </a:r>
            <a:br>
              <a:rPr lang="en-US" altLang="en-US" dirty="0">
                <a:solidFill>
                  <a:srgbClr val="919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919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.isAliveInDir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(x,y,1,0)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up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.isAliveInDir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(x,y,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1,0)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.isAliveInDir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(x,y,0,1)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left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.isAliveInDir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(x,y,0,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(down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left)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b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1736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29</a:t>
            </a:fld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84903" y="1704213"/>
            <a:ext cx="7772400" cy="287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672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– Asset Partition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</a:t>
            </a:fld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e-IL" dirty="0">
                    <a:latin typeface="Arial" pitchFamily="34" charset="0"/>
                    <a:cs typeface="Arial" pitchFamily="34" charset="0"/>
                  </a:rPr>
                  <a:t>בשאלה זו נעסוק בחלוקת ירושה: אדם נפטר והותיר אחריו נכסים רבים. עלינו לעזור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he-IL" dirty="0">
                    <a:latin typeface="Arial" pitchFamily="34" charset="0"/>
                    <a:cs typeface="Arial" pitchFamily="34" charset="0"/>
                  </a:rPr>
                  <a:t>לחלק את הירושה שווה בשווה בין שני ילדיו.</a:t>
                </a:r>
              </a:p>
              <a:p>
                <a:r>
                  <a:rPr lang="he-IL" dirty="0">
                    <a:latin typeface="Arial" pitchFamily="34" charset="0"/>
                    <a:cs typeface="Arial" pitchFamily="34" charset="0"/>
                  </a:rPr>
                  <a:t>נתונה רשימת ערכי הנכסים,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he-IL" dirty="0">
                    <a:latin typeface="Arial" pitchFamily="34" charset="0"/>
                    <a:cs typeface="Arial" pitchFamily="34" charset="0"/>
                  </a:rPr>
                  <a:t>, עלינו למצוא </a:t>
                </a:r>
                <a:r>
                  <a:rPr lang="he-IL" u="sng" dirty="0">
                    <a:latin typeface="Arial" pitchFamily="34" charset="0"/>
                    <a:cs typeface="Arial" pitchFamily="34" charset="0"/>
                  </a:rPr>
                  <a:t>האם</a:t>
                </a:r>
                <a:r>
                  <a:rPr lang="he-IL" dirty="0">
                    <a:latin typeface="Arial" pitchFamily="34" charset="0"/>
                    <a:cs typeface="Arial" pitchFamily="34" charset="0"/>
                  </a:rPr>
                  <a:t> ישנה חלוקה אפשרית.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he-IL" dirty="0">
                    <a:latin typeface="Arial" pitchFamily="34" charset="0"/>
                    <a:cs typeface="Arial" pitchFamily="34" charset="0"/>
                  </a:rPr>
                  <a:t>כיצד נפתור? </a:t>
                </a:r>
                <a:r>
                  <a:rPr lang="he-IL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רקורסיה!</a:t>
                </a:r>
              </a:p>
              <a:p>
                <a:r>
                  <a:rPr lang="he-IL" dirty="0">
                    <a:latin typeface="Arial" pitchFamily="34" charset="0"/>
                    <a:cs typeface="Arial" pitchFamily="34" charset="0"/>
                  </a:rPr>
                  <a:t>אינטואיציה: בהינתן ש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/>
                        <a:cs typeface="Arial" pitchFamily="34" charset="0"/>
                      </a:rPr>
                      <m:t>𝑛</m:t>
                    </m:r>
                    <m:r>
                      <a:rPr lang="he-IL" b="0" i="1" smtClean="0">
                        <a:latin typeface="Cambria Math"/>
                        <a:cs typeface="Arial" pitchFamily="34" charset="0"/>
                      </a:rPr>
                      <m:t>−</m:t>
                    </m:r>
                    <m:r>
                      <a:rPr lang="he-IL" b="0" i="1" smtClean="0">
                        <a:latin typeface="Cambria Math"/>
                        <a:cs typeface="Arial" pitchFamily="34" charset="0"/>
                      </a:rPr>
                      <m:t>𝑖</m:t>
                    </m:r>
                  </m:oMath>
                </a14:m>
                <a:r>
                  <a:rPr lang="he-IL" dirty="0">
                    <a:latin typeface="Arial" pitchFamily="34" charset="0"/>
                    <a:cs typeface="Arial" pitchFamily="34" charset="0"/>
                  </a:rPr>
                  <a:t> נכסים כבר חולקו וששווי נכסיו של הילד הראשון הוא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Arial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>
                    <a:latin typeface="Arial" pitchFamily="34" charset="0"/>
                    <a:cs typeface="Arial" pitchFamily="34" charset="0"/>
                  </a:rPr>
                  <a:t> ושל השני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Arial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>
                    <a:latin typeface="Arial" pitchFamily="34" charset="0"/>
                    <a:cs typeface="Arial" pitchFamily="34" charset="0"/>
                  </a:rPr>
                  <a:t>. נחליט לגבי </a:t>
                </a:r>
                <a14:m>
                  <m:oMath xmlns:m="http://schemas.openxmlformats.org/officeDocument/2006/math">
                    <m:r>
                      <a:rPr lang="he-IL" sz="2800" b="0" i="1" smtClean="0">
                        <a:latin typeface="Cambria Math"/>
                        <a:cs typeface="Arial" pitchFamily="34" charset="0"/>
                      </a:rPr>
                      <m:t>𝑖</m:t>
                    </m:r>
                  </m:oMath>
                </a14:m>
                <a:r>
                  <a:rPr lang="he-IL" dirty="0">
                    <a:latin typeface="Arial" pitchFamily="34" charset="0"/>
                    <a:cs typeface="Arial" pitchFamily="34" charset="0"/>
                  </a:rPr>
                  <a:t> הנכסים הנותרים.</a:t>
                </a:r>
              </a:p>
              <a:p>
                <a:pPr lvl="1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 cstate="print"/>
                <a:stretch>
                  <a:fillRect l="-1569" t="-1200" r="-8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197928" y="3597727"/>
            <a:ext cx="156549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600" dirty="0">
                <a:latin typeface="Arial" pitchFamily="34" charset="0"/>
                <a:cs typeface="Arial" pitchFamily="34" charset="0"/>
              </a:rPr>
              <a:t>רקורסיה!</a:t>
            </a:r>
            <a:endParaRPr lang="he-IL" sz="2600" dirty="0"/>
          </a:p>
        </p:txBody>
      </p:sp>
      <p:pic>
        <p:nvPicPr>
          <p:cNvPr id="4098" name="Picture 2" descr="https://s.yimg.com/ny/api/res/1.2/c3SSjuEP5I9hzFdruc0BBQ--/YXBwaWQ9aGlnaGxhbmRlcjtzbT0xO3c9NTAwO2g9MzUwO2lsPXBsYW5l/http:/41.media.tumblr.com/0aa3a0f91a8512b087a155359fac3ab1/tumblr_inline_nwp2umjXUC1s9clfh_540.png.c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04800"/>
            <a:ext cx="1543722" cy="108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30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6304" y="1327356"/>
            <a:ext cx="8540496" cy="3519948"/>
          </a:xfrm>
        </p:spPr>
        <p:txBody>
          <a:bodyPr/>
          <a:lstStyle/>
          <a:p>
            <a:pPr marL="0" indent="0" algn="l" rtl="0">
              <a:buNone/>
            </a:pP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000" dirty="0" err="1">
                <a:solidFill>
                  <a:srgbClr val="2143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randomFromZeroTo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(upper)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 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altLang="en-US" sz="2000" dirty="0">
                <a:solidFill>
                  <a:srgbClr val="A535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(upper)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currBorder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nextBorder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 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currBorder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 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nextBorder</a:t>
            </a: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same as: return int(rand*upper)</a:t>
            </a:r>
            <a:endParaRPr lang="en-US" alt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105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31</a:t>
            </a:fld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96413" y="1733527"/>
            <a:ext cx="7772400" cy="199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518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32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74904" y="707922"/>
            <a:ext cx="8540496" cy="5400368"/>
          </a:xfrm>
        </p:spPr>
        <p:txBody>
          <a:bodyPr>
            <a:normAutofit fontScale="85000" lnSpcReduction="10000"/>
          </a:bodyPr>
          <a:lstStyle/>
          <a:p>
            <a:pPr marL="0" indent="0" algn="l" rtl="0">
              <a:buNone/>
            </a:pPr>
            <a:r>
              <a:rPr lang="en-US" altLang="en-US" sz="2800" dirty="0" err="1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21439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dirty="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rounds </a:t>
            </a:r>
            <a: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.ships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randomFromZeroTo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dirty="0" err="1">
                <a:solidFill>
                  <a:srgbClr val="A535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.table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y </a:t>
            </a:r>
            <a: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randomFromZeroTo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dirty="0" err="1">
                <a:solidFill>
                  <a:srgbClr val="A535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.table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hit_return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8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.hit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hit_return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"Nothing"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dirty="0" err="1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hit_return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  <a: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"Hit"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dirty="0" err="1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hit_return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  <a: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"Destroyed"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800" dirty="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.ships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rounds </a:t>
            </a:r>
            <a: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>
                <a:solidFill>
                  <a:srgbClr val="FF5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rounds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6605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009900"/>
            <a:ext cx="8420100" cy="1080000"/>
          </a:xfrm>
        </p:spPr>
        <p:txBody>
          <a:bodyPr>
            <a:noAutofit/>
          </a:bodyPr>
          <a:lstStyle/>
          <a:p>
            <a:pPr algn="ctr" rtl="0"/>
            <a:r>
              <a:rPr lang="en-US" sz="6000" i="1" dirty="0">
                <a:solidFill>
                  <a:srgbClr val="0000FF"/>
                </a:solidFill>
                <a:latin typeface="+mn-lt"/>
              </a:rPr>
              <a:t>Q5 – Find Best Sub-Image </a:t>
            </a:r>
            <a:br>
              <a:rPr lang="en-US" sz="6000" i="1" dirty="0">
                <a:solidFill>
                  <a:srgbClr val="0000FF"/>
                </a:solidFill>
                <a:latin typeface="+mn-lt"/>
              </a:rPr>
            </a:br>
            <a:r>
              <a:rPr lang="en-US" sz="6000" i="1" dirty="0">
                <a:solidFill>
                  <a:srgbClr val="0000FF"/>
                </a:solidFill>
                <a:latin typeface="+mn-lt"/>
              </a:rPr>
              <a:t>(Numpy, Image Processing)</a:t>
            </a:r>
            <a:endParaRPr lang="he-IL" sz="6000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261186440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317500"/>
            <a:ext cx="5829300" cy="1143000"/>
          </a:xfrm>
        </p:spPr>
        <p:txBody>
          <a:bodyPr/>
          <a:lstStyle/>
          <a:p>
            <a:r>
              <a:rPr lang="en-US" dirty="0"/>
              <a:t>Q5 – Comparing Images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34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ממשו את הפונקציה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different_cells_num</a:t>
            </a: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 אשר מקבלת שתי מטריצות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mat1,mat2</a:t>
            </a: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 בעלות אותם </a:t>
            </a:r>
            <a:r>
              <a:rPr lang="he-IL" sz="1800" dirty="0" err="1">
                <a:latin typeface="Arial" panose="020B0604020202020204" pitchFamily="34" charset="0"/>
                <a:cs typeface="Arial" panose="020B0604020202020204" pitchFamily="34" charset="0"/>
              </a:rPr>
              <a:t>מימדים</a:t>
            </a: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 ומספר שלם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, ומחזירה את מספר התאים שההפרש (בערך מוחלט) בין ערכיהם במטריצות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mat1</a:t>
            </a: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 ו-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mat2</a:t>
            </a: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 גדול מ-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אין להשתמש בלולאות.</a:t>
            </a:r>
          </a:p>
          <a:p>
            <a:pPr marL="320040" lvl="1" indent="0">
              <a:buNone/>
            </a:pP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    רמז: שימוש במתודה ()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x.sum</a:t>
            </a: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 כאשר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 הוא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ndarray</a:t>
            </a: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20040" lvl="1" indent="0">
              <a:buNone/>
            </a:pPr>
            <a:endParaRPr lang="he-I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040" lvl="1" indent="0">
              <a:buNone/>
            </a:pP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    לדוגמא: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5616"/>
          <a:stretch/>
        </p:blipFill>
        <p:spPr bwMode="auto">
          <a:xfrm>
            <a:off x="1686946" y="4419600"/>
            <a:ext cx="5986463" cy="26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0000" b="25000"/>
          <a:stretch/>
        </p:blipFill>
        <p:spPr bwMode="auto">
          <a:xfrm>
            <a:off x="1686946" y="5147188"/>
            <a:ext cx="5986463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54583" y="472751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" pitchFamily="49" charset="0"/>
                <a:cs typeface="Arial" panose="020B0604020202020204" pitchFamily="34" charset="0"/>
              </a:rPr>
              <a:t>5</a:t>
            </a:r>
            <a:endParaRPr lang="he-IL" sz="1600" b="1" dirty="0">
              <a:solidFill>
                <a:srgbClr val="0000FF"/>
              </a:solidFill>
              <a:latin typeface="Courier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54583" y="546185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" pitchFamily="49" charset="0"/>
                <a:cs typeface="Arial" panose="020B0604020202020204" pitchFamily="34" charset="0"/>
              </a:rPr>
              <a:t>2</a:t>
            </a:r>
            <a:endParaRPr lang="he-IL" sz="1600" b="1" dirty="0">
              <a:solidFill>
                <a:srgbClr val="0000FF"/>
              </a:solidFill>
              <a:latin typeface="Courier" pitchFamily="49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868" t="37346"/>
          <a:stretch/>
        </p:blipFill>
        <p:spPr bwMode="auto">
          <a:xfrm>
            <a:off x="2686050" y="3292928"/>
            <a:ext cx="1777773" cy="80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346" r="52706"/>
          <a:stretch/>
        </p:blipFill>
        <p:spPr bwMode="auto">
          <a:xfrm>
            <a:off x="4816928" y="3276600"/>
            <a:ext cx="1783896" cy="80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5314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93700"/>
            <a:ext cx="5829300" cy="1143000"/>
          </a:xfrm>
        </p:spPr>
        <p:txBody>
          <a:bodyPr/>
          <a:lstStyle/>
          <a:p>
            <a:pPr rtl="0"/>
            <a:r>
              <a:rPr lang="en-US" dirty="0"/>
              <a:t>Q5 –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5BFAECAB-C45E-4A96-B7DD-92EBDA7AC1F7}" type="slidenum">
              <a:rPr lang="he-IL" smtClean="0"/>
              <a:pPr algn="l"/>
              <a:t>35</a:t>
            </a:fld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354667" y="1914557"/>
            <a:ext cx="7349066" cy="2047845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different_cells_num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(mat1, mat2,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diffs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np.abs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(mat2-mat1)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mask = diffs 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 algn="l" rtl="0">
              <a:buNone/>
            </a:pP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np.sum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(mask) </a:t>
            </a:r>
          </a:p>
          <a:p>
            <a:pPr marL="0" indent="0" algn="l" rtl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#or: return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np.sum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np.abs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(mat2-mat1) &gt;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sv-SE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22938" y="230985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#TODO</a:t>
            </a:r>
          </a:p>
        </p:txBody>
      </p:sp>
    </p:spTree>
    <p:extLst>
      <p:ext uri="{BB962C8B-B14F-4D97-AF65-F5344CB8AC3E}">
        <p14:creationId xmlns:p14="http://schemas.microsoft.com/office/powerpoint/2010/main" xmlns="" val="793211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42900"/>
            <a:ext cx="6845300" cy="1143000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Q5 – Find best match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5BFAECAB-C45E-4A96-B7DD-92EBDA7AC1F7}" type="slidenum">
              <a:rPr lang="he-IL" smtClean="0"/>
              <a:pPr algn="l"/>
              <a:t>36</a:t>
            </a:fld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626042" y="1493798"/>
            <a:ext cx="7033773" cy="81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286000"/>
            <a:ext cx="1143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1478" y="3091543"/>
            <a:ext cx="464344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7922"/>
          <a:stretch/>
        </p:blipFill>
        <p:spPr bwMode="auto">
          <a:xfrm>
            <a:off x="1626042" y="4003222"/>
            <a:ext cx="5991822" cy="85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0233" y="4632700"/>
            <a:ext cx="4934219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8"/>
          <p:cNvGrpSpPr/>
          <p:nvPr/>
        </p:nvGrpSpPr>
        <p:grpSpPr>
          <a:xfrm>
            <a:off x="1970221" y="5334000"/>
            <a:ext cx="5633357" cy="560614"/>
            <a:chOff x="1102959" y="5334000"/>
            <a:chExt cx="7511143" cy="560614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9166" t="47877" r="19256" b="34231"/>
            <a:stretch/>
          </p:blipFill>
          <p:spPr bwMode="auto">
            <a:xfrm>
              <a:off x="6091338" y="5589814"/>
              <a:ext cx="2522764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7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726" t="34156" r="3258" b="50000"/>
            <a:stretch/>
          </p:blipFill>
          <p:spPr bwMode="auto">
            <a:xfrm>
              <a:off x="1102959" y="5334000"/>
              <a:ext cx="7511143" cy="2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935360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2100"/>
            <a:ext cx="5829300" cy="1143000"/>
          </a:xfrm>
        </p:spPr>
        <p:txBody>
          <a:bodyPr/>
          <a:lstStyle/>
          <a:p>
            <a:pPr rtl="0"/>
            <a:r>
              <a:rPr lang="en-US" dirty="0"/>
              <a:t>Q5 –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5BFAECAB-C45E-4A96-B7DD-92EBDA7AC1F7}" type="slidenum">
              <a:rPr lang="he-IL" smtClean="0"/>
              <a:pPr algn="l"/>
              <a:t>37</a:t>
            </a:fld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92100" y="1676400"/>
            <a:ext cx="8851900" cy="487680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8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find_best_match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(mat1, mat2,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):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n,m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mat2.shape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#dimensions alias 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best = mat1[:n, :m]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#initialize best as the 1st submatrix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min_dif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different_cells_num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(best, mat2,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(mat1.shape[0] – n + 1):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j </a:t>
            </a: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(mat1.shape[1] - m + 1):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sub_mat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mat1[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i:i+n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j:j+m]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cur_dif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different_cells_num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sub_mat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mat2,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cur_dif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min_dif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#a better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submatix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was found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min_dif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cur_dif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   best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sub_mat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 algn="l" rtl="0">
              <a:buNone/>
            </a:pPr>
            <a:r>
              <a:rPr lang="en-US" sz="18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   return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best</a:t>
            </a:r>
            <a:endParaRPr lang="sv-SE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4501" y="202793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#TODO</a:t>
            </a:r>
          </a:p>
        </p:txBody>
      </p:sp>
    </p:spTree>
    <p:extLst>
      <p:ext uri="{BB962C8B-B14F-4D97-AF65-F5344CB8AC3E}">
        <p14:creationId xmlns:p14="http://schemas.microsoft.com/office/powerpoint/2010/main" xmlns="" val="1108339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3615267"/>
            <a:ext cx="6858000" cy="1080000"/>
          </a:xfrm>
        </p:spPr>
        <p:txBody>
          <a:bodyPr>
            <a:noAutofit/>
          </a:bodyPr>
          <a:lstStyle/>
          <a:p>
            <a:pPr algn="ctr" rtl="0"/>
            <a:r>
              <a:rPr lang="en-US" sz="6000" i="1" dirty="0">
                <a:solidFill>
                  <a:srgbClr val="0000FF"/>
                </a:solidFill>
                <a:latin typeface="+mn-lt"/>
              </a:rPr>
              <a:t>Q6</a:t>
            </a:r>
            <a:br>
              <a:rPr lang="en-US" sz="6000" i="1" dirty="0">
                <a:solidFill>
                  <a:srgbClr val="0000FF"/>
                </a:solidFill>
                <a:latin typeface="+mn-lt"/>
              </a:rPr>
            </a:br>
            <a:r>
              <a:rPr lang="en-US" sz="6000" i="1" dirty="0">
                <a:solidFill>
                  <a:srgbClr val="0000FF"/>
                </a:solidFill>
                <a:latin typeface="+mn-lt"/>
              </a:rPr>
              <a:t>Is Sub-list Sum in Range ?</a:t>
            </a:r>
            <a:br>
              <a:rPr lang="en-US" sz="6000" i="1" dirty="0">
                <a:solidFill>
                  <a:srgbClr val="0000FF"/>
                </a:solidFill>
                <a:latin typeface="+mn-lt"/>
              </a:rPr>
            </a:br>
            <a:r>
              <a:rPr lang="en-US" sz="4800" i="1" dirty="0">
                <a:solidFill>
                  <a:srgbClr val="0000FF"/>
                </a:solidFill>
                <a:latin typeface="+mn-lt"/>
              </a:rPr>
              <a:t>(Recursion)</a:t>
            </a:r>
            <a:br>
              <a:rPr lang="en-US" sz="4800" i="1" dirty="0">
                <a:solidFill>
                  <a:srgbClr val="0000FF"/>
                </a:solidFill>
                <a:latin typeface="+mn-lt"/>
              </a:rPr>
            </a:br>
            <a:r>
              <a:rPr lang="en-US" sz="4800" i="1" dirty="0">
                <a:solidFill>
                  <a:srgbClr val="0000FF"/>
                </a:solidFill>
                <a:latin typeface="+mn-lt"/>
              </a:rPr>
              <a:t>1617a </a:t>
            </a:r>
            <a:r>
              <a:rPr lang="en-US" sz="4800" i="1" dirty="0" err="1">
                <a:solidFill>
                  <a:srgbClr val="0000FF"/>
                </a:solidFill>
                <a:latin typeface="+mn-lt"/>
              </a:rPr>
              <a:t>Moed</a:t>
            </a:r>
            <a:r>
              <a:rPr lang="en-US" sz="4800" i="1" dirty="0">
                <a:solidFill>
                  <a:srgbClr val="0000FF"/>
                </a:solidFill>
                <a:latin typeface="+mn-lt"/>
              </a:rPr>
              <a:t> A</a:t>
            </a:r>
            <a:endParaRPr lang="he-IL" sz="4800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338586726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39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8661" r="4882"/>
          <a:stretch>
            <a:fillRect/>
          </a:stretch>
        </p:blipFill>
        <p:spPr bwMode="auto">
          <a:xfrm>
            <a:off x="660400" y="279400"/>
            <a:ext cx="8166100" cy="6417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450320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– Asset Partition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</a:t>
            </a:fld>
            <a:endParaRPr lang="he-IL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06256" y="1464126"/>
            <a:ext cx="5309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200" dirty="0">
                <a:latin typeface="Arial" pitchFamily="34" charset="0"/>
                <a:cs typeface="Arial" pitchFamily="34" charset="0"/>
              </a:rPr>
              <a:t>(?)</a:t>
            </a:r>
            <a:endParaRPr lang="he-IL" sz="2200" dirty="0"/>
          </a:p>
        </p:txBody>
      </p:sp>
      <p:sp>
        <p:nvSpPr>
          <p:cNvPr id="10" name="Rectangle 9"/>
          <p:cNvSpPr/>
          <p:nvPr/>
        </p:nvSpPr>
        <p:spPr>
          <a:xfrm>
            <a:off x="7157621" y="3048000"/>
            <a:ext cx="5309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200" dirty="0">
                <a:latin typeface="Arial" pitchFamily="34" charset="0"/>
                <a:cs typeface="Arial" pitchFamily="34" charset="0"/>
              </a:rPr>
              <a:t>(?)</a:t>
            </a:r>
            <a:endParaRPr lang="he-IL" sz="2200" dirty="0"/>
          </a:p>
        </p:txBody>
      </p:sp>
      <p:sp>
        <p:nvSpPr>
          <p:cNvPr id="4" name="Content Placeholder 3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blipFill rotWithShape="1">
            <a:blip r:embed="rId2" cstate="print"/>
            <a:stretch>
              <a:fillRect l="-471" t="-667" r="-549"/>
            </a:stretch>
          </a:blipFill>
        </p:spPr>
        <p:txBody>
          <a:bodyPr/>
          <a:lstStyle/>
          <a:p>
            <a:r>
              <a:rPr lang="he-IL" dirty="0">
                <a:noFill/>
              </a:rPr>
              <a:t> 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14984" y="4184822"/>
            <a:ext cx="2001794" cy="840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0" grpId="0"/>
      <p:bldP spid="10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40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12950"/>
            <a:ext cx="8509000" cy="2729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4679158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100392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Q1 – Solution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713014" y="2387267"/>
            <a:ext cx="8278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(l, s1=0, s2=0):</a:t>
            </a:r>
          </a:p>
          <a:p>
            <a:pPr algn="l" rtl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l: </a:t>
            </a:r>
          </a:p>
          <a:p>
            <a:pPr algn="l" rtl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s1 == s2</a:t>
            </a:r>
          </a:p>
          <a:p>
            <a:pPr algn="l" rtl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P(l[1:],s1+l[0],s2)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P(l[1:],s1,s2+l[0])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– Adding </a:t>
            </a:r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348880"/>
            <a:ext cx="83038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 err="1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(l, s1=0, s2=0, mem=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algn="l" rtl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l: </a:t>
            </a:r>
          </a:p>
          <a:p>
            <a:pPr algn="l" rtl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s1 == s2</a:t>
            </a:r>
          </a:p>
          <a:p>
            <a:pPr algn="l" rtl="0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mem:</a:t>
            </a:r>
          </a:p>
          <a:p>
            <a:pPr algn="l" rtl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mem = {}</a:t>
            </a:r>
          </a:p>
          <a:p>
            <a:pPr algn="l" rtl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key = (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(l),s1,s2)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#can we also use (l,s1,s2)?</a:t>
            </a:r>
          </a:p>
          <a:p>
            <a:pPr algn="l" rtl="0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key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 mem:</a:t>
            </a:r>
          </a:p>
          <a:p>
            <a:pPr algn="l" rtl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mem[key] =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P(l[1:], s1+l[0], s2, mem)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 algn="l" rtl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  P(l[1:], s1, s2+l[0], mem)</a:t>
            </a:r>
          </a:p>
          <a:p>
            <a:pPr algn="l" rtl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4910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mem[key]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939800"/>
            <a:ext cx="7404100" cy="3531100"/>
          </a:xfrm>
        </p:spPr>
        <p:txBody>
          <a:bodyPr>
            <a:noAutofit/>
          </a:bodyPr>
          <a:lstStyle/>
          <a:p>
            <a:pPr algn="ctr" rtl="0"/>
            <a:r>
              <a:rPr lang="en-US" sz="6000" i="1" dirty="0">
                <a:solidFill>
                  <a:srgbClr val="0000FF"/>
                </a:solidFill>
                <a:latin typeface="+mn-lt"/>
              </a:rPr>
              <a:t>Q2 – Café Orders</a:t>
            </a:r>
            <a:br>
              <a:rPr lang="en-US" sz="6000" i="1" dirty="0">
                <a:solidFill>
                  <a:srgbClr val="0000FF"/>
                </a:solidFill>
                <a:latin typeface="+mn-lt"/>
              </a:rPr>
            </a:br>
            <a:r>
              <a:rPr lang="en-US" sz="6000" i="1" dirty="0">
                <a:solidFill>
                  <a:srgbClr val="0000FF"/>
                </a:solidFill>
                <a:latin typeface="+mn-lt"/>
              </a:rPr>
              <a:t>(Pandas)</a:t>
            </a:r>
            <a:br>
              <a:rPr lang="en-US" sz="6000" i="1" dirty="0">
                <a:solidFill>
                  <a:srgbClr val="0000FF"/>
                </a:solidFill>
                <a:latin typeface="+mn-lt"/>
              </a:rPr>
            </a:br>
            <a:r>
              <a:rPr lang="en-US" sz="6000" i="1" dirty="0">
                <a:solidFill>
                  <a:srgbClr val="0000FF"/>
                </a:solidFill>
                <a:latin typeface="+mn-lt"/>
              </a:rPr>
              <a:t> adapted from 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1617a </a:t>
            </a:r>
            <a:r>
              <a:rPr lang="en-US" i="1" dirty="0" err="1">
                <a:solidFill>
                  <a:srgbClr val="0000FF"/>
                </a:solidFill>
                <a:latin typeface="+mn-lt"/>
              </a:rPr>
              <a:t>Moed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 B</a:t>
            </a:r>
            <a:endParaRPr lang="he-IL" sz="6000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52120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8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e-IL" sz="1800" dirty="0"/>
              <a:t>נתונים שני קבצי עבור בית קפה ממנו מבוצעות הזמנות מוצרים.</a:t>
            </a:r>
          </a:p>
          <a:p>
            <a:r>
              <a:rPr lang="he-IL" sz="1800" dirty="0"/>
              <a:t>הקובץ הראשון, </a:t>
            </a:r>
            <a:r>
              <a:rPr lang="en-US" sz="1800" dirty="0"/>
              <a:t>orders.csv</a:t>
            </a:r>
            <a:r>
              <a:rPr lang="he-IL" sz="1800" dirty="0"/>
              <a:t> מתאר את מספר ההזמנות מכל מוצר. העמודות מתארות את המוצרים וכל שורה מתארת הזמנות של לקוח אחר. </a:t>
            </a:r>
          </a:p>
          <a:p>
            <a:pPr>
              <a:buNone/>
            </a:pPr>
            <a:r>
              <a:rPr lang="he-IL" sz="1800" dirty="0"/>
              <a:t>	דוגמא למבנה של </a:t>
            </a:r>
            <a:r>
              <a:rPr lang="en-US" sz="1800" dirty="0"/>
              <a:t>orders.csv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r>
              <a:rPr lang="he-IL" sz="1800" dirty="0"/>
              <a:t>הקובץ השני, </a:t>
            </a:r>
            <a:r>
              <a:rPr lang="en-US" sz="1800" dirty="0"/>
              <a:t>prices.csv</a:t>
            </a:r>
            <a:r>
              <a:rPr lang="he-IL" sz="1800" dirty="0"/>
              <a:t> מתאר את מחירי המוצרים. הניחו כי העמודות בקובץ </a:t>
            </a:r>
            <a:r>
              <a:rPr lang="en-US" sz="1800" dirty="0"/>
              <a:t>prices</a:t>
            </a:r>
            <a:r>
              <a:rPr lang="he-IL" sz="1800" dirty="0"/>
              <a:t> זהות לעמודות בקובץ </a:t>
            </a:r>
            <a:r>
              <a:rPr lang="en-US" sz="1800" dirty="0"/>
              <a:t>orders</a:t>
            </a:r>
            <a:r>
              <a:rPr lang="he-IL" sz="1800" dirty="0"/>
              <a:t> (בתוכן ובסדר), וכן שהקובץ מכיל רק שורת מחירים אחת.</a:t>
            </a:r>
          </a:p>
          <a:p>
            <a:r>
              <a:rPr lang="he-IL" sz="1800" dirty="0"/>
              <a:t>דוגמא לקובץ </a:t>
            </a:r>
            <a:r>
              <a:rPr lang="en-US" sz="1800" dirty="0"/>
              <a:t>prices.csv</a:t>
            </a:r>
            <a:endParaRPr lang="he-IL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8564" y="2804167"/>
            <a:ext cx="6725003" cy="1570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650" y="5826493"/>
            <a:ext cx="7129334" cy="63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9</a:t>
            </a:fld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/>
              <a:t>סעיף א' (מותאם לעבודה עם </a:t>
            </a:r>
            <a:r>
              <a:rPr lang="en-US" dirty="0"/>
              <a:t>pandas</a:t>
            </a:r>
            <a:r>
              <a:rPr lang="he-IL" dirty="0"/>
              <a:t>):</a:t>
            </a:r>
          </a:p>
          <a:p>
            <a:pPr lvl="1"/>
            <a:r>
              <a:rPr lang="he-IL" dirty="0"/>
              <a:t>ממשו את השירות </a:t>
            </a:r>
            <a:r>
              <a:rPr lang="en-US" dirty="0" err="1"/>
              <a:t>load_orders_and_prices</a:t>
            </a:r>
            <a:r>
              <a:rPr lang="he-IL" dirty="0"/>
              <a:t> אשר קוראת את הקבצים </a:t>
            </a:r>
            <a:r>
              <a:rPr lang="en-US" dirty="0" err="1"/>
              <a:t>prices,orders</a:t>
            </a:r>
            <a:r>
              <a:rPr lang="he-IL" dirty="0"/>
              <a:t> לתוך אובייקטי </a:t>
            </a:r>
            <a:r>
              <a:rPr lang="en-US" dirty="0" err="1"/>
              <a:t>DataFrame</a:t>
            </a:r>
            <a:r>
              <a:rPr lang="he-IL" dirty="0"/>
              <a:t> ומחזירה אותם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3296" y="3171568"/>
            <a:ext cx="6952735" cy="24301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r>
              <a:rPr lang="en-US" dirty="0">
                <a:solidFill>
                  <a:schemeClr val="tx1"/>
                </a:solidFill>
              </a:rPr>
              <a:t>def </a:t>
            </a:r>
            <a:r>
              <a:rPr lang="en-US" dirty="0" err="1">
                <a:solidFill>
                  <a:schemeClr val="tx1"/>
                </a:solidFill>
              </a:rPr>
              <a:t>load_orders_and_prices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orders_csv_name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prices_csv_name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orders, prices = </a:t>
            </a:r>
            <a:r>
              <a:rPr lang="en-US" dirty="0" err="1">
                <a:solidFill>
                  <a:schemeClr val="tx1"/>
                </a:solidFill>
              </a:rPr>
              <a:t>load_orders</a:t>
            </a:r>
            <a:r>
              <a:rPr lang="en-US" dirty="0">
                <a:solidFill>
                  <a:schemeClr val="tx1"/>
                </a:solidFill>
              </a:rPr>
              <a:t>(“orders.csv”, “prices.csv”)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31774" y="3605342"/>
            <a:ext cx="4254844" cy="1050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r>
              <a:rPr lang="en-US" dirty="0">
                <a:solidFill>
                  <a:srgbClr val="FF3300"/>
                </a:solidFill>
              </a:rPr>
              <a:t>orders =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pd.read_csv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orders_csv_name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rgbClr val="FF3300"/>
                </a:solidFill>
              </a:rPr>
              <a:t>prices =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pd.read_csv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prices_csv_name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return orders, prices</a:t>
            </a:r>
            <a:endParaRPr lang="he-IL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1" anchor="t" anchorCtr="0"/>
      <a:lstStyle>
        <a:defPPr>
          <a:defRPr dirty="0" smtClean="0">
            <a:solidFill>
              <a:srgbClr val="FF33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853</Words>
  <Application>Microsoft Office PowerPoint</Application>
  <PresentationFormat>On-screen Show (4:3)</PresentationFormat>
  <Paragraphs>240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Office Theme</vt:lpstr>
      <vt:lpstr>Equity</vt:lpstr>
      <vt:lpstr>1_Equity</vt:lpstr>
      <vt:lpstr>3_Equity</vt:lpstr>
      <vt:lpstr>Programming for Engineers in Python </vt:lpstr>
      <vt:lpstr>Q1 – Asset Partition  (Recursion &amp; Memoization)</vt:lpstr>
      <vt:lpstr>Q1 – Asset Partition </vt:lpstr>
      <vt:lpstr>Q1 – Asset Partition</vt:lpstr>
      <vt:lpstr>Q1 – Solution  </vt:lpstr>
      <vt:lpstr>Q1 – Adding Memoization</vt:lpstr>
      <vt:lpstr>Q2 – Café Orders (Pandas)  adapted from 1617a Moed B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Q3 – Pixelize Image (Image Processing)</vt:lpstr>
      <vt:lpstr>Slide 17</vt:lpstr>
      <vt:lpstr>Slide 18</vt:lpstr>
      <vt:lpstr>Pixelize Image</vt:lpstr>
      <vt:lpstr>Q4 – Submarines (OOP) 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Q5 – Find Best Sub-Image  (Numpy, Image Processing)</vt:lpstr>
      <vt:lpstr>Q5 – Comparing Images</vt:lpstr>
      <vt:lpstr>Q5 – Code</vt:lpstr>
      <vt:lpstr>Q5 – Find best match</vt:lpstr>
      <vt:lpstr>Q5 – Code</vt:lpstr>
      <vt:lpstr>Q6 Is Sub-list Sum in Range ? (Recursion) 1617a Moed A</vt:lpstr>
      <vt:lpstr>Slide 39</vt:lpstr>
      <vt:lpstr>Slide 40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Engineers in Python</dc:title>
  <dc:creator>Efrat Abramovitz</dc:creator>
  <cp:lastModifiedBy>lenadank</cp:lastModifiedBy>
  <cp:revision>116</cp:revision>
  <dcterms:created xsi:type="dcterms:W3CDTF">2017-01-22T08:27:16Z</dcterms:created>
  <dcterms:modified xsi:type="dcterms:W3CDTF">2020-01-19T13:03:21Z</dcterms:modified>
</cp:coreProperties>
</file>