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90" r:id="rId4"/>
    <p:sldId id="281" r:id="rId5"/>
    <p:sldId id="258" r:id="rId6"/>
    <p:sldId id="263" r:id="rId7"/>
    <p:sldId id="265" r:id="rId8"/>
    <p:sldId id="262" r:id="rId9"/>
    <p:sldId id="288" r:id="rId10"/>
    <p:sldId id="261" r:id="rId11"/>
    <p:sldId id="287" r:id="rId12"/>
    <p:sldId id="319" r:id="rId13"/>
    <p:sldId id="284" r:id="rId14"/>
    <p:sldId id="259" r:id="rId15"/>
    <p:sldId id="260" r:id="rId16"/>
    <p:sldId id="299" r:id="rId17"/>
    <p:sldId id="267" r:id="rId18"/>
    <p:sldId id="305" r:id="rId19"/>
    <p:sldId id="306" r:id="rId20"/>
    <p:sldId id="307" r:id="rId21"/>
    <p:sldId id="308" r:id="rId22"/>
    <p:sldId id="309" r:id="rId23"/>
    <p:sldId id="310" r:id="rId24"/>
    <p:sldId id="317" r:id="rId25"/>
    <p:sldId id="275" r:id="rId26"/>
    <p:sldId id="311" r:id="rId27"/>
    <p:sldId id="313" r:id="rId28"/>
    <p:sldId id="314" r:id="rId29"/>
    <p:sldId id="315" r:id="rId30"/>
    <p:sldId id="316" r:id="rId31"/>
    <p:sldId id="320" r:id="rId32"/>
    <p:sldId id="300" r:id="rId33"/>
    <p:sldId id="301" r:id="rId34"/>
    <p:sldId id="302" r:id="rId35"/>
    <p:sldId id="303" r:id="rId36"/>
    <p:sldId id="270" r:id="rId37"/>
    <p:sldId id="304" r:id="rId38"/>
    <p:sldId id="273" r:id="rId39"/>
    <p:sldId id="274" r:id="rId40"/>
    <p:sldId id="276" r:id="rId41"/>
    <p:sldId id="289" r:id="rId42"/>
    <p:sldId id="318" r:id="rId43"/>
    <p:sldId id="279" r:id="rId44"/>
    <p:sldId id="280" r:id="rId45"/>
    <p:sldId id="321" r:id="rId46"/>
    <p:sldId id="278" r:id="rId47"/>
    <p:sldId id="272" r:id="rId48"/>
  </p:sldIdLst>
  <p:sldSz cx="9144000" cy="6858000" type="screen4x3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rod bus" initials="nb" lastIdx="6" clrIdx="0"/>
  <p:cmAuthor id="2" name="Eyal Dushkin" initials="ED" lastIdx="1" clrIdx="1">
    <p:extLst>
      <p:ext uri="{19B8F6BF-5375-455C-9EA6-DF929625EA0E}">
        <p15:presenceInfo xmlns:p15="http://schemas.microsoft.com/office/powerpoint/2012/main" userId="Eyal Dushk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0E29AE"/>
    <a:srgbClr val="007635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E488B-21D6-4C27-8D1F-779C767182FA}" v="45" dt="2019-03-12T21:03:26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16" autoAdjust="0"/>
    <p:restoredTop sz="93817" autoAdjust="0"/>
  </p:normalViewPr>
  <p:slideViewPr>
    <p:cSldViewPr>
      <p:cViewPr varScale="1">
        <p:scale>
          <a:sx n="128" d="100"/>
          <a:sy n="128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ir yaniv" userId="63e9c36be90e4b08" providerId="LiveId" clId="{D9DE488B-21D6-4C27-8D1F-779C767182FA}"/>
    <pc:docChg chg="modSld">
      <pc:chgData name="ophir yaniv" userId="63e9c36be90e4b08" providerId="LiveId" clId="{D9DE488B-21D6-4C27-8D1F-779C767182FA}" dt="2019-03-12T21:04:35.343" v="83" actId="20577"/>
      <pc:docMkLst>
        <pc:docMk/>
      </pc:docMkLst>
      <pc:sldChg chg="modSp">
        <pc:chgData name="ophir yaniv" userId="63e9c36be90e4b08" providerId="LiveId" clId="{D9DE488B-21D6-4C27-8D1F-779C767182FA}" dt="2019-03-12T21:04:35.343" v="83" actId="20577"/>
        <pc:sldMkLst>
          <pc:docMk/>
          <pc:sldMk cId="0" sldId="274"/>
        </pc:sldMkLst>
        <pc:spChg chg="mod">
          <ac:chgData name="ophir yaniv" userId="63e9c36be90e4b08" providerId="LiveId" clId="{D9DE488B-21D6-4C27-8D1F-779C767182FA}" dt="2019-03-12T21:04:35.343" v="83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ophir yaniv" userId="63e9c36be90e4b08" providerId="LiveId" clId="{D9DE488B-21D6-4C27-8D1F-779C767182FA}" dt="2019-03-12T21:03:33.378" v="73" actId="1035"/>
        <pc:sldMkLst>
          <pc:docMk/>
          <pc:sldMk cId="0" sldId="275"/>
        </pc:sldMkLst>
        <pc:spChg chg="mod">
          <ac:chgData name="ophir yaniv" userId="63e9c36be90e4b08" providerId="LiveId" clId="{D9DE488B-21D6-4C27-8D1F-779C767182FA}" dt="2019-03-12T21:02:44.176" v="64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3:33.378" v="73" actId="1035"/>
          <ac:spMkLst>
            <pc:docMk/>
            <pc:sldMk cId="0" sldId="275"/>
            <ac:spMk id="10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2:36.740" v="61" actId="14100"/>
          <ac:spMkLst>
            <pc:docMk/>
            <pc:sldMk cId="0" sldId="275"/>
            <ac:spMk id="17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1:18.926" v="18" actId="1076"/>
          <ac:spMkLst>
            <pc:docMk/>
            <pc:sldMk cId="0" sldId="275"/>
            <ac:spMk id="22" creationId="{00000000-0000-0000-0000-000000000000}"/>
          </ac:spMkLst>
        </pc:spChg>
        <pc:picChg chg="mod">
          <ac:chgData name="ophir yaniv" userId="63e9c36be90e4b08" providerId="LiveId" clId="{D9DE488B-21D6-4C27-8D1F-779C767182FA}" dt="2019-03-12T21:02:08.998" v="47" actId="1037"/>
          <ac:picMkLst>
            <pc:docMk/>
            <pc:sldMk cId="0" sldId="275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86DE-9653-4547-8A95-7001010F3390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BE1D-2A4B-4390-9B26-FE8B9710B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A054-042A-4055-A6A9-88E9DE8E6CAF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7EE9-CA31-4318-A5D0-16C92AC4E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line will fail b/c element not</a:t>
            </a:r>
            <a:r>
              <a:rPr lang="en-US" baseline="0" dirty="0"/>
              <a:t> in list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line will fail b/c element not</a:t>
            </a:r>
            <a:r>
              <a:rPr lang="en-US" baseline="0" dirty="0"/>
              <a:t> in list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4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Reverse() and sort() are in place functions (modify the list itself instead of creating a new list)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needs to be</a:t>
            </a:r>
            <a:r>
              <a:rPr lang="en-US" baseline="0" dirty="0"/>
              <a:t> list-like – has collection of values and fixed length</a:t>
            </a:r>
          </a:p>
          <a:p>
            <a:r>
              <a:rPr lang="en-US" baseline="0" dirty="0"/>
              <a:t>Statements can be commands/expressions/assignments or control flow (if/else, for loops, while)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needs to be</a:t>
            </a:r>
            <a:r>
              <a:rPr lang="en-US" baseline="0" dirty="0"/>
              <a:t> list-like – has collection of values and fixed length</a:t>
            </a:r>
          </a:p>
          <a:p>
            <a:r>
              <a:rPr lang="en-US" baseline="0" dirty="0"/>
              <a:t>Statements can be commands/expressions/assignments or control flow (if/else, for loops, while)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87828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2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745176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080896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https://stackoverflow.com/questions/1952464/in-python-how-do-i-determine-if-an-object-is-iterable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67240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2430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center()</a:t>
            </a:r>
            <a:r>
              <a:rPr lang="en-US" baseline="0" dirty="0"/>
              <a:t> method: takes width, padding arguments</a:t>
            </a:r>
          </a:p>
          <a:p>
            <a:pPr>
              <a:buFontTx/>
              <a:buChar char="-"/>
            </a:pPr>
            <a:r>
              <a:rPr lang="en-US" baseline="0" dirty="0"/>
              <a:t>Centers string in are of size width, uses padding character (default is space) to fill in blanks to that width</a:t>
            </a:r>
          </a:p>
          <a:p>
            <a:pPr>
              <a:buFontTx/>
              <a:buChar char="-"/>
            </a:pPr>
            <a:r>
              <a:rPr lang="en-US" baseline="0" dirty="0"/>
              <a:t>padding added to left first, handles case where odd number of padding characters to be used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9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center()</a:t>
            </a:r>
            <a:r>
              <a:rPr lang="en-US" baseline="0" dirty="0"/>
              <a:t> method: takes width, padding arguments</a:t>
            </a:r>
          </a:p>
          <a:p>
            <a:pPr>
              <a:buFontTx/>
              <a:buChar char="-"/>
            </a:pPr>
            <a:r>
              <a:rPr lang="en-US" baseline="0" dirty="0"/>
              <a:t>Centers string in are of size width, uses padding character (default is space) to fill in blanks to that width</a:t>
            </a:r>
          </a:p>
          <a:p>
            <a:pPr>
              <a:buFontTx/>
              <a:buChar char="-"/>
            </a:pPr>
            <a:r>
              <a:rPr lang="en-US" baseline="0" dirty="0"/>
              <a:t>padding added to left first, handles case where odd number of padding characters to be used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0-based indexing vs 1-based indexing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3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Courier" pitchFamily="49" charset="0"/>
                <a:cs typeface="Arial" pitchFamily="34" charset="0"/>
              </a:rPr>
              <a:t>assumptions? (1)</a:t>
            </a: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 – its worth noting that by calling </a:t>
            </a:r>
            <a:r>
              <a:rPr lang="en-US" sz="1200" b="1" baseline="0" dirty="0" err="1">
                <a:latin typeface="Courier" pitchFamily="49" charset="0"/>
                <a:cs typeface="Arial" pitchFamily="34" charset="0"/>
              </a:rPr>
              <a:t>len</a:t>
            </a: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(A[0]) we assume that: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A contains at least a single row (what would happen otherwise?)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That its first element is a list 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That all rows A[0]A[1],…,A[N] are of the same length</a:t>
            </a:r>
          </a:p>
          <a:p>
            <a:pPr marL="0" indent="0">
              <a:buNone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Basically we assume that we get a valid matrix, in reality, we would often want to validate this first.</a:t>
            </a:r>
          </a:p>
          <a:p>
            <a:pPr marL="0" indent="0">
              <a:buNone/>
            </a:pPr>
            <a:endParaRPr lang="en-US" sz="1200" b="1" baseline="0" dirty="0">
              <a:latin typeface="Courier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" pitchFamily="49" charset="0"/>
                <a:cs typeface="Arial" pitchFamily="34" charset="0"/>
              </a:rPr>
              <a:t>assumptions? (2)</a:t>
            </a:r>
          </a:p>
          <a:p>
            <a:pPr marL="0" indent="0">
              <a:buNone/>
            </a:pPr>
            <a:r>
              <a:rPr lang="en-US" sz="1200" b="1" baseline="0" dirty="0">
                <a:solidFill>
                  <a:schemeClr val="accent1"/>
                </a:solidFill>
                <a:latin typeface="Courier" pitchFamily="49" charset="0"/>
                <a:cs typeface="Arial" pitchFamily="34" charset="0"/>
              </a:rPr>
              <a:t>All numbers are positive! Can you detect a possible problem with a matrix containing negative numbers as well?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4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9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9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hidden number is a number which appears some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ordered &amp; not a set (elements may be repeated)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  <a:r>
              <a:rPr lang="en-US" baseline="0" dirty="0"/>
              <a:t>:  what will </a:t>
            </a:r>
            <a:r>
              <a:rPr lang="en-US" baseline="0" dirty="0" err="1"/>
              <a:t>my_list</a:t>
            </a:r>
            <a:r>
              <a:rPr lang="en-US" baseline="0" dirty="0"/>
              <a:t>[0:9:-2] be?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E0A9-45F6-4314-A482-F112A98A1FB8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3B8-708A-4EE5-8D8B-C4DFF0FFA4CA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150E-1755-4636-8085-417EBF3A6B0E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AEE-654F-47B7-A28C-A7760C89EB11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E010-61CE-4667-A169-E1889F26DD5D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9D4B-1E7D-463B-9F01-E5360160287C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9190-E91B-40F6-8C23-9517E3D4A7C6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FDC-2710-4F23-B25E-48DAD54793F8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84D1-7465-47A9-8874-FC257C533D93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3F07-CD8E-4FB5-9762-6784DB4994EB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6E22-28FA-4A1C-9C6C-6F030777E38E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28B4E4-0CD4-4E36-848C-9ECB4000F0FD}" type="datetime8">
              <a:rPr lang="he-IL" smtClean="0"/>
              <a:pPr/>
              <a:t>21 באוקטובר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rix_(mathematics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2: </a:t>
            </a: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 and Loops</a:t>
            </a:r>
          </a:p>
          <a:p>
            <a:pPr rtl="0"/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"aa"</a:t>
            </a:r>
            <a:r>
              <a:rPr lang="en-US" sz="2000" b="1" dirty="0">
                <a:latin typeface="Courier" pitchFamily="49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 "bb"</a:t>
            </a:r>
            <a:r>
              <a:rPr lang="en-US" sz="2000" b="1" dirty="0">
                <a:latin typeface="Courier" pitchFamily="49" charset="0"/>
              </a:rPr>
              <a:t>, 1, 2]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Change an element inside a list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[0] =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[1] +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"b"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[2] =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[2] + 5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Replace elements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[0:2] = [1, 12]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8" name="Rectangle 6"/>
          <p:cNvSpPr/>
          <p:nvPr/>
        </p:nvSpPr>
        <p:spPr>
          <a:xfrm>
            <a:off x="657240" y="5257800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[1, 12, 6, 2]</a:t>
            </a:r>
          </a:p>
        </p:txBody>
      </p:sp>
      <p:sp>
        <p:nvSpPr>
          <p:cNvPr id="9" name="מלבן 8"/>
          <p:cNvSpPr/>
          <p:nvPr/>
        </p:nvSpPr>
        <p:spPr>
          <a:xfrm>
            <a:off x="714348" y="3314642"/>
            <a:ext cx="3786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bbb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', 'bb', 6, 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572000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[2, 3,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4]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by value (first occurrence only)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my_list.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by position (slice)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[0:2] = []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What if we try </a:t>
            </a:r>
            <a:r>
              <a:rPr lang="en-US" sz="2100" b="1" dirty="0" err="1">
                <a:latin typeface="Courier" pitchFamily="49" charset="0"/>
                <a:cs typeface="Arial" pitchFamily="34" charset="0"/>
              </a:rPr>
              <a:t>my_list.remove</a:t>
            </a:r>
            <a:r>
              <a:rPr lang="en-US" sz="2100" b="1" dirty="0">
                <a:latin typeface="Courier" pitchFamily="49" charset="0"/>
                <a:cs typeface="Arial" pitchFamily="34" charset="0"/>
              </a:rPr>
              <a:t>(1) ?</a:t>
            </a: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[2, 3, 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dirty="0">
                <a:solidFill>
                  <a:srgbClr val="800080"/>
                </a:solidFill>
                <a:latin typeface="CMTT1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check for the existence of an element inside a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collection: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[2, 3,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4]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Element exists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2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Element does not exist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5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3568" y="333369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True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E7AD5-BF69-4E59-B590-E834CCA67F1F}"/>
              </a:ext>
            </a:extLst>
          </p:cNvPr>
          <p:cNvSpPr txBox="1"/>
          <p:nvPr/>
        </p:nvSpPr>
        <p:spPr>
          <a:xfrm>
            <a:off x="675244" y="563880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False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3C9A9-9F8E-4B67-A8D9-7100167E9949}"/>
              </a:ext>
            </a:extLst>
          </p:cNvPr>
          <p:cNvSpPr txBox="1"/>
          <p:nvPr/>
        </p:nvSpPr>
        <p:spPr>
          <a:xfrm>
            <a:off x="675244" y="411480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True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400" dirty="0">
                <a:solidFill>
                  <a:srgbClr val="800080"/>
                </a:solidFill>
                <a:latin typeface="CMTT1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get the number of elements in a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collection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([1,2,3,4,5])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([])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abc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b="1" dirty="0">
              <a:solidFill>
                <a:srgbClr val="1A1AE6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16526" y="264965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5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526" y="34120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526" y="4168279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3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Range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96962"/>
            <a:ext cx="7772400" cy="5303838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(a, b)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creates an iterator with ordered integers. </a:t>
            </a:r>
          </a:p>
          <a:p>
            <a:pPr marL="0" algn="l" rtl="0">
              <a:spcBef>
                <a:spcPts val="0"/>
              </a:spcBef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values satisfying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≤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b</a:t>
            </a:r>
            <a:endParaRPr lang="en-US" sz="11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Examples: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(6,10))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[6, 7, 8, 9]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(5))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same as range(0,5)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[0, 1, 2, 3, 4]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(4,2))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type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(3))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&lt;class 'range’&gt;</a:t>
            </a:r>
          </a:p>
          <a:p>
            <a:pPr marL="0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marL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(a, b, d)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all integers from a (including) to b (not including) taking a “step” of d in between </a:t>
            </a:r>
          </a:p>
          <a:p>
            <a:pPr marL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(10, 0, -2))</a:t>
            </a:r>
          </a:p>
          <a:p>
            <a:pPr marL="0"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[10, 8, 6, 4, 2]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marL="0"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– Cont.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>
                <a:noAutofit/>
              </a:bodyPr>
              <a:lstStyle/>
              <a:p>
                <a:pPr algn="l" rtl="0">
                  <a:buNone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How can we create an Arithmetic progression of n elements:</a:t>
                </a:r>
              </a:p>
              <a:p>
                <a:pPr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𝒅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𝒊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  <a:latin typeface="Courier" pitchFamily="49" charset="0"/>
                  <a:cs typeface="Arial" pitchFamily="34" charset="0"/>
                </a:endParaRP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rgbClr val="E6001A"/>
                    </a:solidFill>
                    <a:latin typeface="Courier" pitchFamily="49" charset="0"/>
                    <a:cs typeface="Arial" pitchFamily="34" charset="0"/>
                  </a:rPr>
                  <a:t># Examples: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a_0 = 4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d = 2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</a:t>
                </a:r>
                <a:r>
                  <a:rPr lang="en-US" sz="2000" b="1" dirty="0">
                    <a:latin typeface="Courier"/>
                    <a:cs typeface="Arial" pitchFamily="34" charset="0"/>
                  </a:rPr>
                  <a:t>n = 6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" pitchFamily="49" charset="0"/>
                    <a:cs typeface="Arial" pitchFamily="34" charset="0"/>
                  </a:rPr>
                  <a:t>list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" pitchFamily="49" charset="0"/>
                    <a:cs typeface="Arial" pitchFamily="34" charset="0"/>
                  </a:rPr>
                  <a:t>range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(a_0, a_0 + d * n, d))</a:t>
                </a:r>
              </a:p>
              <a:p>
                <a:pPr algn="l" rtl="0">
                  <a:buNone/>
                </a:pPr>
                <a:endParaRPr lang="en-US" sz="2000" b="1" dirty="0">
                  <a:solidFill>
                    <a:srgbClr val="0E29AE"/>
                  </a:solidFill>
                  <a:latin typeface="Courier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>
                <a:blip r:embed="rId3"/>
                <a:stretch>
                  <a:fillRect l="-784" t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877957" y="403860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[4, 6, 8, 10, 12, 14]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331" y="503635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rtl="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What if we try n=0? n=1? n=10?</a:t>
            </a: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53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Reversing list: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l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l.reverse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#What’s the difference from l[::-1]?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(l)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Sorting list: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l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(10, 0,-1))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l.sort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#What’s the difference from sorted(l)?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(l)</a:t>
            </a:r>
          </a:p>
          <a:p>
            <a:pPr marL="0" indent="0"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For other useful functions: </a:t>
            </a:r>
            <a:r>
              <a:rPr lang="en-US" sz="2000" b="1" dirty="0">
                <a:latin typeface="Courier" pitchFamily="49" charset="0"/>
                <a:cs typeface="Arial" pitchFamily="34" charset="0"/>
                <a:hlinkClick r:id="rId3"/>
              </a:rPr>
              <a:t>list - useful functions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94971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[9, 8, 7, 6, 5, 4, 3, 2, 1, 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9338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0141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 Loop</a:t>
            </a:r>
            <a:endParaRPr lang="he-I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0055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>
                <a:latin typeface="Calibri" panose="020F0502020204030204" pitchFamily="34" charset="0"/>
              </a:rPr>
              <a:t>Say we want to print each element of our list: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pt-BR" sz="2800" dirty="0">
                <a:latin typeface="Calibri" panose="020F0502020204030204" pitchFamily="34" charset="0"/>
              </a:rPr>
              <a:t>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[0])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[1])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[2])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[3])</a:t>
            </a:r>
          </a:p>
          <a:p>
            <a:pPr algn="l" rtl="0"/>
            <a:endParaRPr 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2800" dirty="0">
                <a:latin typeface="Calibri" panose="020F0502020204030204" pitchFamily="34" charset="0"/>
              </a:rPr>
              <a:t>This is very repetitive and relies on us knowing the number of elements in the list.</a:t>
            </a:r>
            <a:endParaRPr 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>
              <a:buNone/>
            </a:pPr>
            <a:endParaRPr lang="en-US" sz="3200" b="1" dirty="0">
              <a:solidFill>
                <a:srgbClr val="1A1AE6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7" name="Arrow: Right 6"/>
          <p:cNvSpPr/>
          <p:nvPr/>
        </p:nvSpPr>
        <p:spPr>
          <a:xfrm>
            <a:off x="2819400" y="4648200"/>
            <a:ext cx="1368152" cy="144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59233" y="4423465"/>
            <a:ext cx="103887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</a:t>
            </a:r>
            <a:endParaRPr lang="he-IL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8038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00553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element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 </a:t>
            </a:r>
            <a:r>
              <a:rPr lang="en-US" sz="2800" b="1" dirty="0" err="1">
                <a:latin typeface="Courier" pitchFamily="49" charset="0"/>
                <a:cs typeface="Arial" pitchFamily="34" charset="0"/>
              </a:rPr>
              <a:t>iterable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    statement1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    statement2</a:t>
            </a:r>
          </a:p>
          <a:p>
            <a:pPr algn="l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lst</a:t>
            </a:r>
            <a:r>
              <a:rPr lang="pt-BR" sz="2800" b="1" dirty="0">
                <a:latin typeface="Courier"/>
                <a:cs typeface="Courier New" panose="02070309020205020404" pitchFamily="49" charset="0"/>
              </a:rPr>
              <a:t>=[3, 1.24, </a:t>
            </a:r>
            <a:r>
              <a:rPr lang="pt-BR" sz="2800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"gorilla"</a:t>
            </a:r>
            <a:r>
              <a:rPr lang="pt-BR" sz="2800" b="1" dirty="0">
                <a:latin typeface="Courier"/>
                <a:cs typeface="Courier New" panose="02070309020205020404" pitchFamily="49" charset="0"/>
              </a:rPr>
              <a:t>]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4910C"/>
                </a:solidFill>
                <a:latin typeface="Courier"/>
                <a:cs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elem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/>
                <a:cs typeface="Courier New" panose="02070309020205020404" pitchFamily="49" charset="0"/>
              </a:rPr>
              <a:t>in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lst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	 </a:t>
            </a:r>
            <a:r>
              <a:rPr lang="en-US" sz="2800" b="1" dirty="0">
                <a:solidFill>
                  <a:srgbClr val="7030A0"/>
                </a:solidFill>
                <a:latin typeface="Courier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elem</a:t>
            </a:r>
            <a:r>
              <a:rPr lang="en-US" sz="2800" b="1" dirty="0">
                <a:latin typeface="Courier"/>
                <a:cs typeface="Courier New" panose="02070309020205020404" pitchFamily="49" charset="0"/>
              </a:rPr>
              <a:t>)</a:t>
            </a:r>
          </a:p>
          <a:p>
            <a:pPr algn="l" rtl="0">
              <a:buNone/>
            </a:pPr>
            <a:endParaRPr lang="en-US" sz="2000" b="1" dirty="0">
              <a:solidFill>
                <a:srgbClr val="0070C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 rot="1260000">
            <a:off x="5193702" y="4868961"/>
            <a:ext cx="2941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 in editor!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217003"/>
            <a:ext cx="38922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determines the </a:t>
            </a:r>
          </a:p>
          <a:p>
            <a:pPr algn="l" rtl="0"/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1442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 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</p:txBody>
      </p:sp>
      <p:sp>
        <p:nvSpPr>
          <p:cNvPr id="3" name="Arrow: Down 2"/>
          <p:cNvSpPr/>
          <p:nvPr/>
        </p:nvSpPr>
        <p:spPr>
          <a:xfrm>
            <a:off x="1155576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905896" y="3239869"/>
            <a:ext cx="41870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3</a:t>
            </a:r>
            <a:endParaRPr lang="he-IL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912224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04 0.099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</a:t>
            </a:r>
            <a:endParaRPr lang="he-I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Strings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Lists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For loop 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While loop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Break/Continue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1.24</a:t>
            </a:r>
          </a:p>
        </p:txBody>
      </p:sp>
      <p:sp>
        <p:nvSpPr>
          <p:cNvPr id="3" name="Arrow: Down 2"/>
          <p:cNvSpPr/>
          <p:nvPr/>
        </p:nvSpPr>
        <p:spPr>
          <a:xfrm>
            <a:off x="1752600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715000" y="3239869"/>
            <a:ext cx="10038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1.24</a:t>
            </a:r>
            <a:endParaRPr lang="he-IL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873752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399 0.0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1.24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gorilla</a:t>
            </a:r>
          </a:p>
        </p:txBody>
      </p:sp>
      <p:sp>
        <p:nvSpPr>
          <p:cNvPr id="3" name="Arrow: Down 2"/>
          <p:cNvSpPr/>
          <p:nvPr/>
        </p:nvSpPr>
        <p:spPr>
          <a:xfrm>
            <a:off x="2895600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410200" y="3212976"/>
            <a:ext cx="17019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"gorilla"</a:t>
            </a:r>
            <a:endParaRPr lang="he-IL" sz="3600" dirty="0">
              <a:solidFill>
                <a:srgbClr val="92D050"/>
              </a:solidFill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873752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5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399 0.0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6928" y="1341343"/>
            <a:ext cx="7753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latin typeface="Calibri" panose="020F0502020204030204" pitchFamily="34" charset="0"/>
              </a:rPr>
              <a:t>We can also loop over a string: </a:t>
            </a:r>
          </a:p>
          <a:p>
            <a:pPr algn="l" rtl="0"/>
            <a:endParaRPr lang="pt-BR" sz="3600" dirty="0">
              <a:latin typeface="Calibri" panose="020F0502020204030204" pitchFamily="34" charset="0"/>
            </a:endParaRP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for</a:t>
            </a:r>
            <a:r>
              <a:rPr lang="en-US" sz="2800" b="1" dirty="0">
                <a:latin typeface="Courier"/>
                <a:cs typeface="Courier New" pitchFamily="49" charset="0"/>
              </a:rPr>
              <a:t> letter </a:t>
            </a:r>
            <a:r>
              <a:rPr lang="en-US" sz="28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in</a:t>
            </a:r>
            <a:r>
              <a:rPr lang="en-US" sz="2800" b="1" dirty="0">
                <a:latin typeface="Courier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'ACGT'</a:t>
            </a:r>
            <a:r>
              <a:rPr lang="en-US" sz="28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800" b="1" dirty="0">
                <a:latin typeface="Courier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print</a:t>
            </a:r>
            <a:r>
              <a:rPr lang="en-US" sz="2800" b="1" dirty="0">
                <a:latin typeface="Courier"/>
                <a:cs typeface="Courier New" pitchFamily="49" charset="0"/>
              </a:rPr>
              <a:t>(letter)</a:t>
            </a:r>
          </a:p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print</a:t>
            </a:r>
            <a:r>
              <a:rPr lang="en-US" sz="2800" b="1" dirty="0">
                <a:latin typeface="Courier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'Done!'</a:t>
            </a:r>
            <a:r>
              <a:rPr lang="en-US" sz="2800" b="1" dirty="0">
                <a:latin typeface="Courier"/>
                <a:cs typeface="Courier New" pitchFamily="49" charset="0"/>
              </a:rPr>
              <a:t>)</a:t>
            </a:r>
          </a:p>
          <a:p>
            <a:pPr algn="l" rtl="0"/>
            <a:endParaRPr lang="en-US" sz="2800" b="1" dirty="0">
              <a:latin typeface="Courier"/>
              <a:cs typeface="Courier New" pitchFamily="49" charset="0"/>
            </a:endParaRP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A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C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G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T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770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341343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</a:rPr>
              <a:t>Let's go over a string and count the number of occurrences of the letter P: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Arial" pitchFamily="34" charset="0"/>
            </a:endParaRPr>
          </a:p>
          <a:p>
            <a:pPr algn="l" rtl="0"/>
            <a:r>
              <a:rPr lang="en-US" sz="2600" b="1" dirty="0" err="1">
                <a:latin typeface="Courier"/>
                <a:cs typeface="Arial" pitchFamily="34" charset="0"/>
              </a:rPr>
              <a:t>seq</a:t>
            </a:r>
            <a:r>
              <a:rPr lang="en-US" sz="2600" b="1" dirty="0">
                <a:latin typeface="Courier"/>
                <a:cs typeface="Arial" pitchFamily="34" charset="0"/>
              </a:rPr>
              <a:t> = </a:t>
            </a:r>
            <a:r>
              <a:rPr lang="en-US" sz="2600" b="1" dirty="0">
                <a:solidFill>
                  <a:srgbClr val="00B050"/>
                </a:solidFill>
                <a:latin typeface="Courier"/>
                <a:cs typeface="Arial" pitchFamily="34" charset="0"/>
              </a:rPr>
              <a:t>'MALWMRLLPLLALLALWGPDPA'</a:t>
            </a:r>
          </a:p>
          <a:p>
            <a:pPr algn="l" rtl="0"/>
            <a:endParaRPr lang="pt-BR" sz="2600" b="1" dirty="0">
              <a:latin typeface="Courier"/>
            </a:endParaRPr>
          </a:p>
          <a:p>
            <a:pPr algn="l" rtl="0"/>
            <a:r>
              <a:rPr lang="pt-BR" sz="2600" b="1" dirty="0">
                <a:latin typeface="Courier"/>
              </a:rPr>
              <a:t>count = 0</a:t>
            </a:r>
          </a:p>
          <a:p>
            <a:pPr algn="l" rtl="0"/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for</a:t>
            </a:r>
            <a:r>
              <a:rPr lang="en-US" sz="2600" b="1" dirty="0">
                <a:latin typeface="Courier"/>
                <a:cs typeface="Courier New" pitchFamily="49" charset="0"/>
              </a:rPr>
              <a:t> letter </a:t>
            </a:r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in</a:t>
            </a:r>
            <a:r>
              <a:rPr lang="en-US" sz="2600" b="1" dirty="0">
                <a:latin typeface="Courier"/>
                <a:cs typeface="Courier New" pitchFamily="49" charset="0"/>
              </a:rPr>
              <a:t> </a:t>
            </a:r>
            <a:r>
              <a:rPr lang="en-US" sz="2600" b="1" dirty="0" err="1">
                <a:latin typeface="Courier"/>
                <a:cs typeface="Courier New" pitchFamily="49" charset="0"/>
              </a:rPr>
              <a:t>seq</a:t>
            </a:r>
            <a:r>
              <a:rPr lang="en-US" sz="26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600" b="1" dirty="0">
                <a:latin typeface="Courier"/>
                <a:cs typeface="Courier New" pitchFamily="49" charset="0"/>
              </a:rPr>
              <a:t>    </a:t>
            </a:r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if</a:t>
            </a:r>
            <a:r>
              <a:rPr lang="en-US" sz="2600" b="1" dirty="0">
                <a:latin typeface="Courier"/>
                <a:cs typeface="Courier New" pitchFamily="49" charset="0"/>
              </a:rPr>
              <a:t> letter == </a:t>
            </a:r>
            <a:r>
              <a:rPr lang="en-US" sz="26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'P'</a:t>
            </a:r>
            <a:r>
              <a:rPr lang="en-US" sz="26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600" b="1" dirty="0">
                <a:latin typeface="Courier"/>
                <a:cs typeface="Courier New" pitchFamily="49" charset="0"/>
              </a:rPr>
              <a:t>        count += 1   </a:t>
            </a:r>
            <a:r>
              <a:rPr lang="en-US" sz="2600" b="1" dirty="0">
                <a:solidFill>
                  <a:srgbClr val="C00000"/>
                </a:solidFill>
                <a:latin typeface="Courier"/>
                <a:cs typeface="Courier New" pitchFamily="49" charset="0"/>
              </a:rPr>
              <a:t># count = count + 1</a:t>
            </a:r>
          </a:p>
          <a:p>
            <a:pPr algn="l" rtl="0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ourier New" pitchFamily="49" charset="0"/>
              </a:rPr>
              <a:t>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1746" y="5792569"/>
            <a:ext cx="396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same as: </a:t>
            </a:r>
            <a:r>
              <a:rPr lang="en-US" sz="3600" dirty="0" err="1">
                <a:solidFill>
                  <a:srgbClr val="C00000"/>
                </a:solidFill>
                <a:cs typeface="Courier New" pitchFamily="49" charset="0"/>
              </a:rPr>
              <a:t>seq.count</a:t>
            </a:r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('P')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3894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458200" cy="29718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Example: print the even numbers between 0-20 (each in a new line)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l =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(0,21,2)</a:t>
            </a:r>
            <a:endParaRPr lang="en-US" sz="28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 err="1">
                <a:latin typeface="Courier" pitchFamily="49" charset="0"/>
                <a:cs typeface="Arial" pitchFamily="34" charset="0"/>
              </a:rPr>
              <a:t>num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_____________: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</a:t>
            </a:r>
          </a:p>
          <a:p>
            <a:pPr algn="l" rtl="0">
              <a:buNone/>
            </a:pP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3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(_________)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2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4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…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20</a:t>
            </a: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429000" y="3657082"/>
            <a:ext cx="102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dirty="0" err="1">
                <a:latin typeface="Courier" pitchFamily="49" charset="0"/>
                <a:cs typeface="Arial" pitchFamily="34" charset="0"/>
              </a:rPr>
              <a:t>num</a:t>
            </a:r>
            <a:endParaRPr lang="he-IL" sz="32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6150" y="316230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0" y="3262082"/>
            <a:ext cx="307900" cy="246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4200" y="3092854"/>
            <a:ext cx="39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(0,21,2)</a:t>
            </a: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90" y="2719157"/>
            <a:ext cx="3615510" cy="3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458200" cy="29718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Example: display the multiplication chart (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לוח הכפל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endParaRPr lang="en-US" sz="28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____________: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j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____________: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(___________)</a:t>
            </a:r>
            <a:endParaRPr lang="en-US" sz="28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328623" y="2677180"/>
            <a:ext cx="315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(1, 11)  </a:t>
            </a:r>
            <a:endParaRPr lang="he-IL" sz="2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800" y="32105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(1, 11)</a:t>
            </a:r>
            <a:endParaRPr lang="he-IL" sz="2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2397" y="3683050"/>
            <a:ext cx="110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*j</a:t>
            </a:r>
            <a:endParaRPr lang="he-IL" sz="28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575" y="3276600"/>
            <a:ext cx="1824538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/>
              <a:t>,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end=</a:t>
            </a:r>
            <a:r>
              <a:rPr lang="en-US" sz="2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r>
              <a:rPr lang="en-US" sz="3600" dirty="0"/>
              <a:t> </a:t>
            </a:r>
            <a:endParaRPr lang="he-IL" sz="6600" dirty="0"/>
          </a:p>
        </p:txBody>
      </p:sp>
      <p:sp>
        <p:nvSpPr>
          <p:cNvPr id="17" name="Rounded Rectangular Callout 15"/>
          <p:cNvSpPr/>
          <p:nvPr/>
        </p:nvSpPr>
        <p:spPr>
          <a:xfrm>
            <a:off x="5943600" y="2209800"/>
            <a:ext cx="3048000" cy="838200"/>
          </a:xfrm>
          <a:prstGeom prst="wedgeRoundRectCallout">
            <a:avLst>
              <a:gd name="adj1" fmla="val -75527"/>
              <a:gd name="adj2" fmla="val 1580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2000" dirty="0">
                <a:latin typeface="Arial" pitchFamily="34" charset="0"/>
                <a:cs typeface="Arial" pitchFamily="34" charset="0"/>
              </a:rPr>
              <a:t>'end=“”' is used to accumulate output in the same 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43375"/>
            <a:ext cx="4114800" cy="2638425"/>
          </a:xfrm>
          <a:prstGeom prst="rect">
            <a:avLst/>
          </a:prstGeom>
        </p:spPr>
      </p:pic>
      <p:sp>
        <p:nvSpPr>
          <p:cNvPr id="19" name="Rounded Rectangular Callout 15"/>
          <p:cNvSpPr/>
          <p:nvPr/>
        </p:nvSpPr>
        <p:spPr>
          <a:xfrm>
            <a:off x="990600" y="5810600"/>
            <a:ext cx="2590800" cy="628300"/>
          </a:xfrm>
          <a:prstGeom prst="wedgeRoundRectCallout">
            <a:avLst>
              <a:gd name="adj1" fmla="val -16160"/>
              <a:gd name="adj2" fmla="val -218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2000" dirty="0">
                <a:latin typeface="Arial" pitchFamily="34" charset="0"/>
                <a:cs typeface="Arial" pitchFamily="34" charset="0"/>
              </a:rPr>
              <a:t>forces the output to be in separate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0" grpId="0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4956" y="2924944"/>
            <a:ext cx="8264196" cy="2292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 err="1">
                <a:latin typeface="Calibri" panose="020F0502020204030204" pitchFamily="34" charset="0"/>
              </a:rPr>
              <a:t>seq</a:t>
            </a:r>
            <a:r>
              <a:rPr lang="en-US" sz="3200" dirty="0">
                <a:latin typeface="Calibri" panose="020F0502020204030204" pitchFamily="34" charset="0"/>
              </a:rPr>
              <a:t>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letter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seq</a:t>
            </a:r>
            <a:r>
              <a:rPr lang="en-US" sz="3200" dirty="0">
                <a:latin typeface="Calibri" panose="020F0502020204030204" pitchFamily="34" charset="0"/>
              </a:rPr>
              <a:t>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(letter…. 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7129" y="4581128"/>
            <a:ext cx="3437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and the next letter(?!)</a:t>
            </a:r>
            <a:endParaRPr lang="he-I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</a:t>
            </a:r>
            <a:r>
              <a:rPr lang="en-US" sz="3200" dirty="0">
                <a:solidFill>
                  <a:srgbClr val="300FF9"/>
                </a:solidFill>
                <a:latin typeface="Calibri" panose="020F0502020204030204" pitchFamily="34" charset="0"/>
              </a:rPr>
              <a:t>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(n):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])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55776" y="4221088"/>
            <a:ext cx="2098576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8624" y="5517232"/>
            <a:ext cx="3617722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200" dirty="0">
                <a:solidFill>
                  <a:srgbClr val="C00000"/>
                </a:solidFill>
              </a:rPr>
              <a:t>But we want to print</a:t>
            </a:r>
          </a:p>
          <a:p>
            <a:pPr algn="l" rtl="0"/>
            <a:r>
              <a:rPr lang="en-US" sz="3200" dirty="0">
                <a:solidFill>
                  <a:srgbClr val="C00000"/>
                </a:solidFill>
              </a:rPr>
              <a:t>subsequent letters</a:t>
            </a:r>
            <a:endParaRPr lang="he-IL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(n):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]+seq[i+1]) </a:t>
            </a:r>
          </a:p>
        </p:txBody>
      </p:sp>
      <p:sp>
        <p:nvSpPr>
          <p:cNvPr id="3" name="Arrow: Right 2"/>
          <p:cNvSpPr/>
          <p:nvPr/>
        </p:nvSpPr>
        <p:spPr>
          <a:xfrm rot="10800000">
            <a:off x="3175206" y="4797152"/>
            <a:ext cx="2548922" cy="26509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868144" y="4368006"/>
            <a:ext cx="324287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solidFill>
                  <a:srgbClr val="C00000"/>
                </a:solidFill>
              </a:rPr>
              <a:t>What will happen when 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rgbClr val="C00000"/>
                </a:solidFill>
              </a:rPr>
              <a:t>==14?</a:t>
            </a:r>
            <a:endParaRPr lang="he-IL" sz="32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5229200"/>
            <a:ext cx="1152128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572000" y="5661247"/>
            <a:ext cx="864096" cy="607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6279" y="6003289"/>
            <a:ext cx="324287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dirty="0" err="1">
                <a:solidFill>
                  <a:srgbClr val="C00000"/>
                </a:solidFill>
              </a:rPr>
              <a:t>IndexError</a:t>
            </a:r>
            <a:r>
              <a:rPr lang="en-US" sz="4000" dirty="0">
                <a:solidFill>
                  <a:srgbClr val="C00000"/>
                </a:solidFill>
              </a:rPr>
              <a:t>!</a:t>
            </a:r>
            <a:endParaRPr lang="he-IL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5400" b="1" dirty="0">
                <a:latin typeface="Calibri" panose="020F0502020204030204" pitchFamily="34" charset="0"/>
              </a:rPr>
              <a:t>n-1</a:t>
            </a:r>
            <a:r>
              <a:rPr lang="en-US" sz="3200" dirty="0">
                <a:latin typeface="Calibri" panose="020F0502020204030204" pitchFamily="34" charset="0"/>
              </a:rPr>
              <a:t>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]+seq[i+1])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2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Reminder: String Slicing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61204"/>
            <a:ext cx="8001000" cy="52322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Think of string indexes as pointers to characters.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endParaRPr lang="he-IL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a[1:3]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ello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a[1:5:2]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a[-4:-2]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a[-2:-4:-1]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a[:-3]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'He'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a[-3:]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[1:5:2]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  <a:endParaRPr lang="he-IL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55671"/>
              </p:ext>
            </p:extLst>
          </p:nvPr>
        </p:nvGraphicFramePr>
        <p:xfrm>
          <a:off x="3244788" y="2286000"/>
          <a:ext cx="5544615" cy="22631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39691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4788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715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703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89403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65268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6836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896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0908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8920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7316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4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4828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-5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5695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-4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3707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-3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1719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-2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5308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-1</a:t>
            </a:r>
            <a:endParaRPr lang="he-IL" b="1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603504" y="1447800"/>
            <a:ext cx="7626096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lst</a:t>
            </a:r>
            <a:r>
              <a:rPr lang="pt-BR" sz="3200" dirty="0">
                <a:latin typeface="Calibri" panose="020F0502020204030204" pitchFamily="34" charset="0"/>
              </a:rPr>
              <a:t> = [3, 1.24, </a:t>
            </a:r>
            <a:r>
              <a:rPr lang="pt-BR" sz="32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3200" dirty="0">
                <a:latin typeface="Calibri" panose="020F0502020204030204" pitchFamily="34" charset="0"/>
              </a:rPr>
              <a:t>]</a:t>
            </a:r>
          </a:p>
          <a:p>
            <a:pPr algn="l" rtl="0">
              <a:buNone/>
            </a:pPr>
            <a:endParaRPr lang="en-US" sz="2000" dirty="0">
              <a:solidFill>
                <a:srgbClr val="F4910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algn="l" rtl="0">
              <a:lnSpc>
                <a:spcPct val="150000"/>
              </a:lnSpc>
              <a:buNone/>
            </a:pPr>
            <a:endParaRPr lang="en-US" sz="1000" dirty="0">
              <a:latin typeface="Calibri" panose="020F0502020204030204" pitchFamily="34" charset="0"/>
              <a:cs typeface="Arial" pitchFamily="34" charset="0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cs typeface="Arial" pitchFamily="34" charset="0"/>
              </a:rPr>
              <a:t>Same result in this case!</a:t>
            </a:r>
          </a:p>
          <a:p>
            <a:pPr algn="l" rtl="0">
              <a:buNone/>
            </a:pP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But sometimes we must use the indices (previous slide for example)</a:t>
            </a:r>
          </a:p>
          <a:p>
            <a:pPr algn="ctr" rtl="0">
              <a:lnSpc>
                <a:spcPct val="15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Arial" pitchFamily="34" charset="0"/>
              </a:rPr>
              <a:t>Use wisely, and according to need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548680"/>
            <a:ext cx="8229600" cy="7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/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/ without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240340"/>
            <a:ext cx="4114800" cy="15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)):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[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])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622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915400" cy="473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3200" dirty="0"/>
              <a:t>For a given list, lets print all index-element pairs</a:t>
            </a:r>
            <a:endParaRPr lang="en-US" sz="3200" dirty="0">
              <a:latin typeface="Calibri" panose="020F0502020204030204" pitchFamily="34" charset="0"/>
            </a:endParaRPr>
          </a:p>
          <a:p>
            <a:pPr algn="l" rtl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lst</a:t>
            </a:r>
            <a:r>
              <a:rPr lang="pt-BR" sz="3200" dirty="0">
                <a:latin typeface="Calibri" panose="020F0502020204030204" pitchFamily="34" charset="0"/>
              </a:rPr>
              <a:t> = [3, 1.24, </a:t>
            </a:r>
            <a:r>
              <a:rPr lang="pt-BR" sz="32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3200" dirty="0">
                <a:latin typeface="Calibri" panose="020F0502020204030204" pitchFamily="34" charset="0"/>
              </a:rPr>
              <a:t>]</a:t>
            </a:r>
          </a:p>
          <a:p>
            <a:pPr algn="l" rtl="0">
              <a:buNone/>
            </a:pPr>
            <a:r>
              <a:rPr lang="en-US" sz="3200" dirty="0"/>
              <a:t>Desired result:</a:t>
            </a:r>
          </a:p>
          <a:p>
            <a:pPr algn="l" rtl="0">
              <a:buNone/>
            </a:pPr>
            <a:r>
              <a:rPr lang="en-US" sz="3200" dirty="0"/>
              <a:t>0: 3</a:t>
            </a:r>
          </a:p>
          <a:p>
            <a:pPr algn="l" rtl="0">
              <a:buNone/>
            </a:pPr>
            <a:r>
              <a:rPr lang="en-US" sz="3200" dirty="0"/>
              <a:t>1: 1.24</a:t>
            </a:r>
          </a:p>
          <a:p>
            <a:pPr algn="l" rtl="0">
              <a:buNone/>
            </a:pPr>
            <a:r>
              <a:rPr lang="en-US" sz="3200" dirty="0"/>
              <a:t>2: 'gorilla'</a:t>
            </a:r>
          </a:p>
          <a:p>
            <a:pPr algn="l" rtl="0">
              <a:lnSpc>
                <a:spcPct val="150000"/>
              </a:lnSpc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)):	  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enumerate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):</a:t>
            </a:r>
          </a:p>
          <a:p>
            <a:pPr algn="l" rtl="0"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Arial" pitchFamily="34" charset="0"/>
              </a:rPr>
              <a:t>"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:"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[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])          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Arial" pitchFamily="34" charset="0"/>
              </a:rPr>
              <a:t>"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:"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</a:t>
            </a:r>
            <a:endParaRPr lang="he-IL" sz="3200" dirty="0"/>
          </a:p>
          <a:p>
            <a:pPr algn="l" rtl="0">
              <a:lnSpc>
                <a:spcPct val="150000"/>
              </a:lnSpc>
              <a:buNone/>
            </a:pPr>
            <a:endParaRPr lang="en-US" sz="10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548680"/>
            <a:ext cx="8229600" cy="7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/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9C746D-F055-4F78-A610-42D01DEC6B0B}"/>
              </a:ext>
            </a:extLst>
          </p:cNvPr>
          <p:cNvCxnSpPr/>
          <p:nvPr/>
        </p:nvCxnSpPr>
        <p:spPr>
          <a:xfrm>
            <a:off x="4038600" y="4648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80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Matrix representation using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95400"/>
                <a:ext cx="8305800" cy="4572000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 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(plural 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a rectangular array of numbers, symbols, or expressions, arranged in rows and columns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wiki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 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matrix, denotes an array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rows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columns.</a:t>
                </a: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An example of 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Arial" pitchFamily="34" charset="0"/>
                      </a:rPr>
                      <m:t>4×2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matrix is:</a:t>
                </a:r>
                <a:endParaRPr lang="he-IL" sz="24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endParaRPr lang="he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 (i,j) element refers to the j’th element of the </a:t>
                </a:r>
                <a:r>
                  <a:rPr lang="en-US" sz="2400" dirty="0" err="1">
                    <a:latin typeface="Arial" pitchFamily="34" charset="0"/>
                    <a:cs typeface="Arial" pitchFamily="34" charset="0"/>
                  </a:rPr>
                  <a:t>i’th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row</a:t>
                </a: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What does (3,2) equals to (in 1-based indexing)? </a:t>
                </a:r>
              </a:p>
              <a:p>
                <a:pPr marL="0" indent="0" algn="l" rtl="0">
                  <a:buNone/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95400"/>
                <a:ext cx="8305800" cy="4572000"/>
              </a:xfrm>
              <a:blipFill>
                <a:blip r:embed="rId4"/>
                <a:stretch>
                  <a:fillRect l="-587" t="-933" b="-1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2400" y="59581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514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371600"/>
                <a:ext cx="8001000" cy="4838700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2800" dirty="0">
                    <a:latin typeface="Calibri" panose="020F05020202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</a:rPr>
                  <a:t> matrix, can be </a:t>
                </a:r>
                <a:r>
                  <a:rPr lang="en-US" sz="2800" b="1" u="sng" dirty="0">
                    <a:latin typeface="Calibri" panose="020F0502020204030204" pitchFamily="34" charset="0"/>
                  </a:rPr>
                  <a:t>represented by nested lists</a:t>
                </a:r>
                <a:r>
                  <a:rPr lang="en-US" sz="2800" dirty="0">
                    <a:latin typeface="Calibri" panose="020F0502020204030204" pitchFamily="34" charset="0"/>
                  </a:rPr>
                  <a:t>. The (</a:t>
                </a:r>
                <a:r>
                  <a:rPr lang="en-US" sz="2800" dirty="0" err="1">
                    <a:latin typeface="Calibri" panose="020F0502020204030204" pitchFamily="34" charset="0"/>
                  </a:rPr>
                  <a:t>i,j</a:t>
                </a:r>
                <a:r>
                  <a:rPr lang="en-US" sz="2800" dirty="0">
                    <a:latin typeface="Calibri" panose="020F0502020204030204" pitchFamily="34" charset="0"/>
                  </a:rPr>
                  <a:t>) element of the matrix is stored as the        </a:t>
                </a:r>
                <a:r>
                  <a:rPr lang="en-US" sz="2800" b="1" i="1" dirty="0">
                    <a:latin typeface="Calibri" panose="020F0502020204030204" pitchFamily="34" charset="0"/>
                  </a:rPr>
                  <a:t>(j-1)</a:t>
                </a:r>
                <a:r>
                  <a:rPr lang="en-US" sz="2800" dirty="0">
                    <a:latin typeface="Calibri" panose="020F0502020204030204" pitchFamily="34" charset="0"/>
                  </a:rPr>
                  <a:t>’</a:t>
                </a:r>
                <a:r>
                  <a:rPr lang="en-US" sz="2800" dirty="0" err="1">
                    <a:latin typeface="Calibri" panose="020F0502020204030204" pitchFamily="34" charset="0"/>
                  </a:rPr>
                  <a:t>th</a:t>
                </a:r>
                <a:r>
                  <a:rPr lang="en-US" sz="2800" dirty="0">
                    <a:latin typeface="Calibri" panose="020F0502020204030204" pitchFamily="34" charset="0"/>
                  </a:rPr>
                  <a:t> element of the </a:t>
                </a:r>
                <a:r>
                  <a:rPr lang="en-US" sz="2800" b="1" i="1" dirty="0">
                    <a:latin typeface="Calibri" panose="020F0502020204030204" pitchFamily="34" charset="0"/>
                  </a:rPr>
                  <a:t>(i-1)</a:t>
                </a:r>
                <a:r>
                  <a:rPr lang="en-US" sz="2800" dirty="0">
                    <a:latin typeface="Calibri" panose="020F0502020204030204" pitchFamily="34" charset="0"/>
                  </a:rPr>
                  <a:t>’</a:t>
                </a:r>
                <a:r>
                  <a:rPr lang="en-US" sz="2800" dirty="0" err="1">
                    <a:latin typeface="Calibri" panose="020F0502020204030204" pitchFamily="34" charset="0"/>
                  </a:rPr>
                  <a:t>th</a:t>
                </a:r>
                <a:r>
                  <a:rPr lang="en-US" sz="2800" dirty="0">
                    <a:latin typeface="Calibri" panose="020F0502020204030204" pitchFamily="34" charset="0"/>
                  </a:rPr>
                  <a:t> list.  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The matrix in our example is represented by: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 = [[2, 5], [8, 1], [2, 9], [3, 0]]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To obtain the (</a:t>
                </a:r>
                <a:r>
                  <a:rPr lang="en-US" sz="2800" dirty="0" err="1">
                    <a:latin typeface="Calibri" panose="020F0502020204030204" pitchFamily="34" charset="0"/>
                    <a:cs typeface="Arial" pitchFamily="34" charset="0"/>
                  </a:rPr>
                  <a:t>i,j</a:t>
                </a:r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) element: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A[i-1][j-1]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For example, to obtain (3,1), we write: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A[2][0]</a:t>
                </a:r>
              </a:p>
              <a:p>
                <a:pPr algn="l" rtl="0"/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371600"/>
                <a:ext cx="8001000" cy="4838700"/>
              </a:xfrm>
              <a:blipFill>
                <a:blip r:embed="rId2"/>
                <a:stretch>
                  <a:fillRect l="-1601" t="-1134" r="-68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1115330" cy="16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We are given a matrix of integers, we would like to collect all even numbers into a new list.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Any ideas?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Initialize a variable, to hold the new list (initialize with what value?)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Go over each element in the matrix:</a:t>
            </a:r>
          </a:p>
          <a:p>
            <a:pPr lvl="2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If the current element is even, update the new list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print the list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</p:spTree>
    <p:extLst>
      <p:ext uri="{BB962C8B-B14F-4D97-AF65-F5344CB8AC3E}">
        <p14:creationId xmlns:p14="http://schemas.microsoft.com/office/powerpoint/2010/main" val="41394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 = [[2, 4], [3, 5], [4, 1], [3, 2]]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______________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num_rows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(______________)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num_columns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(______________)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num_rows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j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num_columns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	if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____________________: 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 	 __________________________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even numbers are:"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1676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[]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072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42481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A[0]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56976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A[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][j] % 2 == 0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9432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new_list.append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(A[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][j])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2" name="Rounded Rectangular Callout 4"/>
          <p:cNvSpPr/>
          <p:nvPr/>
        </p:nvSpPr>
        <p:spPr>
          <a:xfrm>
            <a:off x="914400" y="5132095"/>
            <a:ext cx="7239000" cy="1343055"/>
          </a:xfrm>
          <a:prstGeom prst="wedgeRoundRectCallout">
            <a:avLst>
              <a:gd name="adj1" fmla="val -18917"/>
              <a:gd name="adj2" fmla="val -369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Assumptions:</a:t>
            </a:r>
          </a:p>
          <a:p>
            <a:pPr marL="228600" indent="-228600" algn="l" rtl="0">
              <a:buAutoNum type="arabicPeriod"/>
            </a:pPr>
            <a:r>
              <a:rPr lang="he-IL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A contains at least a single row (otherwise?)</a:t>
            </a:r>
          </a:p>
          <a:p>
            <a:pPr marL="228600" indent="-228600" algn="l" rtl="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All rows A[0], A[1],…, are lists of the same length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</p:spTree>
    <p:extLst>
      <p:ext uri="{BB962C8B-B14F-4D97-AF65-F5344CB8AC3E}">
        <p14:creationId xmlns:p14="http://schemas.microsoft.com/office/powerpoint/2010/main" val="20454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492"/>
            <a:ext cx="7772400" cy="731838"/>
          </a:xfrm>
        </p:spPr>
        <p:txBody>
          <a:bodyPr/>
          <a:lstStyle/>
          <a:p>
            <a:r>
              <a:rPr lang="en-US" sz="3600" dirty="0"/>
              <a:t>While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66830"/>
            <a:ext cx="7772400" cy="5005536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expression: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statement1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statement2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…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rest of code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u="sng" dirty="0">
                <a:latin typeface="Calibri" panose="020F0502020204030204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count = 0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000" dirty="0"/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count &lt; 3: 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count is:"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count)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   count += 1 </a:t>
            </a: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count = count + 1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"Goodbye!"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0" indent="0" algn="l" rtl="0">
              <a:buNone/>
            </a:pPr>
            <a:endParaRPr lang="en-US" sz="24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867401" y="548680"/>
            <a:ext cx="2593032" cy="3642320"/>
            <a:chOff x="4026" y="960"/>
            <a:chExt cx="1254" cy="2016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b="1" dirty="0">
                  <a:ea typeface="SimSun" pitchFamily="2" charset="-122"/>
                </a:rPr>
                <a:t>expr</a:t>
              </a: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7" name="AutoShape 10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" name="AutoShape 13"/>
            <p:cNvCxnSpPr>
              <a:cxnSpLocks noChangeShapeType="1"/>
              <a:stCxn id="6" idx="1"/>
              <a:endCxn id="5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b="1" dirty="0">
                  <a:ea typeface="SimSun" pitchFamily="2" charset="-122"/>
                </a:rPr>
                <a:t>true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11" name="AutoShape 21"/>
            <p:cNvCxnSpPr>
              <a:cxnSpLocks noChangeShapeType="1"/>
              <a:stCxn id="5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2" name="AutoShape 24"/>
            <p:cNvCxnSpPr>
              <a:cxnSpLocks noChangeShapeType="1"/>
              <a:endCxn id="5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400801" y="5382161"/>
            <a:ext cx="259079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0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1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2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Goodbye!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84238"/>
          </a:xfrm>
        </p:spPr>
        <p:txBody>
          <a:bodyPr/>
          <a:lstStyle/>
          <a:p>
            <a:r>
              <a:rPr lang="en-US" sz="3600" dirty="0"/>
              <a:t>Break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772400" cy="5334000"/>
          </a:xfrm>
        </p:spPr>
        <p:txBody>
          <a:bodyPr>
            <a:normAutofit fontScale="92500"/>
          </a:bodyPr>
          <a:lstStyle/>
          <a:p>
            <a:pPr algn="l" rtl="0">
              <a:buNone/>
            </a:pPr>
            <a:r>
              <a:rPr lang="en-US" sz="3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- terminates the </a:t>
            </a:r>
            <a:r>
              <a:rPr lang="en-US" sz="3000" u="sng" dirty="0">
                <a:latin typeface="Arial" pitchFamily="34" charset="0"/>
                <a:cs typeface="Arial" pitchFamily="34" charset="0"/>
              </a:rPr>
              <a:t>nearest enclosing loop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Write a code which prints True if all digits in a given number are smaller or equal to 5</a:t>
            </a:r>
            <a:endParaRPr lang="en-US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=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129231330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"Number:"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, n)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n &gt; 0: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 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cur_dig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n % 10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   if </a:t>
            </a:r>
            <a:r>
              <a:rPr lang="en-US" sz="2400" dirty="0">
                <a:latin typeface="Courier" pitchFamily="49" charset="0"/>
                <a:cs typeface="Arial" pitchFamily="34" charset="0"/>
              </a:rPr>
              <a:t>_______________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   ________________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		  ________________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____________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dirty="0">
                <a:latin typeface="Courier" pitchFamily="49" charset="0"/>
                <a:cs typeface="Arial" pitchFamily="34" charset="0"/>
              </a:rPr>
              <a:t> _______________: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   ____________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362200" y="4024848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err="1">
                <a:latin typeface="Courier" pitchFamily="49" charset="0"/>
                <a:cs typeface="Arial" pitchFamily="34" charset="0"/>
              </a:rPr>
              <a:t>cur_dig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&gt; 5 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324" y="4412189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False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  <a:endParaRPr lang="he-IL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324" y="4830657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  <a:endParaRPr lang="he-IL" sz="20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5222831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latin typeface="Courier" pitchFamily="49" charset="0"/>
                <a:cs typeface="Arial" pitchFamily="34" charset="0"/>
              </a:rPr>
              <a:t>n /= 10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565296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latin typeface="Courier" pitchFamily="49" charset="0"/>
                <a:cs typeface="Arial" pitchFamily="34" charset="0"/>
              </a:rPr>
              <a:t>n == 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3600" y="6080443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  <a:endParaRPr lang="he-IL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  <p:bldP spid="12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</a:t>
            </a:r>
            <a:endParaRPr lang="he-IL" dirty="0">
              <a:solidFill>
                <a:srgbClr val="F4910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continue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starts the next cycle of the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nearest enclosing loop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Example: counting spaces</a:t>
            </a:r>
          </a:p>
          <a:p>
            <a:pPr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"Ground control to Major Tom"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spaces = 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!=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 "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continue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spaces += 1    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"Number of spaces:"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spaces)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b="1" dirty="0"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88" y="228600"/>
            <a:ext cx="7772400" cy="81461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en-US" sz="3600" dirty="0"/>
              <a:t> Loop – Example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1088" y="1401762"/>
            <a:ext cx="7772400" cy="4572000"/>
          </a:xfrm>
        </p:spPr>
        <p:txBody>
          <a:bodyPr>
            <a:noAutofit/>
          </a:bodyPr>
          <a:lstStyle/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secret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int(input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"Choose a number: 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lvl="1" algn="l" rtl="0">
              <a:buNone/>
            </a:pPr>
            <a:endParaRPr lang="en-US" sz="1800" b="1" dirty="0"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: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guess = </a:t>
            </a:r>
            <a:r>
              <a:rPr lang="en-US" sz="1800" b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800" b="1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"Enter guess: 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_______________: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______________: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"Try a higher number"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"Try a lower number"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</a:p>
          <a:p>
            <a:pPr lvl="1" algn="l" rtl="0">
              <a:buNone/>
            </a:pP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"Right!"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088232" y="2713593"/>
            <a:ext cx="30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latin typeface="Courier" pitchFamily="49" charset="0"/>
                <a:cs typeface="Arial" pitchFamily="34" charset="0"/>
              </a:rPr>
              <a:t>guess == secret</a:t>
            </a:r>
            <a:endParaRPr lang="he-IL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106" y="3367782"/>
            <a:ext cx="30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latin typeface="Courier" pitchFamily="49" charset="0"/>
                <a:cs typeface="Arial" pitchFamily="34" charset="0"/>
              </a:rPr>
              <a:t>guess &lt; secret</a:t>
            </a:r>
            <a:endParaRPr lang="he-IL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2852936"/>
            <a:ext cx="2736304" cy="3631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u="sng" dirty="0">
                <a:latin typeface="Arial" pitchFamily="34" charset="0"/>
                <a:cs typeface="Arial" pitchFamily="34" charset="0"/>
              </a:rPr>
              <a:t>Hint (sample output)</a:t>
            </a: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Choose a number: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34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100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50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number</a:t>
            </a:r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25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higher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35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34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Right!</a:t>
            </a:r>
          </a:p>
          <a:p>
            <a:pPr algn="l" rtl="0"/>
            <a:endParaRPr lang="en-US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012304" y="1366738"/>
            <a:ext cx="216024" cy="43204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6200" y="1439684"/>
            <a:ext cx="9361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Player 1</a:t>
            </a:r>
            <a:endParaRPr lang="he-IL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012304" y="2014810"/>
            <a:ext cx="216024" cy="36004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76200" y="3670994"/>
            <a:ext cx="9361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Player 2</a:t>
            </a:r>
            <a:endParaRPr lang="he-IL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7383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endParaRPr lang="he-I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8219256" cy="4572000"/>
          </a:xfrm>
        </p:spPr>
        <p:txBody>
          <a:bodyPr>
            <a:normAutofit fontScale="70000" lnSpcReduction="20000"/>
          </a:bodyPr>
          <a:lstStyle/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s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"While My Guitar Gently Weeps"</a:t>
            </a:r>
          </a:p>
          <a:p>
            <a:pPr lvl="1"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Lowercase representation of a string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s.lower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lvl="1"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find the index of the first occurrence of ‘e’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s.find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rgbClr val="0E29AE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What does first contain?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n_pos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s.find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 + 1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first = s[: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n_pos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first</a:t>
            </a:r>
          </a:p>
          <a:p>
            <a:pPr lvl="1" algn="l" rtl="0">
              <a:buNone/>
            </a:pPr>
            <a:endParaRPr lang="en-US" sz="20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We can use the built in function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convert any value of built-in types into a string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'1'</a:t>
            </a:r>
          </a:p>
          <a:p>
            <a:pPr lvl="1" algn="l" rtl="0">
              <a:buNone/>
            </a:pPr>
            <a:endParaRPr lang="en-US" sz="20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926592" y="2194766"/>
            <a:ext cx="51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'while my guitar gently weeps'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81456" y="4069183"/>
            <a:ext cx="29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'While'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892429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Phone 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We want to develop an application for managing contacts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It will contain a database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A list of contacts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Each contact is a list in the format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[name, phone]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Functionality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Find contact(s) by full name or prefix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Add contact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Remove contact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76550" y="3320667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False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""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for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phone_book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contact[0]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name: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True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contact[1]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break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found: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"Name:"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"Phone:"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phone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else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"Cannot find"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"in contact list."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003232" cy="19812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'nir'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'7886'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],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	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'cohen'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'0123456758'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]]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Retrieve the number for a given person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name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52882" y="3320667"/>
            <a:ext cx="7348118" cy="317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u="sng" dirty="0">
                <a:latin typeface="Arial" pitchFamily="34" charset="0"/>
                <a:cs typeface="Arial" pitchFamily="34" charset="0"/>
              </a:rPr>
              <a:t>Hint (sample output)</a:t>
            </a:r>
          </a:p>
          <a:p>
            <a:pPr algn="l" rtl="0"/>
            <a:endParaRPr lang="en-US" u="sng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For name == "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nir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" the result will be:</a:t>
            </a:r>
            <a:endParaRPr lang="en-US" sz="1600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Name: 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nir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 Phone: 7886</a:t>
            </a:r>
          </a:p>
          <a:p>
            <a:pPr algn="l" rtl="0"/>
            <a:endParaRPr lang="en-US" sz="1600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For name == "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assaf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" the result will be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Cannot find 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assaf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 in contact list.</a:t>
            </a: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550" y="3320667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4910C"/>
                </a:solidFill>
                <a:effectLst/>
                <a:latin typeface="Courier" pitchFamily="49" charset="0"/>
                <a:cs typeface="Arial" pitchFamily="34" charset="0"/>
              </a:rPr>
              <a:t>False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""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for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phone_book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contact[0]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name: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4910C"/>
                </a:solidFill>
                <a:effectLst/>
                <a:latin typeface="Courier" pitchFamily="49" charset="0"/>
                <a:cs typeface="Arial" pitchFamily="34" charset="0"/>
              </a:rPr>
              <a:t>True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contact[1]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found: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"Name:"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"Phone:"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phone)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else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"Cannot find"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"in contact list."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8003232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 2"/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'nir'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'7886'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],</a:t>
            </a:r>
          </a:p>
          <a:p>
            <a:pPr algn="l" rtl="0">
              <a:buFont typeface="Wingdings 2"/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	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'cohen'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'0123456758'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]]</a:t>
            </a:r>
          </a:p>
          <a:p>
            <a:pPr algn="l" rtl="0">
              <a:buFont typeface="Wingdings 2"/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Font typeface="Wingdings 2"/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Retrieve the number for a given person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Font typeface="Wingdings 2"/>
              <a:buNone/>
            </a:pPr>
            <a:r>
              <a:rPr lang="en-US" sz="18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name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</p:txBody>
      </p:sp>
    </p:spTree>
    <p:extLst>
      <p:ext uri="{BB962C8B-B14F-4D97-AF65-F5344CB8AC3E}">
        <p14:creationId xmlns:p14="http://schemas.microsoft.com/office/powerpoint/2010/main" val="271045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Add a contact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"Dan"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num = 1454</a:t>
            </a: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3568" y="2852936"/>
            <a:ext cx="502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phone_book.append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([name, num])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a contact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found =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False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__________________________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</a:t>
            </a:r>
            <a:endParaRPr lang="en-US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found: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"Cannot find contact"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342" y="3736461"/>
            <a:ext cx="4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048000" y="2970636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357562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[0] ==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1456" y="4125886"/>
            <a:ext cx="4129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found = </a:t>
            </a:r>
            <a:r>
              <a:rPr lang="en-US" sz="21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3080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a contact using a for-else construct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__________________: 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Found it!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__________________________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       break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Didn't find anything..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"Cannot find contact"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6536" y="3333690"/>
            <a:ext cx="4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048000" y="2517706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013502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[0] ==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30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28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Search for all contacts with given prefix.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Ignore character case (aka, case insensitive).</a:t>
            </a:r>
          </a:p>
          <a:p>
            <a:pPr algn="l" rtl="0">
              <a:buNone/>
            </a:pP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prefix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ni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prefix =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prefix.lower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:    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contact[0].lower().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startswith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(prefix):        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</a:t>
            </a:r>
            <a:r>
              <a:rPr lang="en-US" sz="21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"Name:"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contact[0],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"Phone:"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contact[1])</a:t>
            </a:r>
            <a:endParaRPr lang="he-IL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5" name="Rounded Rectangular Callout 4"/>
          <p:cNvSpPr/>
          <p:nvPr/>
        </p:nvSpPr>
        <p:spPr>
          <a:xfrm>
            <a:off x="3995936" y="5733256"/>
            <a:ext cx="4896544" cy="864096"/>
          </a:xfrm>
          <a:prstGeom prst="wedgeRoundRectCallout">
            <a:avLst>
              <a:gd name="adj1" fmla="val -96068"/>
              <a:gd name="adj2" fmla="val -1059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Note that we don’t break 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(otherwise we will only find the first contact)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4390" y="221648"/>
            <a:ext cx="77724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One more break</a:t>
            </a:r>
            <a:endParaRPr lang="he-IL" dirty="0">
              <a:solidFill>
                <a:srgbClr val="F491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Example: find the hidden number in a string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(a hidden number is a number which begins at the first character of the string and continues until some letter appears, e.g., 23fkd =&gt; 23)</a:t>
            </a:r>
          </a:p>
          <a:p>
            <a:pPr algn="l" rtl="0">
              <a:buNone/>
            </a:pPr>
            <a:endParaRPr lang="en-US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"2346897ewrwqer"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endParaRPr lang="en-US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if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 </a:t>
            </a:r>
            <a:r>
              <a:rPr lang="en-US" b="1" dirty="0" err="1">
                <a:latin typeface="Courier" pitchFamily="49" charset="0"/>
                <a:cs typeface="Arial" pitchFamily="34" charset="0"/>
              </a:rPr>
              <a:t>c.isdigit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():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+= c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number is:"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  <a:endParaRPr lang="he-IL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924800" cy="5287962"/>
          </a:xfrm>
        </p:spPr>
        <p:txBody>
          <a:bodyPr>
            <a:noAutofit/>
          </a:bodyPr>
          <a:lstStyle/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200" dirty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an ordered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collection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elements (of any type). 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create a list with specific elements, enclose them in square brackets:</a:t>
            </a:r>
          </a:p>
          <a:p>
            <a:pPr marL="0" algn="l" rtl="0">
              <a:buNone/>
            </a:pP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[2,3,5,7,11]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[2, 3, 5, 7, 11]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latin typeface="Courier" pitchFamily="49" charset="0"/>
                <a:cs typeface="Arial" pitchFamily="34" charset="0"/>
              </a:rPr>
              <a:t>empty_list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= []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latin typeface="Courier" pitchFamily="49" charset="0"/>
                <a:cs typeface="Arial" pitchFamily="34" charset="0"/>
              </a:rPr>
              <a:t>mixed_types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= [2,</a:t>
            </a:r>
            <a:r>
              <a:rPr lang="en-US" sz="22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"hi"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,3.4]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initialize a list of n elements set to zero do: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a = [0] * n   </a:t>
            </a: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what about +?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(you may replace 0, with any other 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Rounded Rectangular Callout 4"/>
          <p:cNvSpPr/>
          <p:nvPr/>
        </p:nvSpPr>
        <p:spPr>
          <a:xfrm>
            <a:off x="4229472" y="3520342"/>
            <a:ext cx="648072" cy="360040"/>
          </a:xfrm>
          <a:prstGeom prst="wedgeRoundRectCallout">
            <a:avLst>
              <a:gd name="adj1" fmla="val -38280"/>
              <a:gd name="adj2" fmla="val 1827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214817" y="3581400"/>
            <a:ext cx="648072" cy="360040"/>
          </a:xfrm>
          <a:prstGeom prst="wedgeRoundRectCallout">
            <a:avLst>
              <a:gd name="adj1" fmla="val -74216"/>
              <a:gd name="adj2" fmla="val 1601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 err="1">
                <a:latin typeface="Arial" pitchFamily="34" charset="0"/>
                <a:cs typeface="Arial" pitchFamily="34" charset="0"/>
              </a:rPr>
              <a:t>str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96000" y="3581400"/>
            <a:ext cx="648072" cy="360040"/>
          </a:xfrm>
          <a:prstGeom prst="wedgeRoundRectCallout">
            <a:avLst>
              <a:gd name="adj1" fmla="val -116544"/>
              <a:gd name="adj2" fmla="val 1656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>
                <a:latin typeface="Arial" pitchFamily="34" charset="0"/>
                <a:cs typeface="Arial" pitchFamily="34" charset="0"/>
              </a:rPr>
              <a:t>float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/>
              <a:t>Indexing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28736"/>
            <a:ext cx="7772400" cy="4910158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Indexing and Slicing works the same as for Strings.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"George", "Paul", "John", "Ringo"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[0]</a:t>
            </a:r>
          </a:p>
          <a:p>
            <a:pPr algn="l" rtl="0">
              <a:buNone/>
            </a:pP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[2]</a:t>
            </a:r>
          </a:p>
          <a:p>
            <a:pPr algn="l" rtl="0">
              <a:buNone/>
            </a:pP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563879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553909" y="204852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74320" rtl="0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0  					1  			  2  				3 </a:t>
            </a:r>
            <a:b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</a:b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697" y="3019061"/>
            <a:ext cx="151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"George"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697" y="3945823"/>
            <a:ext cx="121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"John"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439" y="4872585"/>
            <a:ext cx="6967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Traceback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(most recent call last):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File "&lt;pyshell#7&gt;", line 1, in &lt;module&gt;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my list[4]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IndexError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: list index out of range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61" y="306288"/>
            <a:ext cx="7772400" cy="782703"/>
          </a:xfrm>
        </p:spPr>
        <p:txBody>
          <a:bodyPr/>
          <a:lstStyle/>
          <a:p>
            <a:r>
              <a:rPr lang="en-US" dirty="0"/>
              <a:t>Slicing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23256"/>
            <a:ext cx="8763000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'd'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'e'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'f'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'g'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'j'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[1:5]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</a:t>
            </a: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['b', 'c', 'd', 'e']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does NOT change original list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['a', 'b', 'c', 'd', 'e', 'f', 'g', 'h', 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', 'j']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an arithmetic progression</a:t>
            </a: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[0:9:2]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['a', 'c', 'e', 'g', 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819400" y="1169368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74320" rtl="0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0     1     2     3    4     5     6    7     8     9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2200" y="5008849"/>
            <a:ext cx="3214710" cy="1031654"/>
            <a:chOff x="2643174" y="5214950"/>
            <a:chExt cx="3214710" cy="1031654"/>
          </a:xfrm>
        </p:grpSpPr>
        <p:sp>
          <p:nvSpPr>
            <p:cNvPr id="7" name="TextBox 6"/>
            <p:cNvSpPr txBox="1"/>
            <p:nvPr/>
          </p:nvSpPr>
          <p:spPr>
            <a:xfrm>
              <a:off x="2643174" y="5877272"/>
              <a:ext cx="321471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start    stop    step</a:t>
              </a:r>
              <a:endParaRPr lang="he-IL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2357422" y="5500702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V="1">
              <a:off x="2786050" y="5357826"/>
              <a:ext cx="71438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3286118" y="5214950"/>
              <a:ext cx="785817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83666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[6, 2]</a:t>
            </a:r>
          </a:p>
          <a:p>
            <a:pPr algn="l" rtl="0">
              <a:buNone/>
            </a:pPr>
            <a:endParaRPr lang="en-US" sz="18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Insert at position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.insert</a:t>
            </a:r>
            <a:r>
              <a:rPr lang="en-US" sz="2000" b="1" dirty="0">
                <a:latin typeface="Courier" pitchFamily="49" charset="0"/>
              </a:rPr>
              <a:t>(0,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'begin'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.insert</a:t>
            </a:r>
            <a:r>
              <a:rPr lang="en-US" sz="2000" b="1" dirty="0">
                <a:latin typeface="Courier" pitchFamily="49" charset="0"/>
              </a:rPr>
              <a:t>(1,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'here'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05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Append (insertion at end)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.append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'at last'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endParaRPr lang="en-US" sz="2000" b="1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42910" y="378619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557214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</a:t>
            </a:r>
            <a:r>
              <a:rPr lang="he-IL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'here', 6,  2 , 'at last']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– cont’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460432" cy="483666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 = ['begin',</a:t>
            </a:r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'here', 6,  2 , 'at last' ]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Extend (concatenate another list to the end)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.extend</a:t>
            </a:r>
            <a:r>
              <a:rPr lang="en-US" sz="2000" b="1" dirty="0">
                <a:latin typeface="Courier" pitchFamily="49" charset="0"/>
              </a:rPr>
              <a:t>([15, 16])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05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What would happen if we used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append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instead of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extend</a:t>
            </a:r>
            <a:r>
              <a:rPr lang="en-US" sz="2000" b="1" dirty="0">
                <a:latin typeface="Courier" pitchFamily="49" charset="0"/>
              </a:rPr>
              <a:t>?</a:t>
            </a:r>
            <a:endParaRPr lang="en-US" sz="24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 err="1">
                <a:latin typeface="Courier" pitchFamily="49" charset="0"/>
              </a:rPr>
              <a:t>.append</a:t>
            </a:r>
            <a:r>
              <a:rPr lang="en-US" sz="2000" b="1" dirty="0">
                <a:latin typeface="Courier" pitchFamily="49" charset="0"/>
              </a:rPr>
              <a:t>([15, 16])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2, 'at last', 15, 16, [15, 16]]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42910" y="3071810"/>
            <a:ext cx="728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2, 'at last', 15, 16]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37163</TotalTime>
  <Words>4015</Words>
  <Application>Microsoft Macintosh PowerPoint</Application>
  <PresentationFormat>On-screen Show (4:3)</PresentationFormat>
  <Paragraphs>737</Paragraphs>
  <Slides>47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CMTT10</vt:lpstr>
      <vt:lpstr>Courier</vt:lpstr>
      <vt:lpstr>Courier New</vt:lpstr>
      <vt:lpstr>Franklin Gothic Book</vt:lpstr>
      <vt:lpstr>Perpetua</vt:lpstr>
      <vt:lpstr>Times New Roman</vt:lpstr>
      <vt:lpstr>Wingdings 2</vt:lpstr>
      <vt:lpstr>Equity</vt:lpstr>
      <vt:lpstr>Programming for Engineers in Python</vt:lpstr>
      <vt:lpstr>Plan</vt:lpstr>
      <vt:lpstr>Reminder: String Slicing</vt:lpstr>
      <vt:lpstr>Strings</vt:lpstr>
      <vt:lpstr>Lists</vt:lpstr>
      <vt:lpstr>Indexing</vt:lpstr>
      <vt:lpstr>Slicing</vt:lpstr>
      <vt:lpstr>Adding Elements</vt:lpstr>
      <vt:lpstr>Adding Elements – cont’</vt:lpstr>
      <vt:lpstr>Changing Elements</vt:lpstr>
      <vt:lpstr>Removing Elements</vt:lpstr>
      <vt:lpstr>In</vt:lpstr>
      <vt:lpstr>Length</vt:lpstr>
      <vt:lpstr>Range</vt:lpstr>
      <vt:lpstr>Range – Cont.</vt:lpstr>
      <vt:lpstr>Other useful functions</vt:lpstr>
      <vt:lpstr>For Loop</vt:lpstr>
      <vt:lpstr>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Loops with range</vt:lpstr>
      <vt:lpstr>For Loops with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representation using lists</vt:lpstr>
      <vt:lpstr>PowerPoint Presentation</vt:lpstr>
      <vt:lpstr>PowerPoint Presentation</vt:lpstr>
      <vt:lpstr>PowerPoint Presentation</vt:lpstr>
      <vt:lpstr>While Loop</vt:lpstr>
      <vt:lpstr>Break </vt:lpstr>
      <vt:lpstr>Continue</vt:lpstr>
      <vt:lpstr>While Loop – Example 1</vt:lpstr>
      <vt:lpstr>Phone Book</vt:lpstr>
      <vt:lpstr>Phone book</vt:lpstr>
      <vt:lpstr>Phone book</vt:lpstr>
      <vt:lpstr>Phone book</vt:lpstr>
      <vt:lpstr>Phone book</vt:lpstr>
      <vt:lpstr>Phone book</vt:lpstr>
      <vt:lpstr>PowerPoint Presentation</vt:lpstr>
      <vt:lpstr>One more break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LENA DANKIN</cp:lastModifiedBy>
  <cp:revision>1042</cp:revision>
  <cp:lastPrinted>2017-11-01T07:11:48Z</cp:lastPrinted>
  <dcterms:created xsi:type="dcterms:W3CDTF">2011-08-10T08:16:46Z</dcterms:created>
  <dcterms:modified xsi:type="dcterms:W3CDTF">2019-10-21T16:53:53Z</dcterms:modified>
</cp:coreProperties>
</file>