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87" r:id="rId2"/>
  </p:sldMasterIdLst>
  <p:notesMasterIdLst>
    <p:notesMasterId r:id="rId64"/>
  </p:notesMasterIdLst>
  <p:handoutMasterIdLst>
    <p:handoutMasterId r:id="rId65"/>
  </p:handoutMasterIdLst>
  <p:sldIdLst>
    <p:sldId id="256" r:id="rId3"/>
    <p:sldId id="289" r:id="rId4"/>
    <p:sldId id="441" r:id="rId5"/>
    <p:sldId id="442" r:id="rId6"/>
    <p:sldId id="429" r:id="rId7"/>
    <p:sldId id="440" r:id="rId8"/>
    <p:sldId id="443" r:id="rId9"/>
    <p:sldId id="444" r:id="rId10"/>
    <p:sldId id="435" r:id="rId11"/>
    <p:sldId id="436" r:id="rId12"/>
    <p:sldId id="445" r:id="rId13"/>
    <p:sldId id="446" r:id="rId14"/>
    <p:sldId id="447" r:id="rId15"/>
    <p:sldId id="430" r:id="rId16"/>
    <p:sldId id="376" r:id="rId17"/>
    <p:sldId id="448" r:id="rId18"/>
    <p:sldId id="449" r:id="rId19"/>
    <p:sldId id="383" r:id="rId20"/>
    <p:sldId id="370" r:id="rId21"/>
    <p:sldId id="450" r:id="rId22"/>
    <p:sldId id="451" r:id="rId23"/>
    <p:sldId id="380" r:id="rId24"/>
    <p:sldId id="413" r:id="rId25"/>
    <p:sldId id="385" r:id="rId26"/>
    <p:sldId id="386" r:id="rId27"/>
    <p:sldId id="387" r:id="rId28"/>
    <p:sldId id="401" r:id="rId29"/>
    <p:sldId id="412" r:id="rId30"/>
    <p:sldId id="402" r:id="rId31"/>
    <p:sldId id="403" r:id="rId32"/>
    <p:sldId id="426" r:id="rId33"/>
    <p:sldId id="424" r:id="rId34"/>
    <p:sldId id="423" r:id="rId35"/>
    <p:sldId id="415" r:id="rId36"/>
    <p:sldId id="416" r:id="rId37"/>
    <p:sldId id="417" r:id="rId38"/>
    <p:sldId id="418" r:id="rId39"/>
    <p:sldId id="419" r:id="rId40"/>
    <p:sldId id="420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406" r:id="rId49"/>
    <p:sldId id="407" r:id="rId50"/>
    <p:sldId id="408" r:id="rId51"/>
    <p:sldId id="409" r:id="rId52"/>
    <p:sldId id="410" r:id="rId53"/>
    <p:sldId id="41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</p:sldIdLst>
  <p:sldSz cx="9144000" cy="6858000" type="screen4x3"/>
  <p:notesSz cx="6794500" cy="9906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EDE"/>
    <a:srgbClr val="0000FF"/>
    <a:srgbClr val="F4910C"/>
    <a:srgbClr val="C58C46"/>
    <a:srgbClr val="864686"/>
    <a:srgbClr val="C5C5C5"/>
    <a:srgbClr val="6600FF"/>
    <a:srgbClr val="80E080"/>
    <a:srgbClr val="00FF00"/>
    <a:srgbClr val="F4F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02" autoAdjust="0"/>
    <p:restoredTop sz="96357" autoAdjust="0"/>
  </p:normalViewPr>
  <p:slideViewPr>
    <p:cSldViewPr>
      <p:cViewPr varScale="1">
        <p:scale>
          <a:sx n="73" d="100"/>
          <a:sy n="73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5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073C27-9134-4E77-828E-35B5528E34F5}" type="datetimeFigureOut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B21BC8-4DE0-4FD9-A062-48CB8472E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4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B0FE3A-927F-4DB8-B128-A218E21F9D37}" type="datetimeFigureOut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9" tIns="47710" rIns="95419" bIns="47710" rtlCol="0" anchor="ctr"/>
          <a:lstStyle/>
          <a:p>
            <a:pPr lvl="0"/>
            <a:endParaRPr lang="en-US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5419" tIns="47710" rIns="95419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5419" tIns="47710" rIns="95419" bIns="47710" rtlCol="0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984F93D-7FCD-4BDC-A8E6-0818F69B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CA7D90-3959-4294-BD54-2A70623B3714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68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Explanation of a shallow copy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{"a": [0,1], "b":[2,3]}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D["c"] = [4,5]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D1["a"].append(15)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[0, 1, 15], 'c': [4, 5], 'b': [2, 3]}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{'a': [0, 1, 15], 'b': [2, 3]}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5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5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62A74-09C3-42DF-A2D1-9F5DEC31DAF5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0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C804D-D338-4993-93C7-5935839ED9EE}" type="slidenum">
              <a:rPr lang="en-US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3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1C0A1-49EA-493E-8AFC-3A21E68AB1DD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085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8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08B1-76B3-4A3E-B50C-F9B8733E6E5E}" type="slidenum">
              <a:rPr lang="en-US">
                <a:solidFill>
                  <a:prstClr val="black"/>
                </a:solidFill>
                <a:latin typeface="Arial" pitchFamily="34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17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D9430-22E0-4F13-A174-D2376355E247}" type="slidenum">
              <a:rPr lang="en-US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01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700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ABD5D-CF00-48CC-BB1A-5C1D988CFCBC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8000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1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8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DAB366-E851-42AC-917C-BD29DF6C73FB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1167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91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72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4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10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9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9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dirty="0">
              <a:cs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DAB366-E851-42AC-917C-BD29DF6C73FB}" type="slidenum">
              <a:rPr lang="en-US">
                <a:solidFill>
                  <a:prstClr val="black"/>
                </a:solidFill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black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331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2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1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1BFE-B1E0-4442-AAF4-7CB1218D67FB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AE54B-C4EA-44BE-BBEA-F11971375F5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E615-D0ED-4521-A75B-A7B1AB2FE4EB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E1DF-1FC7-4581-A4D0-BFFECAE2DAD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4B49-1DC3-4E89-82FA-9946767362AE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F2F-DE30-4258-8234-2FDD31622E7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9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6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4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59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33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7249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A5D5-FAF3-4D74-B8E1-35F9628598A9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44AC-E90A-49FD-933F-311822E745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24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C4CC-5F9E-4535-8807-90F6DD0D9B83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88CC3-4797-468A-BD56-A1C198258B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012C6-96C6-4995-9960-56823C9FA982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38A0-FD18-48C0-9D85-D64F65C9C16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68F2-E411-4E20-8153-0E9438BC0AD2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86D5-CC7F-4274-BFBB-AAD9BE48EBB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4F2B0-B205-4360-8662-22F3AA6B94AD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85399-5C38-4729-B038-A7EF91B6008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37EE2-0C1C-4C87-8749-C39033A93043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C4ABE-F680-4F95-8BE5-40C45634F81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372D-ED43-4D1C-9FD9-1DD21DAC4770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F42EE-DF7A-467F-A506-D81FBBC3BB3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ACBB-8A7F-4A49-A00B-FEC2809E5D86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69F5-044A-4EA3-8C56-CF24F1FFC97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07C397-6C22-4C74-B4DD-66AF8B4D4654}" type="datetime8">
              <a:rPr lang="he-IL" smtClean="0"/>
              <a:pPr>
                <a:defRPr/>
              </a:pPr>
              <a:t>11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5E67AB7-840A-40F9-9323-69382B2C35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1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2pPr>
      <a:lvl3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3pPr>
      <a:lvl4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4pPr>
      <a:lvl5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cs typeface="Aharoni" pitchFamily="2" charset="-79"/>
        </a:defRPr>
      </a:lvl9pPr>
    </p:titleStyle>
    <p:bodyStyle>
      <a:lvl1pPr marL="273050" indent="-273050" algn="r" rtl="1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0A1D7E-2FC8-49A3-AEFC-69E38C74D28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11/11/2019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66A208-B0A7-4268-80F4-786BE3215FC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bu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46050" y="3356992"/>
            <a:ext cx="8674422" cy="2016224"/>
          </a:xfrm>
        </p:spPr>
        <p:txBody>
          <a:bodyPr/>
          <a:lstStyle/>
          <a:p>
            <a:pPr rtl="0"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2019</a:t>
            </a:r>
          </a:p>
          <a:p>
            <a:pPr rtl="0">
              <a:spcBef>
                <a:spcPts val="0"/>
              </a:spcBef>
            </a:pP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spcBef>
                <a:spcPts val="0"/>
              </a:spcBef>
            </a:pPr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4: </a:t>
            </a:r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Dictionaries and Debugging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AE54B-C4EA-44BE-BBEA-F11971375F52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084"/>
              </p:ext>
            </p:extLst>
          </p:nvPr>
        </p:nvGraphicFramePr>
        <p:xfrm>
          <a:off x="251520" y="1196752"/>
          <a:ext cx="8640960" cy="39273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88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dict.keys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  <a:endParaRPr lang="he-IL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dict.values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93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(key, value) pairs in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arbitrary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dict.items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823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the 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(key, value)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 from 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(another dictionary object or an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(key, value)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pairs). Returns </a:t>
                      </a:r>
                      <a:r>
                        <a:rPr lang="en-US" sz="1800" b="1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dict.update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([other])</a:t>
                      </a:r>
                      <a:endParaRPr kumimoji="0" lang="he-IL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shallow copy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(constructs a new dictionary, and inserts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original keys/values)</a:t>
                      </a:r>
                      <a:endParaRPr lang="en-US" sz="1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dict.copy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accomplishments,achievements,banking,business metaphors,currencies,dollar signs,finances,iStockphoto,keys,monetary units,securities,skeleton keys,successes,symb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908721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10</a:t>
            </a:fld>
            <a:endParaRPr lang="he-I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D9B1DF-2BAA-4FC7-BBED-A3FCA268ADC9}"/>
              </a:ext>
            </a:extLst>
          </p:cNvPr>
          <p:cNvSpPr txBox="1">
            <a:spLocks/>
          </p:cNvSpPr>
          <p:nvPr/>
        </p:nvSpPr>
        <p:spPr bwMode="auto">
          <a:xfrm>
            <a:off x="611560" y="116632"/>
            <a:ext cx="7772400" cy="86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2pPr>
            <a:lvl3pPr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3pPr>
            <a:lvl4pPr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4pPr>
            <a:lvl5pPr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cs typeface="Aharoni" pitchFamily="2" charset="-79"/>
              </a:defRPr>
            </a:lvl9pPr>
          </a:lstStyle>
          <a:p>
            <a:pPr rtl="0"/>
            <a:r>
              <a:rPr lang="en-US" b="1">
                <a:solidFill>
                  <a:srgbClr val="C00000"/>
                </a:solidFill>
              </a:rPr>
              <a:t>Some dictionary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9922A-B4CF-4185-BCFD-4DF7B95B0859}"/>
              </a:ext>
            </a:extLst>
          </p:cNvPr>
          <p:cNvSpPr/>
          <p:nvPr/>
        </p:nvSpPr>
        <p:spPr>
          <a:xfrm>
            <a:off x="827584" y="522351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Reminder: a view gives us access to stored values. It is not a new object. 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We can create list of keys/values/items using the list function. 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latin typeface="Arial" pitchFamily="34" charset="0"/>
              </a:rPr>
              <a:t>For example: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latin typeface="Arial" pitchFamily="34" charset="0"/>
              </a:rPr>
              <a:t> creates a new list with D’s values.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dirty="0">
                <a:latin typeface="Arial" pitchFamily="34" charset="0"/>
              </a:rPr>
              <a:t> (</a:t>
            </a:r>
            <a:r>
              <a:rPr lang="en-US" dirty="0" err="1">
                <a:latin typeface="Arial" pitchFamily="34" charset="0"/>
              </a:rPr>
              <a:t>dict.keys</a:t>
            </a:r>
            <a:r>
              <a:rPr lang="en-US" dirty="0">
                <a:latin typeface="Arial" pitchFamily="34" charset="0"/>
              </a:rPr>
              <a:t>() / </a:t>
            </a:r>
            <a:r>
              <a:rPr lang="en-US" dirty="0" err="1">
                <a:latin typeface="Arial" pitchFamily="34" charset="0"/>
              </a:rPr>
              <a:t>dict.values</a:t>
            </a:r>
            <a:r>
              <a:rPr lang="en-US" dirty="0">
                <a:latin typeface="Arial" pitchFamily="34" charset="0"/>
              </a:rPr>
              <a:t>() / </a:t>
            </a:r>
            <a:r>
              <a:rPr lang="en-US" dirty="0" err="1">
                <a:latin typeface="Arial" pitchFamily="34" charset="0"/>
              </a:rPr>
              <a:t>dict.items</a:t>
            </a:r>
            <a:r>
              <a:rPr lang="en-US" dirty="0">
                <a:latin typeface="Arial" pitchFamily="34" charset="0"/>
              </a:rPr>
              <a:t>()) create a sorted </a:t>
            </a:r>
            <a:r>
              <a:rPr lang="en-US" b="1" u="sng" dirty="0">
                <a:latin typeface="Arial" pitchFamily="34" charset="0"/>
              </a:rPr>
              <a:t>list</a:t>
            </a:r>
            <a:r>
              <a:rPr lang="en-US" dirty="0">
                <a:latin typeface="Arial" pitchFamily="34" charset="0"/>
              </a:rPr>
              <a:t>.</a:t>
            </a:r>
            <a:endParaRPr lang="en-US" b="1" u="sng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288490"/>
            <a:ext cx="7772400" cy="79695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 methods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>
                <a:latin typeface="Courier New" panose="02070309020205020404" pitchFamily="49" charset="0"/>
              </a:rPr>
              <a:pPr>
                <a:defRPr/>
              </a:pPr>
              <a:t>11</a:t>
            </a:fld>
            <a:endParaRPr lang="he-IL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072" y="2582027"/>
            <a:ext cx="8244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keys  - returns a list, order is arbitrary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tel.keys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(['jack', 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if a key is in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072" y="1614279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an entry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tel.pop(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4139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072" y="4551435"/>
            <a:ext cx="8820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value of a key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tel.get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4098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tel.get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'Missing'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'Missing'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646" y="1115072"/>
            <a:ext cx="56526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4139,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4098,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4127}</a:t>
            </a:r>
            <a:endParaRPr 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0316" y="5825510"/>
            <a:ext cx="397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If you specify a second argument,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dirty="0">
                <a:latin typeface="Arial" panose="020B0604020202020204" pitchFamily="34" charset="0"/>
              </a:rPr>
              <a:t>returns it if the key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Arial" panose="020B0604020202020204" pitchFamily="34" charset="0"/>
              </a:rPr>
              <a:t>) is not in the dictionary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17" name="Elbow Connector 16"/>
          <p:cNvCxnSpPr/>
          <p:nvPr/>
        </p:nvCxnSpPr>
        <p:spPr>
          <a:xfrm>
            <a:off x="4211960" y="5810302"/>
            <a:ext cx="918356" cy="408086"/>
          </a:xfrm>
          <a:prstGeom prst="bentConnector3">
            <a:avLst>
              <a:gd name="adj1" fmla="val 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4008" y="4262606"/>
            <a:ext cx="397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If the key 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dirty="0">
                <a:latin typeface="Arial" panose="020B0604020202020204" pitchFamily="34" charset="0"/>
              </a:rPr>
              <a:t>) is not in the dictionary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>
                <a:latin typeface="Arial" panose="020B0604020202020204" pitchFamily="34" charset="0"/>
              </a:rPr>
              <a:t>), then by default,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dirty="0">
                <a:latin typeface="Arial" panose="020B0604020202020204" pitchFamily="34" charset="0"/>
              </a:rPr>
              <a:t>returns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3851920" y="4262606"/>
            <a:ext cx="2781046" cy="782215"/>
          </a:xfrm>
          <a:prstGeom prst="bentConnector4">
            <a:avLst>
              <a:gd name="adj1" fmla="val 14241"/>
              <a:gd name="adj2" fmla="val 129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Keys Order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611560" y="1628800"/>
            <a:ext cx="7920880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t">
              <a:spcAft>
                <a:spcPts val="60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fontAlgn="t">
              <a:spcAft>
                <a:spcPts val="60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(10):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    a[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fontAlgn="t">
              <a:spcAft>
                <a:spcPts val="6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{'0': 0, '1': 1, '2': 2, '3': 3, '4': 4, '5': 5, '6': 6, '7': 7, '8': 8, '9': 9}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spcAft>
                <a:spcPts val="60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a.keys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t">
              <a:spcAft>
                <a:spcPts val="600"/>
              </a:spcAf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(['0', '1', '2', '3', '4', '5', '6', '7', '8', '9'])</a:t>
            </a:r>
          </a:p>
          <a:p>
            <a:pPr fontAlgn="t">
              <a:spcAft>
                <a:spcPts val="60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a.values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t">
              <a:spcAft>
                <a:spcPts val="600"/>
              </a:spcAf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26780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</a:rPr>
              <a:t>Other methods: </a:t>
            </a:r>
            <a:r>
              <a:rPr lang="en-US" sz="3600" b="1" dirty="0" err="1">
                <a:solidFill>
                  <a:srgbClr val="C00000"/>
                </a:solidFill>
              </a:rPr>
              <a:t>dict</a:t>
            </a:r>
            <a:r>
              <a:rPr lang="en-US" sz="3600" b="1" dirty="0">
                <a:solidFill>
                  <a:srgbClr val="C00000"/>
                </a:solidFill>
              </a:rPr>
              <a:t>(), update()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67544" y="1772816"/>
            <a:ext cx="83529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Input: a list of pairs (list/tuples)</a:t>
            </a: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4139),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4127),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4098)])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4139, 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4127, 'jack': 4098}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3147087"/>
            <a:ext cx="83529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Update: add dict2 to dict1</a:t>
            </a: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'Zara'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7}</a:t>
            </a: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dict2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dict1.update(dict2)</a:t>
            </a: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dict1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{'Name': 'Zara', 'Age': 7, 'Gender': 'female'}</a:t>
            </a:r>
          </a:p>
        </p:txBody>
      </p:sp>
    </p:spTree>
    <p:extLst>
      <p:ext uri="{BB962C8B-B14F-4D97-AF65-F5344CB8AC3E}">
        <p14:creationId xmlns:p14="http://schemas.microsoft.com/office/powerpoint/2010/main" val="22279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105273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'sape'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:4139,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:4098,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4127} </a:t>
            </a:r>
          </a:p>
          <a:p>
            <a:pPr fontAlgn="t">
              <a:defRPr/>
            </a:pPr>
            <a:endParaRPr lang="en-US" sz="2000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defRPr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Similar output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(but in arbitrary orders!) will be printed in all three cases:</a:t>
            </a:r>
          </a:p>
          <a:p>
            <a:pPr fontAlgn="t">
              <a:defRPr/>
            </a:pPr>
            <a:endParaRPr lang="en-US" sz="2000" b="1" u="sng" dirty="0">
              <a:latin typeface="Arial" panose="020B0604020202020204" pitchFamily="34" charset="0"/>
            </a:endParaRPr>
          </a:p>
          <a:p>
            <a:pPr fontAlgn="t"/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t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pPr fontAlgn="t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tel.keys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2000" b="1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pPr fontAlgn="t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tel.items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2000" b="1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3703"/>
            <a:ext cx="7772400" cy="87454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Iterating over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292080" y="2305333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Iterates through the actual keys (in the memory)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2953405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Creates a '</a:t>
            </a:r>
            <a:r>
              <a:rPr lang="en-US" sz="1600" dirty="0" err="1">
                <a:latin typeface="Arial" panose="020B0604020202020204" pitchFamily="34" charset="0"/>
              </a:rPr>
              <a:t>dict_keys</a:t>
            </a:r>
            <a:r>
              <a:rPr lang="en-US" sz="1600" dirty="0">
                <a:latin typeface="Arial" panose="020B0604020202020204" pitchFamily="34" charset="0"/>
              </a:rPr>
              <a:t>’ view, and iterates through the keys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'jack', 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4105533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Creates a '</a:t>
            </a:r>
            <a:r>
              <a:rPr lang="en-US" sz="1600" dirty="0" err="1">
                <a:latin typeface="Arial" panose="020B0604020202020204" pitchFamily="34" charset="0"/>
              </a:rPr>
              <a:t>dict_items</a:t>
            </a:r>
            <a:r>
              <a:rPr lang="en-US" sz="1600" dirty="0">
                <a:latin typeface="Arial" panose="020B0604020202020204" pitchFamily="34" charset="0"/>
              </a:rPr>
              <a:t>’ view of (</a:t>
            </a:r>
            <a:r>
              <a:rPr lang="en-US" sz="1600" dirty="0" err="1">
                <a:latin typeface="Arial" panose="020B0604020202020204" pitchFamily="34" charset="0"/>
              </a:rPr>
              <a:t>key,value</a:t>
            </a:r>
            <a:r>
              <a:rPr lang="en-US" sz="1600" dirty="0">
                <a:latin typeface="Arial" panose="020B0604020202020204" pitchFamily="34" charset="0"/>
              </a:rPr>
              <a:t>) tuples and iterates through them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4139), ('jack', 4098), ('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4127)])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965263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Output (order may differ):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4139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4098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4127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33528"/>
          </a:xfrm>
        </p:spPr>
        <p:txBody>
          <a:bodyPr/>
          <a:lstStyle/>
          <a:p>
            <a:pPr algn="l" rtl="0"/>
            <a:r>
              <a:rPr lang="en-US" dirty="0"/>
              <a:t>You are given a nested list of student names and grades.</a:t>
            </a:r>
            <a:br>
              <a:rPr lang="en-US" dirty="0"/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students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"arya"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,87],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,88],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"bran"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,100]]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dirty="0"/>
              <a:t>Given a name we want to know the grade.</a:t>
            </a:r>
            <a:br>
              <a:rPr lang="en-US" dirty="0"/>
            </a:b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get_grade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(students,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arya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sz="1600" dirty="0">
                <a:solidFill>
                  <a:srgbClr val="DC143C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28674" name="AutoShape 2" descr="data:image/jpeg;base64,/9j/4AAQSkZJRgABAQAAAQABAAD/2wCEAAkGBhQSEBQUEhQUFRUVFRcVFxYVGRkcFxYaGBgfFhcVFhoZHSYeGBojGxYXHy8gIycpLCwsHB4xNTAqNSYrLCkBCQoKBQUFDQUFDSkYEhgpKSkpKSkpKSkpKSkpKSkpKSkpKSkpKSkpKSkpKSkpKSkpKSkpKSkpKSkpKSkpKSkpKf/AABEIAM4A9QMBIgACEQEDEQH/xAAcAAEAAQUBAQAAAAAAAAAAAAAABgEEBQcIAgP/xABHEAACAQMCAwYDBAgCBgsBAAABAgMABBESIQUxQQYHEyJRYTJxgRRCkaEII1JicoKx8MHRM0Nzk+HxFSQ1RFNjkqKywuIX/8QAFAEBAAAAAAAAAAAAAAAAAAAAAP/EABQRAQAAAAAAAAAAAAAAAAAAAAD/2gAMAwEAAhEDEQA/AN40pSgUpSgUpSgUpSgUpSgUrHcc4wLWEzOrNGmDIUGpkXIBkxzKqMk4ycZONqubDiEc0YkicOjAFXXdWBGcqeRHy+VBcVYcQ41FBJDHKdJncxxk/CXC6ghPQkA49SMcyM39Qnvf7OG74XLoz4tuRcR455jB1AY3yULYx1xQTalag7su+6OcJbcQYRzABVnOyS9BrP3HPryPsdjt5WBGRuDuCOtBWmaViuPdqrWyTVdTxxDoGPmb+FBlm+goMoDVa0j2n/SMAJWwg1dPFn2H8sanP1LD5VG+D/pBcQjmLTiKeNv9XpCFR+4yjI/mDUHSVK1OP0h7VViL28/nj1sEKNoOtk0nUVzsobP7wrKcN7+eFynDPLD/ALWM4/GMsBQbEpWN4X2jtrkf9XuIZfaN1Y/UA5FZEUFaUpQKUpQKUpQKUpQKUpQKUpQKUpQKUpQKVhO111cxWxls1WSSNgxiflKnJ11fcYA6gf3dwc1Ydl+8CG7EgZWgmi2licglSMhgpX4tJDAnAxj5UEodAwIIBBGCDuCDzBHUVzV2ttb7s/fN9klkjtpWLw4OY2HMxurZUsucbjOMHrXQd32ptImKy3VvGw5q8sasPmC2ajfaftRwa8t2gubiGZGI2jLOwbcqU8IFg2xxj36ZoNc8M/SQnXH2i1jk2wTG7R/XDBxn8KlFr+kTYMP1kVyhPMaUYfiHz+VaO7W21nHcY4fNLNDjOqVNJByfKMgFhjG+kc/rWHjO4BO2fn9cdaDOdtFs/tTPw92MEnnCMpUxEnePf4l2yCOhA6b/AG7O94F7YHFrcOI//Dcaoz/I2QvzXBrBtZvpLqpKZ+IDyjfABP3Ty2PqK+LDG3t659/xoJted9XFZFI+06Af/DjjU/RguR+NQy6u3lYvI7Ozbl3JLH5sdzXxr6rgg5JyBhQN8nI2O+wxq5Z3x60HzC9aqFIOKAUC+nyoMjxx11RaAoAt4QdJ2LaAWPPnknPvnpisbnavpOmk4III2YEYOfcVd8H4BPdOUt4ZJWAyQi6sfP0HvQWKsRgjYg5znf2xUq4P3o8TtlAju5Co2CyaZAPYawSB8qzPCu4bicvxpFAP/NkGfwj1EfWsR227tbzhio9wEaN2Kh4iSobGcNlQVJAyPXBoN5d2XezFxJRDNpiuwN0+7KBzaLPXqU5j3GcbBNcRQyMrBlYqykMCCQQQcggjcHrUjsu8riUWNF7cbctblx+D6qDrqmK5p4X398RjKh3hmH3jNGBj3/U6TgfXrtyFSzhv6SSZAubNl9WhkDfgrhf/AJUG6lbI/wA6ZrXEff7wwpkvMp/ZMR1fkSv517sO/Phs0gQNOpPJmiJX5eUsfyoNi0qinalBWlKUClKUCqE1WlApUR7WQ8UiBl4fLFNjc286Lk/7N1Kk/wALH69K1Vfd/wBxOJyktrbxOOayRzBh9DICKDoKoJ207pLe9bxoWNpc5DeLENmI5F1BGW5+YEHfmeVapu+/3iZUEC3QtuNMedskZGp26g8x6VGeLd5nErkFZLyXSfux4QH2IjC7exoL/vP7JyW11qklt5CyxriKRTKWWMKzyRnDAsyMxODu3PNRiXi8jQmMYEZZCwGfMyhghLMSdlOMA48o2yM1ZuCBuDhhkZHPcgkH5g8vSkchRsqSCOooPDD05e/pnbNUUbGsrmELKBKxBKqg0kA8v1hBJzgBhjIIypGckDHy2zISrgoQcENkEcuYO46UCK4ZdODnSSwU4ZQdvusCpzpGdjnAo0B06hv64BwM7gE4xk77exrwBucn139T/wAaube/dFkVW2lXS4IBBAYP15EFRgjfn60FuyFdjkZAPL13H5EGvI+lU1VXGcnPvQein/P58vlX0hiZiFC8+QGMk8vpXyQ7EbdD79RgH03/ACqsUuk6sZOdv89t88sUFbkNqbxNWoHB1ZJyNsHPXb8qrC5XzKSGGNJXYg+uQQRt1pI+ssxwD8QA9z0/rXzO3oemRn8aCVWHehxOEDReTHBOzkSD5YkB2rI8d71rm+sJLS7VJGLJIksYCldBywdQMEYJ3GMH16QRsA7ZorenX/Kgz3Zjsp9tWYC4hjljTVFC5805GWZEPIEAHnzJHuRjOJcGktzGJRpMkayhT8QViQuodCQuoD0KnrWa7MQPbR/9Ilol8FwLdJQW8eRcagqgbhFYEnIwSuDkbee3naZOIXRulDJJIFEiEDSpSNFBRhuQSG578qCNt1H0ryTVQcVSgVtPuW7Em5uRK4/VxEOx9TnKp9SN/YGtb8MsjLIFAzvXW3YTs4LKxjixhyNcn8TdD8hhfpQSGlKUClUzQGgrSqA1WgVSvE8KupRwCrAqVPJgRggjrtmtF9ru6HiMEjycOnlkhJysQmdZUHPT5iA4HIb55bHnQbxu76OJdUrpGv7TsFH4scVB+03eTwUqY7iSG55+RY/GH0OCoP1rnXi/DrpXY3cdzqGRmUPkfzOOX9a8dm+O/ZZ1cxxTJkeJHLGkiuudwA4OlueGGDQSntN2i4LIT9l4dOpP3vG8IcsZ0DxF/DFQq5kTCaF30AMCMAMGPI6jqyoXJwNydtsmfduol4dxZJ4oreS2niimijaKIxNEQoMYUqVB8vxDzeYHO5zl+1/DYLKaTiMccD21xAjWULIpiM0yhXJixpwiRs525tGPkGoz0GN/75V7G3qCBuPrjB9B7VMrLi32fh01w8Vs811ceHD4kELBFiXVNIilNIHniQADHxHG1ZnvUvvs0lgYIrWPXaRXD6baDDyNlSWBTdcfd5dcega1mK7BQc482rGNWTnTjpjTz3zmq3N48mkOxbQNK56Aktj8WJ+tbT7b9kIr22F3YoiTwQ27XltGoVQJYEmE0ajoFfB9Qp6qcxvukuEHEVjmjhlhdZWkWSKNz+rheQaC4JXdehGetBDFbH5jGNtxjO/WvJravdlxoX3FxFLbWRgkEr+GLWDyAKWVQwj1bbDc71H7Pt7omuPHt7RwYpkjxaWw0S4/VSbRjIDAZBzsTsaCEV9g2QANuYJ9tsZOfb0FbQ70+L/Y5rZLe3skWSzimb/qlscu5YMRqjOOQ2r59jO0cd9xq1Q2tqI5Io4ZEaCEjVFE7u0Y04j1SEnbBxpB5UGso32wScDcD35f0zVzY28LeL4kpj0oxjGnVrcEYRiD5cgsc46e9bG4Bxnx+MtY3FtazW8lxNCF8CJXjUMwVkeNVZdIUdeQPzqBdqeGR299cwxMWjinkRTz8qsQMnqRyz1IoMYfod+e/T+/yrMcH7LvPa3V0crDbIMtj4pHYJHGPfLZPoB7jOLs4jJIiLzcrGP5jp/xro7vA7FGHs+bOwiLhGjZlG8kgVtTvgbu5YAkDpy5AUHNqj8snf8ApXr7I+jxNJ0Z06umeqg9SAQcD1Fby7vO5FTaSyX6ETTxskcbDe3DDAkI6S5wQPuj3JxCeH92vErq8jtJoZIIkbJbT+piQgaijDysxCgcyzHc9SAjfaDtCk0UUMMIhiiyR52ZpCVVdchOAT5DjAAAbGKwRP0rYPeb3UycOmDQB5baQ4Q41Mjc/DfA3OxIONx7irTtH3Xz2XDILyXIeVyskRG8SuMxav3jhs+hKjnmghApUp7GdgZb+O5lGVit4ZHL4+KQIWSIe5IBPoPmK+fd52YN/wAQhhxlNQaT2jU5fJ6ZGw9yKDYvct3cO5S7nXTECGjDDeQjkQP2Qd89elb4rxFGFAAAAGAAOQAGABXugUpSg8sR1pp2wPlWN7ScHNzbtGrmN9mjlXIaN1OVdSNwenuCQdia1x2e77hGslvxRfAu4j4erS3huwOMuFBMfqcAgjcc8UGA7R9ruLcCvmWWVru3kbVG04yHXqoZcFHHIgbcjpwalHDf0hrB4wZknif7yhQ4HyYEZH0HyqXWU9pfxOvjQXiyZ1pqVhjPlGj7mkH0B6861d2u7hMky8McYzvBMcMnXCOefMbPuP2jQSod/wDwz1n/AN1/+qxfGP0jbZNre2mlPrIVjX8Bqb8hWvrnuZ4qpbTApGOk0RJG2cksNthzqE8S4a8Ehjl0ahzCyI+PbVGzDPtmg2Dxfv8AuIzbReDbqeqJrbHuZMg/RRUF4lxya5kMlxI0r4xlueM5IHQfhVvGpbXk5ADN0AJ5Z3+mw3r4CIl9KAsScKANyTsAAM7+1Bsy3gbinZ8IoL3XDZgFUDLNDMcaQPY/gIx61lJrKO+4VPYW/nuOElXiYHJmHK50fu+J4mkDmBF61HeA2k/CXkMt5b2k00DRtCwllmRXGQ7rCpETjZhqbI6jfe14TbXfCpLe6s5YZzdiaGEReIxfkhJRlVgQ7KQD95Oo5hh+2U2Jo7ZcabOIW+xyDICWuGB5HMzSYPoFqWd88Xn4duBjhsPPrgnb51gF7Nx284F3dWqzKfPBIJ5FDdVne3XAIPMKzY5HqKzvbfjtyZLYX1pw8oFXwJ0ExheIEAaWjly8YyCVxqA6b0FpxLtNNwzjCTQ81trJXQ5CyJ9jhDI3ttz6EA9KlidmIXuYuLcNGbWSO58aMDe2kNtICpA+FckDHIEjHlZawPbTg9xdS2slwlmq3EEkkdzZJLh1hhLLG4lK4OEUDYEA9cYq27K293b3a2ljIJUv4ZEJk/0Ei6XUyjSWZSgBO4DKcqw9Qdxn/bkX+zl3GwOIyM4qD8TX9dL6h2zy6MRWx+wVlPacRe1tG4Y94usCWUXR3GoSxIQqrlQpz5RnoTyGPteAtfXM8sCcOlktw7vbQ/alFxjnIivgsNTYwGXOMY3GQz/en2pktJ7NUitnzYQN+ut4pDzcEBnXUBsNs45+tYLuzaabjlncSIFE0sxUqgRDohYMECgAKuVG35nNWfEO8pryVPtVpw8lVEQeSOfEaAnAOiXOkEnkCefOs1xTtLc2V3amNOGzTrCkdtFbJcsIkkBdWVW0gtIJfVm5csnIZTs3DHcnitva4t+KCa4aKYHzzR+KxaJWb/RH7pKaTgqdwGrUD2rK7K4KsraWVtmDA4IOeWCMHPKp7xmzeO9FxPc2XD7wN4hjthPI6uTktKE8REY53UHcHcb1ju8ZJJDBeStaE3Sv57XXibwyEMzq4GhiTpxgbocgUEX4betbzxTKAWikSQBt1JRgwBwdxketdNWnfPYPYG6Mqq6oC1vkeNrO2hQfjBP3htjc43xzIt7+pMRUHz6w2+pNsMF304bCk7Z8o3q160HUnZHvatJ7FZ7ue3gl1OrxlwCuGOnCk6iNGnfG+/yqX8F43DdwrPbuJI21BWAIzpJU7MARuD0ri0Y/L/lW0uwHeiOG8LkijVp5zI8ixlWCQjSAzu4PmTZTgYOdWcbEh0dVnxbhMVzC0M6LJG+NSNyOCGHL0IBrTfdj3sOTxCfiUzMqpFIijkuGZPDiQbZYsg98ZJ61NOyvevbz8Ma9unSDRI8brk/EDqRUHxOShXkOer0oL7tbwWSHhU1vwq3RXkBjVI9EYUSbSSZJAzpzvzzj0q37su7aPhcLEkPcSgeI/RQN/DT90HrzJ+QAxfcz2jlv/t9zNze4UKOaoqp5Y1+QI+ZOetbKoKCq0xSgUpSgVr7vR7q04kniw6UukGAx+GVR/q39/RunI7ctg0xQcb8d4Bc2M2m4ieGQY0nkDj7ysNm+annXqDtNegFhd3IAxnE0nrsPi/vNdecS4XFcRmOeNJEPNXAI+e/I+43qMw90fC1ORaLkbZLynb03c0HPHD7viXEmFukt3cZ5xl2ZB0y+tgoHPdsb4rA8X4cIJmiEiS6DpZo86NQ+IITjUAdtWMHG22Cem+3cEPDOCXf2REtwU0DwxglpWEecjcthjuTkY9q5bJ2x05/UdfzoK45jI9dzscDIxnr/AJ1Oe5KwSXiya1D6IZnUH9oLpG3U+Y/16VBZJCTn2H9/4VfdnuPS2V1HcwECSNsjPwkEYZSPQgkH50FrfXbySPJISzuzM5PMsxyc/XNbD7kEL3srEl2trSeS3RjkK5KqSoOwJ1Hl61ieM3HC71zOrz2MjktJF4YmhLndjEyurKCd8EY9MCvnZ9rYuH3FtJw4MTCG8WSZcNcl9nRlViEiCgBRnIJJ50Eb+zNI0p1htCl8k4LDUMlQ25J1E4+ZPI1sK3YTdk5jKM/Zr1RCWI2LBNaj2/WOce/tWLbglnxGdntPtULS6n+zC3MoUjdxC6OAyDPJguNhXni/GEaCCxVZraxhkcu7qpnmmC5d3TUAGwwVU1YGoZY9AmVozXMNzwtHZbiC2tbi0KnBDrZRJPCrA/fDuNPLzMd6jvYy7kikspJndpry8gjTWSSttHcoZG57eJMAvv4cn7VWPFO2kKcXXiFmZv8ASCQpIiIQAAjR5V21IU1DO2M8q+V12xhn42l5Jrjt4po3iSNFLBInDIgUuqqWIJbfYsx36hJeyMenthIM/wDebz80kx/Woz2O4hJbS8QnhYrJFas6t0DC7gGPcEHBHUEjlWb4d204fDxt+Ja7tlZpH8LwY86pFZSNXj/CA2c439qw3B77h6C+XxbxhdR+EmIIsqDIkuph9o8xzHjA6b53xQX/AGt4NHxK1bitigVhj7dbr/qnO5mUc/Dbmfx6NiRdioweKyS4DSW/BreWEEZ8/wBjgXI9dmI/mqAdnOL3XCbvxQrIBhZI5lKeKjgkK6HfDBdjuAcfW/vu8ARcY+3WCeHGqQosTDA0JCkTQsAcafLgEegIoIzw6x+1SN4k8UTHLmS4cgMSd9wrMWJOeXrWW7T9kZ7W2tpXuIZoZNawGJ3YABtT4DKuka2PLqTV3xQcJuXaaKW4si3ma3MIlQEnJETrIvlzyDAfhXz7X9ooLi3sbeAyeHaQOuqRVVmd5Mk6VdhyVTsTjf0oIjivRUDG+dt/att92Xcmt5b/AGm9aVEfBijTCl1/bYkHAPQDfAzyIraXDu6fhdup02aSHG5lzIT02DkgfQCg5UVwAwKgkgAHfy7g5GDg7AjfPP1wa8Kx6f3/AHmuluP9wvD58mHxLZuf6ttSZ/gfOPkpFaF7YdkJeG3TwTb9Y3A8sqZ2cenLcdDkfMMdxOeN5C8a6AxLFB8CEk+WPJJKgYxncct8ZLhnD2nnigQ+aWRI154Bchf8d/lVoCOv9jrWwO5fs3JPxaJ9JMVsfFkboDpPhDPLJYqcZ5BvSg6M7M9nIrG1jt4BhEHM/E7HdnY9WJ3/AC5AVlK8539qqKCtKUoFKUoFKUoFKUNBrLvq4Hf30cFtZwl01GWVtSKuR5Y18zDPNif5a1RB3I8Wb/u6r080sX+DE11JSg487X9jZ+GzJFclNbxiQeG2rA1FQCSBvlTWCx6VsPv34p4vGJFHKCKOLb1x4h/OQj6VBbHhks8gjhjeR2OAiAk567DlQWx5VQVe8Y4ZJbTvDNgSRnDgEMAxAJXI2yM4OOoNWWflQZSw7TXUAAhuJkAzhVdtIDDSfLnG425elZ+HiOnhqESiF4VVoxHKjCY/adeiWA+ZZl+PxBsURAelQ5zvnbPPblRT9ByPr+fWgnXE70zvZRyzq0P2eKWceNGctF4jOhOvaZlbSFJBJYDptc29/Eb/AO1RTJGtzZXJca4omSYQPERo14RnlCSID+2MfCSNdhsHPP516DHAB+Y+tBsmHiFuZ75pJYzbyJalSjIWkVSAsksRIaSQadcqAZJ19GBMXHHJ7W5mZWjmuNW1yp8QrlSNcLcgWBG+NS6cYXzCo+cf556fLfeqxuea5yo5jOw5HPtvigvuP8SkuLiWeT4pSHbb9oAjAO+Nun9KxrNv89z/AMPamcdN6qd8c87k/hQAhJ984+v1qX91PZoX3E4opFLRKDLKByKKNgfYuUXboelRRYWO4UnYtsCTgc2PtjO9b4/Rz4SggurjIZ2kWHbPlVUEmBn1L/8AtoNwogAAAAAGAByAHICvVKUFMVAO9Ts1cXa2wtrW3uShkyZ3ZdAZVAKlZUJzg558hWwKpQc6douwtvG0NlbQtLeSSxrcSQiQwQ88pGZCQDyLFm2APw5KjdfYbsdHw2zSCPdvilfrI5Hmb2HQDoAPepDSgUpSgUpSgUpSgUpSgUpSgUqgNVoIrc91/DpJ3nltlklkcuzSNIwJJz8JbSB7YxWakSGzt5GSNI44kZysahRhFLHAUegrIViu0/aOKxtZLiY+VBsB8TsdlRfVidvz5A0HHvErxpZpJZM65HaRvm7aj09SatTWV7UdoZb66luJj5nPw9EUbLGueijb8+ZNYo0F/wAGCi4g8TQFMseovnTp1jUWx93HP2raHb7umkmupbiy8BbUxLKMZWPCxqf1YVSH1KGfyDGxGxxnUIb26f3zqR2vb67W3WHx5sRsjRYcAJoOcMNJaQDylVJ0rjkaDATQaHZcq2k81OVPyPUV887GvrcvrdmVQoLE4BJA35Zbc/WvmDQVGRy3yN/6/wCAqiNuPw54H49KKuee1VAGDvuDgDHMdT7YwPxoPB3r2pG+fQ/3+NedHp8vestL2bmivVtZ8RS+JGh1bhdZXSTjphwfpQbi7jOxscvDbmWWPe58S3DncmLTpbR+yNZb5lR6Vedx/D5LK54lYzfFE8TjHJgQy61z0YaD9a2fwbhMdtbxQRDCRIEX12GMn3O5J9Sa8NwZPtYuhtJ4TQt+8hYOufdWBx/EaDIUpSgoKrSlApSlApSlApSlApSlApSlApSlAzSlKBWne+jshxS/uYUt0Elsq5UK6qFk5M0msjfGAMZ2z71uKo72/wC1Y4dYS3HlLgaYlbk0jbKPcDdj7KaDlHtBwSSzuHt5tPiR6QwRtQyyhsZG2RkA+9Y0iri+vHmleWRi7yMzMx5sxOST6c6+JP40HpJSM46/09B1r7x8NlJChHyQxAwRsudR39MHPpXvhM3hzRzaFcROjFWyFYhshWI5A49fWplwvvTuUuWeW5eRJTmRGQNHg5cRrk6kQPI4JQZwoIzyAQF0IOCCCOeef1r6BMDOee2Bzx6kfhtX04jP4ksj7+d2YZLMcFifibzN8zueu9eVh1K7AoNOMrnBIO2VB54OMgHO+eWSA+eBjbn1qgTbO23TO/8Ae9C+/pnn8q8kUGwe5Psj9t4isjjMNtiV/Rnz+qU/zAt8lPrU97/OyRaNOIwjLRaUmx1TVmN/5WOD7MPSpT3L8AS24TAyjz3A8dyeZLbKPkFA/P1qaXdqksbxyAMjqUZTyZWGCD8waD1bzB0VhyYBh8iM19Kt7C08KKOMEkRoqAnmQoCgn32r7igrSlKBSlKBSlKBSlKBSlKBSlKBSlKBSlKBSlKBXNvfj27S8ultoTqhti2WB2kkIwxHQquNIPXzdCK6RIzzqIcT7pOFzklrREJ6xFo/yQhfyoOU7WzaRgiKzM2yqoySfkK8BPNjHLO3yrovvTt7ThXBpIrWFIWuSIBoGHYHzOWb4mGlSNyfiArnQr/n/f0oAU7/AN9cbZ+dVaI7e49v6VRR6c/avRbOBk7Z545ZztQFTAORzG3p6E0a3IOG2zvvnbIyM7Z3BH416VQpGrcA8lI3G2QD029qpKADgHI5A/X/AJUFJYtJwfQfXIzkfjV5/wBDSG2N1p/UrKISw/bKlwMY5YHP3FWjEYAOQfljbmDtuTueddLdku75W7OLZyDDXERlYn7skmHjYj1TEYx+6RQSzsVEF4bZqvIWsGP92tZmsJ2HhZOG2iOCrpBHG4PMMi6GH0INZygUpSgUpSgUpSgUpSgoarVKrQKUpQKUpQKUpQKUpQKUpQKUqhNBzj3+drRc3y2yEFLXIJHWVsaxn90BV+eqtXA11JxTuT4ZMzP4UkbsSzNHK+STuT5yw/KvnwzuL4XF8UTzEdZZGP5JpU/UUHMUbYbJz7fjXuPkdgMKc+/zyefTb8KlPetYRW/FrqGCNI41MWlVBAGYUJA36kkmsf2U7E3fEJFS3jYr1lYERIAdyzYxtnkMk+lBhxFnVgFRnYc+hIHududfLAA/A5qQdtODLZXstuJfF8IoGYjBZvDUsQOWnUzADJ+HesFI4LErkA5/rkeuANup5c6DM9ieAfbOIW1uQSJJBq35Rr5pPl5VauwVXAwNgK0T+jn2c1ST3rDIQeBH/E3mkPzChBn941vegUpSgUpSgUpSgUpSgVQGq0oFKUoFKUoFKUoFKUoFKUoFKUoFKUoFKUoNV/8A8uW947eXd2mbZWjWONsgTOIUBY+qKQR7nboQdn29ssaBEVUVRhVUAKB6ADYCvrSg5P73bXRxq8A6yK3/AK41f/7VJu4jsYt1JczTLmJYmgHozTKVbH8MZYfzisV35RBeNTkZ80cJbIGD+rVdsHJGFHpvn0yd7923Zv7Dw2CIrpkZfFlH/mPuw/lGF/loI/3GcPe3srq3lGHhvpY2+YSPceoPMH0rZFWdrw1Y5ppF/wBcUZh01KujX8ygQfyCrygUpSgUpSgUpSgUpSgUpSgUpSgUpSgUpSgUpSgUpSgUpSgUpSgUpSgUpSg1D3gdhjNx6xmJQpNLECpI1YgBeRQpPmBRQeR65I2zt6rO84YkkkMjDzQuzof4kaNh8iG/ECrygUpSgUpSgUpSgUpSgUpSgUpSgUpSgUpSgUpS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6016" y="2889920"/>
            <a:ext cx="4067944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using a dictionary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(students)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{'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arya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': 87, '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jon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': 88, 'bran': 100}</a:t>
            </a:r>
          </a:p>
          <a:p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students_dict.</a:t>
            </a:r>
            <a:r>
              <a:rPr lang="en-US" sz="2000" b="1" dirty="0" err="1">
                <a:solidFill>
                  <a:srgbClr val="000000"/>
                </a:solidFill>
                <a:latin typeface="Arial Unicode MS" pitchFamily="34" charset="-128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err="1">
                <a:solidFill>
                  <a:srgbClr val="228B22"/>
                </a:solidFill>
                <a:latin typeface="Arial Unicode MS" pitchFamily="34" charset="-128"/>
              </a:rPr>
              <a:t>arya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>
                <a:latin typeface="Arial Unicode MS" pitchFamily="34" charset="-128"/>
              </a:rPr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889920"/>
            <a:ext cx="3785011" cy="1631216"/>
          </a:xfrm>
          <a:prstGeom prst="rect">
            <a:avLst/>
          </a:prstGeom>
          <a:solidFill>
            <a:srgbClr val="FCFEDE"/>
          </a:solidFill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using a list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b="1" dirty="0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get_grade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(students, name):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students: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stud[0]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name: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stud[1]</a:t>
            </a:r>
            <a:endParaRPr lang="he-IL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064339" y="5221586"/>
            <a:ext cx="7468101" cy="1447774"/>
          </a:xfrm>
          <a:prstGeom prst="roundRect">
            <a:avLst/>
          </a:prstGeom>
          <a:solidFill>
            <a:srgbClr val="F4F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more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straightforward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using a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lookup of a grade will be typically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since it saves the need to iterate through the names.</a:t>
            </a:r>
            <a:endParaRPr 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380312" y="2492896"/>
            <a:ext cx="57606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213835"/>
            <a:ext cx="26846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Demands some initial effort </a:t>
            </a:r>
            <a:endParaRPr lang="he-IL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72200" y="4429310"/>
            <a:ext cx="699561" cy="3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1960" y="4709927"/>
            <a:ext cx="3744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But getting the grade (value) is very fast!</a:t>
            </a:r>
            <a:endParaRPr lang="he-IL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18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2: 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043608" y="3140968"/>
            <a:ext cx="3667862" cy="2862322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matrix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[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        [0, 0, 0, 1,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2,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0, 0],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         [0, 0, 0, 3, 0]]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matrix[1][2]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0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matrix[0][3]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1412776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 In this matrix there are only 3 </a:t>
            </a:r>
            <a:r>
              <a:rPr lang="en-US" sz="2400" b="1" dirty="0">
                <a:solidFill>
                  <a:prstClr val="black"/>
                </a:solidFill>
              </a:rPr>
              <a:t>non-zero</a:t>
            </a:r>
            <a:r>
              <a:rPr lang="en-US" sz="2400" dirty="0">
                <a:solidFill>
                  <a:prstClr val="black"/>
                </a:solidFill>
              </a:rPr>
              <a:t> entries.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Saving all zeros in a </a:t>
            </a:r>
            <a:r>
              <a:rPr lang="en-US" sz="2400" dirty="0">
                <a:solidFill>
                  <a:srgbClr val="7030A0"/>
                </a:solidFill>
              </a:rPr>
              <a:t>list</a:t>
            </a:r>
            <a:r>
              <a:rPr lang="en-US" sz="2400" dirty="0">
                <a:solidFill>
                  <a:prstClr val="black"/>
                </a:solidFill>
              </a:rPr>
              <a:t> is a </a:t>
            </a:r>
            <a:r>
              <a:rPr lang="en-US" sz="2400" b="1" dirty="0">
                <a:solidFill>
                  <a:prstClr val="black"/>
                </a:solidFill>
              </a:rPr>
              <a:t>waste of space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As a </a:t>
            </a:r>
            <a:r>
              <a:rPr lang="en-US" sz="2400" b="1" dirty="0" err="1">
                <a:solidFill>
                  <a:srgbClr val="7030A0"/>
                </a:solidFill>
              </a:rPr>
              <a:t>dict</a:t>
            </a:r>
            <a:r>
              <a:rPr lang="en-US" sz="2400" dirty="0">
                <a:solidFill>
                  <a:prstClr val="black"/>
                </a:solidFill>
              </a:rPr>
              <a:t>: A key is a</a:t>
            </a:r>
            <a:r>
              <a:rPr lang="en-US" sz="2400" b="1" dirty="0">
                <a:solidFill>
                  <a:prstClr val="black"/>
                </a:solidFill>
              </a:rPr>
              <a:t> tuple</a:t>
            </a:r>
            <a:r>
              <a:rPr lang="en-US" sz="2400" dirty="0">
                <a:solidFill>
                  <a:prstClr val="black"/>
                </a:solidFill>
              </a:rPr>
              <a:t> indicating the row-column pair (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) whereas a value is the non-zero </a:t>
            </a:r>
            <a:r>
              <a:rPr lang="en-US" sz="2400" b="1" dirty="0">
                <a:solidFill>
                  <a:prstClr val="black"/>
                </a:solidFill>
              </a:rPr>
              <a:t>entry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004048" y="3140968"/>
            <a:ext cx="3528392" cy="175432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matrix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{(0, 3): 1, (2, 1): 2, (4, 3): 3}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matrix.get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((1,2),0)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0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matrix.get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((0,3),0)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87" y="166113"/>
            <a:ext cx="2226185" cy="12466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pangrams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1163" y="1362341"/>
            <a:ext cx="7772400" cy="855590"/>
          </a:xfrm>
        </p:spPr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i="1" dirty="0"/>
              <a:t>pangram</a:t>
            </a:r>
            <a:r>
              <a:rPr lang="en-US" dirty="0"/>
              <a:t> is a sentence that contains each letter of the English alphabet at least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683568" y="2587842"/>
            <a:ext cx="4680520" cy="175432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 pitchFamily="49" charset="0"/>
              </a:rPr>
              <a:t>is_pangram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(s):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d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{}</a:t>
            </a:r>
          </a:p>
          <a:p>
            <a:pPr defTabSz="457200"/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char 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s: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char.isalpha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	d[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char.</a:t>
            </a:r>
            <a:r>
              <a:rPr lang="en-US" b="1" dirty="0" err="1">
                <a:latin typeface="Courier" pitchFamily="49" charset="0"/>
              </a:rPr>
              <a:t>lower</a:t>
            </a:r>
            <a:r>
              <a:rPr lang="en-US" b="1" dirty="0">
                <a:latin typeface="Courier" pitchFamily="49" charset="0"/>
              </a:rPr>
              <a:t>()] = 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</a:rPr>
              <a:t>True</a:t>
            </a:r>
          </a:p>
          <a:p>
            <a:pPr defTabSz="457200"/>
            <a:r>
              <a:rPr lang="en-US" b="1" dirty="0">
                <a:solidFill>
                  <a:srgbClr val="F4910C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urier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(d</a:t>
            </a:r>
            <a:r>
              <a:rPr lang="en-US" b="1" dirty="0">
                <a:latin typeface="Courier" pitchFamily="49" charset="0"/>
              </a:rPr>
              <a:t>) == 26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827584" y="4797152"/>
            <a:ext cx="756084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s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"The quick brown fox jumps over the lazy dog"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is_pangram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(s))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True</a:t>
            </a:r>
          </a:p>
          <a:p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s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"The quick brown jumps over the lazy dog"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is_pangram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(s))</a:t>
            </a:r>
            <a:br>
              <a:rPr lang="en-US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False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92081" y="2348880"/>
            <a:ext cx="3675407" cy="2232248"/>
            <a:chOff x="4652939" y="2370491"/>
            <a:chExt cx="3791776" cy="2232248"/>
          </a:xfrm>
        </p:grpSpPr>
        <p:sp>
          <p:nvSpPr>
            <p:cNvPr id="5" name="Right Brace 4"/>
            <p:cNvSpPr/>
            <p:nvPr/>
          </p:nvSpPr>
          <p:spPr>
            <a:xfrm>
              <a:off x="4652939" y="2478503"/>
              <a:ext cx="288032" cy="2016224"/>
            </a:xfrm>
            <a:prstGeom prst="rightBrace">
              <a:avLst>
                <a:gd name="adj1" fmla="val 5683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9781" y="2370491"/>
              <a:ext cx="3484934" cy="2232248"/>
            </a:xfrm>
            <a:prstGeom prst="roundRect">
              <a:avLst/>
            </a:prstGeom>
            <a:solidFill>
              <a:srgbClr val="F4F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dirty="0">
                  <a:solidFill>
                    <a:prstClr val="black"/>
                  </a:solidFill>
                </a:rPr>
                <a:t>Because the English alphabet has only 26 letters, we could also solve this with a </a:t>
              </a:r>
              <a:r>
                <a:rPr lang="en-US" dirty="0">
                  <a:solidFill>
                    <a:srgbClr val="7030A0"/>
                  </a:solidFill>
                </a:rPr>
                <a:t>list</a:t>
              </a:r>
              <a:r>
                <a:rPr lang="en-US" dirty="0">
                  <a:solidFill>
                    <a:prstClr val="black"/>
                  </a:solidFill>
                </a:rPr>
                <a:t>, initialized as: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>
                  <a:solidFill>
                    <a:srgbClr val="F4910C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 * 26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However, if the alphabet had 10,000 letters … </a:t>
              </a:r>
              <a:r>
                <a:rPr lang="en-US" dirty="0" err="1">
                  <a:solidFill>
                    <a:srgbClr val="7030A0"/>
                  </a:solidFill>
                </a:rPr>
                <a:t>dict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would certainly be better.</a:t>
              </a:r>
              <a:endParaRPr lang="he-IL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2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3" descr="backgamm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941168"/>
            <a:ext cx="2274976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8313" y="1129606"/>
            <a:ext cx="8218487" cy="4784650"/>
          </a:xfrm>
        </p:spPr>
        <p:txBody>
          <a:bodyPr>
            <a:noAutofit/>
          </a:bodyPr>
          <a:lstStyle/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 typeface="Wingdings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Rolling two backgammon dice yield 36 possible combinations.</a:t>
            </a:r>
          </a:p>
          <a:p>
            <a:pPr algn="l" rtl="0">
              <a:buFont typeface="Wingdings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would like to know, for every possible sum of the two dice,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combinations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that yield it and their fraction.</a:t>
            </a: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Therefore:</a:t>
            </a:r>
          </a:p>
          <a:p>
            <a:pPr marL="742950" indent="-742950" algn="l" rtl="0">
              <a:buFont typeface="+mj-lt"/>
              <a:buAutoNum type="arabicPeriod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Collect all the combinations for every possible sum. </a:t>
            </a:r>
          </a:p>
          <a:p>
            <a:pPr marL="742950" indent="-742950" algn="l" rtl="0">
              <a:buFont typeface="+mj-lt"/>
              <a:buAutoNum type="arabicPeriod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Find the probability of getting each sum.</a:t>
            </a: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 rt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96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Cont.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3011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Create the following data structure: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combination of two dice is a 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 combinations are held in a </a:t>
            </a: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where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key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the sum of the combination.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value in the dictionary is a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that is, all combinations that sum to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key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3970115"/>
            <a:ext cx="4824413" cy="2160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419475" y="4549552"/>
            <a:ext cx="431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  <a:endParaRPr lang="he-IL"/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3419475" y="5554440"/>
            <a:ext cx="4318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</a:t>
            </a:r>
            <a:endParaRPr lang="he-IL"/>
          </a:p>
        </p:txBody>
      </p:sp>
      <p:sp>
        <p:nvSpPr>
          <p:cNvPr id="43015" name="TextBox 8"/>
          <p:cNvSpPr txBox="1">
            <a:spLocks noChangeArrowheads="1"/>
          </p:cNvSpPr>
          <p:nvPr/>
        </p:nvSpPr>
        <p:spPr bwMode="auto">
          <a:xfrm>
            <a:off x="3419475" y="5057552"/>
            <a:ext cx="431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</a:t>
            </a:r>
            <a:endParaRPr lang="he-IL"/>
          </a:p>
        </p:txBody>
      </p:sp>
      <p:sp>
        <p:nvSpPr>
          <p:cNvPr id="43016" name="TextBox 9"/>
          <p:cNvSpPr txBox="1">
            <a:spLocks noChangeArrowheads="1"/>
          </p:cNvSpPr>
          <p:nvPr/>
        </p:nvSpPr>
        <p:spPr bwMode="auto">
          <a:xfrm>
            <a:off x="3348038" y="4114577"/>
            <a:ext cx="719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Keys</a:t>
            </a:r>
            <a:endParaRPr lang="he-IL">
              <a:cs typeface="Arial" pitchFamily="34" charset="0"/>
            </a:endParaRPr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4303713" y="4117752"/>
            <a:ext cx="989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Values</a:t>
            </a:r>
            <a:endParaRPr lang="he-IL"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43013" idx="3"/>
          </p:cNvCxnSpPr>
          <p:nvPr/>
        </p:nvCxnSpPr>
        <p:spPr>
          <a:xfrm>
            <a:off x="3851275" y="4733702"/>
            <a:ext cx="5048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1275" y="5194077"/>
            <a:ext cx="5048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51275" y="5698902"/>
            <a:ext cx="504825" cy="269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1" name="TextBox 21"/>
          <p:cNvSpPr txBox="1">
            <a:spLocks noChangeArrowheads="1"/>
          </p:cNvSpPr>
          <p:nvPr/>
        </p:nvSpPr>
        <p:spPr bwMode="auto">
          <a:xfrm>
            <a:off x="4356100" y="4546377"/>
            <a:ext cx="324008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1)  ] </a:t>
            </a:r>
            <a:endParaRPr lang="he-IL">
              <a:cs typeface="Arial" pitchFamily="34" charset="0"/>
            </a:endParaRPr>
          </a:p>
        </p:txBody>
      </p:sp>
      <p:sp>
        <p:nvSpPr>
          <p:cNvPr id="43022" name="TextBox 22"/>
          <p:cNvSpPr txBox="1">
            <a:spLocks noChangeArrowheads="1"/>
          </p:cNvSpPr>
          <p:nvPr/>
        </p:nvSpPr>
        <p:spPr bwMode="auto">
          <a:xfrm>
            <a:off x="4356100" y="5030565"/>
            <a:ext cx="32400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2)  ,  (2, 1)  ] </a:t>
            </a:r>
            <a:endParaRPr lang="he-IL">
              <a:cs typeface="Arial" pitchFamily="34" charset="0"/>
            </a:endParaRPr>
          </a:p>
        </p:txBody>
      </p:sp>
      <p:sp>
        <p:nvSpPr>
          <p:cNvPr id="43023" name="TextBox 23"/>
          <p:cNvSpPr txBox="1">
            <a:spLocks noChangeArrowheads="1"/>
          </p:cNvSpPr>
          <p:nvPr/>
        </p:nvSpPr>
        <p:spPr bwMode="auto">
          <a:xfrm>
            <a:off x="4356100" y="5544915"/>
            <a:ext cx="324008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[  (1 , 3)  ,  (2 , 2)  ,  (3 , 1)  ] </a:t>
            </a:r>
            <a:endParaRPr lang="he-IL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013" grpId="0" animBg="1"/>
      <p:bldP spid="43014" grpId="0" animBg="1"/>
      <p:bldP spid="43015" grpId="0" animBg="1"/>
      <p:bldP spid="43016" grpId="0"/>
      <p:bldP spid="43017" grpId="0"/>
      <p:bldP spid="43021" grpId="0" animBg="1"/>
      <p:bldP spid="43022" grpId="0" animBg="1"/>
      <p:bldP spid="430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764704"/>
            <a:ext cx="7772400" cy="65293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Plan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Reminder: Mutable vs. Immutable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Dictionaries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Student to grade mapping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Sparse matrix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Pangrams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Two dice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Debugging code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Methods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Incorrect use of functions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Reference errors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Anagrams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Advanced dictionaries example: </a:t>
            </a:r>
            <a:r>
              <a:rPr lang="en-US" sz="1800">
                <a:latin typeface="Arial" pitchFamily="34" charset="0"/>
                <a:cs typeface="Arial" pitchFamily="34" charset="0"/>
              </a:rPr>
              <a:t>Spell Corrector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Cont.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34888" y="1124744"/>
            <a:ext cx="8229600" cy="1944216"/>
          </a:xfrm>
        </p:spPr>
        <p:txBody>
          <a:bodyPr>
            <a:normAutofit/>
          </a:bodyPr>
          <a:lstStyle/>
          <a:p>
            <a:pPr algn="l" rtl="0">
              <a:buFontTx/>
              <a:buNone/>
              <a:defRPr/>
            </a:pPr>
            <a:r>
              <a:rPr lang="en-US" sz="2400" b="1" dirty="0">
                <a:cs typeface="Arial" pitchFamily="34" charset="0"/>
              </a:rPr>
              <a:t>General outline:</a:t>
            </a: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Generate dictionary.</a:t>
            </a: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 dirty="0">
                <a:cs typeface="Arial" pitchFamily="34" charset="0"/>
              </a:rPr>
              <a:t>For each key: print key, length of its list.</a:t>
            </a:r>
          </a:p>
          <a:p>
            <a:pPr lvl="2" algn="l" rtl="0">
              <a:buClr>
                <a:schemeClr val="accent2">
                  <a:lumMod val="50000"/>
                </a:schemeClr>
              </a:buClr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 algn="l" rtl="0">
              <a:buFontTx/>
              <a:buNone/>
              <a:defRPr/>
            </a:pPr>
            <a:endParaRPr lang="he-IL" sz="2400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845840" y="2564904"/>
            <a:ext cx="7398568" cy="3416320"/>
          </a:xfrm>
          <a:prstGeom prst="rect">
            <a:avLst/>
          </a:prstGeom>
          <a:solidFill>
            <a:srgbClr val="FCFEDE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prstClr val="black"/>
                </a:solidFill>
                <a:latin typeface="Perpetua"/>
              </a:rPr>
              <a:t>Pseudo-code</a:t>
            </a:r>
            <a:endParaRPr lang="en-US" sz="2400" b="1" dirty="0">
              <a:solidFill>
                <a:prstClr val="black"/>
              </a:solidFill>
              <a:latin typeface="Perpetua"/>
            </a:endParaRP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rolls = {}</a:t>
            </a:r>
          </a:p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Loop with d1 from 1 to 6:</a:t>
            </a: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Loop with d2 from 1 to 6: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b="1" i="1" dirty="0">
                <a:solidFill>
                  <a:prstClr val="black"/>
                </a:solidFill>
                <a:latin typeface="Perpetua"/>
              </a:rPr>
              <a:t>key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←  d1 + d2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i="1" dirty="0" err="1">
                <a:solidFill>
                  <a:prstClr val="black"/>
                </a:solidFill>
                <a:latin typeface="Perpetua"/>
              </a:rPr>
              <a:t>newTuple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← (d1, d2)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oldList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     ← dictionary value for </a:t>
            </a:r>
            <a:r>
              <a:rPr lang="en-US" sz="2400" i="1" dirty="0">
                <a:solidFill>
                  <a:prstClr val="black"/>
                </a:solidFill>
                <a:latin typeface="Perpetua"/>
              </a:rPr>
              <a:t>key</a:t>
            </a: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newList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   ←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oldList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 + </a:t>
            </a:r>
            <a:r>
              <a:rPr lang="en-US" sz="2400" i="1" dirty="0" err="1">
                <a:solidFill>
                  <a:prstClr val="black"/>
                </a:solidFill>
                <a:latin typeface="Perpetua"/>
              </a:rPr>
              <a:t>newTuple</a:t>
            </a:r>
            <a:endParaRPr lang="en-US" sz="2400" i="1" dirty="0">
              <a:solidFill>
                <a:prstClr val="black"/>
              </a:solidFill>
              <a:latin typeface="Perpetua"/>
            </a:endParaRPr>
          </a:p>
          <a:p>
            <a:pPr lvl="2">
              <a:buClr>
                <a:srgbClr val="9B2D1F">
                  <a:lumMod val="50000"/>
                </a:srgbClr>
              </a:buClr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 update: dictionary[</a:t>
            </a:r>
            <a:r>
              <a:rPr lang="en-US" sz="2400" i="1" dirty="0">
                <a:solidFill>
                  <a:prstClr val="black"/>
                </a:solidFill>
                <a:latin typeface="Perpetua"/>
              </a:rPr>
              <a:t>key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] ←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newList</a:t>
            </a:r>
            <a:endParaRPr lang="en-US" sz="240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7814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 – Two Dice – Code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5328592"/>
          </a:xfrm>
        </p:spPr>
        <p:txBody>
          <a:bodyPr>
            <a:noAutofit/>
          </a:bodyPr>
          <a:lstStyle/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rolls = {}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dice1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(1, 7):   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first dice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dice2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(1, 7): 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second dice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dices = (dice1, dice2)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dice1 + dice2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rolls: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combinations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rolls.get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	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combinations = []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combinations.append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(dices)</a:t>
            </a: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rolls[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combinations</a:t>
            </a:r>
          </a:p>
          <a:p>
            <a:pPr marL="0" algn="l" defTabSz="457200" rtl="0">
              <a:buFontTx/>
              <a:buNone/>
              <a:defRPr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combinations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rolls.items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algn="l" defTabSz="457200" rtl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dices_sum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(combinations)/36)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6732240" y="4062636"/>
            <a:ext cx="2304256" cy="1670620"/>
          </a:xfrm>
          <a:prstGeom prst="roundRect">
            <a:avLst/>
          </a:prstGeom>
          <a:solidFill>
            <a:srgbClr val="F4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prstClr val="black"/>
                </a:solidFill>
              </a:rPr>
              <a:t>Note that we do not actually need the tuples themselves, only the length of the list. How could we simplify the code ?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Example 4: Dice – Results</a:t>
            </a:r>
            <a:endParaRPr lang="he-IL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67744" y="1772816"/>
            <a:ext cx="6192688" cy="4104456"/>
          </a:xfrm>
        </p:spPr>
        <p:txBody>
          <a:bodyPr>
            <a:noAutofit/>
          </a:bodyPr>
          <a:lstStyle/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0.0277777777778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0.0555555555556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0.0833333333333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0.111111111111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6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0.138888888889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0.166666666667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0.138888888889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9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 	</a:t>
            </a: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0.111111111111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10	0.0833333333333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11	0.0555555555556</a:t>
            </a:r>
          </a:p>
          <a:p>
            <a:pPr algn="l" rtl="0">
              <a:buFontTx/>
              <a:buNone/>
              <a:defRPr/>
            </a:pPr>
            <a:r>
              <a:rPr lang="he-IL" sz="2000" b="1" dirty="0">
                <a:solidFill>
                  <a:srgbClr val="0000FF"/>
                </a:solidFill>
                <a:latin typeface="Courier New"/>
                <a:cs typeface="Courier New"/>
              </a:rPr>
              <a:t>12	0.0277777777778</a:t>
            </a:r>
          </a:p>
          <a:p>
            <a:pPr algn="l" rtl="0">
              <a:buFontTx/>
              <a:buNone/>
              <a:defRPr/>
            </a:pPr>
            <a:endParaRPr lang="he-IL" sz="2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195736" y="126876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687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05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Plan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sz="quarter" idx="1"/>
          </p:nvPr>
        </p:nvSpPr>
        <p:spPr>
          <a:xfrm>
            <a:off x="827584" y="1447800"/>
            <a:ext cx="7859216" cy="5149552"/>
          </a:xfrm>
        </p:spPr>
        <p:txBody>
          <a:bodyPr/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Reminder: Mutable vs. Immutable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Dictionaries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Student to grade mapping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Sparse matrix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Pangrams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</a:rPr>
              <a:t>Two dice</a:t>
            </a:r>
          </a:p>
          <a:p>
            <a:pPr algn="l" rtl="0"/>
            <a:r>
              <a:rPr lang="en-US" sz="1800" b="1">
                <a:latin typeface="Arial" pitchFamily="34" charset="0"/>
                <a:cs typeface="Arial" pitchFamily="34" charset="0"/>
              </a:rPr>
              <a:t>Debugging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lvl="1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Methods</a:t>
            </a:r>
          </a:p>
          <a:p>
            <a:pPr lvl="1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Incorrect use of functions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Reference errors</a:t>
            </a:r>
          </a:p>
          <a:p>
            <a:pPr lvl="2" algn="l" rtl="0"/>
            <a:r>
              <a:rPr lang="en-US" sz="1800" b="1" dirty="0">
                <a:latin typeface="Arial" pitchFamily="34" charset="0"/>
                <a:cs typeface="Arial" pitchFamily="34" charset="0"/>
              </a:rPr>
              <a:t>Anagrams</a:t>
            </a:r>
          </a:p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Advanced dictionaries example: </a:t>
            </a:r>
            <a:r>
              <a:rPr lang="en-US" sz="1800">
                <a:latin typeface="Arial" pitchFamily="34" charset="0"/>
                <a:cs typeface="Arial" pitchFamily="34" charset="0"/>
              </a:rPr>
              <a:t>Spell Corrector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19088" lvl="1" indent="0" algn="l" rtl="0"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are “bugs”?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software bug is an error, flaw, mistake, or failure in a computer program.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unexpected results</a:t>
            </a:r>
          </a:p>
        </p:txBody>
      </p:sp>
      <p:pic>
        <p:nvPicPr>
          <p:cNvPr id="6" name="Picture 4" descr="File:H96566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4" r="18184" b="17194"/>
          <a:stretch/>
        </p:blipFill>
        <p:spPr bwMode="auto">
          <a:xfrm>
            <a:off x="2411760" y="2996952"/>
            <a:ext cx="4614681" cy="2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292081" y="4653136"/>
            <a:ext cx="432048" cy="28803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3884108" y="5259359"/>
            <a:ext cx="1835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Wikipedia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to Find &amp; Fix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89312"/>
          </a:xfrm>
          <a:scene3d>
            <a:camera prst="orthographicFront">
              <a:rot lat="300000" lon="0" rev="0"/>
            </a:camera>
            <a:lightRig rig="threePt" dir="t"/>
          </a:scene3d>
        </p:spPr>
        <p:txBody>
          <a:bodyPr>
            <a:normAutofit/>
          </a:bodyPr>
          <a:lstStyle/>
          <a:p>
            <a:pPr algn="l" rtl="0"/>
            <a:r>
              <a:rPr lang="en-US" dirty="0"/>
              <a:t>Finding &amp; fixing bugs is hard and can take a while</a:t>
            </a:r>
          </a:p>
          <a:p>
            <a:pPr lvl="1" algn="l" rtl="0"/>
            <a:r>
              <a:rPr lang="en-US" dirty="0"/>
              <a:t>Think</a:t>
            </a:r>
          </a:p>
          <a:p>
            <a:pPr lvl="1" algn="l" rtl="0"/>
            <a:r>
              <a:rPr lang="en-US" dirty="0"/>
              <a:t>Write unit tests</a:t>
            </a:r>
          </a:p>
          <a:p>
            <a:pPr lvl="1" algn="l" rtl="0"/>
            <a:r>
              <a:rPr lang="en-US" dirty="0"/>
              <a:t>Investigate variables (shell, debugger)</a:t>
            </a:r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41986" name="Picture 2" descr="http://www.cs.middlebury.edu/~cs101/hw/cartoons/hw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501008"/>
            <a:ext cx="5715000" cy="2476501"/>
          </a:xfrm>
          <a:prstGeom prst="rect">
            <a:avLst/>
          </a:prstGeom>
          <a:noFill/>
        </p:spPr>
      </p:pic>
      <p:sp>
        <p:nvSpPr>
          <p:cNvPr id="8" name="חץ מעוקל ימינה 5"/>
          <p:cNvSpPr/>
          <p:nvPr/>
        </p:nvSpPr>
        <p:spPr>
          <a:xfrm>
            <a:off x="827584" y="2060848"/>
            <a:ext cx="360040" cy="1008112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to Find &amp; Fix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scene3d>
            <a:camera prst="orthographicFront">
              <a:rot lat="300000" lon="0" rev="0"/>
            </a:camera>
            <a:lightRig rig="threePt" dir="t"/>
          </a:scene3d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Scheme: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unit tests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Investigate variables </a:t>
            </a:r>
          </a:p>
          <a:p>
            <a:pPr lvl="2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shell, debugger</a:t>
            </a:r>
          </a:p>
          <a:p>
            <a:pPr marL="320040" lvl="1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</a:t>
            </a:r>
          </a:p>
          <a:p>
            <a:pPr lvl="2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“print” statements inside functions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problem – less loop iterations, toy data structures, isolate parts of the code, etc.</a:t>
            </a:r>
          </a:p>
          <a:p>
            <a:pPr marL="320040" lvl="1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faster, helps tracing problems.</a:t>
            </a:r>
          </a:p>
        </p:txBody>
      </p:sp>
      <p:sp>
        <p:nvSpPr>
          <p:cNvPr id="6" name="חץ מעוקל ימינה 5"/>
          <p:cNvSpPr/>
          <p:nvPr/>
        </p:nvSpPr>
        <p:spPr>
          <a:xfrm>
            <a:off x="827584" y="2060848"/>
            <a:ext cx="432048" cy="1800200"/>
          </a:xfrm>
          <a:prstGeom prst="curvedRight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842" name="Picture 2" descr="https://encrypted-tbn3.gstatic.com/images?q=tbn:ANd9GcSZBUY9duU6wW7A5vP9K_bXkKVFUGuA3yBK2yCo4d_lX-hKgLsg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88640"/>
            <a:ext cx="1674118" cy="198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Spyder</a:t>
            </a:r>
            <a:r>
              <a:rPr lang="en-US" b="1" dirty="0">
                <a:solidFill>
                  <a:srgbClr val="C00000"/>
                </a:solidFill>
              </a:rPr>
              <a:t> (packaged with Anaconda)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57346" name="AutoShape 2" descr="data:image/jpeg;base64,/9j/4AAQSkZJRgABAQAAAQABAAD/2wCEAAkGBhQSEBUUExQVFBUWFx4YGBcWGBsWHBgbGBgYGhcYGxgZHCYfGCAjGR4eHy8sJScpLC0sGB4xNTwqNigtLCkBCQoKDgwOGg8PGiwkHyQpNDQ1Kiw0LDAvLSowLCwsMC0wKSwsLC0sLy8sLCwsLS0sLy8vLCwsLCwyKTQsLCwsKf/AABEIAOEA4QMBIgACEQEDEQH/xAAcAAEAAgMBAQEAAAAAAAAAAAAABQYEBwgDAgH/xABMEAACAQMCAgcDBwgHBwMFAAABAgMABBESIQUxBgcTIkFRYTJxgRQjQlJykaEzNWKCkrGywQgVFiRD0fA0U1RjosLSc+HiFyVkk6P/xAAaAQEAAwEBAQAAAAAAAAAAAAAAAQMEAgUG/8QAMhEAAgECBAMHAwQCAwAAAAAAAAECAxESITFBBGHwEyJRcYGRsTKhwRTR4fEFMyNCUv/aAAwDAQACEQMRAD8A3jSlKApHW/dtFwx3QlWVgQR5hXrnT+315/vfwFdN9YnRyS+smgiwGZhuTjA0sCfxrlrpRwA2Vy0DNqZeZ9ckEc9+VacUlTTi/uRuWLol0vupr2GN5SVZtxjHIEjceorqDiV8sMLyNyRSff5D4nb41yL0D/OMH2j/AAtXRHXBPP8AIDHbozF86iBsANgCeQ3Of1amN6qjizzfwiNDWXDOve4huHD/ADsRc8zq2z4eIHjsfLY1unol02t+IRhom72MlM7+pB8Rn3EeIFcgTwMjFWBVhsQeYqW6J9JZLK5SVGIAI1Y8vPHmPxGRyNcY1N2mrc/Dr3JOyaVgcC4qLm3jmXk65ON8Hkw+/NZ9UtOLsyRSlKgClKUApSlAKUpQClKUApUZxXpJb2wPbSqpG+M5P3DcfGvPo70nhvUZ4clVONRxg7eGCa7wStitkCXpSlcAUpSgFKUoBSlKAUpSgFcndbf52n+0f43rrGuTutv87T/aP8b1bH6JehG5GdA/zjB9o/wtXYdcedBPzhB9o/wtXU3Gum9paoWkmUkeCkE+7PIfEiulGUoKy3f4G5pf+kB0eihnjljAUuNwNuerl6ZGfia1FVy6zOnP9ZXOpdo12UeHpzGdt/iTyqrcOsGmkWNBksfu8yfdUVO9KyzeXuEdGdU/SiCHhkazzBG5gNnlpXyHmDVx/txZf8Qn4/5Vzj1ncHNq1tCeaxDI8sqhCn1Axn1zVIzVlbAp2s3pvy8iFc7ZsOIxzpriYOpJGRnw5869bm4WNGdzhVGSfIDmdqqvVV+aoPcf31O9Ij/dJ/8A0m/hNVOCVTBtcm+Rh/24sv8AiE/6v8qz+GcahuAxhkDhcZxnbPLmK4xvj86/22/ea6H/AKPX5vf7X/dJU4YNOyeXPml4A2rSse/4gkMZkkYKo5k/uA8T6VpHpz18tqaKz2A21+P3jl+r99cxg2rvJeJJuq/4xDAPnZET0Y7/AAHM1VOIdcHD4m0iTW3kMDn9og/hXMnEukE85JkkY58M4H3Dn8aw7U4kX7Q/eK6vTT0b+32/kg7W4feiaJJAMB1DAHwyM4rXXWx1o/IV7CA/PEbkfR9AfDbmfUAb5IufRy4C8OhfwWEE/qrv+6uUOmPE2nvZXc5Ooj7ic/8AVk/GusKg5PwdkDD4pxua4YtK7Nk5xnbPu/0a6C/o+SZ4ew8m/eX/AMq0Z0R6JS8QnEUQ95/1tyBO/gDXTHVz0HPDIGjLh9WDt4Y1E77Z5+QqFfC5Seq/KBbqUpVBIpSlAKUpQClKUApSlAK5O62/zrP9o/xvXWNcndbf52n+0f43q2P0S9CNyowXDIwZGKsORBwdxg/hX7cXbyHLszH9Ik/vqT6JcKW5vI4Xzpc4228Dg/fW2uJf0c+6TDNk+R2/eDn7xSMG46+nWQNHpjIznHjjnj0rdvUy/C1fOT222kyYGD4E+ueX0Rt41q7pT0MuLCTTMpA8G/dn/WKhra5aNw6EqwOQR/reuovs21Ja+/p1mNTovrk6HQvBLePqaRV0qDjC93GR4+Ga5vresvS833RyXWe/HgHxOMP6+BBHu01oqprJpRv0srBHWvVV+aoPcf31J9NbjRYTty7mPvIH86jOqr81Qe4/vqM67OMiHhrLnDSbD4f/ACK10/8Af6/GZGxzBK+WJ8yT99dE/wBH1wOHSEnADZJ+MmTXOdbg6GcbNt0duGHNm0/jISPiBj41xRjixLl+USyN63usd7udoImKxJtttnz+J8fgPPOtIoizBVBJOwA3Jr8kkLEk7knJPmTzrcvUV0CSbN1MuoLsoPI+Xw8T8ByJzH+x55JfA0Ifof1H3F0qyTHs4z8P8yfgMetbM4X1E2MQGvU589h/FqNbElkVFLHZVBJ9ABk/hUL/AG6sv+IT7m/8a6i5P/XH7X+48zP/AKrVLUwJnSIyi5OTuCBvXHvSO3KXcykYOsn9o5/nXWf9u7L/AIhPub/xrTPXn0L0Si8iGUkGTj13P3E59zfo0wTwtSTvr+/7gjOozpHHbXpSTAEgwCfDPM/DA+Gqul64htrho3V1OGU5B91dW9VvSv5dYqxOXQBW88eGfuI/Vz41w+9C+6+OvwC40pSqiRSlKAUpSgFKUoBSlKAVyd1t/naf7R/jeusa5O62/wA6z/aP8b1bH6JehG5g9XX5zt/t/wAq6/rkDq7OOJW58NX8q6xu+NwRDLzRr72GfgOZqcLcFbxf4BVut/g6TcMkLAZQZB8s/wDvg/q1ynW8Ot/rViliNrbHVn2m5eGOXhz9+fLG+j6VMoqL16yBcuiV0wsLxPolTn9nP/aKptbK6L8DKcEu52GNWy59Qf5D/qFa1qytlCC5BHWnVUf/ALVB7jWmevDpeLq77KM5SPbbkeeD8ck+7TUvedZXyLg8NtH+VdMn7LcuR5ef3DxI1Xw6ye7uAuSSxyzHwGd2/wBeldVI2m0tZP7fz8EIjq2DCT/Zw45dsc/tH+WaoU6YZgPAkfca2v0U4Objo5Oo3KPq92TIP3kH4Vzw6zkuVvdpEs1JXVnU4qjhMWn4+/Sn8sVyoy4ODW8eonp2iIbSZgvLSSfgPhjA9MDzqqmrpxWoZuTjX+zTf+k/8BrjXi/+0S/+o/8AEa7SuYBIjIeTqVOPJhjaueuurobb2Kx9iu8hyzHGSe9ncAc+dTFKUGt9Qa24Cf7zF9sV1vxzgq3VgYmGcxgjbPeC7eu/L3E1yPwH/aYvtiuuuKccjtLMSOQMRjSDsSQvL4cz5CuoYsMcOt/2ByDxSy7KZ4/qsQPd4fhW2f6OvEiLiWLwK5/cf+38TWqeN3oluJJByZjj3cgfurZ39Hi2JvJH8Av/AGkf9wqI2xyS0z/IOh6UpVBIpSlAKUpQClKUApSlADXJ3W3+dp/tH+N66xrnHrH6v7ye/nnSJhFqY6mVgMBmJbOkjGN855VdTTlCSXIg1fb3LRtqRirDxBwd9jXtNxaZxhpXI8tRx91TnRPq5vOIk/J0HZqcGVzoTPkCRlj6AHHjipHpR1Q3vD4+1nCNADh5ID2mjOwyraTgnbPKq1KWiZJR6tXQboFNxCdQqns85Zjtt47+Xr929TMPQtbWA3E1leyYxgSIsceD9J2DN2a+8H4c62xwF7+yQYisZEwGeC3EqS4xnCSuSkrAcgcA8gRtXcFDVPF5aer68zlu2p6dYXBkteBPDHyUc8YydLZP+uQwK5grqfrJvFuuCmSE61lClMbZ1Kcc+R8MHlWheB9WF9csAsTKPEnfH3bD4kVY4zqQT5snQrMUTyuFGp3Ow8Tt/ID91b46BdWotOHzXEy5laIlQRy29r/L4nyxOdAOp2GyxJNiSXyO4Hv8DjyG32tqvHSCItazBQWJjbAAyTtyA8aQkqclZ5316+QzjK7/ACj/AGj+81sbqj6VS9tHZDAhkOJP0wz4IOeWzEbVg2vVrdR3kDXEJET3KIcgjOt+XeXFXSboTDYXEd3aEq6uoMMm6vssjYZd02Kjk2CeVdUoSUzpRxLIp3Wt1eyWVy0iKTC51A/z/wA/I+hFUGGdkYMpKsORBwRXXXCuJQ8VtpFlhK6G0OjENhiisGRxzGltjgHmCBWq+m/UToPaWzjDOqhTtvI6ouR9phy+4VXJYnfSW66+PY50yKz0c66721UISJFHgf8AI5x8MV4dYfWT/WkcYZNDofAYBG/6R863P0C6G8OWyYW8KzkM0Uks0QJldO6+NQ9jOQNO23iRmonof1dWKXF3DJaxyaHWSJpAXPYzLlFwSR3XV0zjfTVNbinTpuclf5CSbsaA4JKFuImYgKHBJPIDO9TvTfi968mm57VYz+T1q6B0Hska9yMYPkK3/wAQ6puGSj/ZUjPg0RaMj1Gk4+8Go7jlsTH/AFfxL+8wzd22uyAHDgEhJPAShclWGz4IIznOfh+PjVXZRyb+5MlhV2c0xRFmCqCSTgAbk1051MdDjZ2etxh5d/h5/Hb4KDUP1Y9UcMSiebEjhmTT4akdkbORyJB28QRk42rbYGK2NqEbLVkan7SlKqJFKUoBSlKAUpSgFKUoBWn+tXrAea2ntrOJni1LDNd6sIGZgGjT6/1WPIZPvqx9cnTJrGw0xEie4JijxzUY+cceoBAGPF1Na96FcB+U8PhFyWMIB7OBWKKcMSZH04LsWyRk4AAxVFar2ST5l9Ci60sKNycA4YlviBF0pDGqRjGNsd5vUk7k+te/SMRvbTxSEYeCQkH6gXDn4ah94rVl7w24tFaeyu5ojGpcxSyNNCwUZKlZCSu3jn7udfXCbK64y5uCZoLWaPs3aV1LGMsGlgt0RRpRnUAu/eKgDfBp+qpyjj0SOZ8NOg8Mty59W87ScItDJuTCAc75Ayq5zzyoFeHAuJx2M91aSnTFDELmBieVuSQ0Xujlyq+Ol1HhVkXsreJVykUaKFUEhVVQMADPkK1X1m9J7R7m1eGW2nOJIpAZNUahmjaJ5Sme6sqBsZ3xjxry+DqPtm0sn/YkrotHC+m0NtPPbSRSLAt06i4wpiRpWEhRxnVGA8hXJBX1HhsACtGXE3zMlnbo15LJBLLJIrxjU0hIZ2Ordi55DfGMVfejnSyVrODRCrERIrPJNjvKoV8hFc5DA5Bwc88V61Go6rat/R1XpxpWz8/Mu9KqL8Wu2/xIo/sRljy5anfB/ZrHkWRvbuJ29ziIfdEE/HNalSkZHUiZXTiYdrYx/wD5DTH7MEMjE/tFaqnSi4XsFmJ0oNzkHIEijSTjfICFT6KD4143EK/LZyg/I2nZ5JLMZLlwANTEk9wA8/pV5dMWjiktzKp7ON5Cx7xUCGOOOMEA4z2qFgSMAg+dXRbowc1m8zVRztzLT1ayrHZ3MzkKhndi3gFjjjQn3dwmrB0phMlrrjBdo3jnVV319jIkukY5llUgepFa56M9IHt4J7d4BD20KzQxtLmILLkSjtMYj7xzghV1MAWXUDUl0J6UvarJbSwzGGBgqbBpok0g4eAMZDFqzoZdXd23ABOGVaMu+8r9anMou7sWbq/tuxtWi5ossjxSDcSxTSNNG4Pnh9JHgV8sE/nCp1a/uFUfkoYY2P6RaeXR+qjqf161kOMzGS4i4U0rRmZnS4SYpAom+cKtHIh76MSvcxtpzvzwOIf1pYRxiK9Dm4l7N17JRmSbbtC5BZ2JHtHBGB4DAzcTJTg6V7N+PLyOo0ZtdpbJGw+k3W1a2kxgRZbqZdmSBdQQ+TNnGfQZ9cVAcb63OHXNnLFOtzDIQNKGP5wPnKSRkHTlWAYZK8qsXBOBx2VuI4gBpXLOdi7Yyzu3M5O/p8Kr17weS7jLzRhpISk0JZQrEo2poxgZKMBp95FeTSlSve2j1vn7F06TjZbsl+q/p3HKnY3P93upH1CORWjEh0oCyFgASzAtpByNW2QM1sitZXtq075kCzWrgEIcHIK5UqpwQwPeyDnY48qleB9KxbyCCaYSxEhUlY/ORknAjnJ5jOAHO+SA25DN61Hi1Udnr1lyZnlTw6bePWheKUpWwrFKUoBSlKAUpSgFYl3xaGL8pLHH9t1X95rXEk7q8puXlmjWR9eXk1Qd9tOuIHDRaQCGAyAQTkd4TFpaRKAY0jAIyCiqAQd8gqN886tjSvuVupYrV3x0T8XmuDa3M6QqsVq0ceUxkmaRWdlXJY4Bz7IqB4BwbjEaGILbxxZbR2zZdFYkgAxHmM7ZrZhr8qP0lNycpZ3/AASuKnH6cjX1p0ItntfkdwDFeENifLfPHJOtGJ+dXGModxjkOde3QfgOmFraS4vEkgOmSFbhkTDZKvGECns23I355Bqb4vxyykVopT2oB72lHbQVONWtR3Sp8VORUe9pLHc21x8pimgUsvauypIYZEOA8moJMquARtkkg+dVLhpU6l/qi9nt5cjqVTFDNWfyTMfRG0B1G3jdvrSgzN+1KWNSTWiFChRNB2KaRpPvXGDVWk45cyqZIniWMSOq6Y9eezYjJLNuCMHugc+fjWXw/pY8kixdiqynlrlCI++/ZnSWbA3IIBHrzr0FCyulkUzpzisT0HEejlmCugx2c2fm5ISkLgnbGkYEgPIqQQeVRZnura9gMkQVZpeymlhI7OZmU9lIYT3opARhjyIGN9q/OH8DR7ZSyKsj9uZCRseybJBBXJ2yN/IV72fFJbUqsitNEMEA96SMEbFGP5VceBOrB2J9muHw8ZNVFr17ov7Oahk7p7FxrF4lxOO3iMkraVH3sfBVH0mPIAVXv7ddqP7tCWyca5mWNQeW6gs23kdPwr0h4O3b67hhcXKKWCkaYYFxuwXfVtv3dRPiWG1WJMphQk9TwtpzDA80yB5XY3csRIzjGiCEA+0QpzjxCjlmoE8SF2I4VckysqBGyrKknekYKdwOz1HI2NevS6Lt3h0okqRyGSSSTHaS59vAcaQpUAAE7Yzsa/OHXjzXsDwRxxLDHmCGUGJ7iN1KyLHJuhC7EY25Hlmqa1eXDuzXda166sehhtF2eeyP0xyGHLz9jDYNNHHLGNckiglAMsMBQulNOCWZfcajb/h/El4ZM02lEjBaN5O7OkZIyiLF+SDDZlLFMHkCM1PzRtMtwlvGJFl1GW2lf5PLbyPux3BBRj3wR9LJBIOBnRcB4hcWwivLtEDLpkWGJWZwRghpH2yRz0rXl9jXxWp2wt+luRzOpRwq+tvW/Whm8G4alvBHEgGlFA28T4t8Tk/Go3pGwNzw9D43an9lW/mRWJa29/a3ENkjwXPaK5haVmicLEASrkAgnBGMZ5GofpXHeW/FeGm7aEZlBVISxCgyKrEswBYkYrC6EoVWpPOz+GelPjKU6KjDkbDg4qJ5ey0kINRJP0tBUaSMbDJzz5beNYstsq3HylpAqau7sSzYXGBj6Oc/DPvr0v5HW5CJGAr6QzKveYE9/vjGABn/AERWZx20jMBLAgIMrpxkHkAAdvIf5VgTUWksk155fuzE05KTebi7+Ge3oiDNgjxsGk0rbsQpA1Zjl0yRMvjkA6B9j0r0llhAMzJ2olLIQNlJZTrV0fkSufFhv4Zr5tJozLCdGEmQ20in68YMsRyDvlTKM88kcqzOH3ih3t2i+bVmIJBfk2xfY885BPgBVrbWWb5ct/uVtRbUk0r7657ctCd6FcaOfkshLYTtLd23aSHYFWOTl4iQpP0lZDuSTVurWfSHiCiP5RAyvNZN24VTzVdpkyPBoiy7eOPKtjWd0ssaSIcq6hlPmGAIP3GvX4Ss6tPvaorqwUZZaHtSlK1lQpSlAKUpQEXxngKz4cExzKMLKo3A56WH00z4H3jB3qjvay2shVYwrHLNbggJIPpSWznAVvEocDPPTnW2zK1l1v2sk9zwy3jmaDXLK+tckhoo1KkYI3wWH61T2nZpt6EYMTsiUsr5JV1IcjOCCCCrDmrKd1YeR3qO4tdTxyAhlSDG8ixmR0P6alsBf0gDj6QA71YU6SQOplkVZThFugumKbwWK4QHCN5EH7JG6GZseJh2KMpjmUZaMnJxy1K300z9Ie44O1aKVWFWOKDujPOnKDsyl20mg9lJknLOpOBrVnZhJGV7rAg5OnYHY4r9t7bsZO2hWNifaVlGG/AmNufeGQc7hqsXE+jgKns1VlJ1GEnQNX14pBvA/qO6fEDOarpjeLUwLOibOSumWEkezNEPDH01ypG+w3rZCpFrDLrrxNUKsJxwVF1+Ca4VLG3egLYV5ZpYpSO2RpI9uzRFPaoXzggn2sA7YGJNw5JY1PnAspJyN9enlgFSDg52IIPjWIqq2mRWaNl3V4zuM8ihztnGDzU+II2qwWNsbu1MxeNLiRWiaVtbFxHMwXVGDjfQNxyycYG1RZwfiuuv2O5SdC2LNEL/AFi6Ei4LMTGY1uiGlljRhydNQE6b+0O8ATz3apC9cBHdtJjMcKwyFl0zEBQWiAcnkG25gVh8av8AspSj5U6YwhKkq5WNVYx7HO45bNyJHKpbgGkWOJ44wrPKW7dcZDTyMuRJsMgg8vEGotZ3j7e3sV1KsaSU4PJ7Fe4jwPs52eJ1V0YZLDKv4hZE+mPDI73qKzOG9J5rlUaKzZ5YSVJMiRwxuGOQgBRseIyD7j4+fEELyuYJu3DtqOInlKHfYOgWNl321MunGMnwzbTg0wjjESCKRFIEzuNRBYsQ0MYYOuT7LPt4YO9cyknmtRPiE0nEjbjoRdXUmq4mihjLamigUtq9GY6Rj0AxVom4FHJCIpsyqNwW9pSOTKw3UjwIO1fcvGoUIV5UL+Kpl2z49xdTCvJ+OY7xgnEfi5VRpH1uz1dpjz7uR5VxqZZVJN3bKr0wtLi3gaTefsgOyugdNxbjUuRKR+Xj05z5/SB5183PDZIXtxa3E0l1IxIaaV2jlVF1SdopJAUry0jIJGPE1e1dJUyCro6+GGVlP4EEVX4OgFsCuozOseeyVpWAhDcxGU0sPIZJIG1YZ8LJNdi7Lw265GqnxEVGSqK78SB6X8MuJbyxkmUW8Ycxl4J2L6nUtgNoUoDp05G/e91YXTXodBFbPcxK3bRaXDNI750uudWtjnbP3VN9OOCSR2EjwzzHstMumVu2HzbBsqzgupGM51eBB51hcX4ndy8OYnh8pEtuWZw8ZjCNHqLhlYk7HOMA+FYa0a8Zxc2vTK69Tdw8+HdOUbeVzYYvF7MSFgqkA5JAHeGRvXgR24/5R/8A6f8Aw/i93OB6Mxi84TanVgiNcHn3owYzkfA1YOEwhYUUZ2Hjzzkkg48jkfCvAlFU721Tt5Gi7nJRaytfz5Fa4leLLbSrBFoeD+8RY31NCwfcDkWxp8dmNSr8Wkd4GhAMMqqwOM5DbnvfRwmCPPfnyrPECpNkADtFOcADJU595JBP3VBdFoSkEtvjLWlwyIORMee0iGT5xPpq68ZK6Xvzy+zKbTSs3ny5Z29iTj4ZHHMw8JUYYY+ZGsAeoYfdWb1S3RPDRCxJa1lktiT/AMpzo+5Co+FRPGooZGV5JGiK7YZTk7g93bn6jPh5VmdW8uLvica+x28cynz7eEEkfFa9D/Hyd875r4/sorWzStZP5/kvtKUr1zMKUpQClKUArXnW5H2Z4fd+EF2qufJJhpY/gB8a2HUT0s6PrfWU1s2wlQgH6rDdG+DgH4VzKOJNMlOzuUW3s0jneOd1kEo0lSCwfW22vOQPIc+Z5VB8TvRa3sdnIJZIXQy28qkma3K6gyqd2kUAZx3jg4IcbV72N5OwRJLC5e/jARl0FIWZNllaY9zTyOR+O1efTjq4uxZm/eZpb+BllCxbRxRoclIlIySp7+TudP3+fwtOtCpi0ys76N8kWzwYMPPLy5lhsOMewsrIwk/JTp+TmzyA3IR/0ckHB0k8hl33DFkIYExyqMJKntKDuVOdnUnmrZB9DvVV6McWj4lA8lssfb4zd2LkCOYn2pYs7IzHx9kk4bBw9SnD+MaFJy8kKHS+sHt7YjmkynvMo+tuwHPUO+PYo141MtGtV18mGdOxgz8EwxBjnjZt2FoqmKXn31Em0DZ5gkc8gtualuH200caxxRJEozvPIZmyzFiSsYwcsSfb/DaphHBAIIIIyCDkEHkQRzqC4lbMsjPM80lufCNinZeetIsNInrkkeII3Gm7W5VLNWedtj2nTSQJ7sgk4CR6Ic+gA1Stv5NmvKK3i/KRWjynOO1lGMH1kuDrGc+APM+tYXDbxoW0MYIVkOYjCqrFMCuxW5YsY5QNxq2OPpDeslyHkCFmlkI7Il1eXUBhjFdRAFVOMHWBg7H1HOupbCleOJWRnhbqTGWiiX9BTM3ph20qP2DXvb9GUkGZpJJhnGHYlTtk9waYwMeY/lUfwXgVykiGGLsYG3eC4cZjJPOEJqYAnfBwOY2OSbfBbaV05Db748M6R8MKDzxXblG2WpRJSUrXuuRjR2EFuhwqoqjJGMDbfOhcZ5eTfGo2PpXBMmYld4jylx2UYb6ILHDLnwJj05B3G9ZejWzNkAZyW32yduXjWDN0bSNzPD3ZGG6SMI4pc89aBWbcZyQBnbOfBKNrZ5k0nBvvLIhLt3t5WbCwhn9rJMEhbkJ1xqtpT9cd1tjlqmbLiYdtDKY5QMmN+ePrKRtIvqvmM4O1QcvSWKGRo3YaRlWRl0FA30USRiZYzzwdj4aTvWPdWyoqmMZttSnTIxhWINk9rbTyaWixyMZ5ZwNsmuWrGipSUVeLy60LD0guoo7WZpjiPQyt5nUNOkDxJJwB5mql0f4hxiKxihCWemNNISYOXdd8K2k6V7p0/DesLpRxBzPZl5DLZxThnnEboNX+F2jaRG2D9JNtzkKcZukUysoZSGU8iDkH3EbGvG/yNR3UcNz0/8AG8NCrFyk/QrnVLcOtvPZyL2csEhOk74WUZXHmNWd/UedWLhKtbl+3kUat1UvqJbJLMAdzkkepNUHiPTiK343EyMpj7PsZ2UgjvMSNxz0HB+8VsDpDw9DpmZyANKkDfI1+GN87nlXk1o9/vZKefr18nc1hV4u7hf2Pa84h2OJJFJZjhEBHdHjnJxnzxnwHKoePiqx387IC3b2cdwF5EmNnjPLP0Cufcan7xo5oQdnUlce/UB7x4g/GqZ0u4kLbjfDm5KyNEfAAO2kfAEg/CqqSU8rZ2f2s7EyxReTyy++VyySSi4tC8i6CuSCDgZA9oE+ByRv4/CpDoNbqnEOIBRgaLUDfPKOUD8AK8Lnh3ao0ROnQ+oePdOSAR8SP1ax+hHEIre9vI3YgZghWRvZLJCO6WzhWJfYHGc4GTtW3gLdo0ueXLIz1U8N3yz5q9zY9KUr2TMKUpQClKUApSlAKUpQGoOmXUg3bm74VL8nlzq7PUYwCeZjdfYz9U7b8wNqrt2vSNXRnte0ljIHbKiFnQf4btGwDoee4yDuCDXQNKjCrp7g1Rw15owp+TvbuwLPZvgBvrvbPnSDncrsDnJCk6jPWV8kq6kORnBBBUqw5qyndWHkd6t/EeGxzpokXUuQRuQVI5MrDdWHgRuKovGuCSW0naFwp2VbjHccfRjulGAPIOMemnOhtMKmzKZw8CA6R8ctbOQoCHZ+9JaBO1VhkEtpAIifx32Y4yPpC29HelMN3CGtnGlcKVkbDoR9ExruMfEeVau4XFxFeIX/AGFvE0hkDP2r7gMGaNVYMNQI5beG+OQweC2TXc0921hdYcpoe3lETRyIuJdOojXl/Q4I86o/Uyxyio3tstfYsfDQwKWKzft7m89RxnOfIsAkY9Qv0j8K+XGeYyByaQ6V/VQYrVkfSO+tvYkvGA+jfWhlOPL5RAS34VhWvWdG76eINcIT4xZSM+/CrN97NWiFaL2t6W66yM0qEkbTv+MwxYE0oznKpsgPuQDW3wFR0nFZJCTHA7EnOuX5hefkwMh/Y8fDnWDYcZskiWS3KFZCQphRmZyuCwOldWRkE6uWRmvSTjcrbRwafb3ncLvGMuNCajkDwJWr1J/9evwRGg5bHueHTOQ0koQjbECAEAnJHayamx9kLXvBwWJWD6NUn15Myv8AtuS33Gov56Q4knYDMPdhURDE2CRqbU+QDzDCsPg5iZrm2lLkPLhQ7yd/EaZUSFsltskZyc8scuWnqy10HCNyel4rbtKbZpYmlI3hLAsQRnBU89t8eW9UPivQO2e9uoUi0F7PtoQjMqiRWZG7oOCCdO3Kvv8AqWOyuZo34dJdQyyiSGWJe0ePYAoXJ1rpIyO8K8r+WJ+Ior3N7a6YGVe2YQt3n70YlIy64w3tMcjY15vE1ZNShhaez2NNCksSaad9j94r1bQcQtIbm2C28rwo2kDEbdwbED2TnbI+OedS/Qm7eWE8PvlZLm3AK5O7xjZHU8mx7JxnbHjnGD0TuhaX6WMM3yi3kRnA1Bzblcn2l20t5bbkfGydJ+jzT9nNAwjuoDqic8iD7Ub+asNvTPvqa9BcVSvHJ6rzIUnQqOE80S8lssUKouwDLjJ5kyAk+pJJNap67Q73tskYZn7LICglsmQ4wBueVX4D+sEXPzMsWVlhcajGzYz7wcZVuRB99YB41FDxG5Z9bMkcMC6I2kbCq0jklRgbuPHJxyNeRwFJuuoy+pXv9jXXk8LwrLK3MyuB8YmuktriId10US8salYiUNncYOSPf6189BfnbeeZhlbm5mcZGQU1CNQfAjC48RUInE5oO3eCB/k99r+TaAH0zmNPnDpYqqOzHO+Q0bbDesCy4OIVjEZwyKBzYAkc2BBzGxPivnhgw2r1uA4OUak2krLJcyiadWHdfP8Ao2fY3strtHmWL/cse8o/5TscfquceRXkbRw3isc66o2zg4YEFWU/VZTup9/v5Vq/hPS/fROCCB7WO8AObMqjDD9OPYfSWOrD2IYiWJ9D47sseDleYB+jInocjywdxtnTvoY1NxykXqlV/hvSncR3IEbk4WQfkpD4AE7xsfqt+qWqwVnaayZcncUpSoJFKUoBSlKAUpSgFfMkYYFWAIIwQRkEHmCDzr6pQGs5+ELZcaCx5EdzanSrHOlrdx3VJ30hG5EnHhsABH9FuIrDJcWr5XRdSCNiO6wlPapGD4N3iQDjPhnBqx9ZS9nNw65+pddifs3KFD7+8Fqk9I+L29pxC77eRQs1vE5hZS6zFdaMh0qSj6QpUnbbfOxGWm+z4u//AKj8Fs1io28GXm5ukiRnkYIijLMxwAPU1Sbjras3lEUZ1ajjtJQUiG/idLMf2QPUVGdKbprzhD/JXa4hyrc8zRaMkxSjm4HMNz7ozqHfr3uuJ2EvCmAaIRiHATKhlYL3Rp9rUGA9/PfNba/ESptWV7lfD8MqqleVrEvx+J45IDK8YHzoCogjRdo84LElifXHuqXVGeR9Clgst0jEDCqWTuamI2Unu5GQDnlitZ8EaL5PA5vLu3kCggT27XMIbkWj1IQAQM7H91WuHrCuI0LGfh15oUkFJjbTAAEkFHBDbeGPSulxkE7O680/nQiKqQhZWfXgWOWy7FddxNFbrpt+ZDMHhAyO9gSK24BTJ/dUdNNAElWCCSdZCZJGnOhOYUMC662UbAaY9iOed68OicCskUpGqVpLfMjd5z2isz5dstgnwzisq3LSwgRK0pa2cLp5MRdHbWcJnYnGc4BrZbeT6sdSpXX/ACS/BhXU1zAqF52YLcRoY401kqxVipdgZJe6cDkT458bK8MF1ENSxzxNy1AOvrsRsR94ryn6PPL33dUVZ45lC757NE7rO3dQhhv6cqiL7iKamks8vLuXMY+YfQO92rsQrYA9pMuNuY7p5srGabjKSVNexOcO4LBb57CGOLPPQgXPvIGTUXf9LAGdIEEpQhWcuBGrEA6crlmODywPLNYxle5nltblo0IVXRYic6lZtW77TADGQUC45jxqTgnSL5u5jSPVhVniULG+NQVXByIzgkBWyO8dJJ2qL2Isoy75WJ+ITPKjyyMqqfbtY1WVBkEgay3aR4G688nO+AtZa8HHZh4ZTOGOS5Oou7Y1b4HfLE9whXAXkBis7iPR1lOVH3ey3sAlCdx320hXwTg4zUJGjq+qMlJDz2yG9HTx28Rhh9ErV0accXaUtfBnoQStenoIXeMsYm06t3U5KSeGWAwQ2Ng6kOPA+FSUEsdy2nHZTHJ0HBzjWx0HbtlACIAPnN8sOZr4a6+UI2IHaaNlWQRshADBiMFiuoDuLpbDKOZbOaw4rAzd0LrAYZWEh8FSD37psRRnb/D1v5Ec6iU4vvK6kVyqQWadn4dfJ53tuowsjJ7WFIbJLKcfN6O8zAj6O+1ZPCJ5YS4QsZMgrAU70gIOWlRTi3JbYO2gnGWVjU7D0ey7SSaI2c5Zbdey1ejzDEj/AA0D0NSBMNtF/hwxj3IuT6eJP3muJzc9TLVq9pbI9gutMOg7y95DhhuN1Pg3l5V5jjzWC6mfXBy7N276+kLHd/sNn0IAxUfPxWRsaF7FWOFeVS0j+kVsO+x+1jH1TWdwzoW8mWk1RhlKs8hElw6kHKg+xbqQeSg8+SmqZuNszmCd8iX/APqDaec3/wCiX/wpUx/U0P8Au1pWU0GbSlKAUpSgFKUoBXlc3SRozyMqIoyzMQoAHMknYCvWtc9YQ+VcQt7NwzwRwSXksKnHygxHEUXr3s7evpsBBdYnWbbX0IsrESTzyTRiJwumMOkitkM2C3LHLGGzmpXh3VmlshuZYl4jesweUykYOfaEKt3AR9HVjOMZUcobozb3LdIUivBAptbVpIYoBpjiEukaVGBkgMQTvyFbcryOOruM1FFkVkUy84FFeKLqwcW9ynczp0glecFzFzGOXLUvMetI4TwS2l4pPDdWSxTPAHaNhlVcMySPEw7rq6srAjkVPIito8V4CWft7dhDcgAasZSVRyjmUe2PIjvLnY4yDDdMtSx2d26CN4Z1EoDatKTgwyDVgalDMrch7IO1UR4ieB008np4pncUlNSZG9DLpvkxgcntLV2t28MhPybfrRlT99e3EeAKWMkaRlzu8cigxy/aGDofH0wPAagwGBD8fiNtxSOZZRCLqPsyW/JmaL2FkGRs6HSCMEFRjxBsdjxIOSjKY5VGWjJycZxqU/TQn6Q9xwdq+i4Ssq1GMurmKvTwTaIzorw2BE7MiR2jKFkmI1xNGCImCr3NsnSwyGxzyNpzj/EmhtiyaSSyIracrl5FTLICNLKDq2IzjxFY9/w1ZcNlkkX2JE2Zc8xvsynxU5Bx6AiF45fydj2Loe1aSMr2Y7k+mZGITUe6wAzoJyPDUATWvKxnzclid0eckHbxmSd3nYpKcSYCAxKuhhEgCZ35sGPrtUjfsAXXxPyoIgGWOIo9kRd29wBpwbgsjxKsp7PaVTGpBdllVACsnsqwwdsNnI3qxW9miZYAd5ss52yxwCWJ3ifAG47pwK6l3X3UbZcTCOUCuRdHGluLiSWMdjIECMWAOVLNrBBzGRqwNw4IOw2zMW3C2jUpKTcIc95lwQpA2cYJmGdtQVdvazualHYL3mGD9ZxpO3jsTqOPFQPfULN0n7Ta1Tt/+YcLCD5h9w5H6IkPuxVbuzG5tycmfYseyQPbkSQnDdmWBXSANPYNk8sbDLe1syYwa1NZfKJGZFnkU47subaJMADScKJpQMY07jOd/GpyxsHWR5ZJS7yY1AZWMY2GlCSc42JJJOB7qy5ZVVSzEKo3LMQAB6k7CoSsdXs+7kRVv0dXQFlIdRyiRRFCPTsl9v8AXLeNSUsyRJlisaKOZIVVHgPIVHS8ZLqWhCrGOc82UjHqq7NJ6eyp8Gr24Z0almYSYYkcri5Xl6wW4wE950nl7dHJIlRueFxxh2XMYESE47adSMk8hFDs8pPhnTnbGqsvhXRSWRhIQyHl284DTY8ezixogHvA9VNWrhnR2KFte8kuMdrJhm9y7AIPRQBUpVEqjehcqaRH8M4FFBkouXPtSOdTt72Ph6DAHgBUhSlVFgpSlAKUpQClKUApSlAKofWFE9rc2nE41LJblo7kKMnsJeb4G5CHvY9c8gTV8r8ZQRg7g0BqTprxmLh/F4OKZ7S3ubR4/myG1MgDIRvjDAoM8hg17cP6P8Q4uolvbmSygcao7W37rlDyaRzvvtsQc+S1gdYnVzbR3vDnjDLFLdrE8OSYlDtrOhDtHqwcgbegrbPDt9bHmXI+C7Af68647GDk6jWZDk8kjXV51MQ26tNBxG8tWQajI0oZRjxbATbz3qG6UdKLqzsprTiq9uk8LLb3luAVdiuVDqcAEHDZ9PHnWwuszjSW3C7hm3MkZhRRzZ5QUUAePMn3A1W+E9X7Do0bO4yZTG8oDb9lIcuijPs6TgHHiW865nShPVHSbRSul3S21v8AgyqHV7o9lpiAOvtcgPhcZIwW38civrgN3PFbabsSOls2l5FOZ7JiO5IGGe0hZfHfGGDBlAzL9CoIJLWG4SGJJGTDMiKp1DutuBtkj8anuArji40767R+1HossfZE/FpAPca86nX/AE7cYLRt5/B6Nfhb0lVk/A++H8YzoWRlYSY7KZPyc2eWPqP+jyP0SdwJC6tUkQo6hlbmDyP/ALg7g8wa1L0p6Vpw7i1zBCiSWTECW35pqKqZCmchDqzy2yOWwxeOBdJUaESxu01tyLHeW3/RmXcsoH0tyBz1DvV71KqqkU/E8WcGmSRme3/KFpYP977UkfjiTbLqOWsbj6WRlqyo+kRkz2CmVsYE3sxbfRZz+VH2A2KykcEAgggjIIOQQeRBHMV+/wAvwAq9t2sUYVe5HvwkSHVOe18owNMS+6PJ1b/XLemKz2YAZOAAOZ2AA9fAVHHjBkyLdO1xsZCdMS459/B7THkgPqRWBwyNb2ZkSRL2SIjXlglvCTnB7MElzkEfTORzWuHJIsUWZj8ZLgmBQyjOZpMpCoHiDzl/V7v6Qr94fwGS4ZXAM2NxNONMKesMAxrPkf8Ar8KtNj0URWDzsbhxuNQwiHwKRbgH1bU3rU7VMql9C6NO2pD8O6MxxsHcmaUbh5MHSf0EHdj+Az5k1MUpVLdy0UpSgFKUoBSlKAUpSgFKUoBSlKAUpSgK5096Pvd2mIcC4hdJ4CeXaRHUoPlqGV/Wr96H9LIbyM6SY5lPztu/dkhb6QKnBxnkcYOfhViqE450LtLtg80KmQcpVJjkGOWJEIb4ZxQix6S9G45LoXExMrx/kVb2IfNlXxc+LHJ2GMVF9YXSxLS2aNMyXU6mOCFO87swKghRvpHMn0xzr4HVyoGBf8S0/V+VN+/Gr8alOBdDbW0YvDF843tSuzSSN75HJb8cUJNKWtjxjhNqIzYiVN2V0Jk0FtyHWMk7E+nvNfPQriN1Kkxi4jaxXFyR2gdD20enUqqmrA2B5AHHhiuh6heO9DLO8z8ptopCfpFcP8HXDD76zzoRknbJv1Lu2k0oyzS2NQ2/VXDafPzFryXVnDghATkl2UEs+/mcEneprjnDlBjuoX+SXjrk4UskoGMrMoG68u9jIyOfhOzdVTw72F/c2/lHIRcRegCvuPvNRXEeEcWjK9vaW1+q/SgkML42zlHwGz5DNY3Q4iMlO97brJ+VtDpzg00t9np531MXg3FH7Roo0WG4G8lnKxVDn/Gt5AD3SdyACD5A7t58T41H2nZMW4hcf8NAMRIf+ZuRsfGQt7hXj0g6R2cyqnEbS7tWU5V3idSp8dEse+D9xrLtb7hjW4gtLi2hXIOnITVjOzhiGb3nO+K0Pj6kYpSg0/HbzOHw0btxlflufM/Re7u42N5KI00nRaQHSmwOkSy83HLIG3ur7t+BiCGMqyWdxGx+TyKFBwcZSVUGHRjzB8wedTb2ySWyxCdW0he8GBzpxzAbl8fLnWBxGaxhiQXNzGOzGPbALDOdIQEsR6CvL/VVKkryk732RodFR+lbbvLpF06I9JvlcTB1EdxC3ZzxZzofGQV80Yd5T4j3Gp6tYdWQnueI3d+YnitZI0ii1jSZdBGH0+I2O/6eBnBrZ9e7BycU5a2MkrJuwpSldnIpSlAKUpQClKUApSlAKUpQClKUApSlAKUpQClKUApSlAKUpQHhefk29xrl7rU/L/H/ADpSgKKKvvVF/tY94/eKUqQjqWlKVA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35F17-53BD-4D01-8395-50BBC05F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320782"/>
            <a:ext cx="8021587" cy="485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4E2EC-C2A9-4F92-A8AA-CC2D0E7E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6" y="1687998"/>
            <a:ext cx="7416823" cy="484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216" y="290114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Debugging in </a:t>
            </a:r>
            <a:r>
              <a:rPr lang="en-US" b="1" dirty="0" err="1">
                <a:solidFill>
                  <a:srgbClr val="C00000"/>
                </a:solidFill>
              </a:rPr>
              <a:t>Spyder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pic>
        <p:nvPicPr>
          <p:cNvPr id="56329" name="Picture 9" descr="http://www.salisbury.edu/helpdesk/images/computer-virus-bugs-clip-art-thumb31676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76" y="188640"/>
            <a:ext cx="1224136" cy="122413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cxnSpLocks/>
            <a:stCxn id="6" idx="7"/>
          </p:cNvCxnSpPr>
          <p:nvPr/>
        </p:nvCxnSpPr>
        <p:spPr>
          <a:xfrm flipV="1">
            <a:off x="2758688" y="1555741"/>
            <a:ext cx="1597288" cy="393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6056" y="3106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Variable explorer</a:t>
            </a:r>
          </a:p>
        </p:txBody>
      </p:sp>
      <p:sp>
        <p:nvSpPr>
          <p:cNvPr id="6" name="Oval 5"/>
          <p:cNvSpPr/>
          <p:nvPr/>
        </p:nvSpPr>
        <p:spPr>
          <a:xfrm>
            <a:off x="2635763" y="1917533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9892" y="1187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Start debugging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5772" y="52645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Console (like idle shell)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9712" y="41565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Editor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B83BD33-FA61-4860-B0F7-12E8AA62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6" y="1687998"/>
            <a:ext cx="7416823" cy="4841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711"/>
            <a:ext cx="7772400" cy="72494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Stepping inside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pic>
        <p:nvPicPr>
          <p:cNvPr id="56329" name="Picture 9" descr="http://www.salisbury.edu/helpdesk/images/computer-virus-bugs-clip-art-thumb31676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76" y="188640"/>
            <a:ext cx="1224136" cy="122413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cxnSpLocks/>
            <a:endCxn id="14" idx="1"/>
          </p:cNvCxnSpPr>
          <p:nvPr/>
        </p:nvCxnSpPr>
        <p:spPr>
          <a:xfrm flipV="1">
            <a:off x="2873569" y="1407795"/>
            <a:ext cx="870339" cy="50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3908" y="122312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Run next line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688124" y="3030892"/>
            <a:ext cx="9001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3131676"/>
            <a:ext cx="18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Variable values</a:t>
            </a:r>
          </a:p>
        </p:txBody>
      </p:sp>
      <p:sp>
        <p:nvSpPr>
          <p:cNvPr id="6" name="Oval 5"/>
          <p:cNvSpPr/>
          <p:nvPr/>
        </p:nvSpPr>
        <p:spPr>
          <a:xfrm>
            <a:off x="2801561" y="1913987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441176"/>
            <a:ext cx="7772400" cy="648072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cs typeface="Arial" pitchFamily="34" charset="0"/>
              </a:rPr>
              <a:t>Reminder: </a:t>
            </a:r>
            <a:r>
              <a:rPr lang="en-GB" sz="3600" b="1" dirty="0">
                <a:solidFill>
                  <a:srgbClr val="C00000"/>
                </a:solidFill>
                <a:cs typeface="Arial" charset="0"/>
              </a:rPr>
              <a:t>Mutable vs. Immutable</a:t>
            </a:r>
            <a:endParaRPr lang="he-IL" sz="3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637" y="1268760"/>
            <a:ext cx="7906072" cy="4572000"/>
          </a:xfrm>
        </p:spPr>
        <p:txBody>
          <a:bodyPr>
            <a:normAutofit fontScale="85000" lnSpcReduction="10000"/>
          </a:bodyPr>
          <a:lstStyle/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Mutable: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algn="l" rtl="0">
              <a:buSzPct val="25000"/>
              <a:buNone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'Inigo Montoya'</a:t>
            </a:r>
          </a:p>
          <a:p>
            <a:pPr algn="l" rtl="0">
              <a:buSzPct val="25000"/>
              <a:buNone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>
              <a:buSzPct val="25000"/>
              <a:buNone/>
            </a:pP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'Inigo Montoya']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Immutable: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'Inigo Montoya'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E29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name[3] =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name[3] = 't'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01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82EE4-EE2B-4FC4-BAAE-5376C276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9" y="3551723"/>
            <a:ext cx="8107299" cy="215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Breakpoints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Breakpoint:</a:t>
            </a:r>
          </a:p>
          <a:p>
            <a:r>
              <a:rPr lang="en-US" dirty="0"/>
              <a:t>- Double click on line number to insert</a:t>
            </a:r>
          </a:p>
          <a:p>
            <a:pPr>
              <a:buFontTx/>
              <a:buChar char="-"/>
            </a:pPr>
            <a:r>
              <a:rPr lang="en-US" dirty="0"/>
              <a:t>the debugger will stop only on the marked lines</a:t>
            </a:r>
          </a:p>
          <a:p>
            <a:pPr>
              <a:buFontTx/>
              <a:buChar char="-"/>
            </a:pPr>
            <a:r>
              <a:rPr lang="en-US" dirty="0"/>
              <a:t>Shows variable values each time it stops</a:t>
            </a:r>
          </a:p>
          <a:p>
            <a:endParaRPr lang="en-US" dirty="0"/>
          </a:p>
        </p:txBody>
      </p:sp>
      <p:pic>
        <p:nvPicPr>
          <p:cNvPr id="9" name="Picture 6" descr="http://image.shutterstock.com/display_pic_with_logo/638650/638650,1294706954,1/stock-photo-code-bug-software-bug-hidden-inside-a-binary-code-68704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260648"/>
            <a:ext cx="1364834" cy="1085801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52837" y="4621378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cxnSpLocks/>
            <a:stCxn id="12" idx="7"/>
          </p:cNvCxnSpPr>
          <p:nvPr/>
        </p:nvCxnSpPr>
        <p:spPr>
          <a:xfrm flipV="1">
            <a:off x="675762" y="2996952"/>
            <a:ext cx="605465" cy="165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24" idx="7"/>
          </p:cNvCxnSpPr>
          <p:nvPr/>
        </p:nvCxnSpPr>
        <p:spPr>
          <a:xfrm flipV="1">
            <a:off x="3366748" y="3150448"/>
            <a:ext cx="2693270" cy="676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43823" y="3795340"/>
            <a:ext cx="14401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82943" y="298175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 until next breakpoint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Debugging in </a:t>
            </a:r>
            <a:r>
              <a:rPr lang="en-US" b="1" dirty="0" err="1">
                <a:solidFill>
                  <a:srgbClr val="C00000"/>
                </a:solidFill>
              </a:rPr>
              <a:t>PyChram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56323" name="AutoShape 3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AutoShape 5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AutoShape 7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1856"/>
            <a:ext cx="7378750" cy="47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stCxn id="22" idx="0"/>
            <a:endCxn id="23" idx="2"/>
          </p:cNvCxnSpPr>
          <p:nvPr/>
        </p:nvCxnSpPr>
        <p:spPr>
          <a:xfrm flipV="1">
            <a:off x="7956376" y="1283489"/>
            <a:ext cx="490209" cy="561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812360" y="184482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35552" y="637158"/>
            <a:ext cx="12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debugging</a:t>
            </a:r>
          </a:p>
        </p:txBody>
      </p:sp>
      <p:cxnSp>
        <p:nvCxnSpPr>
          <p:cNvPr id="25" name="Straight Arrow Connector 24"/>
          <p:cNvCxnSpPr>
            <a:stCxn id="26" idx="0"/>
            <a:endCxn id="27" idx="2"/>
          </p:cNvCxnSpPr>
          <p:nvPr/>
        </p:nvCxnSpPr>
        <p:spPr>
          <a:xfrm flipH="1" flipV="1">
            <a:off x="7052556" y="1283489"/>
            <a:ext cx="619076" cy="561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27616" y="184482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28184" y="637158"/>
            <a:ext cx="164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script (like F5 in idle)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0851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explorer</a:t>
            </a:r>
          </a:p>
        </p:txBody>
      </p:sp>
      <p:sp>
        <p:nvSpPr>
          <p:cNvPr id="31" name="Oval 30"/>
          <p:cNvSpPr/>
          <p:nvPr/>
        </p:nvSpPr>
        <p:spPr>
          <a:xfrm>
            <a:off x="1403648" y="4725144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1" idx="3"/>
          </p:cNvCxnSpPr>
          <p:nvPr/>
        </p:nvCxnSpPr>
        <p:spPr>
          <a:xfrm flipH="1">
            <a:off x="827584" y="5032457"/>
            <a:ext cx="670972" cy="2687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600" y="6390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(like idle shell)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17538" y="6129261"/>
            <a:ext cx="24916" cy="2613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9172" y="5769221"/>
            <a:ext cx="11065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35364" y="4697524"/>
            <a:ext cx="836436" cy="334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44298" y="5013517"/>
            <a:ext cx="1191598" cy="13771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1704" y="6390620"/>
            <a:ext cx="13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output</a:t>
            </a:r>
          </a:p>
        </p:txBody>
      </p:sp>
    </p:spTree>
    <p:extLst>
      <p:ext uri="{BB962C8B-B14F-4D97-AF65-F5344CB8AC3E}">
        <p14:creationId xmlns:p14="http://schemas.microsoft.com/office/powerpoint/2010/main" val="3823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Breakpoints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Set Breakpoint: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Click next to the line number to insert a breakpoint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debugger will start running and stop only on the marked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Shows variable values each time it stops</a:t>
            </a:r>
          </a:p>
          <a:p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9" name="Picture 6" descr="http://image.shutterstock.com/display_pic_with_logo/638650/638650,1294706954,1/stock-photo-code-bug-software-bug-hidden-inside-a-binary-code-68704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364834" cy="108580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t="29348" r="14145" b="30698"/>
          <a:stretch/>
        </p:blipFill>
        <p:spPr bwMode="auto">
          <a:xfrm>
            <a:off x="1651419" y="3140968"/>
            <a:ext cx="6298362" cy="26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1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Stepping inside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56323" name="AutoShape 3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AutoShape 5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AutoShape 7" descr="data:image/jpeg;base64,/9j/4AAQSkZJRgABAQAAAQABAAD/2wCEAAkGBhQSEBIUEhMVFRQWFRUVFhUXFxcYFRUXGBQZFBQYGBcXGyYeGBsjGRcVHzAhJCcqLS4sFR8xNTAqNiYrLCkBCQoKDgwOGg8PGjQkHCQpLC4tKS80LCwqLioqKS8sLCwvKSwsLCwsKi8sKS0pKS8sKSkvLC0sLCwsKSksLCksLP/AABEIAOEA4QMBIgACEQEDEQH/xAAcAAEAAgIDAQAAAAAAAAAAAAAABQYEBwIDCAH/xABVEAABAwIDBAUDDggMBQUBAAABAAIDBBESITEFBkFRBxMiYXEygZEXIzNCUlRicpKTlKGy0RQVNbGztNLTFiU0Q1Nkc4KDweHwJISiwvFEY3Sjwwj/xAAaAQEAAgMBAAAAAAAAAAAAAAAAAgMBBAUG/8QALxEAAgIBAwIEBAcAAwAAAAAAAAECAxEEITESQQVRcYETIjKRYaGxwdHh8BQjQv/aAAwDAQACEQMRAD8A3iEQIgCIiAIiIAiIgCIiAIiIAiIgCIiAIiIAiIgCIiAIiIAiIgCIiAIiIAEQIgCIiAIo7eHbbaSnfO9rnhpYMLLYiXyNjaBiIGrhqVUD0yQD/wBNP8ul/foDYCLX3qzU/vao+VTfv09WWD3tUfKpv36A2Ci1+OmKD3rUfKpv3y++rBD71qfTT/vkBfiqZvR0jsp5DDAwSyg2eSbRRnkSM3OHEDTib5LAqOlxjmObHTVDXlrgxzuowtdY4S7DKTYHM2CoUdNzzPEnUniT3k5+dc3Xat0JRjyyMnguu2t9q2ExlslM7GL2Ebjbz9Yvuz+laQECeBrhxdE4h3yX5H5QVQbTdy5inXEh4hfDmWSGWbi2LvJBVNvC+5HlMIwvb4tOdu/RSi0ZAHRva9ji17Tdrm5Ef6d2hVzZ0qiNjBLSzvfbtOiEZYSOWJ4I527+K7Wj8Qjf8stpfqTUsmwEWv8A1YYveVZ8mH96vvqwRe8q35EX71dMkX9FQPVgi941vyIv3i4npii9413zcf7xAbBRa99WOL3jXfNx/vE9WSL3jXfNs/eIDYSLXvqxxe8K/wCaZ+2uuq6bII2F76Kua0audEwAZ2FzjyzsPOgNjIuuCXE1rhoQCL65i67EAREQBERAEQIgCIiArPSP+TpP7Sm/W4V5Pr34ZHWA8px0HuivV/SQf4ul/tKb9bhXlDa49dd4u+25AdAqjyb8kLkK13JvyQsdEBk/h7uTfkhffxi7k35IWKvqAue5FFM+Zkzo7QgSASYQAXYSLA+dbBZAq70b7bmlpXU7g0QwEEOt2i57nODSeQs4+hbi3V3VaGtmmaHOObGHRg4Eji469y8zqartVqnXxj9O3uVvLZryeieBih8r+jcT1cvwRf2N54ObxtcEaduzKllRGJI72uWlpFnsePKY8cHD69QtwVk0OUcroxjyDHlva4ZNJzVD2huUyGrm6ljr1QF7OcL2BDj8Fwvcv1zB1veGr0Pwq+ep5STS337P9vsYlHBV5K9pkdFEDNK3y2sIDY+A62U9lhvwzd3LjXbIE8To5Q0YtC27sDvauu4C9j3C4uOKudB0cGmp2xwYAG54M7udxJefKceZA5ZBRUtMQSCLEGxB1B4hc/UKelkmoteTfL/ZehF5RoTaEssMr4pGsD2OLSMDeHLLMHUHkQsf8Zu5M+S37ltPfLcqOpxzGVsL44HE4rWlwZtHiBcX5Fq1CvW6PVx1NfUue/qWp5Mr8ZO5N+S37l8O0Hcm/JCxUW4SMk17uTfkhcTWHk35IXQiA7vwo8m/JC7ojiY4m2V+HcsNZ1EPW5PP9koD2bs72GP4jPshZCx9newx/EZ9kLIQBERAEREACIEQBERAVbpMP8WTfHp/1qJeVduD153i77bl6q6TfyZN8en/AFqJeWN4R6+/xd9tyAjEREAX0L4svZNH1s8Mfu5GM+U4A/nWG8LLBuro12AGQUkbhnK5ssn9/tAfNtaPOVu1azoZcErXgeQ8EDuBtb5OS2TBMHtDmm4IuCuF4TernZJ/U3n2K4POTR/SRvU6lbFI2NkktS6QudIC5rWsLQGgAj3QHcAcrm6v+y9uF2xhVEODmwFwt2pGsLGyFrSdXAdkE62CbwdHgqXWPVOiLzJglY5xjcfKLC1wuDyJA53ytNSQxwRMp7EsLSHEZO+Nlob3OWlstEhX/wAatyt2e+ZZ5y9v92HHJWeireL8Li6xrXsY8yDA95ks6NzRia4gXDg8A97SpTeujAla4aubn4tNr+g28wWXsqKGmxESPkcRYXAGFoNw0BrQBnc96xNozmV2I+AHILm+IaqmGk+FlOTeUk84XqRnJKOCtVdG17XNe0Oa4FrmkZEEWI7suK0dvjuq6imtm6J9zE/mOLXcnNuAfMeK3rtCUhzxjYzAwPs8ZyXvkMxYZWyzuVHbc2PHUwuilHZdY39sx1uy5vwhc+IuOK1PDNdLSyXV9Muf5IQlg89os7bOyH0074ZPKYdRo4HNrh3EEHzrBXuotSWVwbIREWQFI7PHrUngfsFRylNmj1mXwP2CgPY+zvYY/iM+yFkLH2d7DH8Rn2QshAEREAREQAIgRAEREBVek38mTfHp/wBaiXlreT+UP8XfpHL1J0oH+K5/jU/61EvLm8v8of4u/SOQEUi7qaldI9rI2l73GzWtBLieQA1Wyt3uhs4BLtCURMGsbXNBHc+V3Yb4DEfBa2o1VWnWbH7d37GG0jWkFO57g1jS5x0a0Ek+AGZV43G3OmZWRSzNDGx3fhJGLEAQzIadotOfJWybeXZVEDFS2e7QinbixfHnee0PAuCkth1PWxiUs6vHm1t8RwDJpJsMybnIaWXJ1OuvnW+mDjF7ZfP2IOTJaOZrdb5C5sCQ0cC4jRTdBWvj8h1hy1HoKhWsNnWfha4dvIWsBa9z5OXFdUW0ZZyY6JoIHZdO72NnDs3HaNu4nu4rhUaWbmnTnq8yrG+xZq7ecxNvLIxg4X1Pg0G58ygP4WGZxMEFRP8ACDbN9Nj/AJKQ2ZudCx2Oa9RKdXy5tv3MOVvG/mUzVVOGzRbTzAcLBd23SxhV16uba8ixrbMmVn8b1Lc30E4HNpDj6LLuoN5YpXYA4sk/o5BgfflY5H0qwQTYgdARyWJtXZcU7cMzA8cCfKb8VwzCg/CNLqa1OvuY+GmtjCqGg2uASNLgG3hfRR87VwnjlpB23Omph7c5zQD4dvLZ8IZj6kqQHAEYSDmL9ppBBAORF9bg8wFwL/Dp6eXS+Cvpwyk7+7pOq+rfDh61gLSHG2NnlNF9Lg4tbeVrktW7R2XLA/BNG6N+tnC1xzHMd4yW+al7mglgBcGktDr2cQ02BtnmeXNV+i6StnVcfU10BjB4PHWxA8w5oD2HTMDzrs+Ha3UQrwodUY+X1L27lsZM04i2JvZ0axiJ9Ts6Zs0IBc5ge17mgZkte3ygBc2NnAA+VYrXi9FRfC+PVD+16osTyfFLbLHrMvgfsFRKl9lewzeB+wVcZPYmzvYY/iM+yFkLH2d7DH8Rn2QshAEREAREQAIgRAEREBU+lL8lVHxoP1qJeX96B/xL/F/6R69QdKZ/iqo8YP1mJeYN6v5TJ8Z/6R6A5bpbyGhqmzBgkADmuaTa7XCzrO9qe/zZgkK17SoKbaj8cO03tlOlPXEi2pwxyjsW4BtlrtSeyqfIvPgP81rzoUpfEi8S8zGC2xdG9VA5gkj7LnAOmaQ9gB1NxmB4gC62EyRrG8GsaB4NaBYD0WCjtmUTaemjjbI5+MNkdc9gdm4DG6NHa89guZ7bwD5DLEjg55zaD3AZ+dcLU3SueJPZexW3kktn7OdVkGW7YNWxA2dL8J5Gg7v/ACrHMAzDG0BrWtya0WAuchYeChtnbRwOucwdRx8QpOvlBLXtN2kWuOBBJseRsVRfqYS0TVG0u/ngw38uxL0G0A0WcL8jqfA3/Oup78RJOpN1FR1C7m1S89fdqr641zeUuCl5awZ7XW0yXTNKfdH0qG/CJp3O6uTq2NJAsGkusbXJcDqRoOC+Ule842SWxst2gLBwN7G2gIIN7dyioaimOFPZdssYaJZshwX8R/v0qtSxdSXFg9aJJLB/NnUuYPc82+cclNz1gZE1vtiMVuQOYv5rZKIklXqLdXF0Qpe8sLP+8y7OyR0Su0Iz0IPA8QtfVm41FA4y1te2Nj3OeynhaXzljnHDe+TDa2oIyOavEzwzwJ7I+ETmB3Z37s1SuknZkPVQSNbaofI5pLf5xgaTicOYOEYuRzvbKWhjJWdMW0peWCUeTHfvFA2N8FBCaaKVuGSokJkqJG2OWXZjBuRYX8yqLtm8ipFsWg9C5sZe9uGq97T4dTXHpxu+X3Z1I6eOMPkr80BabH/QqU2V7BN4O+wVkT0oe23oPC/iujZrSIZgdRi+wVo6nTul/gzVtq6H+B7C2d7DH8Rn2QshY+zvYY/iM+yFkLVKQiIgCIiABECIAiIgKj0rfkmp8YP1mJeYt6/5VJ8Z/wCkevTvSv8Akip8YP1mJeYt7P5XL8eT9K9ARLG3IA45KxRswgAcBZQ2zI7yDuuVNoC4bq1RMBuScLi0DXC2wNgOVyTZStNVNNwCCcTibd5yv5gPQqfsHaoic4ONmvtmdA7Rt+43t6FZop+a854jBxk1jkrkTcMyzopFDUz8r+hTUMUH4PckYrXvxv4rjqlR+ZkMHcJ9P9fqsDn6PFdomUVHU2aL62F/9Vz/AApRn0x2MMyWl7HOMbm2cSSDfInM2IByuvkTcOIk3c7U8MtAPr9K6PwpfDMpxamZO2aRYhxlhe1jiwe2/wAwOIQzg6G64fjmSOIxC2E5A8QOShOlx+aK7jB0Oe09qwvbXjbxVL3heX1bsJILWtF+VmXd+cjzqXqd6IqaRjXdt9x62OFvdHQZcNdNNVj7U2y2sqHStj6sBgYNLnMkk2XqfB6bHdFtbeZs0RcppI2r0f7rRbOoW1D2YqmRjXONgXjHbBCy+moB5m5OVgILbuwqParvw1pbGyMvjrHRuY4vDQCzC7yMVzbEcgDc3ABV02DteKuomNZI1srWsDm3BdG9lrEt4tu2/Ij6qlV7Lotl0rqJ7esZVve6ZrCSY22GAhrnXIBDRa4OttM+rJ6qWofRzj89/wCsFsY2ytxFbld366PoqanjqqVzzC4hr2SEFzCcmkEai4sRnnaxI017UxAMkIGrXE/IsFs/fHfWOakZR0zH9W3CXPeA0nDm1rWDQXtrwAA7td1EVwRzBGnAi2vnPoXfpout0vTf9R146aydGLVv2PUuzvYY/iM+yFkqtbgbztraJjwA17PWpGe5e1ozF+BFnDxtwKsi4MouLcXycKScXhn1ERRMBERAAiBEAREQFQ6WPyRU+MP6zEvMe9f8rm+PJ+levTfS2f4nqv8AB/WIl5j3p/lc39pJ+legLPuBsJhZ172NkJLgGvBLcIy8kam9/QFY591opG5NDSRcPZ+ewycP93Vv3D3eaygjmqI23bG0CNowtuGgkke6NxcnjiPHLtpKOjqDC5jnNZUuldHFmWY2ZSktcM2ggOtzcSuNN2yk5xl329DoqyqC6JLtv6mjN5KN0OKN+ocMxo4agjuIUluHvLG2dkdY/wBZAyJ4EaNJ9za+v1K79JO6XW073NYXTQ3LQ23aaHdsWtdwDcRAFjnx0WlVtQcNZS4y54fmmad9XQ8dnwbkq94KXrniKQBl+zkcPmNrLJiq2uF2lrvikE/VmtaxuuAe4fmWNtI2jNuY/Oq34dDpxFlHSbSFQu6nmaXtDyQy/aI1A7lr3cjaM0sro3SOcwRl1nHFY4mgWJzGqs9XtNkMjWSEjE3FcC4HaLRfjnY81xLtDKNvw1u8ZINdibqZmh7hGSWX7JOpH/ldP4VZYIq2OF2Paf7w/McwuNNikvgs4A2JBBANr2JHG3BUvTyr3ZjGCZrdpY+27C0BoFxk0AcSqRvHvHJI0spiR8IeW/gcPFo+vw0XHeOpkEroS7sMwEAZXLmB1zzzJUZBOWG45EZ8QcjpmvRaLSQxGc+5bBLO5gM2J1dnzyBh1Db9o8c/9lWmhY0NGHQ2PeR5+5VVkEU2JwEjHNzdch7Dnpc2IvnrdXDYXVukhExLYrt6wg2NrZC+oF7XIzAOWeY9TSoxXXGO3bzZ0odMfmitvuzP2Vu5PWSAU8eIt8uVxLYos/bPAvit7VoJ7grZW7nUdA1jqyaonfITZkRETTYC5sHB5AyzdJfMBRO/W0H09RTMgcYWRRNfEIzha0ue67gBkb2GZvfPW5UNt7eaWslEsuEEMawNaCGgDM2F+JJJ/wBAtqqq3UOMpSxDyXJ0KKrdQ4ylLEPJbMvtV0aU08TZaSWaMPY1zMTjNGQRcYmv7Y77PFrLWu39izUshjnZhdmWkZskA1cx1hcaXBAcL5gLizbsmERtnlDBezBI9rczc2AIBzP1q2bw7UYNi0scxD5pI2ujBN3t7bsEt9RZlhfje2YusKN2mksS6k3jBBq3TNYl1RbxggNw9oVjKvBQyNEj2lxieRgmwDFhscsWHEQbg2Bz57i2Dv11kraeshfS1LsmteD1cptn1cmhPd6CVoLd/bDqasgma5rCx/lOa5zQHAscS1hDiMLnZDNeidm7vh5innqH1ThaSImzIGEjsvjiZlfCcnOLiL5EXWrr1FTy1yvfJo6rp6nlfyWBfV8C+rknPCIiABECIAiIgKb0vH+Jqvwi/WIloefcuoqK18hic2B1Q8dY/stc3rnE4L5u7N8xkvQXSXW9Tsyokwh2DqjhNrH15g9s0i4vcXBzAyWpmt/4l9W6SeZznSxxRzOaS1wmMPYeDYNOFzblrbAONjktLV3Tri+n29TZ09anJJmw6LbrIopBJh6ovN8Rt2ne1ba5cTbyQL9y5R1zwB1NFK1jBePEIWHO+ItbLIHgm58oBR+yoWsDJi4ST3ILyMohYdiFh9jYbeV5TvbO4CSm2ocQdY4ibNa0XOhyA8LnNcGGojTBVSk5PbjZYfk+Xg27aZTk5pYMB84e8+WyRvadG8FsgufKIvZzb+2aSO+61Rvn0fyvnkmo4sbCMb42eW13ty2PUtOvZ0vots18zZYruJuCDG8AB7HcS3LLLIg5EZEFUXerC5okeHY4CXjqpRCTiswEPIc4NJscIz7JF8rqen/6r4zpl8suU+fwz7k5JzpcZrdGudnyXZY6t7JHguyrhxMI48PFZG0qyaepdM/q7uDWkAkmzRYEuN3PfYZucSSbrIZs4kXDm+k/cvTrONzkGT0TU2OrmFs+oOX+LGF0by7REm0akNzawiJp4Wi7BPndiPnVl6P4fweeqmOG7aWR1xza5jhr3gKrx7EIuezc5k3NyTmeC0a686qdj8kv5Ipb5MVT/RFWAzz05PsjesZ8aO9wP7hcf7igq+heAWhzbnXM5D0Lr3dZJSVcFQHN9bka4gE5tvZ404tJHnV2rp+NTKHmvz7GZLKLJv8AU+CveOccJ/8ArAVeVy6R6Mv2jIWkWDIhmfgZcOSqlTs5wY43boeJ8OSjosrTwzz0oR4IGgnOJw4HO3eNP81bqY2aAqxR7Gf1jc25G+p4eZWdsfZJJFxbIXN+dvBdvS3YXS+xt0z7DaG0HO6thcS1gOAH2uI3IB1tle17XJ5lY3XLDn2gXdn2uK458lxifcgXA7zou7VZFRwjrV3dKwjLdKbNBIs0ECwsc+a+z1L5pBc4nENaL2Fg1uFoHAANAACwDMuupqALkE24X107lidsYrLIzuXLM7ZlO2SphZJ5BlYJCb4QzGBITbQYb5r1nEwAANAAAAAGgA0VF3P6KKKnha6SMVErgx5klAIBycAxmjRfxJ4ngr4F57VXq2WUce6xTeUfURFqFIREQAIiIAiLG2jtBkEMkshwsjY57jya0XPigKN0u7Va6BtCD2p7PkI1jgjeHF3c5zw1jbi3le5WsqDZhiLQx0sl5C83s5xe4Yc7Nvnc563J5rI3g3gcevrJxaSQgiO/kixEEN/gtzd3l5VZkqpHBrpHOxgXyc5oDrXyDCLZgehU3VfFg4ltNrql1GwKSuwh1yWuaQAwtNzmQ+59rh71njaIcM75EZ5gg52zGnH61q5ta9mIte6/aJuXOucySQ5x9Kn9o7WdTTGI3NgwuztmW4sxobBw9JXnp+FyhNdO+Trx1kLItvYtslZk3Ls3tYZXAtcDkbce9Qm2dlioY5t3x9sOBDWkkAEDETqRcDRYm0XkwwSB3Zla42zBBa4NLSQb5OuD4KO48dL+U/8AaXR0ejUfnZp6nUZ+WJxO53/vS/NsX1m6hbpPMP8ADYuuaEOAvfW3lyAj/rWJLs8i9iTb4cg/711jnln2TsVzY6sGV5vTOFzG0fzsZOhzyH1qPl3fcf56QeETP8ysTZETmtqxY9qjkA7Tzn1sJ4vKjWQE8HDM6vk4eL1TD65e36GCUO6J/p5fmmLnFuccyZpCLHIxMzy8Vgw0Iv2idL2xyW+2sp9reIPtn5ZfGVr4Mlm3k2KZalzhI5vYiFgwHSJo1JUFW7rucAOukHH2Fp8PbL7vLWASudxwQ2GJwv6zGODlXeqBdxufhSan++q6VitIwifotzy2566Q8PYmj/uXbU7sHCQJpLnj1Tf2lHgNawE5C3un/tKNms5ziQciB5T/ADe3Vpkkv4EH+nk+Zb+0sPZ27JlMnbcAx2EHBfEbnhcW0B86xTGLjI5gnypOF/hrtqmC+nuRq8atvwctmqxwhJrnYug8Qb9DtrN05I2OeXAgW0a4GxNr55BcodyRIxrzM9oc0G3VggX4A4hdYuANJIB7OflP4Z8XrInYWyF0Zs9rsTc3WJHAi9rEZedSna7Kt+ckpS6qsvnJ6H3A3k/C6UB+ETwkRTNGlw0Fj2g+1ewhw8SOBVmWiN096BTTw1bfYXtEdQOIiLj2j8KGS5PwS/utvZrri4zC1DXPqIiAIiIAEQIgC1h0n7e62ZtGw3ZGWS1HJz/Kp4jztlKR3R88rxvTvA2ipZJiMTgA2Nl7GSRxwxsHi4jPgLngtAbwbTfFESXY6md7u1pikfnLIOQFwByGHkgIja1Z19TYG8UBIHJ8p8o99rfV3rqkOvo4cvBdUUQjaGN4D0knMrre/tNGed7i54aaID7U5teCSewTw5eCkN4aourKg4j2qiYcNA8tba40sAPMsEbInexxZBOfhCOW3f2iLfWuO02HrJHODmuJc7MkEXueeWarzFy53J9L6ckg/aTm0kIByZNU20zDhTuI054j5yucNY12hN8r6X08NFi7M3enqo29TH1gbdxAlbiF2tucLnj3KjJ6N0QHWAtOf85ca8MLyFiE4ZcU9/ISi1vgnxLcAknjy4eZfOtviu42FuXLwURs6SZ5IjjklzIAY2Q5cM2/nKsVHudWuFzSviblnI8M8bjFi+pYsvrr+uSXqyvKOujqLdYLntU8o4ZZNI4dyxXT2Gp1GWXp0UnJutLHcue25aWkDG7yhh1IGirO16rqHAOBcTmMza17cT3KNV9VjfRLITRKGS2LtG+fLPjyWJV7TDQO1dxByuMvqUBUbYc4EZgdxd9ea7NkvidJhmc5rSNbutfje17DzK6TwsmST2tW45pCST2mNtlwjaOXcsVtTnbET2Q7Ij7ld9k9HtPUi7JXuJ4xStd9QBWLt3o4p6V1pK58JOhnp5sDsgcportOvce5aFfiFDl8PfPoyKkuCsS15dh7XG1ha2fmXF0tg7M5a6Z55cOS76nYEbSCK6jktfSScE8vKjy9KjauENHsjHZi2F7zfnk4Bb6knwSM8SZjM6DPLLLw0XY+S5uST6ODR3LBcBY5nQ5YncuV12QC4broL9ojgORVn/klnbBlF98QJNsuI4gdyyOtu7XW/Lha2ijIXdkHPjc3PurcCsimFyTmeRz0UopuLwjKy1hE1sOqwSmN3kS3LQdBJbtt8Ht+sW4rcvRZvBijdRyOJfA0OiJzL6cnCzPiYz62e7AeK0K4E3bcg2Dmni1wPZcPAq37C268dTVRD1+FxJZpicBhnh7g9uh4EsPBV4wQPRCLE2VtNlRBHNEcUcjQ9p7iL5jgRoRwIKy0AREQAIUVM6UN927PpLB+Gee8cLsJcGZtEkhsD5DXYgOJsLHNAU/fzeAVVYQ13rFKXsab2a6a1p5O8RtvGDzMllq99SaiZ0+eAXjhB4NGrvEm/pPJS7tuUZj6rG7q8OG2CYEjXMgXuTmedzzWB1OzfcH0VKAx5I76i/iF1tbh8ns94yPpCzfwbZvuHeipXE0mz+DHfJqUB2N3iqGNwxvMYthLm3MjhrZ0shc+3c0tHcoeaLESXDE45lzsyfEnMqRNHQ+4d8mpXH8AozpG/wCTUqEYRi8pEnJvkixHY3aACOIABWY3b9S12ITPxcXHCSfElpJ8Ssj8VU3CGT5FT9yfiaD+gl+bqfuWXFMiTWy9sbTewPl2gaWnOfWzljcQGvVR4ccp+KLd6kWdJlHShwY6srpbWM00haw3NyGNcT1bbgaM86qFZsNr9GztPE9TO8utYAXcMgLf7ssT+Cn9v9Gl+5admhqt2mtvJbfdrf8AMw4pkntnpTmmuI4YogeOcjvS7s/9KqNTWOkcXPJc46kkkqa/gn/8j6NL9y5fwS7qj6PL+yr6dPVSsVxwEkivYhy/OmIcvzqxfwRPuan6PL+yvn8E+6o+jy/sq8yV+OWxuLjvBIKn9nb31sILW1Ej4yLGOQ9bE5p4GOXE23DTmvv8FRyqPo8n7K74N32Nycyd44XhmFudsIUZQjLlAwK6rbKcQp44ne26rE1jv8Mkhp08kgZaLhBHn5LPFwNvqUv+JYv6CX5up+5ffxTBxhl+bqVOD6eDMXh5Op1RGG2ay54kMbG3zAXcfP8AUsPqATm0ecX/ADqS/F1MNYpPkVK+Cko+LHfJqVdZqJzXS+C2y6Vmz4MEU49yPQsuCRzdBlyIuF3inovcO+TUrm2Gh9y70VX3quFkofS8EIzlB5i8GOW34ebM/nWXsmp6mYE5Ry4WO4Br/wCbf3cWnxQM2f7l3oqvvQnZ3uT6Kr71iUnJ5ZFtt5ZtXoz2/wBRO6kkJEcxdJDe9mTeVNF3BwvIBzEnctprzM/eansMMzmOaWujf1chMb2G8b8252IGuouDe637uVvKK+hgqQMJe0hzc7B7SWyAX1GIG3comCcREQALSX/9Ju/J3/Nf/h963aFXN79wqXaXVfhIeeqx4MDy3y8OK9tfIagPKMRWVGV6DHQRs3lP8877ly9QzZ39Y+fcgNAsK72Fb4HQds/+sfPvX31ENn86n596A0Y0rLpbLdPqJ0HOp+kPXIdC1CNHVX0h6A1ZTMCk4IBzC2I3oeoxpLWD/mpFzHRNSjSat+ly/egKGykHcu9lErwOiun98V30ub719HRfB75r/pk33oCmsoV3NoVbvUyh99bQ+mTfevvqaQ++tofTZvvQFS/Al1voVcvU1i997Q+mz/evnqaQ++tofTZvvQFIdQrofRK++pjB762h9Mm+9cT0XQe+a/6ZN96A15JSDuWFPAOYWzz0V0/viu+lzfeuB6JKU6zVv0qX70BqCpjCiKgC63k7odozrJVn/mZF1noVoPdVX0h6A0S4rpeVvv1EqDnU/SHr56iGz+dT8+9AefnlY8hXoj1Dtnf1j5964noL2d/WPn3IDzfKV6W6D/yLT/Hn/TvWOegfZvKf5533K5bubuxUNOyngDhG0uIxOxG7nFxzPeSgJNERAAiBEAREQBERAEREAREQBERAEREAREQBERAEREAREQBERAEREAREQBERAAiIgCIiAIiIAiIgC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08365" cy="48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642076" y="1412776"/>
            <a:ext cx="1501924" cy="1008112"/>
            <a:chOff x="7642076" y="1412776"/>
            <a:chExt cx="1501924" cy="1008112"/>
          </a:xfrm>
        </p:grpSpPr>
        <p:sp>
          <p:nvSpPr>
            <p:cNvPr id="5" name="Oval 4"/>
            <p:cNvSpPr/>
            <p:nvPr/>
          </p:nvSpPr>
          <p:spPr>
            <a:xfrm>
              <a:off x="7812360" y="1988840"/>
              <a:ext cx="441784" cy="4320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42076" y="1412776"/>
              <a:ext cx="15019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Click ‘debug’</a:t>
              </a:r>
            </a:p>
          </p:txBody>
        </p:sp>
        <p:cxnSp>
          <p:nvCxnSpPr>
            <p:cNvPr id="9" name="Straight Arrow Connector 8"/>
            <p:cNvCxnSpPr>
              <a:stCxn id="5" idx="7"/>
              <a:endCxn id="7" idx="2"/>
            </p:cNvCxnSpPr>
            <p:nvPr/>
          </p:nvCxnSpPr>
          <p:spPr>
            <a:xfrm flipV="1">
              <a:off x="8189446" y="1782108"/>
              <a:ext cx="203592" cy="270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699792" y="3284983"/>
            <a:ext cx="5112568" cy="778682"/>
            <a:chOff x="2699792" y="3284983"/>
            <a:chExt cx="5112568" cy="778682"/>
          </a:xfrm>
        </p:grpSpPr>
        <p:sp>
          <p:nvSpPr>
            <p:cNvPr id="22" name="TextBox 21"/>
            <p:cNvSpPr txBox="1"/>
            <p:nvPr/>
          </p:nvSpPr>
          <p:spPr>
            <a:xfrm>
              <a:off x="5148064" y="3284983"/>
              <a:ext cx="266429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script will run until it reaches a breakpoint</a:t>
              </a:r>
            </a:p>
          </p:txBody>
        </p:sp>
        <p:cxnSp>
          <p:nvCxnSpPr>
            <p:cNvPr id="12" name="Straight Arrow Connector 11"/>
            <p:cNvCxnSpPr>
              <a:stCxn id="22" idx="1"/>
            </p:cNvCxnSpPr>
            <p:nvPr/>
          </p:nvCxnSpPr>
          <p:spPr>
            <a:xfrm flipH="1">
              <a:off x="2699792" y="3608149"/>
              <a:ext cx="2448272" cy="4555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843808" y="4437112"/>
            <a:ext cx="4956328" cy="1512168"/>
            <a:chOff x="2856032" y="3284983"/>
            <a:chExt cx="4956328" cy="1512168"/>
          </a:xfrm>
        </p:grpSpPr>
        <p:sp>
          <p:nvSpPr>
            <p:cNvPr id="28" name="TextBox 27"/>
            <p:cNvSpPr txBox="1"/>
            <p:nvPr/>
          </p:nvSpPr>
          <p:spPr>
            <a:xfrm>
              <a:off x="5148064" y="3284983"/>
              <a:ext cx="2664296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Now you can see what the variables are set to at this point of your execution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2856032" y="3746648"/>
              <a:ext cx="2292032" cy="10505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444809" y="1902128"/>
            <a:ext cx="6729718" cy="372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Debugging keys: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Alt + Shift + F9 start debug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F8 </a:t>
            </a:r>
            <a:r>
              <a:rPr lang="en-US" sz="2800" b="1" dirty="0"/>
              <a:t>to step forward to the next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F7 to step into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F9 to jump to the next breakpoint</a:t>
            </a:r>
          </a:p>
        </p:txBody>
      </p:sp>
    </p:spTree>
    <p:extLst>
      <p:ext uri="{BB962C8B-B14F-4D97-AF65-F5344CB8AC3E}">
        <p14:creationId xmlns:p14="http://schemas.microsoft.com/office/powerpoint/2010/main" val="11225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Autofit/>
          </a:bodyPr>
          <a:lstStyle/>
          <a:p>
            <a:pPr marL="0" lvl="1" indent="0" algn="l" defTabSz="457200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Mission: replace first and last character in a string</a:t>
            </a:r>
          </a:p>
          <a:p>
            <a:pPr marL="0" lvl="1" indent="0" algn="l" defTabSz="457200" rtl="0">
              <a:buNone/>
            </a:pP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first = s[0]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last  = s[-1]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lvl="1" indent="0" algn="l" defTabSz="457200" rtl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abca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bbnbnb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0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0040" y="1447800"/>
            <a:ext cx="7772400" cy="4572000"/>
          </a:xfrm>
        </p:spPr>
        <p:txBody>
          <a:bodyPr/>
          <a:lstStyle/>
          <a:p>
            <a:pPr marL="0" lvl="1" indent="0" algn="l" defTabSz="457200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  <a:p>
            <a:pPr marL="0" lvl="1" indent="0" algn="l" defTabSz="457200" rtl="0">
              <a:buNone/>
            </a:pPr>
            <a:endParaRPr lang="en-US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buNone/>
            </a:pP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first = s [0]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last  = s [-1]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 )</a:t>
            </a:r>
          </a:p>
          <a:p>
            <a:pPr marL="0" lvl="1" indent="0" algn="l" defTabSz="457200" rtl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lvl="1" indent="0" algn="l" defTabSz="45720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469" y="1522482"/>
            <a:ext cx="7772400" cy="4572000"/>
          </a:xfrm>
        </p:spPr>
        <p:txBody>
          <a:bodyPr/>
          <a:lstStyle/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dbcd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abca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0" lvl="1" algn="l" rtl="0"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aanana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bbnbnb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 algn="l" rtl="0">
              <a:buFont typeface="Wingdings" pitchFamily="2" charset="2"/>
              <a:buChar char="§"/>
            </a:pPr>
            <a:endParaRPr lang="en-US" dirty="0"/>
          </a:p>
          <a:p>
            <a:pPr lvl="1" algn="l" rtl="0"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Observations?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060848"/>
            <a:ext cx="445875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55976" y="155679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Search what replace does!!!</a:t>
            </a:r>
          </a:p>
        </p:txBody>
      </p:sp>
    </p:spTree>
    <p:extLst>
      <p:ext uri="{BB962C8B-B14F-4D97-AF65-F5344CB8AC3E}">
        <p14:creationId xmlns:p14="http://schemas.microsoft.com/office/powerpoint/2010/main" val="12756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algn="l" rtl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pPr marL="0" lvl="2" algn="l" rtl="0">
              <a:lnSpc>
                <a:spcPct val="110000"/>
              </a:lnSpc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occurrences of the character in the string – we only want one specific change.</a:t>
            </a:r>
          </a:p>
          <a:p>
            <a:pPr marL="0" lvl="2" algn="l" rtl="0"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.replace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replace(...)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(old, new[, count]) -&gt; str </a:t>
            </a:r>
          </a:p>
          <a:p>
            <a:pPr marL="0" lvl="2" algn="l" rtl="0">
              <a:lnSpc>
                <a:spcPct val="11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Solution?</a:t>
            </a:r>
          </a:p>
          <a:p>
            <a:pPr marL="0" lvl="1" indent="0" algn="l" rtl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(s[0], last, 1)</a:t>
            </a:r>
          </a:p>
          <a:p>
            <a:pPr marL="0" lvl="1" indent="0" algn="l" rtl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(s[-1], first, 1)</a:t>
            </a:r>
          </a:p>
        </p:txBody>
      </p:sp>
    </p:spTree>
    <p:extLst>
      <p:ext uri="{BB962C8B-B14F-4D97-AF65-F5344CB8AC3E}">
        <p14:creationId xmlns:p14="http://schemas.microsoft.com/office/powerpoint/2010/main" val="36492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dbcd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aanana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'banana’</a:t>
            </a:r>
          </a:p>
          <a:p>
            <a:pPr marL="0" lvl="1" algn="l" rtl="0">
              <a:spcBef>
                <a:spcPts val="600"/>
              </a:spcBef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Observation: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first letter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is changed twice: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forth and back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lvl="1" algn="l" rtl="0">
              <a:spcBef>
                <a:spcPts val="60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 replace doesn’t work for us, use a different method!</a:t>
            </a:r>
          </a:p>
        </p:txBody>
      </p:sp>
    </p:spTree>
    <p:extLst>
      <p:ext uri="{BB962C8B-B14F-4D97-AF65-F5344CB8AC3E}">
        <p14:creationId xmlns:p14="http://schemas.microsoft.com/office/powerpoint/2010/main" val="424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code: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F4910C"/>
                </a:solidFill>
              </a:rPr>
              <a:t>return</a:t>
            </a:r>
            <a:r>
              <a:rPr lang="en-US" dirty="0"/>
              <a:t> s[-1] + s[1:-1] + s[0]</a:t>
            </a:r>
          </a:p>
          <a:p>
            <a:pPr marL="0" lvl="1" algn="l" rtl="0">
              <a:buNone/>
            </a:pPr>
            <a:endParaRPr lang="en-US" dirty="0"/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switch(</a:t>
            </a:r>
            <a:r>
              <a:rPr lang="en-US" b="1" dirty="0">
                <a:solidFill>
                  <a:srgbClr val="00B050"/>
                </a:solidFill>
              </a:rPr>
              <a:t>'</a:t>
            </a:r>
            <a:r>
              <a:rPr lang="en-US" b="1" dirty="0" err="1">
                <a:solidFill>
                  <a:srgbClr val="00B050"/>
                </a:solidFill>
              </a:rPr>
              <a:t>abcd</a:t>
            </a:r>
            <a:r>
              <a:rPr lang="en-US" b="1" dirty="0">
                <a:solidFill>
                  <a:srgbClr val="00B050"/>
                </a:solidFill>
              </a:rPr>
              <a:t>'</a:t>
            </a:r>
            <a:r>
              <a:rPr lang="en-US" b="1" dirty="0"/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</a:rPr>
              <a:t>'</a:t>
            </a:r>
            <a:r>
              <a:rPr lang="en-US" b="1" dirty="0" err="1">
                <a:solidFill>
                  <a:srgbClr val="0000FF"/>
                </a:solidFill>
              </a:rPr>
              <a:t>dbca</a:t>
            </a:r>
            <a:r>
              <a:rPr lang="en-US" b="1" dirty="0">
                <a:solidFill>
                  <a:srgbClr val="0000FF"/>
                </a:solidFill>
              </a:rPr>
              <a:t>'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switch(</a:t>
            </a:r>
            <a:r>
              <a:rPr lang="en-US" b="1" dirty="0">
                <a:solidFill>
                  <a:srgbClr val="00B050"/>
                </a:solidFill>
              </a:rPr>
              <a:t>'banana'</a:t>
            </a:r>
            <a:r>
              <a:rPr lang="en-US" b="1" dirty="0"/>
              <a:t>)</a:t>
            </a:r>
          </a:p>
          <a:p>
            <a:pPr marL="0" lvl="1" algn="l" rtl="0">
              <a:buNone/>
            </a:pPr>
            <a:r>
              <a:rPr lang="en-US" b="1" dirty="0">
                <a:solidFill>
                  <a:srgbClr val="0000FF"/>
                </a:solidFill>
              </a:rPr>
              <a:t>'</a:t>
            </a:r>
            <a:r>
              <a:rPr lang="en-US" b="1" dirty="0" err="1">
                <a:solidFill>
                  <a:srgbClr val="0000FF"/>
                </a:solidFill>
              </a:rPr>
              <a:t>aananb</a:t>
            </a:r>
            <a:r>
              <a:rPr lang="en-US" b="1" dirty="0">
                <a:solidFill>
                  <a:srgbClr val="0000FF"/>
                </a:solidFill>
              </a:rPr>
              <a:t>'</a:t>
            </a:r>
          </a:p>
        </p:txBody>
      </p:sp>
      <p:pic>
        <p:nvPicPr>
          <p:cNvPr id="7" name="Picture 6" descr="vi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365104"/>
            <a:ext cx="2171429" cy="2104762"/>
          </a:xfrm>
          <a:prstGeom prst="rect">
            <a:avLst/>
          </a:prstGeom>
        </p:spPr>
      </p:pic>
      <p:pic>
        <p:nvPicPr>
          <p:cNvPr id="8" name="Picture 2" descr="https://encrypted-tbn3.gstatic.com/images?q=tbn:ANd9GcRw-vlwSq-bhh0cfwDhvp0i_j39UiTMmQge87ba9skkkRgbsAie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260648"/>
            <a:ext cx="1224136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56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92211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Aharoni" pitchFamily="2" charset="-79"/>
              </a:rPr>
              <a:t>Reminder: </a:t>
            </a:r>
            <a:r>
              <a:rPr lang="en-US" b="1" dirty="0" err="1">
                <a:solidFill>
                  <a:srgbClr val="C00000"/>
                </a:solidFill>
                <a:cs typeface="Aharoni" pitchFamily="2" charset="-79"/>
              </a:rPr>
              <a:t>Tuples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447800"/>
            <a:ext cx="7416824" cy="4572000"/>
          </a:xfrm>
        </p:spPr>
        <p:txBody>
          <a:bodyPr>
            <a:normAutofit fontScale="92500" lnSpcReduction="10000"/>
          </a:bodyPr>
          <a:lstStyle/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just like a list, only it is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Syntax: note the parentheses!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2000)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('physics', 'chemistry', 1997, 2000)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t[0] 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t[-1]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backwards indexing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t[1:3] 	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('chemistry', 1997)</a:t>
            </a:r>
            <a:endParaRPr lang="he-IL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11760" y="2255342"/>
            <a:ext cx="10795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4008" y="2234704"/>
            <a:ext cx="2592288" cy="33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9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0271" y="1319744"/>
            <a:ext cx="7859216" cy="9730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Mission: create 1000 lists of 25 guesses (random numbers) from 0,1,2,3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250" y="2492896"/>
            <a:ext cx="8394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4, 25, 1000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]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[0]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guesses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one guess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Aft>
                <a:spcPts val="60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93" y="345306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79269" y="1268760"/>
            <a:ext cx="8003232" cy="45720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Investigate the lists created: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1, 3, 3, 2, 2, 2, 3, 1, 2, 3, 1, 3, 0, 0, 3, 2, 0, 2, 0, 3, 2, 2, 3, 2]</a:t>
            </a:r>
          </a:p>
          <a:p>
            <a:pPr marL="0" indent="0" algn="l" rtl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Oh no,  a bug!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59394" name="Picture 2" descr="http://goldprice.org/bob/uploaded_images/despare-7313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461270" cy="1414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458" y="476672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370897"/>
            <a:ext cx="8280920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Trace the code step by step.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 – by iterations.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begin by tracing the outer loop: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 is a lot!</a:t>
            </a: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496944" cy="5092744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cards_list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each iteration: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[2, 3, 3, 0, 2, 1, 2, 0, 2, 3, 2, 2, 2, 1, 1, 0, 0, 2, 2, 1, 2, 3, 0, 0, 3]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[1, 2, 3, 3, 2, 0, 0, 1, 0, 0, 1, 2, 2, 3, 3, 1, 2, 1, 0, 0, 2, 0, 1, 3, 3]</a:t>
            </a:r>
          </a:p>
          <a:p>
            <a:pPr marL="0" indent="0" algn="l" rtl="0">
              <a:buNone/>
            </a:pPr>
            <a:r>
              <a:rPr lang="en-US" sz="2500" dirty="0">
                <a:solidFill>
                  <a:srgbClr val="0000FF"/>
                </a:solidFill>
              </a:rPr>
              <a:t>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not here.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players_guess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</a:t>
            </a:r>
            <a:r>
              <a:rPr lang="en-US" b="1" dirty="0"/>
              <a:t> players_guess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[[2,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, [2, 2, 2, 0, 3, 1, 3, 2, 1, 2, 3, 1, 2, 3, 1, 2, 1, 1, 0, 1, 2, 2, 0, 2, 1]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</a:rPr>
              <a:t>, [2, 2, 2, 0, 3, 1, 3, 2, 1, 2, 3, 1, 2, 3, 1, 2, 1, 1, 0, 1, 2, 2, 0, 2, 1]]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 anything?</a:t>
            </a:r>
          </a:p>
        </p:txBody>
      </p:sp>
      <p:pic>
        <p:nvPicPr>
          <p:cNvPr id="6" name="Picture 2" descr="https://encrypted-tbn1.gstatic.com/images?q=tbn:ANd9GcQymOcNxxhu2c9CsGY_P3g0NobpqgbNEVNpu0Q0FUENbH5Vbfj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872208" cy="1512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Ok, we found the problem, but what is the reason? And the solution?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suspect: </a:t>
            </a:r>
          </a:p>
          <a:p>
            <a:pPr marL="0" indent="0" algn="l" rtl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drawing correct?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7" name="מלבן מעוגל 6"/>
          <p:cNvSpPr/>
          <p:nvPr/>
        </p:nvSpPr>
        <p:spPr>
          <a:xfrm>
            <a:off x="539552" y="4162452"/>
            <a:ext cx="2862828" cy="1027276"/>
          </a:xfrm>
          <a:prstGeom prst="roundRect">
            <a:avLst/>
          </a:prstGeom>
          <a:solidFill>
            <a:srgbClr val="5B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4415795"/>
            <a:ext cx="250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players_guess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427984" y="3954016"/>
            <a:ext cx="1656184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3988" y="3954130"/>
            <a:ext cx="15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1" name="מלבן מעוגל 10"/>
          <p:cNvSpPr/>
          <p:nvPr/>
        </p:nvSpPr>
        <p:spPr>
          <a:xfrm>
            <a:off x="4425888" y="4597504"/>
            <a:ext cx="1658280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35996" y="4538464"/>
            <a:ext cx="16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3" name="מלבן מעוגל 12"/>
          <p:cNvSpPr/>
          <p:nvPr/>
        </p:nvSpPr>
        <p:spPr>
          <a:xfrm>
            <a:off x="4435976" y="5154925"/>
            <a:ext cx="1648192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8092" y="5125308"/>
            <a:ext cx="161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cxnSp>
        <p:nvCxnSpPr>
          <p:cNvPr id="16" name="מחבר ישר 15"/>
          <p:cNvCxnSpPr/>
          <p:nvPr/>
        </p:nvCxnSpPr>
        <p:spPr>
          <a:xfrm>
            <a:off x="3059832" y="4162452"/>
            <a:ext cx="0" cy="10272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3059832" y="4484375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3059832" y="4836388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V="1">
            <a:off x="3231106" y="4162452"/>
            <a:ext cx="1194782" cy="130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endCxn id="11" idx="1"/>
          </p:cNvCxnSpPr>
          <p:nvPr/>
        </p:nvCxnSpPr>
        <p:spPr>
          <a:xfrm>
            <a:off x="3241194" y="4662826"/>
            <a:ext cx="1184694" cy="1507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>
            <a:endCxn id="13" idx="1"/>
          </p:cNvCxnSpPr>
          <p:nvPr/>
        </p:nvCxnSpPr>
        <p:spPr>
          <a:xfrm>
            <a:off x="3250930" y="5004337"/>
            <a:ext cx="1185046" cy="366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only one list – which is mutated in every iteration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à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Found the problem!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Solution?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755576" y="2060848"/>
            <a:ext cx="2808312" cy="1027276"/>
          </a:xfrm>
          <a:prstGeom prst="roundRect">
            <a:avLst/>
          </a:prstGeom>
          <a:solidFill>
            <a:srgbClr val="5B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314191"/>
            <a:ext cx="252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players_guess</a:t>
            </a:r>
          </a:p>
        </p:txBody>
      </p:sp>
      <p:sp>
        <p:nvSpPr>
          <p:cNvPr id="7" name="מלבן מעוגל 6"/>
          <p:cNvSpPr/>
          <p:nvPr/>
        </p:nvSpPr>
        <p:spPr>
          <a:xfrm>
            <a:off x="4589492" y="1852412"/>
            <a:ext cx="1512168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5496" y="1852526"/>
            <a:ext cx="16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9" name="מלבן מעוגל 8"/>
          <p:cNvSpPr/>
          <p:nvPr/>
        </p:nvSpPr>
        <p:spPr>
          <a:xfrm>
            <a:off x="4587396" y="2495900"/>
            <a:ext cx="1514264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97504" y="2436860"/>
            <a:ext cx="15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sp>
        <p:nvSpPr>
          <p:cNvPr id="11" name="מלבן מעוגל 10"/>
          <p:cNvSpPr/>
          <p:nvPr/>
        </p:nvSpPr>
        <p:spPr>
          <a:xfrm>
            <a:off x="4597484" y="3053321"/>
            <a:ext cx="1512168" cy="432048"/>
          </a:xfrm>
          <a:prstGeom prst="roundRect">
            <a:avLst/>
          </a:prstGeom>
          <a:solidFill>
            <a:srgbClr val="D3B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99600" y="3023704"/>
            <a:ext cx="152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cards_list</a:t>
            </a:r>
            <a:endParaRPr lang="en-US" sz="2400" dirty="0"/>
          </a:p>
        </p:txBody>
      </p:sp>
      <p:cxnSp>
        <p:nvCxnSpPr>
          <p:cNvPr id="13" name="מחבר ישר 12"/>
          <p:cNvCxnSpPr/>
          <p:nvPr/>
        </p:nvCxnSpPr>
        <p:spPr>
          <a:xfrm>
            <a:off x="3221340" y="2060848"/>
            <a:ext cx="0" cy="10272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3221340" y="2382771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3221340" y="2734784"/>
            <a:ext cx="3425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392614" y="1988840"/>
            <a:ext cx="1194782" cy="2026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endCxn id="7" idx="1"/>
          </p:cNvCxnSpPr>
          <p:nvPr/>
        </p:nvCxnSpPr>
        <p:spPr>
          <a:xfrm flipV="1">
            <a:off x="3402702" y="2068436"/>
            <a:ext cx="1186790" cy="4927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3412438" y="2191492"/>
            <a:ext cx="1174958" cy="7112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4355976" y="2495900"/>
            <a:ext cx="2031464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V="1">
            <a:off x="4355976" y="2518760"/>
            <a:ext cx="1959456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4369296" y="3023704"/>
            <a:ext cx="2031464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 flipV="1">
            <a:off x="4393840" y="3023704"/>
            <a:ext cx="1959456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1011" y="4348574"/>
            <a:ext cx="2171429" cy="21047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Example 2 – corrected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4984" y="1412776"/>
            <a:ext cx="8361238" cy="3744416"/>
          </a:xfrm>
        </p:spPr>
        <p:txBody>
          <a:bodyPr/>
          <a:lstStyle/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]</a:t>
            </a:r>
            <a:endParaRPr lang="en-US" sz="20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n_players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create cards list inside the loop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[0]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n_cards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[card]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n_suits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defTabSz="457200" rtl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players_guess.append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cards_list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9458" name="Picture 2" descr="https://encrypted-tbn3.gstatic.com/images?q=tbn:ANd9GcRw-vlwSq-bhh0cfwDhvp0i_j39UiTMmQge87ba9skkkRgbsAie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0648"/>
            <a:ext cx="1224136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anagram is a type of word play, the result of rearranging the letters of a word or phrase to produce a new word or phrase, using all the original letters exactly once.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 – act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 – carthorse</a:t>
            </a:r>
          </a:p>
          <a:p>
            <a:pPr lvl="1" algn="l" rtl="0">
              <a:spcBef>
                <a:spcPts val="0"/>
              </a:spcBef>
              <a:spcAft>
                <a:spcPts val="1200"/>
              </a:spcAft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חמולה - לוחמה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write a function that receives as input two strings and returns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they are anagrams and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250" y="1447800"/>
            <a:ext cx="8083550" cy="4572000"/>
          </a:xfrm>
        </p:spPr>
        <p:txBody>
          <a:bodyPr/>
          <a:lstStyle/>
          <a:p>
            <a:pPr algn="l"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histogram for each string, using a dictionary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a letter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– the number of times the letter appears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 that have the same key-value pairs represent anagrams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function: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(string)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function: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are_anagrams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(a,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tests before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880187" y="2569682"/>
            <a:ext cx="756084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expected counts for a character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bamba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</a:p>
          <a:p>
            <a:pPr lvl="0"/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expected dictionary properties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).keys())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aaabbb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).keys())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(histogram(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aaabbb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).values())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6)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365265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Guide</a:t>
            </a:r>
            <a:r>
              <a:rPr lang="en-US" sz="2800" dirty="0">
                <a:latin typeface="Arial" panose="020B0604020202020204" pitchFamily="34" charset="0"/>
              </a:rPr>
              <a:t>: write commands that return\print </a:t>
            </a:r>
            <a:r>
              <a:rPr lang="en-US" sz="2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latin typeface="Arial" panose="020B0604020202020204" pitchFamily="34" charset="0"/>
              </a:rPr>
              <a:t> if the test is as expected.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72400" cy="922114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Franklin Gothic Book"/>
                <a:cs typeface="Aharoni" pitchFamily="2" charset="-79"/>
              </a:rPr>
              <a:t>Tuples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496944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just like a list, only it is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2000]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'physics'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'chemistry'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1997, 2000) 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'math'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['math', 'chemistry', 1997, 2000]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GB" sz="2400" b="1" dirty="0">
                <a:solidFill>
                  <a:srgbClr val="6F49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t[0] =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'math'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t[0] = 'math'</a:t>
            </a:r>
          </a:p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'tuple' object does not support item assignment</a:t>
            </a:r>
            <a:endParaRPr lang="he-IL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tests before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67544" y="1434916"/>
            <a:ext cx="8424936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test if order matters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"rem"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if the function can deal with empty strings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_anagrams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"orchestra"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"carthorse"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the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71600" y="2060267"/>
            <a:ext cx="72728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string: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count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(char,0)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d[char]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3: the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8219" y="5359656"/>
            <a:ext cx="7772400" cy="862608"/>
          </a:xfrm>
        </p:spPr>
        <p:txBody>
          <a:bodyPr/>
          <a:lstStyle/>
          <a:p>
            <a:pPr algn="l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Now, let’s use the debugger!</a:t>
            </a: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603250" y="1813466"/>
            <a:ext cx="80835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are_anagrams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(s1,s2):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d1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d2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histogram(s2)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Dictionaries are equal if and only if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their sorted (key, value) lists are equal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d1 </a:t>
            </a:r>
            <a:r>
              <a:rPr lang="en-US" sz="24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14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783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Advanced Example: Spell Corrector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9288"/>
            <a:ext cx="7772400" cy="45720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computing,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spell corrector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application that corrects words that are misspelled.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to construct the basic spell corrector: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known words,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may appear in texts.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errors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514350" indent="-51435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53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956792" y="2494384"/>
            <a:ext cx="74888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b="1" u="sng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a basic spell corrector, which receives as input some text, and returns it corrected.</a:t>
            </a:r>
          </a:p>
        </p:txBody>
      </p:sp>
    </p:spTree>
    <p:extLst>
      <p:ext uri="{BB962C8B-B14F-4D97-AF65-F5344CB8AC3E}">
        <p14:creationId xmlns:p14="http://schemas.microsoft.com/office/powerpoint/2010/main" val="1586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7834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Potential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40768"/>
            <a:ext cx="7772400" cy="4572000"/>
          </a:xfrm>
        </p:spPr>
        <p:txBody>
          <a:bodyPr/>
          <a:lstStyle/>
          <a:p>
            <a:pPr marL="514350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potential error is a tuple pair of letters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represents that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might be accidently replaced by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 rtl="0"/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We assume that in any given text, each word has 0 or 1 errors, no more.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instance, given the potential error (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"r"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063625" lvl="2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following error may occur in the word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"pet"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338263" lvl="3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 -&gt;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2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following in the word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"example"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38263" lvl="3" indent="-514350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exampl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8263" lvl="3" indent="-514350" algn="l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xample -&gt;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xample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3625" lvl="2" indent="-514350" algn="l" rtl="0"/>
            <a:endParaRPr lang="en-US" dirty="0"/>
          </a:p>
          <a:p>
            <a:pPr marL="788988" lvl="1" indent="-514350" algn="l" rtl="0"/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Seems complex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772400" cy="4572000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we basically need here?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dictionary, which maps words with 0 or 1 errors to their correct forms.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modular programming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Top-down approach: first write what you plan to do and then implement the details</a:t>
            </a:r>
          </a:p>
          <a:p>
            <a:pPr lvl="1" algn="l" rtl="0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Break the problem to functions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how do we break this mission to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0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8050088" cy="4572000"/>
          </a:xfrm>
        </p:spPr>
        <p:txBody>
          <a:bodyPr/>
          <a:lstStyle/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several ways (we suggest the following):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Initialize a dictionary.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First, add all words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each known word and each error:</a:t>
            </a:r>
          </a:p>
          <a:p>
            <a:pPr marL="274638" lvl="1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Generate all possible pairs: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word_with_1_error, word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 the pairs to the dictionary.</a:t>
            </a:r>
          </a:p>
          <a:p>
            <a:pPr algn="l" rt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Answer queries: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Given a text, return it corrected, using the pre-built 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8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26267"/>
            <a:ext cx="7978080" cy="1143000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1. Initialize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99429"/>
            <a:ext cx="7772400" cy="1117104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a list of words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a new dictionary with pairs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word:word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57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40185" y="2697595"/>
            <a:ext cx="4951895" cy="1477328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[word]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87016" y="4409817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'are'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'center'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'of'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'town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{'town': 'town', 'we': 'we', 'center': 'center', 'of': 'of', 'here': 'here', 'are': 'are', 'in': 'in', 'the': 'the'}</a:t>
            </a:r>
          </a:p>
        </p:txBody>
      </p:sp>
    </p:spTree>
    <p:extLst>
      <p:ext uri="{BB962C8B-B14F-4D97-AF65-F5344CB8AC3E}">
        <p14:creationId xmlns:p14="http://schemas.microsoft.com/office/powerpoint/2010/main" val="42096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build="allAtOnce" animBg="1"/>
      <p:bldP spid="184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2" y="342681"/>
            <a:ext cx="7772400" cy="868958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2. All Errors of a Known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931224" cy="1621160"/>
          </a:xfrm>
        </p:spPr>
        <p:txBody>
          <a:bodyPr/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Input: (1) a known word, (2) a potential error =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 a list of pairs, each representing one change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letter2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known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58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040425" y="2694802"/>
            <a:ext cx="7275991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(word, error):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pairs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word[i]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error[0]: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letter1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</a:t>
            </a:r>
          </a:p>
          <a:p>
            <a:pPr defTabSz="45720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# Change to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45720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bad_word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word[0:i]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error[1]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word[i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1:]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subtitution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bad_word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word)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pairs.append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subtitution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pairs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792" y="5115045"/>
            <a:ext cx="53285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'here'), 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'here')]</a:t>
            </a:r>
            <a:b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'here'), ('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'here')]</a:t>
            </a:r>
          </a:p>
        </p:txBody>
      </p:sp>
    </p:spTree>
    <p:extLst>
      <p:ext uri="{BB962C8B-B14F-4D97-AF65-F5344CB8AC3E}">
        <p14:creationId xmlns:p14="http://schemas.microsoft.com/office/powerpoint/2010/main" val="138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906072" cy="1143000"/>
          </a:xfrm>
        </p:spPr>
        <p:txBody>
          <a:bodyPr/>
          <a:lstStyle/>
          <a:p>
            <a:pPr rtl="0"/>
            <a:r>
              <a:rPr lang="en-US" sz="2000" b="1" dirty="0">
                <a:solidFill>
                  <a:srgbClr val="C00000"/>
                </a:solidFill>
              </a:rPr>
              <a:t>Spell corrector: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3. Add all Possible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96334"/>
            <a:ext cx="7772400" cy="1203102"/>
          </a:xfrm>
        </p:spPr>
        <p:txBody>
          <a:bodyPr/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Input: (1) initialized dictionary, (2) list of potential errors.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Output: the dictionary, having added all possible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bad_word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good_word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pairs, according to the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59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51520" y="2476786"/>
            <a:ext cx="6984776" cy="1323439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spell_check_dict.keys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errors: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corrections =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spelling_errors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(word, error)</a:t>
            </a:r>
          </a:p>
          <a:p>
            <a:pPr defTabSz="457200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spell_check_dict.update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67544" y="4000996"/>
            <a:ext cx="85689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 </a:t>
            </a: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US" sz="16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crnter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'are': 'are', 'in': 'in',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cwnter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centwr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'pf': 'of',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'we': 'we', 'here':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'we',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'here', 'town': 'town',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'we', 'center': 'center',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'are',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thw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'the', 'of': 'of',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'the', '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tpwn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'town', 'the': 'the'}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271AB6-078B-4CAA-8098-5416D955A22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12160" y="2795092"/>
            <a:ext cx="1251448" cy="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88DC59-B2D2-4A74-AA76-E39BC6732C0D}"/>
              </a:ext>
            </a:extLst>
          </p:cNvPr>
          <p:cNvSpPr txBox="1"/>
          <p:nvPr/>
        </p:nvSpPr>
        <p:spPr>
          <a:xfrm>
            <a:off x="7263608" y="1779429"/>
            <a:ext cx="177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We cannot iterate over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</a:rPr>
              <a:t>dict.keys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() view, and during the iteration add elements to the dictionary. Thus we create a list of </a:t>
            </a:r>
            <a:r>
              <a:rPr lang="en-US" sz="1400" b="1" u="sng" dirty="0">
                <a:solidFill>
                  <a:srgbClr val="C00000"/>
                </a:solidFill>
                <a:latin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</a:rPr>
              <a:t>keys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33068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260648"/>
            <a:ext cx="7772400" cy="724942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06014" y="1851623"/>
            <a:ext cx="75608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 Empty dictionary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{}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 Define a new dictionary</a:t>
            </a:r>
            <a:r>
              <a:rPr lang="en-US" sz="2000" b="1" dirty="0">
                <a:solidFill>
                  <a:srgbClr val="DC143C"/>
                </a:solidFill>
                <a:latin typeface="Courier" pitchFamily="49" charset="0"/>
              </a:rPr>
              <a:t/>
            </a:r>
            <a:br>
              <a:rPr lang="en-US" sz="2000" b="1" dirty="0">
                <a:solidFill>
                  <a:srgbClr val="DC143C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4098,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4139}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923" y="112854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A dictionary </a:t>
            </a:r>
            <a:r>
              <a:rPr lang="en-US" sz="2000" b="1" u="sng" dirty="0">
                <a:solidFill>
                  <a:prstClr val="black"/>
                </a:solidFill>
                <a:latin typeface="Arial" panose="020B0604020202020204" pitchFamily="34" charset="0"/>
              </a:rPr>
              <a:t>maps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keys to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Keys aren’t necessarily of the same type, and so are values.</a:t>
            </a:r>
            <a:endParaRPr lang="he-IL" sz="2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67744" y="3429000"/>
            <a:ext cx="4680520" cy="1876528"/>
            <a:chOff x="2195736" y="2303910"/>
            <a:chExt cx="4680520" cy="1876528"/>
          </a:xfrm>
        </p:grpSpPr>
        <p:sp>
          <p:nvSpPr>
            <p:cNvPr id="10" name="Rounded Rectangle 9"/>
            <p:cNvSpPr/>
            <p:nvPr/>
          </p:nvSpPr>
          <p:spPr>
            <a:xfrm>
              <a:off x="2195736" y="2308230"/>
              <a:ext cx="1800200" cy="18722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-keys-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836" y="2871430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'jack'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9772" y="3362614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sape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76056" y="2303910"/>
              <a:ext cx="1800200" cy="18722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-values-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156" y="2867110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4098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0092" y="3358294"/>
              <a:ext cx="1152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4139</a:t>
              </a: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>
              <a:off x="3491880" y="3051776"/>
              <a:ext cx="19032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91880" y="3573016"/>
              <a:ext cx="19032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2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Finally: Correct Any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(1) text string, (2) pre-built dictionary.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the corrected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60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115616" y="2708920"/>
            <a:ext cx="6192688" cy="236218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correct_spelling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corrected_words.append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[word])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corrected_words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4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Spell corrector: Run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61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52605" y="1628800"/>
            <a:ext cx="80231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'the', 'in', 'of', 'center', 'we', 'here'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'are'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'town'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nown_words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add_corrections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errors)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hwre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centrr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tpwn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correct_spelling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'here we are in the center of town'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99792" y="4990316"/>
            <a:ext cx="5987904" cy="1319004"/>
          </a:xfrm>
          <a:prstGeom prst="roundRect">
            <a:avLst/>
          </a:prstGeom>
          <a:solidFill>
            <a:srgbClr val="F4F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a misspelled word does not appear in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known_words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the relevant error is missing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a word appears in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known_words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could also result from a spelling error ?</a:t>
            </a:r>
            <a:endParaRPr lang="he-I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79695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Dictionary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611560" y="1124744"/>
            <a:ext cx="774035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4098,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Courier New" panose="02070309020205020404" pitchFamily="49" charset="0"/>
              </a:rPr>
              <a:t>: 4139}</a:t>
            </a:r>
            <a:endParaRPr lang="en-US" sz="2000" b="1" dirty="0">
              <a:solidFill>
                <a:srgbClr val="DC143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(or replace) a pair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4127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{'jack': 4098, 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4139, '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  <a:p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is the value of the key 'jack'?</a:t>
            </a:r>
          </a:p>
          <a:p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'jack'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4098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abby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"&lt;pyshell#23&gt;", line 1, in &lt;module&gt;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31511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What can be used as a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760640"/>
          </a:xfrm>
        </p:spPr>
        <p:txBody>
          <a:bodyPr/>
          <a:lstStyle/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types only!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remember…</a:t>
            </a:r>
          </a:p>
          <a:p>
            <a:pPr lvl="1"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tuple contains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mutable objects (either directly or indirectly),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cannot be used as a key</a:t>
            </a:r>
          </a:p>
          <a:p>
            <a:pPr marL="44450" lvl="0" indent="0" algn="l" rtl="0">
              <a:buNone/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{}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a[(1,2,3,[1,2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"wrong"</a:t>
            </a:r>
          </a:p>
          <a:p>
            <a:pPr marL="44450" indent="0" algn="l" rtl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"&lt;pyshell#35&gt;", line 1, in &lt;module&gt;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a[(1,2,3,[1,2])]="wrong"</a:t>
            </a:r>
            <a:b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type: 'list' 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6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25866"/>
              </p:ext>
            </p:extLst>
          </p:nvPr>
        </p:nvGraphicFramePr>
        <p:xfrm>
          <a:off x="535905" y="1221824"/>
          <a:ext cx="8257183" cy="378869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6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8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[k]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the key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otherwise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(default: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d=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 rtl="0"/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dict.get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same as with lists, strings, tuples…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864686"/>
                          </a:solidFill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cs typeface="Arial" pitchFamily="34" charset="0"/>
                        </a:rPr>
                        <a:t>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a </a:t>
                      </a:r>
                      <a:r>
                        <a:rPr kumimoji="0" lang="en-US" sz="1800" b="1" u="sng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otherwise </a:t>
                      </a:r>
                      <a:r>
                        <a:rPr kumimoji="0" lang="en-US" sz="1800" b="1" kern="1200" dirty="0">
                          <a:solidFill>
                            <a:srgbClr val="F4910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algn="l" rtl="0"/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8C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dirty="0">
                        <a:cs typeface="Arial" pitchFamily="34" charset="0"/>
                      </a:endParaRPr>
                    </a:p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0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from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specified (key, value) pair with key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returns its value. If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not in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returns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If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 given and </a:t>
                      </a:r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not in </a:t>
                      </a:r>
                      <a:r>
                        <a:rPr kumimoji="0"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 error is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dict.pop</a:t>
                      </a:r>
                      <a:r>
                        <a:rPr kumimoji="0"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(k, [d]) </a:t>
                      </a:r>
                      <a:endParaRPr kumimoji="0" lang="he-IL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accomplishments,achievements,banking,business metaphors,currencies,dollar signs,finances,iStockphoto,keys,monetary units,securities,skeleton keys,successes,symb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908721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Some dictionary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9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80800" y="5636176"/>
            <a:ext cx="423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 Arguments in square brackets are optional</a:t>
            </a:r>
          </a:p>
        </p:txBody>
      </p:sp>
    </p:spTree>
    <p:extLst>
      <p:ext uri="{BB962C8B-B14F-4D97-AF65-F5344CB8AC3E}">
        <p14:creationId xmlns:p14="http://schemas.microsoft.com/office/powerpoint/2010/main" val="17370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12065</TotalTime>
  <Words>3573</Words>
  <Application>Microsoft Office PowerPoint</Application>
  <PresentationFormat>On-screen Show (4:3)</PresentationFormat>
  <Paragraphs>737</Paragraphs>
  <Slides>61</Slides>
  <Notes>47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Aharoni</vt:lpstr>
      <vt:lpstr>Arial</vt:lpstr>
      <vt:lpstr>Arial Unicode MS</vt:lpstr>
      <vt:lpstr>Calibri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Office Theme</vt:lpstr>
      <vt:lpstr>Programming for Engineers in Python</vt:lpstr>
      <vt:lpstr>Plan</vt:lpstr>
      <vt:lpstr>Reminder: Mutable vs. Immutable</vt:lpstr>
      <vt:lpstr>Reminder: Tuples</vt:lpstr>
      <vt:lpstr>Tuples</vt:lpstr>
      <vt:lpstr>Dictionary</vt:lpstr>
      <vt:lpstr>Dictionary example</vt:lpstr>
      <vt:lpstr>What can be used as a key?</vt:lpstr>
      <vt:lpstr>Some dictionary methods</vt:lpstr>
      <vt:lpstr>PowerPoint Presentation</vt:lpstr>
      <vt:lpstr>Dictionary methods example</vt:lpstr>
      <vt:lpstr>Keys Order is Arbitrary</vt:lpstr>
      <vt:lpstr>Other methods: dict(), update()</vt:lpstr>
      <vt:lpstr>Iterating over dictionaries</vt:lpstr>
      <vt:lpstr>Example 1</vt:lpstr>
      <vt:lpstr>Example 2: sparse matrix</vt:lpstr>
      <vt:lpstr>Example 3: pangrams</vt:lpstr>
      <vt:lpstr>Example 4 – Two Dice</vt:lpstr>
      <vt:lpstr>Example 4 – Two Dice – Cont.</vt:lpstr>
      <vt:lpstr>Example 4 – Two Dice – Cont.</vt:lpstr>
      <vt:lpstr>Example 4 – Two Dice – Code</vt:lpstr>
      <vt:lpstr>Example 4: Dice – Results</vt:lpstr>
      <vt:lpstr>Plan</vt:lpstr>
      <vt:lpstr>What are “bugs”?</vt:lpstr>
      <vt:lpstr>How to Find &amp; Fix Bugs</vt:lpstr>
      <vt:lpstr>How to Find &amp; Fix Bugs</vt:lpstr>
      <vt:lpstr>Spyder (packaged with Anaconda)</vt:lpstr>
      <vt:lpstr>Debugging in Spyder</vt:lpstr>
      <vt:lpstr>Stepping inside code</vt:lpstr>
      <vt:lpstr>Breakpoints</vt:lpstr>
      <vt:lpstr>Debugging in PyChram</vt:lpstr>
      <vt:lpstr>Breakpoints</vt:lpstr>
      <vt:lpstr>Stepping inside code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 – corrected code</vt:lpstr>
      <vt:lpstr>Example 3</vt:lpstr>
      <vt:lpstr>Example 3</vt:lpstr>
      <vt:lpstr>Example 3: tests before code</vt:lpstr>
      <vt:lpstr>Example 3: tests before code</vt:lpstr>
      <vt:lpstr>Example 3: the code</vt:lpstr>
      <vt:lpstr>Example 3: the code</vt:lpstr>
      <vt:lpstr>Advanced Example: Spell Corrector</vt:lpstr>
      <vt:lpstr>Spell corrector: Potential errors</vt:lpstr>
      <vt:lpstr>Seems complex but…</vt:lpstr>
      <vt:lpstr>Spell corrector: Functions</vt:lpstr>
      <vt:lpstr>Spell corrector: 1. Initialize dictionary</vt:lpstr>
      <vt:lpstr>Spell corrector: 2. All Errors of a Known Word</vt:lpstr>
      <vt:lpstr>Spell corrector: 3. Add all Possible Corrections</vt:lpstr>
      <vt:lpstr>Finally: Correct Any Text</vt:lpstr>
      <vt:lpstr>Spell corrector: Run Example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nogale</dc:creator>
  <cp:lastModifiedBy>LENOVO</cp:lastModifiedBy>
  <cp:revision>1369</cp:revision>
  <dcterms:created xsi:type="dcterms:W3CDTF">2011-08-10T08:16:46Z</dcterms:created>
  <dcterms:modified xsi:type="dcterms:W3CDTF">2019-11-11T06:11:14Z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4487d370-44a4-485d-9a89-8732f7d4dd0b</vt:lpwstr>
  </property>
</Properties>
</file>