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4"/>
  </p:notesMasterIdLst>
  <p:handoutMasterIdLst>
    <p:handoutMasterId r:id="rId75"/>
  </p:handoutMasterIdLst>
  <p:sldIdLst>
    <p:sldId id="258" r:id="rId2"/>
    <p:sldId id="259" r:id="rId3"/>
    <p:sldId id="311" r:id="rId4"/>
    <p:sldId id="347" r:id="rId5"/>
    <p:sldId id="346" r:id="rId6"/>
    <p:sldId id="299" r:id="rId7"/>
    <p:sldId id="312" r:id="rId8"/>
    <p:sldId id="440" r:id="rId9"/>
    <p:sldId id="302" r:id="rId10"/>
    <p:sldId id="328" r:id="rId11"/>
    <p:sldId id="329" r:id="rId12"/>
    <p:sldId id="330" r:id="rId13"/>
    <p:sldId id="331" r:id="rId14"/>
    <p:sldId id="334" r:id="rId15"/>
    <p:sldId id="335" r:id="rId16"/>
    <p:sldId id="336" r:id="rId17"/>
    <p:sldId id="337" r:id="rId18"/>
    <p:sldId id="338" r:id="rId19"/>
    <p:sldId id="313" r:id="rId20"/>
    <p:sldId id="314" r:id="rId21"/>
    <p:sldId id="441" r:id="rId22"/>
    <p:sldId id="374" r:id="rId23"/>
    <p:sldId id="315" r:id="rId24"/>
    <p:sldId id="316" r:id="rId25"/>
    <p:sldId id="317" r:id="rId26"/>
    <p:sldId id="318" r:id="rId27"/>
    <p:sldId id="319" r:id="rId28"/>
    <p:sldId id="400" r:id="rId29"/>
    <p:sldId id="402" r:id="rId30"/>
    <p:sldId id="403" r:id="rId31"/>
    <p:sldId id="404" r:id="rId32"/>
    <p:sldId id="405" r:id="rId33"/>
    <p:sldId id="406" r:id="rId34"/>
    <p:sldId id="407" r:id="rId35"/>
    <p:sldId id="408" r:id="rId36"/>
    <p:sldId id="409" r:id="rId37"/>
    <p:sldId id="410" r:id="rId38"/>
    <p:sldId id="438" r:id="rId39"/>
    <p:sldId id="411" r:id="rId40"/>
    <p:sldId id="412" r:id="rId41"/>
    <p:sldId id="413" r:id="rId42"/>
    <p:sldId id="416" r:id="rId43"/>
    <p:sldId id="417" r:id="rId44"/>
    <p:sldId id="418" r:id="rId45"/>
    <p:sldId id="419" r:id="rId46"/>
    <p:sldId id="420" r:id="rId47"/>
    <p:sldId id="421" r:id="rId48"/>
    <p:sldId id="422" r:id="rId49"/>
    <p:sldId id="423" r:id="rId50"/>
    <p:sldId id="424" r:id="rId51"/>
    <p:sldId id="425" r:id="rId52"/>
    <p:sldId id="426" r:id="rId53"/>
    <p:sldId id="427" r:id="rId54"/>
    <p:sldId id="428" r:id="rId55"/>
    <p:sldId id="429" r:id="rId56"/>
    <p:sldId id="430" r:id="rId57"/>
    <p:sldId id="431" r:id="rId58"/>
    <p:sldId id="432" r:id="rId59"/>
    <p:sldId id="433" r:id="rId60"/>
    <p:sldId id="434" r:id="rId61"/>
    <p:sldId id="435" r:id="rId62"/>
    <p:sldId id="436" r:id="rId63"/>
    <p:sldId id="437" r:id="rId64"/>
    <p:sldId id="399" r:id="rId65"/>
    <p:sldId id="284" r:id="rId66"/>
    <p:sldId id="325" r:id="rId67"/>
    <p:sldId id="285" r:id="rId68"/>
    <p:sldId id="286" r:id="rId69"/>
    <p:sldId id="439" r:id="rId70"/>
    <p:sldId id="262" r:id="rId71"/>
    <p:sldId id="263" r:id="rId72"/>
    <p:sldId id="295" r:id="rId73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306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7AFED"/>
    <a:srgbClr val="E6931A"/>
    <a:srgbClr val="5BB9FF"/>
    <a:srgbClr val="D3B5E9"/>
    <a:srgbClr val="FF9900"/>
    <a:srgbClr val="381FF5"/>
    <a:srgbClr val="1D08B8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84" autoAdjust="0"/>
    <p:restoredTop sz="83126" autoAdjust="0"/>
  </p:normalViewPr>
  <p:slideViewPr>
    <p:cSldViewPr>
      <p:cViewPr varScale="1">
        <p:scale>
          <a:sx n="116" d="100"/>
          <a:sy n="116" d="100"/>
        </p:scale>
        <p:origin x="1464" y="108"/>
      </p:cViewPr>
      <p:guideLst>
        <p:guide orient="horz" pos="2160"/>
        <p:guide pos="2880"/>
        <p:guide orient="horz" pos="3067"/>
      </p:guideLst>
    </p:cSldViewPr>
  </p:slideViewPr>
  <p:outlineViewPr>
    <p:cViewPr>
      <p:scale>
        <a:sx n="33" d="100"/>
        <a:sy n="33" d="100"/>
      </p:scale>
      <p:origin x="0" y="737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318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notesMaster" Target="notesMasters/notesMaster1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6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E0651278-2437-40FC-9E4F-63749B233256}" type="datetimeFigureOut">
              <a:rPr lang="en-US" smtClean="0"/>
              <a:pPr/>
              <a:t>12/2/2019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8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6" y="9721108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E879CBBB-85D5-4806-9CEC-FF55006C9F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472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6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21DC2ABC-FE3E-4234-B1CB-A28FB6E76881}" type="datetimeFigureOut">
              <a:rPr lang="en-US" smtClean="0"/>
              <a:pPr/>
              <a:t>12/2/2019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1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8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6" y="9721108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4A3297C6-9A6B-4A6D-839A-C97E6B73DC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1547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9B316-CA97-4D83-B82C-D710BC3A8AEF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23865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297C6-9A6B-4A6D-839A-C97E6B73DC82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4399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297C6-9A6B-4A6D-839A-C97E6B73DC82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6075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297C6-9A6B-4A6D-839A-C97E6B73DC82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4399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297C6-9A6B-4A6D-839A-C97E6B73DC82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7666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297C6-9A6B-4A6D-839A-C97E6B73DC82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4399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297C6-9A6B-4A6D-839A-C97E6B73DC82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4399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297C6-9A6B-4A6D-839A-C97E6B73DC82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4399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297C6-9A6B-4A6D-839A-C97E6B73DC82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4399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297C6-9A6B-4A6D-839A-C97E6B73DC82}" type="slidenum">
              <a:rPr lang="en-US" smtClean="0">
                <a:solidFill>
                  <a:prstClr val="black"/>
                </a:solidFill>
              </a:rPr>
              <a:pPr/>
              <a:t>28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07157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297C6-9A6B-4A6D-839A-C97E6B73DC82}" type="slidenum">
              <a:rPr lang="en-US" smtClean="0"/>
              <a:pPr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4399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9B316-CA97-4D83-B82C-D710BC3A8AE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804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example only</a:t>
            </a:r>
            <a:r>
              <a:rPr lang="en-US" baseline="0" dirty="0"/>
              <a:t> if time allows</a:t>
            </a:r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297C6-9A6B-4A6D-839A-C97E6B73DC82}" type="slidenum">
              <a:rPr lang="en-US" smtClean="0"/>
              <a:pPr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43994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297C6-9A6B-4A6D-839A-C97E6B73DC82}" type="slidenum">
              <a:rPr lang="en-US" smtClean="0"/>
              <a:pPr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43994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297C6-9A6B-4A6D-839A-C97E6B73DC82}" type="slidenum">
              <a:rPr lang="en-US" smtClean="0"/>
              <a:pPr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98782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297C6-9A6B-4A6D-839A-C97E6B73DC82}" type="slidenum">
              <a:rPr lang="en-US" smtClean="0"/>
              <a:pPr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43994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297C6-9A6B-4A6D-839A-C97E6B73DC82}" type="slidenum">
              <a:rPr lang="en-US" smtClean="0"/>
              <a:pPr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43994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297C6-9A6B-4A6D-839A-C97E6B73DC82}" type="slidenum">
              <a:rPr lang="en-US" smtClean="0"/>
              <a:pPr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4399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297C6-9A6B-4A6D-839A-C97E6B73DC8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4399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297C6-9A6B-4A6D-839A-C97E6B73DC8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4399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297C6-9A6B-4A6D-839A-C97E6B73DC8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4399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297C6-9A6B-4A6D-839A-C97E6B73DC82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4399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297C6-9A6B-4A6D-839A-C97E6B73DC82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9902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297C6-9A6B-4A6D-839A-C97E6B73DC82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4399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297C6-9A6B-4A6D-839A-C97E6B73DC82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4399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67539-CBD4-451D-A4C9-95A541B1D05D}" type="datetime8">
              <a:rPr lang="he-IL" smtClean="0">
                <a:solidFill>
                  <a:srgbClr val="696464"/>
                </a:solidFill>
              </a:rPr>
              <a:pPr/>
              <a:t>02 דצמבר 19</a:t>
            </a:fld>
            <a:endParaRPr lang="he-IL">
              <a:solidFill>
                <a:srgbClr val="696464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>
              <a:solidFill>
                <a:srgbClr val="696464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5BFAECAB-C45E-4A96-B7DD-92EBDA7AC1F7}" type="slidenum">
              <a:rPr lang="he-IL" smtClean="0"/>
              <a:pPr/>
              <a:t>‹#›</a:t>
            </a:fld>
            <a:endParaRPr lang="he-IL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418580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9E53E-BD8C-49DC-A3A0-E6F7C55FBDDB}" type="datetime8">
              <a:rPr lang="he-IL" smtClean="0">
                <a:solidFill>
                  <a:srgbClr val="696464"/>
                </a:solidFill>
              </a:rPr>
              <a:pPr/>
              <a:t>02 דצמבר 19</a:t>
            </a:fld>
            <a:endParaRPr lang="he-IL">
              <a:solidFill>
                <a:srgbClr val="69646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>
              <a:solidFill>
                <a:srgbClr val="69646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46551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2145E-D537-45C7-8C9A-289198D4B851}" type="datetime8">
              <a:rPr lang="he-IL" smtClean="0">
                <a:solidFill>
                  <a:srgbClr val="696464"/>
                </a:solidFill>
              </a:rPr>
              <a:pPr/>
              <a:t>02 דצמבר 19</a:t>
            </a:fld>
            <a:endParaRPr lang="he-IL">
              <a:solidFill>
                <a:srgbClr val="69646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>
              <a:solidFill>
                <a:srgbClr val="69646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56202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7665A-A004-4D4A-BC81-D49DC99578C3}" type="datetime8">
              <a:rPr lang="he-IL" smtClean="0">
                <a:solidFill>
                  <a:srgbClr val="696464"/>
                </a:solidFill>
              </a:rPr>
              <a:pPr/>
              <a:t>02 דצמבר 19</a:t>
            </a:fld>
            <a:endParaRPr lang="he-IL">
              <a:solidFill>
                <a:srgbClr val="69646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>
              <a:solidFill>
                <a:srgbClr val="69646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‹#›</a:t>
            </a:fld>
            <a:endParaRPr lang="he-IL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613888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D74B-5EA9-4D22-8674-8EF9B567815D}" type="datetime8">
              <a:rPr lang="he-IL" smtClean="0">
                <a:solidFill>
                  <a:srgbClr val="696464"/>
                </a:solidFill>
              </a:rPr>
              <a:pPr/>
              <a:t>02 דצמבר 19</a:t>
            </a:fld>
            <a:endParaRPr lang="he-IL">
              <a:solidFill>
                <a:srgbClr val="69646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he-IL">
              <a:solidFill>
                <a:srgbClr val="696464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5BFAECAB-C45E-4A96-B7DD-92EBDA7AC1F7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405778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6DF5A-961F-4AB9-83F2-087D02EDC4AD}" type="datetime8">
              <a:rPr lang="he-IL" smtClean="0">
                <a:solidFill>
                  <a:srgbClr val="696464"/>
                </a:solidFill>
              </a:rPr>
              <a:pPr/>
              <a:t>02 דצמבר 19</a:t>
            </a:fld>
            <a:endParaRPr lang="he-IL">
              <a:solidFill>
                <a:srgbClr val="696464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>
              <a:solidFill>
                <a:srgbClr val="696464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‹#›</a:t>
            </a:fld>
            <a:endParaRPr lang="he-IL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17183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E4297-414F-4B38-805A-FA768400D599}" type="datetime8">
              <a:rPr lang="he-IL" smtClean="0">
                <a:solidFill>
                  <a:srgbClr val="696464"/>
                </a:solidFill>
              </a:rPr>
              <a:pPr/>
              <a:t>02 דצמבר 19</a:t>
            </a:fld>
            <a:endParaRPr lang="he-IL">
              <a:solidFill>
                <a:srgbClr val="696464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>
              <a:solidFill>
                <a:srgbClr val="696464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‹#›</a:t>
            </a:fld>
            <a:endParaRPr lang="he-IL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427449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53880-923A-4064-90F6-3D3A0C47C94D}" type="datetime8">
              <a:rPr lang="he-IL" smtClean="0">
                <a:solidFill>
                  <a:srgbClr val="696464"/>
                </a:solidFill>
              </a:rPr>
              <a:pPr/>
              <a:t>02 דצמבר 19</a:t>
            </a:fld>
            <a:endParaRPr lang="he-IL">
              <a:solidFill>
                <a:srgbClr val="696464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>
              <a:solidFill>
                <a:srgbClr val="696464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3604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8DE03-6039-4A26-B928-28310EE9F2EF}" type="datetime8">
              <a:rPr lang="he-IL" smtClean="0">
                <a:solidFill>
                  <a:srgbClr val="696464"/>
                </a:solidFill>
              </a:rPr>
              <a:pPr/>
              <a:t>02 דצמבר 19</a:t>
            </a:fld>
            <a:endParaRPr lang="he-IL">
              <a:solidFill>
                <a:srgbClr val="696464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>
              <a:solidFill>
                <a:srgbClr val="696464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11629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/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CB374-EE3F-43DF-AA49-2F45A4CF90AE}" type="datetime8">
              <a:rPr lang="he-IL" smtClean="0">
                <a:solidFill>
                  <a:srgbClr val="696464"/>
                </a:solidFill>
              </a:rPr>
              <a:pPr/>
              <a:t>02 דצמבר 19</a:t>
            </a:fld>
            <a:endParaRPr lang="he-IL">
              <a:solidFill>
                <a:srgbClr val="696464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>
              <a:solidFill>
                <a:srgbClr val="696464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‹#›</a:t>
            </a:fld>
            <a:endParaRPr lang="he-IL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621253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00A56-4AA2-471C-BF1E-D3FA4CEA9B66}" type="datetime8">
              <a:rPr lang="he-IL" smtClean="0">
                <a:solidFill>
                  <a:srgbClr val="696464"/>
                </a:solidFill>
              </a:rPr>
              <a:pPr/>
              <a:t>02 דצמבר 19</a:t>
            </a:fld>
            <a:endParaRPr lang="he-IL">
              <a:solidFill>
                <a:srgbClr val="696464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he-IL">
              <a:solidFill>
                <a:srgbClr val="696464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5BFAECAB-C45E-4A96-B7DD-92EBDA7AC1F7}" type="slidenum">
              <a:rPr lang="he-IL" smtClean="0"/>
              <a:pPr/>
              <a:t>‹#›</a:t>
            </a:fld>
            <a:endParaRPr lang="he-IL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634682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/>
            <a:endParaRPr lang="en-US">
              <a:solidFill>
                <a:prstClr val="white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rtl="1"/>
            <a:fld id="{C82B6F53-3B58-422D-8DFA-47BC7EB1943C}" type="datetime8">
              <a:rPr lang="he-IL" smtClean="0">
                <a:solidFill>
                  <a:srgbClr val="696464"/>
                </a:solidFill>
              </a:rPr>
              <a:pPr rtl="1"/>
              <a:t>02 דצמבר 19</a:t>
            </a:fld>
            <a:endParaRPr lang="he-IL">
              <a:solidFill>
                <a:srgbClr val="696464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rtl="1"/>
            <a:endParaRPr lang="he-IL">
              <a:solidFill>
                <a:srgbClr val="696464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fld id="{5BFAECAB-C45E-4A96-B7DD-92EBDA7AC1F7}" type="slidenum">
              <a:rPr lang="he-IL" smtClean="0"/>
              <a:pPr rtl="1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36318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1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r" rtl="1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r" rtl="1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r" rtl="1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r" rtl="1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r" rtl="1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r" rtl="1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r" rtl="1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r" rtl="1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r" rtl="1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2.norwalk-city.k12.oh.us/wordpress/precalc0910/2010/03/21/recursion-project-proyecto-de-recursion-projet-de-recursivite-recursion-%CE%AD%CF%81%CE%B3%CE%BF%CF%85/" TargetMode="External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pythontutor.com/visualize.html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pythontutor.com/visualize.html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pythontutor.com/visualize.html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png"/><Relationship Id="rId5" Type="http://schemas.openxmlformats.org/officeDocument/2006/relationships/image" Target="../media/image15.wmf"/><Relationship Id="rId4" Type="http://schemas.openxmlformats.org/officeDocument/2006/relationships/oleObject" Target="../embeddings/oleObject4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pythontutor.com/visualize.html" TargetMode="External"/><Relationship Id="rId5" Type="http://schemas.openxmlformats.org/officeDocument/2006/relationships/image" Target="../media/image13.png"/><Relationship Id="rId4" Type="http://schemas.openxmlformats.org/officeDocument/2006/relationships/image" Target="../media/image12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wmf"/><Relationship Id="rId11" Type="http://schemas.openxmlformats.org/officeDocument/2006/relationships/image" Target="../media/image11.jpeg"/><Relationship Id="rId5" Type="http://schemas.openxmlformats.org/officeDocument/2006/relationships/oleObject" Target="../embeddings/oleObject2.bin"/><Relationship Id="rId10" Type="http://schemas.openxmlformats.org/officeDocument/2006/relationships/image" Target="../media/image10.png"/><Relationship Id="rId4" Type="http://schemas.openxmlformats.org/officeDocument/2006/relationships/image" Target="../media/image7.wmf"/><Relationship Id="rId9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pythontutor.com/visualize.html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13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pythontutor.com/visualize.html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3.png"/><Relationship Id="rId4" Type="http://schemas.openxmlformats.org/officeDocument/2006/relationships/image" Target="../media/image12.jpe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pythontutor.com/visualize.html" TargetMode="Externa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10.png"/><Relationship Id="rId4" Type="http://schemas.openxmlformats.org/officeDocument/2006/relationships/image" Target="../media/image11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773016"/>
            <a:ext cx="6400800" cy="1600200"/>
          </a:xfrm>
        </p:spPr>
        <p:txBody>
          <a:bodyPr/>
          <a:lstStyle/>
          <a:p>
            <a:pPr rtl="0"/>
            <a:r>
              <a:rPr lang="en-US" sz="3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Fall 2019 - 2020</a:t>
            </a:r>
            <a:endParaRPr lang="en-US" sz="3600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rtl="0"/>
            <a:r>
              <a:rPr lang="en-US" sz="3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Recitation 6: </a:t>
            </a:r>
            <a:r>
              <a:rPr lang="en-US" sz="3600" b="1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Recursion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latin typeface="Times New Roman" pitchFamily="18" charset="0"/>
                <a:cs typeface="Times New Roman" pitchFamily="18" charset="0"/>
              </a:rPr>
              <a:t>Programming for Engineers in Python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644489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914400" y="188640"/>
            <a:ext cx="7772400" cy="782960"/>
          </a:xfrm>
        </p:spPr>
        <p:txBody>
          <a:bodyPr>
            <a:normAutofit/>
          </a:bodyPr>
          <a:lstStyle/>
          <a:p>
            <a:pPr rtl="0"/>
            <a:r>
              <a:rPr lang="en-US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 of Digits</a:t>
            </a: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46304" y="5764262"/>
            <a:ext cx="457200" cy="457200"/>
          </a:xfrm>
        </p:spPr>
        <p:txBody>
          <a:bodyPr/>
          <a:lstStyle/>
          <a:p>
            <a:fld id="{5BFAECAB-C45E-4A96-B7DD-92EBDA7AC1F7}" type="slidenum">
              <a:rPr lang="he-IL" smtClean="0"/>
              <a:pPr/>
              <a:t>10</a:t>
            </a:fld>
            <a:endParaRPr lang="he-IL"/>
          </a:p>
        </p:txBody>
      </p:sp>
      <p:sp>
        <p:nvSpPr>
          <p:cNvPr id="7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980728"/>
            <a:ext cx="7772400" cy="4572000"/>
          </a:xfrm>
        </p:spPr>
        <p:txBody>
          <a:bodyPr>
            <a:normAutofit/>
          </a:bodyPr>
          <a:lstStyle/>
          <a:p>
            <a:pPr marL="320040" lvl="1" indent="0" algn="l" rtl="0">
              <a:buNone/>
            </a:pPr>
            <a:r>
              <a:rPr lang="en-US" dirty="0">
                <a:solidFill>
                  <a:srgbClr val="C00000"/>
                </a:solidFill>
              </a:rPr>
              <a:t>&gt;&gt;&gt;</a:t>
            </a:r>
            <a:r>
              <a:rPr lang="en-US" dirty="0"/>
              <a:t> </a:t>
            </a:r>
            <a:r>
              <a:rPr lang="en-US" dirty="0" err="1"/>
              <a:t>sum_of_digits</a:t>
            </a:r>
            <a:r>
              <a:rPr lang="en-US" dirty="0"/>
              <a:t>(1204)                   </a:t>
            </a:r>
            <a:endParaRPr lang="en-US" dirty="0">
              <a:solidFill>
                <a:srgbClr val="1D08B8"/>
              </a:solidFill>
            </a:endParaRPr>
          </a:p>
          <a:p>
            <a:pPr marL="320040" lvl="1" indent="0" algn="l" rtl="0">
              <a:buNone/>
            </a:pPr>
            <a:r>
              <a:rPr lang="en-US" dirty="0">
                <a:solidFill>
                  <a:srgbClr val="381FF5"/>
                </a:solidFill>
              </a:rPr>
              <a:t>1204</a:t>
            </a:r>
          </a:p>
          <a:p>
            <a:pPr marL="320040" lvl="1" indent="0" algn="l" rtl="0">
              <a:buNone/>
            </a:pPr>
            <a:r>
              <a:rPr lang="en-US" dirty="0">
                <a:solidFill>
                  <a:srgbClr val="381FF5"/>
                </a:solidFill>
              </a:rPr>
              <a:t>120</a:t>
            </a:r>
          </a:p>
          <a:p>
            <a:pPr marL="320040" lvl="1" indent="0" algn="l" rtl="0">
              <a:buNone/>
            </a:pPr>
            <a:r>
              <a:rPr lang="en-US" dirty="0">
                <a:solidFill>
                  <a:srgbClr val="381FF5"/>
                </a:solidFill>
              </a:rPr>
              <a:t>12</a:t>
            </a:r>
          </a:p>
          <a:p>
            <a:pPr marL="320040" lvl="1" indent="0" algn="l" rtl="0">
              <a:buNone/>
            </a:pPr>
            <a:r>
              <a:rPr lang="en-US" dirty="0">
                <a:solidFill>
                  <a:srgbClr val="381FF5"/>
                </a:solidFill>
              </a:rPr>
              <a:t>1</a:t>
            </a:r>
          </a:p>
          <a:p>
            <a:pPr marL="320040" lvl="1" indent="0" algn="l" rtl="0">
              <a:buNone/>
            </a:pPr>
            <a:r>
              <a:rPr lang="en-US" dirty="0">
                <a:solidFill>
                  <a:srgbClr val="381FF5"/>
                </a:solidFill>
              </a:rPr>
              <a:t>0</a:t>
            </a:r>
          </a:p>
          <a:p>
            <a:pPr marL="320040" lvl="1" indent="0" algn="l" rtl="0">
              <a:buNone/>
            </a:pPr>
            <a:r>
              <a:rPr lang="en-US" dirty="0">
                <a:solidFill>
                  <a:srgbClr val="381FF5"/>
                </a:solidFill>
              </a:rPr>
              <a:t>7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2483768" y="1686818"/>
            <a:ext cx="3024336" cy="2462262"/>
            <a:chOff x="2483768" y="1686818"/>
            <a:chExt cx="3024336" cy="2462262"/>
          </a:xfrm>
        </p:grpSpPr>
        <p:sp>
          <p:nvSpPr>
            <p:cNvPr id="45" name="Rectangle 44"/>
            <p:cNvSpPr/>
            <p:nvPr/>
          </p:nvSpPr>
          <p:spPr>
            <a:xfrm>
              <a:off x="2483768" y="1686818"/>
              <a:ext cx="3024336" cy="2462262"/>
            </a:xfrm>
            <a:prstGeom prst="rect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699792" y="1758826"/>
              <a:ext cx="2563266" cy="230832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2400" dirty="0" err="1"/>
                <a:t>sum_of_digits</a:t>
              </a:r>
              <a:r>
                <a:rPr lang="en-US" sz="2400" dirty="0"/>
                <a:t>(1204)</a:t>
              </a:r>
            </a:p>
            <a:p>
              <a:endParaRPr lang="en-US" sz="1200" dirty="0"/>
            </a:p>
            <a:p>
              <a:r>
                <a:rPr lang="en-US" sz="2400" dirty="0"/>
                <a:t>n</a:t>
              </a:r>
            </a:p>
            <a:p>
              <a:r>
                <a:rPr lang="en-US" sz="2400" dirty="0"/>
                <a:t>1204</a:t>
              </a:r>
            </a:p>
            <a:p>
              <a:endParaRPr lang="en-US" sz="1200" dirty="0"/>
            </a:p>
            <a:p>
              <a:r>
                <a:rPr lang="en-US" sz="2400" dirty="0"/>
                <a:t>return</a:t>
              </a:r>
            </a:p>
            <a:p>
              <a:r>
                <a:rPr lang="en-US" sz="2400" dirty="0"/>
                <a:t>… +4</a:t>
              </a:r>
              <a:endParaRPr lang="he-IL" sz="2400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2716156" y="2694930"/>
              <a:ext cx="847732" cy="391366"/>
            </a:xfrm>
            <a:prstGeom prst="rect">
              <a:avLst/>
            </a:prstGeom>
            <a:noFill/>
            <a:ln>
              <a:solidFill>
                <a:srgbClr val="1D08B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2699792" y="3631034"/>
              <a:ext cx="1008112" cy="391366"/>
            </a:xfrm>
            <a:prstGeom prst="rect">
              <a:avLst/>
            </a:prstGeom>
            <a:noFill/>
            <a:ln>
              <a:solidFill>
                <a:srgbClr val="1D08B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2699792" y="2118866"/>
            <a:ext cx="3024336" cy="2462262"/>
            <a:chOff x="2483768" y="1686818"/>
            <a:chExt cx="3024336" cy="2462262"/>
          </a:xfrm>
        </p:grpSpPr>
        <p:sp>
          <p:nvSpPr>
            <p:cNvPr id="50" name="Rectangle 49"/>
            <p:cNvSpPr/>
            <p:nvPr/>
          </p:nvSpPr>
          <p:spPr>
            <a:xfrm>
              <a:off x="2483768" y="1686818"/>
              <a:ext cx="3024336" cy="2462262"/>
            </a:xfrm>
            <a:prstGeom prst="rect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699792" y="1758826"/>
              <a:ext cx="2422202" cy="230832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2400" dirty="0" err="1"/>
                <a:t>sum_of_digits</a:t>
              </a:r>
              <a:r>
                <a:rPr lang="en-US" sz="2400" dirty="0"/>
                <a:t>(120)</a:t>
              </a:r>
            </a:p>
            <a:p>
              <a:endParaRPr lang="en-US" sz="1200" dirty="0"/>
            </a:p>
            <a:p>
              <a:r>
                <a:rPr lang="en-US" sz="2400" dirty="0"/>
                <a:t>num</a:t>
              </a:r>
            </a:p>
            <a:p>
              <a:r>
                <a:rPr lang="en-US" sz="2400" dirty="0"/>
                <a:t>120</a:t>
              </a:r>
            </a:p>
            <a:p>
              <a:endParaRPr lang="en-US" sz="1200" dirty="0"/>
            </a:p>
            <a:p>
              <a:r>
                <a:rPr lang="en-US" sz="2400" dirty="0"/>
                <a:t>return</a:t>
              </a:r>
            </a:p>
            <a:p>
              <a:r>
                <a:rPr lang="en-US" sz="2400" dirty="0"/>
                <a:t>… +0</a:t>
              </a:r>
              <a:endParaRPr lang="he-IL" sz="2400" dirty="0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2716156" y="2694930"/>
              <a:ext cx="847732" cy="391366"/>
            </a:xfrm>
            <a:prstGeom prst="rect">
              <a:avLst/>
            </a:prstGeom>
            <a:noFill/>
            <a:ln>
              <a:solidFill>
                <a:srgbClr val="1D08B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2699792" y="3631034"/>
              <a:ext cx="1008112" cy="391366"/>
            </a:xfrm>
            <a:prstGeom prst="rect">
              <a:avLst/>
            </a:prstGeom>
            <a:noFill/>
            <a:ln>
              <a:solidFill>
                <a:srgbClr val="1D08B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827584" y="5589240"/>
            <a:ext cx="5444155" cy="110799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200" dirty="0">
                <a:solidFill>
                  <a:srgbClr val="FF6600"/>
                </a:solidFill>
              </a:rPr>
              <a:t>if</a:t>
            </a:r>
            <a:r>
              <a:rPr lang="en-US" sz="2200" dirty="0"/>
              <a:t> </a:t>
            </a:r>
            <a:r>
              <a:rPr lang="en-US" sz="2200" dirty="0" err="1"/>
              <a:t>num</a:t>
            </a:r>
            <a:r>
              <a:rPr lang="en-US" sz="2200" dirty="0"/>
              <a:t> == 0:	</a:t>
            </a:r>
          </a:p>
          <a:p>
            <a:r>
              <a:rPr lang="en-US" sz="2200" dirty="0">
                <a:solidFill>
                  <a:srgbClr val="FF6600"/>
                </a:solidFill>
              </a:rPr>
              <a:t>	return</a:t>
            </a:r>
            <a:r>
              <a:rPr lang="en-US" sz="2200" dirty="0"/>
              <a:t> 0</a:t>
            </a:r>
          </a:p>
          <a:p>
            <a:r>
              <a:rPr lang="en-US" sz="2200" dirty="0">
                <a:solidFill>
                  <a:srgbClr val="FF6600"/>
                </a:solidFill>
              </a:rPr>
              <a:t>return</a:t>
            </a:r>
            <a:r>
              <a:rPr lang="en-US" sz="2200" dirty="0"/>
              <a:t> </a:t>
            </a:r>
            <a:r>
              <a:rPr lang="en-US" sz="2200" dirty="0" err="1"/>
              <a:t>sum_of_digits</a:t>
            </a:r>
            <a:r>
              <a:rPr lang="en-US" sz="2200" dirty="0"/>
              <a:t>(num//10) + num%10</a:t>
            </a:r>
            <a:endParaRPr lang="he-IL" sz="2200" dirty="0"/>
          </a:p>
        </p:txBody>
      </p:sp>
    </p:spTree>
    <p:extLst>
      <p:ext uri="{BB962C8B-B14F-4D97-AF65-F5344CB8AC3E}">
        <p14:creationId xmlns:p14="http://schemas.microsoft.com/office/powerpoint/2010/main" val="3123532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1"/>
          <p:cNvSpPr>
            <a:spLocks noGrp="1"/>
          </p:cNvSpPr>
          <p:nvPr>
            <p:ph type="title"/>
          </p:nvPr>
        </p:nvSpPr>
        <p:spPr>
          <a:xfrm>
            <a:off x="914400" y="188640"/>
            <a:ext cx="7772400" cy="782960"/>
          </a:xfrm>
        </p:spPr>
        <p:txBody>
          <a:bodyPr>
            <a:normAutofit/>
          </a:bodyPr>
          <a:lstStyle/>
          <a:p>
            <a:pPr rtl="0"/>
            <a:r>
              <a:rPr lang="en-US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 of Digits</a:t>
            </a:r>
          </a:p>
        </p:txBody>
      </p:sp>
      <p:sp>
        <p:nvSpPr>
          <p:cNvPr id="56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46304" y="5764262"/>
            <a:ext cx="457200" cy="457200"/>
          </a:xfrm>
        </p:spPr>
        <p:txBody>
          <a:bodyPr/>
          <a:lstStyle/>
          <a:p>
            <a:fld id="{5BFAECAB-C45E-4A96-B7DD-92EBDA7AC1F7}" type="slidenum">
              <a:rPr lang="he-IL" smtClean="0"/>
              <a:pPr/>
              <a:t>11</a:t>
            </a:fld>
            <a:endParaRPr lang="he-IL"/>
          </a:p>
        </p:txBody>
      </p:sp>
      <p:sp>
        <p:nvSpPr>
          <p:cNvPr id="57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980728"/>
            <a:ext cx="7772400" cy="4572000"/>
          </a:xfrm>
        </p:spPr>
        <p:txBody>
          <a:bodyPr>
            <a:normAutofit/>
          </a:bodyPr>
          <a:lstStyle/>
          <a:p>
            <a:pPr marL="320040" lvl="1" indent="0" algn="l" rtl="0">
              <a:buNone/>
            </a:pPr>
            <a:r>
              <a:rPr lang="en-US" dirty="0">
                <a:solidFill>
                  <a:srgbClr val="C00000"/>
                </a:solidFill>
              </a:rPr>
              <a:t>&gt;&gt;&gt;</a:t>
            </a:r>
            <a:r>
              <a:rPr lang="en-US" dirty="0"/>
              <a:t> </a:t>
            </a:r>
            <a:r>
              <a:rPr lang="en-US" dirty="0" err="1"/>
              <a:t>sum_of_digits</a:t>
            </a:r>
            <a:r>
              <a:rPr lang="en-US" dirty="0"/>
              <a:t>(1204)                   </a:t>
            </a:r>
            <a:endParaRPr lang="en-US" dirty="0">
              <a:solidFill>
                <a:srgbClr val="1D08B8"/>
              </a:solidFill>
            </a:endParaRPr>
          </a:p>
          <a:p>
            <a:pPr marL="320040" lvl="1" indent="0" algn="l" rtl="0">
              <a:buNone/>
            </a:pPr>
            <a:r>
              <a:rPr lang="en-US" dirty="0">
                <a:solidFill>
                  <a:srgbClr val="381FF5"/>
                </a:solidFill>
              </a:rPr>
              <a:t>1204</a:t>
            </a:r>
          </a:p>
          <a:p>
            <a:pPr marL="320040" lvl="1" indent="0" algn="l" rtl="0">
              <a:buNone/>
            </a:pPr>
            <a:r>
              <a:rPr lang="en-US" dirty="0">
                <a:solidFill>
                  <a:srgbClr val="381FF5"/>
                </a:solidFill>
              </a:rPr>
              <a:t>120</a:t>
            </a:r>
          </a:p>
          <a:p>
            <a:pPr marL="320040" lvl="1" indent="0" algn="l" rtl="0">
              <a:buNone/>
            </a:pPr>
            <a:r>
              <a:rPr lang="en-US" dirty="0">
                <a:solidFill>
                  <a:srgbClr val="381FF5"/>
                </a:solidFill>
              </a:rPr>
              <a:t>12</a:t>
            </a:r>
          </a:p>
          <a:p>
            <a:pPr marL="320040" lvl="1" indent="0" algn="l" rtl="0">
              <a:buNone/>
            </a:pPr>
            <a:r>
              <a:rPr lang="en-US" dirty="0">
                <a:solidFill>
                  <a:srgbClr val="381FF5"/>
                </a:solidFill>
              </a:rPr>
              <a:t>1</a:t>
            </a:r>
          </a:p>
          <a:p>
            <a:pPr marL="320040" lvl="1" indent="0" algn="l" rtl="0">
              <a:buNone/>
            </a:pPr>
            <a:r>
              <a:rPr lang="en-US" dirty="0">
                <a:solidFill>
                  <a:srgbClr val="381FF5"/>
                </a:solidFill>
              </a:rPr>
              <a:t>0</a:t>
            </a:r>
          </a:p>
          <a:p>
            <a:pPr marL="320040" lvl="1" indent="0" algn="l" rtl="0">
              <a:buNone/>
            </a:pPr>
            <a:r>
              <a:rPr lang="en-US" dirty="0">
                <a:solidFill>
                  <a:srgbClr val="381FF5"/>
                </a:solidFill>
              </a:rPr>
              <a:t>7</a:t>
            </a:r>
          </a:p>
        </p:txBody>
      </p:sp>
      <p:grpSp>
        <p:nvGrpSpPr>
          <p:cNvPr id="58" name="Group 57"/>
          <p:cNvGrpSpPr/>
          <p:nvPr/>
        </p:nvGrpSpPr>
        <p:grpSpPr>
          <a:xfrm>
            <a:off x="2483768" y="1686818"/>
            <a:ext cx="3024336" cy="2462262"/>
            <a:chOff x="2483768" y="1686818"/>
            <a:chExt cx="3024336" cy="2462262"/>
          </a:xfrm>
        </p:grpSpPr>
        <p:sp>
          <p:nvSpPr>
            <p:cNvPr id="59" name="Rectangle 58"/>
            <p:cNvSpPr/>
            <p:nvPr/>
          </p:nvSpPr>
          <p:spPr>
            <a:xfrm>
              <a:off x="2483768" y="1686818"/>
              <a:ext cx="3024336" cy="2462262"/>
            </a:xfrm>
            <a:prstGeom prst="rect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2699792" y="1758826"/>
              <a:ext cx="2563266" cy="230832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2400" dirty="0" err="1"/>
                <a:t>sum_of_digits</a:t>
              </a:r>
              <a:r>
                <a:rPr lang="en-US" sz="2400" dirty="0"/>
                <a:t>(1204)</a:t>
              </a:r>
            </a:p>
            <a:p>
              <a:endParaRPr lang="en-US" sz="1200" dirty="0"/>
            </a:p>
            <a:p>
              <a:r>
                <a:rPr lang="en-US" sz="2400" dirty="0"/>
                <a:t>n</a:t>
              </a:r>
            </a:p>
            <a:p>
              <a:r>
                <a:rPr lang="en-US" sz="2400" dirty="0"/>
                <a:t>1204</a:t>
              </a:r>
            </a:p>
            <a:p>
              <a:endParaRPr lang="en-US" sz="1200" dirty="0"/>
            </a:p>
            <a:p>
              <a:r>
                <a:rPr lang="en-US" sz="2400" dirty="0"/>
                <a:t>return</a:t>
              </a:r>
            </a:p>
            <a:p>
              <a:r>
                <a:rPr lang="en-US" sz="2400" dirty="0"/>
                <a:t>… +4</a:t>
              </a:r>
              <a:endParaRPr lang="he-IL" sz="2400" dirty="0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2716156" y="2694930"/>
              <a:ext cx="847732" cy="391366"/>
            </a:xfrm>
            <a:prstGeom prst="rect">
              <a:avLst/>
            </a:prstGeom>
            <a:noFill/>
            <a:ln>
              <a:solidFill>
                <a:srgbClr val="1D08B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2699792" y="3631034"/>
              <a:ext cx="1008112" cy="391366"/>
            </a:xfrm>
            <a:prstGeom prst="rect">
              <a:avLst/>
            </a:prstGeom>
            <a:noFill/>
            <a:ln>
              <a:solidFill>
                <a:srgbClr val="1D08B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2699792" y="2118866"/>
            <a:ext cx="3024336" cy="2462262"/>
            <a:chOff x="2483768" y="1686818"/>
            <a:chExt cx="3024336" cy="2462262"/>
          </a:xfrm>
        </p:grpSpPr>
        <p:sp>
          <p:nvSpPr>
            <p:cNvPr id="64" name="Rectangle 63"/>
            <p:cNvSpPr/>
            <p:nvPr/>
          </p:nvSpPr>
          <p:spPr>
            <a:xfrm>
              <a:off x="2483768" y="1686818"/>
              <a:ext cx="3024336" cy="2462262"/>
            </a:xfrm>
            <a:prstGeom prst="rect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699792" y="1758826"/>
              <a:ext cx="2422202" cy="230832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2400" dirty="0" err="1"/>
                <a:t>sum_of_digits</a:t>
              </a:r>
              <a:r>
                <a:rPr lang="en-US" sz="2400" dirty="0"/>
                <a:t>(120)</a:t>
              </a:r>
            </a:p>
            <a:p>
              <a:endParaRPr lang="en-US" sz="1200" dirty="0"/>
            </a:p>
            <a:p>
              <a:r>
                <a:rPr lang="en-US" sz="2400" dirty="0"/>
                <a:t>n</a:t>
              </a:r>
            </a:p>
            <a:p>
              <a:r>
                <a:rPr lang="en-US" sz="2400" dirty="0"/>
                <a:t>120</a:t>
              </a:r>
            </a:p>
            <a:p>
              <a:endParaRPr lang="en-US" sz="1200" dirty="0"/>
            </a:p>
            <a:p>
              <a:r>
                <a:rPr lang="en-US" sz="2400" dirty="0"/>
                <a:t>return</a:t>
              </a:r>
            </a:p>
            <a:p>
              <a:r>
                <a:rPr lang="en-US" sz="2400" dirty="0"/>
                <a:t>… +0</a:t>
              </a:r>
              <a:endParaRPr lang="he-IL" sz="2400" dirty="0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2716156" y="2694930"/>
              <a:ext cx="847732" cy="391366"/>
            </a:xfrm>
            <a:prstGeom prst="rect">
              <a:avLst/>
            </a:prstGeom>
            <a:noFill/>
            <a:ln>
              <a:solidFill>
                <a:srgbClr val="1D08B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2699792" y="3631034"/>
              <a:ext cx="1008112" cy="391366"/>
            </a:xfrm>
            <a:prstGeom prst="rect">
              <a:avLst/>
            </a:prstGeom>
            <a:noFill/>
            <a:ln>
              <a:solidFill>
                <a:srgbClr val="1D08B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2915816" y="2550914"/>
            <a:ext cx="3024336" cy="2462262"/>
            <a:chOff x="2483768" y="1686818"/>
            <a:chExt cx="3024336" cy="2462262"/>
          </a:xfrm>
        </p:grpSpPr>
        <p:sp>
          <p:nvSpPr>
            <p:cNvPr id="69" name="Rectangle 68"/>
            <p:cNvSpPr/>
            <p:nvPr/>
          </p:nvSpPr>
          <p:spPr>
            <a:xfrm>
              <a:off x="2483768" y="1686818"/>
              <a:ext cx="3024336" cy="2462262"/>
            </a:xfrm>
            <a:prstGeom prst="rect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2699792" y="1758826"/>
              <a:ext cx="2281137" cy="230832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2400" dirty="0" err="1"/>
                <a:t>sum_of_digits</a:t>
              </a:r>
              <a:r>
                <a:rPr lang="en-US" sz="2400" dirty="0"/>
                <a:t>(12)</a:t>
              </a:r>
            </a:p>
            <a:p>
              <a:endParaRPr lang="en-US" sz="1200" dirty="0"/>
            </a:p>
            <a:p>
              <a:r>
                <a:rPr lang="en-US" sz="2400" dirty="0"/>
                <a:t>num</a:t>
              </a:r>
            </a:p>
            <a:p>
              <a:r>
                <a:rPr lang="en-US" sz="2400" dirty="0"/>
                <a:t>12</a:t>
              </a:r>
            </a:p>
            <a:p>
              <a:endParaRPr lang="en-US" sz="1200" dirty="0"/>
            </a:p>
            <a:p>
              <a:r>
                <a:rPr lang="en-US" sz="2400" dirty="0"/>
                <a:t>return</a:t>
              </a:r>
            </a:p>
            <a:p>
              <a:r>
                <a:rPr lang="en-US" sz="2400" dirty="0"/>
                <a:t>… +2</a:t>
              </a:r>
              <a:endParaRPr lang="he-IL" sz="2400" dirty="0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2716156" y="2694930"/>
              <a:ext cx="847732" cy="391366"/>
            </a:xfrm>
            <a:prstGeom prst="rect">
              <a:avLst/>
            </a:prstGeom>
            <a:noFill/>
            <a:ln>
              <a:solidFill>
                <a:srgbClr val="1D08B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2699792" y="3631034"/>
              <a:ext cx="1008112" cy="391366"/>
            </a:xfrm>
            <a:prstGeom prst="rect">
              <a:avLst/>
            </a:prstGeom>
            <a:noFill/>
            <a:ln>
              <a:solidFill>
                <a:srgbClr val="1D08B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827584" y="5589240"/>
            <a:ext cx="5444155" cy="110799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200" dirty="0">
                <a:solidFill>
                  <a:srgbClr val="FF6600"/>
                </a:solidFill>
              </a:rPr>
              <a:t>if</a:t>
            </a:r>
            <a:r>
              <a:rPr lang="en-US" sz="2200" dirty="0"/>
              <a:t> </a:t>
            </a:r>
            <a:r>
              <a:rPr lang="en-US" sz="2200" dirty="0" err="1"/>
              <a:t>num</a:t>
            </a:r>
            <a:r>
              <a:rPr lang="en-US" sz="2200" dirty="0"/>
              <a:t> == 0:	</a:t>
            </a:r>
          </a:p>
          <a:p>
            <a:r>
              <a:rPr lang="en-US" sz="2200" dirty="0">
                <a:solidFill>
                  <a:srgbClr val="FF6600"/>
                </a:solidFill>
              </a:rPr>
              <a:t>	return</a:t>
            </a:r>
            <a:r>
              <a:rPr lang="en-US" sz="2200" dirty="0"/>
              <a:t> 0</a:t>
            </a:r>
          </a:p>
          <a:p>
            <a:r>
              <a:rPr lang="en-US" sz="2200" dirty="0">
                <a:solidFill>
                  <a:srgbClr val="FF6600"/>
                </a:solidFill>
              </a:rPr>
              <a:t>return</a:t>
            </a:r>
            <a:r>
              <a:rPr lang="en-US" sz="2200" dirty="0"/>
              <a:t> </a:t>
            </a:r>
            <a:r>
              <a:rPr lang="en-US" sz="2200" dirty="0" err="1"/>
              <a:t>sum_of_digits</a:t>
            </a:r>
            <a:r>
              <a:rPr lang="en-US" sz="2200" dirty="0"/>
              <a:t>(num//10) + num%10</a:t>
            </a:r>
            <a:endParaRPr lang="he-IL" sz="2200" dirty="0"/>
          </a:p>
        </p:txBody>
      </p:sp>
    </p:spTree>
    <p:extLst>
      <p:ext uri="{BB962C8B-B14F-4D97-AF65-F5344CB8AC3E}">
        <p14:creationId xmlns:p14="http://schemas.microsoft.com/office/powerpoint/2010/main" val="1127155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1"/>
          <p:cNvSpPr>
            <a:spLocks noGrp="1"/>
          </p:cNvSpPr>
          <p:nvPr>
            <p:ph type="title"/>
          </p:nvPr>
        </p:nvSpPr>
        <p:spPr>
          <a:xfrm>
            <a:off x="914400" y="188640"/>
            <a:ext cx="7772400" cy="782960"/>
          </a:xfrm>
        </p:spPr>
        <p:txBody>
          <a:bodyPr>
            <a:normAutofit/>
          </a:bodyPr>
          <a:lstStyle/>
          <a:p>
            <a:pPr rtl="0"/>
            <a:r>
              <a:rPr lang="en-US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 of Digits</a:t>
            </a:r>
          </a:p>
        </p:txBody>
      </p:sp>
      <p:sp>
        <p:nvSpPr>
          <p:cNvPr id="51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46304" y="5764262"/>
            <a:ext cx="457200" cy="457200"/>
          </a:xfrm>
        </p:spPr>
        <p:txBody>
          <a:bodyPr/>
          <a:lstStyle/>
          <a:p>
            <a:fld id="{5BFAECAB-C45E-4A96-B7DD-92EBDA7AC1F7}" type="slidenum">
              <a:rPr lang="he-IL" smtClean="0"/>
              <a:pPr/>
              <a:t>12</a:t>
            </a:fld>
            <a:endParaRPr lang="he-IL"/>
          </a:p>
        </p:txBody>
      </p:sp>
      <p:sp>
        <p:nvSpPr>
          <p:cNvPr id="52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980728"/>
            <a:ext cx="7772400" cy="4572000"/>
          </a:xfrm>
        </p:spPr>
        <p:txBody>
          <a:bodyPr>
            <a:normAutofit/>
          </a:bodyPr>
          <a:lstStyle/>
          <a:p>
            <a:pPr marL="320040" lvl="1" indent="0" algn="l" rtl="0">
              <a:buNone/>
            </a:pPr>
            <a:r>
              <a:rPr lang="en-US" dirty="0">
                <a:solidFill>
                  <a:srgbClr val="C00000"/>
                </a:solidFill>
              </a:rPr>
              <a:t>&gt;&gt;&gt;</a:t>
            </a:r>
            <a:r>
              <a:rPr lang="en-US" dirty="0"/>
              <a:t> </a:t>
            </a:r>
            <a:r>
              <a:rPr lang="en-US" dirty="0" err="1"/>
              <a:t>sum_of_digits</a:t>
            </a:r>
            <a:r>
              <a:rPr lang="en-US" dirty="0"/>
              <a:t>(1204)                   </a:t>
            </a:r>
            <a:endParaRPr lang="en-US" dirty="0">
              <a:solidFill>
                <a:srgbClr val="1D08B8"/>
              </a:solidFill>
            </a:endParaRPr>
          </a:p>
          <a:p>
            <a:pPr marL="320040" lvl="1" indent="0" algn="l" rtl="0">
              <a:buNone/>
            </a:pPr>
            <a:r>
              <a:rPr lang="en-US" dirty="0">
                <a:solidFill>
                  <a:srgbClr val="381FF5"/>
                </a:solidFill>
              </a:rPr>
              <a:t>1204</a:t>
            </a:r>
          </a:p>
          <a:p>
            <a:pPr marL="320040" lvl="1" indent="0" algn="l" rtl="0">
              <a:buNone/>
            </a:pPr>
            <a:r>
              <a:rPr lang="en-US" dirty="0">
                <a:solidFill>
                  <a:srgbClr val="381FF5"/>
                </a:solidFill>
              </a:rPr>
              <a:t>120</a:t>
            </a:r>
          </a:p>
          <a:p>
            <a:pPr marL="320040" lvl="1" indent="0" algn="l" rtl="0">
              <a:buNone/>
            </a:pPr>
            <a:r>
              <a:rPr lang="en-US" dirty="0">
                <a:solidFill>
                  <a:srgbClr val="381FF5"/>
                </a:solidFill>
              </a:rPr>
              <a:t>12</a:t>
            </a:r>
          </a:p>
          <a:p>
            <a:pPr marL="320040" lvl="1" indent="0" algn="l" rtl="0">
              <a:buNone/>
            </a:pPr>
            <a:r>
              <a:rPr lang="en-US" dirty="0">
                <a:solidFill>
                  <a:srgbClr val="381FF5"/>
                </a:solidFill>
              </a:rPr>
              <a:t>1</a:t>
            </a:r>
          </a:p>
          <a:p>
            <a:pPr marL="320040" lvl="1" indent="0" algn="l" rtl="0">
              <a:buNone/>
            </a:pPr>
            <a:r>
              <a:rPr lang="en-US" dirty="0">
                <a:solidFill>
                  <a:srgbClr val="381FF5"/>
                </a:solidFill>
              </a:rPr>
              <a:t>0</a:t>
            </a:r>
          </a:p>
          <a:p>
            <a:pPr marL="320040" lvl="1" indent="0" algn="l" rtl="0">
              <a:buNone/>
            </a:pPr>
            <a:r>
              <a:rPr lang="en-US" dirty="0">
                <a:solidFill>
                  <a:srgbClr val="381FF5"/>
                </a:solidFill>
              </a:rPr>
              <a:t>7</a:t>
            </a:r>
          </a:p>
        </p:txBody>
      </p:sp>
      <p:grpSp>
        <p:nvGrpSpPr>
          <p:cNvPr id="53" name="Group 52"/>
          <p:cNvGrpSpPr/>
          <p:nvPr/>
        </p:nvGrpSpPr>
        <p:grpSpPr>
          <a:xfrm>
            <a:off x="2483768" y="1686818"/>
            <a:ext cx="3024336" cy="2462262"/>
            <a:chOff x="2483768" y="1686818"/>
            <a:chExt cx="3024336" cy="2462262"/>
          </a:xfrm>
        </p:grpSpPr>
        <p:sp>
          <p:nvSpPr>
            <p:cNvPr id="54" name="Rectangle 53"/>
            <p:cNvSpPr/>
            <p:nvPr/>
          </p:nvSpPr>
          <p:spPr>
            <a:xfrm>
              <a:off x="2483768" y="1686818"/>
              <a:ext cx="3024336" cy="2462262"/>
            </a:xfrm>
            <a:prstGeom prst="rect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2699792" y="1758826"/>
              <a:ext cx="2563266" cy="230832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2400" dirty="0" err="1"/>
                <a:t>sum_of_digits</a:t>
              </a:r>
              <a:r>
                <a:rPr lang="en-US" sz="2400" dirty="0"/>
                <a:t>(1204)</a:t>
              </a:r>
            </a:p>
            <a:p>
              <a:endParaRPr lang="en-US" sz="1200" dirty="0"/>
            </a:p>
            <a:p>
              <a:r>
                <a:rPr lang="en-US" sz="2400" dirty="0"/>
                <a:t>n</a:t>
              </a:r>
            </a:p>
            <a:p>
              <a:r>
                <a:rPr lang="en-US" sz="2400" dirty="0"/>
                <a:t>1204</a:t>
              </a:r>
            </a:p>
            <a:p>
              <a:endParaRPr lang="en-US" sz="1200" dirty="0"/>
            </a:p>
            <a:p>
              <a:r>
                <a:rPr lang="en-US" sz="2400" dirty="0"/>
                <a:t>return</a:t>
              </a:r>
            </a:p>
            <a:p>
              <a:r>
                <a:rPr lang="en-US" sz="2400" dirty="0"/>
                <a:t>… +4</a:t>
              </a:r>
              <a:endParaRPr lang="he-IL" sz="2400" dirty="0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2716156" y="2694930"/>
              <a:ext cx="847732" cy="391366"/>
            </a:xfrm>
            <a:prstGeom prst="rect">
              <a:avLst/>
            </a:prstGeom>
            <a:noFill/>
            <a:ln>
              <a:solidFill>
                <a:srgbClr val="1D08B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2699792" y="3631034"/>
              <a:ext cx="1008112" cy="391366"/>
            </a:xfrm>
            <a:prstGeom prst="rect">
              <a:avLst/>
            </a:prstGeom>
            <a:noFill/>
            <a:ln>
              <a:solidFill>
                <a:srgbClr val="1D08B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2699792" y="2118866"/>
            <a:ext cx="3024336" cy="2462262"/>
            <a:chOff x="2483768" y="1686818"/>
            <a:chExt cx="3024336" cy="2462262"/>
          </a:xfrm>
        </p:grpSpPr>
        <p:sp>
          <p:nvSpPr>
            <p:cNvPr id="59" name="Rectangle 58"/>
            <p:cNvSpPr/>
            <p:nvPr/>
          </p:nvSpPr>
          <p:spPr>
            <a:xfrm>
              <a:off x="2483768" y="1686818"/>
              <a:ext cx="3024336" cy="2462262"/>
            </a:xfrm>
            <a:prstGeom prst="rect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2699792" y="1758826"/>
              <a:ext cx="2422202" cy="230832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2400" dirty="0" err="1"/>
                <a:t>sum_of_digits</a:t>
              </a:r>
              <a:r>
                <a:rPr lang="en-US" sz="2400" dirty="0"/>
                <a:t>(120)</a:t>
              </a:r>
            </a:p>
            <a:p>
              <a:endParaRPr lang="en-US" sz="1200" dirty="0"/>
            </a:p>
            <a:p>
              <a:r>
                <a:rPr lang="en-US" sz="2400" dirty="0"/>
                <a:t>n</a:t>
              </a:r>
            </a:p>
            <a:p>
              <a:r>
                <a:rPr lang="en-US" sz="2400" dirty="0"/>
                <a:t>120</a:t>
              </a:r>
            </a:p>
            <a:p>
              <a:endParaRPr lang="en-US" sz="1200" dirty="0"/>
            </a:p>
            <a:p>
              <a:r>
                <a:rPr lang="en-US" sz="2400" dirty="0"/>
                <a:t>return</a:t>
              </a:r>
            </a:p>
            <a:p>
              <a:r>
                <a:rPr lang="en-US" sz="2400" dirty="0"/>
                <a:t>… +0</a:t>
              </a:r>
              <a:endParaRPr lang="he-IL" sz="2400" dirty="0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2716156" y="2694930"/>
              <a:ext cx="847732" cy="391366"/>
            </a:xfrm>
            <a:prstGeom prst="rect">
              <a:avLst/>
            </a:prstGeom>
            <a:noFill/>
            <a:ln>
              <a:solidFill>
                <a:srgbClr val="1D08B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2699792" y="3631034"/>
              <a:ext cx="1008112" cy="391366"/>
            </a:xfrm>
            <a:prstGeom prst="rect">
              <a:avLst/>
            </a:prstGeom>
            <a:noFill/>
            <a:ln>
              <a:solidFill>
                <a:srgbClr val="1D08B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2915816" y="2550914"/>
            <a:ext cx="3024336" cy="2462262"/>
            <a:chOff x="2483768" y="1686818"/>
            <a:chExt cx="3024336" cy="2462262"/>
          </a:xfrm>
        </p:grpSpPr>
        <p:sp>
          <p:nvSpPr>
            <p:cNvPr id="64" name="Rectangle 63"/>
            <p:cNvSpPr/>
            <p:nvPr/>
          </p:nvSpPr>
          <p:spPr>
            <a:xfrm>
              <a:off x="2483768" y="1686818"/>
              <a:ext cx="3024336" cy="2462262"/>
            </a:xfrm>
            <a:prstGeom prst="rect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699792" y="1758826"/>
              <a:ext cx="2281137" cy="230832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2400" dirty="0" err="1"/>
                <a:t>sum_of_digits</a:t>
              </a:r>
              <a:r>
                <a:rPr lang="en-US" sz="2400" dirty="0"/>
                <a:t>(12)</a:t>
              </a:r>
            </a:p>
            <a:p>
              <a:endParaRPr lang="en-US" sz="1200" dirty="0"/>
            </a:p>
            <a:p>
              <a:r>
                <a:rPr lang="en-US" sz="2400" dirty="0"/>
                <a:t>n</a:t>
              </a:r>
            </a:p>
            <a:p>
              <a:r>
                <a:rPr lang="en-US" sz="2400" dirty="0"/>
                <a:t>12</a:t>
              </a:r>
            </a:p>
            <a:p>
              <a:endParaRPr lang="en-US" sz="1200" dirty="0"/>
            </a:p>
            <a:p>
              <a:r>
                <a:rPr lang="en-US" sz="2400" dirty="0"/>
                <a:t>return</a:t>
              </a:r>
            </a:p>
            <a:p>
              <a:r>
                <a:rPr lang="en-US" sz="2400" dirty="0"/>
                <a:t>… +2</a:t>
              </a:r>
              <a:endParaRPr lang="he-IL" sz="2400" dirty="0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2716156" y="2694930"/>
              <a:ext cx="847732" cy="391366"/>
            </a:xfrm>
            <a:prstGeom prst="rect">
              <a:avLst/>
            </a:prstGeom>
            <a:noFill/>
            <a:ln>
              <a:solidFill>
                <a:srgbClr val="1D08B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2699792" y="3631034"/>
              <a:ext cx="1008112" cy="391366"/>
            </a:xfrm>
            <a:prstGeom prst="rect">
              <a:avLst/>
            </a:prstGeom>
            <a:noFill/>
            <a:ln>
              <a:solidFill>
                <a:srgbClr val="1D08B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3131840" y="2982962"/>
            <a:ext cx="3024336" cy="2462262"/>
            <a:chOff x="2483768" y="1686818"/>
            <a:chExt cx="3024336" cy="2462262"/>
          </a:xfrm>
        </p:grpSpPr>
        <p:sp>
          <p:nvSpPr>
            <p:cNvPr id="69" name="Rectangle 68"/>
            <p:cNvSpPr/>
            <p:nvPr/>
          </p:nvSpPr>
          <p:spPr>
            <a:xfrm>
              <a:off x="2483768" y="1686818"/>
              <a:ext cx="3024336" cy="2462262"/>
            </a:xfrm>
            <a:prstGeom prst="rect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2699792" y="1758826"/>
              <a:ext cx="2140073" cy="230832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2400" dirty="0" err="1"/>
                <a:t>sum_of_digits</a:t>
              </a:r>
              <a:r>
                <a:rPr lang="en-US" sz="2400" dirty="0"/>
                <a:t>(1)</a:t>
              </a:r>
            </a:p>
            <a:p>
              <a:endParaRPr lang="en-US" sz="1200" dirty="0"/>
            </a:p>
            <a:p>
              <a:r>
                <a:rPr lang="en-US" sz="2400" dirty="0"/>
                <a:t>num</a:t>
              </a:r>
            </a:p>
            <a:p>
              <a:r>
                <a:rPr lang="en-US" sz="2400" dirty="0"/>
                <a:t>1</a:t>
              </a:r>
            </a:p>
            <a:p>
              <a:endParaRPr lang="en-US" sz="1200" dirty="0"/>
            </a:p>
            <a:p>
              <a:r>
                <a:rPr lang="en-US" sz="2400" dirty="0"/>
                <a:t>return</a:t>
              </a:r>
            </a:p>
            <a:p>
              <a:r>
                <a:rPr lang="en-US" sz="2400" dirty="0"/>
                <a:t>… +1</a:t>
              </a:r>
              <a:endParaRPr lang="he-IL" sz="2400" dirty="0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2716156" y="2694930"/>
              <a:ext cx="847732" cy="391366"/>
            </a:xfrm>
            <a:prstGeom prst="rect">
              <a:avLst/>
            </a:prstGeom>
            <a:noFill/>
            <a:ln>
              <a:solidFill>
                <a:srgbClr val="1D08B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2699792" y="3631034"/>
              <a:ext cx="1008112" cy="391366"/>
            </a:xfrm>
            <a:prstGeom prst="rect">
              <a:avLst/>
            </a:prstGeom>
            <a:noFill/>
            <a:ln>
              <a:solidFill>
                <a:srgbClr val="1D08B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827584" y="5589240"/>
            <a:ext cx="5444155" cy="110799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200" dirty="0">
                <a:solidFill>
                  <a:srgbClr val="FF6600"/>
                </a:solidFill>
              </a:rPr>
              <a:t>if</a:t>
            </a:r>
            <a:r>
              <a:rPr lang="en-US" sz="2200" dirty="0"/>
              <a:t> </a:t>
            </a:r>
            <a:r>
              <a:rPr lang="en-US" sz="2200" dirty="0" err="1"/>
              <a:t>num</a:t>
            </a:r>
            <a:r>
              <a:rPr lang="en-US" sz="2200" dirty="0"/>
              <a:t> == 0:	</a:t>
            </a:r>
          </a:p>
          <a:p>
            <a:r>
              <a:rPr lang="en-US" sz="2200" dirty="0">
                <a:solidFill>
                  <a:srgbClr val="FF6600"/>
                </a:solidFill>
              </a:rPr>
              <a:t>	return</a:t>
            </a:r>
            <a:r>
              <a:rPr lang="en-US" sz="2200" dirty="0"/>
              <a:t> 0</a:t>
            </a:r>
          </a:p>
          <a:p>
            <a:r>
              <a:rPr lang="en-US" sz="2200" dirty="0">
                <a:solidFill>
                  <a:srgbClr val="FF6600"/>
                </a:solidFill>
              </a:rPr>
              <a:t>return</a:t>
            </a:r>
            <a:r>
              <a:rPr lang="en-US" sz="2200" dirty="0"/>
              <a:t> </a:t>
            </a:r>
            <a:r>
              <a:rPr lang="en-US" sz="2200" dirty="0" err="1"/>
              <a:t>sum_of_digits</a:t>
            </a:r>
            <a:r>
              <a:rPr lang="en-US" sz="2200" dirty="0"/>
              <a:t>(num//10) + num%10</a:t>
            </a:r>
            <a:endParaRPr lang="he-IL" sz="2200" dirty="0"/>
          </a:p>
        </p:txBody>
      </p:sp>
    </p:spTree>
    <p:extLst>
      <p:ext uri="{BB962C8B-B14F-4D97-AF65-F5344CB8AC3E}">
        <p14:creationId xmlns:p14="http://schemas.microsoft.com/office/powerpoint/2010/main" val="2228806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itle 1"/>
          <p:cNvSpPr>
            <a:spLocks noGrp="1"/>
          </p:cNvSpPr>
          <p:nvPr>
            <p:ph type="title"/>
          </p:nvPr>
        </p:nvSpPr>
        <p:spPr>
          <a:xfrm>
            <a:off x="914400" y="188640"/>
            <a:ext cx="7772400" cy="782960"/>
          </a:xfrm>
        </p:spPr>
        <p:txBody>
          <a:bodyPr>
            <a:normAutofit/>
          </a:bodyPr>
          <a:lstStyle/>
          <a:p>
            <a:pPr rtl="0"/>
            <a:r>
              <a:rPr lang="en-US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 of Digits</a:t>
            </a:r>
          </a:p>
        </p:txBody>
      </p:sp>
      <p:sp>
        <p:nvSpPr>
          <p:cNvPr id="142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46304" y="5764262"/>
            <a:ext cx="457200" cy="457200"/>
          </a:xfrm>
        </p:spPr>
        <p:txBody>
          <a:bodyPr/>
          <a:lstStyle/>
          <a:p>
            <a:fld id="{5BFAECAB-C45E-4A96-B7DD-92EBDA7AC1F7}" type="slidenum">
              <a:rPr lang="he-IL" smtClean="0"/>
              <a:pPr/>
              <a:t>13</a:t>
            </a:fld>
            <a:endParaRPr lang="he-IL"/>
          </a:p>
        </p:txBody>
      </p:sp>
      <p:sp>
        <p:nvSpPr>
          <p:cNvPr id="143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980728"/>
            <a:ext cx="7772400" cy="4572000"/>
          </a:xfrm>
        </p:spPr>
        <p:txBody>
          <a:bodyPr>
            <a:normAutofit/>
          </a:bodyPr>
          <a:lstStyle/>
          <a:p>
            <a:pPr marL="320040" lvl="1" indent="0" algn="l" rtl="0">
              <a:buNone/>
            </a:pPr>
            <a:r>
              <a:rPr lang="en-US" dirty="0">
                <a:solidFill>
                  <a:srgbClr val="C00000"/>
                </a:solidFill>
              </a:rPr>
              <a:t>&gt;&gt;&gt;</a:t>
            </a:r>
            <a:r>
              <a:rPr lang="en-US" dirty="0"/>
              <a:t> </a:t>
            </a:r>
            <a:r>
              <a:rPr lang="en-US" dirty="0" err="1"/>
              <a:t>sum_of_digits</a:t>
            </a:r>
            <a:r>
              <a:rPr lang="en-US" dirty="0"/>
              <a:t>(1204)                   </a:t>
            </a:r>
            <a:endParaRPr lang="en-US" dirty="0">
              <a:solidFill>
                <a:srgbClr val="1D08B8"/>
              </a:solidFill>
            </a:endParaRPr>
          </a:p>
          <a:p>
            <a:pPr marL="320040" lvl="1" indent="0" algn="l" rtl="0">
              <a:buNone/>
            </a:pPr>
            <a:r>
              <a:rPr lang="en-US" dirty="0">
                <a:solidFill>
                  <a:srgbClr val="381FF5"/>
                </a:solidFill>
              </a:rPr>
              <a:t>1204</a:t>
            </a:r>
          </a:p>
          <a:p>
            <a:pPr marL="320040" lvl="1" indent="0" algn="l" rtl="0">
              <a:buNone/>
            </a:pPr>
            <a:r>
              <a:rPr lang="en-US" dirty="0">
                <a:solidFill>
                  <a:srgbClr val="381FF5"/>
                </a:solidFill>
              </a:rPr>
              <a:t>120</a:t>
            </a:r>
          </a:p>
          <a:p>
            <a:pPr marL="320040" lvl="1" indent="0" algn="l" rtl="0">
              <a:buNone/>
            </a:pPr>
            <a:r>
              <a:rPr lang="en-US" dirty="0">
                <a:solidFill>
                  <a:srgbClr val="381FF5"/>
                </a:solidFill>
              </a:rPr>
              <a:t>12</a:t>
            </a:r>
          </a:p>
          <a:p>
            <a:pPr marL="320040" lvl="1" indent="0" algn="l" rtl="0">
              <a:buNone/>
            </a:pPr>
            <a:r>
              <a:rPr lang="en-US" dirty="0">
                <a:solidFill>
                  <a:srgbClr val="381FF5"/>
                </a:solidFill>
              </a:rPr>
              <a:t>1</a:t>
            </a:r>
          </a:p>
          <a:p>
            <a:pPr marL="320040" lvl="1" indent="0" algn="l" rtl="0">
              <a:buNone/>
            </a:pPr>
            <a:r>
              <a:rPr lang="en-US" dirty="0">
                <a:solidFill>
                  <a:srgbClr val="381FF5"/>
                </a:solidFill>
              </a:rPr>
              <a:t>0</a:t>
            </a:r>
          </a:p>
          <a:p>
            <a:pPr marL="320040" lvl="1" indent="0" algn="l" rtl="0">
              <a:buNone/>
            </a:pPr>
            <a:r>
              <a:rPr lang="en-US" dirty="0">
                <a:solidFill>
                  <a:srgbClr val="381FF5"/>
                </a:solidFill>
              </a:rPr>
              <a:t>7</a:t>
            </a:r>
          </a:p>
        </p:txBody>
      </p:sp>
      <p:grpSp>
        <p:nvGrpSpPr>
          <p:cNvPr id="144" name="Group 143"/>
          <p:cNvGrpSpPr/>
          <p:nvPr/>
        </p:nvGrpSpPr>
        <p:grpSpPr>
          <a:xfrm>
            <a:off x="2483768" y="1686818"/>
            <a:ext cx="3024336" cy="2462262"/>
            <a:chOff x="2483768" y="1686818"/>
            <a:chExt cx="3024336" cy="2462262"/>
          </a:xfrm>
        </p:grpSpPr>
        <p:sp>
          <p:nvSpPr>
            <p:cNvPr id="145" name="Rectangle 144"/>
            <p:cNvSpPr/>
            <p:nvPr/>
          </p:nvSpPr>
          <p:spPr>
            <a:xfrm>
              <a:off x="2483768" y="1686818"/>
              <a:ext cx="3024336" cy="2462262"/>
            </a:xfrm>
            <a:prstGeom prst="rect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2699792" y="1758826"/>
              <a:ext cx="2531206" cy="230832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2400" dirty="0" err="1"/>
                <a:t>sum_of_digits</a:t>
              </a:r>
              <a:r>
                <a:rPr lang="en-US" sz="2400" dirty="0"/>
                <a:t>(1204)</a:t>
              </a:r>
            </a:p>
            <a:p>
              <a:endParaRPr lang="en-US" sz="1200" dirty="0"/>
            </a:p>
            <a:p>
              <a:r>
                <a:rPr lang="en-US" sz="2400" dirty="0"/>
                <a:t>n</a:t>
              </a:r>
            </a:p>
            <a:p>
              <a:r>
                <a:rPr lang="en-US" sz="2400" dirty="0"/>
                <a:t>1204</a:t>
              </a:r>
            </a:p>
            <a:p>
              <a:endParaRPr lang="en-US" sz="1200" dirty="0"/>
            </a:p>
            <a:p>
              <a:r>
                <a:rPr lang="en-US" sz="2400" dirty="0"/>
                <a:t>return</a:t>
              </a:r>
            </a:p>
            <a:p>
              <a:r>
                <a:rPr lang="en-US" sz="2400" dirty="0"/>
                <a:t>… +4</a:t>
              </a:r>
              <a:endParaRPr lang="he-IL" sz="2400" dirty="0"/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2716156" y="2694930"/>
              <a:ext cx="847732" cy="391366"/>
            </a:xfrm>
            <a:prstGeom prst="rect">
              <a:avLst/>
            </a:prstGeom>
            <a:noFill/>
            <a:ln>
              <a:solidFill>
                <a:srgbClr val="1D08B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2699792" y="3631034"/>
              <a:ext cx="1008112" cy="391366"/>
            </a:xfrm>
            <a:prstGeom prst="rect">
              <a:avLst/>
            </a:prstGeom>
            <a:noFill/>
            <a:ln>
              <a:solidFill>
                <a:srgbClr val="1D08B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149" name="Group 148"/>
          <p:cNvGrpSpPr/>
          <p:nvPr/>
        </p:nvGrpSpPr>
        <p:grpSpPr>
          <a:xfrm>
            <a:off x="2699792" y="2118866"/>
            <a:ext cx="3024336" cy="2462262"/>
            <a:chOff x="2483768" y="1686818"/>
            <a:chExt cx="3024336" cy="2462262"/>
          </a:xfrm>
        </p:grpSpPr>
        <p:sp>
          <p:nvSpPr>
            <p:cNvPr id="150" name="Rectangle 149"/>
            <p:cNvSpPr/>
            <p:nvPr/>
          </p:nvSpPr>
          <p:spPr>
            <a:xfrm>
              <a:off x="2483768" y="1686818"/>
              <a:ext cx="3024336" cy="2462262"/>
            </a:xfrm>
            <a:prstGeom prst="rect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2699792" y="1758826"/>
              <a:ext cx="2422202" cy="230832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2400" dirty="0" err="1"/>
                <a:t>sum_of_digits</a:t>
              </a:r>
              <a:r>
                <a:rPr lang="en-US" sz="2400" dirty="0"/>
                <a:t>(120)</a:t>
              </a:r>
            </a:p>
            <a:p>
              <a:endParaRPr lang="en-US" sz="1200" dirty="0"/>
            </a:p>
            <a:p>
              <a:r>
                <a:rPr lang="en-US" sz="2400" dirty="0"/>
                <a:t>n</a:t>
              </a:r>
            </a:p>
            <a:p>
              <a:r>
                <a:rPr lang="en-US" sz="2400" dirty="0"/>
                <a:t>120</a:t>
              </a:r>
            </a:p>
            <a:p>
              <a:endParaRPr lang="en-US" sz="1200" dirty="0"/>
            </a:p>
            <a:p>
              <a:r>
                <a:rPr lang="en-US" sz="2400" dirty="0"/>
                <a:t>return</a:t>
              </a:r>
            </a:p>
            <a:p>
              <a:r>
                <a:rPr lang="en-US" sz="2400" dirty="0"/>
                <a:t>… +0</a:t>
              </a:r>
              <a:endParaRPr lang="he-IL" sz="2400" dirty="0"/>
            </a:p>
          </p:txBody>
        </p:sp>
        <p:sp>
          <p:nvSpPr>
            <p:cNvPr id="152" name="Rectangle 151"/>
            <p:cNvSpPr/>
            <p:nvPr/>
          </p:nvSpPr>
          <p:spPr>
            <a:xfrm>
              <a:off x="2716156" y="2694930"/>
              <a:ext cx="847732" cy="391366"/>
            </a:xfrm>
            <a:prstGeom prst="rect">
              <a:avLst/>
            </a:prstGeom>
            <a:noFill/>
            <a:ln>
              <a:solidFill>
                <a:srgbClr val="1D08B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3" name="Rectangle 152"/>
            <p:cNvSpPr/>
            <p:nvPr/>
          </p:nvSpPr>
          <p:spPr>
            <a:xfrm>
              <a:off x="2699792" y="3631034"/>
              <a:ext cx="1008112" cy="391366"/>
            </a:xfrm>
            <a:prstGeom prst="rect">
              <a:avLst/>
            </a:prstGeom>
            <a:noFill/>
            <a:ln>
              <a:solidFill>
                <a:srgbClr val="1D08B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154" name="Group 153"/>
          <p:cNvGrpSpPr/>
          <p:nvPr/>
        </p:nvGrpSpPr>
        <p:grpSpPr>
          <a:xfrm>
            <a:off x="2915816" y="2550914"/>
            <a:ext cx="3024336" cy="2462262"/>
            <a:chOff x="2483768" y="1686818"/>
            <a:chExt cx="3024336" cy="2462262"/>
          </a:xfrm>
        </p:grpSpPr>
        <p:sp>
          <p:nvSpPr>
            <p:cNvPr id="155" name="Rectangle 154"/>
            <p:cNvSpPr/>
            <p:nvPr/>
          </p:nvSpPr>
          <p:spPr>
            <a:xfrm>
              <a:off x="2483768" y="1686818"/>
              <a:ext cx="3024336" cy="2462262"/>
            </a:xfrm>
            <a:prstGeom prst="rect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2699792" y="1758826"/>
              <a:ext cx="2281137" cy="230832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2400" dirty="0" err="1"/>
                <a:t>sum_of_digits</a:t>
              </a:r>
              <a:r>
                <a:rPr lang="en-US" sz="2400" dirty="0"/>
                <a:t>(12)</a:t>
              </a:r>
            </a:p>
            <a:p>
              <a:endParaRPr lang="en-US" sz="1200" dirty="0"/>
            </a:p>
            <a:p>
              <a:r>
                <a:rPr lang="en-US" sz="2400" dirty="0"/>
                <a:t>n</a:t>
              </a:r>
            </a:p>
            <a:p>
              <a:r>
                <a:rPr lang="en-US" sz="2400" dirty="0"/>
                <a:t>12</a:t>
              </a:r>
            </a:p>
            <a:p>
              <a:endParaRPr lang="en-US" sz="1200" dirty="0"/>
            </a:p>
            <a:p>
              <a:r>
                <a:rPr lang="en-US" sz="2400" dirty="0"/>
                <a:t>return</a:t>
              </a:r>
            </a:p>
            <a:p>
              <a:r>
                <a:rPr lang="en-US" sz="2400" dirty="0"/>
                <a:t>… +2</a:t>
              </a:r>
              <a:endParaRPr lang="he-IL" sz="2400" dirty="0"/>
            </a:p>
          </p:txBody>
        </p:sp>
        <p:sp>
          <p:nvSpPr>
            <p:cNvPr id="157" name="Rectangle 156"/>
            <p:cNvSpPr/>
            <p:nvPr/>
          </p:nvSpPr>
          <p:spPr>
            <a:xfrm>
              <a:off x="2716156" y="2694930"/>
              <a:ext cx="847732" cy="391366"/>
            </a:xfrm>
            <a:prstGeom prst="rect">
              <a:avLst/>
            </a:prstGeom>
            <a:noFill/>
            <a:ln>
              <a:solidFill>
                <a:srgbClr val="1D08B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2699792" y="3631034"/>
              <a:ext cx="1008112" cy="391366"/>
            </a:xfrm>
            <a:prstGeom prst="rect">
              <a:avLst/>
            </a:prstGeom>
            <a:noFill/>
            <a:ln>
              <a:solidFill>
                <a:srgbClr val="1D08B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159" name="Group 158"/>
          <p:cNvGrpSpPr/>
          <p:nvPr/>
        </p:nvGrpSpPr>
        <p:grpSpPr>
          <a:xfrm>
            <a:off x="3131840" y="2982962"/>
            <a:ext cx="3024336" cy="2462262"/>
            <a:chOff x="2483768" y="1686818"/>
            <a:chExt cx="3024336" cy="2462262"/>
          </a:xfrm>
        </p:grpSpPr>
        <p:sp>
          <p:nvSpPr>
            <p:cNvPr id="160" name="Rectangle 159"/>
            <p:cNvSpPr/>
            <p:nvPr/>
          </p:nvSpPr>
          <p:spPr>
            <a:xfrm>
              <a:off x="2483768" y="1686818"/>
              <a:ext cx="3024336" cy="2462262"/>
            </a:xfrm>
            <a:prstGeom prst="rect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2699792" y="1758826"/>
              <a:ext cx="2140073" cy="230832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2400" dirty="0" err="1"/>
                <a:t>sum_of_digits</a:t>
              </a:r>
              <a:r>
                <a:rPr lang="en-US" sz="2400" dirty="0"/>
                <a:t>(1)</a:t>
              </a:r>
            </a:p>
            <a:p>
              <a:endParaRPr lang="en-US" sz="1200" dirty="0"/>
            </a:p>
            <a:p>
              <a:r>
                <a:rPr lang="en-US" sz="2400" dirty="0"/>
                <a:t>n</a:t>
              </a:r>
            </a:p>
            <a:p>
              <a:r>
                <a:rPr lang="en-US" sz="2400" dirty="0"/>
                <a:t>1</a:t>
              </a:r>
            </a:p>
            <a:p>
              <a:endParaRPr lang="en-US" sz="1200" dirty="0"/>
            </a:p>
            <a:p>
              <a:r>
                <a:rPr lang="en-US" sz="2400" dirty="0"/>
                <a:t>return</a:t>
              </a:r>
            </a:p>
            <a:p>
              <a:r>
                <a:rPr lang="en-US" sz="2400" dirty="0"/>
                <a:t>… +1</a:t>
              </a:r>
              <a:endParaRPr lang="he-IL" sz="2400" dirty="0"/>
            </a:p>
          </p:txBody>
        </p:sp>
        <p:sp>
          <p:nvSpPr>
            <p:cNvPr id="162" name="Rectangle 161"/>
            <p:cNvSpPr/>
            <p:nvPr/>
          </p:nvSpPr>
          <p:spPr>
            <a:xfrm>
              <a:off x="2716156" y="2694930"/>
              <a:ext cx="847732" cy="391366"/>
            </a:xfrm>
            <a:prstGeom prst="rect">
              <a:avLst/>
            </a:prstGeom>
            <a:noFill/>
            <a:ln>
              <a:solidFill>
                <a:srgbClr val="1D08B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2699792" y="3631034"/>
              <a:ext cx="1008112" cy="391366"/>
            </a:xfrm>
            <a:prstGeom prst="rect">
              <a:avLst/>
            </a:prstGeom>
            <a:noFill/>
            <a:ln>
              <a:solidFill>
                <a:srgbClr val="1D08B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164" name="Group 163"/>
          <p:cNvGrpSpPr/>
          <p:nvPr/>
        </p:nvGrpSpPr>
        <p:grpSpPr>
          <a:xfrm>
            <a:off x="3347864" y="3415010"/>
            <a:ext cx="3024336" cy="2462262"/>
            <a:chOff x="2483768" y="1686818"/>
            <a:chExt cx="3024336" cy="2462262"/>
          </a:xfrm>
        </p:grpSpPr>
        <p:sp>
          <p:nvSpPr>
            <p:cNvPr id="165" name="Rectangle 164"/>
            <p:cNvSpPr/>
            <p:nvPr/>
          </p:nvSpPr>
          <p:spPr>
            <a:xfrm>
              <a:off x="2483768" y="1686818"/>
              <a:ext cx="3024336" cy="2462262"/>
            </a:xfrm>
            <a:prstGeom prst="rect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2699792" y="1758826"/>
              <a:ext cx="2140073" cy="230832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2400" dirty="0" err="1"/>
                <a:t>sum_of_digits</a:t>
              </a:r>
              <a:r>
                <a:rPr lang="en-US" sz="2400" dirty="0"/>
                <a:t>(0)</a:t>
              </a:r>
            </a:p>
            <a:p>
              <a:endParaRPr lang="en-US" sz="1200" dirty="0"/>
            </a:p>
            <a:p>
              <a:r>
                <a:rPr lang="en-US" sz="2400" dirty="0"/>
                <a:t>num</a:t>
              </a:r>
            </a:p>
            <a:p>
              <a:r>
                <a:rPr lang="en-US" sz="2400" dirty="0"/>
                <a:t>0</a:t>
              </a:r>
            </a:p>
            <a:p>
              <a:endParaRPr lang="en-US" sz="1200" dirty="0"/>
            </a:p>
            <a:p>
              <a:r>
                <a:rPr lang="en-US" sz="2400" dirty="0"/>
                <a:t>return</a:t>
              </a:r>
            </a:p>
            <a:p>
              <a:r>
                <a:rPr lang="en-US" sz="2400" dirty="0"/>
                <a:t>0</a:t>
              </a:r>
              <a:endParaRPr lang="he-IL" sz="2400" dirty="0"/>
            </a:p>
          </p:txBody>
        </p:sp>
        <p:sp>
          <p:nvSpPr>
            <p:cNvPr id="167" name="Rectangle 166"/>
            <p:cNvSpPr/>
            <p:nvPr/>
          </p:nvSpPr>
          <p:spPr>
            <a:xfrm>
              <a:off x="2716156" y="2694930"/>
              <a:ext cx="847732" cy="391366"/>
            </a:xfrm>
            <a:prstGeom prst="rect">
              <a:avLst/>
            </a:prstGeom>
            <a:noFill/>
            <a:ln>
              <a:solidFill>
                <a:srgbClr val="1D08B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8" name="Rectangle 167"/>
            <p:cNvSpPr/>
            <p:nvPr/>
          </p:nvSpPr>
          <p:spPr>
            <a:xfrm>
              <a:off x="2699792" y="3631034"/>
              <a:ext cx="1008112" cy="391366"/>
            </a:xfrm>
            <a:prstGeom prst="rect">
              <a:avLst/>
            </a:prstGeom>
            <a:noFill/>
            <a:ln>
              <a:solidFill>
                <a:srgbClr val="1D08B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827584" y="5589240"/>
            <a:ext cx="5444155" cy="110799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200" dirty="0">
                <a:solidFill>
                  <a:srgbClr val="FF6600"/>
                </a:solidFill>
              </a:rPr>
              <a:t>if</a:t>
            </a:r>
            <a:r>
              <a:rPr lang="en-US" sz="2200" dirty="0"/>
              <a:t> </a:t>
            </a:r>
            <a:r>
              <a:rPr lang="en-US" sz="2200" dirty="0" err="1"/>
              <a:t>num</a:t>
            </a:r>
            <a:r>
              <a:rPr lang="en-US" sz="2200" dirty="0"/>
              <a:t> == 0:	</a:t>
            </a:r>
          </a:p>
          <a:p>
            <a:r>
              <a:rPr lang="en-US" sz="2200" dirty="0">
                <a:solidFill>
                  <a:srgbClr val="FF6600"/>
                </a:solidFill>
              </a:rPr>
              <a:t>	return</a:t>
            </a:r>
            <a:r>
              <a:rPr lang="en-US" sz="2200" dirty="0"/>
              <a:t> 0</a:t>
            </a:r>
          </a:p>
          <a:p>
            <a:r>
              <a:rPr lang="en-US" sz="2200" dirty="0">
                <a:solidFill>
                  <a:srgbClr val="FF6600"/>
                </a:solidFill>
              </a:rPr>
              <a:t>return</a:t>
            </a:r>
            <a:r>
              <a:rPr lang="en-US" sz="2200" dirty="0"/>
              <a:t> </a:t>
            </a:r>
            <a:r>
              <a:rPr lang="en-US" sz="2200" dirty="0" err="1"/>
              <a:t>sum_of_digits</a:t>
            </a:r>
            <a:r>
              <a:rPr lang="en-US" sz="2200" dirty="0"/>
              <a:t>(num//10) + num%10</a:t>
            </a:r>
            <a:endParaRPr lang="he-IL" sz="2200" dirty="0"/>
          </a:p>
        </p:txBody>
      </p:sp>
    </p:spTree>
    <p:extLst>
      <p:ext uri="{BB962C8B-B14F-4D97-AF65-F5344CB8AC3E}">
        <p14:creationId xmlns:p14="http://schemas.microsoft.com/office/powerpoint/2010/main" val="2825104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itle 1"/>
          <p:cNvSpPr>
            <a:spLocks noGrp="1"/>
          </p:cNvSpPr>
          <p:nvPr>
            <p:ph type="title"/>
          </p:nvPr>
        </p:nvSpPr>
        <p:spPr>
          <a:xfrm>
            <a:off x="914400" y="188640"/>
            <a:ext cx="7772400" cy="782960"/>
          </a:xfrm>
        </p:spPr>
        <p:txBody>
          <a:bodyPr>
            <a:normAutofit/>
          </a:bodyPr>
          <a:lstStyle/>
          <a:p>
            <a:pPr rtl="0"/>
            <a:r>
              <a:rPr lang="en-US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 of Digits</a:t>
            </a:r>
          </a:p>
        </p:txBody>
      </p:sp>
      <p:sp>
        <p:nvSpPr>
          <p:cNvPr id="124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46304" y="5764262"/>
            <a:ext cx="457200" cy="457200"/>
          </a:xfrm>
        </p:spPr>
        <p:txBody>
          <a:bodyPr/>
          <a:lstStyle/>
          <a:p>
            <a:fld id="{5BFAECAB-C45E-4A96-B7DD-92EBDA7AC1F7}" type="slidenum">
              <a:rPr lang="he-IL" smtClean="0"/>
              <a:pPr/>
              <a:t>14</a:t>
            </a:fld>
            <a:endParaRPr lang="he-IL"/>
          </a:p>
        </p:txBody>
      </p:sp>
      <p:sp>
        <p:nvSpPr>
          <p:cNvPr id="125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980728"/>
            <a:ext cx="7772400" cy="4572000"/>
          </a:xfrm>
        </p:spPr>
        <p:txBody>
          <a:bodyPr>
            <a:normAutofit/>
          </a:bodyPr>
          <a:lstStyle/>
          <a:p>
            <a:pPr marL="320040" lvl="1" indent="0" algn="l" rtl="0">
              <a:buNone/>
            </a:pPr>
            <a:r>
              <a:rPr lang="en-US" dirty="0">
                <a:solidFill>
                  <a:srgbClr val="C00000"/>
                </a:solidFill>
              </a:rPr>
              <a:t>&gt;&gt;&gt;</a:t>
            </a:r>
            <a:r>
              <a:rPr lang="en-US" dirty="0"/>
              <a:t> </a:t>
            </a:r>
            <a:r>
              <a:rPr lang="en-US" dirty="0" err="1"/>
              <a:t>sum_of_digits</a:t>
            </a:r>
            <a:r>
              <a:rPr lang="en-US" dirty="0"/>
              <a:t>(1204)                   </a:t>
            </a:r>
            <a:endParaRPr lang="en-US" dirty="0">
              <a:solidFill>
                <a:srgbClr val="1D08B8"/>
              </a:solidFill>
            </a:endParaRPr>
          </a:p>
          <a:p>
            <a:pPr marL="320040" lvl="1" indent="0" algn="l" rtl="0">
              <a:buNone/>
            </a:pPr>
            <a:r>
              <a:rPr lang="en-US" dirty="0">
                <a:solidFill>
                  <a:srgbClr val="381FF5"/>
                </a:solidFill>
              </a:rPr>
              <a:t>1204</a:t>
            </a:r>
          </a:p>
          <a:p>
            <a:pPr marL="320040" lvl="1" indent="0" algn="l" rtl="0">
              <a:buNone/>
            </a:pPr>
            <a:r>
              <a:rPr lang="en-US" dirty="0">
                <a:solidFill>
                  <a:srgbClr val="381FF5"/>
                </a:solidFill>
              </a:rPr>
              <a:t>120</a:t>
            </a:r>
          </a:p>
          <a:p>
            <a:pPr marL="320040" lvl="1" indent="0" algn="l" rtl="0">
              <a:buNone/>
            </a:pPr>
            <a:r>
              <a:rPr lang="en-US" dirty="0">
                <a:solidFill>
                  <a:srgbClr val="381FF5"/>
                </a:solidFill>
              </a:rPr>
              <a:t>12</a:t>
            </a:r>
          </a:p>
          <a:p>
            <a:pPr marL="320040" lvl="1" indent="0" algn="l" rtl="0">
              <a:buNone/>
            </a:pPr>
            <a:r>
              <a:rPr lang="en-US" dirty="0">
                <a:solidFill>
                  <a:srgbClr val="381FF5"/>
                </a:solidFill>
              </a:rPr>
              <a:t>1</a:t>
            </a:r>
          </a:p>
          <a:p>
            <a:pPr marL="320040" lvl="1" indent="0" algn="l" rtl="0">
              <a:buNone/>
            </a:pPr>
            <a:r>
              <a:rPr lang="en-US" dirty="0">
                <a:solidFill>
                  <a:srgbClr val="381FF5"/>
                </a:solidFill>
              </a:rPr>
              <a:t>0</a:t>
            </a:r>
          </a:p>
          <a:p>
            <a:pPr marL="320040" lvl="1" indent="0" algn="l" rtl="0">
              <a:buNone/>
            </a:pPr>
            <a:r>
              <a:rPr lang="en-US" dirty="0">
                <a:solidFill>
                  <a:srgbClr val="381FF5"/>
                </a:solidFill>
              </a:rPr>
              <a:t>7</a:t>
            </a:r>
          </a:p>
        </p:txBody>
      </p:sp>
      <p:grpSp>
        <p:nvGrpSpPr>
          <p:cNvPr id="126" name="Group 125"/>
          <p:cNvGrpSpPr/>
          <p:nvPr/>
        </p:nvGrpSpPr>
        <p:grpSpPr>
          <a:xfrm>
            <a:off x="2483768" y="1686818"/>
            <a:ext cx="3024336" cy="2462262"/>
            <a:chOff x="2483768" y="1686818"/>
            <a:chExt cx="3024336" cy="2462262"/>
          </a:xfrm>
        </p:grpSpPr>
        <p:sp>
          <p:nvSpPr>
            <p:cNvPr id="127" name="Rectangle 126"/>
            <p:cNvSpPr/>
            <p:nvPr/>
          </p:nvSpPr>
          <p:spPr>
            <a:xfrm>
              <a:off x="2483768" y="1686818"/>
              <a:ext cx="3024336" cy="2462262"/>
            </a:xfrm>
            <a:prstGeom prst="rect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2699792" y="1758826"/>
              <a:ext cx="2531206" cy="230832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2400" dirty="0" err="1"/>
                <a:t>sum_of_digits</a:t>
              </a:r>
              <a:r>
                <a:rPr lang="en-US" sz="2400" dirty="0"/>
                <a:t>(1204)</a:t>
              </a:r>
            </a:p>
            <a:p>
              <a:endParaRPr lang="en-US" sz="1200" dirty="0"/>
            </a:p>
            <a:p>
              <a:r>
                <a:rPr lang="en-US" sz="2400" dirty="0"/>
                <a:t>n</a:t>
              </a:r>
            </a:p>
            <a:p>
              <a:r>
                <a:rPr lang="en-US" sz="2400" dirty="0"/>
                <a:t>1204</a:t>
              </a:r>
            </a:p>
            <a:p>
              <a:endParaRPr lang="en-US" sz="1200" dirty="0"/>
            </a:p>
            <a:p>
              <a:r>
                <a:rPr lang="en-US" sz="2400" dirty="0"/>
                <a:t>return</a:t>
              </a:r>
            </a:p>
            <a:p>
              <a:r>
                <a:rPr lang="en-US" sz="2400" dirty="0"/>
                <a:t>… +4</a:t>
              </a:r>
              <a:endParaRPr lang="he-IL" sz="2400" dirty="0"/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2716156" y="2694930"/>
              <a:ext cx="847732" cy="391366"/>
            </a:xfrm>
            <a:prstGeom prst="rect">
              <a:avLst/>
            </a:prstGeom>
            <a:noFill/>
            <a:ln>
              <a:solidFill>
                <a:srgbClr val="1D08B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2699792" y="3631034"/>
              <a:ext cx="1008112" cy="391366"/>
            </a:xfrm>
            <a:prstGeom prst="rect">
              <a:avLst/>
            </a:prstGeom>
            <a:noFill/>
            <a:ln>
              <a:solidFill>
                <a:srgbClr val="1D08B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131" name="Group 130"/>
          <p:cNvGrpSpPr/>
          <p:nvPr/>
        </p:nvGrpSpPr>
        <p:grpSpPr>
          <a:xfrm>
            <a:off x="2699792" y="2118866"/>
            <a:ext cx="3024336" cy="2462262"/>
            <a:chOff x="2483768" y="1686818"/>
            <a:chExt cx="3024336" cy="2462262"/>
          </a:xfrm>
        </p:grpSpPr>
        <p:sp>
          <p:nvSpPr>
            <p:cNvPr id="132" name="Rectangle 131"/>
            <p:cNvSpPr/>
            <p:nvPr/>
          </p:nvSpPr>
          <p:spPr>
            <a:xfrm>
              <a:off x="2483768" y="1686818"/>
              <a:ext cx="3024336" cy="2462262"/>
            </a:xfrm>
            <a:prstGeom prst="rect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2699792" y="1758826"/>
              <a:ext cx="2390141" cy="230832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2400" dirty="0" err="1"/>
                <a:t>sum_of_digits</a:t>
              </a:r>
              <a:r>
                <a:rPr lang="en-US" sz="2400" dirty="0"/>
                <a:t>(120)</a:t>
              </a:r>
            </a:p>
            <a:p>
              <a:endParaRPr lang="en-US" sz="1200" dirty="0"/>
            </a:p>
            <a:p>
              <a:r>
                <a:rPr lang="en-US" sz="2400" dirty="0"/>
                <a:t>n</a:t>
              </a:r>
            </a:p>
            <a:p>
              <a:r>
                <a:rPr lang="en-US" sz="2400" dirty="0"/>
                <a:t>120</a:t>
              </a:r>
            </a:p>
            <a:p>
              <a:endParaRPr lang="en-US" sz="1200" dirty="0"/>
            </a:p>
            <a:p>
              <a:r>
                <a:rPr lang="en-US" sz="2400" dirty="0"/>
                <a:t>return</a:t>
              </a:r>
            </a:p>
            <a:p>
              <a:r>
                <a:rPr lang="en-US" sz="2400" dirty="0"/>
                <a:t>… +0</a:t>
              </a:r>
              <a:endParaRPr lang="he-IL" sz="2400" dirty="0"/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2716156" y="2694930"/>
              <a:ext cx="847732" cy="391366"/>
            </a:xfrm>
            <a:prstGeom prst="rect">
              <a:avLst/>
            </a:prstGeom>
            <a:noFill/>
            <a:ln>
              <a:solidFill>
                <a:srgbClr val="1D08B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2699792" y="3631034"/>
              <a:ext cx="1008112" cy="391366"/>
            </a:xfrm>
            <a:prstGeom prst="rect">
              <a:avLst/>
            </a:prstGeom>
            <a:noFill/>
            <a:ln>
              <a:solidFill>
                <a:srgbClr val="1D08B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136" name="Group 135"/>
          <p:cNvGrpSpPr/>
          <p:nvPr/>
        </p:nvGrpSpPr>
        <p:grpSpPr>
          <a:xfrm>
            <a:off x="2915816" y="2550914"/>
            <a:ext cx="3024336" cy="2462262"/>
            <a:chOff x="2483768" y="1686818"/>
            <a:chExt cx="3024336" cy="2462262"/>
          </a:xfrm>
        </p:grpSpPr>
        <p:sp>
          <p:nvSpPr>
            <p:cNvPr id="137" name="Rectangle 136"/>
            <p:cNvSpPr/>
            <p:nvPr/>
          </p:nvSpPr>
          <p:spPr>
            <a:xfrm>
              <a:off x="2483768" y="1686818"/>
              <a:ext cx="3024336" cy="2462262"/>
            </a:xfrm>
            <a:prstGeom prst="rect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2699792" y="1758826"/>
              <a:ext cx="2249077" cy="230832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2400" dirty="0" err="1"/>
                <a:t>sum_of_digits</a:t>
              </a:r>
              <a:r>
                <a:rPr lang="en-US" sz="2400" dirty="0"/>
                <a:t>(12)</a:t>
              </a:r>
            </a:p>
            <a:p>
              <a:endParaRPr lang="en-US" sz="1200" dirty="0"/>
            </a:p>
            <a:p>
              <a:r>
                <a:rPr lang="en-US" sz="2400" dirty="0"/>
                <a:t>n</a:t>
              </a:r>
            </a:p>
            <a:p>
              <a:r>
                <a:rPr lang="en-US" sz="2400" dirty="0"/>
                <a:t>12</a:t>
              </a:r>
            </a:p>
            <a:p>
              <a:endParaRPr lang="en-US" sz="1200" dirty="0"/>
            </a:p>
            <a:p>
              <a:r>
                <a:rPr lang="en-US" sz="2400" dirty="0"/>
                <a:t>return</a:t>
              </a:r>
            </a:p>
            <a:p>
              <a:r>
                <a:rPr lang="en-US" sz="2400" dirty="0"/>
                <a:t>… +2</a:t>
              </a:r>
              <a:endParaRPr lang="he-IL" sz="2400" dirty="0"/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2716156" y="2694930"/>
              <a:ext cx="847732" cy="391366"/>
            </a:xfrm>
            <a:prstGeom prst="rect">
              <a:avLst/>
            </a:prstGeom>
            <a:noFill/>
            <a:ln>
              <a:solidFill>
                <a:srgbClr val="1D08B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2699792" y="3631034"/>
              <a:ext cx="1008112" cy="391366"/>
            </a:xfrm>
            <a:prstGeom prst="rect">
              <a:avLst/>
            </a:prstGeom>
            <a:noFill/>
            <a:ln>
              <a:solidFill>
                <a:srgbClr val="1D08B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141" name="Group 140"/>
          <p:cNvGrpSpPr/>
          <p:nvPr/>
        </p:nvGrpSpPr>
        <p:grpSpPr>
          <a:xfrm>
            <a:off x="3131840" y="2982962"/>
            <a:ext cx="3024336" cy="2462262"/>
            <a:chOff x="2483768" y="1686818"/>
            <a:chExt cx="3024336" cy="2462262"/>
          </a:xfrm>
        </p:grpSpPr>
        <p:sp>
          <p:nvSpPr>
            <p:cNvPr id="142" name="Rectangle 141"/>
            <p:cNvSpPr/>
            <p:nvPr/>
          </p:nvSpPr>
          <p:spPr>
            <a:xfrm>
              <a:off x="2483768" y="1686818"/>
              <a:ext cx="3024336" cy="2462262"/>
            </a:xfrm>
            <a:prstGeom prst="rect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2699792" y="1758826"/>
              <a:ext cx="2108013" cy="230832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2400" dirty="0" err="1"/>
                <a:t>sum_of_digits</a:t>
              </a:r>
              <a:r>
                <a:rPr lang="en-US" sz="2400" dirty="0"/>
                <a:t>(1)</a:t>
              </a:r>
            </a:p>
            <a:p>
              <a:endParaRPr lang="en-US" sz="1200" dirty="0"/>
            </a:p>
            <a:p>
              <a:r>
                <a:rPr lang="en-US" sz="2400" dirty="0"/>
                <a:t>num</a:t>
              </a:r>
            </a:p>
            <a:p>
              <a:r>
                <a:rPr lang="en-US" sz="2400" dirty="0"/>
                <a:t>1</a:t>
              </a:r>
            </a:p>
            <a:p>
              <a:endParaRPr lang="en-US" sz="1200" dirty="0"/>
            </a:p>
            <a:p>
              <a:r>
                <a:rPr lang="en-US" sz="2400" dirty="0"/>
                <a:t>return</a:t>
              </a:r>
            </a:p>
            <a:p>
              <a:r>
                <a:rPr lang="en-US" sz="2400" dirty="0"/>
                <a:t>0 + 1</a:t>
              </a:r>
              <a:endParaRPr lang="he-IL" sz="2400" dirty="0"/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2716156" y="2694930"/>
              <a:ext cx="847732" cy="391366"/>
            </a:xfrm>
            <a:prstGeom prst="rect">
              <a:avLst/>
            </a:prstGeom>
            <a:noFill/>
            <a:ln>
              <a:solidFill>
                <a:srgbClr val="1D08B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2699792" y="3631034"/>
              <a:ext cx="1008112" cy="391366"/>
            </a:xfrm>
            <a:prstGeom prst="rect">
              <a:avLst/>
            </a:prstGeom>
            <a:noFill/>
            <a:ln>
              <a:solidFill>
                <a:srgbClr val="1D08B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827584" y="5589240"/>
            <a:ext cx="5444155" cy="110799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200" dirty="0">
                <a:solidFill>
                  <a:srgbClr val="FF6600"/>
                </a:solidFill>
              </a:rPr>
              <a:t>if</a:t>
            </a:r>
            <a:r>
              <a:rPr lang="en-US" sz="2200" dirty="0"/>
              <a:t> </a:t>
            </a:r>
            <a:r>
              <a:rPr lang="en-US" sz="2200" dirty="0" err="1"/>
              <a:t>num</a:t>
            </a:r>
            <a:r>
              <a:rPr lang="en-US" sz="2200" dirty="0"/>
              <a:t> == 0:	</a:t>
            </a:r>
          </a:p>
          <a:p>
            <a:r>
              <a:rPr lang="en-US" sz="2200" dirty="0">
                <a:solidFill>
                  <a:srgbClr val="FF6600"/>
                </a:solidFill>
              </a:rPr>
              <a:t>	return</a:t>
            </a:r>
            <a:r>
              <a:rPr lang="en-US" sz="2200" dirty="0"/>
              <a:t> 0</a:t>
            </a:r>
          </a:p>
          <a:p>
            <a:r>
              <a:rPr lang="en-US" sz="2200" dirty="0">
                <a:solidFill>
                  <a:srgbClr val="FF6600"/>
                </a:solidFill>
              </a:rPr>
              <a:t>return</a:t>
            </a:r>
            <a:r>
              <a:rPr lang="en-US" sz="2200" dirty="0"/>
              <a:t> </a:t>
            </a:r>
            <a:r>
              <a:rPr lang="en-US" sz="2200" dirty="0" err="1"/>
              <a:t>sum_of_digits</a:t>
            </a:r>
            <a:r>
              <a:rPr lang="en-US" sz="2200" dirty="0"/>
              <a:t>(num//10) + num%10</a:t>
            </a:r>
            <a:endParaRPr lang="he-IL" sz="2200" dirty="0"/>
          </a:p>
        </p:txBody>
      </p:sp>
    </p:spTree>
    <p:extLst>
      <p:ext uri="{BB962C8B-B14F-4D97-AF65-F5344CB8AC3E}">
        <p14:creationId xmlns:p14="http://schemas.microsoft.com/office/powerpoint/2010/main" val="879806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itle 1"/>
          <p:cNvSpPr>
            <a:spLocks noGrp="1"/>
          </p:cNvSpPr>
          <p:nvPr>
            <p:ph type="title"/>
          </p:nvPr>
        </p:nvSpPr>
        <p:spPr>
          <a:xfrm>
            <a:off x="914400" y="188640"/>
            <a:ext cx="7772400" cy="782960"/>
          </a:xfrm>
        </p:spPr>
        <p:txBody>
          <a:bodyPr>
            <a:normAutofit/>
          </a:bodyPr>
          <a:lstStyle/>
          <a:p>
            <a:pPr rtl="0"/>
            <a:r>
              <a:rPr lang="en-US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 of Digits</a:t>
            </a:r>
          </a:p>
        </p:txBody>
      </p:sp>
      <p:sp>
        <p:nvSpPr>
          <p:cNvPr id="81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46304" y="5764262"/>
            <a:ext cx="457200" cy="457200"/>
          </a:xfrm>
        </p:spPr>
        <p:txBody>
          <a:bodyPr/>
          <a:lstStyle/>
          <a:p>
            <a:fld id="{5BFAECAB-C45E-4A96-B7DD-92EBDA7AC1F7}" type="slidenum">
              <a:rPr lang="he-IL" smtClean="0"/>
              <a:pPr/>
              <a:t>15</a:t>
            </a:fld>
            <a:endParaRPr lang="he-IL"/>
          </a:p>
        </p:txBody>
      </p:sp>
      <p:sp>
        <p:nvSpPr>
          <p:cNvPr id="82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980728"/>
            <a:ext cx="7772400" cy="4572000"/>
          </a:xfrm>
        </p:spPr>
        <p:txBody>
          <a:bodyPr>
            <a:normAutofit/>
          </a:bodyPr>
          <a:lstStyle/>
          <a:p>
            <a:pPr marL="320040" lvl="1" indent="0" algn="l" rtl="0">
              <a:buNone/>
            </a:pPr>
            <a:r>
              <a:rPr lang="en-US" dirty="0">
                <a:solidFill>
                  <a:srgbClr val="C00000"/>
                </a:solidFill>
              </a:rPr>
              <a:t>&gt;&gt;&gt;</a:t>
            </a:r>
            <a:r>
              <a:rPr lang="en-US" dirty="0"/>
              <a:t> </a:t>
            </a:r>
            <a:r>
              <a:rPr lang="en-US" dirty="0" err="1"/>
              <a:t>sum_of_digits</a:t>
            </a:r>
            <a:r>
              <a:rPr lang="en-US" dirty="0"/>
              <a:t>(1204)                   </a:t>
            </a:r>
            <a:endParaRPr lang="en-US" dirty="0">
              <a:solidFill>
                <a:srgbClr val="1D08B8"/>
              </a:solidFill>
            </a:endParaRPr>
          </a:p>
          <a:p>
            <a:pPr marL="320040" lvl="1" indent="0" algn="l" rtl="0">
              <a:buNone/>
            </a:pPr>
            <a:r>
              <a:rPr lang="en-US" dirty="0">
                <a:solidFill>
                  <a:srgbClr val="381FF5"/>
                </a:solidFill>
              </a:rPr>
              <a:t>1204</a:t>
            </a:r>
          </a:p>
          <a:p>
            <a:pPr marL="320040" lvl="1" indent="0" algn="l" rtl="0">
              <a:buNone/>
            </a:pPr>
            <a:r>
              <a:rPr lang="en-US" dirty="0">
                <a:solidFill>
                  <a:srgbClr val="381FF5"/>
                </a:solidFill>
              </a:rPr>
              <a:t>120</a:t>
            </a:r>
          </a:p>
          <a:p>
            <a:pPr marL="320040" lvl="1" indent="0" algn="l" rtl="0">
              <a:buNone/>
            </a:pPr>
            <a:r>
              <a:rPr lang="en-US" dirty="0">
                <a:solidFill>
                  <a:srgbClr val="381FF5"/>
                </a:solidFill>
              </a:rPr>
              <a:t>12</a:t>
            </a:r>
          </a:p>
          <a:p>
            <a:pPr marL="320040" lvl="1" indent="0" algn="l" rtl="0">
              <a:buNone/>
            </a:pPr>
            <a:r>
              <a:rPr lang="en-US" dirty="0">
                <a:solidFill>
                  <a:srgbClr val="381FF5"/>
                </a:solidFill>
              </a:rPr>
              <a:t>1</a:t>
            </a:r>
          </a:p>
          <a:p>
            <a:pPr marL="320040" lvl="1" indent="0" algn="l" rtl="0">
              <a:buNone/>
            </a:pPr>
            <a:r>
              <a:rPr lang="en-US" dirty="0">
                <a:solidFill>
                  <a:srgbClr val="381FF5"/>
                </a:solidFill>
              </a:rPr>
              <a:t>0</a:t>
            </a:r>
          </a:p>
          <a:p>
            <a:pPr marL="320040" lvl="1" indent="0" algn="l" rtl="0">
              <a:buNone/>
            </a:pPr>
            <a:r>
              <a:rPr lang="en-US" dirty="0">
                <a:solidFill>
                  <a:srgbClr val="381FF5"/>
                </a:solidFill>
              </a:rPr>
              <a:t>7</a:t>
            </a:r>
          </a:p>
        </p:txBody>
      </p:sp>
      <p:grpSp>
        <p:nvGrpSpPr>
          <p:cNvPr id="83" name="Group 82"/>
          <p:cNvGrpSpPr/>
          <p:nvPr/>
        </p:nvGrpSpPr>
        <p:grpSpPr>
          <a:xfrm>
            <a:off x="2483768" y="1686818"/>
            <a:ext cx="3024336" cy="2462262"/>
            <a:chOff x="2483768" y="1686818"/>
            <a:chExt cx="3024336" cy="2462262"/>
          </a:xfrm>
        </p:grpSpPr>
        <p:sp>
          <p:nvSpPr>
            <p:cNvPr id="84" name="Rectangle 83"/>
            <p:cNvSpPr/>
            <p:nvPr/>
          </p:nvSpPr>
          <p:spPr>
            <a:xfrm>
              <a:off x="2483768" y="1686818"/>
              <a:ext cx="3024336" cy="2462262"/>
            </a:xfrm>
            <a:prstGeom prst="rect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2699792" y="1758826"/>
              <a:ext cx="2531206" cy="230832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2400" dirty="0" err="1"/>
                <a:t>sum_of_digits</a:t>
              </a:r>
              <a:r>
                <a:rPr lang="en-US" sz="2400" dirty="0"/>
                <a:t>(1204)</a:t>
              </a:r>
            </a:p>
            <a:p>
              <a:endParaRPr lang="en-US" sz="1200" dirty="0"/>
            </a:p>
            <a:p>
              <a:r>
                <a:rPr lang="en-US" sz="2400" dirty="0"/>
                <a:t>n</a:t>
              </a:r>
            </a:p>
            <a:p>
              <a:r>
                <a:rPr lang="en-US" sz="2400" dirty="0"/>
                <a:t>1204</a:t>
              </a:r>
            </a:p>
            <a:p>
              <a:endParaRPr lang="en-US" sz="1200" dirty="0"/>
            </a:p>
            <a:p>
              <a:r>
                <a:rPr lang="en-US" sz="2400" dirty="0"/>
                <a:t>return</a:t>
              </a:r>
            </a:p>
            <a:p>
              <a:r>
                <a:rPr lang="en-US" sz="2400" dirty="0"/>
                <a:t>… +4</a:t>
              </a:r>
              <a:endParaRPr lang="he-IL" sz="2400" dirty="0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2716156" y="2694930"/>
              <a:ext cx="847732" cy="391366"/>
            </a:xfrm>
            <a:prstGeom prst="rect">
              <a:avLst/>
            </a:prstGeom>
            <a:noFill/>
            <a:ln>
              <a:solidFill>
                <a:srgbClr val="1D08B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2699792" y="3631034"/>
              <a:ext cx="1008112" cy="391366"/>
            </a:xfrm>
            <a:prstGeom prst="rect">
              <a:avLst/>
            </a:prstGeom>
            <a:noFill/>
            <a:ln>
              <a:solidFill>
                <a:srgbClr val="1D08B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2699792" y="2118866"/>
            <a:ext cx="3024336" cy="2462262"/>
            <a:chOff x="2483768" y="1686818"/>
            <a:chExt cx="3024336" cy="2462262"/>
          </a:xfrm>
        </p:grpSpPr>
        <p:sp>
          <p:nvSpPr>
            <p:cNvPr id="89" name="Rectangle 88"/>
            <p:cNvSpPr/>
            <p:nvPr/>
          </p:nvSpPr>
          <p:spPr>
            <a:xfrm>
              <a:off x="2483768" y="1686818"/>
              <a:ext cx="3024336" cy="2462262"/>
            </a:xfrm>
            <a:prstGeom prst="rect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2699792" y="1758826"/>
              <a:ext cx="2390141" cy="230832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2400" dirty="0" err="1"/>
                <a:t>sum_of_digits</a:t>
              </a:r>
              <a:r>
                <a:rPr lang="en-US" sz="2400" dirty="0"/>
                <a:t>(120)</a:t>
              </a:r>
            </a:p>
            <a:p>
              <a:endParaRPr lang="en-US" sz="1200" dirty="0"/>
            </a:p>
            <a:p>
              <a:r>
                <a:rPr lang="en-US" sz="2400" dirty="0"/>
                <a:t>n</a:t>
              </a:r>
            </a:p>
            <a:p>
              <a:r>
                <a:rPr lang="en-US" sz="2400" dirty="0"/>
                <a:t>120</a:t>
              </a:r>
            </a:p>
            <a:p>
              <a:endParaRPr lang="en-US" sz="1200" dirty="0"/>
            </a:p>
            <a:p>
              <a:r>
                <a:rPr lang="en-US" sz="2400" dirty="0"/>
                <a:t>return</a:t>
              </a:r>
            </a:p>
            <a:p>
              <a:r>
                <a:rPr lang="en-US" sz="2400" dirty="0"/>
                <a:t>… +0</a:t>
              </a:r>
              <a:endParaRPr lang="he-IL" sz="2400" dirty="0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2716156" y="2694930"/>
              <a:ext cx="847732" cy="391366"/>
            </a:xfrm>
            <a:prstGeom prst="rect">
              <a:avLst/>
            </a:prstGeom>
            <a:noFill/>
            <a:ln>
              <a:solidFill>
                <a:srgbClr val="1D08B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2699792" y="3631034"/>
              <a:ext cx="1008112" cy="391366"/>
            </a:xfrm>
            <a:prstGeom prst="rect">
              <a:avLst/>
            </a:prstGeom>
            <a:noFill/>
            <a:ln>
              <a:solidFill>
                <a:srgbClr val="1D08B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2915816" y="2550914"/>
            <a:ext cx="3024336" cy="2462262"/>
            <a:chOff x="2483768" y="1686818"/>
            <a:chExt cx="3024336" cy="2462262"/>
          </a:xfrm>
        </p:grpSpPr>
        <p:sp>
          <p:nvSpPr>
            <p:cNvPr id="94" name="Rectangle 93"/>
            <p:cNvSpPr/>
            <p:nvPr/>
          </p:nvSpPr>
          <p:spPr>
            <a:xfrm>
              <a:off x="2483768" y="1686818"/>
              <a:ext cx="3024336" cy="2462262"/>
            </a:xfrm>
            <a:prstGeom prst="rect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2699792" y="1758826"/>
              <a:ext cx="2249077" cy="230832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2400" dirty="0" err="1"/>
                <a:t>sum_of_digits</a:t>
              </a:r>
              <a:r>
                <a:rPr lang="en-US" sz="2400" dirty="0"/>
                <a:t>(12)</a:t>
              </a:r>
            </a:p>
            <a:p>
              <a:endParaRPr lang="en-US" sz="1200" dirty="0"/>
            </a:p>
            <a:p>
              <a:r>
                <a:rPr lang="en-US" sz="2400" dirty="0"/>
                <a:t>num</a:t>
              </a:r>
            </a:p>
            <a:p>
              <a:r>
                <a:rPr lang="en-US" sz="2400" dirty="0"/>
                <a:t>12</a:t>
              </a:r>
            </a:p>
            <a:p>
              <a:endParaRPr lang="en-US" sz="1200" dirty="0"/>
            </a:p>
            <a:p>
              <a:r>
                <a:rPr lang="en-US" sz="2400" dirty="0"/>
                <a:t>return</a:t>
              </a:r>
            </a:p>
            <a:p>
              <a:r>
                <a:rPr lang="en-US" sz="2400" dirty="0"/>
                <a:t>1 + 2</a:t>
              </a:r>
              <a:endParaRPr lang="he-IL" sz="2400" dirty="0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2716156" y="2694930"/>
              <a:ext cx="847732" cy="391366"/>
            </a:xfrm>
            <a:prstGeom prst="rect">
              <a:avLst/>
            </a:prstGeom>
            <a:noFill/>
            <a:ln>
              <a:solidFill>
                <a:srgbClr val="1D08B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2699792" y="3631034"/>
              <a:ext cx="1008112" cy="391366"/>
            </a:xfrm>
            <a:prstGeom prst="rect">
              <a:avLst/>
            </a:prstGeom>
            <a:noFill/>
            <a:ln>
              <a:solidFill>
                <a:srgbClr val="1D08B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827584" y="5589240"/>
            <a:ext cx="5444155" cy="110799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200" dirty="0">
                <a:solidFill>
                  <a:srgbClr val="FF6600"/>
                </a:solidFill>
              </a:rPr>
              <a:t>if</a:t>
            </a:r>
            <a:r>
              <a:rPr lang="en-US" sz="2200" dirty="0"/>
              <a:t> </a:t>
            </a:r>
            <a:r>
              <a:rPr lang="en-US" sz="2200" dirty="0" err="1"/>
              <a:t>num</a:t>
            </a:r>
            <a:r>
              <a:rPr lang="en-US" sz="2200" dirty="0"/>
              <a:t> == 0:	</a:t>
            </a:r>
          </a:p>
          <a:p>
            <a:r>
              <a:rPr lang="en-US" sz="2200" dirty="0">
                <a:solidFill>
                  <a:srgbClr val="FF6600"/>
                </a:solidFill>
              </a:rPr>
              <a:t>	return</a:t>
            </a:r>
            <a:r>
              <a:rPr lang="en-US" sz="2200" dirty="0"/>
              <a:t> 0</a:t>
            </a:r>
          </a:p>
          <a:p>
            <a:r>
              <a:rPr lang="en-US" sz="2200" dirty="0">
                <a:solidFill>
                  <a:srgbClr val="FF6600"/>
                </a:solidFill>
              </a:rPr>
              <a:t>return</a:t>
            </a:r>
            <a:r>
              <a:rPr lang="en-US" sz="2200" dirty="0"/>
              <a:t> </a:t>
            </a:r>
            <a:r>
              <a:rPr lang="en-US" sz="2200" dirty="0" err="1"/>
              <a:t>sum_of_digits</a:t>
            </a:r>
            <a:r>
              <a:rPr lang="en-US" sz="2200" dirty="0"/>
              <a:t>(num//10) + num%10</a:t>
            </a:r>
            <a:endParaRPr lang="he-IL" sz="2200" dirty="0"/>
          </a:p>
        </p:txBody>
      </p:sp>
    </p:spTree>
    <p:extLst>
      <p:ext uri="{BB962C8B-B14F-4D97-AF65-F5344CB8AC3E}">
        <p14:creationId xmlns:p14="http://schemas.microsoft.com/office/powerpoint/2010/main" val="3574606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1"/>
          <p:cNvSpPr>
            <a:spLocks noGrp="1"/>
          </p:cNvSpPr>
          <p:nvPr>
            <p:ph type="title"/>
          </p:nvPr>
        </p:nvSpPr>
        <p:spPr>
          <a:xfrm>
            <a:off x="914400" y="188640"/>
            <a:ext cx="7772400" cy="782960"/>
          </a:xfrm>
        </p:spPr>
        <p:txBody>
          <a:bodyPr>
            <a:normAutofit/>
          </a:bodyPr>
          <a:lstStyle/>
          <a:p>
            <a:pPr rtl="0"/>
            <a:r>
              <a:rPr lang="en-US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 of Digits</a:t>
            </a:r>
          </a:p>
        </p:txBody>
      </p:sp>
      <p:sp>
        <p:nvSpPr>
          <p:cNvPr id="46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46304" y="5764262"/>
            <a:ext cx="457200" cy="457200"/>
          </a:xfrm>
        </p:spPr>
        <p:txBody>
          <a:bodyPr/>
          <a:lstStyle/>
          <a:p>
            <a:fld id="{5BFAECAB-C45E-4A96-B7DD-92EBDA7AC1F7}" type="slidenum">
              <a:rPr lang="he-IL" smtClean="0"/>
              <a:pPr/>
              <a:t>16</a:t>
            </a:fld>
            <a:endParaRPr lang="he-IL"/>
          </a:p>
        </p:txBody>
      </p:sp>
      <p:sp>
        <p:nvSpPr>
          <p:cNvPr id="47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980728"/>
            <a:ext cx="7772400" cy="4572000"/>
          </a:xfrm>
        </p:spPr>
        <p:txBody>
          <a:bodyPr>
            <a:normAutofit/>
          </a:bodyPr>
          <a:lstStyle/>
          <a:p>
            <a:pPr marL="320040" lvl="1" indent="0" algn="l" rtl="0">
              <a:buNone/>
            </a:pPr>
            <a:r>
              <a:rPr lang="en-US" dirty="0">
                <a:solidFill>
                  <a:srgbClr val="C00000"/>
                </a:solidFill>
              </a:rPr>
              <a:t>&gt;&gt;&gt;</a:t>
            </a:r>
            <a:r>
              <a:rPr lang="en-US" dirty="0"/>
              <a:t> </a:t>
            </a:r>
            <a:r>
              <a:rPr lang="en-US" dirty="0" err="1"/>
              <a:t>sum_of_digits</a:t>
            </a:r>
            <a:r>
              <a:rPr lang="en-US" dirty="0"/>
              <a:t>(1204)                   </a:t>
            </a:r>
            <a:endParaRPr lang="en-US" dirty="0">
              <a:solidFill>
                <a:srgbClr val="1D08B8"/>
              </a:solidFill>
            </a:endParaRPr>
          </a:p>
          <a:p>
            <a:pPr marL="320040" lvl="1" indent="0" algn="l" rtl="0">
              <a:buNone/>
            </a:pPr>
            <a:r>
              <a:rPr lang="en-US" dirty="0">
                <a:solidFill>
                  <a:srgbClr val="381FF5"/>
                </a:solidFill>
              </a:rPr>
              <a:t>1204</a:t>
            </a:r>
          </a:p>
          <a:p>
            <a:pPr marL="320040" lvl="1" indent="0" algn="l" rtl="0">
              <a:buNone/>
            </a:pPr>
            <a:r>
              <a:rPr lang="en-US" dirty="0">
                <a:solidFill>
                  <a:srgbClr val="381FF5"/>
                </a:solidFill>
              </a:rPr>
              <a:t>120</a:t>
            </a:r>
          </a:p>
          <a:p>
            <a:pPr marL="320040" lvl="1" indent="0" algn="l" rtl="0">
              <a:buNone/>
            </a:pPr>
            <a:r>
              <a:rPr lang="en-US" dirty="0">
                <a:solidFill>
                  <a:srgbClr val="381FF5"/>
                </a:solidFill>
              </a:rPr>
              <a:t>12</a:t>
            </a:r>
          </a:p>
          <a:p>
            <a:pPr marL="320040" lvl="1" indent="0" algn="l" rtl="0">
              <a:buNone/>
            </a:pPr>
            <a:r>
              <a:rPr lang="en-US" dirty="0">
                <a:solidFill>
                  <a:srgbClr val="381FF5"/>
                </a:solidFill>
              </a:rPr>
              <a:t>1</a:t>
            </a:r>
          </a:p>
          <a:p>
            <a:pPr marL="320040" lvl="1" indent="0" algn="l" rtl="0">
              <a:buNone/>
            </a:pPr>
            <a:r>
              <a:rPr lang="en-US" dirty="0">
                <a:solidFill>
                  <a:srgbClr val="381FF5"/>
                </a:solidFill>
              </a:rPr>
              <a:t>0</a:t>
            </a:r>
          </a:p>
          <a:p>
            <a:pPr marL="320040" lvl="1" indent="0" algn="l" rtl="0">
              <a:buNone/>
            </a:pPr>
            <a:r>
              <a:rPr lang="en-US" dirty="0">
                <a:solidFill>
                  <a:srgbClr val="381FF5"/>
                </a:solidFill>
              </a:rPr>
              <a:t>7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2483768" y="1686818"/>
            <a:ext cx="3024336" cy="2462262"/>
            <a:chOff x="2483768" y="1686818"/>
            <a:chExt cx="3024336" cy="2462262"/>
          </a:xfrm>
        </p:grpSpPr>
        <p:sp>
          <p:nvSpPr>
            <p:cNvPr id="49" name="Rectangle 48"/>
            <p:cNvSpPr/>
            <p:nvPr/>
          </p:nvSpPr>
          <p:spPr>
            <a:xfrm>
              <a:off x="2483768" y="1686818"/>
              <a:ext cx="3024336" cy="2462262"/>
            </a:xfrm>
            <a:prstGeom prst="rect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699792" y="1758826"/>
              <a:ext cx="2563266" cy="230832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2400" dirty="0" err="1"/>
                <a:t>sum_of_digits</a:t>
              </a:r>
              <a:r>
                <a:rPr lang="en-US" sz="2400" dirty="0"/>
                <a:t>(1204)</a:t>
              </a:r>
            </a:p>
            <a:p>
              <a:endParaRPr lang="en-US" sz="1200" dirty="0"/>
            </a:p>
            <a:p>
              <a:r>
                <a:rPr lang="en-US" sz="2400" dirty="0"/>
                <a:t>n</a:t>
              </a:r>
            </a:p>
            <a:p>
              <a:r>
                <a:rPr lang="en-US" sz="2400" dirty="0"/>
                <a:t>1204</a:t>
              </a:r>
            </a:p>
            <a:p>
              <a:endParaRPr lang="en-US" sz="1200" dirty="0"/>
            </a:p>
            <a:p>
              <a:r>
                <a:rPr lang="en-US" sz="2400" dirty="0"/>
                <a:t>return</a:t>
              </a:r>
            </a:p>
            <a:p>
              <a:r>
                <a:rPr lang="en-US" sz="2400" dirty="0"/>
                <a:t>… +4</a:t>
              </a:r>
              <a:endParaRPr lang="he-IL" sz="2400" dirty="0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2716156" y="2694930"/>
              <a:ext cx="847732" cy="391366"/>
            </a:xfrm>
            <a:prstGeom prst="rect">
              <a:avLst/>
            </a:prstGeom>
            <a:noFill/>
            <a:ln>
              <a:solidFill>
                <a:srgbClr val="1D08B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2699792" y="3631034"/>
              <a:ext cx="1008112" cy="391366"/>
            </a:xfrm>
            <a:prstGeom prst="rect">
              <a:avLst/>
            </a:prstGeom>
            <a:noFill/>
            <a:ln>
              <a:solidFill>
                <a:srgbClr val="1D08B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2699792" y="2118866"/>
            <a:ext cx="3024336" cy="2462262"/>
            <a:chOff x="2483768" y="1686818"/>
            <a:chExt cx="3024336" cy="2462262"/>
          </a:xfrm>
        </p:grpSpPr>
        <p:sp>
          <p:nvSpPr>
            <p:cNvPr id="54" name="Rectangle 53"/>
            <p:cNvSpPr/>
            <p:nvPr/>
          </p:nvSpPr>
          <p:spPr>
            <a:xfrm>
              <a:off x="2483768" y="1686818"/>
              <a:ext cx="3024336" cy="2462262"/>
            </a:xfrm>
            <a:prstGeom prst="rect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2699792" y="1758826"/>
              <a:ext cx="2422202" cy="230832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2400" dirty="0" err="1"/>
                <a:t>sum_of_digits</a:t>
              </a:r>
              <a:r>
                <a:rPr lang="en-US" sz="2400" dirty="0"/>
                <a:t>(120)</a:t>
              </a:r>
            </a:p>
            <a:p>
              <a:endParaRPr lang="en-US" sz="1200" dirty="0"/>
            </a:p>
            <a:p>
              <a:r>
                <a:rPr lang="en-US" sz="2400" dirty="0"/>
                <a:t>num</a:t>
              </a:r>
            </a:p>
            <a:p>
              <a:r>
                <a:rPr lang="en-US" sz="2400" dirty="0"/>
                <a:t>120</a:t>
              </a:r>
            </a:p>
            <a:p>
              <a:endParaRPr lang="en-US" sz="1200" dirty="0"/>
            </a:p>
            <a:p>
              <a:r>
                <a:rPr lang="en-US" sz="2400" dirty="0"/>
                <a:t>return</a:t>
              </a:r>
            </a:p>
            <a:p>
              <a:r>
                <a:rPr lang="en-US" sz="2400" dirty="0"/>
                <a:t>3 + 0</a:t>
              </a:r>
              <a:endParaRPr lang="he-IL" sz="2400" dirty="0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2716156" y="2694930"/>
              <a:ext cx="847732" cy="391366"/>
            </a:xfrm>
            <a:prstGeom prst="rect">
              <a:avLst/>
            </a:prstGeom>
            <a:noFill/>
            <a:ln>
              <a:solidFill>
                <a:srgbClr val="1D08B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2699792" y="3631034"/>
              <a:ext cx="1008112" cy="391366"/>
            </a:xfrm>
            <a:prstGeom prst="rect">
              <a:avLst/>
            </a:prstGeom>
            <a:noFill/>
            <a:ln>
              <a:solidFill>
                <a:srgbClr val="1D08B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827584" y="5589240"/>
            <a:ext cx="5444155" cy="110799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200" dirty="0">
                <a:solidFill>
                  <a:srgbClr val="FF6600"/>
                </a:solidFill>
              </a:rPr>
              <a:t>if</a:t>
            </a:r>
            <a:r>
              <a:rPr lang="en-US" sz="2200" dirty="0"/>
              <a:t> </a:t>
            </a:r>
            <a:r>
              <a:rPr lang="en-US" sz="2200" dirty="0" err="1"/>
              <a:t>num</a:t>
            </a:r>
            <a:r>
              <a:rPr lang="en-US" sz="2200" dirty="0"/>
              <a:t> == 0:	</a:t>
            </a:r>
          </a:p>
          <a:p>
            <a:r>
              <a:rPr lang="en-US" sz="2200" dirty="0">
                <a:solidFill>
                  <a:srgbClr val="FF6600"/>
                </a:solidFill>
              </a:rPr>
              <a:t>	return</a:t>
            </a:r>
            <a:r>
              <a:rPr lang="en-US" sz="2200" dirty="0"/>
              <a:t> 0</a:t>
            </a:r>
          </a:p>
          <a:p>
            <a:r>
              <a:rPr lang="en-US" sz="2200" dirty="0">
                <a:solidFill>
                  <a:srgbClr val="FF6600"/>
                </a:solidFill>
              </a:rPr>
              <a:t>return</a:t>
            </a:r>
            <a:r>
              <a:rPr lang="en-US" sz="2200" dirty="0"/>
              <a:t> </a:t>
            </a:r>
            <a:r>
              <a:rPr lang="en-US" sz="2200" dirty="0" err="1"/>
              <a:t>sum_of_digits</a:t>
            </a:r>
            <a:r>
              <a:rPr lang="en-US" sz="2200" dirty="0"/>
              <a:t>(num//10) + num%10</a:t>
            </a:r>
            <a:endParaRPr lang="he-IL" sz="2200" dirty="0"/>
          </a:p>
        </p:txBody>
      </p:sp>
    </p:spTree>
    <p:extLst>
      <p:ext uri="{BB962C8B-B14F-4D97-AF65-F5344CB8AC3E}">
        <p14:creationId xmlns:p14="http://schemas.microsoft.com/office/powerpoint/2010/main" val="1130669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1"/>
          <p:cNvSpPr>
            <a:spLocks noGrp="1"/>
          </p:cNvSpPr>
          <p:nvPr>
            <p:ph type="title"/>
          </p:nvPr>
        </p:nvSpPr>
        <p:spPr>
          <a:xfrm>
            <a:off x="914400" y="188640"/>
            <a:ext cx="7772400" cy="782960"/>
          </a:xfrm>
        </p:spPr>
        <p:txBody>
          <a:bodyPr>
            <a:normAutofit/>
          </a:bodyPr>
          <a:lstStyle/>
          <a:p>
            <a:pPr rtl="0"/>
            <a:r>
              <a:rPr lang="en-US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 of Digits</a:t>
            </a:r>
          </a:p>
        </p:txBody>
      </p:sp>
      <p:sp>
        <p:nvSpPr>
          <p:cNvPr id="34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46304" y="5764262"/>
            <a:ext cx="457200" cy="457200"/>
          </a:xfrm>
        </p:spPr>
        <p:txBody>
          <a:bodyPr/>
          <a:lstStyle/>
          <a:p>
            <a:fld id="{5BFAECAB-C45E-4A96-B7DD-92EBDA7AC1F7}" type="slidenum">
              <a:rPr lang="he-IL" smtClean="0"/>
              <a:pPr/>
              <a:t>17</a:t>
            </a:fld>
            <a:endParaRPr lang="he-IL"/>
          </a:p>
        </p:txBody>
      </p:sp>
      <p:sp>
        <p:nvSpPr>
          <p:cNvPr id="35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980728"/>
            <a:ext cx="7772400" cy="4572000"/>
          </a:xfrm>
        </p:spPr>
        <p:txBody>
          <a:bodyPr>
            <a:normAutofit/>
          </a:bodyPr>
          <a:lstStyle/>
          <a:p>
            <a:pPr marL="320040" lvl="1" indent="0" algn="l" rtl="0">
              <a:buNone/>
            </a:pPr>
            <a:r>
              <a:rPr lang="en-US" dirty="0">
                <a:solidFill>
                  <a:srgbClr val="C00000"/>
                </a:solidFill>
              </a:rPr>
              <a:t>&gt;&gt;&gt;</a:t>
            </a:r>
            <a:r>
              <a:rPr lang="en-US" dirty="0"/>
              <a:t> </a:t>
            </a:r>
            <a:r>
              <a:rPr lang="en-US" dirty="0" err="1"/>
              <a:t>sum_of_digits</a:t>
            </a:r>
            <a:r>
              <a:rPr lang="en-US" dirty="0"/>
              <a:t>(1204)                   </a:t>
            </a:r>
            <a:endParaRPr lang="en-US" dirty="0">
              <a:solidFill>
                <a:srgbClr val="1D08B8"/>
              </a:solidFill>
            </a:endParaRPr>
          </a:p>
          <a:p>
            <a:pPr marL="320040" lvl="1" indent="0" algn="l" rtl="0">
              <a:buNone/>
            </a:pPr>
            <a:r>
              <a:rPr lang="en-US" dirty="0">
                <a:solidFill>
                  <a:srgbClr val="381FF5"/>
                </a:solidFill>
              </a:rPr>
              <a:t>1204</a:t>
            </a:r>
          </a:p>
          <a:p>
            <a:pPr marL="320040" lvl="1" indent="0" algn="l" rtl="0">
              <a:buNone/>
            </a:pPr>
            <a:r>
              <a:rPr lang="en-US" dirty="0">
                <a:solidFill>
                  <a:srgbClr val="381FF5"/>
                </a:solidFill>
              </a:rPr>
              <a:t>120</a:t>
            </a:r>
          </a:p>
          <a:p>
            <a:pPr marL="320040" lvl="1" indent="0" algn="l" rtl="0">
              <a:buNone/>
            </a:pPr>
            <a:r>
              <a:rPr lang="en-US" dirty="0">
                <a:solidFill>
                  <a:srgbClr val="381FF5"/>
                </a:solidFill>
              </a:rPr>
              <a:t>12</a:t>
            </a:r>
          </a:p>
          <a:p>
            <a:pPr marL="320040" lvl="1" indent="0" algn="l" rtl="0">
              <a:buNone/>
            </a:pPr>
            <a:r>
              <a:rPr lang="en-US" dirty="0">
                <a:solidFill>
                  <a:srgbClr val="381FF5"/>
                </a:solidFill>
              </a:rPr>
              <a:t>1</a:t>
            </a:r>
          </a:p>
          <a:p>
            <a:pPr marL="320040" lvl="1" indent="0" algn="l" rtl="0">
              <a:buNone/>
            </a:pPr>
            <a:r>
              <a:rPr lang="en-US" dirty="0">
                <a:solidFill>
                  <a:srgbClr val="381FF5"/>
                </a:solidFill>
              </a:rPr>
              <a:t>0</a:t>
            </a:r>
          </a:p>
          <a:p>
            <a:pPr marL="320040" lvl="1" indent="0" algn="l" rtl="0">
              <a:buNone/>
            </a:pPr>
            <a:r>
              <a:rPr lang="en-US" dirty="0">
                <a:solidFill>
                  <a:srgbClr val="381FF5"/>
                </a:solidFill>
              </a:rPr>
              <a:t>7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2483768" y="1686818"/>
            <a:ext cx="3024336" cy="2462262"/>
            <a:chOff x="2483768" y="1686818"/>
            <a:chExt cx="3024336" cy="2462262"/>
          </a:xfrm>
        </p:grpSpPr>
        <p:sp>
          <p:nvSpPr>
            <p:cNvPr id="37" name="Rectangle 36"/>
            <p:cNvSpPr/>
            <p:nvPr/>
          </p:nvSpPr>
          <p:spPr>
            <a:xfrm>
              <a:off x="2483768" y="1686818"/>
              <a:ext cx="3024336" cy="2462262"/>
            </a:xfrm>
            <a:prstGeom prst="rect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699792" y="1758826"/>
              <a:ext cx="2563266" cy="230832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2400" dirty="0" err="1"/>
                <a:t>sum_of_digits</a:t>
              </a:r>
              <a:r>
                <a:rPr lang="en-US" sz="2400" dirty="0"/>
                <a:t>(1204)</a:t>
              </a:r>
            </a:p>
            <a:p>
              <a:endParaRPr lang="en-US" sz="1200" dirty="0"/>
            </a:p>
            <a:p>
              <a:r>
                <a:rPr lang="en-US" sz="2400"/>
                <a:t>num</a:t>
              </a:r>
              <a:endParaRPr lang="en-US" sz="2400" dirty="0"/>
            </a:p>
            <a:p>
              <a:r>
                <a:rPr lang="en-US" sz="2400" dirty="0"/>
                <a:t>1204</a:t>
              </a:r>
            </a:p>
            <a:p>
              <a:endParaRPr lang="en-US" sz="1200" dirty="0"/>
            </a:p>
            <a:p>
              <a:r>
                <a:rPr lang="en-US" sz="2400" dirty="0"/>
                <a:t>return</a:t>
              </a:r>
            </a:p>
            <a:p>
              <a:r>
                <a:rPr lang="en-US" sz="2400" dirty="0"/>
                <a:t>3 + 4       =  7</a:t>
              </a:r>
              <a:endParaRPr lang="he-IL" sz="2400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2716156" y="2694930"/>
              <a:ext cx="847732" cy="391366"/>
            </a:xfrm>
            <a:prstGeom prst="rect">
              <a:avLst/>
            </a:prstGeom>
            <a:noFill/>
            <a:ln>
              <a:solidFill>
                <a:srgbClr val="1D08B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2699792" y="3631034"/>
              <a:ext cx="1008112" cy="391366"/>
            </a:xfrm>
            <a:prstGeom prst="rect">
              <a:avLst/>
            </a:prstGeom>
            <a:noFill/>
            <a:ln>
              <a:solidFill>
                <a:srgbClr val="1D08B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827584" y="5589240"/>
            <a:ext cx="5444155" cy="110799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200" dirty="0">
                <a:solidFill>
                  <a:srgbClr val="FF6600"/>
                </a:solidFill>
              </a:rPr>
              <a:t>if</a:t>
            </a:r>
            <a:r>
              <a:rPr lang="en-US" sz="2200" dirty="0"/>
              <a:t> </a:t>
            </a:r>
            <a:r>
              <a:rPr lang="en-US" sz="2200" dirty="0" err="1"/>
              <a:t>num</a:t>
            </a:r>
            <a:r>
              <a:rPr lang="en-US" sz="2200" dirty="0"/>
              <a:t> == 0:	</a:t>
            </a:r>
          </a:p>
          <a:p>
            <a:r>
              <a:rPr lang="en-US" sz="2200" dirty="0">
                <a:solidFill>
                  <a:srgbClr val="FF6600"/>
                </a:solidFill>
              </a:rPr>
              <a:t>	return</a:t>
            </a:r>
            <a:r>
              <a:rPr lang="en-US" sz="2200" dirty="0"/>
              <a:t> 0</a:t>
            </a:r>
          </a:p>
          <a:p>
            <a:r>
              <a:rPr lang="en-US" sz="2200" dirty="0">
                <a:solidFill>
                  <a:srgbClr val="FF6600"/>
                </a:solidFill>
              </a:rPr>
              <a:t>return</a:t>
            </a:r>
            <a:r>
              <a:rPr lang="en-US" sz="2200" dirty="0"/>
              <a:t> </a:t>
            </a:r>
            <a:r>
              <a:rPr lang="en-US" sz="2200" dirty="0" err="1"/>
              <a:t>sum_of_digits</a:t>
            </a:r>
            <a:r>
              <a:rPr lang="en-US" sz="2200" dirty="0"/>
              <a:t>(num//10) + num%10</a:t>
            </a:r>
            <a:endParaRPr lang="he-IL" sz="2200" dirty="0"/>
          </a:p>
        </p:txBody>
      </p:sp>
    </p:spTree>
    <p:extLst>
      <p:ext uri="{BB962C8B-B14F-4D97-AF65-F5344CB8AC3E}">
        <p14:creationId xmlns:p14="http://schemas.microsoft.com/office/powerpoint/2010/main" val="1114920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7772400" cy="1143000"/>
          </a:xfrm>
        </p:spPr>
        <p:txBody>
          <a:bodyPr>
            <a:normAutofit/>
          </a:bodyPr>
          <a:lstStyle/>
          <a:p>
            <a:pPr rtl="0"/>
            <a:r>
              <a:rPr lang="en-US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 Calculation</a:t>
            </a: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457200" cy="457200"/>
          </a:xfrm>
        </p:spPr>
        <p:txBody>
          <a:bodyPr/>
          <a:lstStyle/>
          <a:p>
            <a:fld id="{5BFAECAB-C45E-4A96-B7DD-92EBDA7AC1F7}" type="slidenum">
              <a:rPr lang="he-IL" smtClean="0"/>
              <a:pPr/>
              <a:t>18</a:t>
            </a:fld>
            <a:endParaRPr lang="he-IL"/>
          </a:p>
        </p:txBody>
      </p:sp>
      <p:sp>
        <p:nvSpPr>
          <p:cNvPr id="7" name="Content Placeholder 3"/>
          <p:cNvSpPr>
            <a:spLocks noGrp="1"/>
          </p:cNvSpPr>
          <p:nvPr>
            <p:ph sz="quarter" idx="1"/>
          </p:nvPr>
        </p:nvSpPr>
        <p:spPr>
          <a:xfrm>
            <a:off x="395536" y="1361802"/>
            <a:ext cx="7772400" cy="4572000"/>
          </a:xfrm>
        </p:spPr>
        <p:txBody>
          <a:bodyPr>
            <a:normAutofit/>
          </a:bodyPr>
          <a:lstStyle/>
          <a:p>
            <a:pPr marL="0" indent="-609600" algn="l" rtl="0"/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3200" baseline="30000" dirty="0" err="1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x∙x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∙…∙x</a:t>
            </a:r>
          </a:p>
          <a:p>
            <a:pPr marL="609600" indent="-609600" algn="l" rtl="0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09600" indent="-609600" algn="l" rtl="0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09600" indent="-609600" algn="l" rtl="0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Recursive definition (y≥0):  </a:t>
            </a:r>
          </a:p>
          <a:p>
            <a:pPr marL="320040" lvl="1" indent="0" algn="l" rtl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AutoShape 4"/>
          <p:cNvSpPr>
            <a:spLocks/>
          </p:cNvSpPr>
          <p:nvPr/>
        </p:nvSpPr>
        <p:spPr bwMode="auto">
          <a:xfrm rot="16200000">
            <a:off x="2397374" y="1283696"/>
            <a:ext cx="304800" cy="1524000"/>
          </a:xfrm>
          <a:prstGeom prst="leftBrace">
            <a:avLst>
              <a:gd name="adj1" fmla="val 41667"/>
              <a:gd name="adj2" fmla="val 50000"/>
            </a:avLst>
          </a:prstGeom>
          <a:noFill/>
          <a:ln w="412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 wrap="none" anchor="ctr"/>
          <a:lstStyle/>
          <a:p>
            <a:pPr algn="ctr" rtl="1">
              <a:spcBef>
                <a:spcPct val="0"/>
              </a:spcBef>
            </a:pPr>
            <a:endParaRPr lang="he-IL"/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1820888" y="2099702"/>
            <a:ext cx="1447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800" dirty="0">
                <a:latin typeface="+mn-lt"/>
                <a:cs typeface="+mn-cs"/>
              </a:rPr>
              <a:t>y times</a:t>
            </a:r>
          </a:p>
        </p:txBody>
      </p:sp>
      <p:sp>
        <p:nvSpPr>
          <p:cNvPr id="10" name="AutoShape 6"/>
          <p:cNvSpPr>
            <a:spLocks/>
          </p:cNvSpPr>
          <p:nvPr/>
        </p:nvSpPr>
        <p:spPr bwMode="auto">
          <a:xfrm>
            <a:off x="5918920" y="2589520"/>
            <a:ext cx="304800" cy="864096"/>
          </a:xfrm>
          <a:prstGeom prst="leftBrace">
            <a:avLst>
              <a:gd name="adj1" fmla="val 30339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rtl="1">
              <a:spcBef>
                <a:spcPct val="0"/>
              </a:spcBef>
            </a:pPr>
            <a:endParaRPr lang="he-IL"/>
          </a:p>
        </p:txBody>
      </p:sp>
      <p:sp>
        <p:nvSpPr>
          <p:cNvPr id="11" name="TextBox 10"/>
          <p:cNvSpPr txBox="1"/>
          <p:nvPr/>
        </p:nvSpPr>
        <p:spPr>
          <a:xfrm>
            <a:off x="6346605" y="2571517"/>
            <a:ext cx="1821331" cy="95410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800" dirty="0"/>
              <a:t>1,	y = 0</a:t>
            </a:r>
          </a:p>
          <a:p>
            <a:r>
              <a:rPr lang="en-US" sz="2800" dirty="0"/>
              <a:t>x</a:t>
            </a:r>
            <a:r>
              <a:rPr lang="en-US" sz="2800" dirty="0">
                <a:latin typeface="Arial"/>
                <a:cs typeface="Arial"/>
              </a:rPr>
              <a:t>∙</a:t>
            </a:r>
            <a:r>
              <a:rPr lang="en-US" sz="2800" dirty="0"/>
              <a:t>x</a:t>
            </a:r>
            <a:r>
              <a:rPr lang="en-US" sz="2800" baseline="30000" dirty="0"/>
              <a:t>y-1</a:t>
            </a:r>
            <a:r>
              <a:rPr lang="en-US" sz="2800" dirty="0"/>
              <a:t>,	y &gt; 0</a:t>
            </a:r>
            <a:endParaRPr lang="he-IL" sz="2800" dirty="0"/>
          </a:p>
        </p:txBody>
      </p:sp>
      <p:pic>
        <p:nvPicPr>
          <p:cNvPr id="12" name="Picture 5" descr="BET-3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161" y="4193060"/>
            <a:ext cx="504056" cy="50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772233" y="4223537"/>
            <a:ext cx="3570208" cy="193899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000" b="1" dirty="0">
                <a:solidFill>
                  <a:srgbClr val="FF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y == 0: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rgbClr val="FF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1</a:t>
            </a:r>
          </a:p>
          <a:p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smaller = power(x,y-1)</a:t>
            </a:r>
          </a:p>
          <a:p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x * smaller </a:t>
            </a:r>
            <a:endParaRPr lang="he-IL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4" name="תמונה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0039" y="5196918"/>
            <a:ext cx="419541" cy="360040"/>
          </a:xfrm>
          <a:prstGeom prst="rect">
            <a:avLst/>
          </a:prstGeom>
        </p:spPr>
      </p:pic>
      <p:pic>
        <p:nvPicPr>
          <p:cNvPr id="15" name="Picture 14" descr="avor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1843" y="5772982"/>
            <a:ext cx="432048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ounded Rectangle 1"/>
          <p:cNvSpPr/>
          <p:nvPr/>
        </p:nvSpPr>
        <p:spPr>
          <a:xfrm>
            <a:off x="1851414" y="3596252"/>
            <a:ext cx="4955513" cy="2680787"/>
          </a:xfrm>
          <a:prstGeom prst="roundRect">
            <a:avLst/>
          </a:prstGeom>
          <a:noFill/>
          <a:ln>
            <a:solidFill>
              <a:srgbClr val="1D08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9" name="TextBox 18"/>
          <p:cNvSpPr txBox="1"/>
          <p:nvPr/>
        </p:nvSpPr>
        <p:spPr>
          <a:xfrm>
            <a:off x="5050461" y="2759958"/>
            <a:ext cx="797013" cy="52322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800" dirty="0" err="1"/>
              <a:t>x</a:t>
            </a:r>
            <a:r>
              <a:rPr lang="en-US" sz="2800" baseline="30000" dirty="0" err="1"/>
              <a:t>y</a:t>
            </a:r>
            <a:r>
              <a:rPr lang="en-US" sz="2800" baseline="30000" dirty="0"/>
              <a:t>  </a:t>
            </a:r>
            <a:r>
              <a:rPr lang="en-US" sz="2800" dirty="0"/>
              <a:t>=</a:t>
            </a:r>
            <a:endParaRPr lang="he-IL" sz="2800" dirty="0"/>
          </a:p>
        </p:txBody>
      </p:sp>
      <p:sp>
        <p:nvSpPr>
          <p:cNvPr id="3" name="Rectangle 2"/>
          <p:cNvSpPr/>
          <p:nvPr/>
        </p:nvSpPr>
        <p:spPr>
          <a:xfrm>
            <a:off x="2124161" y="3650585"/>
            <a:ext cx="28007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 defTabSz="457200"/>
            <a:r>
              <a:rPr lang="en-US" sz="2000" b="1" dirty="0" err="1">
                <a:solidFill>
                  <a:srgbClr val="FF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power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y): 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5766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04118"/>
            <a:ext cx="7772400" cy="1143000"/>
          </a:xfrm>
        </p:spPr>
        <p:txBody>
          <a:bodyPr>
            <a:normAutofit/>
          </a:bodyPr>
          <a:lstStyle/>
          <a:p>
            <a:pPr rtl="0"/>
            <a:r>
              <a:rPr lang="en-US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Fast Power Calculation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79512" y="6210300"/>
            <a:ext cx="457200" cy="457200"/>
          </a:xfrm>
        </p:spPr>
        <p:txBody>
          <a:bodyPr/>
          <a:lstStyle/>
          <a:p>
            <a:fld id="{5BFAECAB-C45E-4A96-B7DD-92EBDA7AC1F7}" type="slidenum">
              <a:rPr lang="he-IL" smtClean="0"/>
              <a:pPr/>
              <a:t>19</a:t>
            </a:fld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67544" y="1377280"/>
            <a:ext cx="7772400" cy="4572000"/>
          </a:xfrm>
        </p:spPr>
        <p:txBody>
          <a:bodyPr>
            <a:normAutofit/>
          </a:bodyPr>
          <a:lstStyle/>
          <a:p>
            <a:pPr marL="0" indent="-609600" algn="l" rtl="0"/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3200" baseline="30000" dirty="0" err="1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x∙x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∙…∙x</a:t>
            </a:r>
          </a:p>
          <a:p>
            <a:pPr marL="609600" indent="-609600" algn="l" rtl="0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09600" indent="-609600" algn="l" rtl="0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09600" indent="-609600" algn="l" rtl="0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Recursive definitions (y≥0):</a:t>
            </a:r>
          </a:p>
          <a:p>
            <a:pPr marL="0" indent="0" algn="l" rtl="0"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          1,		y = 0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2800" baseline="30000" dirty="0" err="1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=    x∙x</a:t>
            </a:r>
            <a:r>
              <a:rPr lang="en-US" sz="2800" baseline="30000" dirty="0">
                <a:latin typeface="Arial" panose="020B0604020202020204" pitchFamily="34" charset="0"/>
                <a:cs typeface="Arial" panose="020B0604020202020204" pitchFamily="34" charset="0"/>
              </a:rPr>
              <a:t>y-1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,	y odd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          (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2800" baseline="30000" dirty="0" err="1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US" sz="2800" baseline="30000" dirty="0">
                <a:latin typeface="Arial" panose="020B0604020202020204" pitchFamily="34" charset="0"/>
                <a:cs typeface="Arial" panose="020B0604020202020204" pitchFamily="34" charset="0"/>
              </a:rPr>
              <a:t>/2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sz="2800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,	y even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20040" lvl="1" indent="0" algn="l" rtl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AutoShape 4"/>
          <p:cNvSpPr>
            <a:spLocks/>
          </p:cNvSpPr>
          <p:nvPr/>
        </p:nvSpPr>
        <p:spPr bwMode="auto">
          <a:xfrm rot="16200000">
            <a:off x="2469382" y="1299174"/>
            <a:ext cx="304800" cy="1524000"/>
          </a:xfrm>
          <a:prstGeom prst="leftBrace">
            <a:avLst>
              <a:gd name="adj1" fmla="val 41667"/>
              <a:gd name="adj2" fmla="val 50000"/>
            </a:avLst>
          </a:prstGeom>
          <a:noFill/>
          <a:ln w="412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 wrap="none" anchor="ctr"/>
          <a:lstStyle/>
          <a:p>
            <a:pPr algn="ctr" rtl="1">
              <a:spcBef>
                <a:spcPct val="0"/>
              </a:spcBef>
            </a:pPr>
            <a:endParaRPr lang="he-IL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892896" y="2115180"/>
            <a:ext cx="1447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800" dirty="0">
                <a:latin typeface="+mn-lt"/>
                <a:cs typeface="+mn-cs"/>
              </a:rPr>
              <a:t>y times</a:t>
            </a:r>
          </a:p>
        </p:txBody>
      </p:sp>
      <p:sp>
        <p:nvSpPr>
          <p:cNvPr id="7" name="AutoShape 6"/>
          <p:cNvSpPr>
            <a:spLocks/>
          </p:cNvSpPr>
          <p:nvPr/>
        </p:nvSpPr>
        <p:spPr bwMode="auto">
          <a:xfrm>
            <a:off x="1156048" y="3862536"/>
            <a:ext cx="304800" cy="1296144"/>
          </a:xfrm>
          <a:prstGeom prst="leftBrace">
            <a:avLst>
              <a:gd name="adj1" fmla="val 30339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rtl="1">
              <a:spcBef>
                <a:spcPct val="0"/>
              </a:spcBef>
            </a:pP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83856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180441"/>
            <a:ext cx="7772400" cy="1143000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</a:t>
            </a:r>
            <a:endParaRPr lang="he-IL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1560" y="1665312"/>
            <a:ext cx="4464496" cy="4572000"/>
          </a:xfrm>
        </p:spPr>
        <p:txBody>
          <a:bodyPr>
            <a:normAutofit/>
          </a:bodyPr>
          <a:lstStyle/>
          <a:p>
            <a:pPr algn="l" rtl="0"/>
            <a:r>
              <a:rPr lang="en-US" dirty="0">
                <a:latin typeface="Arial" pitchFamily="34" charset="0"/>
                <a:cs typeface="Arial" pitchFamily="34" charset="0"/>
              </a:rPr>
              <a:t>Recursion</a:t>
            </a:r>
          </a:p>
          <a:p>
            <a:pPr lvl="1" algn="l" rtl="0"/>
            <a:r>
              <a:rPr lang="en-US" dirty="0">
                <a:latin typeface="Arial" pitchFamily="34" charset="0"/>
                <a:cs typeface="Arial" pitchFamily="34" charset="0"/>
              </a:rPr>
              <a:t>Idea</a:t>
            </a:r>
          </a:p>
          <a:p>
            <a:pPr lvl="1" algn="l" rtl="0"/>
            <a:r>
              <a:rPr lang="en-US" dirty="0">
                <a:latin typeface="Arial" pitchFamily="34" charset="0"/>
                <a:cs typeface="Arial" pitchFamily="34" charset="0"/>
              </a:rPr>
              <a:t>Examples</a:t>
            </a:r>
          </a:p>
          <a:p>
            <a:pPr lvl="2" algn="l" rtl="0"/>
            <a:r>
              <a:rPr lang="en-US" dirty="0">
                <a:latin typeface="Arial" pitchFamily="34" charset="0"/>
                <a:cs typeface="Arial" pitchFamily="34" charset="0"/>
              </a:rPr>
              <a:t>Sum of Digits</a:t>
            </a:r>
          </a:p>
          <a:p>
            <a:pPr lvl="2" algn="l" rtl="0"/>
            <a:r>
              <a:rPr lang="en-US" dirty="0">
                <a:latin typeface="Arial" pitchFamily="34" charset="0"/>
                <a:cs typeface="Arial" pitchFamily="34" charset="0"/>
              </a:rPr>
              <a:t>Fast Power Calculation</a:t>
            </a:r>
          </a:p>
          <a:p>
            <a:pPr lvl="2" algn="l" rtl="0"/>
            <a:r>
              <a:rPr lang="en-US" dirty="0">
                <a:latin typeface="Arial" pitchFamily="34" charset="0"/>
                <a:cs typeface="Arial" pitchFamily="34" charset="0"/>
              </a:rPr>
              <a:t>Choose </a:t>
            </a:r>
            <a:r>
              <a:rPr lang="en-US" i="1" dirty="0">
                <a:latin typeface="Arial" pitchFamily="34" charset="0"/>
                <a:cs typeface="Arial" pitchFamily="34" charset="0"/>
              </a:rPr>
              <a:t>k</a:t>
            </a:r>
            <a:r>
              <a:rPr lang="en-US" dirty="0">
                <a:latin typeface="Arial" pitchFamily="34" charset="0"/>
                <a:cs typeface="Arial" pitchFamily="34" charset="0"/>
              </a:rPr>
              <a:t> of </a:t>
            </a:r>
            <a:r>
              <a:rPr lang="en-US" i="1" dirty="0">
                <a:latin typeface="Arial" pitchFamily="34" charset="0"/>
                <a:cs typeface="Arial" pitchFamily="34" charset="0"/>
              </a:rPr>
              <a:t>n </a:t>
            </a:r>
            <a:r>
              <a:rPr lang="en-US" dirty="0">
                <a:latin typeface="Arial" pitchFamily="34" charset="0"/>
                <a:cs typeface="Arial" pitchFamily="34" charset="0"/>
              </a:rPr>
              <a:t>elements</a:t>
            </a:r>
            <a:endParaRPr lang="en-US" i="1" dirty="0">
              <a:latin typeface="Arial" pitchFamily="34" charset="0"/>
              <a:cs typeface="Arial" pitchFamily="34" charset="0"/>
            </a:endParaRPr>
          </a:p>
          <a:p>
            <a:pPr lvl="2" algn="l" rtl="0"/>
            <a:r>
              <a:rPr lang="en-US" dirty="0">
                <a:latin typeface="Arial" pitchFamily="34" charset="0"/>
                <a:cs typeface="Arial" pitchFamily="34" charset="0"/>
              </a:rPr>
              <a:t>Sub-list sum</a:t>
            </a:r>
          </a:p>
          <a:p>
            <a:pPr lvl="2" algn="l" rtl="0"/>
            <a:r>
              <a:rPr lang="en-US" dirty="0">
                <a:latin typeface="Arial" pitchFamily="34" charset="0"/>
                <a:cs typeface="Arial" pitchFamily="34" charset="0"/>
              </a:rPr>
              <a:t>Reverse Digits</a:t>
            </a:r>
          </a:p>
          <a:p>
            <a:pPr lvl="2" algn="l" rtl="0"/>
            <a:r>
              <a:rPr lang="en-US" dirty="0">
                <a:latin typeface="Arial" pitchFamily="34" charset="0"/>
                <a:cs typeface="Arial" pitchFamily="34" charset="0"/>
              </a:rPr>
              <a:t>Password Guessing</a:t>
            </a:r>
          </a:p>
          <a:p>
            <a:pPr lvl="2" algn="l" rtl="0"/>
            <a:endParaRPr lang="en-US" dirty="0">
              <a:latin typeface="Arial" pitchFamily="34" charset="0"/>
              <a:cs typeface="Arial" pitchFamily="34" charset="0"/>
            </a:endParaRPr>
          </a:p>
          <a:p>
            <a:pPr algn="l" rtl="0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2</a:t>
            </a:fld>
            <a:endParaRPr lang="he-IL"/>
          </a:p>
        </p:txBody>
      </p:sp>
      <p:pic>
        <p:nvPicPr>
          <p:cNvPr id="4102" name="Picture 6" descr="recursion flower pic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9002" y="3611429"/>
            <a:ext cx="3691905" cy="2962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S Triangl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1140" y="266206"/>
            <a:ext cx="3609767" cy="2995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316416" y="6536377"/>
            <a:ext cx="1008112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>
                <a:hlinkClick r:id="rId5"/>
              </a:rPr>
              <a:t>source</a:t>
            </a:r>
            <a:endParaRPr lang="he-IL" sz="1200" dirty="0"/>
          </a:p>
        </p:txBody>
      </p:sp>
    </p:spTree>
    <p:extLst>
      <p:ext uri="{BB962C8B-B14F-4D97-AF65-F5344CB8AC3E}">
        <p14:creationId xmlns:p14="http://schemas.microsoft.com/office/powerpoint/2010/main" val="1142565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116632"/>
            <a:ext cx="7772400" cy="868958"/>
          </a:xfrm>
        </p:spPr>
        <p:txBody>
          <a:bodyPr>
            <a:normAutofit/>
          </a:bodyPr>
          <a:lstStyle/>
          <a:p>
            <a:pPr rtl="0"/>
            <a:r>
              <a:rPr lang="en-US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Fast Power - Code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20</a:t>
            </a:fld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251520" y="1013254"/>
            <a:ext cx="8712968" cy="3495866"/>
          </a:xfrm>
        </p:spPr>
        <p:txBody>
          <a:bodyPr>
            <a:normAutofit/>
          </a:bodyPr>
          <a:lstStyle/>
          <a:p>
            <a:pPr marL="0" lvl="1" indent="0" algn="l" defTabSz="457200" rtl="0">
              <a:spcBef>
                <a:spcPts val="0"/>
              </a:spcBef>
              <a:buNone/>
            </a:pPr>
            <a:endParaRPr lang="en-US" sz="1800" b="1" dirty="0" smtClean="0">
              <a:solidFill>
                <a:srgbClr val="FF8C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indent="0" algn="l" defTabSz="457200" rtl="0">
              <a:spcBef>
                <a:spcPts val="0"/>
              </a:spcBef>
              <a:buNone/>
            </a:pPr>
            <a:r>
              <a:rPr lang="en-US" sz="1800" b="1" dirty="0" err="1" smtClean="0">
                <a:solidFill>
                  <a:srgbClr val="FF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fast_power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(x, y): </a:t>
            </a:r>
          </a:p>
          <a:p>
            <a:pPr marL="0" lvl="1" indent="0" algn="l" defTabSz="457200" rtl="0">
              <a:spcBef>
                <a:spcPts val="0"/>
              </a:spcBef>
              <a:buNone/>
            </a:pPr>
            <a:endParaRPr lang="en-US" sz="1800" b="1" dirty="0">
              <a:solidFill>
                <a:srgbClr val="FF8C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indent="0" algn="l" defTabSz="457200" rtl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FF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smtClean="0">
                <a:solidFill>
                  <a:srgbClr val="FF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if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y == 0:</a:t>
            </a:r>
          </a:p>
          <a:p>
            <a:pPr marL="0" lvl="1" indent="0" algn="l" defTabSz="457200" rtl="0"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rgbClr val="FF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</a:p>
          <a:p>
            <a:pPr marL="0" lvl="1" indent="0" algn="l" defTabSz="457200" rtl="0">
              <a:spcBef>
                <a:spcPts val="0"/>
              </a:spcBef>
              <a:buNone/>
            </a:pPr>
            <a:endParaRPr lang="en-US" sz="1800" b="1" dirty="0">
              <a:solidFill>
                <a:srgbClr val="FF8C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indent="0" algn="l" defTabSz="457200" rtl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FF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smtClean="0">
                <a:solidFill>
                  <a:srgbClr val="FF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if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y%2 == 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1:     </a:t>
            </a:r>
            <a:r>
              <a:rPr lang="en-US" sz="1800" b="1" dirty="0">
                <a:solidFill>
                  <a:srgbClr val="DC143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1800" b="1" dirty="0" smtClean="0">
                <a:solidFill>
                  <a:srgbClr val="DC143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odd </a:t>
            </a:r>
            <a:r>
              <a:rPr lang="en-US" sz="1800" b="1" dirty="0">
                <a:solidFill>
                  <a:srgbClr val="DC143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power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lvl="1" indent="0" algn="l" defTabSz="457200" rtl="0">
              <a:spcBef>
                <a:spcPts val="0"/>
              </a:spcBef>
              <a:buNone/>
            </a:pP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800" b="1" dirty="0" smtClean="0">
                <a:solidFill>
                  <a:srgbClr val="FF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*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fast_power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(x, y </a:t>
            </a:r>
            <a:r>
              <a:rPr lang="en-US" sz="1800" b="1" dirty="0">
                <a:solidFill>
                  <a:srgbClr val="A52A2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1) </a:t>
            </a:r>
            <a:endParaRPr lang="en-US" sz="1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indent="0" algn="l" defTabSz="457200" rtl="0">
              <a:spcBef>
                <a:spcPts val="0"/>
              </a:spcBef>
              <a:buNone/>
            </a:pPr>
            <a:endParaRPr lang="en-US" sz="1800" b="1" dirty="0">
              <a:solidFill>
                <a:srgbClr val="FF8C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indent="0" algn="l" defTabSz="457200" rtl="0"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rgbClr val="FF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else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          </a:t>
            </a:r>
            <a:r>
              <a:rPr lang="en-US" sz="1800" b="1" dirty="0">
                <a:solidFill>
                  <a:srgbClr val="DC143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1800" b="1" dirty="0" smtClean="0">
                <a:solidFill>
                  <a:srgbClr val="DC143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 </a:t>
            </a:r>
            <a:r>
              <a:rPr lang="en-US" sz="1800" b="1" dirty="0">
                <a:solidFill>
                  <a:srgbClr val="DC143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power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lvl="1" indent="0" algn="l" defTabSz="457200" rtl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FF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smtClean="0">
                <a:solidFill>
                  <a:srgbClr val="FF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return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fast_power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(x, y // 2) 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fast_power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(x, y // 2)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indent="0" algn="l" defTabSz="457200" rtl="0">
              <a:spcBef>
                <a:spcPts val="0"/>
              </a:spcBef>
              <a:buNone/>
            </a:pP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471707" y="6300028"/>
            <a:ext cx="14927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Python Tutor</a:t>
            </a:r>
            <a:endParaRPr lang="he-IL" dirty="0"/>
          </a:p>
        </p:txBody>
      </p:sp>
      <p:grpSp>
        <p:nvGrpSpPr>
          <p:cNvPr id="11" name="Group 10"/>
          <p:cNvGrpSpPr/>
          <p:nvPr/>
        </p:nvGrpSpPr>
        <p:grpSpPr>
          <a:xfrm>
            <a:off x="5441157" y="1152028"/>
            <a:ext cx="2971715" cy="1515976"/>
            <a:chOff x="4355976" y="3413918"/>
            <a:chExt cx="4518170" cy="1515976"/>
          </a:xfrm>
        </p:grpSpPr>
        <p:sp>
          <p:nvSpPr>
            <p:cNvPr id="12" name="Content Placeholder 3"/>
            <p:cNvSpPr txBox="1">
              <a:spLocks/>
            </p:cNvSpPr>
            <p:nvPr/>
          </p:nvSpPr>
          <p:spPr>
            <a:xfrm>
              <a:off x="4355976" y="3413918"/>
              <a:ext cx="4518170" cy="1515976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txBody>
            <a:bodyPr vert="horz">
              <a:normAutofit/>
            </a:bodyPr>
            <a:lstStyle>
              <a:lvl1pPr marL="274320" indent="-274320" algn="r" rtl="1" eaLnBrk="1" latinLnBrk="0" hangingPunct="1">
                <a:spcBef>
                  <a:spcPts val="580"/>
                </a:spcBef>
                <a:buClr>
                  <a:schemeClr val="accent1"/>
                </a:buClr>
                <a:buSzPct val="85000"/>
                <a:buFont typeface="Wingdings 2"/>
                <a:buChar char=""/>
                <a:defRPr kumimoji="0" sz="2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48640" indent="-228600" algn="r" rtl="1" eaLnBrk="1" latinLnBrk="0" hangingPunct="1">
                <a:spcBef>
                  <a:spcPts val="370"/>
                </a:spcBef>
                <a:buClr>
                  <a:schemeClr val="accent2"/>
                </a:buClr>
                <a:buSzPct val="85000"/>
                <a:buFont typeface="Wingdings 2"/>
                <a:buChar char=""/>
                <a:defRPr kumimoji="0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22960" indent="-228600" algn="r" rtl="1" eaLnBrk="1" latinLnBrk="0" hangingPunct="1">
                <a:spcBef>
                  <a:spcPts val="370"/>
                </a:spcBef>
                <a:buClr>
                  <a:schemeClr val="accent1">
                    <a:tint val="60000"/>
                  </a:schemeClr>
                </a:buClr>
                <a:buSzPct val="85000"/>
                <a:buFont typeface="Wingdings 2"/>
                <a:buChar char=""/>
                <a:defRPr kumimoji="0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97280" indent="-228600" algn="r" rtl="1" eaLnBrk="1" latinLnBrk="0" hangingPunct="1">
                <a:spcBef>
                  <a:spcPts val="370"/>
                </a:spcBef>
                <a:buClr>
                  <a:schemeClr val="accent3"/>
                </a:buClr>
                <a:buSzPct val="80000"/>
                <a:buFont typeface="Wingdings 2"/>
                <a:buChar char=""/>
                <a:defRPr kumimoji="0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indent="-228600" algn="r" rtl="1" eaLnBrk="1" latinLnBrk="0" hangingPunct="1">
                <a:spcBef>
                  <a:spcPts val="370"/>
                </a:spcBef>
                <a:buClr>
                  <a:schemeClr val="accent3"/>
                </a:buClr>
                <a:buFontTx/>
                <a:buChar char="o"/>
                <a:defRPr kumimoji="0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645920" indent="-228600" algn="r" rtl="1" eaLnBrk="1" latinLnBrk="0" hangingPunct="1">
                <a:spcBef>
                  <a:spcPts val="370"/>
                </a:spcBef>
                <a:buClr>
                  <a:schemeClr val="accent3"/>
                </a:buClr>
                <a:buChar char="•"/>
                <a:defRPr kumimoji="0" sz="18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920240" indent="-228600" algn="r" rtl="1" eaLnBrk="1" latinLnBrk="0" hangingPunct="1">
                <a:spcBef>
                  <a:spcPts val="370"/>
                </a:spcBef>
                <a:buClr>
                  <a:schemeClr val="accent2"/>
                </a:buClr>
                <a:buChar char="•"/>
                <a:defRPr kumimoji="0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94560" indent="-228600" algn="r" rtl="1" eaLnBrk="1" latinLnBrk="0" hangingPunct="1">
                <a:spcBef>
                  <a:spcPts val="370"/>
                </a:spcBef>
                <a:buClr>
                  <a:schemeClr val="accent1">
                    <a:tint val="60000"/>
                  </a:schemeClr>
                </a:buClr>
                <a:buChar char="•"/>
                <a:defRPr kumimoji="0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468880" indent="-228600" algn="r" rtl="1" eaLnBrk="1" latinLnBrk="0" hangingPunct="1">
                <a:spcBef>
                  <a:spcPts val="370"/>
                </a:spcBef>
                <a:buClr>
                  <a:schemeClr val="accent2">
                    <a:tint val="60000"/>
                  </a:schemeClr>
                </a:buClr>
                <a:buChar char="•"/>
                <a:defRPr kumimoji="0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l" rtl="0">
                <a:buFont typeface="Wingdings 2"/>
                <a:buNone/>
              </a:pPr>
              <a:r>
                <a:rPr lang="en-US" sz="2800" dirty="0"/>
                <a:t>           1,	 y = 0</a:t>
              </a:r>
              <a:br>
                <a:rPr lang="en-US" sz="2800" dirty="0"/>
              </a:br>
              <a:r>
                <a:rPr lang="en-US" sz="2800" dirty="0"/>
                <a:t> </a:t>
              </a:r>
              <a:r>
                <a:rPr lang="en-US" sz="2800" dirty="0" err="1"/>
                <a:t>x</a:t>
              </a:r>
              <a:r>
                <a:rPr lang="en-US" sz="2800" baseline="30000" dirty="0" err="1"/>
                <a:t>y</a:t>
              </a:r>
              <a:r>
                <a:rPr lang="en-US" sz="2800" dirty="0"/>
                <a:t>=    x</a:t>
              </a:r>
              <a:r>
                <a:rPr lang="en-US" sz="2800" dirty="0">
                  <a:latin typeface="Arial"/>
                  <a:cs typeface="Arial"/>
                </a:rPr>
                <a:t>∙</a:t>
              </a:r>
              <a:r>
                <a:rPr lang="en-US" sz="2800" dirty="0"/>
                <a:t>x</a:t>
              </a:r>
              <a:r>
                <a:rPr lang="en-US" sz="2800" baseline="30000" dirty="0"/>
                <a:t>y-1</a:t>
              </a:r>
              <a:r>
                <a:rPr lang="en-US" sz="2800" dirty="0"/>
                <a:t>,	 y odd</a:t>
              </a:r>
              <a:br>
                <a:rPr lang="en-US" sz="2800" dirty="0"/>
              </a:br>
              <a:r>
                <a:rPr lang="en-US" sz="2800" dirty="0"/>
                <a:t>           (</a:t>
              </a:r>
              <a:r>
                <a:rPr lang="en-US" sz="2800" dirty="0" err="1"/>
                <a:t>x</a:t>
              </a:r>
              <a:r>
                <a:rPr lang="en-US" sz="2800" baseline="30000" dirty="0" err="1"/>
                <a:t>y</a:t>
              </a:r>
              <a:r>
                <a:rPr lang="en-US" sz="2800" baseline="30000" dirty="0"/>
                <a:t>/2</a:t>
              </a:r>
              <a:r>
                <a:rPr lang="en-US" sz="2800" dirty="0"/>
                <a:t>)</a:t>
              </a:r>
              <a:r>
                <a:rPr lang="en-US" sz="2800" baseline="30000" dirty="0"/>
                <a:t>2</a:t>
              </a:r>
              <a:r>
                <a:rPr lang="en-US" sz="2800" dirty="0"/>
                <a:t>,	 y even</a:t>
              </a:r>
            </a:p>
          </p:txBody>
        </p:sp>
        <p:sp>
          <p:nvSpPr>
            <p:cNvPr id="13" name="AutoShape 6"/>
            <p:cNvSpPr>
              <a:spLocks/>
            </p:cNvSpPr>
            <p:nvPr/>
          </p:nvSpPr>
          <p:spPr bwMode="auto">
            <a:xfrm>
              <a:off x="5512030" y="3444025"/>
              <a:ext cx="304800" cy="1296144"/>
            </a:xfrm>
            <a:prstGeom prst="leftBrace">
              <a:avLst>
                <a:gd name="adj1" fmla="val 30339"/>
                <a:gd name="adj2" fmla="val 50000"/>
              </a:avLst>
            </a:prstGeom>
            <a:noFill/>
            <a:ln w="38100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rtl="1">
                <a:spcBef>
                  <a:spcPct val="0"/>
                </a:spcBef>
              </a:pPr>
              <a:endParaRPr lang="he-IL"/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411DD242-9DFF-4219-8C27-68111F698D87}"/>
              </a:ext>
            </a:extLst>
          </p:cNvPr>
          <p:cNvSpPr/>
          <p:nvPr/>
        </p:nvSpPr>
        <p:spPr>
          <a:xfrm>
            <a:off x="4608004" y="4149080"/>
            <a:ext cx="18002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defTabSz="457200"/>
            <a:r>
              <a:rPr lang="en-US" sz="3000" dirty="0" smtClean="0">
                <a:solidFill>
                  <a:srgbClr val="FF0000"/>
                </a:solidFill>
                <a:latin typeface="Gabriola" panose="04040605051002020D02" pitchFamily="82" charset="0"/>
                <a:cs typeface="Arial" panose="020B0604020202020204" pitchFamily="34" charset="0"/>
              </a:rPr>
              <a:t>Is it efficient?</a:t>
            </a:r>
            <a:endParaRPr lang="en-US" sz="3000" dirty="0">
              <a:solidFill>
                <a:srgbClr val="FF0000"/>
              </a:solidFill>
              <a:latin typeface="Gabriola" panose="04040605051002020D02" pitchFamily="8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3856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116632"/>
            <a:ext cx="7772400" cy="868958"/>
          </a:xfrm>
        </p:spPr>
        <p:txBody>
          <a:bodyPr>
            <a:normAutofit/>
          </a:bodyPr>
          <a:lstStyle/>
          <a:p>
            <a:pPr rtl="0"/>
            <a:r>
              <a:rPr lang="en-US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Fast Power - Code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21</a:t>
            </a:fld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251520" y="1013254"/>
            <a:ext cx="8712968" cy="3495866"/>
          </a:xfrm>
        </p:spPr>
        <p:txBody>
          <a:bodyPr>
            <a:normAutofit/>
          </a:bodyPr>
          <a:lstStyle/>
          <a:p>
            <a:pPr marL="0" lvl="1" indent="0" algn="l" defTabSz="457200" rtl="0">
              <a:spcBef>
                <a:spcPts val="0"/>
              </a:spcBef>
              <a:buNone/>
            </a:pPr>
            <a:endParaRPr lang="en-US" sz="1800" b="1" dirty="0" smtClean="0">
              <a:solidFill>
                <a:srgbClr val="FF8C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indent="0" algn="l" defTabSz="457200" rtl="0">
              <a:spcBef>
                <a:spcPts val="0"/>
              </a:spcBef>
              <a:buNone/>
            </a:pPr>
            <a:r>
              <a:rPr lang="en-US" sz="1800" b="1" dirty="0" err="1" smtClean="0">
                <a:solidFill>
                  <a:srgbClr val="FF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fast_power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(x, y): </a:t>
            </a:r>
          </a:p>
          <a:p>
            <a:pPr marL="0" lvl="1" indent="0" algn="l" defTabSz="457200" rtl="0">
              <a:spcBef>
                <a:spcPts val="0"/>
              </a:spcBef>
              <a:buNone/>
            </a:pPr>
            <a:endParaRPr lang="en-US" sz="1800" b="1" dirty="0">
              <a:solidFill>
                <a:srgbClr val="FF8C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indent="0" algn="l" defTabSz="457200" rtl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FF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smtClean="0">
                <a:solidFill>
                  <a:srgbClr val="FF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if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y == 0:</a:t>
            </a:r>
          </a:p>
          <a:p>
            <a:pPr marL="0" lvl="1" indent="0" algn="l" defTabSz="457200" rtl="0"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rgbClr val="FF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</a:p>
          <a:p>
            <a:pPr marL="0" lvl="1" indent="0" algn="l" defTabSz="457200" rtl="0">
              <a:spcBef>
                <a:spcPts val="0"/>
              </a:spcBef>
              <a:buNone/>
            </a:pPr>
            <a:endParaRPr lang="en-US" sz="1800" b="1" dirty="0">
              <a:solidFill>
                <a:srgbClr val="FF8C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indent="0" algn="l" defTabSz="457200" rtl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FF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smtClean="0">
                <a:solidFill>
                  <a:srgbClr val="FF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if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y%2 == 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1:     </a:t>
            </a:r>
            <a:r>
              <a:rPr lang="en-US" sz="1800" b="1" dirty="0">
                <a:solidFill>
                  <a:srgbClr val="DC143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1800" b="1" dirty="0" smtClean="0">
                <a:solidFill>
                  <a:srgbClr val="DC143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odd </a:t>
            </a:r>
            <a:r>
              <a:rPr lang="en-US" sz="1800" b="1" dirty="0">
                <a:solidFill>
                  <a:srgbClr val="DC143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power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lvl="1" indent="0" algn="l" defTabSz="457200" rtl="0">
              <a:spcBef>
                <a:spcPts val="0"/>
              </a:spcBef>
              <a:buNone/>
            </a:pP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800" b="1" dirty="0" smtClean="0">
                <a:solidFill>
                  <a:srgbClr val="FF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*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fast_power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(x, y </a:t>
            </a:r>
            <a:r>
              <a:rPr lang="en-US" sz="1800" b="1" dirty="0">
                <a:solidFill>
                  <a:srgbClr val="A52A2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1) </a:t>
            </a:r>
            <a:endParaRPr lang="en-US" sz="1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indent="0" algn="l" defTabSz="457200" rtl="0">
              <a:spcBef>
                <a:spcPts val="0"/>
              </a:spcBef>
              <a:buNone/>
            </a:pPr>
            <a:endParaRPr lang="en-US" sz="1800" b="1" dirty="0">
              <a:solidFill>
                <a:srgbClr val="FF8C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indent="0" algn="l" defTabSz="457200" rtl="0"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rgbClr val="FF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else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          </a:t>
            </a:r>
            <a:r>
              <a:rPr lang="en-US" sz="1800" b="1" dirty="0">
                <a:solidFill>
                  <a:srgbClr val="DC143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1800" b="1" dirty="0" smtClean="0">
                <a:solidFill>
                  <a:srgbClr val="DC143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 </a:t>
            </a:r>
            <a:r>
              <a:rPr lang="en-US" sz="1800" b="1" dirty="0">
                <a:solidFill>
                  <a:srgbClr val="DC143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power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lvl="1" indent="0" algn="l" defTabSz="457200" rtl="0">
              <a:spcBef>
                <a:spcPts val="0"/>
              </a:spcBef>
              <a:buNone/>
            </a:pP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fast_power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(x, y // 2)</a:t>
            </a:r>
          </a:p>
          <a:p>
            <a:pPr marL="0" lvl="1" indent="0" algn="l" defTabSz="457200" rtl="0"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rgbClr val="FF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lvl="1" indent="0" algn="l" defTabSz="457200" rtl="0">
              <a:spcBef>
                <a:spcPts val="0"/>
              </a:spcBef>
              <a:buNone/>
            </a:pP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471707" y="6300028"/>
            <a:ext cx="14927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Python Tutor</a:t>
            </a:r>
            <a:endParaRPr lang="he-IL" dirty="0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411DD242-9DFF-4219-8C27-68111F698D87}"/>
              </a:ext>
            </a:extLst>
          </p:cNvPr>
          <p:cNvSpPr/>
          <p:nvPr/>
        </p:nvSpPr>
        <p:spPr>
          <a:xfrm>
            <a:off x="755576" y="4869160"/>
            <a:ext cx="4572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lvl="1" defTabSz="457200"/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Note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In every call for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fast_power</a:t>
            </a:r>
            <a:r>
              <a:rPr lang="en-US" sz="2000" dirty="0">
                <a:solidFill>
                  <a:srgbClr val="1D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there is only one multiplication!</a:t>
            </a:r>
            <a:endParaRPr lang="en-US" sz="2000" u="sng" dirty="0">
              <a:solidFill>
                <a:srgbClr val="1D08B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441157" y="1152028"/>
            <a:ext cx="2971715" cy="1515976"/>
            <a:chOff x="4355976" y="3413918"/>
            <a:chExt cx="4518170" cy="1515976"/>
          </a:xfrm>
        </p:grpSpPr>
        <p:sp>
          <p:nvSpPr>
            <p:cNvPr id="14" name="Content Placeholder 3"/>
            <p:cNvSpPr txBox="1">
              <a:spLocks/>
            </p:cNvSpPr>
            <p:nvPr/>
          </p:nvSpPr>
          <p:spPr>
            <a:xfrm>
              <a:off x="4355976" y="3413918"/>
              <a:ext cx="4518170" cy="1515976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txBody>
            <a:bodyPr vert="horz">
              <a:normAutofit/>
            </a:bodyPr>
            <a:lstStyle>
              <a:lvl1pPr marL="274320" indent="-274320" algn="r" rtl="1" eaLnBrk="1" latinLnBrk="0" hangingPunct="1">
                <a:spcBef>
                  <a:spcPts val="580"/>
                </a:spcBef>
                <a:buClr>
                  <a:schemeClr val="accent1"/>
                </a:buClr>
                <a:buSzPct val="85000"/>
                <a:buFont typeface="Wingdings 2"/>
                <a:buChar char=""/>
                <a:defRPr kumimoji="0" sz="2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48640" indent="-228600" algn="r" rtl="1" eaLnBrk="1" latinLnBrk="0" hangingPunct="1">
                <a:spcBef>
                  <a:spcPts val="370"/>
                </a:spcBef>
                <a:buClr>
                  <a:schemeClr val="accent2"/>
                </a:buClr>
                <a:buSzPct val="85000"/>
                <a:buFont typeface="Wingdings 2"/>
                <a:buChar char=""/>
                <a:defRPr kumimoji="0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22960" indent="-228600" algn="r" rtl="1" eaLnBrk="1" latinLnBrk="0" hangingPunct="1">
                <a:spcBef>
                  <a:spcPts val="370"/>
                </a:spcBef>
                <a:buClr>
                  <a:schemeClr val="accent1">
                    <a:tint val="60000"/>
                  </a:schemeClr>
                </a:buClr>
                <a:buSzPct val="85000"/>
                <a:buFont typeface="Wingdings 2"/>
                <a:buChar char=""/>
                <a:defRPr kumimoji="0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97280" indent="-228600" algn="r" rtl="1" eaLnBrk="1" latinLnBrk="0" hangingPunct="1">
                <a:spcBef>
                  <a:spcPts val="370"/>
                </a:spcBef>
                <a:buClr>
                  <a:schemeClr val="accent3"/>
                </a:buClr>
                <a:buSzPct val="80000"/>
                <a:buFont typeface="Wingdings 2"/>
                <a:buChar char=""/>
                <a:defRPr kumimoji="0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indent="-228600" algn="r" rtl="1" eaLnBrk="1" latinLnBrk="0" hangingPunct="1">
                <a:spcBef>
                  <a:spcPts val="370"/>
                </a:spcBef>
                <a:buClr>
                  <a:schemeClr val="accent3"/>
                </a:buClr>
                <a:buFontTx/>
                <a:buChar char="o"/>
                <a:defRPr kumimoji="0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645920" indent="-228600" algn="r" rtl="1" eaLnBrk="1" latinLnBrk="0" hangingPunct="1">
                <a:spcBef>
                  <a:spcPts val="370"/>
                </a:spcBef>
                <a:buClr>
                  <a:schemeClr val="accent3"/>
                </a:buClr>
                <a:buChar char="•"/>
                <a:defRPr kumimoji="0" sz="18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920240" indent="-228600" algn="r" rtl="1" eaLnBrk="1" latinLnBrk="0" hangingPunct="1">
                <a:spcBef>
                  <a:spcPts val="370"/>
                </a:spcBef>
                <a:buClr>
                  <a:schemeClr val="accent2"/>
                </a:buClr>
                <a:buChar char="•"/>
                <a:defRPr kumimoji="0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94560" indent="-228600" algn="r" rtl="1" eaLnBrk="1" latinLnBrk="0" hangingPunct="1">
                <a:spcBef>
                  <a:spcPts val="370"/>
                </a:spcBef>
                <a:buClr>
                  <a:schemeClr val="accent1">
                    <a:tint val="60000"/>
                  </a:schemeClr>
                </a:buClr>
                <a:buChar char="•"/>
                <a:defRPr kumimoji="0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468880" indent="-228600" algn="r" rtl="1" eaLnBrk="1" latinLnBrk="0" hangingPunct="1">
                <a:spcBef>
                  <a:spcPts val="370"/>
                </a:spcBef>
                <a:buClr>
                  <a:schemeClr val="accent2">
                    <a:tint val="60000"/>
                  </a:schemeClr>
                </a:buClr>
                <a:buChar char="•"/>
                <a:defRPr kumimoji="0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l" rtl="0">
                <a:buFont typeface="Wingdings 2"/>
                <a:buNone/>
              </a:pPr>
              <a:r>
                <a:rPr lang="en-US" sz="2800" dirty="0"/>
                <a:t>           1,	 y = 0</a:t>
              </a:r>
              <a:br>
                <a:rPr lang="en-US" sz="2800" dirty="0"/>
              </a:br>
              <a:r>
                <a:rPr lang="en-US" sz="2800" dirty="0"/>
                <a:t> </a:t>
              </a:r>
              <a:r>
                <a:rPr lang="en-US" sz="2800" dirty="0" err="1"/>
                <a:t>x</a:t>
              </a:r>
              <a:r>
                <a:rPr lang="en-US" sz="2800" baseline="30000" dirty="0" err="1"/>
                <a:t>y</a:t>
              </a:r>
              <a:r>
                <a:rPr lang="en-US" sz="2800" dirty="0"/>
                <a:t>=    x</a:t>
              </a:r>
              <a:r>
                <a:rPr lang="en-US" sz="2800" dirty="0">
                  <a:latin typeface="Arial"/>
                  <a:cs typeface="Arial"/>
                </a:rPr>
                <a:t>∙</a:t>
              </a:r>
              <a:r>
                <a:rPr lang="en-US" sz="2800" dirty="0"/>
                <a:t>x</a:t>
              </a:r>
              <a:r>
                <a:rPr lang="en-US" sz="2800" baseline="30000" dirty="0"/>
                <a:t>y-1</a:t>
              </a:r>
              <a:r>
                <a:rPr lang="en-US" sz="2800" dirty="0"/>
                <a:t>,	 y odd</a:t>
              </a:r>
              <a:br>
                <a:rPr lang="en-US" sz="2800" dirty="0"/>
              </a:br>
              <a:r>
                <a:rPr lang="en-US" sz="2800" dirty="0"/>
                <a:t>           (</a:t>
              </a:r>
              <a:r>
                <a:rPr lang="en-US" sz="2800" dirty="0" err="1"/>
                <a:t>x</a:t>
              </a:r>
              <a:r>
                <a:rPr lang="en-US" sz="2800" baseline="30000" dirty="0" err="1"/>
                <a:t>y</a:t>
              </a:r>
              <a:r>
                <a:rPr lang="en-US" sz="2800" baseline="30000" dirty="0"/>
                <a:t>/2</a:t>
              </a:r>
              <a:r>
                <a:rPr lang="en-US" sz="2800" dirty="0"/>
                <a:t>)</a:t>
              </a:r>
              <a:r>
                <a:rPr lang="en-US" sz="2800" baseline="30000" dirty="0"/>
                <a:t>2</a:t>
              </a:r>
              <a:r>
                <a:rPr lang="en-US" sz="2800" dirty="0"/>
                <a:t>,	 y even</a:t>
              </a:r>
            </a:p>
          </p:txBody>
        </p:sp>
        <p:sp>
          <p:nvSpPr>
            <p:cNvPr id="15" name="AutoShape 6"/>
            <p:cNvSpPr>
              <a:spLocks/>
            </p:cNvSpPr>
            <p:nvPr/>
          </p:nvSpPr>
          <p:spPr bwMode="auto">
            <a:xfrm>
              <a:off x="5512030" y="3444025"/>
              <a:ext cx="304800" cy="1296144"/>
            </a:xfrm>
            <a:prstGeom prst="leftBrace">
              <a:avLst>
                <a:gd name="adj1" fmla="val 30339"/>
                <a:gd name="adj2" fmla="val 50000"/>
              </a:avLst>
            </a:prstGeom>
            <a:noFill/>
            <a:ln w="38100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rtl="1">
                <a:spcBef>
                  <a:spcPct val="0"/>
                </a:spcBef>
              </a:pPr>
              <a:endParaRPr lang="he-IL"/>
            </a:p>
          </p:txBody>
        </p:sp>
      </p:grpSp>
    </p:spTree>
    <p:extLst>
      <p:ext uri="{BB962C8B-B14F-4D97-AF65-F5344CB8AC3E}">
        <p14:creationId xmlns:p14="http://schemas.microsoft.com/office/powerpoint/2010/main" val="792004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116632"/>
            <a:ext cx="7772400" cy="868958"/>
          </a:xfrm>
        </p:spPr>
        <p:txBody>
          <a:bodyPr>
            <a:normAutofit/>
          </a:bodyPr>
          <a:lstStyle/>
          <a:p>
            <a:pPr rtl="0"/>
            <a:r>
              <a:rPr lang="en-US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Fast Power - Code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22</a:t>
            </a:fld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251520" y="1013460"/>
            <a:ext cx="8778052" cy="3573764"/>
          </a:xfrm>
        </p:spPr>
        <p:txBody>
          <a:bodyPr>
            <a:normAutofit/>
          </a:bodyPr>
          <a:lstStyle/>
          <a:p>
            <a:pPr marL="0" lvl="1" indent="0" algn="l" defTabSz="457200" rtl="0">
              <a:spcBef>
                <a:spcPts val="0"/>
              </a:spcBef>
              <a:buNone/>
            </a:pPr>
            <a:endParaRPr lang="en-US" sz="1800" b="1" dirty="0" smtClean="0">
              <a:solidFill>
                <a:srgbClr val="FF8C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indent="0" algn="l" defTabSz="457200" rtl="0">
              <a:spcBef>
                <a:spcPts val="0"/>
              </a:spcBef>
              <a:buNone/>
            </a:pPr>
            <a:r>
              <a:rPr lang="en-US" sz="1800" b="1" dirty="0" err="1">
                <a:solidFill>
                  <a:srgbClr val="FF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fast_power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(x, y): </a:t>
            </a:r>
          </a:p>
          <a:p>
            <a:pPr marL="0" lvl="1" indent="0" algn="l" defTabSz="457200" rtl="0">
              <a:spcBef>
                <a:spcPts val="0"/>
              </a:spcBef>
              <a:buNone/>
            </a:pPr>
            <a:endParaRPr lang="en-US" sz="1800" b="1" dirty="0">
              <a:solidFill>
                <a:srgbClr val="FF8C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indent="0" algn="l" defTabSz="457200" rtl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FF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y == 0:</a:t>
            </a:r>
          </a:p>
          <a:p>
            <a:pPr marL="0" lvl="1" indent="0" algn="l" defTabSz="457200" rtl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FF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1 </a:t>
            </a:r>
          </a:p>
          <a:p>
            <a:pPr marL="0" lvl="1" indent="0" algn="l" defTabSz="457200" rtl="0">
              <a:spcBef>
                <a:spcPts val="0"/>
              </a:spcBef>
              <a:buNone/>
            </a:pPr>
            <a:endParaRPr lang="en-US" sz="1800" b="1" dirty="0">
              <a:solidFill>
                <a:srgbClr val="FF8C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indent="0" algn="l" defTabSz="457200" rtl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FF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y%2 == 1:     </a:t>
            </a:r>
            <a:r>
              <a:rPr lang="en-US" sz="1800" b="1" dirty="0">
                <a:solidFill>
                  <a:srgbClr val="DC143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odd power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lvl="1" indent="0" algn="l" defTabSz="457200" rtl="0"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800" b="1" dirty="0">
                <a:solidFill>
                  <a:srgbClr val="FF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x *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fast_power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(x, y </a:t>
            </a:r>
            <a:r>
              <a:rPr lang="en-US" sz="1800" b="1" dirty="0">
                <a:solidFill>
                  <a:srgbClr val="A52A2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1) </a:t>
            </a:r>
          </a:p>
          <a:p>
            <a:pPr marL="0" lvl="1" indent="0" algn="l" defTabSz="457200" rtl="0">
              <a:spcBef>
                <a:spcPts val="0"/>
              </a:spcBef>
              <a:buNone/>
            </a:pPr>
            <a:endParaRPr lang="en-US" sz="1800" b="1" dirty="0">
              <a:solidFill>
                <a:srgbClr val="FF8C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indent="0" algn="l" defTabSz="457200" rtl="0">
              <a:spcBef>
                <a:spcPts val="0"/>
              </a:spcBef>
              <a:buNone/>
            </a:pP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dirty="0">
                <a:solidFill>
                  <a:srgbClr val="DC143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1800" b="1" dirty="0" smtClean="0">
                <a:solidFill>
                  <a:srgbClr val="DC143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 even </a:t>
            </a:r>
            <a:r>
              <a:rPr lang="en-US" sz="1800" b="1" dirty="0">
                <a:solidFill>
                  <a:srgbClr val="DC143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power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lvl="1" indent="0" algn="l" defTabSz="457200" rtl="0">
              <a:spcBef>
                <a:spcPts val="0"/>
              </a:spcBef>
              <a:buNone/>
            </a:pP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fast_power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(x, y // 2)</a:t>
            </a:r>
          </a:p>
          <a:p>
            <a:pPr marL="0" lvl="1" indent="0" algn="l" defTabSz="457200" rtl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FF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dirty="0" smtClean="0">
                <a:solidFill>
                  <a:srgbClr val="FF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9" name="Rectangle 8"/>
          <p:cNvSpPr/>
          <p:nvPr/>
        </p:nvSpPr>
        <p:spPr>
          <a:xfrm>
            <a:off x="7471707" y="6300028"/>
            <a:ext cx="14927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Python Tutor</a:t>
            </a:r>
            <a:endParaRPr lang="he-IL" dirty="0"/>
          </a:p>
        </p:txBody>
      </p:sp>
      <p:cxnSp>
        <p:nvCxnSpPr>
          <p:cNvPr id="6" name="Straight Arrow Connector 5"/>
          <p:cNvCxnSpPr>
            <a:cxnSpLocks/>
          </p:cNvCxnSpPr>
          <p:nvPr/>
        </p:nvCxnSpPr>
        <p:spPr>
          <a:xfrm>
            <a:off x="5402197" y="3971487"/>
            <a:ext cx="1728193" cy="83294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652120" y="4822700"/>
            <a:ext cx="316835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the statement inside the “if” part occurs, we won’t get to the “else” anyway – so we don’t need to put it inside “else”.</a:t>
            </a:r>
          </a:p>
        </p:txBody>
      </p:sp>
      <p:sp>
        <p:nvSpPr>
          <p:cNvPr id="8" name="Rectangle 7"/>
          <p:cNvSpPr/>
          <p:nvPr/>
        </p:nvSpPr>
        <p:spPr>
          <a:xfrm>
            <a:off x="791072" y="3473771"/>
            <a:ext cx="4536504" cy="9141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411DD242-9DFF-4219-8C27-68111F698D87}"/>
              </a:ext>
            </a:extLst>
          </p:cNvPr>
          <p:cNvSpPr/>
          <p:nvPr/>
        </p:nvSpPr>
        <p:spPr>
          <a:xfrm>
            <a:off x="755576" y="4869160"/>
            <a:ext cx="4572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lvl="1" defTabSz="457200"/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Note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In every call for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fast_power</a:t>
            </a:r>
            <a:r>
              <a:rPr lang="en-US" sz="2000" dirty="0">
                <a:solidFill>
                  <a:srgbClr val="1D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there is only one multiplication!</a:t>
            </a:r>
            <a:endParaRPr lang="en-US" sz="2000" u="sng" dirty="0">
              <a:solidFill>
                <a:srgbClr val="1D08B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5441157" y="1152028"/>
            <a:ext cx="2971715" cy="1515976"/>
            <a:chOff x="4355976" y="3413918"/>
            <a:chExt cx="4518170" cy="1515976"/>
          </a:xfrm>
        </p:grpSpPr>
        <p:sp>
          <p:nvSpPr>
            <p:cNvPr id="17" name="Content Placeholder 3"/>
            <p:cNvSpPr txBox="1">
              <a:spLocks/>
            </p:cNvSpPr>
            <p:nvPr/>
          </p:nvSpPr>
          <p:spPr>
            <a:xfrm>
              <a:off x="4355976" y="3413918"/>
              <a:ext cx="4518170" cy="1515976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txBody>
            <a:bodyPr vert="horz">
              <a:normAutofit/>
            </a:bodyPr>
            <a:lstStyle>
              <a:lvl1pPr marL="274320" indent="-274320" algn="r" rtl="1" eaLnBrk="1" latinLnBrk="0" hangingPunct="1">
                <a:spcBef>
                  <a:spcPts val="580"/>
                </a:spcBef>
                <a:buClr>
                  <a:schemeClr val="accent1"/>
                </a:buClr>
                <a:buSzPct val="85000"/>
                <a:buFont typeface="Wingdings 2"/>
                <a:buChar char=""/>
                <a:defRPr kumimoji="0" sz="2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48640" indent="-228600" algn="r" rtl="1" eaLnBrk="1" latinLnBrk="0" hangingPunct="1">
                <a:spcBef>
                  <a:spcPts val="370"/>
                </a:spcBef>
                <a:buClr>
                  <a:schemeClr val="accent2"/>
                </a:buClr>
                <a:buSzPct val="85000"/>
                <a:buFont typeface="Wingdings 2"/>
                <a:buChar char=""/>
                <a:defRPr kumimoji="0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22960" indent="-228600" algn="r" rtl="1" eaLnBrk="1" latinLnBrk="0" hangingPunct="1">
                <a:spcBef>
                  <a:spcPts val="370"/>
                </a:spcBef>
                <a:buClr>
                  <a:schemeClr val="accent1">
                    <a:tint val="60000"/>
                  </a:schemeClr>
                </a:buClr>
                <a:buSzPct val="85000"/>
                <a:buFont typeface="Wingdings 2"/>
                <a:buChar char=""/>
                <a:defRPr kumimoji="0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97280" indent="-228600" algn="r" rtl="1" eaLnBrk="1" latinLnBrk="0" hangingPunct="1">
                <a:spcBef>
                  <a:spcPts val="370"/>
                </a:spcBef>
                <a:buClr>
                  <a:schemeClr val="accent3"/>
                </a:buClr>
                <a:buSzPct val="80000"/>
                <a:buFont typeface="Wingdings 2"/>
                <a:buChar char=""/>
                <a:defRPr kumimoji="0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indent="-228600" algn="r" rtl="1" eaLnBrk="1" latinLnBrk="0" hangingPunct="1">
                <a:spcBef>
                  <a:spcPts val="370"/>
                </a:spcBef>
                <a:buClr>
                  <a:schemeClr val="accent3"/>
                </a:buClr>
                <a:buFontTx/>
                <a:buChar char="o"/>
                <a:defRPr kumimoji="0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645920" indent="-228600" algn="r" rtl="1" eaLnBrk="1" latinLnBrk="0" hangingPunct="1">
                <a:spcBef>
                  <a:spcPts val="370"/>
                </a:spcBef>
                <a:buClr>
                  <a:schemeClr val="accent3"/>
                </a:buClr>
                <a:buChar char="•"/>
                <a:defRPr kumimoji="0" sz="18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920240" indent="-228600" algn="r" rtl="1" eaLnBrk="1" latinLnBrk="0" hangingPunct="1">
                <a:spcBef>
                  <a:spcPts val="370"/>
                </a:spcBef>
                <a:buClr>
                  <a:schemeClr val="accent2"/>
                </a:buClr>
                <a:buChar char="•"/>
                <a:defRPr kumimoji="0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94560" indent="-228600" algn="r" rtl="1" eaLnBrk="1" latinLnBrk="0" hangingPunct="1">
                <a:spcBef>
                  <a:spcPts val="370"/>
                </a:spcBef>
                <a:buClr>
                  <a:schemeClr val="accent1">
                    <a:tint val="60000"/>
                  </a:schemeClr>
                </a:buClr>
                <a:buChar char="•"/>
                <a:defRPr kumimoji="0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468880" indent="-228600" algn="r" rtl="1" eaLnBrk="1" latinLnBrk="0" hangingPunct="1">
                <a:spcBef>
                  <a:spcPts val="370"/>
                </a:spcBef>
                <a:buClr>
                  <a:schemeClr val="accent2">
                    <a:tint val="60000"/>
                  </a:schemeClr>
                </a:buClr>
                <a:buChar char="•"/>
                <a:defRPr kumimoji="0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l" rtl="0">
                <a:buFont typeface="Wingdings 2"/>
                <a:buNone/>
              </a:pPr>
              <a:r>
                <a:rPr lang="en-US" sz="2800" dirty="0"/>
                <a:t>           1,	 y = 0</a:t>
              </a:r>
              <a:br>
                <a:rPr lang="en-US" sz="2800" dirty="0"/>
              </a:br>
              <a:r>
                <a:rPr lang="en-US" sz="2800" dirty="0"/>
                <a:t> </a:t>
              </a:r>
              <a:r>
                <a:rPr lang="en-US" sz="2800" dirty="0" err="1"/>
                <a:t>x</a:t>
              </a:r>
              <a:r>
                <a:rPr lang="en-US" sz="2800" baseline="30000" dirty="0" err="1"/>
                <a:t>y</a:t>
              </a:r>
              <a:r>
                <a:rPr lang="en-US" sz="2800" dirty="0"/>
                <a:t>=    x</a:t>
              </a:r>
              <a:r>
                <a:rPr lang="en-US" sz="2800" dirty="0">
                  <a:latin typeface="Arial"/>
                  <a:cs typeface="Arial"/>
                </a:rPr>
                <a:t>∙</a:t>
              </a:r>
              <a:r>
                <a:rPr lang="en-US" sz="2800" dirty="0"/>
                <a:t>x</a:t>
              </a:r>
              <a:r>
                <a:rPr lang="en-US" sz="2800" baseline="30000" dirty="0"/>
                <a:t>y-1</a:t>
              </a:r>
              <a:r>
                <a:rPr lang="en-US" sz="2800" dirty="0"/>
                <a:t>,	 y odd</a:t>
              </a:r>
              <a:br>
                <a:rPr lang="en-US" sz="2800" dirty="0"/>
              </a:br>
              <a:r>
                <a:rPr lang="en-US" sz="2800" dirty="0"/>
                <a:t>           (</a:t>
              </a:r>
              <a:r>
                <a:rPr lang="en-US" sz="2800" dirty="0" err="1"/>
                <a:t>x</a:t>
              </a:r>
              <a:r>
                <a:rPr lang="en-US" sz="2800" baseline="30000" dirty="0" err="1"/>
                <a:t>y</a:t>
              </a:r>
              <a:r>
                <a:rPr lang="en-US" sz="2800" baseline="30000" dirty="0"/>
                <a:t>/2</a:t>
              </a:r>
              <a:r>
                <a:rPr lang="en-US" sz="2800" dirty="0"/>
                <a:t>)</a:t>
              </a:r>
              <a:r>
                <a:rPr lang="en-US" sz="2800" baseline="30000" dirty="0"/>
                <a:t>2</a:t>
              </a:r>
              <a:r>
                <a:rPr lang="en-US" sz="2800" dirty="0"/>
                <a:t>,	 y even</a:t>
              </a:r>
            </a:p>
          </p:txBody>
        </p:sp>
        <p:sp>
          <p:nvSpPr>
            <p:cNvPr id="18" name="AutoShape 6"/>
            <p:cNvSpPr>
              <a:spLocks/>
            </p:cNvSpPr>
            <p:nvPr/>
          </p:nvSpPr>
          <p:spPr bwMode="auto">
            <a:xfrm>
              <a:off x="5512030" y="3444025"/>
              <a:ext cx="304800" cy="1296144"/>
            </a:xfrm>
            <a:prstGeom prst="leftBrace">
              <a:avLst>
                <a:gd name="adj1" fmla="val 30339"/>
                <a:gd name="adj2" fmla="val 50000"/>
              </a:avLst>
            </a:prstGeom>
            <a:noFill/>
            <a:ln w="38100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rtl="1">
                <a:spcBef>
                  <a:spcPct val="0"/>
                </a:spcBef>
              </a:pPr>
              <a:endParaRPr lang="he-IL"/>
            </a:p>
          </p:txBody>
        </p:sp>
      </p:grpSp>
    </p:spTree>
    <p:extLst>
      <p:ext uri="{BB962C8B-B14F-4D97-AF65-F5344CB8AC3E}">
        <p14:creationId xmlns:p14="http://schemas.microsoft.com/office/powerpoint/2010/main" val="2774542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Fast Power - Run</a:t>
            </a:r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23</a:t>
            </a:fld>
            <a:endParaRPr lang="he-IL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36084" y="1970457"/>
            <a:ext cx="21129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he-IL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772609" y="2118094"/>
            <a:ext cx="6462404" cy="409342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 dirty="0" err="1">
                <a:latin typeface="+mn-lt"/>
              </a:rPr>
              <a:t>fast_power</a:t>
            </a:r>
            <a:endParaRPr lang="en-US" sz="2000" dirty="0">
              <a:latin typeface="+mn-lt"/>
            </a:endParaRPr>
          </a:p>
          <a:p>
            <a:pPr eaLnBrk="1" hangingPunct="1"/>
            <a:r>
              <a:rPr lang="en-US" sz="2000" dirty="0">
                <a:latin typeface="+mn-lt"/>
              </a:rPr>
              <a:t>x = 2, y = 5</a:t>
            </a:r>
          </a:p>
          <a:p>
            <a:pPr eaLnBrk="1" hangingPunct="1"/>
            <a:r>
              <a:rPr lang="en-US" sz="2000" dirty="0">
                <a:latin typeface="+mn-lt"/>
              </a:rPr>
              <a:t>return</a:t>
            </a:r>
            <a:r>
              <a:rPr lang="en-US" sz="2000" dirty="0">
                <a:solidFill>
                  <a:srgbClr val="E6931A"/>
                </a:solidFill>
                <a:latin typeface="+mn-lt"/>
              </a:rPr>
              <a:t> </a:t>
            </a:r>
            <a:r>
              <a:rPr lang="en-US" sz="2000" dirty="0">
                <a:latin typeface="+mn-lt"/>
              </a:rPr>
              <a:t>2 *  </a:t>
            </a:r>
            <a:r>
              <a:rPr lang="en-US" sz="2000" dirty="0" err="1">
                <a:latin typeface="+mn-lt"/>
              </a:rPr>
              <a:t>fast_power</a:t>
            </a:r>
            <a:endParaRPr lang="en-US" sz="2000" dirty="0">
              <a:latin typeface="+mn-lt"/>
            </a:endParaRPr>
          </a:p>
          <a:p>
            <a:pPr eaLnBrk="1" hangingPunct="1"/>
            <a:r>
              <a:rPr lang="en-US" sz="2000" dirty="0">
                <a:latin typeface="+mn-lt"/>
              </a:rPr>
              <a:t>	   x = 2, y = 4</a:t>
            </a:r>
          </a:p>
          <a:p>
            <a:pPr eaLnBrk="1" hangingPunct="1"/>
            <a:r>
              <a:rPr lang="en-US" sz="2000" dirty="0">
                <a:solidFill>
                  <a:srgbClr val="0000FF"/>
                </a:solidFill>
                <a:latin typeface="+mn-lt"/>
              </a:rPr>
              <a:t>	   </a:t>
            </a:r>
            <a:r>
              <a:rPr lang="en-US" sz="2000" dirty="0">
                <a:latin typeface="+mn-lt"/>
              </a:rPr>
              <a:t>return</a:t>
            </a:r>
            <a:r>
              <a:rPr lang="en-US" sz="2000" dirty="0">
                <a:solidFill>
                  <a:srgbClr val="E6931A"/>
                </a:solidFill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fast_power</a:t>
            </a:r>
            <a:r>
              <a:rPr lang="en-US" sz="2000" dirty="0">
                <a:latin typeface="+mn-lt"/>
              </a:rPr>
              <a:t>                                                 ^ 2</a:t>
            </a:r>
            <a:r>
              <a:rPr lang="en-US" sz="2000" dirty="0">
                <a:solidFill>
                  <a:srgbClr val="008000"/>
                </a:solidFill>
                <a:latin typeface="+mn-lt"/>
              </a:rPr>
              <a:t>    </a:t>
            </a:r>
          </a:p>
          <a:p>
            <a:pPr eaLnBrk="1" hangingPunct="1"/>
            <a:r>
              <a:rPr lang="en-US" sz="2000" dirty="0">
                <a:latin typeface="+mn-lt"/>
              </a:rPr>
              <a:t>	               x = 2, y = 2</a:t>
            </a:r>
          </a:p>
          <a:p>
            <a:pPr eaLnBrk="1" hangingPunct="1"/>
            <a:r>
              <a:rPr lang="en-US" sz="2000" dirty="0">
                <a:latin typeface="+mn-lt"/>
              </a:rPr>
              <a:t>	               return</a:t>
            </a:r>
            <a:r>
              <a:rPr lang="en-US" sz="2000" dirty="0">
                <a:solidFill>
                  <a:srgbClr val="E6931A"/>
                </a:solidFill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fast_power</a:t>
            </a:r>
            <a:r>
              <a:rPr lang="en-US" sz="2000" dirty="0">
                <a:latin typeface="+mn-lt"/>
              </a:rPr>
              <a:t>                             ^ 2</a:t>
            </a:r>
            <a:r>
              <a:rPr lang="en-US" sz="2000" dirty="0">
                <a:solidFill>
                  <a:srgbClr val="008000"/>
                </a:solidFill>
                <a:latin typeface="+mn-lt"/>
              </a:rPr>
              <a:t> </a:t>
            </a:r>
          </a:p>
          <a:p>
            <a:pPr eaLnBrk="1" hangingPunct="1"/>
            <a:r>
              <a:rPr lang="en-US" sz="2000" dirty="0">
                <a:latin typeface="+mn-lt"/>
              </a:rPr>
              <a:t>                   	           x = 2, y = 1</a:t>
            </a:r>
          </a:p>
          <a:p>
            <a:pPr eaLnBrk="1" hangingPunct="1"/>
            <a:r>
              <a:rPr lang="en-US" sz="2000" dirty="0">
                <a:latin typeface="+mn-lt"/>
              </a:rPr>
              <a:t>	                           return 2* </a:t>
            </a:r>
            <a:r>
              <a:rPr lang="en-US" sz="2000" dirty="0" err="1">
                <a:latin typeface="+mn-lt"/>
              </a:rPr>
              <a:t>fast_power</a:t>
            </a:r>
            <a:endParaRPr lang="en-US" sz="2000" dirty="0">
              <a:latin typeface="+mn-lt"/>
            </a:endParaRPr>
          </a:p>
          <a:p>
            <a:pPr eaLnBrk="1" hangingPunct="1"/>
            <a:r>
              <a:rPr lang="en-US" sz="2000" dirty="0">
                <a:latin typeface="+mn-lt"/>
              </a:rPr>
              <a:t>                	                            x = 2, y = 0</a:t>
            </a:r>
          </a:p>
          <a:p>
            <a:pPr eaLnBrk="1" hangingPunct="1"/>
            <a:r>
              <a:rPr lang="en-US" sz="2000" dirty="0">
                <a:latin typeface="+mn-lt"/>
              </a:rPr>
              <a:t>                               	                            return</a:t>
            </a:r>
            <a:r>
              <a:rPr lang="en-US" sz="2000" dirty="0">
                <a:solidFill>
                  <a:srgbClr val="E6931A"/>
                </a:solidFill>
                <a:latin typeface="+mn-lt"/>
              </a:rPr>
              <a:t> </a:t>
            </a:r>
            <a:r>
              <a:rPr lang="en-US" sz="2000" dirty="0">
                <a:latin typeface="+mn-lt"/>
              </a:rPr>
              <a:t>1</a:t>
            </a:r>
          </a:p>
          <a:p>
            <a:pPr eaLnBrk="1" hangingPunct="1"/>
            <a:endParaRPr lang="en-US" sz="2000" dirty="0">
              <a:latin typeface="+mn-lt"/>
            </a:endParaRPr>
          </a:p>
          <a:p>
            <a:pPr eaLnBrk="1" hangingPunct="1"/>
            <a:endParaRPr lang="en-US" sz="2000" dirty="0">
              <a:latin typeface="+mn-lt"/>
            </a:endParaRPr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1844807" y="2753693"/>
            <a:ext cx="4958158" cy="3312667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/>
          <a:p>
            <a:endParaRPr lang="he-IL"/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2554493" y="3402065"/>
            <a:ext cx="3816424" cy="252028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/>
          <a:p>
            <a:endParaRPr lang="he-IL"/>
          </a:p>
        </p:txBody>
      </p:sp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3247521" y="4005064"/>
            <a:ext cx="2619340" cy="18000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/>
          <a:p>
            <a:endParaRPr lang="he-IL"/>
          </a:p>
        </p:txBody>
      </p:sp>
      <p:sp>
        <p:nvSpPr>
          <p:cNvPr id="10" name="Rectangle 12"/>
          <p:cNvSpPr>
            <a:spLocks noChangeArrowheads="1"/>
          </p:cNvSpPr>
          <p:nvPr/>
        </p:nvSpPr>
        <p:spPr bwMode="auto">
          <a:xfrm>
            <a:off x="4210677" y="4619969"/>
            <a:ext cx="1241792" cy="100965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/>
          <a:p>
            <a:endParaRPr lang="he-IL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457200" y="1697038"/>
            <a:ext cx="4186808" cy="447992"/>
          </a:xfrm>
          <a:prstGeom prst="rect">
            <a:avLst/>
          </a:prstGeom>
          <a:noFill/>
        </p:spPr>
        <p:txBody>
          <a:bodyPr vert="horz">
            <a:normAutofit lnSpcReduction="10000"/>
          </a:bodyPr>
          <a:lstStyle>
            <a:lvl1pPr marL="274320" indent="-274320" algn="r" rtl="1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r" rtl="1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r" rtl="1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r" rtl="1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r" rtl="1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r" rtl="1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r" rtl="1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r" rtl="1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r" rtl="1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>
              <a:buFont typeface="Wingdings" pitchFamily="2" charset="2"/>
              <a:buNone/>
            </a:pPr>
            <a:r>
              <a:rPr lang="en-US" sz="2400" dirty="0">
                <a:solidFill>
                  <a:srgbClr val="C00000"/>
                </a:solidFill>
              </a:rPr>
              <a:t>&gt;&gt;&gt;</a:t>
            </a:r>
            <a:r>
              <a:rPr lang="en-US" sz="2400" dirty="0"/>
              <a:t> </a:t>
            </a:r>
            <a:r>
              <a:rPr lang="en-US" sz="2400" dirty="0" err="1"/>
              <a:t>fast_power</a:t>
            </a:r>
            <a:r>
              <a:rPr lang="en-US" sz="2400" dirty="0"/>
              <a:t>(2, 5)</a:t>
            </a:r>
          </a:p>
        </p:txBody>
      </p:sp>
      <p:sp>
        <p:nvSpPr>
          <p:cNvPr id="4" name="Rectangle 3"/>
          <p:cNvSpPr/>
          <p:nvPr/>
        </p:nvSpPr>
        <p:spPr>
          <a:xfrm>
            <a:off x="4210677" y="4882747"/>
            <a:ext cx="1368152" cy="6795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189039" y="4341834"/>
            <a:ext cx="2749830" cy="9369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554493" y="3690096"/>
            <a:ext cx="3672408" cy="14346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844807" y="3126734"/>
            <a:ext cx="5102174" cy="21520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72609" y="2510148"/>
            <a:ext cx="6246380" cy="29081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217327" y="4590710"/>
            <a:ext cx="1440160" cy="11443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1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283731" y="3980427"/>
            <a:ext cx="2655138" cy="11443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2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581798" y="3373099"/>
            <a:ext cx="2655138" cy="11443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4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884330" y="2761313"/>
            <a:ext cx="2655138" cy="11443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16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73785" y="2118094"/>
            <a:ext cx="2655138" cy="11443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r>
              <a:rPr lang="en-US" sz="2000" dirty="0">
                <a:solidFill>
                  <a:srgbClr val="381FF5"/>
                </a:solidFill>
              </a:rPr>
              <a:t>32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6022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4" grpId="0" animBg="1"/>
      <p:bldP spid="4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95536" y="1447800"/>
            <a:ext cx="8712968" cy="5221560"/>
          </a:xfrm>
        </p:spPr>
        <p:txBody>
          <a:bodyPr>
            <a:noAutofit/>
          </a:bodyPr>
          <a:lstStyle/>
          <a:p>
            <a:pPr marL="320040" lvl="1" indent="0" algn="l" rtl="0">
              <a:buNone/>
            </a:pPr>
            <a:r>
              <a:rPr lang="en-US" dirty="0">
                <a:solidFill>
                  <a:srgbClr val="C00000"/>
                </a:solidFill>
              </a:rPr>
              <a:t>&gt;&gt;&gt;</a:t>
            </a:r>
            <a:r>
              <a:rPr lang="en-US" dirty="0"/>
              <a:t> </a:t>
            </a:r>
            <a:r>
              <a:rPr lang="en-US" dirty="0" err="1"/>
              <a:t>fast_power</a:t>
            </a:r>
            <a:r>
              <a:rPr lang="en-US" dirty="0"/>
              <a:t>(2, 17)</a:t>
            </a:r>
          </a:p>
          <a:p>
            <a:pPr marL="320040" lvl="1" indent="0" algn="l" rtl="0">
              <a:buNone/>
            </a:pPr>
            <a:r>
              <a:rPr lang="en-US" sz="2000" dirty="0" err="1">
                <a:solidFill>
                  <a:srgbClr val="381FF5"/>
                </a:solidFill>
              </a:rPr>
              <a:t>fast_power</a:t>
            </a:r>
            <a:r>
              <a:rPr lang="en-US" sz="2000" dirty="0">
                <a:solidFill>
                  <a:srgbClr val="381FF5"/>
                </a:solidFill>
              </a:rPr>
              <a:t>(2,17) → </a:t>
            </a:r>
            <a:r>
              <a:rPr lang="en-US" sz="2000" dirty="0" err="1">
                <a:solidFill>
                  <a:srgbClr val="381FF5"/>
                </a:solidFill>
              </a:rPr>
              <a:t>fast_power</a:t>
            </a:r>
            <a:r>
              <a:rPr lang="en-US" sz="2000" dirty="0">
                <a:solidFill>
                  <a:srgbClr val="381FF5"/>
                </a:solidFill>
              </a:rPr>
              <a:t>(2,16) → </a:t>
            </a:r>
            <a:r>
              <a:rPr lang="en-US" sz="2000" dirty="0" err="1">
                <a:solidFill>
                  <a:srgbClr val="381FF5"/>
                </a:solidFill>
              </a:rPr>
              <a:t>fast_power</a:t>
            </a:r>
            <a:r>
              <a:rPr lang="en-US" sz="2000" dirty="0">
                <a:solidFill>
                  <a:srgbClr val="381FF5"/>
                </a:solidFill>
              </a:rPr>
              <a:t>(2,8) → </a:t>
            </a:r>
            <a:r>
              <a:rPr lang="en-US" sz="2000" dirty="0" err="1">
                <a:solidFill>
                  <a:srgbClr val="381FF5"/>
                </a:solidFill>
              </a:rPr>
              <a:t>fast_power</a:t>
            </a:r>
            <a:r>
              <a:rPr lang="en-US" sz="2000" dirty="0">
                <a:solidFill>
                  <a:srgbClr val="381FF5"/>
                </a:solidFill>
              </a:rPr>
              <a:t>(2,4) →  </a:t>
            </a:r>
            <a:r>
              <a:rPr lang="en-US" sz="2000" dirty="0" err="1">
                <a:solidFill>
                  <a:srgbClr val="381FF5"/>
                </a:solidFill>
              </a:rPr>
              <a:t>fast_power</a:t>
            </a:r>
            <a:r>
              <a:rPr lang="en-US" sz="2000" dirty="0">
                <a:solidFill>
                  <a:srgbClr val="381FF5"/>
                </a:solidFill>
              </a:rPr>
              <a:t>(2,2) → </a:t>
            </a:r>
            <a:r>
              <a:rPr lang="en-US" sz="2000" dirty="0" err="1">
                <a:solidFill>
                  <a:srgbClr val="381FF5"/>
                </a:solidFill>
              </a:rPr>
              <a:t>fast_power</a:t>
            </a:r>
            <a:r>
              <a:rPr lang="en-US" sz="2000" dirty="0">
                <a:solidFill>
                  <a:srgbClr val="381FF5"/>
                </a:solidFill>
              </a:rPr>
              <a:t>(2,1) → </a:t>
            </a:r>
            <a:r>
              <a:rPr lang="en-US" sz="2000" dirty="0" err="1">
                <a:solidFill>
                  <a:srgbClr val="381FF5"/>
                </a:solidFill>
              </a:rPr>
              <a:t>fast_power</a:t>
            </a:r>
            <a:r>
              <a:rPr lang="en-US" sz="2000" dirty="0">
                <a:solidFill>
                  <a:srgbClr val="381FF5"/>
                </a:solidFill>
              </a:rPr>
              <a:t>(2,0) → 131072 </a:t>
            </a:r>
          </a:p>
          <a:p>
            <a:pPr marL="320040" lvl="1" indent="0" algn="l" rtl="0">
              <a:buNone/>
            </a:pPr>
            <a:endParaRPr lang="en-US" sz="2000" dirty="0">
              <a:solidFill>
                <a:srgbClr val="381FF5"/>
              </a:solidFill>
            </a:endParaRPr>
          </a:p>
          <a:p>
            <a:pPr lvl="1" algn="l" rtl="0">
              <a:buFont typeface="Wingdings" pitchFamily="2" charset="2"/>
              <a:buChar char="§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7 multiplications instead of 17</a:t>
            </a:r>
          </a:p>
          <a:p>
            <a:pPr marL="320040" lvl="1" indent="0" algn="l" rtl="0">
              <a:buNone/>
            </a:pPr>
            <a:endParaRPr lang="en-US" dirty="0"/>
          </a:p>
          <a:p>
            <a:pPr marL="320040" lvl="1" indent="0" algn="l" rtl="0">
              <a:buNone/>
            </a:pPr>
            <a:r>
              <a:rPr lang="en-US" dirty="0">
                <a:solidFill>
                  <a:srgbClr val="C00000"/>
                </a:solidFill>
              </a:rPr>
              <a:t>&gt;&gt;&gt;</a:t>
            </a:r>
            <a:r>
              <a:rPr lang="en-US" dirty="0"/>
              <a:t> </a:t>
            </a:r>
            <a:r>
              <a:rPr lang="en-US" dirty="0" err="1"/>
              <a:t>fast_power</a:t>
            </a:r>
            <a:r>
              <a:rPr lang="en-US" dirty="0"/>
              <a:t>(0.5, 30)</a:t>
            </a:r>
          </a:p>
          <a:p>
            <a:pPr marL="320040" lvl="1" indent="0" algn="l" rtl="0">
              <a:buNone/>
            </a:pPr>
            <a:r>
              <a:rPr lang="en-US" sz="2000" dirty="0" err="1">
                <a:solidFill>
                  <a:srgbClr val="381FF5"/>
                </a:solidFill>
              </a:rPr>
              <a:t>fast_power</a:t>
            </a:r>
            <a:r>
              <a:rPr lang="en-US" sz="2000" dirty="0">
                <a:solidFill>
                  <a:srgbClr val="381FF5"/>
                </a:solidFill>
              </a:rPr>
              <a:t>(0.5,30) → </a:t>
            </a:r>
            <a:r>
              <a:rPr lang="en-US" sz="2000" dirty="0" err="1">
                <a:solidFill>
                  <a:srgbClr val="381FF5"/>
                </a:solidFill>
              </a:rPr>
              <a:t>fast_power</a:t>
            </a:r>
            <a:r>
              <a:rPr lang="en-US" sz="2000" dirty="0">
                <a:solidFill>
                  <a:srgbClr val="381FF5"/>
                </a:solidFill>
              </a:rPr>
              <a:t>(0.5,15) → </a:t>
            </a:r>
            <a:r>
              <a:rPr lang="en-US" sz="2000" dirty="0" err="1">
                <a:solidFill>
                  <a:srgbClr val="381FF5"/>
                </a:solidFill>
              </a:rPr>
              <a:t>fast_power</a:t>
            </a:r>
            <a:r>
              <a:rPr lang="en-US" sz="2000" dirty="0">
                <a:solidFill>
                  <a:srgbClr val="381FF5"/>
                </a:solidFill>
              </a:rPr>
              <a:t>(0.5,14) →  </a:t>
            </a:r>
            <a:r>
              <a:rPr lang="en-US" sz="2000" dirty="0" err="1">
                <a:solidFill>
                  <a:srgbClr val="381FF5"/>
                </a:solidFill>
              </a:rPr>
              <a:t>fast_power</a:t>
            </a:r>
            <a:r>
              <a:rPr lang="en-US" sz="2000" dirty="0">
                <a:solidFill>
                  <a:srgbClr val="381FF5"/>
                </a:solidFill>
              </a:rPr>
              <a:t>(0.5,7) → </a:t>
            </a:r>
            <a:r>
              <a:rPr lang="en-US" sz="2000" dirty="0" err="1">
                <a:solidFill>
                  <a:srgbClr val="381FF5"/>
                </a:solidFill>
              </a:rPr>
              <a:t>fast_power</a:t>
            </a:r>
            <a:r>
              <a:rPr lang="en-US" sz="2000" dirty="0">
                <a:solidFill>
                  <a:srgbClr val="381FF5"/>
                </a:solidFill>
              </a:rPr>
              <a:t>(0.5,6) → </a:t>
            </a:r>
            <a:r>
              <a:rPr lang="en-US" sz="2000" dirty="0" err="1">
                <a:solidFill>
                  <a:srgbClr val="381FF5"/>
                </a:solidFill>
              </a:rPr>
              <a:t>fast_power</a:t>
            </a:r>
            <a:r>
              <a:rPr lang="en-US" sz="2000" dirty="0">
                <a:solidFill>
                  <a:srgbClr val="381FF5"/>
                </a:solidFill>
              </a:rPr>
              <a:t>(0.5,3) → </a:t>
            </a:r>
            <a:r>
              <a:rPr lang="en-US" sz="2000" dirty="0" err="1">
                <a:solidFill>
                  <a:srgbClr val="381FF5"/>
                </a:solidFill>
              </a:rPr>
              <a:t>fast_power</a:t>
            </a:r>
            <a:r>
              <a:rPr lang="en-US" sz="2000" dirty="0">
                <a:solidFill>
                  <a:srgbClr val="381FF5"/>
                </a:solidFill>
              </a:rPr>
              <a:t>(0.5,2) → </a:t>
            </a:r>
            <a:r>
              <a:rPr lang="en-US" sz="2000" dirty="0" err="1">
                <a:solidFill>
                  <a:srgbClr val="381FF5"/>
                </a:solidFill>
              </a:rPr>
              <a:t>fast_power</a:t>
            </a:r>
            <a:r>
              <a:rPr lang="en-US" sz="2000" dirty="0">
                <a:solidFill>
                  <a:srgbClr val="381FF5"/>
                </a:solidFill>
              </a:rPr>
              <a:t>(0.5,1) → </a:t>
            </a:r>
            <a:r>
              <a:rPr lang="en-US" sz="2000" dirty="0" err="1">
                <a:solidFill>
                  <a:srgbClr val="381FF5"/>
                </a:solidFill>
              </a:rPr>
              <a:t>fast_power</a:t>
            </a:r>
            <a:r>
              <a:rPr lang="en-US" sz="2000" dirty="0">
                <a:solidFill>
                  <a:srgbClr val="381FF5"/>
                </a:solidFill>
              </a:rPr>
              <a:t>(0.5,0) → 9.313225746154785e-10 </a:t>
            </a:r>
          </a:p>
          <a:p>
            <a:pPr marL="320040" lvl="1" indent="0" algn="l" rtl="0">
              <a:buNone/>
            </a:pPr>
            <a:endParaRPr lang="en-US" sz="2000" dirty="0">
              <a:solidFill>
                <a:srgbClr val="381FF5"/>
              </a:solidFill>
            </a:endParaRPr>
          </a:p>
          <a:p>
            <a:pPr lvl="1" algn="l" rtl="0">
              <a:buFont typeface="Wingdings" pitchFamily="2" charset="2"/>
              <a:buChar char="§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9 multiplications instead of 30</a:t>
            </a:r>
          </a:p>
          <a:p>
            <a:pPr lvl="1" algn="l" rtl="0">
              <a:buFont typeface="Wingdings" pitchFamily="2" charset="2"/>
              <a:buChar char="§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How fast is fast calculation? What is the relation between the power and the number of multiplications?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Fast Power - Usage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24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83856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78098"/>
          </a:xfrm>
        </p:spPr>
        <p:txBody>
          <a:bodyPr/>
          <a:lstStyle/>
          <a:p>
            <a:pPr rtl="0"/>
            <a:r>
              <a:rPr lang="en-US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Choose k elements from 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25</a:t>
            </a:fld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539552" y="1196752"/>
            <a:ext cx="8136904" cy="4572000"/>
          </a:xfrm>
        </p:spPr>
        <p:txBody>
          <a:bodyPr>
            <a:normAutofit/>
          </a:bodyPr>
          <a:lstStyle/>
          <a:p>
            <a:pPr algn="l" rtl="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How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many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different ways to choose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students out of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n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students?</a:t>
            </a:r>
          </a:p>
          <a:p>
            <a:pPr algn="l" rtl="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Think recursion:</a:t>
            </a:r>
          </a:p>
          <a:p>
            <a:pPr algn="l" rtl="0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l" rtl="0"/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If the n</a:t>
            </a:r>
            <a:r>
              <a:rPr lang="en-US" sz="2600" baseline="30000" dirty="0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student is chosen, there are </a:t>
            </a:r>
            <a:r>
              <a:rPr lang="en-US" sz="2600" i="1" dirty="0">
                <a:latin typeface="Arial" panose="020B0604020202020204" pitchFamily="34" charset="0"/>
                <a:cs typeface="Arial" panose="020B0604020202020204" pitchFamily="34" charset="0"/>
              </a:rPr>
              <a:t>k-1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students to choose from n-1 students {</a:t>
            </a:r>
            <a:r>
              <a:rPr lang="en-US" sz="2600" i="1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, …, </a:t>
            </a:r>
            <a:r>
              <a:rPr lang="en-US" sz="2600" i="1" dirty="0">
                <a:latin typeface="Arial" panose="020B0604020202020204" pitchFamily="34" charset="0"/>
                <a:cs typeface="Arial" panose="020B0604020202020204" pitchFamily="34" charset="0"/>
              </a:rPr>
              <a:t>n-1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}.</a:t>
            </a:r>
          </a:p>
          <a:p>
            <a:pPr lvl="1" algn="l" rtl="0"/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l" rtl="0"/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If the </a:t>
            </a:r>
            <a:r>
              <a:rPr lang="en-US" sz="2600" i="1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600" i="1" baseline="30000" dirty="0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student is </a:t>
            </a:r>
            <a:r>
              <a:rPr lang="en-US" sz="2600" dirty="0">
                <a:solidFill>
                  <a:srgbClr val="FF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chosen, there are </a:t>
            </a:r>
            <a:r>
              <a:rPr lang="en-US" sz="2600" i="1" dirty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students to choose from n-1 students {</a:t>
            </a:r>
            <a:r>
              <a:rPr lang="en-US" sz="2600" i="1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, …, </a:t>
            </a:r>
            <a:r>
              <a:rPr lang="en-US" sz="2600" i="1" dirty="0">
                <a:latin typeface="Arial" panose="020B0604020202020204" pitchFamily="34" charset="0"/>
                <a:cs typeface="Arial" panose="020B0604020202020204" pitchFamily="34" charset="0"/>
              </a:rPr>
              <a:t>n-1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}.</a:t>
            </a:r>
          </a:p>
          <a:p>
            <a:pPr algn="l" rtl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20040" lvl="1" indent="0" algn="l" rtl="0">
              <a:buNone/>
            </a:pP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523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254"/>
          <a:stretch/>
        </p:blipFill>
        <p:spPr bwMode="auto">
          <a:xfrm>
            <a:off x="7740352" y="5270371"/>
            <a:ext cx="769788" cy="7852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38" r="40030"/>
          <a:stretch/>
        </p:blipFill>
        <p:spPr bwMode="auto">
          <a:xfrm>
            <a:off x="7740352" y="3496746"/>
            <a:ext cx="755012" cy="789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71214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78098"/>
          </a:xfrm>
        </p:spPr>
        <p:txBody>
          <a:bodyPr/>
          <a:lstStyle/>
          <a:p>
            <a:pPr rtl="0"/>
            <a:r>
              <a:rPr lang="en-US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Choose k elements from 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26</a:t>
            </a:fld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l" rtl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Recursive formula:</a:t>
            </a:r>
          </a:p>
          <a:p>
            <a:pPr marL="0" indent="0" algn="l" rtl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l" rtl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l" rtl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l" rtl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l" rtl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l" rtl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Termination Criteria:</a:t>
            </a:r>
          </a:p>
          <a:p>
            <a:pPr marL="0" indent="0" algn="l" rtl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l" rtl="0">
              <a:buNone/>
            </a:pP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	k == 0   1</a:t>
            </a:r>
          </a:p>
          <a:p>
            <a:pPr marL="0" indent="0" algn="l" rtl="0">
              <a:buNone/>
            </a:pP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	k == n   1</a:t>
            </a:r>
          </a:p>
          <a:p>
            <a:pPr marL="0" indent="0" algn="l" rtl="0">
              <a:buNone/>
            </a:pP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	n  &lt;  k  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 0</a:t>
            </a:r>
            <a:endParaRPr lang="en-US" i="1" dirty="0">
              <a:latin typeface="Arial" panose="020B0604020202020204" pitchFamily="34" charset="0"/>
              <a:cs typeface="Arial" panose="020B0604020202020204" pitchFamily="34" charset="0"/>
              <a:sym typeface="Wingdings" pitchFamily="2" charset="2"/>
            </a:endParaRPr>
          </a:p>
        </p:txBody>
      </p:sp>
      <p:graphicFrame>
        <p:nvGraphicFramePr>
          <p:cNvPr id="5" name="אובייקט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2117067"/>
              </p:ext>
            </p:extLst>
          </p:nvPr>
        </p:nvGraphicFramePr>
        <p:xfrm>
          <a:off x="1619672" y="2204864"/>
          <a:ext cx="4539007" cy="15121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66" name="משוואה" r:id="rId4" imgW="1371600" imgH="457200" progId="Equation.3">
                  <p:embed/>
                </p:oleObj>
              </mc:Choice>
              <mc:Fallback>
                <p:oleObj name="משוואה" r:id="rId4" imgW="1371600" imgH="457200" progId="Equation.3">
                  <p:embed/>
                  <p:pic>
                    <p:nvPicPr>
                      <p:cNvPr id="0" name="Picture 1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2204864"/>
                        <a:ext cx="4539007" cy="151216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 descr="BET-3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789040"/>
            <a:ext cx="576064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תמונה 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177" y="1313774"/>
            <a:ext cx="702720" cy="603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419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188640"/>
            <a:ext cx="7772400" cy="796950"/>
          </a:xfrm>
        </p:spPr>
        <p:txBody>
          <a:bodyPr>
            <a:normAutofit/>
          </a:bodyPr>
          <a:lstStyle/>
          <a:p>
            <a:pPr rtl="0"/>
            <a:r>
              <a:rPr lang="en-US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Choose k from n – Code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27</a:t>
            </a:fld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11560" y="1196752"/>
            <a:ext cx="8064896" cy="4573488"/>
          </a:xfrm>
        </p:spPr>
        <p:txBody>
          <a:bodyPr>
            <a:normAutofit/>
          </a:bodyPr>
          <a:lstStyle/>
          <a:p>
            <a:pPr marL="320040" lvl="1" indent="0" algn="l" rtl="0">
              <a:buNone/>
            </a:pPr>
            <a:endParaRPr lang="en-US" sz="1800" b="1" dirty="0">
              <a:solidFill>
                <a:srgbClr val="FF8C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20040" lvl="1" indent="0" algn="l" rtl="0">
              <a:buNone/>
            </a:pPr>
            <a:r>
              <a:rPr lang="en-US" sz="1800" b="1" dirty="0">
                <a:solidFill>
                  <a:srgbClr val="FF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800" b="1" dirty="0">
                <a:solidFill>
                  <a:srgbClr val="381FF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choose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(n, k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endParaRPr lang="en-US" sz="3000" b="1" dirty="0"/>
          </a:p>
          <a:p>
            <a:pPr marL="320040" lvl="1" indent="0" algn="l" rtl="0">
              <a:buNone/>
            </a:pPr>
            <a:r>
              <a:rPr lang="en-US" sz="3000" b="1" dirty="0">
                <a:solidFill>
                  <a:srgbClr val="FF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b="1" dirty="0" smtClean="0">
                <a:solidFill>
                  <a:srgbClr val="FF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n &lt; k:</a:t>
            </a:r>
          </a:p>
          <a:p>
            <a:pPr marL="320040" lvl="1" indent="0" algn="l" rtl="0">
              <a:buNone/>
            </a:pPr>
            <a:r>
              <a:rPr lang="en-US" sz="1800" b="1" dirty="0" smtClean="0">
                <a:solidFill>
                  <a:srgbClr val="FF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0 </a:t>
            </a:r>
          </a:p>
          <a:p>
            <a:pPr marL="320040" lvl="1" indent="0" algn="l" rtl="0">
              <a:buNone/>
            </a:pPr>
            <a:endParaRPr lang="en-US" sz="1800" b="1" dirty="0" smtClean="0">
              <a:solidFill>
                <a:srgbClr val="FF8C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20040" lvl="1" indent="0" algn="l" rtl="0">
              <a:buNone/>
            </a:pPr>
            <a:r>
              <a:rPr lang="en-US" sz="1800" b="1" dirty="0">
                <a:solidFill>
                  <a:srgbClr val="FF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smtClean="0">
                <a:solidFill>
                  <a:srgbClr val="FF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if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k==0 </a:t>
            </a:r>
            <a:r>
              <a:rPr lang="en-US" sz="1800" b="1" dirty="0">
                <a:solidFill>
                  <a:srgbClr val="FF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n==k: </a:t>
            </a:r>
            <a:endParaRPr lang="en-US" sz="1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20040" lvl="1" indent="0" algn="l" rtl="0">
              <a:buNone/>
            </a:pPr>
            <a:r>
              <a:rPr lang="en-US" sz="1800" b="1" dirty="0" smtClean="0">
                <a:solidFill>
                  <a:srgbClr val="FF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endParaRPr lang="en-US" sz="1800" b="1" dirty="0">
              <a:solidFill>
                <a:srgbClr val="FF8C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20040" lvl="1" indent="0" algn="l" rtl="0">
              <a:buNone/>
            </a:pPr>
            <a:r>
              <a:rPr lang="en-US" sz="1800" b="1" dirty="0">
                <a:solidFill>
                  <a:srgbClr val="FF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320040" lvl="1" indent="0" algn="l" rtl="0">
              <a:buNone/>
            </a:pPr>
            <a:r>
              <a:rPr lang="en-US" sz="1800" b="1" dirty="0">
                <a:solidFill>
                  <a:srgbClr val="FF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return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choose(n - 1, k - 1) + choose(n - 1, k)</a:t>
            </a:r>
          </a:p>
        </p:txBody>
      </p:sp>
      <p:pic>
        <p:nvPicPr>
          <p:cNvPr id="5" name="Picture 5" descr="BET-3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514" y="1988840"/>
            <a:ext cx="504056" cy="50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4" descr="avor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518" y="3942136"/>
            <a:ext cx="432048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תמונה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1436" y="4316196"/>
            <a:ext cx="419541" cy="360040"/>
          </a:xfrm>
          <a:prstGeom prst="rect">
            <a:avLst/>
          </a:prstGeom>
        </p:spPr>
      </p:pic>
      <p:pic>
        <p:nvPicPr>
          <p:cNvPr id="11" name="תמונה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3420" y="4319025"/>
            <a:ext cx="419541" cy="360040"/>
          </a:xfrm>
          <a:prstGeom prst="rect">
            <a:avLst/>
          </a:prstGeom>
        </p:spPr>
      </p:pic>
      <p:pic>
        <p:nvPicPr>
          <p:cNvPr id="12" name="Picture 5" descr="BET-3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514" y="2906121"/>
            <a:ext cx="504056" cy="50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7452320" y="6237312"/>
            <a:ext cx="14927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6"/>
              </a:rPr>
              <a:t>Python Tutor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20554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45"/>
          <p:cNvSpPr txBox="1"/>
          <p:nvPr/>
        </p:nvSpPr>
        <p:spPr>
          <a:xfrm>
            <a:off x="1737001" y="5672888"/>
            <a:ext cx="5931343" cy="1077218"/>
          </a:xfrm>
          <a:prstGeom prst="rect">
            <a:avLst/>
          </a:prstGeom>
          <a:solidFill>
            <a:srgbClr val="CCECFF">
              <a:alpha val="6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solidFill>
                  <a:srgbClr val="FF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6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choose</a:t>
            </a:r>
            <a:r>
              <a:rPr lang="en-US" sz="16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(n, k):</a:t>
            </a:r>
          </a:p>
          <a:p>
            <a:r>
              <a:rPr lang="en-US" sz="1600" b="1" dirty="0">
                <a:solidFill>
                  <a:srgbClr val="FF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if</a:t>
            </a:r>
            <a:r>
              <a:rPr lang="en-US" sz="16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k==0 </a:t>
            </a:r>
            <a:r>
              <a:rPr lang="en-US" sz="1600" b="1" dirty="0">
                <a:solidFill>
                  <a:srgbClr val="FF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lang="en-US" sz="16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==k</a:t>
            </a:r>
            <a:r>
              <a:rPr lang="en-US" sz="16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br>
              <a:rPr lang="en-US" sz="16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       </a:t>
            </a:r>
            <a:r>
              <a:rPr lang="en-US" sz="1600" b="1" dirty="0">
                <a:solidFill>
                  <a:srgbClr val="FF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 </a:t>
            </a:r>
          </a:p>
          <a:p>
            <a:r>
              <a:rPr lang="en-US" sz="1600" b="1" dirty="0">
                <a:solidFill>
                  <a:srgbClr val="FF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return</a:t>
            </a:r>
            <a:r>
              <a:rPr lang="en-US" sz="16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choose(n-1, k-1) + choose(n-1, k)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419" y="253767"/>
            <a:ext cx="8496944" cy="796950"/>
          </a:xfrm>
        </p:spPr>
        <p:txBody>
          <a:bodyPr>
            <a:noAutofit/>
          </a:bodyPr>
          <a:lstStyle/>
          <a:p>
            <a:pPr rtl="0"/>
            <a:r>
              <a:rPr lang="en-US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Choose k from n – Recursion Tree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28</a:t>
            </a:fld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86419" y="1263190"/>
            <a:ext cx="8496944" cy="4572000"/>
          </a:xfrm>
        </p:spPr>
        <p:txBody>
          <a:bodyPr>
            <a:normAutofit/>
          </a:bodyPr>
          <a:lstStyle/>
          <a:p>
            <a:pPr marL="320040" lvl="1" indent="0" algn="l" rtl="0">
              <a:buNone/>
            </a:pPr>
            <a:r>
              <a:rPr lang="en-US" b="1" dirty="0">
                <a:solidFill>
                  <a:srgbClr val="C00000"/>
                </a:solidFill>
                <a:latin typeface="Courier" pitchFamily="49" charset="0"/>
              </a:rPr>
              <a:t>&gt;&gt;&gt;</a:t>
            </a:r>
            <a:r>
              <a:rPr lang="en-US" b="1" dirty="0">
                <a:latin typeface="Courier" pitchFamily="49" charset="0"/>
              </a:rPr>
              <a:t> choose(4, 2)</a:t>
            </a:r>
          </a:p>
          <a:p>
            <a:pPr marL="320040" lvl="1" indent="0" algn="l" rtl="0">
              <a:buNone/>
            </a:pPr>
            <a:r>
              <a:rPr lang="en-US" b="1" dirty="0">
                <a:solidFill>
                  <a:srgbClr val="381FF5"/>
                </a:solidFill>
                <a:latin typeface="Courier" pitchFamily="49" charset="0"/>
              </a:rPr>
              <a:t>6</a:t>
            </a:r>
          </a:p>
          <a:p>
            <a:pPr marL="320040" lvl="1" indent="0" algn="l" rtl="0">
              <a:buNone/>
            </a:pPr>
            <a:endParaRPr lang="en-US" b="1" dirty="0">
              <a:latin typeface="Courier" pitchFamily="49" charset="0"/>
            </a:endParaRP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4178893" y="1216557"/>
            <a:ext cx="893762" cy="712788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600" dirty="0">
                <a:solidFill>
                  <a:prstClr val="black"/>
                </a:solidFill>
              </a:rPr>
              <a:t>n = 4</a:t>
            </a:r>
          </a:p>
          <a:p>
            <a:pPr eaLnBrk="1" hangingPunct="1"/>
            <a:r>
              <a:rPr lang="en-US" sz="1600" dirty="0">
                <a:solidFill>
                  <a:prstClr val="black"/>
                </a:solidFill>
              </a:rPr>
              <a:t>k = 2</a:t>
            </a: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2250179" y="2272993"/>
            <a:ext cx="893763" cy="712788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600" dirty="0">
                <a:solidFill>
                  <a:prstClr val="black"/>
                </a:solidFill>
              </a:rPr>
              <a:t>n = 3</a:t>
            </a:r>
          </a:p>
          <a:p>
            <a:pPr eaLnBrk="1" hangingPunct="1"/>
            <a:r>
              <a:rPr lang="en-US" sz="1600" dirty="0">
                <a:solidFill>
                  <a:prstClr val="black"/>
                </a:solidFill>
              </a:rPr>
              <a:t>k = 1</a:t>
            </a:r>
          </a:p>
        </p:txBody>
      </p:sp>
      <p:sp>
        <p:nvSpPr>
          <p:cNvPr id="7" name="Text Box 11"/>
          <p:cNvSpPr txBox="1">
            <a:spLocks noChangeArrowheads="1"/>
          </p:cNvSpPr>
          <p:nvPr/>
        </p:nvSpPr>
        <p:spPr bwMode="auto">
          <a:xfrm>
            <a:off x="6557000" y="2214104"/>
            <a:ext cx="893762" cy="712787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600" dirty="0">
                <a:solidFill>
                  <a:prstClr val="black"/>
                </a:solidFill>
              </a:rPr>
              <a:t>n = 3</a:t>
            </a:r>
          </a:p>
          <a:p>
            <a:pPr eaLnBrk="1" hangingPunct="1"/>
            <a:r>
              <a:rPr lang="en-US" sz="1600" dirty="0">
                <a:solidFill>
                  <a:prstClr val="black"/>
                </a:solidFill>
              </a:rPr>
              <a:t>k = 2</a:t>
            </a:r>
          </a:p>
        </p:txBody>
      </p:sp>
      <p:sp>
        <p:nvSpPr>
          <p:cNvPr id="8" name="Line 12"/>
          <p:cNvSpPr>
            <a:spLocks noChangeShapeType="1"/>
          </p:cNvSpPr>
          <p:nvPr/>
        </p:nvSpPr>
        <p:spPr bwMode="auto">
          <a:xfrm>
            <a:off x="4922923" y="1937282"/>
            <a:ext cx="1958863" cy="25865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Line 14"/>
          <p:cNvSpPr>
            <a:spLocks noChangeShapeType="1"/>
          </p:cNvSpPr>
          <p:nvPr/>
        </p:nvSpPr>
        <p:spPr bwMode="auto">
          <a:xfrm flipH="1">
            <a:off x="2630580" y="1937282"/>
            <a:ext cx="1644271" cy="30212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0" name="Line 15"/>
          <p:cNvSpPr>
            <a:spLocks noChangeShapeType="1"/>
          </p:cNvSpPr>
          <p:nvPr/>
        </p:nvSpPr>
        <p:spPr bwMode="auto">
          <a:xfrm flipH="1">
            <a:off x="1788512" y="3002868"/>
            <a:ext cx="696373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1" name="Text Box 16"/>
          <p:cNvSpPr txBox="1">
            <a:spLocks noChangeArrowheads="1"/>
          </p:cNvSpPr>
          <p:nvPr/>
        </p:nvSpPr>
        <p:spPr bwMode="auto">
          <a:xfrm>
            <a:off x="2911673" y="3228334"/>
            <a:ext cx="893763" cy="712800"/>
          </a:xfrm>
          <a:prstGeom prst="rect">
            <a:avLst/>
          </a:prstGeom>
          <a:solidFill>
            <a:srgbClr val="5BB9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600" dirty="0">
                <a:solidFill>
                  <a:prstClr val="black"/>
                </a:solidFill>
              </a:rPr>
              <a:t>n = 2</a:t>
            </a:r>
          </a:p>
          <a:p>
            <a:pPr eaLnBrk="1" hangingPunct="1"/>
            <a:r>
              <a:rPr lang="en-US" sz="1600" dirty="0">
                <a:solidFill>
                  <a:prstClr val="black"/>
                </a:solidFill>
              </a:rPr>
              <a:t>k = 1</a:t>
            </a:r>
          </a:p>
        </p:txBody>
      </p:sp>
      <p:sp>
        <p:nvSpPr>
          <p:cNvPr id="12" name="Line 17"/>
          <p:cNvSpPr>
            <a:spLocks noChangeShapeType="1"/>
          </p:cNvSpPr>
          <p:nvPr/>
        </p:nvSpPr>
        <p:spPr bwMode="auto">
          <a:xfrm>
            <a:off x="2889699" y="3001280"/>
            <a:ext cx="338137" cy="198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3" name="Text Box 18"/>
          <p:cNvSpPr txBox="1">
            <a:spLocks noChangeArrowheads="1"/>
          </p:cNvSpPr>
          <p:nvPr/>
        </p:nvSpPr>
        <p:spPr bwMode="auto">
          <a:xfrm>
            <a:off x="1341632" y="3241684"/>
            <a:ext cx="893762" cy="7128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600" dirty="0">
                <a:solidFill>
                  <a:prstClr val="black"/>
                </a:solidFill>
              </a:rPr>
              <a:t>n = 2</a:t>
            </a:r>
          </a:p>
          <a:p>
            <a:pPr eaLnBrk="1" hangingPunct="1"/>
            <a:r>
              <a:rPr lang="en-US" sz="1600" dirty="0">
                <a:solidFill>
                  <a:prstClr val="black"/>
                </a:solidFill>
              </a:rPr>
              <a:t>k = 0</a:t>
            </a:r>
          </a:p>
        </p:txBody>
      </p:sp>
      <p:sp>
        <p:nvSpPr>
          <p:cNvPr id="14" name="Text Box 20"/>
          <p:cNvSpPr txBox="1">
            <a:spLocks noChangeArrowheads="1"/>
          </p:cNvSpPr>
          <p:nvPr/>
        </p:nvSpPr>
        <p:spPr bwMode="auto">
          <a:xfrm>
            <a:off x="5931304" y="3197816"/>
            <a:ext cx="893763" cy="712787"/>
          </a:xfrm>
          <a:prstGeom prst="rect">
            <a:avLst/>
          </a:prstGeom>
          <a:solidFill>
            <a:srgbClr val="5BB9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600" dirty="0">
                <a:solidFill>
                  <a:prstClr val="black"/>
                </a:solidFill>
              </a:rPr>
              <a:t>n = 2</a:t>
            </a:r>
          </a:p>
          <a:p>
            <a:pPr eaLnBrk="1" hangingPunct="1"/>
            <a:r>
              <a:rPr lang="en-US" sz="1600" dirty="0">
                <a:solidFill>
                  <a:prstClr val="black"/>
                </a:solidFill>
              </a:rPr>
              <a:t>k = 1</a:t>
            </a:r>
          </a:p>
        </p:txBody>
      </p:sp>
      <p:sp>
        <p:nvSpPr>
          <p:cNvPr id="15" name="Text Box 22"/>
          <p:cNvSpPr txBox="1">
            <a:spLocks noChangeArrowheads="1"/>
          </p:cNvSpPr>
          <p:nvPr/>
        </p:nvSpPr>
        <p:spPr bwMode="auto">
          <a:xfrm>
            <a:off x="7526930" y="3201218"/>
            <a:ext cx="893763" cy="71278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600" dirty="0">
                <a:solidFill>
                  <a:prstClr val="black"/>
                </a:solidFill>
              </a:rPr>
              <a:t>n = 2</a:t>
            </a:r>
          </a:p>
          <a:p>
            <a:pPr eaLnBrk="1" hangingPunct="1"/>
            <a:r>
              <a:rPr lang="en-US" sz="1600" dirty="0">
                <a:solidFill>
                  <a:prstClr val="black"/>
                </a:solidFill>
              </a:rPr>
              <a:t>k = 2</a:t>
            </a:r>
          </a:p>
        </p:txBody>
      </p:sp>
      <p:sp>
        <p:nvSpPr>
          <p:cNvPr id="16" name="Line 23"/>
          <p:cNvSpPr>
            <a:spLocks noChangeShapeType="1"/>
          </p:cNvSpPr>
          <p:nvPr/>
        </p:nvSpPr>
        <p:spPr bwMode="auto">
          <a:xfrm flipH="1">
            <a:off x="2776374" y="3975127"/>
            <a:ext cx="367567" cy="45635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7" name="Text Box 24"/>
          <p:cNvSpPr txBox="1">
            <a:spLocks noChangeArrowheads="1"/>
          </p:cNvSpPr>
          <p:nvPr/>
        </p:nvSpPr>
        <p:spPr bwMode="auto">
          <a:xfrm>
            <a:off x="2337842" y="4445571"/>
            <a:ext cx="893762" cy="712788"/>
          </a:xfrm>
          <a:prstGeom prst="rect">
            <a:avLst/>
          </a:prstGeom>
          <a:solidFill>
            <a:srgbClr val="92D05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600" dirty="0">
                <a:solidFill>
                  <a:prstClr val="black"/>
                </a:solidFill>
              </a:rPr>
              <a:t>n = 1</a:t>
            </a:r>
          </a:p>
          <a:p>
            <a:pPr eaLnBrk="1" hangingPunct="1"/>
            <a:r>
              <a:rPr lang="en-US" sz="1600" dirty="0">
                <a:solidFill>
                  <a:prstClr val="black"/>
                </a:solidFill>
              </a:rPr>
              <a:t>k = 0</a:t>
            </a:r>
          </a:p>
        </p:txBody>
      </p:sp>
      <p:sp>
        <p:nvSpPr>
          <p:cNvPr id="18" name="Line 25"/>
          <p:cNvSpPr>
            <a:spLocks noChangeShapeType="1"/>
          </p:cNvSpPr>
          <p:nvPr/>
        </p:nvSpPr>
        <p:spPr bwMode="auto">
          <a:xfrm>
            <a:off x="3552185" y="3967323"/>
            <a:ext cx="506501" cy="45635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9" name="Text Box 26"/>
          <p:cNvSpPr txBox="1">
            <a:spLocks noChangeArrowheads="1"/>
          </p:cNvSpPr>
          <p:nvPr/>
        </p:nvSpPr>
        <p:spPr bwMode="auto">
          <a:xfrm>
            <a:off x="3552185" y="4434592"/>
            <a:ext cx="893763" cy="712788"/>
          </a:xfrm>
          <a:prstGeom prst="rect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600" dirty="0">
                <a:solidFill>
                  <a:prstClr val="black"/>
                </a:solidFill>
              </a:rPr>
              <a:t>n = 1</a:t>
            </a:r>
          </a:p>
          <a:p>
            <a:pPr eaLnBrk="1" hangingPunct="1"/>
            <a:r>
              <a:rPr lang="en-US" sz="1600" dirty="0">
                <a:solidFill>
                  <a:prstClr val="black"/>
                </a:solidFill>
              </a:rPr>
              <a:t>k = 1</a:t>
            </a:r>
          </a:p>
        </p:txBody>
      </p:sp>
      <p:sp>
        <p:nvSpPr>
          <p:cNvPr id="24" name="Line 32"/>
          <p:cNvSpPr>
            <a:spLocks noChangeShapeType="1"/>
          </p:cNvSpPr>
          <p:nvPr/>
        </p:nvSpPr>
        <p:spPr bwMode="auto">
          <a:xfrm flipH="1">
            <a:off x="6435090" y="2952629"/>
            <a:ext cx="317171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5" name="Line 33"/>
          <p:cNvSpPr>
            <a:spLocks noChangeShapeType="1"/>
          </p:cNvSpPr>
          <p:nvPr/>
        </p:nvSpPr>
        <p:spPr bwMode="auto">
          <a:xfrm>
            <a:off x="7157075" y="2951042"/>
            <a:ext cx="646168" cy="2174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6" name="Line 38"/>
          <p:cNvSpPr>
            <a:spLocks noChangeShapeType="1"/>
          </p:cNvSpPr>
          <p:nvPr/>
        </p:nvSpPr>
        <p:spPr bwMode="auto">
          <a:xfrm flipH="1">
            <a:off x="5519535" y="3927422"/>
            <a:ext cx="552781" cy="46586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7" name="Text Box 39"/>
          <p:cNvSpPr txBox="1">
            <a:spLocks noChangeArrowheads="1"/>
          </p:cNvSpPr>
          <p:nvPr/>
        </p:nvSpPr>
        <p:spPr bwMode="auto">
          <a:xfrm>
            <a:off x="5072655" y="4396457"/>
            <a:ext cx="893763" cy="712787"/>
          </a:xfrm>
          <a:prstGeom prst="rect">
            <a:avLst/>
          </a:prstGeom>
          <a:solidFill>
            <a:srgbClr val="92D05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600" dirty="0">
                <a:solidFill>
                  <a:prstClr val="black"/>
                </a:solidFill>
              </a:rPr>
              <a:t>n = 1</a:t>
            </a:r>
          </a:p>
          <a:p>
            <a:pPr eaLnBrk="1" hangingPunct="1"/>
            <a:r>
              <a:rPr lang="en-US" sz="1600" dirty="0">
                <a:solidFill>
                  <a:prstClr val="black"/>
                </a:solidFill>
              </a:rPr>
              <a:t>k = 0</a:t>
            </a:r>
          </a:p>
        </p:txBody>
      </p:sp>
      <p:sp>
        <p:nvSpPr>
          <p:cNvPr id="28" name="Line 40"/>
          <p:cNvSpPr>
            <a:spLocks noChangeShapeType="1"/>
          </p:cNvSpPr>
          <p:nvPr/>
        </p:nvSpPr>
        <p:spPr bwMode="auto">
          <a:xfrm>
            <a:off x="6557001" y="3927423"/>
            <a:ext cx="523048" cy="46585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9" name="Text Box 41"/>
          <p:cNvSpPr txBox="1">
            <a:spLocks noChangeArrowheads="1"/>
          </p:cNvSpPr>
          <p:nvPr/>
        </p:nvSpPr>
        <p:spPr bwMode="auto">
          <a:xfrm>
            <a:off x="6633168" y="4393282"/>
            <a:ext cx="893762" cy="712787"/>
          </a:xfrm>
          <a:prstGeom prst="rect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600" dirty="0">
                <a:solidFill>
                  <a:prstClr val="black"/>
                </a:solidFill>
              </a:rPr>
              <a:t>n = 1</a:t>
            </a:r>
          </a:p>
          <a:p>
            <a:pPr eaLnBrk="1" hangingPunct="1"/>
            <a:r>
              <a:rPr lang="en-US" sz="1600" dirty="0">
                <a:solidFill>
                  <a:prstClr val="black"/>
                </a:solidFill>
              </a:rPr>
              <a:t>k = 1</a:t>
            </a:r>
          </a:p>
        </p:txBody>
      </p:sp>
      <p:pic>
        <p:nvPicPr>
          <p:cNvPr id="30" name="Picture 5" descr="BET-37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348" y="5181986"/>
            <a:ext cx="504056" cy="50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Picture 5" descr="BET-37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3142" y="5174182"/>
            <a:ext cx="504056" cy="50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Picture 5" descr="BET-37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0827" y="5169384"/>
            <a:ext cx="504056" cy="50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Picture 5" descr="BET-3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8021" y="5146524"/>
            <a:ext cx="504056" cy="50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Picture 5" descr="BET-3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6701" y="3975127"/>
            <a:ext cx="504056" cy="50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5" descr="BET-3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7794" y="3921836"/>
            <a:ext cx="504056" cy="50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תמונה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9953" y="2757067"/>
            <a:ext cx="419541" cy="360040"/>
          </a:xfrm>
          <a:prstGeom prst="rect">
            <a:avLst/>
          </a:prstGeom>
        </p:spPr>
      </p:pic>
      <p:pic>
        <p:nvPicPr>
          <p:cNvPr id="37" name="תמונה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7836" y="2750778"/>
            <a:ext cx="419541" cy="360040"/>
          </a:xfrm>
          <a:prstGeom prst="rect">
            <a:avLst/>
          </a:prstGeom>
        </p:spPr>
      </p:pic>
      <p:pic>
        <p:nvPicPr>
          <p:cNvPr id="38" name="תמונה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3444" y="2684435"/>
            <a:ext cx="419541" cy="360040"/>
          </a:xfrm>
          <a:prstGeom prst="rect">
            <a:avLst/>
          </a:prstGeom>
        </p:spPr>
      </p:pic>
      <p:pic>
        <p:nvPicPr>
          <p:cNvPr id="39" name="תמונה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6930" y="2661376"/>
            <a:ext cx="419541" cy="360040"/>
          </a:xfrm>
          <a:prstGeom prst="rect">
            <a:avLst/>
          </a:prstGeom>
        </p:spPr>
      </p:pic>
      <p:pic>
        <p:nvPicPr>
          <p:cNvPr id="40" name="תמונה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5342" y="3845888"/>
            <a:ext cx="419541" cy="360040"/>
          </a:xfrm>
          <a:prstGeom prst="rect">
            <a:avLst/>
          </a:prstGeom>
        </p:spPr>
      </p:pic>
      <p:pic>
        <p:nvPicPr>
          <p:cNvPr id="41" name="תמונה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0158" y="3928504"/>
            <a:ext cx="419541" cy="360040"/>
          </a:xfrm>
          <a:prstGeom prst="rect">
            <a:avLst/>
          </a:prstGeom>
        </p:spPr>
      </p:pic>
      <p:pic>
        <p:nvPicPr>
          <p:cNvPr id="42" name="תמונה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6760" y="3919618"/>
            <a:ext cx="419541" cy="360040"/>
          </a:xfrm>
          <a:prstGeom prst="rect">
            <a:avLst/>
          </a:prstGeom>
        </p:spPr>
      </p:pic>
      <p:pic>
        <p:nvPicPr>
          <p:cNvPr id="43" name="תמונה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3259" y="3867115"/>
            <a:ext cx="419541" cy="360040"/>
          </a:xfrm>
          <a:prstGeom prst="rect">
            <a:avLst/>
          </a:prstGeom>
        </p:spPr>
      </p:pic>
      <p:pic>
        <p:nvPicPr>
          <p:cNvPr id="44" name="תמונה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1604" y="1684665"/>
            <a:ext cx="419541" cy="360040"/>
          </a:xfrm>
          <a:prstGeom prst="rect">
            <a:avLst/>
          </a:prstGeom>
        </p:spPr>
      </p:pic>
      <p:pic>
        <p:nvPicPr>
          <p:cNvPr id="45" name="תמונה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779" y="1686780"/>
            <a:ext cx="419541" cy="360040"/>
          </a:xfrm>
          <a:prstGeom prst="rect">
            <a:avLst/>
          </a:prstGeom>
        </p:spPr>
      </p:pic>
      <p:sp>
        <p:nvSpPr>
          <p:cNvPr id="56" name="TextBox 55"/>
          <p:cNvSpPr txBox="1"/>
          <p:nvPr/>
        </p:nvSpPr>
        <p:spPr>
          <a:xfrm>
            <a:off x="3936760" y="2218596"/>
            <a:ext cx="1801293" cy="1323439"/>
          </a:xfrm>
          <a:prstGeom prst="rect">
            <a:avLst/>
          </a:prstGeom>
          <a:solidFill>
            <a:srgbClr val="381FF5"/>
          </a:solidFill>
          <a:ln w="57150">
            <a:solidFill>
              <a:schemeClr val="tx1"/>
            </a:solidFill>
          </a:ln>
        </p:spPr>
        <p:txBody>
          <a:bodyPr wrap="square" lIns="0" rIns="0" rtlCol="1">
            <a:spAutoFit/>
          </a:bodyPr>
          <a:lstStyle/>
          <a:p>
            <a:pPr algn="ctr"/>
            <a:r>
              <a:rPr lang="en-US" sz="2000" i="1" dirty="0">
                <a:solidFill>
                  <a:prstClr val="white"/>
                </a:solidFill>
              </a:rPr>
              <a:t>Note the </a:t>
            </a:r>
            <a:r>
              <a:rPr lang="en-US" sz="2000" b="1" i="1" dirty="0">
                <a:solidFill>
                  <a:prstClr val="white"/>
                </a:solidFill>
              </a:rPr>
              <a:t>redundant calls</a:t>
            </a:r>
            <a:r>
              <a:rPr lang="en-US" sz="2000" i="1" dirty="0">
                <a:solidFill>
                  <a:prstClr val="white"/>
                </a:solidFill>
              </a:rPr>
              <a:t>.</a:t>
            </a:r>
            <a:r>
              <a:rPr lang="en-US" sz="2000" b="1" i="1" dirty="0">
                <a:solidFill>
                  <a:prstClr val="white"/>
                </a:solidFill>
              </a:rPr>
              <a:t> </a:t>
            </a:r>
            <a:r>
              <a:rPr lang="en-US" sz="2000" i="1" dirty="0">
                <a:solidFill>
                  <a:prstClr val="white"/>
                </a:solidFill>
              </a:rPr>
              <a:t>How many calls in </a:t>
            </a:r>
          </a:p>
          <a:p>
            <a:pPr algn="ctr"/>
            <a:r>
              <a:rPr lang="en-US" sz="2000" i="1" dirty="0">
                <a:solidFill>
                  <a:prstClr val="white"/>
                </a:solidFill>
              </a:rPr>
              <a:t>choose(100, 50)?</a:t>
            </a:r>
            <a:endParaRPr lang="he-IL" sz="2000" i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4038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2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2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6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6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7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hold">
                      <p:stCondLst>
                        <p:cond delay="indefinite"/>
                      </p:stCondLst>
                      <p:childTnLst>
                        <p:par>
                          <p:cTn id="283" fill="hold">
                            <p:stCondLst>
                              <p:cond delay="0"/>
                            </p:stCondLst>
                            <p:childTnLst>
                              <p:par>
                                <p:cTn id="2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>
                      <p:stCondLst>
                        <p:cond delay="indefinite"/>
                      </p:stCondLst>
                      <p:childTnLst>
                        <p:par>
                          <p:cTn id="294" fill="hold">
                            <p:stCondLst>
                              <p:cond delay="0"/>
                            </p:stCondLst>
                            <p:childTnLst>
                              <p:par>
                                <p:cTn id="2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8" fill="hold">
                      <p:stCondLst>
                        <p:cond delay="indefinite"/>
                      </p:stCondLst>
                      <p:childTnLst>
                        <p:par>
                          <p:cTn id="299" fill="hold">
                            <p:stCondLst>
                              <p:cond delay="0"/>
                            </p:stCondLst>
                            <p:childTnLst>
                              <p:par>
                                <p:cTn id="30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3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0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2" fill="hold">
                      <p:stCondLst>
                        <p:cond delay="indefinite"/>
                      </p:stCondLst>
                      <p:childTnLst>
                        <p:par>
                          <p:cTn id="313" fill="hold">
                            <p:stCondLst>
                              <p:cond delay="0"/>
                            </p:stCondLst>
                            <p:childTnLst>
                              <p:par>
                                <p:cTn id="31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7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3" fill="hold">
                      <p:stCondLst>
                        <p:cond delay="indefinite"/>
                      </p:stCondLst>
                      <p:childTnLst>
                        <p:par>
                          <p:cTn id="324" fill="hold">
                            <p:stCondLst>
                              <p:cond delay="0"/>
                            </p:stCondLst>
                            <p:childTnLst>
                              <p:par>
                                <p:cTn id="3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1" fill="hold">
                      <p:stCondLst>
                        <p:cond delay="indefinite"/>
                      </p:stCondLst>
                      <p:childTnLst>
                        <p:par>
                          <p:cTn id="332" fill="hold">
                            <p:stCondLst>
                              <p:cond delay="0"/>
                            </p:stCondLst>
                            <p:childTnLst>
                              <p:par>
                                <p:cTn id="333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6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9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2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5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8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1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4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7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0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3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6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9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2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5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8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1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4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7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0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3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4" fill="hold">
                      <p:stCondLst>
                        <p:cond delay="indefinite"/>
                      </p:stCondLst>
                      <p:childTnLst>
                        <p:par>
                          <p:cTn id="445" fill="hold">
                            <p:stCondLst>
                              <p:cond delay="0"/>
                            </p:stCondLst>
                            <p:childTnLst>
                              <p:par>
                                <p:cTn id="4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animBg="1"/>
      <p:bldP spid="5" grpId="1" animBg="1"/>
      <p:bldP spid="5" grpId="2" animBg="1"/>
      <p:bldP spid="5" grpId="3" animBg="1"/>
      <p:bldP spid="6" grpId="0" animBg="1"/>
      <p:bldP spid="6" grpId="1" animBg="1"/>
      <p:bldP spid="6" grpId="2" animBg="1"/>
      <p:bldP spid="6" grpId="3" animBg="1"/>
      <p:bldP spid="7" grpId="0" animBg="1"/>
      <p:bldP spid="7" grpId="1" animBg="1"/>
      <p:bldP spid="7" grpId="2" animBg="1"/>
      <p:bldP spid="7" grpId="3" animBg="1"/>
      <p:bldP spid="8" grpId="0" animBg="1"/>
      <p:bldP spid="8" grpId="1" animBg="1"/>
      <p:bldP spid="8" grpId="2" animBg="1"/>
      <p:bldP spid="8" grpId="3" animBg="1"/>
      <p:bldP spid="9" grpId="0" animBg="1"/>
      <p:bldP spid="9" grpId="1" animBg="1"/>
      <p:bldP spid="9" grpId="2" animBg="1"/>
      <p:bldP spid="9" grpId="3" animBg="1"/>
      <p:bldP spid="10" grpId="0" animBg="1"/>
      <p:bldP spid="10" grpId="1" animBg="1"/>
      <p:bldP spid="10" grpId="2" animBg="1"/>
      <p:bldP spid="10" grpId="3" animBg="1"/>
      <p:bldP spid="11" grpId="0" animBg="1"/>
      <p:bldP spid="11" grpId="1" animBg="1"/>
      <p:bldP spid="11" grpId="2" animBg="1"/>
      <p:bldP spid="11" grpId="3" animBg="1"/>
      <p:bldP spid="12" grpId="0" animBg="1"/>
      <p:bldP spid="12" grpId="1" animBg="1"/>
      <p:bldP spid="12" grpId="2" animBg="1"/>
      <p:bldP spid="12" grpId="3" animBg="1"/>
      <p:bldP spid="13" grpId="0" animBg="1"/>
      <p:bldP spid="13" grpId="1" animBg="1"/>
      <p:bldP spid="13" grpId="2" animBg="1"/>
      <p:bldP spid="13" grpId="3" animBg="1"/>
      <p:bldP spid="14" grpId="0" animBg="1"/>
      <p:bldP spid="14" grpId="1" animBg="1"/>
      <p:bldP spid="14" grpId="2" animBg="1"/>
      <p:bldP spid="14" grpId="3" animBg="1"/>
      <p:bldP spid="15" grpId="0" animBg="1"/>
      <p:bldP spid="15" grpId="1" animBg="1"/>
      <p:bldP spid="15" grpId="2" animBg="1"/>
      <p:bldP spid="15" grpId="3" animBg="1"/>
      <p:bldP spid="16" grpId="0" animBg="1"/>
      <p:bldP spid="16" grpId="1" animBg="1"/>
      <p:bldP spid="16" grpId="2" animBg="1"/>
      <p:bldP spid="16" grpId="3" animBg="1"/>
      <p:bldP spid="17" grpId="0" animBg="1"/>
      <p:bldP spid="17" grpId="1" animBg="1"/>
      <p:bldP spid="17" grpId="2" animBg="1"/>
      <p:bldP spid="17" grpId="3" animBg="1"/>
      <p:bldP spid="18" grpId="0" animBg="1"/>
      <p:bldP spid="18" grpId="1" animBg="1"/>
      <p:bldP spid="18" grpId="2" animBg="1"/>
      <p:bldP spid="18" grpId="3" animBg="1"/>
      <p:bldP spid="19" grpId="0" animBg="1"/>
      <p:bldP spid="19" grpId="1" animBg="1"/>
      <p:bldP spid="19" grpId="2" animBg="1"/>
      <p:bldP spid="19" grpId="3" animBg="1"/>
      <p:bldP spid="24" grpId="0" animBg="1"/>
      <p:bldP spid="24" grpId="1" animBg="1"/>
      <p:bldP spid="24" grpId="2" animBg="1"/>
      <p:bldP spid="24" grpId="3" animBg="1"/>
      <p:bldP spid="25" grpId="0" animBg="1"/>
      <p:bldP spid="25" grpId="1" animBg="1"/>
      <p:bldP spid="25" grpId="2" animBg="1"/>
      <p:bldP spid="25" grpId="3" animBg="1"/>
      <p:bldP spid="26" grpId="0" animBg="1"/>
      <p:bldP spid="26" grpId="1" animBg="1"/>
      <p:bldP spid="26" grpId="2" animBg="1"/>
      <p:bldP spid="26" grpId="3" animBg="1"/>
      <p:bldP spid="27" grpId="0" animBg="1"/>
      <p:bldP spid="27" grpId="1" animBg="1"/>
      <p:bldP spid="27" grpId="2" animBg="1"/>
      <p:bldP spid="27" grpId="3" animBg="1"/>
      <p:bldP spid="28" grpId="0" animBg="1"/>
      <p:bldP spid="28" grpId="1" animBg="1"/>
      <p:bldP spid="28" grpId="2" animBg="1"/>
      <p:bldP spid="28" grpId="3" animBg="1"/>
      <p:bldP spid="29" grpId="0" animBg="1"/>
      <p:bldP spid="29" grpId="1" animBg="1"/>
      <p:bldP spid="29" grpId="2" animBg="1"/>
      <p:bldP spid="29" grpId="3" animBg="1"/>
      <p:bldP spid="5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7809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Sub-list sum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29</a:t>
            </a:fld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Given a list of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positive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numbers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and a number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we want to check if there exist a </a:t>
            </a:r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sub-list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numbers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such that the sum of its elements is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l" rtl="0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For example:</a:t>
            </a:r>
          </a:p>
          <a:p>
            <a:pPr lvl="1" algn="l" rtl="0"/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numbers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= [1,3,2,4],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7</a:t>
            </a:r>
            <a:endParaRPr lang="en-US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522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274638"/>
            <a:ext cx="7848872" cy="1143000"/>
          </a:xfrm>
        </p:spPr>
        <p:txBody>
          <a:bodyPr/>
          <a:lstStyle/>
          <a:p>
            <a:pPr rtl="0"/>
            <a:r>
              <a:rPr lang="en-US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Three Rules of Induction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3</a:t>
            </a:fld>
            <a:endParaRPr lang="he-IL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043608" y="1863080"/>
            <a:ext cx="7772400" cy="3131840"/>
          </a:xfrm>
        </p:spPr>
        <p:txBody>
          <a:bodyPr>
            <a:normAutofit lnSpcReduction="10000"/>
          </a:bodyPr>
          <a:lstStyle/>
          <a:p>
            <a:pPr marL="609600" indent="-609600" algn="l" rtl="0">
              <a:buClr>
                <a:schemeClr val="tx1"/>
              </a:buClr>
              <a:buSzTx/>
              <a:buFont typeface="Wingdings" pitchFamily="2" charset="2"/>
              <a:buAutoNum type="arabicPeriod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Base Case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prove the first statement</a:t>
            </a:r>
          </a:p>
          <a:p>
            <a:pPr marL="609600" indent="-609600" algn="l" rtl="0">
              <a:buClr>
                <a:schemeClr val="tx1"/>
              </a:buClr>
              <a:buSzTx/>
              <a:buFont typeface="Wingdings" pitchFamily="2" charset="2"/>
              <a:buAutoNum type="arabicPeriod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09600" indent="-609600" algn="l" rtl="0">
              <a:buClr>
                <a:schemeClr val="tx1"/>
              </a:buClr>
              <a:buSzTx/>
              <a:buFont typeface="Wingdings" pitchFamily="2" charset="2"/>
              <a:buAutoNum type="arabicPeriod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Induction Assumption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assume that the previous statements are true</a:t>
            </a:r>
          </a:p>
          <a:p>
            <a:pPr marL="609600" indent="-609600" algn="l" rtl="0">
              <a:buClr>
                <a:schemeClr val="tx1"/>
              </a:buClr>
              <a:buSzTx/>
              <a:buFont typeface="Wingdings" pitchFamily="2" charset="2"/>
              <a:buAutoNum type="arabicPeriod"/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09600" indent="-609600" algn="l" rtl="0">
              <a:buClr>
                <a:schemeClr val="tx1"/>
              </a:buClr>
              <a:buSzTx/>
              <a:buFont typeface="Wingdings" pitchFamily="2" charset="2"/>
              <a:buAutoNum type="arabicPeriod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Induction Step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under the induction assumption, prove the current statement</a:t>
            </a:r>
          </a:p>
          <a:p>
            <a:pPr marL="609600" indent="-609600" algn="l" rtl="0">
              <a:buClr>
                <a:schemeClr val="tx1"/>
              </a:buClr>
              <a:buSzTx/>
              <a:buFont typeface="Wingdings" pitchFamily="2" charset="2"/>
              <a:buAutoNum type="arabicPeriod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20040" lvl="1" indent="0" algn="l" rtl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5" descr="BET-3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00" r="10000"/>
          <a:stretch>
            <a:fillRect/>
          </a:stretch>
        </p:blipFill>
        <p:spPr bwMode="auto">
          <a:xfrm>
            <a:off x="380728" y="1754560"/>
            <a:ext cx="648072" cy="7181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4" descr="avor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456" y="3950768"/>
            <a:ext cx="682352" cy="756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תמונה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008" y="2871657"/>
            <a:ext cx="613792" cy="583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684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30</a:t>
            </a:fld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Given a list of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positive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numbers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and a number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we want to check if there exist a </a:t>
            </a:r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sub-list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numbers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such that the sum of its elements is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l" rtl="0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For example:</a:t>
            </a:r>
          </a:p>
          <a:p>
            <a:pPr lvl="1" algn="l" rtl="0"/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numbers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= [1,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,2,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],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7  =&gt; </a:t>
            </a:r>
            <a:r>
              <a:rPr lang="en-US" dirty="0">
                <a:solidFill>
                  <a:srgbClr val="FF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</a:p>
        </p:txBody>
      </p:sp>
      <p:sp>
        <p:nvSpPr>
          <p:cNvPr id="7" name="Title 1">
            <a:extLst>
              <a:ext uri="{FF2B5EF4-FFF2-40B4-BE49-F238E27FC236}">
                <a16:creationId xmlns="" xmlns:a16="http://schemas.microsoft.com/office/drawing/2014/main" id="{AE5F5DC4-2F01-49AE-AC31-78D37B2F5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7809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Sub-list sum</a:t>
            </a:r>
          </a:p>
        </p:txBody>
      </p:sp>
    </p:spTree>
    <p:extLst>
      <p:ext uri="{BB962C8B-B14F-4D97-AF65-F5344CB8AC3E}">
        <p14:creationId xmlns:p14="http://schemas.microsoft.com/office/powerpoint/2010/main" val="1326958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31</a:t>
            </a:fld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Given a list of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positive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numbers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and a number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we want to check if there exist a </a:t>
            </a:r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sub-list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numbers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such that the sum of its elements is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l" rtl="0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For example:</a:t>
            </a:r>
          </a:p>
          <a:p>
            <a:pPr lvl="1" algn="l" rtl="0"/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numbers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= [1,3,2,4],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7</a:t>
            </a:r>
            <a:endParaRPr lang="en-US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l" rtl="0"/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numbers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= [1,1,1,12],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15</a:t>
            </a:r>
            <a:endParaRPr lang="en-US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="" xmlns:a16="http://schemas.microsoft.com/office/drawing/2014/main" id="{DFCE81D6-AAD5-4CB9-BF92-64EE59B61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7809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Sub-list sum</a:t>
            </a:r>
          </a:p>
        </p:txBody>
      </p:sp>
    </p:spTree>
    <p:extLst>
      <p:ext uri="{BB962C8B-B14F-4D97-AF65-F5344CB8AC3E}">
        <p14:creationId xmlns:p14="http://schemas.microsoft.com/office/powerpoint/2010/main" val="3641949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32</a:t>
            </a:fld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Given a list of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positive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numbers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and a number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we want to check if there exist a </a:t>
            </a:r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sub-list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numbers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such that the sum of its elements is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l" rtl="0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For example:</a:t>
            </a:r>
          </a:p>
          <a:p>
            <a:pPr lvl="1" algn="l" rtl="0"/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numbers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= [1,3,2,4],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7</a:t>
            </a:r>
            <a:endParaRPr lang="en-US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l" rtl="0"/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numbers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= [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1,1,1,12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],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15 =&gt; </a:t>
            </a:r>
            <a:r>
              <a:rPr lang="en-US" dirty="0">
                <a:solidFill>
                  <a:srgbClr val="FF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</a:p>
        </p:txBody>
      </p:sp>
      <p:sp>
        <p:nvSpPr>
          <p:cNvPr id="7" name="Title 1">
            <a:extLst>
              <a:ext uri="{FF2B5EF4-FFF2-40B4-BE49-F238E27FC236}">
                <a16:creationId xmlns="" xmlns:a16="http://schemas.microsoft.com/office/drawing/2014/main" id="{96C870AD-26A9-423E-9CB7-0FF250307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7809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Sub-list sum</a:t>
            </a:r>
          </a:p>
        </p:txBody>
      </p:sp>
    </p:spTree>
    <p:extLst>
      <p:ext uri="{BB962C8B-B14F-4D97-AF65-F5344CB8AC3E}">
        <p14:creationId xmlns:p14="http://schemas.microsoft.com/office/powerpoint/2010/main" val="1142086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33</a:t>
            </a:fld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Given a list of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positive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numbers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and a number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we want to check if there exist a </a:t>
            </a:r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sub-list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numbers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such that the sum of its elements is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l" rtl="0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For example:</a:t>
            </a:r>
          </a:p>
          <a:p>
            <a:pPr lvl="1" algn="l" rtl="0"/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numbers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= [1,3,2,4],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7</a:t>
            </a:r>
            <a:endParaRPr lang="en-US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l" rtl="0"/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numbers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= [1,1,1,12],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15</a:t>
            </a:r>
            <a:endParaRPr lang="en-US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l" rtl="0"/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numbers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= [1,2,3],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10</a:t>
            </a:r>
            <a:endParaRPr lang="en-US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="" xmlns:a16="http://schemas.microsoft.com/office/drawing/2014/main" id="{C397DDEA-1F16-41D1-8744-EA2585E85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7809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Sub-list sum</a:t>
            </a:r>
          </a:p>
        </p:txBody>
      </p:sp>
    </p:spTree>
    <p:extLst>
      <p:ext uri="{BB962C8B-B14F-4D97-AF65-F5344CB8AC3E}">
        <p14:creationId xmlns:p14="http://schemas.microsoft.com/office/powerpoint/2010/main" val="3592053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34</a:t>
            </a:fld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Given a list of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positive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numbers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and a number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we want to check if there exist a </a:t>
            </a:r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sub-list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numbers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such that the sum of its elements is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l" rtl="0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For example:</a:t>
            </a:r>
          </a:p>
          <a:p>
            <a:pPr lvl="1" algn="l" rtl="0"/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numbers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= [1,3,2,4],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7</a:t>
            </a:r>
            <a:endParaRPr lang="en-US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l" rtl="0"/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numbers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= [1,1,1,12],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15</a:t>
            </a:r>
            <a:endParaRPr lang="en-US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l" rtl="0"/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numbers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= [1,2,3],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10 =&gt; </a:t>
            </a:r>
            <a:r>
              <a:rPr lang="en-US" dirty="0">
                <a:solidFill>
                  <a:srgbClr val="FF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</a:p>
        </p:txBody>
      </p:sp>
      <p:sp>
        <p:nvSpPr>
          <p:cNvPr id="7" name="Title 1">
            <a:extLst>
              <a:ext uri="{FF2B5EF4-FFF2-40B4-BE49-F238E27FC236}">
                <a16:creationId xmlns="" xmlns:a16="http://schemas.microsoft.com/office/drawing/2014/main" id="{74591A81-612E-4F46-B59F-7F8C65D37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7809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Sub-list sum</a:t>
            </a:r>
          </a:p>
        </p:txBody>
      </p:sp>
    </p:spTree>
    <p:extLst>
      <p:ext uri="{BB962C8B-B14F-4D97-AF65-F5344CB8AC3E}">
        <p14:creationId xmlns:p14="http://schemas.microsoft.com/office/powerpoint/2010/main" val="1378794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35</a:t>
            </a:fld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Given a list of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positive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numbers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and a number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we want to check if there exist a </a:t>
            </a:r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sub-list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numbers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such that the sum of its elements is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l" rtl="0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For example:</a:t>
            </a:r>
          </a:p>
          <a:p>
            <a:pPr lvl="1" algn="l" rtl="0"/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numbers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= [1,3,2,4],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7</a:t>
            </a:r>
            <a:endParaRPr lang="en-US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l" rtl="0"/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numbers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= [1,1,1,12],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15</a:t>
            </a:r>
            <a:endParaRPr lang="en-US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l" rtl="0"/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numbers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= [1,2,3],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10</a:t>
            </a:r>
            <a:endParaRPr lang="en-US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l" rtl="0"/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numbers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= [14, 15],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13</a:t>
            </a:r>
            <a:endParaRPr lang="en-US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="" xmlns:a16="http://schemas.microsoft.com/office/drawing/2014/main" id="{362A069A-A2CB-4F8C-BCDF-6C0916626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7809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Sub-list sum</a:t>
            </a:r>
          </a:p>
        </p:txBody>
      </p:sp>
    </p:spTree>
    <p:extLst>
      <p:ext uri="{BB962C8B-B14F-4D97-AF65-F5344CB8AC3E}">
        <p14:creationId xmlns:p14="http://schemas.microsoft.com/office/powerpoint/2010/main" val="2993315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36</a:t>
            </a:fld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Given a list of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positive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numbers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and a number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we want to check if there exist a </a:t>
            </a:r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sub-list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numbers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such that the sum of its elements is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l" rtl="0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For example:</a:t>
            </a:r>
          </a:p>
          <a:p>
            <a:pPr lvl="1" algn="l" rtl="0"/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numbers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= [1,3,2,4],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7</a:t>
            </a:r>
            <a:endParaRPr lang="en-US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l" rtl="0"/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numbers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= [1,1,1,12],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15</a:t>
            </a:r>
            <a:endParaRPr lang="en-US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l" rtl="0"/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numbers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= [1,2,3],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10</a:t>
            </a:r>
            <a:endParaRPr lang="en-US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l" rtl="0"/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numbers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= [14, 15],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13 =&gt; </a:t>
            </a:r>
            <a:r>
              <a:rPr lang="en-US" dirty="0">
                <a:solidFill>
                  <a:srgbClr val="FF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</a:p>
        </p:txBody>
      </p:sp>
      <p:sp>
        <p:nvSpPr>
          <p:cNvPr id="7" name="Title 1">
            <a:extLst>
              <a:ext uri="{FF2B5EF4-FFF2-40B4-BE49-F238E27FC236}">
                <a16:creationId xmlns="" xmlns:a16="http://schemas.microsoft.com/office/drawing/2014/main" id="{07CB4553-6E21-40F3-956B-0883F4E3C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7809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Sub-list sum</a:t>
            </a:r>
          </a:p>
        </p:txBody>
      </p:sp>
    </p:spTree>
    <p:extLst>
      <p:ext uri="{BB962C8B-B14F-4D97-AF65-F5344CB8AC3E}">
        <p14:creationId xmlns:p14="http://schemas.microsoft.com/office/powerpoint/2010/main" val="3284009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37</a:t>
            </a:fld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algn="l" rtl="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Given a list of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positive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numbers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and a number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we want to check if there exist a </a:t>
            </a:r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sub-list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numbers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such that the sum of its elements is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l" rtl="0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For example:</a:t>
            </a:r>
          </a:p>
          <a:p>
            <a:pPr lvl="1" algn="l" rtl="0"/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numbers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= [1,3,2,4],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7  =&gt; </a:t>
            </a:r>
            <a:r>
              <a:rPr lang="en-US" dirty="0">
                <a:solidFill>
                  <a:srgbClr val="FF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</a:p>
          <a:p>
            <a:pPr lvl="1" algn="l" rtl="0"/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numbers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= [1,1,1,12],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15 =&gt; </a:t>
            </a:r>
            <a:r>
              <a:rPr lang="en-US" dirty="0">
                <a:solidFill>
                  <a:srgbClr val="FF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</a:p>
          <a:p>
            <a:pPr lvl="1" algn="l" rtl="0"/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numbers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= [1,2,3],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10 =&gt; </a:t>
            </a:r>
            <a:r>
              <a:rPr lang="en-US" dirty="0">
                <a:solidFill>
                  <a:srgbClr val="FF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</a:p>
          <a:p>
            <a:pPr lvl="1" algn="l" rtl="0"/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numbers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= [14, 15],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13 =&gt; </a:t>
            </a:r>
            <a:r>
              <a:rPr lang="en-US" dirty="0">
                <a:solidFill>
                  <a:srgbClr val="FF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</a:p>
          <a:p>
            <a:pPr algn="l" rtl="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Edge cases:</a:t>
            </a:r>
          </a:p>
          <a:p>
            <a:pPr marL="320040" lvl="1" indent="0" algn="l" rtl="0">
              <a:buNone/>
            </a:pPr>
            <a:r>
              <a:rPr lang="en-US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numbers 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[], </a:t>
            </a:r>
            <a:r>
              <a:rPr lang="en-US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0</a:t>
            </a:r>
          </a:p>
          <a:p>
            <a:pPr marL="320040" lvl="1" indent="0" algn="l" rtl="0">
              <a:buNone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</a:p>
        </p:txBody>
      </p:sp>
      <p:sp>
        <p:nvSpPr>
          <p:cNvPr id="7" name="Title 1">
            <a:extLst>
              <a:ext uri="{FF2B5EF4-FFF2-40B4-BE49-F238E27FC236}">
                <a16:creationId xmlns="" xmlns:a16="http://schemas.microsoft.com/office/drawing/2014/main" id="{01EC8D84-9566-4596-85AB-561C053CA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7809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Sub-list sum</a:t>
            </a:r>
          </a:p>
        </p:txBody>
      </p:sp>
    </p:spTree>
    <p:extLst>
      <p:ext uri="{BB962C8B-B14F-4D97-AF65-F5344CB8AC3E}">
        <p14:creationId xmlns:p14="http://schemas.microsoft.com/office/powerpoint/2010/main" val="2081384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38</a:t>
            </a:fld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algn="l" rtl="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Given a list of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positive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numbers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and a number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we want to check if there exist a </a:t>
            </a:r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sub-list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numbers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such that the sum of its elements is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l" rtl="0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For example:</a:t>
            </a:r>
          </a:p>
          <a:p>
            <a:pPr lvl="1" algn="l" rtl="0"/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numbers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= [1,3,2,4],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7  =&gt; </a:t>
            </a:r>
            <a:r>
              <a:rPr lang="en-US" dirty="0">
                <a:solidFill>
                  <a:srgbClr val="FF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</a:p>
          <a:p>
            <a:pPr lvl="1" algn="l" rtl="0"/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numbers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= [1,1,1,12],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15 =&gt; </a:t>
            </a:r>
            <a:r>
              <a:rPr lang="en-US" dirty="0">
                <a:solidFill>
                  <a:srgbClr val="FF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</a:p>
          <a:p>
            <a:pPr lvl="1" algn="l" rtl="0"/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numbers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= [1,2,3],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10 =&gt; </a:t>
            </a:r>
            <a:r>
              <a:rPr lang="en-US" dirty="0">
                <a:solidFill>
                  <a:srgbClr val="FF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</a:p>
          <a:p>
            <a:pPr lvl="1" algn="l" rtl="0"/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numbers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= [14, 15],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13 =&gt; </a:t>
            </a:r>
            <a:r>
              <a:rPr lang="en-US" dirty="0">
                <a:solidFill>
                  <a:srgbClr val="FF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</a:p>
          <a:p>
            <a:pPr algn="l" rtl="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Edge cases:</a:t>
            </a:r>
          </a:p>
          <a:p>
            <a:pPr lvl="1" algn="l" rtl="0"/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numbers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= [],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0</a:t>
            </a:r>
          </a:p>
          <a:p>
            <a:pPr marL="320040" lvl="1" indent="0" algn="l" rtl="0">
              <a:buNone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</a:p>
        </p:txBody>
      </p:sp>
      <p:sp>
        <p:nvSpPr>
          <p:cNvPr id="7" name="Title 1">
            <a:extLst>
              <a:ext uri="{FF2B5EF4-FFF2-40B4-BE49-F238E27FC236}">
                <a16:creationId xmlns="" xmlns:a16="http://schemas.microsoft.com/office/drawing/2014/main" id="{93E31B85-E207-4AC6-9444-A056F3F15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7809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Sub-list sum</a:t>
            </a:r>
          </a:p>
        </p:txBody>
      </p:sp>
    </p:spTree>
    <p:extLst>
      <p:ext uri="{BB962C8B-B14F-4D97-AF65-F5344CB8AC3E}">
        <p14:creationId xmlns:p14="http://schemas.microsoft.com/office/powerpoint/2010/main" val="3528940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39</a:t>
            </a:fld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algn="l" rtl="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Given a list of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positive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numbers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and a number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we want to check if there exist a </a:t>
            </a:r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sub-list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numbers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such that the sum of its elements is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l" rtl="0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For example:</a:t>
            </a:r>
          </a:p>
          <a:p>
            <a:pPr lvl="1" algn="l" rtl="0"/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numbers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= [1,3,2,4],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7  =&gt; </a:t>
            </a:r>
            <a:r>
              <a:rPr lang="en-US" dirty="0">
                <a:solidFill>
                  <a:srgbClr val="FF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</a:p>
          <a:p>
            <a:pPr lvl="1" algn="l" rtl="0"/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numbers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= [1,1,1,12],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15 =&gt; </a:t>
            </a:r>
            <a:r>
              <a:rPr lang="en-US" dirty="0">
                <a:solidFill>
                  <a:srgbClr val="FF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</a:p>
          <a:p>
            <a:pPr lvl="1" algn="l" rtl="0"/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numbers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= [1,2,3],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10 =&gt; </a:t>
            </a:r>
            <a:r>
              <a:rPr lang="en-US" dirty="0">
                <a:solidFill>
                  <a:srgbClr val="FF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</a:p>
          <a:p>
            <a:pPr lvl="1" algn="l" rtl="0"/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numbers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= [14, 15],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13 =&gt; </a:t>
            </a:r>
            <a:r>
              <a:rPr lang="en-US" dirty="0">
                <a:solidFill>
                  <a:srgbClr val="FF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</a:p>
          <a:p>
            <a:pPr algn="l" rtl="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Edge cases:</a:t>
            </a:r>
          </a:p>
          <a:p>
            <a:pPr lvl="1" algn="l" rtl="0"/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numbers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= [],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0 =&gt; </a:t>
            </a:r>
            <a:r>
              <a:rPr lang="en-US" dirty="0">
                <a:solidFill>
                  <a:srgbClr val="FF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</a:p>
          <a:p>
            <a:pPr marL="320040" lvl="1" indent="0" algn="l" rtl="0">
              <a:buNone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</a:p>
        </p:txBody>
      </p:sp>
      <p:sp>
        <p:nvSpPr>
          <p:cNvPr id="7" name="Title 1">
            <a:extLst>
              <a:ext uri="{FF2B5EF4-FFF2-40B4-BE49-F238E27FC236}">
                <a16:creationId xmlns="" xmlns:a16="http://schemas.microsoft.com/office/drawing/2014/main" id="{04C7BE5B-B221-484D-AEFE-BDF639717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7809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Sub-list sum</a:t>
            </a:r>
          </a:p>
        </p:txBody>
      </p:sp>
    </p:spTree>
    <p:extLst>
      <p:ext uri="{BB962C8B-B14F-4D97-AF65-F5344CB8AC3E}">
        <p14:creationId xmlns:p14="http://schemas.microsoft.com/office/powerpoint/2010/main" val="1305855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78098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Induction Example</a:t>
            </a:r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4</a:t>
            </a:fld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l" rtl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Prove that for every positive integer n:</a:t>
            </a:r>
          </a:p>
          <a:p>
            <a:pPr algn="l" rtl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 algn="l" rtl="0">
              <a:buAutoNum type="arabicPeriod"/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 algn="l" rtl="0">
              <a:buAutoNum type="arabicPeriod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Base Case: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n=1, both sides are 1.</a:t>
            </a:r>
          </a:p>
          <a:p>
            <a:pPr marL="514350" indent="-514350" algn="l" rtl="0">
              <a:buAutoNum type="arabicPeriod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Induction Assumption: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assume that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 algn="l" rtl="0">
              <a:buAutoNum type="arabicPeriod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Induction Step: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under the assumption,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 algn="l" rtl="0">
              <a:buAutoNum type="arabicPeriod"/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אובייקט 4"/>
          <p:cNvGraphicFramePr>
            <a:graphicFrameLocks noChangeAspect="1"/>
          </p:cNvGraphicFramePr>
          <p:nvPr/>
        </p:nvGraphicFramePr>
        <p:xfrm>
          <a:off x="2987824" y="1916832"/>
          <a:ext cx="2880320" cy="8640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037" name="Equation" r:id="rId3" imgW="1409088" imgH="393529" progId="Equation.DSMT4">
                  <p:embed/>
                </p:oleObj>
              </mc:Choice>
              <mc:Fallback>
                <p:oleObj name="Equation" r:id="rId3" imgW="1409088" imgH="393529" progId="Equation.DSMT4">
                  <p:embed/>
                  <p:pic>
                    <p:nvPicPr>
                      <p:cNvPr id="0" name="Picture 2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824" y="1916832"/>
                        <a:ext cx="2880320" cy="86409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12" name="Object 4"/>
          <p:cNvGraphicFramePr>
            <a:graphicFrameLocks noChangeAspect="1"/>
          </p:cNvGraphicFramePr>
          <p:nvPr/>
        </p:nvGraphicFramePr>
        <p:xfrm>
          <a:off x="2851721" y="3789040"/>
          <a:ext cx="3160439" cy="8296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038" name="Equation" r:id="rId5" imgW="1612900" imgH="393700" progId="Equation.DSMT4">
                  <p:embed/>
                </p:oleObj>
              </mc:Choice>
              <mc:Fallback>
                <p:oleObj name="Equation" r:id="rId5" imgW="1612900" imgH="393700" progId="Equation.DSMT4">
                  <p:embed/>
                  <p:pic>
                    <p:nvPicPr>
                      <p:cNvPr id="0" name="Picture 2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1721" y="3789040"/>
                        <a:ext cx="3160439" cy="82969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14" name="Object 6"/>
          <p:cNvGraphicFramePr>
            <a:graphicFrameLocks noChangeAspect="1"/>
          </p:cNvGraphicFramePr>
          <p:nvPr/>
        </p:nvGraphicFramePr>
        <p:xfrm>
          <a:off x="2195736" y="5157192"/>
          <a:ext cx="4592638" cy="865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039" name="Equation" r:id="rId7" imgW="2247900" imgH="393700" progId="Equation.DSMT4">
                  <p:embed/>
                </p:oleObj>
              </mc:Choice>
              <mc:Fallback>
                <p:oleObj name="Equation" r:id="rId7" imgW="2247900" imgH="393700" progId="Equation.DSMT4">
                  <p:embed/>
                  <p:pic>
                    <p:nvPicPr>
                      <p:cNvPr id="0" name="Picture 2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736" y="5157192"/>
                        <a:ext cx="4592638" cy="865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5" descr="BET-37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00" r="10000"/>
          <a:stretch>
            <a:fillRect/>
          </a:stretch>
        </p:blipFill>
        <p:spPr bwMode="auto">
          <a:xfrm>
            <a:off x="323528" y="2852936"/>
            <a:ext cx="576064" cy="509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תמונה 6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3429000"/>
            <a:ext cx="504056" cy="432048"/>
          </a:xfrm>
          <a:prstGeom prst="rect">
            <a:avLst/>
          </a:prstGeom>
        </p:spPr>
      </p:pic>
      <p:pic>
        <p:nvPicPr>
          <p:cNvPr id="12" name="Picture 14" descr="avor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581128"/>
            <a:ext cx="576064" cy="509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4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4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40</a:t>
            </a:fld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algn="l" rtl="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Given a list of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positive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numbers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and a number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we want to check if there exist a </a:t>
            </a:r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sub-list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numbers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such that the sum of its elements is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l" rtl="0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For example:</a:t>
            </a:r>
          </a:p>
          <a:p>
            <a:pPr lvl="1" algn="l" rtl="0"/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numbers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= [1,3,2,4],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7  =&gt; </a:t>
            </a:r>
            <a:r>
              <a:rPr lang="en-US" dirty="0">
                <a:solidFill>
                  <a:srgbClr val="FF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</a:p>
          <a:p>
            <a:pPr lvl="1" algn="l" rtl="0"/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numbers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= [1,1,1,12],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15 =&gt; </a:t>
            </a:r>
            <a:r>
              <a:rPr lang="en-US" dirty="0">
                <a:solidFill>
                  <a:srgbClr val="FF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</a:p>
          <a:p>
            <a:pPr lvl="1" algn="l" rtl="0"/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numbers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= [1,2,3],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10 =&gt; </a:t>
            </a:r>
            <a:r>
              <a:rPr lang="en-US" dirty="0">
                <a:solidFill>
                  <a:srgbClr val="FF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</a:p>
          <a:p>
            <a:pPr lvl="1" algn="l" rtl="0"/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numbers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= [14, 15],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13 =&gt; </a:t>
            </a:r>
            <a:r>
              <a:rPr lang="en-US" dirty="0">
                <a:solidFill>
                  <a:srgbClr val="FF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</a:p>
          <a:p>
            <a:pPr algn="l" rtl="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Edge cases:</a:t>
            </a:r>
          </a:p>
          <a:p>
            <a:pPr lvl="1" algn="l" rtl="0"/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numbers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= [],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0 =&gt; </a:t>
            </a:r>
            <a:r>
              <a:rPr lang="en-US" dirty="0">
                <a:solidFill>
                  <a:srgbClr val="FF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</a:p>
          <a:p>
            <a:pPr lvl="1" algn="l" rtl="0"/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numbers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= [],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!= 0</a:t>
            </a:r>
            <a:endParaRPr lang="en-US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="" xmlns:a16="http://schemas.microsoft.com/office/drawing/2014/main" id="{913C9927-6268-42C1-A6CD-89DFC8920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7809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Sub-list sum</a:t>
            </a:r>
          </a:p>
        </p:txBody>
      </p:sp>
    </p:spTree>
    <p:extLst>
      <p:ext uri="{BB962C8B-B14F-4D97-AF65-F5344CB8AC3E}">
        <p14:creationId xmlns:p14="http://schemas.microsoft.com/office/powerpoint/2010/main" val="3559895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41</a:t>
            </a:fld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algn="l" rtl="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Given a list of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positive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numbers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and a number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we want to check if there exist a </a:t>
            </a:r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sub-list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numbers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such that the sum of its elements is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l" rtl="0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For example:</a:t>
            </a:r>
          </a:p>
          <a:p>
            <a:pPr lvl="1" algn="l" rtl="0"/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numbers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= [1,3,2,4],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7  =&gt; </a:t>
            </a:r>
            <a:r>
              <a:rPr lang="en-US" dirty="0">
                <a:solidFill>
                  <a:srgbClr val="FF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</a:p>
          <a:p>
            <a:pPr lvl="1" algn="l" rtl="0"/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numbers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= [1,1,1,12],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15 =&gt; </a:t>
            </a:r>
            <a:r>
              <a:rPr lang="en-US" dirty="0">
                <a:solidFill>
                  <a:srgbClr val="FF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</a:p>
          <a:p>
            <a:pPr lvl="1" algn="l" rtl="0"/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numbers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= [1,2,3],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10 =&gt; </a:t>
            </a:r>
            <a:r>
              <a:rPr lang="en-US" dirty="0">
                <a:solidFill>
                  <a:srgbClr val="FF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</a:p>
          <a:p>
            <a:pPr lvl="1" algn="l" rtl="0"/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numbers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= [14, 15],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13 =&gt; </a:t>
            </a:r>
            <a:r>
              <a:rPr lang="en-US" dirty="0">
                <a:solidFill>
                  <a:srgbClr val="FF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</a:p>
          <a:p>
            <a:pPr algn="l" rtl="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Edge cases:</a:t>
            </a:r>
          </a:p>
          <a:p>
            <a:pPr lvl="1" algn="l" rtl="0"/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numbers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= [],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0 =&gt; </a:t>
            </a:r>
            <a:r>
              <a:rPr lang="en-US" dirty="0">
                <a:solidFill>
                  <a:srgbClr val="FF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</a:p>
          <a:p>
            <a:pPr lvl="1" algn="l" rtl="0"/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numbers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= [],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!= 0 =&gt; </a:t>
            </a:r>
            <a:r>
              <a:rPr lang="en-US" dirty="0">
                <a:solidFill>
                  <a:srgbClr val="FF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</a:p>
        </p:txBody>
      </p:sp>
      <p:sp>
        <p:nvSpPr>
          <p:cNvPr id="7" name="Title 1">
            <a:extLst>
              <a:ext uri="{FF2B5EF4-FFF2-40B4-BE49-F238E27FC236}">
                <a16:creationId xmlns="" xmlns:a16="http://schemas.microsoft.com/office/drawing/2014/main" id="{D92AECCF-B89D-4C79-8CD6-C8C0A2F42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7809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Sub-list sum</a:t>
            </a:r>
          </a:p>
        </p:txBody>
      </p:sp>
    </p:spTree>
    <p:extLst>
      <p:ext uri="{BB962C8B-B14F-4D97-AF65-F5344CB8AC3E}">
        <p14:creationId xmlns:p14="http://schemas.microsoft.com/office/powerpoint/2010/main" val="1087600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42</a:t>
            </a:fld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90364" y="1412776"/>
            <a:ext cx="8363272" cy="4572000"/>
          </a:xfrm>
        </p:spPr>
        <p:txBody>
          <a:bodyPr>
            <a:noAutofit/>
          </a:bodyPr>
          <a:lstStyle/>
          <a:p>
            <a:pPr algn="l" rtl="0"/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We’ll use recursion to solve this exercise: use the solution of an “easier problem” to solve our problem.</a:t>
            </a:r>
          </a:p>
          <a:p>
            <a:pPr lvl="1" algn="l" rtl="0"/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What’s the easier problem? </a:t>
            </a:r>
          </a:p>
          <a:p>
            <a:pPr algn="l" rtl="0"/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For example: </a:t>
            </a:r>
            <a:r>
              <a:rPr lang="en-US" sz="2200" i="1" dirty="0">
                <a:latin typeface="Arial" panose="020B0604020202020204" pitchFamily="34" charset="0"/>
                <a:cs typeface="Arial" panose="020B0604020202020204" pitchFamily="34" charset="0"/>
              </a:rPr>
              <a:t>numbers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= [10,2,3,1], </a:t>
            </a:r>
            <a:r>
              <a:rPr lang="en-US" sz="2200" i="1" dirty="0"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= 5</a:t>
            </a:r>
          </a:p>
          <a:p>
            <a:pPr lvl="1" algn="l" rtl="0"/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There are two options for the </a:t>
            </a:r>
            <a:r>
              <a:rPr lang="en-US" sz="2200" u="sng" dirty="0">
                <a:latin typeface="Arial" panose="020B0604020202020204" pitchFamily="34" charset="0"/>
                <a:cs typeface="Arial" panose="020B0604020202020204" pitchFamily="34" charset="0"/>
              </a:rPr>
              <a:t>last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item in </a:t>
            </a:r>
            <a:r>
              <a:rPr lang="en-US" sz="2200" i="1" dirty="0">
                <a:latin typeface="Arial" panose="020B0604020202020204" pitchFamily="34" charset="0"/>
                <a:cs typeface="Arial" panose="020B0604020202020204" pitchFamily="34" charset="0"/>
              </a:rPr>
              <a:t>numbers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2" algn="l" rtl="0"/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It belongs to the sub-list that sums up to 5.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In this case, we are left with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the following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smaller problem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594360" lvl="2" indent="0" algn="l" rtl="0">
              <a:buNone/>
            </a:pPr>
            <a:r>
              <a:rPr lang="en-US" sz="2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   numbers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= [10,2,3], </a:t>
            </a:r>
            <a:r>
              <a:rPr lang="en-US" sz="2200" i="1" dirty="0"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= 5-1=4</a:t>
            </a:r>
          </a:p>
          <a:p>
            <a:pPr lvl="2" algn="l" rtl="0"/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It does not belong to the sub-list.</a:t>
            </a:r>
          </a:p>
          <a:p>
            <a:pPr marL="594360" lvl="2" indent="0" algn="l" rtl="0">
              <a:buNone/>
            </a:pP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In this case, the smaller problem is:</a:t>
            </a:r>
            <a:r>
              <a:rPr lang="en-US" sz="22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594360" lvl="2" indent="0" algn="l" rtl="0">
              <a:buNone/>
            </a:pPr>
            <a:r>
              <a:rPr lang="en-US" sz="2200" i="1" dirty="0">
                <a:latin typeface="Arial" panose="020B0604020202020204" pitchFamily="34" charset="0"/>
                <a:cs typeface="Arial" panose="020B0604020202020204" pitchFamily="34" charset="0"/>
              </a:rPr>
              <a:t>	numbers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= [10,2,3], target = 5</a:t>
            </a:r>
          </a:p>
          <a:p>
            <a:pPr lvl="1" algn="l" rtl="0"/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If either of these options is True, there is a solution and the result would be True.</a:t>
            </a:r>
          </a:p>
        </p:txBody>
      </p:sp>
      <p:sp>
        <p:nvSpPr>
          <p:cNvPr id="7" name="Title 1">
            <a:extLst>
              <a:ext uri="{FF2B5EF4-FFF2-40B4-BE49-F238E27FC236}">
                <a16:creationId xmlns="" xmlns:a16="http://schemas.microsoft.com/office/drawing/2014/main" id="{0F09E391-0DE7-45E7-BFE3-37B1C037C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7809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Sub-list sum</a:t>
            </a:r>
          </a:p>
        </p:txBody>
      </p:sp>
      <p:sp>
        <p:nvSpPr>
          <p:cNvPr id="2" name="Rectangle 1"/>
          <p:cNvSpPr/>
          <p:nvPr/>
        </p:nvSpPr>
        <p:spPr>
          <a:xfrm>
            <a:off x="4405124" y="2146134"/>
            <a:ext cx="181697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A shorter list!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789879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43</a:t>
            </a:fld>
            <a:endParaRPr lang="he-IL"/>
          </a:p>
        </p:txBody>
      </p:sp>
      <p:sp>
        <p:nvSpPr>
          <p:cNvPr id="4" name="TextBox 3"/>
          <p:cNvSpPr txBox="1"/>
          <p:nvPr/>
        </p:nvSpPr>
        <p:spPr>
          <a:xfrm>
            <a:off x="251520" y="1844824"/>
            <a:ext cx="8665518" cy="2970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 err="1">
                <a:solidFill>
                  <a:srgbClr val="FF9900"/>
                </a:solidFill>
                <a:latin typeface="Courier" pitchFamily="49" charset="0"/>
              </a:rPr>
              <a:t>def</a:t>
            </a:r>
            <a:r>
              <a:rPr lang="en-US" sz="1700" b="1" dirty="0">
                <a:solidFill>
                  <a:srgbClr val="FF9900"/>
                </a:solidFill>
                <a:latin typeface="Courier" pitchFamily="49" charset="0"/>
              </a:rPr>
              <a:t> </a:t>
            </a:r>
            <a:r>
              <a:rPr lang="en-US" sz="1700" b="1" dirty="0" err="1">
                <a:solidFill>
                  <a:srgbClr val="381FF5"/>
                </a:solidFill>
                <a:latin typeface="Courier" pitchFamily="49" charset="0"/>
              </a:rPr>
              <a:t>sublist_sum</a:t>
            </a:r>
            <a:r>
              <a:rPr lang="en-US" sz="1700" b="1" dirty="0">
                <a:solidFill>
                  <a:prstClr val="black"/>
                </a:solidFill>
                <a:latin typeface="Courier" pitchFamily="49" charset="0"/>
              </a:rPr>
              <a:t>(numbers, target):</a:t>
            </a:r>
          </a:p>
          <a:p>
            <a:r>
              <a:rPr lang="en-US" sz="1700" b="1" dirty="0">
                <a:solidFill>
                  <a:prstClr val="black"/>
                </a:solidFill>
                <a:latin typeface="Courier" pitchFamily="49" charset="0"/>
              </a:rPr>
              <a:t>    </a:t>
            </a:r>
            <a:r>
              <a:rPr lang="en-US" sz="1700" b="1" dirty="0">
                <a:solidFill>
                  <a:srgbClr val="FF9900"/>
                </a:solidFill>
                <a:latin typeface="Courier" pitchFamily="49" charset="0"/>
              </a:rPr>
              <a:t>if</a:t>
            </a:r>
            <a:r>
              <a:rPr lang="en-US" sz="1700" b="1" dirty="0">
                <a:solidFill>
                  <a:prstClr val="black"/>
                </a:solidFill>
                <a:latin typeface="Courier" pitchFamily="49" charset="0"/>
              </a:rPr>
              <a:t> target == 0:</a:t>
            </a:r>
          </a:p>
          <a:p>
            <a:r>
              <a:rPr lang="en-US" sz="1700" b="1" dirty="0">
                <a:solidFill>
                  <a:prstClr val="black"/>
                </a:solidFill>
                <a:latin typeface="Courier" pitchFamily="49" charset="0"/>
              </a:rPr>
              <a:t>        </a:t>
            </a:r>
            <a:r>
              <a:rPr lang="en-US" sz="1700" b="1" dirty="0">
                <a:solidFill>
                  <a:srgbClr val="FF9900"/>
                </a:solidFill>
                <a:latin typeface="Courier" pitchFamily="49" charset="0"/>
              </a:rPr>
              <a:t>return</a:t>
            </a:r>
            <a:r>
              <a:rPr lang="en-US" sz="1700" b="1" dirty="0">
                <a:solidFill>
                  <a:prstClr val="black"/>
                </a:solidFill>
                <a:latin typeface="Courier" pitchFamily="49" charset="0"/>
              </a:rPr>
              <a:t> </a:t>
            </a:r>
            <a:r>
              <a:rPr lang="en-US" sz="1700" b="1" dirty="0">
                <a:solidFill>
                  <a:srgbClr val="FF9900"/>
                </a:solidFill>
                <a:latin typeface="Courier" pitchFamily="49" charset="0"/>
              </a:rPr>
              <a:t>True</a:t>
            </a:r>
          </a:p>
          <a:p>
            <a:r>
              <a:rPr lang="en-US" sz="1700" b="1" dirty="0">
                <a:solidFill>
                  <a:prstClr val="black"/>
                </a:solidFill>
                <a:latin typeface="Courier" pitchFamily="49" charset="0"/>
              </a:rPr>
              <a:t>    </a:t>
            </a:r>
            <a:r>
              <a:rPr lang="en-US" sz="1700" b="1" dirty="0" err="1">
                <a:solidFill>
                  <a:srgbClr val="FF9900"/>
                </a:solidFill>
                <a:latin typeface="Courier" pitchFamily="49" charset="0"/>
              </a:rPr>
              <a:t>elif</a:t>
            </a:r>
            <a:r>
              <a:rPr lang="en-US" sz="1700" b="1" dirty="0">
                <a:solidFill>
                  <a:srgbClr val="FF9900"/>
                </a:solidFill>
                <a:latin typeface="Courier" pitchFamily="49" charset="0"/>
              </a:rPr>
              <a:t> </a:t>
            </a:r>
            <a:r>
              <a:rPr lang="en-US" sz="1700" b="1" dirty="0" err="1">
                <a:solidFill>
                  <a:srgbClr val="7030A0"/>
                </a:solidFill>
                <a:latin typeface="Courier" pitchFamily="49" charset="0"/>
              </a:rPr>
              <a:t>len</a:t>
            </a:r>
            <a:r>
              <a:rPr lang="en-US" sz="1700" b="1" dirty="0">
                <a:solidFill>
                  <a:prstClr val="black"/>
                </a:solidFill>
                <a:latin typeface="Courier" pitchFamily="49" charset="0"/>
              </a:rPr>
              <a:t>(numbers)==0:</a:t>
            </a:r>
          </a:p>
          <a:p>
            <a:r>
              <a:rPr lang="en-US" sz="1700" b="1" dirty="0">
                <a:solidFill>
                  <a:prstClr val="black"/>
                </a:solidFill>
                <a:latin typeface="Courier" pitchFamily="49" charset="0"/>
              </a:rPr>
              <a:t>        </a:t>
            </a:r>
            <a:r>
              <a:rPr lang="en-US" sz="1700" b="1" dirty="0">
                <a:solidFill>
                  <a:srgbClr val="FF9900"/>
                </a:solidFill>
                <a:latin typeface="Courier" pitchFamily="49" charset="0"/>
              </a:rPr>
              <a:t>return</a:t>
            </a:r>
            <a:r>
              <a:rPr lang="en-US" sz="1700" b="1" dirty="0">
                <a:solidFill>
                  <a:prstClr val="black"/>
                </a:solidFill>
                <a:latin typeface="Courier" pitchFamily="49" charset="0"/>
              </a:rPr>
              <a:t> </a:t>
            </a:r>
            <a:r>
              <a:rPr lang="en-US" sz="1700" b="1" dirty="0">
                <a:solidFill>
                  <a:srgbClr val="FF9900"/>
                </a:solidFill>
                <a:latin typeface="Courier" pitchFamily="49" charset="0"/>
              </a:rPr>
              <a:t>False</a:t>
            </a:r>
          </a:p>
          <a:p>
            <a:r>
              <a:rPr lang="en-US" sz="1700" b="1" dirty="0">
                <a:solidFill>
                  <a:prstClr val="black"/>
                </a:solidFill>
                <a:latin typeface="Courier" pitchFamily="49" charset="0"/>
              </a:rPr>
              <a:t>    </a:t>
            </a:r>
            <a:r>
              <a:rPr lang="en-US" sz="1700" b="1" dirty="0" err="1">
                <a:solidFill>
                  <a:srgbClr val="FF9900"/>
                </a:solidFill>
                <a:latin typeface="Courier" pitchFamily="49" charset="0"/>
              </a:rPr>
              <a:t>elif</a:t>
            </a:r>
            <a:r>
              <a:rPr lang="en-US" sz="1700" b="1" dirty="0">
                <a:solidFill>
                  <a:srgbClr val="FF9900"/>
                </a:solidFill>
                <a:latin typeface="Courier" pitchFamily="49" charset="0"/>
              </a:rPr>
              <a:t> </a:t>
            </a:r>
            <a:r>
              <a:rPr lang="en-US" sz="1700" b="1" dirty="0">
                <a:solidFill>
                  <a:prstClr val="black"/>
                </a:solidFill>
                <a:latin typeface="Courier" pitchFamily="49" charset="0"/>
              </a:rPr>
              <a:t>target &lt; 0: </a:t>
            </a:r>
            <a:r>
              <a:rPr lang="en-US" sz="1700" b="1" dirty="0">
                <a:solidFill>
                  <a:srgbClr val="FF0000"/>
                </a:solidFill>
                <a:latin typeface="Courier" pitchFamily="49" charset="0"/>
              </a:rPr>
              <a:t>#our list contains only POSITIVE numbers</a:t>
            </a:r>
          </a:p>
          <a:p>
            <a:r>
              <a:rPr lang="en-US" sz="1700" b="1" dirty="0">
                <a:solidFill>
                  <a:prstClr val="black"/>
                </a:solidFill>
                <a:latin typeface="Courier" pitchFamily="49" charset="0"/>
              </a:rPr>
              <a:t>        </a:t>
            </a:r>
            <a:r>
              <a:rPr lang="en-US" sz="1700" b="1" dirty="0">
                <a:solidFill>
                  <a:srgbClr val="FF9900"/>
                </a:solidFill>
                <a:latin typeface="Courier" pitchFamily="49" charset="0"/>
              </a:rPr>
              <a:t>return</a:t>
            </a:r>
            <a:r>
              <a:rPr lang="en-US" sz="1700" b="1" dirty="0">
                <a:solidFill>
                  <a:prstClr val="black"/>
                </a:solidFill>
                <a:latin typeface="Courier" pitchFamily="49" charset="0"/>
              </a:rPr>
              <a:t> </a:t>
            </a:r>
            <a:r>
              <a:rPr lang="en-US" sz="1700" b="1" dirty="0">
                <a:solidFill>
                  <a:srgbClr val="FF9900"/>
                </a:solidFill>
                <a:latin typeface="Courier" pitchFamily="49" charset="0"/>
              </a:rPr>
              <a:t>False</a:t>
            </a:r>
          </a:p>
          <a:p>
            <a:r>
              <a:rPr lang="en-US" sz="1700" b="1" dirty="0">
                <a:solidFill>
                  <a:prstClr val="black"/>
                </a:solidFill>
                <a:latin typeface="Courier" pitchFamily="49" charset="0"/>
              </a:rPr>
              <a:t>    </a:t>
            </a:r>
            <a:r>
              <a:rPr lang="en-US" sz="1700" b="1" dirty="0">
                <a:solidFill>
                  <a:srgbClr val="FF9900"/>
                </a:solidFill>
                <a:latin typeface="Courier" pitchFamily="49" charset="0"/>
              </a:rPr>
              <a:t>else</a:t>
            </a:r>
            <a:r>
              <a:rPr lang="en-US" sz="1700" b="1" dirty="0">
                <a:solidFill>
                  <a:prstClr val="black"/>
                </a:solidFill>
                <a:latin typeface="Courier" pitchFamily="49" charset="0"/>
              </a:rPr>
              <a:t>:</a:t>
            </a:r>
          </a:p>
          <a:p>
            <a:r>
              <a:rPr lang="en-US" sz="1700" b="1" dirty="0">
                <a:solidFill>
                  <a:prstClr val="black"/>
                </a:solidFill>
                <a:latin typeface="Courier" pitchFamily="49" charset="0"/>
              </a:rPr>
              <a:t>        option1 = </a:t>
            </a:r>
            <a:r>
              <a:rPr lang="en-US" sz="1700" b="1" dirty="0" err="1">
                <a:solidFill>
                  <a:prstClr val="black"/>
                </a:solidFill>
                <a:latin typeface="Courier" pitchFamily="49" charset="0"/>
              </a:rPr>
              <a:t>sublist_sum</a:t>
            </a:r>
            <a:r>
              <a:rPr lang="en-US" sz="1700" b="1" dirty="0">
                <a:solidFill>
                  <a:prstClr val="black"/>
                </a:solidFill>
                <a:latin typeface="Courier" pitchFamily="49" charset="0"/>
              </a:rPr>
              <a:t>(numbers[:-1], target – numbers[-1])</a:t>
            </a:r>
          </a:p>
          <a:p>
            <a:r>
              <a:rPr lang="en-US" sz="1700" b="1" dirty="0">
                <a:solidFill>
                  <a:prstClr val="black"/>
                </a:solidFill>
                <a:latin typeface="Courier" pitchFamily="49" charset="0"/>
              </a:rPr>
              <a:t>        option2 = </a:t>
            </a:r>
            <a:r>
              <a:rPr lang="en-US" sz="1700" b="1" dirty="0" err="1">
                <a:solidFill>
                  <a:prstClr val="black"/>
                </a:solidFill>
                <a:latin typeface="Courier" pitchFamily="49" charset="0"/>
              </a:rPr>
              <a:t>sublist_sum</a:t>
            </a:r>
            <a:r>
              <a:rPr lang="en-US" sz="1700" b="1" dirty="0">
                <a:solidFill>
                  <a:prstClr val="black"/>
                </a:solidFill>
                <a:latin typeface="Courier" pitchFamily="49" charset="0"/>
              </a:rPr>
              <a:t>(numbers[:-1], target)</a:t>
            </a:r>
          </a:p>
          <a:p>
            <a:r>
              <a:rPr lang="en-US" sz="1700" b="1" dirty="0">
                <a:solidFill>
                  <a:prstClr val="black"/>
                </a:solidFill>
                <a:latin typeface="Courier" pitchFamily="49" charset="0"/>
              </a:rPr>
              <a:t>        </a:t>
            </a:r>
            <a:r>
              <a:rPr lang="en-US" sz="1700" b="1" dirty="0">
                <a:solidFill>
                  <a:srgbClr val="FF9900"/>
                </a:solidFill>
                <a:latin typeface="Courier" pitchFamily="49" charset="0"/>
              </a:rPr>
              <a:t>return</a:t>
            </a:r>
            <a:r>
              <a:rPr lang="en-US" sz="1700" b="1" dirty="0">
                <a:solidFill>
                  <a:prstClr val="black"/>
                </a:solidFill>
                <a:latin typeface="Courier" pitchFamily="49" charset="0"/>
              </a:rPr>
              <a:t> option1 </a:t>
            </a:r>
            <a:r>
              <a:rPr lang="en-US" sz="1700" b="1" dirty="0">
                <a:solidFill>
                  <a:srgbClr val="FF9900"/>
                </a:solidFill>
                <a:latin typeface="Courier" pitchFamily="49" charset="0"/>
              </a:rPr>
              <a:t>or</a:t>
            </a:r>
            <a:r>
              <a:rPr lang="en-US" sz="1700" b="1" dirty="0">
                <a:solidFill>
                  <a:prstClr val="black"/>
                </a:solidFill>
                <a:latin typeface="Courier" pitchFamily="49" charset="0"/>
              </a:rPr>
              <a:t> option2</a:t>
            </a:r>
          </a:p>
        </p:txBody>
      </p:sp>
      <p:sp>
        <p:nvSpPr>
          <p:cNvPr id="7" name="Title 1">
            <a:extLst>
              <a:ext uri="{FF2B5EF4-FFF2-40B4-BE49-F238E27FC236}">
                <a16:creationId xmlns="" xmlns:a16="http://schemas.microsoft.com/office/drawing/2014/main" id="{31935FCE-732F-4FB5-B940-8DFA51B23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7809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Sub-list sum</a:t>
            </a:r>
          </a:p>
        </p:txBody>
      </p:sp>
    </p:spTree>
    <p:extLst>
      <p:ext uri="{BB962C8B-B14F-4D97-AF65-F5344CB8AC3E}">
        <p14:creationId xmlns:p14="http://schemas.microsoft.com/office/powerpoint/2010/main" val="179734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Sub-list sum – simulation 1: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44</a:t>
            </a:fld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l" rtl="0"/>
            <a:r>
              <a:rPr lang="en-US" dirty="0"/>
              <a:t>numbers = [1], target = 1</a:t>
            </a:r>
          </a:p>
        </p:txBody>
      </p:sp>
      <p:sp>
        <p:nvSpPr>
          <p:cNvPr id="6" name="Rectangle 5"/>
          <p:cNvSpPr/>
          <p:nvPr/>
        </p:nvSpPr>
        <p:spPr>
          <a:xfrm>
            <a:off x="827583" y="4365104"/>
            <a:ext cx="3240361" cy="1512168"/>
          </a:xfrm>
          <a:prstGeom prst="rect">
            <a:avLst/>
          </a:prstGeom>
          <a:noFill/>
          <a:ln w="25400">
            <a:solidFill>
              <a:srgbClr val="D3B5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u="sng" dirty="0">
                <a:solidFill>
                  <a:prstClr val="black"/>
                </a:solidFill>
              </a:rPr>
              <a:t>Call #1:</a:t>
            </a:r>
          </a:p>
          <a:p>
            <a:r>
              <a:rPr lang="en-US" dirty="0">
                <a:solidFill>
                  <a:prstClr val="black"/>
                </a:solidFill>
              </a:rPr>
              <a:t>numbers = [1], target = 1</a:t>
            </a:r>
          </a:p>
        </p:txBody>
      </p:sp>
      <p:sp>
        <p:nvSpPr>
          <p:cNvPr id="11" name="Right Arrow 10"/>
          <p:cNvSpPr/>
          <p:nvPr/>
        </p:nvSpPr>
        <p:spPr>
          <a:xfrm>
            <a:off x="323528" y="2240868"/>
            <a:ext cx="360040" cy="216024"/>
          </a:xfrm>
          <a:prstGeom prst="rightArrow">
            <a:avLst/>
          </a:prstGeom>
          <a:noFill/>
          <a:ln w="25400">
            <a:solidFill>
              <a:srgbClr val="D3B5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44620529-4CF7-4289-A165-22B2672066A5}"/>
              </a:ext>
            </a:extLst>
          </p:cNvPr>
          <p:cNvSpPr txBox="1"/>
          <p:nvPr/>
        </p:nvSpPr>
        <p:spPr>
          <a:xfrm>
            <a:off x="611560" y="2025422"/>
            <a:ext cx="6770464" cy="229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 err="1">
                <a:solidFill>
                  <a:srgbClr val="FF9900"/>
                </a:solidFill>
                <a:latin typeface="Courier" pitchFamily="49" charset="0"/>
              </a:rPr>
              <a:t>def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 </a:t>
            </a:r>
            <a:r>
              <a:rPr lang="en-US" sz="1300" b="1" dirty="0" err="1">
                <a:solidFill>
                  <a:srgbClr val="381FF5"/>
                </a:solidFill>
                <a:latin typeface="Courier" pitchFamily="49" charset="0"/>
              </a:rPr>
              <a:t>sublist_sum</a:t>
            </a:r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(numbers, target):</a:t>
            </a:r>
          </a:p>
          <a:p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   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if</a:t>
            </a:r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target == 0:</a:t>
            </a:r>
          </a:p>
          <a:p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       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return</a:t>
            </a:r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True</a:t>
            </a:r>
          </a:p>
          <a:p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   </a:t>
            </a:r>
            <a:r>
              <a:rPr lang="en-US" sz="1300" b="1" dirty="0" err="1">
                <a:solidFill>
                  <a:srgbClr val="FF9900"/>
                </a:solidFill>
                <a:latin typeface="Courier" pitchFamily="49" charset="0"/>
              </a:rPr>
              <a:t>elif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 </a:t>
            </a:r>
            <a:r>
              <a:rPr lang="en-US" sz="1300" b="1" dirty="0" err="1">
                <a:solidFill>
                  <a:srgbClr val="7030A0"/>
                </a:solidFill>
                <a:latin typeface="Courier" pitchFamily="49" charset="0"/>
              </a:rPr>
              <a:t>len</a:t>
            </a:r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(numbers)==0:</a:t>
            </a:r>
          </a:p>
          <a:p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       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return</a:t>
            </a:r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False</a:t>
            </a:r>
          </a:p>
          <a:p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   </a:t>
            </a:r>
            <a:r>
              <a:rPr lang="en-US" sz="1300" b="1" dirty="0" err="1">
                <a:solidFill>
                  <a:srgbClr val="FF9900"/>
                </a:solidFill>
                <a:latin typeface="Courier" pitchFamily="49" charset="0"/>
              </a:rPr>
              <a:t>elif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 </a:t>
            </a:r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target &lt; 0:</a:t>
            </a:r>
            <a:endParaRPr lang="en-US" sz="1300" b="1" dirty="0">
              <a:solidFill>
                <a:srgbClr val="FF0000"/>
              </a:solidFill>
              <a:latin typeface="Courier" pitchFamily="49" charset="0"/>
            </a:endParaRPr>
          </a:p>
          <a:p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       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return</a:t>
            </a:r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False</a:t>
            </a:r>
          </a:p>
          <a:p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   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else</a:t>
            </a:r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:</a:t>
            </a:r>
          </a:p>
          <a:p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       option1 = </a:t>
            </a:r>
            <a:r>
              <a:rPr lang="en-US" sz="1300" b="1" dirty="0" err="1">
                <a:solidFill>
                  <a:prstClr val="black"/>
                </a:solidFill>
                <a:latin typeface="Courier" pitchFamily="49" charset="0"/>
              </a:rPr>
              <a:t>sublist_sum</a:t>
            </a:r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(numbers[:-1], target – numbers[-1])</a:t>
            </a:r>
          </a:p>
          <a:p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       option2 = </a:t>
            </a:r>
            <a:r>
              <a:rPr lang="en-US" sz="1300" b="1" dirty="0" err="1">
                <a:solidFill>
                  <a:prstClr val="black"/>
                </a:solidFill>
                <a:latin typeface="Courier" pitchFamily="49" charset="0"/>
              </a:rPr>
              <a:t>sublist_sum</a:t>
            </a:r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(numbers[:-1], target)</a:t>
            </a:r>
          </a:p>
          <a:p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       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return</a:t>
            </a:r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option1 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or</a:t>
            </a:r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option2</a:t>
            </a:r>
          </a:p>
        </p:txBody>
      </p:sp>
    </p:spTree>
    <p:extLst>
      <p:ext uri="{BB962C8B-B14F-4D97-AF65-F5344CB8AC3E}">
        <p14:creationId xmlns:p14="http://schemas.microsoft.com/office/powerpoint/2010/main" val="3243301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Sub-list sum – simulation 1: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45</a:t>
            </a:fld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l" rtl="0"/>
            <a:r>
              <a:rPr lang="en-US" dirty="0"/>
              <a:t>numbers = [1], target = 1</a:t>
            </a:r>
          </a:p>
        </p:txBody>
      </p:sp>
      <p:sp>
        <p:nvSpPr>
          <p:cNvPr id="11" name="Right Arrow 10"/>
          <p:cNvSpPr/>
          <p:nvPr/>
        </p:nvSpPr>
        <p:spPr>
          <a:xfrm>
            <a:off x="323528" y="2636912"/>
            <a:ext cx="360040" cy="216024"/>
          </a:xfrm>
          <a:prstGeom prst="rightArrow">
            <a:avLst/>
          </a:prstGeom>
          <a:noFill/>
          <a:ln w="25400">
            <a:solidFill>
              <a:srgbClr val="D3B5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7583" y="4365104"/>
            <a:ext cx="3240361" cy="1512168"/>
          </a:xfrm>
          <a:prstGeom prst="rect">
            <a:avLst/>
          </a:prstGeom>
          <a:noFill/>
          <a:ln w="25400">
            <a:solidFill>
              <a:srgbClr val="D3B5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u="sng" dirty="0">
                <a:solidFill>
                  <a:prstClr val="black"/>
                </a:solidFill>
              </a:rPr>
              <a:t>Call #1:</a:t>
            </a:r>
          </a:p>
          <a:p>
            <a:r>
              <a:rPr lang="en-US" dirty="0">
                <a:solidFill>
                  <a:prstClr val="black"/>
                </a:solidFill>
              </a:rPr>
              <a:t>numbers = [1], target =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61AA74F8-C627-449A-9772-23E89186DAE4}"/>
              </a:ext>
            </a:extLst>
          </p:cNvPr>
          <p:cNvSpPr txBox="1"/>
          <p:nvPr/>
        </p:nvSpPr>
        <p:spPr>
          <a:xfrm>
            <a:off x="611560" y="2025422"/>
            <a:ext cx="6770464" cy="229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 err="1">
                <a:solidFill>
                  <a:srgbClr val="FF9900"/>
                </a:solidFill>
                <a:latin typeface="Courier" pitchFamily="49" charset="0"/>
              </a:rPr>
              <a:t>def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 </a:t>
            </a:r>
            <a:r>
              <a:rPr lang="en-US" sz="1300" b="1" dirty="0" err="1">
                <a:solidFill>
                  <a:srgbClr val="381FF5"/>
                </a:solidFill>
                <a:latin typeface="Courier" pitchFamily="49" charset="0"/>
              </a:rPr>
              <a:t>sublist_sum</a:t>
            </a:r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(numbers, target):</a:t>
            </a:r>
          </a:p>
          <a:p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   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if</a:t>
            </a:r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target == 0:</a:t>
            </a:r>
          </a:p>
          <a:p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       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return</a:t>
            </a:r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True</a:t>
            </a:r>
          </a:p>
          <a:p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   </a:t>
            </a:r>
            <a:r>
              <a:rPr lang="en-US" sz="1300" b="1" dirty="0" err="1">
                <a:solidFill>
                  <a:srgbClr val="FF9900"/>
                </a:solidFill>
                <a:latin typeface="Courier" pitchFamily="49" charset="0"/>
              </a:rPr>
              <a:t>elif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 </a:t>
            </a:r>
            <a:r>
              <a:rPr lang="en-US" sz="1300" b="1" dirty="0" err="1">
                <a:solidFill>
                  <a:srgbClr val="7030A0"/>
                </a:solidFill>
                <a:latin typeface="Courier" pitchFamily="49" charset="0"/>
              </a:rPr>
              <a:t>len</a:t>
            </a:r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(numbers)==0:</a:t>
            </a:r>
          </a:p>
          <a:p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       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return</a:t>
            </a:r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False</a:t>
            </a:r>
          </a:p>
          <a:p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   </a:t>
            </a:r>
            <a:r>
              <a:rPr lang="en-US" sz="1300" b="1" dirty="0" err="1">
                <a:solidFill>
                  <a:srgbClr val="FF9900"/>
                </a:solidFill>
                <a:latin typeface="Courier" pitchFamily="49" charset="0"/>
              </a:rPr>
              <a:t>elif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 </a:t>
            </a:r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target &lt; 0:</a:t>
            </a:r>
            <a:endParaRPr lang="en-US" sz="1300" b="1" dirty="0">
              <a:solidFill>
                <a:srgbClr val="FF0000"/>
              </a:solidFill>
              <a:latin typeface="Courier" pitchFamily="49" charset="0"/>
            </a:endParaRPr>
          </a:p>
          <a:p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       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return</a:t>
            </a:r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False</a:t>
            </a:r>
          </a:p>
          <a:p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   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else</a:t>
            </a:r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:</a:t>
            </a:r>
          </a:p>
          <a:p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       option1 = </a:t>
            </a:r>
            <a:r>
              <a:rPr lang="en-US" sz="1300" b="1" dirty="0" err="1">
                <a:solidFill>
                  <a:prstClr val="black"/>
                </a:solidFill>
                <a:latin typeface="Courier" pitchFamily="49" charset="0"/>
              </a:rPr>
              <a:t>sublist_sum</a:t>
            </a:r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(numbers[:-1], target – numbers[-1])</a:t>
            </a:r>
          </a:p>
          <a:p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       option2 = </a:t>
            </a:r>
            <a:r>
              <a:rPr lang="en-US" sz="1300" b="1" dirty="0" err="1">
                <a:solidFill>
                  <a:prstClr val="black"/>
                </a:solidFill>
                <a:latin typeface="Courier" pitchFamily="49" charset="0"/>
              </a:rPr>
              <a:t>sublist_sum</a:t>
            </a:r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(numbers[:-1], target)</a:t>
            </a:r>
          </a:p>
          <a:p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       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return</a:t>
            </a:r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option1 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or</a:t>
            </a:r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option2</a:t>
            </a:r>
          </a:p>
        </p:txBody>
      </p:sp>
    </p:spTree>
    <p:extLst>
      <p:ext uri="{BB962C8B-B14F-4D97-AF65-F5344CB8AC3E}">
        <p14:creationId xmlns:p14="http://schemas.microsoft.com/office/powerpoint/2010/main" val="1050737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Sub-list sum – simulation 1: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46</a:t>
            </a:fld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l" rtl="0"/>
            <a:r>
              <a:rPr lang="en-US" dirty="0"/>
              <a:t>numbers = [1], target = 1</a:t>
            </a:r>
          </a:p>
        </p:txBody>
      </p:sp>
      <p:sp>
        <p:nvSpPr>
          <p:cNvPr id="11" name="Right Arrow 10"/>
          <p:cNvSpPr/>
          <p:nvPr/>
        </p:nvSpPr>
        <p:spPr>
          <a:xfrm>
            <a:off x="323528" y="3068960"/>
            <a:ext cx="360040" cy="216024"/>
          </a:xfrm>
          <a:prstGeom prst="rightArrow">
            <a:avLst/>
          </a:prstGeom>
          <a:noFill/>
          <a:ln w="25400">
            <a:solidFill>
              <a:srgbClr val="D3B5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7583" y="4365104"/>
            <a:ext cx="3240361" cy="1512168"/>
          </a:xfrm>
          <a:prstGeom prst="rect">
            <a:avLst/>
          </a:prstGeom>
          <a:noFill/>
          <a:ln w="25400">
            <a:solidFill>
              <a:srgbClr val="D3B5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u="sng" dirty="0">
                <a:solidFill>
                  <a:prstClr val="black"/>
                </a:solidFill>
              </a:rPr>
              <a:t>Call #1:</a:t>
            </a:r>
          </a:p>
          <a:p>
            <a:r>
              <a:rPr lang="en-US" dirty="0">
                <a:solidFill>
                  <a:prstClr val="black"/>
                </a:solidFill>
              </a:rPr>
              <a:t>numbers = [1], target =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B8B862A1-5E1C-4784-B2B6-B82D5F99CDE3}"/>
              </a:ext>
            </a:extLst>
          </p:cNvPr>
          <p:cNvSpPr txBox="1"/>
          <p:nvPr/>
        </p:nvSpPr>
        <p:spPr>
          <a:xfrm>
            <a:off x="611560" y="2025422"/>
            <a:ext cx="6770464" cy="229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 err="1">
                <a:solidFill>
                  <a:srgbClr val="FF9900"/>
                </a:solidFill>
                <a:latin typeface="Courier" pitchFamily="49" charset="0"/>
              </a:rPr>
              <a:t>def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 </a:t>
            </a:r>
            <a:r>
              <a:rPr lang="en-US" sz="1300" b="1" dirty="0" err="1">
                <a:solidFill>
                  <a:srgbClr val="381FF5"/>
                </a:solidFill>
                <a:latin typeface="Courier" pitchFamily="49" charset="0"/>
              </a:rPr>
              <a:t>sublist_sum</a:t>
            </a:r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(numbers, target):</a:t>
            </a:r>
          </a:p>
          <a:p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   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if</a:t>
            </a:r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target == 0:</a:t>
            </a:r>
          </a:p>
          <a:p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       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return</a:t>
            </a:r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True</a:t>
            </a:r>
          </a:p>
          <a:p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   </a:t>
            </a:r>
            <a:r>
              <a:rPr lang="en-US" sz="1300" b="1" dirty="0" err="1">
                <a:solidFill>
                  <a:srgbClr val="FF9900"/>
                </a:solidFill>
                <a:latin typeface="Courier" pitchFamily="49" charset="0"/>
              </a:rPr>
              <a:t>elif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 </a:t>
            </a:r>
            <a:r>
              <a:rPr lang="en-US" sz="1300" b="1" dirty="0" err="1">
                <a:solidFill>
                  <a:srgbClr val="7030A0"/>
                </a:solidFill>
                <a:latin typeface="Courier" pitchFamily="49" charset="0"/>
              </a:rPr>
              <a:t>len</a:t>
            </a:r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(numbers)==0:</a:t>
            </a:r>
          </a:p>
          <a:p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       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return</a:t>
            </a:r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False</a:t>
            </a:r>
          </a:p>
          <a:p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   </a:t>
            </a:r>
            <a:r>
              <a:rPr lang="en-US" sz="1300" b="1" dirty="0" err="1">
                <a:solidFill>
                  <a:srgbClr val="FF9900"/>
                </a:solidFill>
                <a:latin typeface="Courier" pitchFamily="49" charset="0"/>
              </a:rPr>
              <a:t>elif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 </a:t>
            </a:r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target &lt; 0:</a:t>
            </a:r>
            <a:endParaRPr lang="en-US" sz="1300" b="1" dirty="0">
              <a:solidFill>
                <a:srgbClr val="FF0000"/>
              </a:solidFill>
              <a:latin typeface="Courier" pitchFamily="49" charset="0"/>
            </a:endParaRPr>
          </a:p>
          <a:p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       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return</a:t>
            </a:r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False</a:t>
            </a:r>
          </a:p>
          <a:p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   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else</a:t>
            </a:r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:</a:t>
            </a:r>
          </a:p>
          <a:p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       option1 = </a:t>
            </a:r>
            <a:r>
              <a:rPr lang="en-US" sz="1300" b="1" dirty="0" err="1">
                <a:solidFill>
                  <a:prstClr val="black"/>
                </a:solidFill>
                <a:latin typeface="Courier" pitchFamily="49" charset="0"/>
              </a:rPr>
              <a:t>sublist_sum</a:t>
            </a:r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(numbers[:-1], target – numbers[-1])</a:t>
            </a:r>
          </a:p>
          <a:p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       option2 = </a:t>
            </a:r>
            <a:r>
              <a:rPr lang="en-US" sz="1300" b="1" dirty="0" err="1">
                <a:solidFill>
                  <a:prstClr val="black"/>
                </a:solidFill>
                <a:latin typeface="Courier" pitchFamily="49" charset="0"/>
              </a:rPr>
              <a:t>sublist_sum</a:t>
            </a:r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(numbers[:-1], target)</a:t>
            </a:r>
          </a:p>
          <a:p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       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return</a:t>
            </a:r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option1 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or</a:t>
            </a:r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option2</a:t>
            </a:r>
          </a:p>
        </p:txBody>
      </p:sp>
    </p:spTree>
    <p:extLst>
      <p:ext uri="{BB962C8B-B14F-4D97-AF65-F5344CB8AC3E}">
        <p14:creationId xmlns:p14="http://schemas.microsoft.com/office/powerpoint/2010/main" val="3580267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Sub-list sum – simulation 1: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47</a:t>
            </a:fld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l" rtl="0"/>
            <a:r>
              <a:rPr lang="en-US" dirty="0"/>
              <a:t>numbers = [1], target = 1</a:t>
            </a:r>
          </a:p>
        </p:txBody>
      </p:sp>
      <p:sp>
        <p:nvSpPr>
          <p:cNvPr id="11" name="Right Arrow 10"/>
          <p:cNvSpPr/>
          <p:nvPr/>
        </p:nvSpPr>
        <p:spPr>
          <a:xfrm>
            <a:off x="323528" y="3645024"/>
            <a:ext cx="360040" cy="216024"/>
          </a:xfrm>
          <a:prstGeom prst="rightArrow">
            <a:avLst/>
          </a:prstGeom>
          <a:noFill/>
          <a:ln w="25400">
            <a:solidFill>
              <a:srgbClr val="D3B5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7583" y="4365104"/>
            <a:ext cx="3240361" cy="1512168"/>
          </a:xfrm>
          <a:prstGeom prst="rect">
            <a:avLst/>
          </a:prstGeom>
          <a:noFill/>
          <a:ln w="25400">
            <a:solidFill>
              <a:srgbClr val="D3B5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u="sng" dirty="0">
                <a:solidFill>
                  <a:prstClr val="black"/>
                </a:solidFill>
              </a:rPr>
              <a:t>Call #1:</a:t>
            </a:r>
          </a:p>
          <a:p>
            <a:r>
              <a:rPr lang="en-US" dirty="0">
                <a:solidFill>
                  <a:prstClr val="black"/>
                </a:solidFill>
              </a:rPr>
              <a:t>numbers = [1], target = 1</a:t>
            </a:r>
          </a:p>
          <a:p>
            <a:r>
              <a:rPr lang="en-US" dirty="0">
                <a:solidFill>
                  <a:prstClr val="black"/>
                </a:solidFill>
              </a:rPr>
              <a:t>option1 = </a:t>
            </a:r>
            <a:r>
              <a:rPr lang="en-US" dirty="0" err="1">
                <a:solidFill>
                  <a:prstClr val="black"/>
                </a:solidFill>
              </a:rPr>
              <a:t>sublist_sum</a:t>
            </a:r>
            <a:r>
              <a:rPr lang="en-US" dirty="0">
                <a:solidFill>
                  <a:prstClr val="black"/>
                </a:solidFill>
              </a:rPr>
              <a:t>([], 0)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7E704304-EB04-4283-B0FC-2660A0E93B89}"/>
              </a:ext>
            </a:extLst>
          </p:cNvPr>
          <p:cNvSpPr txBox="1"/>
          <p:nvPr/>
        </p:nvSpPr>
        <p:spPr>
          <a:xfrm>
            <a:off x="611560" y="2025422"/>
            <a:ext cx="6770464" cy="229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 err="1">
                <a:solidFill>
                  <a:srgbClr val="FF9900"/>
                </a:solidFill>
                <a:latin typeface="Courier" pitchFamily="49" charset="0"/>
              </a:rPr>
              <a:t>def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 </a:t>
            </a:r>
            <a:r>
              <a:rPr lang="en-US" sz="1300" b="1" dirty="0" err="1">
                <a:solidFill>
                  <a:srgbClr val="381FF5"/>
                </a:solidFill>
                <a:latin typeface="Courier" pitchFamily="49" charset="0"/>
              </a:rPr>
              <a:t>sublist_sum</a:t>
            </a:r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(numbers, target):</a:t>
            </a:r>
          </a:p>
          <a:p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   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if</a:t>
            </a:r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target == 0:</a:t>
            </a:r>
          </a:p>
          <a:p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       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return</a:t>
            </a:r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True</a:t>
            </a:r>
          </a:p>
          <a:p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   </a:t>
            </a:r>
            <a:r>
              <a:rPr lang="en-US" sz="1300" b="1" dirty="0" err="1">
                <a:solidFill>
                  <a:srgbClr val="FF9900"/>
                </a:solidFill>
                <a:latin typeface="Courier" pitchFamily="49" charset="0"/>
              </a:rPr>
              <a:t>elif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 </a:t>
            </a:r>
            <a:r>
              <a:rPr lang="en-US" sz="1300" b="1" dirty="0" err="1">
                <a:solidFill>
                  <a:srgbClr val="7030A0"/>
                </a:solidFill>
                <a:latin typeface="Courier" pitchFamily="49" charset="0"/>
              </a:rPr>
              <a:t>len</a:t>
            </a:r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(numbers)==0:</a:t>
            </a:r>
          </a:p>
          <a:p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       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return</a:t>
            </a:r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False</a:t>
            </a:r>
          </a:p>
          <a:p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   </a:t>
            </a:r>
            <a:r>
              <a:rPr lang="en-US" sz="1300" b="1" dirty="0" err="1">
                <a:solidFill>
                  <a:srgbClr val="FF9900"/>
                </a:solidFill>
                <a:latin typeface="Courier" pitchFamily="49" charset="0"/>
              </a:rPr>
              <a:t>elif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 </a:t>
            </a:r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target &lt; 0:</a:t>
            </a:r>
            <a:endParaRPr lang="en-US" sz="1300" b="1" dirty="0">
              <a:solidFill>
                <a:srgbClr val="FF0000"/>
              </a:solidFill>
              <a:latin typeface="Courier" pitchFamily="49" charset="0"/>
            </a:endParaRPr>
          </a:p>
          <a:p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       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return</a:t>
            </a:r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False</a:t>
            </a:r>
          </a:p>
          <a:p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   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else</a:t>
            </a:r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:</a:t>
            </a:r>
          </a:p>
          <a:p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       option1 = </a:t>
            </a:r>
            <a:r>
              <a:rPr lang="en-US" sz="1300" b="1" dirty="0" err="1">
                <a:solidFill>
                  <a:prstClr val="black"/>
                </a:solidFill>
                <a:latin typeface="Courier" pitchFamily="49" charset="0"/>
              </a:rPr>
              <a:t>sublist_sum</a:t>
            </a:r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(numbers[:-1], target – numbers[-1])</a:t>
            </a:r>
          </a:p>
          <a:p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       option2 = </a:t>
            </a:r>
            <a:r>
              <a:rPr lang="en-US" sz="1300" b="1" dirty="0" err="1">
                <a:solidFill>
                  <a:prstClr val="black"/>
                </a:solidFill>
                <a:latin typeface="Courier" pitchFamily="49" charset="0"/>
              </a:rPr>
              <a:t>sublist_sum</a:t>
            </a:r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(numbers[:-1], target)</a:t>
            </a:r>
          </a:p>
          <a:p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       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return</a:t>
            </a:r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option1 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or</a:t>
            </a:r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option2</a:t>
            </a:r>
          </a:p>
        </p:txBody>
      </p:sp>
    </p:spTree>
    <p:extLst>
      <p:ext uri="{BB962C8B-B14F-4D97-AF65-F5344CB8AC3E}">
        <p14:creationId xmlns:p14="http://schemas.microsoft.com/office/powerpoint/2010/main" val="1269503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Sub-list sum – simulation 1: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48</a:t>
            </a:fld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l" rtl="0"/>
            <a:r>
              <a:rPr lang="en-US" dirty="0"/>
              <a:t>numbers = [1], target = 1</a:t>
            </a:r>
          </a:p>
        </p:txBody>
      </p:sp>
      <p:sp>
        <p:nvSpPr>
          <p:cNvPr id="11" name="Right Arrow 10"/>
          <p:cNvSpPr/>
          <p:nvPr/>
        </p:nvSpPr>
        <p:spPr>
          <a:xfrm>
            <a:off x="323528" y="3645024"/>
            <a:ext cx="360040" cy="216024"/>
          </a:xfrm>
          <a:prstGeom prst="rightArrow">
            <a:avLst/>
          </a:prstGeom>
          <a:noFill/>
          <a:ln w="25400">
            <a:solidFill>
              <a:srgbClr val="D3B5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7584" y="4365104"/>
            <a:ext cx="3240360" cy="1512168"/>
          </a:xfrm>
          <a:prstGeom prst="rect">
            <a:avLst/>
          </a:prstGeom>
          <a:noFill/>
          <a:ln w="25400">
            <a:solidFill>
              <a:srgbClr val="D3B5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u="sng" dirty="0">
                <a:solidFill>
                  <a:prstClr val="black"/>
                </a:solidFill>
              </a:rPr>
              <a:t>Call #1:</a:t>
            </a:r>
          </a:p>
          <a:p>
            <a:r>
              <a:rPr lang="en-US" dirty="0">
                <a:solidFill>
                  <a:prstClr val="black"/>
                </a:solidFill>
              </a:rPr>
              <a:t>numbers = [1], target = 1</a:t>
            </a:r>
          </a:p>
          <a:p>
            <a:r>
              <a:rPr lang="en-US" dirty="0">
                <a:solidFill>
                  <a:prstClr val="black"/>
                </a:solidFill>
              </a:rPr>
              <a:t>option1 = </a:t>
            </a:r>
            <a:r>
              <a:rPr lang="en-US" dirty="0" err="1">
                <a:solidFill>
                  <a:prstClr val="black"/>
                </a:solidFill>
              </a:rPr>
              <a:t>sublist_sum</a:t>
            </a:r>
            <a:r>
              <a:rPr lang="en-US" dirty="0">
                <a:solidFill>
                  <a:prstClr val="black"/>
                </a:solidFill>
              </a:rPr>
              <a:t>([], 0)</a:t>
            </a:r>
          </a:p>
        </p:txBody>
      </p:sp>
      <p:cxnSp>
        <p:nvCxnSpPr>
          <p:cNvPr id="6" name="Straight Arrow Connector 5"/>
          <p:cNvCxnSpPr>
            <a:cxnSpLocks/>
          </p:cNvCxnSpPr>
          <p:nvPr/>
        </p:nvCxnSpPr>
        <p:spPr>
          <a:xfrm flipV="1">
            <a:off x="3419872" y="4581128"/>
            <a:ext cx="1368152" cy="504056"/>
          </a:xfrm>
          <a:prstGeom prst="straightConnector1">
            <a:avLst/>
          </a:prstGeom>
          <a:ln w="254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ight Arrow 9"/>
          <p:cNvSpPr/>
          <p:nvPr/>
        </p:nvSpPr>
        <p:spPr>
          <a:xfrm>
            <a:off x="323528" y="2276872"/>
            <a:ext cx="360040" cy="216024"/>
          </a:xfrm>
          <a:prstGeom prst="rightArrow">
            <a:avLst/>
          </a:prstGeom>
          <a:noFill/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860032" y="4185084"/>
            <a:ext cx="3207231" cy="900100"/>
          </a:xfrm>
          <a:prstGeom prst="rect">
            <a:avLst/>
          </a:prstGeom>
          <a:noFill/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u="sng" dirty="0">
                <a:solidFill>
                  <a:prstClr val="black"/>
                </a:solidFill>
              </a:rPr>
              <a:t>Call #2:</a:t>
            </a:r>
          </a:p>
          <a:p>
            <a:r>
              <a:rPr lang="en-US" dirty="0">
                <a:solidFill>
                  <a:prstClr val="black"/>
                </a:solidFill>
              </a:rPr>
              <a:t>numbers = [], target = 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43BFE7EE-A677-4BBC-BFAC-89AD78054F2B}"/>
              </a:ext>
            </a:extLst>
          </p:cNvPr>
          <p:cNvSpPr txBox="1"/>
          <p:nvPr/>
        </p:nvSpPr>
        <p:spPr>
          <a:xfrm>
            <a:off x="611560" y="2025422"/>
            <a:ext cx="6770464" cy="229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 err="1">
                <a:solidFill>
                  <a:srgbClr val="FF9900"/>
                </a:solidFill>
                <a:latin typeface="Courier" pitchFamily="49" charset="0"/>
              </a:rPr>
              <a:t>def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 </a:t>
            </a:r>
            <a:r>
              <a:rPr lang="en-US" sz="1300" b="1" dirty="0" err="1">
                <a:solidFill>
                  <a:srgbClr val="381FF5"/>
                </a:solidFill>
                <a:latin typeface="Courier" pitchFamily="49" charset="0"/>
              </a:rPr>
              <a:t>sublist_sum</a:t>
            </a:r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(numbers, target):</a:t>
            </a:r>
          </a:p>
          <a:p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   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if</a:t>
            </a:r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target == 0:</a:t>
            </a:r>
          </a:p>
          <a:p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       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return</a:t>
            </a:r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True</a:t>
            </a:r>
          </a:p>
          <a:p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   </a:t>
            </a:r>
            <a:r>
              <a:rPr lang="en-US" sz="1300" b="1" dirty="0" err="1">
                <a:solidFill>
                  <a:srgbClr val="FF9900"/>
                </a:solidFill>
                <a:latin typeface="Courier" pitchFamily="49" charset="0"/>
              </a:rPr>
              <a:t>elif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 </a:t>
            </a:r>
            <a:r>
              <a:rPr lang="en-US" sz="1300" b="1" dirty="0" err="1">
                <a:solidFill>
                  <a:srgbClr val="7030A0"/>
                </a:solidFill>
                <a:latin typeface="Courier" pitchFamily="49" charset="0"/>
              </a:rPr>
              <a:t>len</a:t>
            </a:r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(numbers)==0:</a:t>
            </a:r>
          </a:p>
          <a:p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       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return</a:t>
            </a:r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False</a:t>
            </a:r>
          </a:p>
          <a:p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   </a:t>
            </a:r>
            <a:r>
              <a:rPr lang="en-US" sz="1300" b="1" dirty="0" err="1">
                <a:solidFill>
                  <a:srgbClr val="FF9900"/>
                </a:solidFill>
                <a:latin typeface="Courier" pitchFamily="49" charset="0"/>
              </a:rPr>
              <a:t>elif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 </a:t>
            </a:r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target &lt; 0:</a:t>
            </a:r>
            <a:endParaRPr lang="en-US" sz="1300" b="1" dirty="0">
              <a:solidFill>
                <a:srgbClr val="FF0000"/>
              </a:solidFill>
              <a:latin typeface="Courier" pitchFamily="49" charset="0"/>
            </a:endParaRPr>
          </a:p>
          <a:p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       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return</a:t>
            </a:r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False</a:t>
            </a:r>
          </a:p>
          <a:p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   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else</a:t>
            </a:r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:</a:t>
            </a:r>
          </a:p>
          <a:p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       option1 = </a:t>
            </a:r>
            <a:r>
              <a:rPr lang="en-US" sz="1300" b="1" dirty="0" err="1">
                <a:solidFill>
                  <a:prstClr val="black"/>
                </a:solidFill>
                <a:latin typeface="Courier" pitchFamily="49" charset="0"/>
              </a:rPr>
              <a:t>sublist_sum</a:t>
            </a:r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(numbers[:-1], target – numbers[-1])</a:t>
            </a:r>
          </a:p>
          <a:p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       option2 = </a:t>
            </a:r>
            <a:r>
              <a:rPr lang="en-US" sz="1300" b="1" dirty="0" err="1">
                <a:solidFill>
                  <a:prstClr val="black"/>
                </a:solidFill>
                <a:latin typeface="Courier" pitchFamily="49" charset="0"/>
              </a:rPr>
              <a:t>sublist_sum</a:t>
            </a:r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(numbers[:-1], target)</a:t>
            </a:r>
          </a:p>
          <a:p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       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return</a:t>
            </a:r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option1 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or</a:t>
            </a:r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option2</a:t>
            </a:r>
          </a:p>
        </p:txBody>
      </p:sp>
    </p:spTree>
    <p:extLst>
      <p:ext uri="{BB962C8B-B14F-4D97-AF65-F5344CB8AC3E}">
        <p14:creationId xmlns:p14="http://schemas.microsoft.com/office/powerpoint/2010/main" val="1508851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Sub-list sum – simulation 1: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49</a:t>
            </a:fld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l" rtl="0"/>
            <a:r>
              <a:rPr lang="en-US" dirty="0"/>
              <a:t>numbers = [1], target = 1</a:t>
            </a:r>
          </a:p>
        </p:txBody>
      </p:sp>
      <p:sp>
        <p:nvSpPr>
          <p:cNvPr id="11" name="Right Arrow 10"/>
          <p:cNvSpPr/>
          <p:nvPr/>
        </p:nvSpPr>
        <p:spPr>
          <a:xfrm>
            <a:off x="323528" y="3645024"/>
            <a:ext cx="360040" cy="216024"/>
          </a:xfrm>
          <a:prstGeom prst="rightArrow">
            <a:avLst/>
          </a:prstGeom>
          <a:noFill/>
          <a:ln w="25400">
            <a:solidFill>
              <a:srgbClr val="D3B5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7583" y="4365104"/>
            <a:ext cx="3240361" cy="1512168"/>
          </a:xfrm>
          <a:prstGeom prst="rect">
            <a:avLst/>
          </a:prstGeom>
          <a:noFill/>
          <a:ln w="25400">
            <a:solidFill>
              <a:srgbClr val="D3B5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u="sng" dirty="0">
                <a:solidFill>
                  <a:prstClr val="black"/>
                </a:solidFill>
              </a:rPr>
              <a:t>Call #1:</a:t>
            </a:r>
          </a:p>
          <a:p>
            <a:r>
              <a:rPr lang="en-US" dirty="0">
                <a:solidFill>
                  <a:prstClr val="black"/>
                </a:solidFill>
              </a:rPr>
              <a:t>numbers = [1], target = 1</a:t>
            </a:r>
          </a:p>
          <a:p>
            <a:r>
              <a:rPr lang="en-US" dirty="0">
                <a:solidFill>
                  <a:prstClr val="black"/>
                </a:solidFill>
              </a:rPr>
              <a:t>option1 = </a:t>
            </a:r>
            <a:r>
              <a:rPr lang="en-US" dirty="0" err="1">
                <a:solidFill>
                  <a:prstClr val="black"/>
                </a:solidFill>
              </a:rPr>
              <a:t>sublist_sum</a:t>
            </a:r>
            <a:r>
              <a:rPr lang="en-US" dirty="0">
                <a:solidFill>
                  <a:prstClr val="black"/>
                </a:solidFill>
              </a:rPr>
              <a:t>([], 0)</a:t>
            </a:r>
          </a:p>
        </p:txBody>
      </p:sp>
      <p:sp>
        <p:nvSpPr>
          <p:cNvPr id="9" name="Rectangle 8"/>
          <p:cNvSpPr/>
          <p:nvPr/>
        </p:nvSpPr>
        <p:spPr>
          <a:xfrm>
            <a:off x="4860032" y="4185084"/>
            <a:ext cx="3207231" cy="900100"/>
          </a:xfrm>
          <a:prstGeom prst="rect">
            <a:avLst/>
          </a:prstGeom>
          <a:noFill/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u="sng" dirty="0">
                <a:solidFill>
                  <a:prstClr val="black"/>
                </a:solidFill>
              </a:rPr>
              <a:t>Call #2:</a:t>
            </a:r>
          </a:p>
          <a:p>
            <a:r>
              <a:rPr lang="en-US" dirty="0">
                <a:solidFill>
                  <a:prstClr val="black"/>
                </a:solidFill>
              </a:rPr>
              <a:t>numbers = [], target = 0</a:t>
            </a:r>
          </a:p>
          <a:p>
            <a:r>
              <a:rPr lang="en-US" dirty="0">
                <a:solidFill>
                  <a:prstClr val="black"/>
                </a:solidFill>
              </a:rPr>
              <a:t>return value: </a:t>
            </a:r>
            <a:r>
              <a:rPr lang="en-US" dirty="0">
                <a:solidFill>
                  <a:srgbClr val="FF9900"/>
                </a:solidFill>
              </a:rPr>
              <a:t>True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323528" y="2492896"/>
            <a:ext cx="360040" cy="216024"/>
          </a:xfrm>
          <a:prstGeom prst="rightArrow">
            <a:avLst/>
          </a:prstGeom>
          <a:noFill/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423F237A-3A34-4A73-9C31-7B9365DF0270}"/>
              </a:ext>
            </a:extLst>
          </p:cNvPr>
          <p:cNvSpPr txBox="1"/>
          <p:nvPr/>
        </p:nvSpPr>
        <p:spPr>
          <a:xfrm>
            <a:off x="611560" y="2025422"/>
            <a:ext cx="6770464" cy="229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 err="1">
                <a:solidFill>
                  <a:srgbClr val="FF9900"/>
                </a:solidFill>
                <a:latin typeface="Courier" pitchFamily="49" charset="0"/>
              </a:rPr>
              <a:t>def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 </a:t>
            </a:r>
            <a:r>
              <a:rPr lang="en-US" sz="1300" b="1" dirty="0" err="1">
                <a:solidFill>
                  <a:srgbClr val="381FF5"/>
                </a:solidFill>
                <a:latin typeface="Courier" pitchFamily="49" charset="0"/>
              </a:rPr>
              <a:t>sublist_sum</a:t>
            </a:r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(numbers, target):</a:t>
            </a:r>
          </a:p>
          <a:p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   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if</a:t>
            </a:r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target == 0:</a:t>
            </a:r>
          </a:p>
          <a:p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       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return</a:t>
            </a:r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True</a:t>
            </a:r>
          </a:p>
          <a:p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   </a:t>
            </a:r>
            <a:r>
              <a:rPr lang="en-US" sz="1300" b="1" dirty="0" err="1">
                <a:solidFill>
                  <a:srgbClr val="FF9900"/>
                </a:solidFill>
                <a:latin typeface="Courier" pitchFamily="49" charset="0"/>
              </a:rPr>
              <a:t>elif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 </a:t>
            </a:r>
            <a:r>
              <a:rPr lang="en-US" sz="1300" b="1" dirty="0" err="1">
                <a:solidFill>
                  <a:srgbClr val="7030A0"/>
                </a:solidFill>
                <a:latin typeface="Courier" pitchFamily="49" charset="0"/>
              </a:rPr>
              <a:t>len</a:t>
            </a:r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(numbers)==0:</a:t>
            </a:r>
          </a:p>
          <a:p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       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return</a:t>
            </a:r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False</a:t>
            </a:r>
          </a:p>
          <a:p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   </a:t>
            </a:r>
            <a:r>
              <a:rPr lang="en-US" sz="1300" b="1" dirty="0" err="1">
                <a:solidFill>
                  <a:srgbClr val="FF9900"/>
                </a:solidFill>
                <a:latin typeface="Courier" pitchFamily="49" charset="0"/>
              </a:rPr>
              <a:t>elif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 </a:t>
            </a:r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target &lt; 0:</a:t>
            </a:r>
            <a:endParaRPr lang="en-US" sz="1300" b="1" dirty="0">
              <a:solidFill>
                <a:srgbClr val="FF0000"/>
              </a:solidFill>
              <a:latin typeface="Courier" pitchFamily="49" charset="0"/>
            </a:endParaRPr>
          </a:p>
          <a:p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       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return</a:t>
            </a:r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False</a:t>
            </a:r>
          </a:p>
          <a:p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   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else</a:t>
            </a:r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:</a:t>
            </a:r>
          </a:p>
          <a:p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       option1 = </a:t>
            </a:r>
            <a:r>
              <a:rPr lang="en-US" sz="1300" b="1" dirty="0" err="1">
                <a:solidFill>
                  <a:prstClr val="black"/>
                </a:solidFill>
                <a:latin typeface="Courier" pitchFamily="49" charset="0"/>
              </a:rPr>
              <a:t>sublist_sum</a:t>
            </a:r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(numbers[:-1], target – numbers[-1])</a:t>
            </a:r>
          </a:p>
          <a:p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       option2 = </a:t>
            </a:r>
            <a:r>
              <a:rPr lang="en-US" sz="1300" b="1" dirty="0" err="1">
                <a:solidFill>
                  <a:prstClr val="black"/>
                </a:solidFill>
                <a:latin typeface="Courier" pitchFamily="49" charset="0"/>
              </a:rPr>
              <a:t>sublist_sum</a:t>
            </a:r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(numbers[:-1], target)</a:t>
            </a:r>
          </a:p>
          <a:p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       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return</a:t>
            </a:r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option1 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or</a:t>
            </a:r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option2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="" xmlns:a16="http://schemas.microsoft.com/office/drawing/2014/main" id="{5773BE99-57F8-4343-ABF3-ABA3FF4EE442}"/>
              </a:ext>
            </a:extLst>
          </p:cNvPr>
          <p:cNvCxnSpPr>
            <a:cxnSpLocks/>
          </p:cNvCxnSpPr>
          <p:nvPr/>
        </p:nvCxnSpPr>
        <p:spPr>
          <a:xfrm flipV="1">
            <a:off x="3419872" y="4581128"/>
            <a:ext cx="1368152" cy="504056"/>
          </a:xfrm>
          <a:prstGeom prst="straightConnector1">
            <a:avLst/>
          </a:prstGeom>
          <a:ln w="254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0389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Three Rules of Recursion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5</a:t>
            </a:fld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202432" y="1953344"/>
            <a:ext cx="7772400" cy="3275856"/>
          </a:xfrm>
        </p:spPr>
        <p:txBody>
          <a:bodyPr>
            <a:normAutofit/>
          </a:bodyPr>
          <a:lstStyle/>
          <a:p>
            <a:pPr marL="609600" indent="-609600" algn="l" rtl="0">
              <a:buClr>
                <a:schemeClr val="tx1"/>
              </a:buClr>
              <a:buSzTx/>
              <a:buFont typeface="Wingdings" pitchFamily="2" charset="2"/>
              <a:buAutoNum type="arabicPeriod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Base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(termination) condition</a:t>
            </a:r>
          </a:p>
          <a:p>
            <a:pPr marL="609600" indent="-609600" algn="l" rtl="0">
              <a:buClr>
                <a:schemeClr val="tx1"/>
              </a:buClr>
              <a:buSzTx/>
              <a:buFont typeface="Wingdings" pitchFamily="2" charset="2"/>
              <a:buAutoNum type="arabicPeriod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09600" indent="-609600" algn="l" rtl="0">
              <a:buClr>
                <a:schemeClr val="tx1"/>
              </a:buClr>
              <a:buSzTx/>
              <a:buFont typeface="Wingdings" pitchFamily="2" charset="2"/>
              <a:buAutoNum type="arabicPeriod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Decomposition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to smaller instances</a:t>
            </a:r>
          </a:p>
          <a:p>
            <a:pPr marL="609600" indent="-609600" algn="l" rtl="0">
              <a:buClr>
                <a:schemeClr val="tx1"/>
              </a:buClr>
              <a:buSzTx/>
              <a:buFont typeface="Wingdings" pitchFamily="2" charset="2"/>
              <a:buAutoNum type="arabicPeriod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09600" indent="-609600" algn="l" rtl="0">
              <a:buClr>
                <a:schemeClr val="tx1"/>
              </a:buClr>
              <a:buSzTx/>
              <a:buFont typeface="Wingdings" pitchFamily="2" charset="2"/>
              <a:buAutoNum type="arabicPeriod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Use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solutions of smaller instances to solve the original problem</a:t>
            </a:r>
          </a:p>
          <a:p>
            <a:pPr marL="609600" indent="-609600" algn="l" rtl="0">
              <a:buClr>
                <a:schemeClr val="tx1"/>
              </a:buClr>
              <a:buSzTx/>
              <a:buFont typeface="Wingdings" pitchFamily="2" charset="2"/>
              <a:buAutoNum type="arabicPeriod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20040" lvl="1" indent="0" algn="l" rtl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539552" y="1844824"/>
            <a:ext cx="720080" cy="2952328"/>
            <a:chOff x="251520" y="1484784"/>
            <a:chExt cx="720080" cy="2664296"/>
          </a:xfrm>
        </p:grpSpPr>
        <p:pic>
          <p:nvPicPr>
            <p:cNvPr id="5" name="Picture 5" descr="BET-37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000" r="10000"/>
            <a:stretch>
              <a:fillRect/>
            </a:stretch>
          </p:blipFill>
          <p:spPr bwMode="auto">
            <a:xfrm>
              <a:off x="251520" y="1484784"/>
              <a:ext cx="648072" cy="6480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14" descr="avor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9248" y="3466728"/>
              <a:ext cx="682352" cy="6823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תמונה 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800" y="2492896"/>
              <a:ext cx="613792" cy="52674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94684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Sub-list sum – simulation 1: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50</a:t>
            </a:fld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l" rtl="0"/>
            <a:r>
              <a:rPr lang="en-US" dirty="0"/>
              <a:t>numbers = [1], target = 1</a:t>
            </a:r>
          </a:p>
        </p:txBody>
      </p:sp>
      <p:sp>
        <p:nvSpPr>
          <p:cNvPr id="11" name="Right Arrow 10"/>
          <p:cNvSpPr/>
          <p:nvPr/>
        </p:nvSpPr>
        <p:spPr>
          <a:xfrm>
            <a:off x="323528" y="3645024"/>
            <a:ext cx="360040" cy="216024"/>
          </a:xfrm>
          <a:prstGeom prst="rightArrow">
            <a:avLst/>
          </a:prstGeom>
          <a:noFill/>
          <a:ln w="25400">
            <a:solidFill>
              <a:srgbClr val="D3B5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7583" y="4365104"/>
            <a:ext cx="3240361" cy="1512168"/>
          </a:xfrm>
          <a:prstGeom prst="rect">
            <a:avLst/>
          </a:prstGeom>
          <a:noFill/>
          <a:ln w="25400">
            <a:solidFill>
              <a:srgbClr val="D3B5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u="sng" dirty="0">
                <a:solidFill>
                  <a:prstClr val="black"/>
                </a:solidFill>
              </a:rPr>
              <a:t>Call #1:</a:t>
            </a:r>
          </a:p>
          <a:p>
            <a:r>
              <a:rPr lang="en-US" dirty="0">
                <a:solidFill>
                  <a:prstClr val="black"/>
                </a:solidFill>
              </a:rPr>
              <a:t>numbers = [1], target = 1</a:t>
            </a:r>
          </a:p>
          <a:p>
            <a:r>
              <a:rPr lang="en-US" dirty="0">
                <a:solidFill>
                  <a:prstClr val="black"/>
                </a:solidFill>
              </a:rPr>
              <a:t>option1 = </a:t>
            </a:r>
            <a:r>
              <a:rPr lang="en-US" dirty="0" err="1">
                <a:solidFill>
                  <a:prstClr val="black"/>
                </a:solidFill>
              </a:rPr>
              <a:t>sublist_sum</a:t>
            </a:r>
            <a:r>
              <a:rPr lang="en-US" dirty="0">
                <a:solidFill>
                  <a:prstClr val="black"/>
                </a:solidFill>
              </a:rPr>
              <a:t>([], 0) = </a:t>
            </a:r>
            <a:r>
              <a:rPr lang="en-US" dirty="0">
                <a:solidFill>
                  <a:srgbClr val="FF9900"/>
                </a:solidFill>
              </a:rPr>
              <a:t>True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0B795E2B-079C-42DC-B80F-C6429F969453}"/>
              </a:ext>
            </a:extLst>
          </p:cNvPr>
          <p:cNvSpPr txBox="1"/>
          <p:nvPr/>
        </p:nvSpPr>
        <p:spPr>
          <a:xfrm>
            <a:off x="611560" y="2025422"/>
            <a:ext cx="6770464" cy="229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 err="1">
                <a:solidFill>
                  <a:srgbClr val="FF9900"/>
                </a:solidFill>
                <a:latin typeface="Courier" pitchFamily="49" charset="0"/>
              </a:rPr>
              <a:t>def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 </a:t>
            </a:r>
            <a:r>
              <a:rPr lang="en-US" sz="1300" b="1" dirty="0" err="1">
                <a:solidFill>
                  <a:srgbClr val="381FF5"/>
                </a:solidFill>
                <a:latin typeface="Courier" pitchFamily="49" charset="0"/>
              </a:rPr>
              <a:t>sublist_sum</a:t>
            </a:r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(numbers, target):</a:t>
            </a:r>
          </a:p>
          <a:p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   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if</a:t>
            </a:r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target == 0:</a:t>
            </a:r>
          </a:p>
          <a:p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       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return</a:t>
            </a:r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True</a:t>
            </a:r>
          </a:p>
          <a:p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   </a:t>
            </a:r>
            <a:r>
              <a:rPr lang="en-US" sz="1300" b="1" dirty="0" err="1">
                <a:solidFill>
                  <a:srgbClr val="FF9900"/>
                </a:solidFill>
                <a:latin typeface="Courier" pitchFamily="49" charset="0"/>
              </a:rPr>
              <a:t>elif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 </a:t>
            </a:r>
            <a:r>
              <a:rPr lang="en-US" sz="1300" b="1" dirty="0" err="1">
                <a:solidFill>
                  <a:srgbClr val="7030A0"/>
                </a:solidFill>
                <a:latin typeface="Courier" pitchFamily="49" charset="0"/>
              </a:rPr>
              <a:t>len</a:t>
            </a:r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(numbers)==0:</a:t>
            </a:r>
          </a:p>
          <a:p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       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return</a:t>
            </a:r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False</a:t>
            </a:r>
          </a:p>
          <a:p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   </a:t>
            </a:r>
            <a:r>
              <a:rPr lang="en-US" sz="1300" b="1" dirty="0" err="1">
                <a:solidFill>
                  <a:srgbClr val="FF9900"/>
                </a:solidFill>
                <a:latin typeface="Courier" pitchFamily="49" charset="0"/>
              </a:rPr>
              <a:t>elif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 </a:t>
            </a:r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target &lt; 0:</a:t>
            </a:r>
            <a:endParaRPr lang="en-US" sz="1300" b="1" dirty="0">
              <a:solidFill>
                <a:srgbClr val="FF0000"/>
              </a:solidFill>
              <a:latin typeface="Courier" pitchFamily="49" charset="0"/>
            </a:endParaRPr>
          </a:p>
          <a:p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       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return</a:t>
            </a:r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False</a:t>
            </a:r>
          </a:p>
          <a:p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   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else</a:t>
            </a:r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:</a:t>
            </a:r>
          </a:p>
          <a:p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       option1 = </a:t>
            </a:r>
            <a:r>
              <a:rPr lang="en-US" sz="1300" b="1" dirty="0" err="1">
                <a:solidFill>
                  <a:prstClr val="black"/>
                </a:solidFill>
                <a:latin typeface="Courier" pitchFamily="49" charset="0"/>
              </a:rPr>
              <a:t>sublist_sum</a:t>
            </a:r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(numbers[:-1], target – numbers[-1])</a:t>
            </a:r>
          </a:p>
          <a:p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       option2 = </a:t>
            </a:r>
            <a:r>
              <a:rPr lang="en-US" sz="1300" b="1" dirty="0" err="1">
                <a:solidFill>
                  <a:prstClr val="black"/>
                </a:solidFill>
                <a:latin typeface="Courier" pitchFamily="49" charset="0"/>
              </a:rPr>
              <a:t>sublist_sum</a:t>
            </a:r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(numbers[:-1], target)</a:t>
            </a:r>
          </a:p>
          <a:p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       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return</a:t>
            </a:r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option1 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or</a:t>
            </a:r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option2</a:t>
            </a:r>
          </a:p>
        </p:txBody>
      </p:sp>
    </p:spTree>
    <p:extLst>
      <p:ext uri="{BB962C8B-B14F-4D97-AF65-F5344CB8AC3E}">
        <p14:creationId xmlns:p14="http://schemas.microsoft.com/office/powerpoint/2010/main" val="1881625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Sub-list sum – simulation 1: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51</a:t>
            </a:fld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l" rtl="0"/>
            <a:r>
              <a:rPr lang="en-US" dirty="0"/>
              <a:t>numbers = [1], target = 1</a:t>
            </a:r>
          </a:p>
        </p:txBody>
      </p:sp>
      <p:sp>
        <p:nvSpPr>
          <p:cNvPr id="11" name="Right Arrow 10"/>
          <p:cNvSpPr/>
          <p:nvPr/>
        </p:nvSpPr>
        <p:spPr>
          <a:xfrm>
            <a:off x="323528" y="3861048"/>
            <a:ext cx="360040" cy="216024"/>
          </a:xfrm>
          <a:prstGeom prst="rightArrow">
            <a:avLst/>
          </a:prstGeom>
          <a:noFill/>
          <a:ln w="25400">
            <a:solidFill>
              <a:srgbClr val="D3B5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7583" y="4365104"/>
            <a:ext cx="3240361" cy="1512168"/>
          </a:xfrm>
          <a:prstGeom prst="rect">
            <a:avLst/>
          </a:prstGeom>
          <a:noFill/>
          <a:ln w="25400">
            <a:solidFill>
              <a:srgbClr val="D3B5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u="sng" dirty="0">
                <a:solidFill>
                  <a:prstClr val="black"/>
                </a:solidFill>
              </a:rPr>
              <a:t>Call #1:</a:t>
            </a:r>
          </a:p>
          <a:p>
            <a:r>
              <a:rPr lang="en-US" dirty="0">
                <a:solidFill>
                  <a:prstClr val="black"/>
                </a:solidFill>
              </a:rPr>
              <a:t>numbers = [1], target = 1</a:t>
            </a:r>
          </a:p>
          <a:p>
            <a:r>
              <a:rPr lang="en-US" dirty="0">
                <a:solidFill>
                  <a:prstClr val="black"/>
                </a:solidFill>
              </a:rPr>
              <a:t>option1 = </a:t>
            </a:r>
            <a:r>
              <a:rPr lang="en-US" dirty="0" err="1">
                <a:solidFill>
                  <a:prstClr val="black"/>
                </a:solidFill>
              </a:rPr>
              <a:t>sublist_sum</a:t>
            </a:r>
            <a:r>
              <a:rPr lang="en-US" dirty="0">
                <a:solidFill>
                  <a:prstClr val="black"/>
                </a:solidFill>
              </a:rPr>
              <a:t>([], 0) = </a:t>
            </a:r>
            <a:r>
              <a:rPr lang="en-US" dirty="0">
                <a:solidFill>
                  <a:srgbClr val="FF9900"/>
                </a:solidFill>
              </a:rPr>
              <a:t>True</a:t>
            </a:r>
          </a:p>
          <a:p>
            <a:r>
              <a:rPr lang="en-US" dirty="0">
                <a:solidFill>
                  <a:prstClr val="black"/>
                </a:solidFill>
              </a:rPr>
              <a:t>option2 = </a:t>
            </a:r>
            <a:r>
              <a:rPr lang="en-US" dirty="0" err="1">
                <a:solidFill>
                  <a:prstClr val="black"/>
                </a:solidFill>
              </a:rPr>
              <a:t>sublist_sum</a:t>
            </a:r>
            <a:r>
              <a:rPr lang="en-US" dirty="0">
                <a:solidFill>
                  <a:prstClr val="black"/>
                </a:solidFill>
              </a:rPr>
              <a:t>([], 1)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8402BD79-79BC-4601-8C68-4610D6B0FD98}"/>
              </a:ext>
            </a:extLst>
          </p:cNvPr>
          <p:cNvSpPr txBox="1"/>
          <p:nvPr/>
        </p:nvSpPr>
        <p:spPr>
          <a:xfrm>
            <a:off x="611560" y="2025422"/>
            <a:ext cx="6770464" cy="229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 err="1">
                <a:solidFill>
                  <a:srgbClr val="FF9900"/>
                </a:solidFill>
                <a:latin typeface="Courier" pitchFamily="49" charset="0"/>
              </a:rPr>
              <a:t>def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 </a:t>
            </a:r>
            <a:r>
              <a:rPr lang="en-US" sz="1300" b="1" dirty="0" err="1">
                <a:solidFill>
                  <a:srgbClr val="381FF5"/>
                </a:solidFill>
                <a:latin typeface="Courier" pitchFamily="49" charset="0"/>
              </a:rPr>
              <a:t>sublist_sum</a:t>
            </a:r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(numbers, target):</a:t>
            </a:r>
          </a:p>
          <a:p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   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if</a:t>
            </a:r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target == 0:</a:t>
            </a:r>
          </a:p>
          <a:p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       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return</a:t>
            </a:r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True</a:t>
            </a:r>
          </a:p>
          <a:p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   </a:t>
            </a:r>
            <a:r>
              <a:rPr lang="en-US" sz="1300" b="1" dirty="0" err="1">
                <a:solidFill>
                  <a:srgbClr val="FF9900"/>
                </a:solidFill>
                <a:latin typeface="Courier" pitchFamily="49" charset="0"/>
              </a:rPr>
              <a:t>elif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 </a:t>
            </a:r>
            <a:r>
              <a:rPr lang="en-US" sz="1300" b="1" dirty="0" err="1">
                <a:solidFill>
                  <a:srgbClr val="7030A0"/>
                </a:solidFill>
                <a:latin typeface="Courier" pitchFamily="49" charset="0"/>
              </a:rPr>
              <a:t>len</a:t>
            </a:r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(numbers)==0:</a:t>
            </a:r>
          </a:p>
          <a:p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       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return</a:t>
            </a:r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False</a:t>
            </a:r>
          </a:p>
          <a:p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   </a:t>
            </a:r>
            <a:r>
              <a:rPr lang="en-US" sz="1300" b="1" dirty="0" err="1">
                <a:solidFill>
                  <a:srgbClr val="FF9900"/>
                </a:solidFill>
                <a:latin typeface="Courier" pitchFamily="49" charset="0"/>
              </a:rPr>
              <a:t>elif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 </a:t>
            </a:r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target &lt; 0:</a:t>
            </a:r>
            <a:endParaRPr lang="en-US" sz="1300" b="1" dirty="0">
              <a:solidFill>
                <a:srgbClr val="FF0000"/>
              </a:solidFill>
              <a:latin typeface="Courier" pitchFamily="49" charset="0"/>
            </a:endParaRPr>
          </a:p>
          <a:p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       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return</a:t>
            </a:r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False</a:t>
            </a:r>
          </a:p>
          <a:p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   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else</a:t>
            </a:r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:</a:t>
            </a:r>
          </a:p>
          <a:p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       option1 = </a:t>
            </a:r>
            <a:r>
              <a:rPr lang="en-US" sz="1300" b="1" dirty="0" err="1">
                <a:solidFill>
                  <a:prstClr val="black"/>
                </a:solidFill>
                <a:latin typeface="Courier" pitchFamily="49" charset="0"/>
              </a:rPr>
              <a:t>sublist_sum</a:t>
            </a:r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(numbers[:-1], target – numbers[-1])</a:t>
            </a:r>
          </a:p>
          <a:p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       option2 = </a:t>
            </a:r>
            <a:r>
              <a:rPr lang="en-US" sz="1300" b="1" dirty="0" err="1">
                <a:solidFill>
                  <a:prstClr val="black"/>
                </a:solidFill>
                <a:latin typeface="Courier" pitchFamily="49" charset="0"/>
              </a:rPr>
              <a:t>sublist_sum</a:t>
            </a:r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(numbers[:-1], target)</a:t>
            </a:r>
          </a:p>
          <a:p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       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return</a:t>
            </a:r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option1 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or</a:t>
            </a:r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option2</a:t>
            </a:r>
          </a:p>
        </p:txBody>
      </p:sp>
    </p:spTree>
    <p:extLst>
      <p:ext uri="{BB962C8B-B14F-4D97-AF65-F5344CB8AC3E}">
        <p14:creationId xmlns:p14="http://schemas.microsoft.com/office/powerpoint/2010/main" val="2148622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Sub-list sum – simulation 1: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52</a:t>
            </a:fld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l" rtl="0"/>
            <a:r>
              <a:rPr lang="en-US" dirty="0"/>
              <a:t>numbers = [1], target = 1</a:t>
            </a:r>
          </a:p>
        </p:txBody>
      </p:sp>
      <p:sp>
        <p:nvSpPr>
          <p:cNvPr id="11" name="Right Arrow 10"/>
          <p:cNvSpPr/>
          <p:nvPr/>
        </p:nvSpPr>
        <p:spPr>
          <a:xfrm>
            <a:off x="323528" y="3861048"/>
            <a:ext cx="360040" cy="216024"/>
          </a:xfrm>
          <a:prstGeom prst="rightArrow">
            <a:avLst/>
          </a:prstGeom>
          <a:noFill/>
          <a:ln w="25400">
            <a:solidFill>
              <a:srgbClr val="D3B5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7583" y="4365104"/>
            <a:ext cx="3240361" cy="1512168"/>
          </a:xfrm>
          <a:prstGeom prst="rect">
            <a:avLst/>
          </a:prstGeom>
          <a:noFill/>
          <a:ln w="25400">
            <a:solidFill>
              <a:srgbClr val="D3B5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u="sng" dirty="0">
                <a:solidFill>
                  <a:prstClr val="black"/>
                </a:solidFill>
              </a:rPr>
              <a:t>Call #1:</a:t>
            </a:r>
          </a:p>
          <a:p>
            <a:r>
              <a:rPr lang="en-US" dirty="0">
                <a:solidFill>
                  <a:prstClr val="black"/>
                </a:solidFill>
              </a:rPr>
              <a:t>numbers = [1], target = 1</a:t>
            </a:r>
          </a:p>
          <a:p>
            <a:r>
              <a:rPr lang="en-US" dirty="0">
                <a:solidFill>
                  <a:prstClr val="black"/>
                </a:solidFill>
              </a:rPr>
              <a:t>option1 = </a:t>
            </a:r>
            <a:r>
              <a:rPr lang="en-US" dirty="0" err="1">
                <a:solidFill>
                  <a:prstClr val="black"/>
                </a:solidFill>
              </a:rPr>
              <a:t>sublist_sum</a:t>
            </a:r>
            <a:r>
              <a:rPr lang="en-US" dirty="0">
                <a:solidFill>
                  <a:prstClr val="black"/>
                </a:solidFill>
              </a:rPr>
              <a:t>([], 0) = </a:t>
            </a:r>
            <a:r>
              <a:rPr lang="en-US" dirty="0">
                <a:solidFill>
                  <a:srgbClr val="FF9900"/>
                </a:solidFill>
              </a:rPr>
              <a:t>True</a:t>
            </a:r>
          </a:p>
          <a:p>
            <a:r>
              <a:rPr lang="en-US" dirty="0">
                <a:solidFill>
                  <a:prstClr val="black"/>
                </a:solidFill>
              </a:rPr>
              <a:t>option2 = </a:t>
            </a:r>
            <a:r>
              <a:rPr lang="en-US" dirty="0" err="1">
                <a:solidFill>
                  <a:prstClr val="black"/>
                </a:solidFill>
              </a:rPr>
              <a:t>sublist_sum</a:t>
            </a:r>
            <a:r>
              <a:rPr lang="en-US" dirty="0">
                <a:solidFill>
                  <a:prstClr val="black"/>
                </a:solidFill>
              </a:rPr>
              <a:t>([], 1)</a:t>
            </a:r>
          </a:p>
        </p:txBody>
      </p:sp>
      <p:sp>
        <p:nvSpPr>
          <p:cNvPr id="9" name="Rectangle 8"/>
          <p:cNvSpPr/>
          <p:nvPr/>
        </p:nvSpPr>
        <p:spPr>
          <a:xfrm>
            <a:off x="4862466" y="5337212"/>
            <a:ext cx="3207231" cy="900100"/>
          </a:xfrm>
          <a:prstGeom prst="rect">
            <a:avLst/>
          </a:prstGeom>
          <a:noFill/>
          <a:ln w="25400">
            <a:solidFill>
              <a:srgbClr val="5BB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u="sng" dirty="0">
                <a:solidFill>
                  <a:prstClr val="black"/>
                </a:solidFill>
              </a:rPr>
              <a:t>Call #3:</a:t>
            </a:r>
          </a:p>
          <a:p>
            <a:r>
              <a:rPr lang="en-US" dirty="0">
                <a:solidFill>
                  <a:prstClr val="black"/>
                </a:solidFill>
              </a:rPr>
              <a:t>numbers = [], target = 1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323528" y="2276872"/>
            <a:ext cx="360040" cy="216024"/>
          </a:xfrm>
          <a:prstGeom prst="rightArrow">
            <a:avLst/>
          </a:prstGeom>
          <a:noFill/>
          <a:ln w="25400">
            <a:solidFill>
              <a:srgbClr val="5BB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F429673B-3DC9-4D5F-878F-4FBF33A874E2}"/>
              </a:ext>
            </a:extLst>
          </p:cNvPr>
          <p:cNvSpPr txBox="1"/>
          <p:nvPr/>
        </p:nvSpPr>
        <p:spPr>
          <a:xfrm>
            <a:off x="611560" y="2025422"/>
            <a:ext cx="6770464" cy="229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 err="1">
                <a:solidFill>
                  <a:srgbClr val="FF9900"/>
                </a:solidFill>
                <a:latin typeface="Courier" pitchFamily="49" charset="0"/>
              </a:rPr>
              <a:t>def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 </a:t>
            </a:r>
            <a:r>
              <a:rPr lang="en-US" sz="1300" b="1" dirty="0" err="1">
                <a:solidFill>
                  <a:srgbClr val="381FF5"/>
                </a:solidFill>
                <a:latin typeface="Courier" pitchFamily="49" charset="0"/>
              </a:rPr>
              <a:t>sublist_sum</a:t>
            </a:r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(numbers, target):</a:t>
            </a:r>
          </a:p>
          <a:p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   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if</a:t>
            </a:r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target == 0:</a:t>
            </a:r>
          </a:p>
          <a:p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       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return</a:t>
            </a:r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True</a:t>
            </a:r>
          </a:p>
          <a:p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   </a:t>
            </a:r>
            <a:r>
              <a:rPr lang="en-US" sz="1300" b="1" dirty="0" err="1">
                <a:solidFill>
                  <a:srgbClr val="FF9900"/>
                </a:solidFill>
                <a:latin typeface="Courier" pitchFamily="49" charset="0"/>
              </a:rPr>
              <a:t>elif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 </a:t>
            </a:r>
            <a:r>
              <a:rPr lang="en-US" sz="1300" b="1" dirty="0" err="1">
                <a:solidFill>
                  <a:srgbClr val="7030A0"/>
                </a:solidFill>
                <a:latin typeface="Courier" pitchFamily="49" charset="0"/>
              </a:rPr>
              <a:t>len</a:t>
            </a:r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(numbers)==0:</a:t>
            </a:r>
          </a:p>
          <a:p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       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return</a:t>
            </a:r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False</a:t>
            </a:r>
          </a:p>
          <a:p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   </a:t>
            </a:r>
            <a:r>
              <a:rPr lang="en-US" sz="1300" b="1" dirty="0" err="1">
                <a:solidFill>
                  <a:srgbClr val="FF9900"/>
                </a:solidFill>
                <a:latin typeface="Courier" pitchFamily="49" charset="0"/>
              </a:rPr>
              <a:t>elif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 </a:t>
            </a:r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target &lt; 0:</a:t>
            </a:r>
            <a:endParaRPr lang="en-US" sz="1300" b="1" dirty="0">
              <a:solidFill>
                <a:srgbClr val="FF0000"/>
              </a:solidFill>
              <a:latin typeface="Courier" pitchFamily="49" charset="0"/>
            </a:endParaRPr>
          </a:p>
          <a:p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       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return</a:t>
            </a:r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False</a:t>
            </a:r>
          </a:p>
          <a:p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   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else</a:t>
            </a:r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:</a:t>
            </a:r>
          </a:p>
          <a:p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       option1 = </a:t>
            </a:r>
            <a:r>
              <a:rPr lang="en-US" sz="1300" b="1" dirty="0" err="1">
                <a:solidFill>
                  <a:prstClr val="black"/>
                </a:solidFill>
                <a:latin typeface="Courier" pitchFamily="49" charset="0"/>
              </a:rPr>
              <a:t>sublist_sum</a:t>
            </a:r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(numbers[:-1], target – numbers[-1])</a:t>
            </a:r>
          </a:p>
          <a:p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       option2 = </a:t>
            </a:r>
            <a:r>
              <a:rPr lang="en-US" sz="1300" b="1" dirty="0" err="1">
                <a:solidFill>
                  <a:prstClr val="black"/>
                </a:solidFill>
                <a:latin typeface="Courier" pitchFamily="49" charset="0"/>
              </a:rPr>
              <a:t>sublist_sum</a:t>
            </a:r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(numbers[:-1], target)</a:t>
            </a:r>
          </a:p>
          <a:p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       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return</a:t>
            </a:r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option1 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or</a:t>
            </a:r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option2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="" xmlns:a16="http://schemas.microsoft.com/office/drawing/2014/main" id="{8437D191-E4BF-E143-95BD-2305EAC8CDD7}"/>
              </a:ext>
            </a:extLst>
          </p:cNvPr>
          <p:cNvCxnSpPr>
            <a:cxnSpLocks/>
          </p:cNvCxnSpPr>
          <p:nvPr/>
        </p:nvCxnSpPr>
        <p:spPr>
          <a:xfrm>
            <a:off x="3414902" y="5371728"/>
            <a:ext cx="1301114" cy="432792"/>
          </a:xfrm>
          <a:prstGeom prst="straightConnector1">
            <a:avLst/>
          </a:prstGeom>
          <a:ln w="25400">
            <a:solidFill>
              <a:srgbClr val="5BB9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6710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Sub-list sum – simulation 1: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53</a:t>
            </a:fld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l" rtl="0"/>
            <a:r>
              <a:rPr lang="en-US" dirty="0"/>
              <a:t>numbers = [1], target = 1</a:t>
            </a:r>
          </a:p>
        </p:txBody>
      </p:sp>
      <p:sp>
        <p:nvSpPr>
          <p:cNvPr id="11" name="Right Arrow 10"/>
          <p:cNvSpPr/>
          <p:nvPr/>
        </p:nvSpPr>
        <p:spPr>
          <a:xfrm>
            <a:off x="323528" y="3861048"/>
            <a:ext cx="360040" cy="216024"/>
          </a:xfrm>
          <a:prstGeom prst="rightArrow">
            <a:avLst/>
          </a:prstGeom>
          <a:noFill/>
          <a:ln w="25400">
            <a:solidFill>
              <a:srgbClr val="D3B5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7583" y="4365104"/>
            <a:ext cx="3240361" cy="1512168"/>
          </a:xfrm>
          <a:prstGeom prst="rect">
            <a:avLst/>
          </a:prstGeom>
          <a:noFill/>
          <a:ln w="25400">
            <a:solidFill>
              <a:srgbClr val="D3B5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u="sng" dirty="0">
                <a:solidFill>
                  <a:prstClr val="black"/>
                </a:solidFill>
              </a:rPr>
              <a:t>Call #1:</a:t>
            </a:r>
          </a:p>
          <a:p>
            <a:r>
              <a:rPr lang="en-US" dirty="0">
                <a:solidFill>
                  <a:prstClr val="black"/>
                </a:solidFill>
              </a:rPr>
              <a:t>numbers = [1], target = 1</a:t>
            </a:r>
          </a:p>
          <a:p>
            <a:r>
              <a:rPr lang="en-US" dirty="0">
                <a:solidFill>
                  <a:prstClr val="black"/>
                </a:solidFill>
              </a:rPr>
              <a:t>option1 = </a:t>
            </a:r>
            <a:r>
              <a:rPr lang="en-US" dirty="0" err="1">
                <a:solidFill>
                  <a:prstClr val="black"/>
                </a:solidFill>
              </a:rPr>
              <a:t>sublist_sum</a:t>
            </a:r>
            <a:r>
              <a:rPr lang="en-US" dirty="0">
                <a:solidFill>
                  <a:prstClr val="black"/>
                </a:solidFill>
              </a:rPr>
              <a:t>([], 0) = </a:t>
            </a:r>
            <a:r>
              <a:rPr lang="en-US" dirty="0">
                <a:solidFill>
                  <a:srgbClr val="FF9900"/>
                </a:solidFill>
              </a:rPr>
              <a:t>True</a:t>
            </a:r>
          </a:p>
          <a:p>
            <a:r>
              <a:rPr lang="en-US" dirty="0">
                <a:solidFill>
                  <a:prstClr val="black"/>
                </a:solidFill>
              </a:rPr>
              <a:t>option2 = </a:t>
            </a:r>
            <a:r>
              <a:rPr lang="en-US" dirty="0" err="1">
                <a:solidFill>
                  <a:prstClr val="black"/>
                </a:solidFill>
              </a:rPr>
              <a:t>sublist_sum</a:t>
            </a:r>
            <a:r>
              <a:rPr lang="en-US" dirty="0">
                <a:solidFill>
                  <a:prstClr val="black"/>
                </a:solidFill>
              </a:rPr>
              <a:t>([], 1)</a:t>
            </a:r>
          </a:p>
        </p:txBody>
      </p:sp>
      <p:sp>
        <p:nvSpPr>
          <p:cNvPr id="9" name="Rectangle 8"/>
          <p:cNvSpPr/>
          <p:nvPr/>
        </p:nvSpPr>
        <p:spPr>
          <a:xfrm>
            <a:off x="4862466" y="5337212"/>
            <a:ext cx="3207231" cy="900100"/>
          </a:xfrm>
          <a:prstGeom prst="rect">
            <a:avLst/>
          </a:prstGeom>
          <a:noFill/>
          <a:ln w="25400">
            <a:solidFill>
              <a:srgbClr val="5BB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u="sng" dirty="0">
                <a:solidFill>
                  <a:prstClr val="black"/>
                </a:solidFill>
              </a:rPr>
              <a:t>Call #3:</a:t>
            </a:r>
          </a:p>
          <a:p>
            <a:r>
              <a:rPr lang="en-US" dirty="0">
                <a:solidFill>
                  <a:prstClr val="black"/>
                </a:solidFill>
              </a:rPr>
              <a:t>numbers = [], target = 1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323528" y="2708920"/>
            <a:ext cx="360040" cy="216024"/>
          </a:xfrm>
          <a:prstGeom prst="rightArrow">
            <a:avLst/>
          </a:prstGeom>
          <a:noFill/>
          <a:ln w="25400">
            <a:solidFill>
              <a:srgbClr val="5BB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C4ECBB79-DF69-40DF-99BF-A5C767E7D11B}"/>
              </a:ext>
            </a:extLst>
          </p:cNvPr>
          <p:cNvSpPr txBox="1"/>
          <p:nvPr/>
        </p:nvSpPr>
        <p:spPr>
          <a:xfrm>
            <a:off x="611560" y="2025422"/>
            <a:ext cx="6770464" cy="229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 err="1">
                <a:solidFill>
                  <a:srgbClr val="FF9900"/>
                </a:solidFill>
                <a:latin typeface="Courier" pitchFamily="49" charset="0"/>
              </a:rPr>
              <a:t>def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 </a:t>
            </a:r>
            <a:r>
              <a:rPr lang="en-US" sz="1300" b="1" dirty="0" err="1">
                <a:solidFill>
                  <a:srgbClr val="381FF5"/>
                </a:solidFill>
                <a:latin typeface="Courier" pitchFamily="49" charset="0"/>
              </a:rPr>
              <a:t>sublist_sum</a:t>
            </a:r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(numbers, target):</a:t>
            </a:r>
          </a:p>
          <a:p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   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if</a:t>
            </a:r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target == 0:</a:t>
            </a:r>
          </a:p>
          <a:p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       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return</a:t>
            </a:r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True</a:t>
            </a:r>
          </a:p>
          <a:p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   </a:t>
            </a:r>
            <a:r>
              <a:rPr lang="en-US" sz="1300" b="1" dirty="0" err="1">
                <a:solidFill>
                  <a:srgbClr val="FF9900"/>
                </a:solidFill>
                <a:latin typeface="Courier" pitchFamily="49" charset="0"/>
              </a:rPr>
              <a:t>elif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 </a:t>
            </a:r>
            <a:r>
              <a:rPr lang="en-US" sz="1300" b="1" dirty="0" err="1">
                <a:solidFill>
                  <a:srgbClr val="7030A0"/>
                </a:solidFill>
                <a:latin typeface="Courier" pitchFamily="49" charset="0"/>
              </a:rPr>
              <a:t>len</a:t>
            </a:r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(numbers)==0:</a:t>
            </a:r>
          </a:p>
          <a:p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       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return</a:t>
            </a:r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False</a:t>
            </a:r>
          </a:p>
          <a:p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   </a:t>
            </a:r>
            <a:r>
              <a:rPr lang="en-US" sz="1300" b="1" dirty="0" err="1">
                <a:solidFill>
                  <a:srgbClr val="FF9900"/>
                </a:solidFill>
                <a:latin typeface="Courier" pitchFamily="49" charset="0"/>
              </a:rPr>
              <a:t>elif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 </a:t>
            </a:r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target &lt; 0:</a:t>
            </a:r>
            <a:endParaRPr lang="en-US" sz="1300" b="1" dirty="0">
              <a:solidFill>
                <a:srgbClr val="FF0000"/>
              </a:solidFill>
              <a:latin typeface="Courier" pitchFamily="49" charset="0"/>
            </a:endParaRPr>
          </a:p>
          <a:p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       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return</a:t>
            </a:r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False</a:t>
            </a:r>
          </a:p>
          <a:p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   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else</a:t>
            </a:r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:</a:t>
            </a:r>
          </a:p>
          <a:p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       option1 = </a:t>
            </a:r>
            <a:r>
              <a:rPr lang="en-US" sz="1300" b="1" dirty="0" err="1">
                <a:solidFill>
                  <a:prstClr val="black"/>
                </a:solidFill>
                <a:latin typeface="Courier" pitchFamily="49" charset="0"/>
              </a:rPr>
              <a:t>sublist_sum</a:t>
            </a:r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(numbers[:-1], target – numbers[-1])</a:t>
            </a:r>
          </a:p>
          <a:p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       option2 = </a:t>
            </a:r>
            <a:r>
              <a:rPr lang="en-US" sz="1300" b="1" dirty="0" err="1">
                <a:solidFill>
                  <a:prstClr val="black"/>
                </a:solidFill>
                <a:latin typeface="Courier" pitchFamily="49" charset="0"/>
              </a:rPr>
              <a:t>sublist_sum</a:t>
            </a:r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(numbers[:-1], target)</a:t>
            </a:r>
          </a:p>
          <a:p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       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return</a:t>
            </a:r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option1 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or</a:t>
            </a:r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option2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="" xmlns:a16="http://schemas.microsoft.com/office/drawing/2014/main" id="{9C855B45-8671-4344-A0DC-A2422FA32E31}"/>
              </a:ext>
            </a:extLst>
          </p:cNvPr>
          <p:cNvCxnSpPr>
            <a:cxnSpLocks/>
          </p:cNvCxnSpPr>
          <p:nvPr/>
        </p:nvCxnSpPr>
        <p:spPr>
          <a:xfrm>
            <a:off x="3414902" y="5371728"/>
            <a:ext cx="1301114" cy="432792"/>
          </a:xfrm>
          <a:prstGeom prst="straightConnector1">
            <a:avLst/>
          </a:prstGeom>
          <a:ln w="25400">
            <a:solidFill>
              <a:srgbClr val="5BB9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2498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Sub-list sum – simulation 1: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54</a:t>
            </a:fld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l" rtl="0"/>
            <a:r>
              <a:rPr lang="en-US" dirty="0"/>
              <a:t>numbers = [1], target = 1</a:t>
            </a:r>
          </a:p>
        </p:txBody>
      </p:sp>
      <p:sp>
        <p:nvSpPr>
          <p:cNvPr id="11" name="Right Arrow 10"/>
          <p:cNvSpPr/>
          <p:nvPr/>
        </p:nvSpPr>
        <p:spPr>
          <a:xfrm>
            <a:off x="323528" y="3861048"/>
            <a:ext cx="360040" cy="216024"/>
          </a:xfrm>
          <a:prstGeom prst="rightArrow">
            <a:avLst/>
          </a:prstGeom>
          <a:noFill/>
          <a:ln w="25400">
            <a:solidFill>
              <a:srgbClr val="D3B5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7583" y="4365104"/>
            <a:ext cx="3240361" cy="1512168"/>
          </a:xfrm>
          <a:prstGeom prst="rect">
            <a:avLst/>
          </a:prstGeom>
          <a:noFill/>
          <a:ln w="25400">
            <a:solidFill>
              <a:srgbClr val="D3B5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u="sng" dirty="0">
                <a:solidFill>
                  <a:prstClr val="black"/>
                </a:solidFill>
              </a:rPr>
              <a:t>Call #1:</a:t>
            </a:r>
          </a:p>
          <a:p>
            <a:r>
              <a:rPr lang="en-US" dirty="0">
                <a:solidFill>
                  <a:prstClr val="black"/>
                </a:solidFill>
              </a:rPr>
              <a:t>numbers = [1], target = 1</a:t>
            </a:r>
          </a:p>
          <a:p>
            <a:r>
              <a:rPr lang="en-US" dirty="0">
                <a:solidFill>
                  <a:prstClr val="black"/>
                </a:solidFill>
              </a:rPr>
              <a:t>option1 = </a:t>
            </a:r>
            <a:r>
              <a:rPr lang="en-US" dirty="0" err="1">
                <a:solidFill>
                  <a:prstClr val="black"/>
                </a:solidFill>
              </a:rPr>
              <a:t>sublist_sum</a:t>
            </a:r>
            <a:r>
              <a:rPr lang="en-US" dirty="0">
                <a:solidFill>
                  <a:prstClr val="black"/>
                </a:solidFill>
              </a:rPr>
              <a:t>([], 0) = </a:t>
            </a:r>
            <a:r>
              <a:rPr lang="en-US" dirty="0">
                <a:solidFill>
                  <a:srgbClr val="FF9900"/>
                </a:solidFill>
              </a:rPr>
              <a:t>True</a:t>
            </a:r>
          </a:p>
          <a:p>
            <a:r>
              <a:rPr lang="en-US" dirty="0">
                <a:solidFill>
                  <a:prstClr val="black"/>
                </a:solidFill>
              </a:rPr>
              <a:t>option2 = </a:t>
            </a:r>
            <a:r>
              <a:rPr lang="en-US" dirty="0" err="1">
                <a:solidFill>
                  <a:prstClr val="black"/>
                </a:solidFill>
              </a:rPr>
              <a:t>sublist_sum</a:t>
            </a:r>
            <a:r>
              <a:rPr lang="en-US" dirty="0">
                <a:solidFill>
                  <a:prstClr val="black"/>
                </a:solidFill>
              </a:rPr>
              <a:t>([], 1)</a:t>
            </a:r>
          </a:p>
        </p:txBody>
      </p:sp>
      <p:sp>
        <p:nvSpPr>
          <p:cNvPr id="9" name="Rectangle 8"/>
          <p:cNvSpPr/>
          <p:nvPr/>
        </p:nvSpPr>
        <p:spPr>
          <a:xfrm>
            <a:off x="4862466" y="5337212"/>
            <a:ext cx="3207231" cy="900100"/>
          </a:xfrm>
          <a:prstGeom prst="rect">
            <a:avLst/>
          </a:prstGeom>
          <a:noFill/>
          <a:ln w="25400">
            <a:solidFill>
              <a:srgbClr val="5BB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u="sng" dirty="0">
                <a:solidFill>
                  <a:prstClr val="black"/>
                </a:solidFill>
              </a:rPr>
              <a:t>Call #3:</a:t>
            </a:r>
          </a:p>
          <a:p>
            <a:r>
              <a:rPr lang="en-US" dirty="0">
                <a:solidFill>
                  <a:prstClr val="black"/>
                </a:solidFill>
              </a:rPr>
              <a:t>numbers = [], target = 1</a:t>
            </a:r>
          </a:p>
          <a:p>
            <a:r>
              <a:rPr lang="en-US" dirty="0">
                <a:solidFill>
                  <a:prstClr val="black"/>
                </a:solidFill>
              </a:rPr>
              <a:t>return value: </a:t>
            </a:r>
            <a:r>
              <a:rPr lang="en-US" dirty="0">
                <a:solidFill>
                  <a:srgbClr val="FF9900"/>
                </a:solidFill>
              </a:rPr>
              <a:t>False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323528" y="2852936"/>
            <a:ext cx="360040" cy="216024"/>
          </a:xfrm>
          <a:prstGeom prst="rightArrow">
            <a:avLst/>
          </a:prstGeom>
          <a:noFill/>
          <a:ln w="25400">
            <a:solidFill>
              <a:srgbClr val="5BB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324CB7AC-36F3-441A-A5F6-808DB2BC3029}"/>
              </a:ext>
            </a:extLst>
          </p:cNvPr>
          <p:cNvSpPr txBox="1"/>
          <p:nvPr/>
        </p:nvSpPr>
        <p:spPr>
          <a:xfrm>
            <a:off x="611560" y="2025422"/>
            <a:ext cx="6770464" cy="229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 err="1">
                <a:solidFill>
                  <a:srgbClr val="FF9900"/>
                </a:solidFill>
                <a:latin typeface="Courier" pitchFamily="49" charset="0"/>
              </a:rPr>
              <a:t>def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 </a:t>
            </a:r>
            <a:r>
              <a:rPr lang="en-US" sz="1300" b="1" dirty="0" err="1">
                <a:solidFill>
                  <a:srgbClr val="381FF5"/>
                </a:solidFill>
                <a:latin typeface="Courier" pitchFamily="49" charset="0"/>
              </a:rPr>
              <a:t>sublist_sum</a:t>
            </a:r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(numbers, target):</a:t>
            </a:r>
          </a:p>
          <a:p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   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if</a:t>
            </a:r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target == 0:</a:t>
            </a:r>
          </a:p>
          <a:p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       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return</a:t>
            </a:r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True</a:t>
            </a:r>
          </a:p>
          <a:p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   </a:t>
            </a:r>
            <a:r>
              <a:rPr lang="en-US" sz="1300" b="1" dirty="0" err="1">
                <a:solidFill>
                  <a:srgbClr val="FF9900"/>
                </a:solidFill>
                <a:latin typeface="Courier" pitchFamily="49" charset="0"/>
              </a:rPr>
              <a:t>elif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 </a:t>
            </a:r>
            <a:r>
              <a:rPr lang="en-US" sz="1300" b="1" dirty="0" err="1">
                <a:solidFill>
                  <a:srgbClr val="7030A0"/>
                </a:solidFill>
                <a:latin typeface="Courier" pitchFamily="49" charset="0"/>
              </a:rPr>
              <a:t>len</a:t>
            </a:r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(numbers)==0:</a:t>
            </a:r>
          </a:p>
          <a:p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       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return</a:t>
            </a:r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False</a:t>
            </a:r>
          </a:p>
          <a:p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   </a:t>
            </a:r>
            <a:r>
              <a:rPr lang="en-US" sz="1300" b="1" dirty="0" err="1">
                <a:solidFill>
                  <a:srgbClr val="FF9900"/>
                </a:solidFill>
                <a:latin typeface="Courier" pitchFamily="49" charset="0"/>
              </a:rPr>
              <a:t>elif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 </a:t>
            </a:r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target &lt; 0:</a:t>
            </a:r>
            <a:endParaRPr lang="en-US" sz="1300" b="1" dirty="0">
              <a:solidFill>
                <a:srgbClr val="FF0000"/>
              </a:solidFill>
              <a:latin typeface="Courier" pitchFamily="49" charset="0"/>
            </a:endParaRPr>
          </a:p>
          <a:p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       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return</a:t>
            </a:r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False</a:t>
            </a:r>
          </a:p>
          <a:p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   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else</a:t>
            </a:r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:</a:t>
            </a:r>
          </a:p>
          <a:p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       option1 = </a:t>
            </a:r>
            <a:r>
              <a:rPr lang="en-US" sz="1300" b="1" dirty="0" err="1">
                <a:solidFill>
                  <a:prstClr val="black"/>
                </a:solidFill>
                <a:latin typeface="Courier" pitchFamily="49" charset="0"/>
              </a:rPr>
              <a:t>sublist_sum</a:t>
            </a:r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(numbers[:-1], target – numbers[-1])</a:t>
            </a:r>
          </a:p>
          <a:p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       option2 = </a:t>
            </a:r>
            <a:r>
              <a:rPr lang="en-US" sz="1300" b="1" dirty="0" err="1">
                <a:solidFill>
                  <a:prstClr val="black"/>
                </a:solidFill>
                <a:latin typeface="Courier" pitchFamily="49" charset="0"/>
              </a:rPr>
              <a:t>sublist_sum</a:t>
            </a:r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(numbers[:-1], target)</a:t>
            </a:r>
          </a:p>
          <a:p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       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return</a:t>
            </a:r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option1 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or</a:t>
            </a:r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option2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="" xmlns:a16="http://schemas.microsoft.com/office/drawing/2014/main" id="{D7C2CF52-BFCA-464A-BBE7-F5803022B348}"/>
              </a:ext>
            </a:extLst>
          </p:cNvPr>
          <p:cNvCxnSpPr>
            <a:cxnSpLocks/>
          </p:cNvCxnSpPr>
          <p:nvPr/>
        </p:nvCxnSpPr>
        <p:spPr>
          <a:xfrm>
            <a:off x="3414902" y="5371728"/>
            <a:ext cx="1301114" cy="432792"/>
          </a:xfrm>
          <a:prstGeom prst="straightConnector1">
            <a:avLst/>
          </a:prstGeom>
          <a:ln w="25400">
            <a:solidFill>
              <a:srgbClr val="5BB9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3866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Sub-list sum – simulation 1: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55</a:t>
            </a:fld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l" rtl="0"/>
            <a:r>
              <a:rPr lang="en-US" dirty="0"/>
              <a:t>numbers = [1], target = 1</a:t>
            </a:r>
          </a:p>
        </p:txBody>
      </p:sp>
      <p:sp>
        <p:nvSpPr>
          <p:cNvPr id="11" name="Right Arrow 10"/>
          <p:cNvSpPr/>
          <p:nvPr/>
        </p:nvSpPr>
        <p:spPr>
          <a:xfrm>
            <a:off x="323528" y="3861048"/>
            <a:ext cx="360040" cy="216024"/>
          </a:xfrm>
          <a:prstGeom prst="rightArrow">
            <a:avLst/>
          </a:prstGeom>
          <a:noFill/>
          <a:ln w="25400">
            <a:solidFill>
              <a:srgbClr val="D3B5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7583" y="4365104"/>
            <a:ext cx="3240361" cy="1512168"/>
          </a:xfrm>
          <a:prstGeom prst="rect">
            <a:avLst/>
          </a:prstGeom>
          <a:noFill/>
          <a:ln w="25400">
            <a:solidFill>
              <a:srgbClr val="D3B5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u="sng" dirty="0">
                <a:solidFill>
                  <a:prstClr val="black"/>
                </a:solidFill>
              </a:rPr>
              <a:t>Call #1:</a:t>
            </a:r>
          </a:p>
          <a:p>
            <a:r>
              <a:rPr lang="en-US" dirty="0">
                <a:solidFill>
                  <a:prstClr val="black"/>
                </a:solidFill>
              </a:rPr>
              <a:t>numbers = [1], target = 1</a:t>
            </a:r>
          </a:p>
          <a:p>
            <a:r>
              <a:rPr lang="en-US" dirty="0">
                <a:solidFill>
                  <a:prstClr val="black"/>
                </a:solidFill>
              </a:rPr>
              <a:t>option1 = </a:t>
            </a:r>
            <a:r>
              <a:rPr lang="en-US" dirty="0" err="1">
                <a:solidFill>
                  <a:prstClr val="black"/>
                </a:solidFill>
              </a:rPr>
              <a:t>sublist_sum</a:t>
            </a:r>
            <a:r>
              <a:rPr lang="en-US" dirty="0">
                <a:solidFill>
                  <a:prstClr val="black"/>
                </a:solidFill>
              </a:rPr>
              <a:t>([], 0) = </a:t>
            </a:r>
            <a:r>
              <a:rPr lang="en-US" dirty="0">
                <a:solidFill>
                  <a:srgbClr val="FF9900"/>
                </a:solidFill>
              </a:rPr>
              <a:t>True</a:t>
            </a:r>
          </a:p>
          <a:p>
            <a:r>
              <a:rPr lang="en-US" dirty="0">
                <a:solidFill>
                  <a:prstClr val="black"/>
                </a:solidFill>
              </a:rPr>
              <a:t>option2 = </a:t>
            </a:r>
            <a:r>
              <a:rPr lang="en-US" dirty="0" err="1">
                <a:solidFill>
                  <a:prstClr val="black"/>
                </a:solidFill>
              </a:rPr>
              <a:t>sublist_sum</a:t>
            </a:r>
            <a:r>
              <a:rPr lang="en-US" dirty="0">
                <a:solidFill>
                  <a:prstClr val="black"/>
                </a:solidFill>
              </a:rPr>
              <a:t>([], 1) = </a:t>
            </a:r>
            <a:r>
              <a:rPr lang="en-US" dirty="0">
                <a:solidFill>
                  <a:srgbClr val="FF9900"/>
                </a:solidFill>
              </a:rPr>
              <a:t>False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74363BA7-B8AF-4E0F-B439-D2F0C6DBE0FB}"/>
              </a:ext>
            </a:extLst>
          </p:cNvPr>
          <p:cNvSpPr txBox="1"/>
          <p:nvPr/>
        </p:nvSpPr>
        <p:spPr>
          <a:xfrm>
            <a:off x="611560" y="2025422"/>
            <a:ext cx="6770464" cy="229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 err="1">
                <a:solidFill>
                  <a:srgbClr val="FF9900"/>
                </a:solidFill>
                <a:latin typeface="Courier" pitchFamily="49" charset="0"/>
              </a:rPr>
              <a:t>def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 </a:t>
            </a:r>
            <a:r>
              <a:rPr lang="en-US" sz="1300" b="1" dirty="0" err="1">
                <a:solidFill>
                  <a:srgbClr val="381FF5"/>
                </a:solidFill>
                <a:latin typeface="Courier" pitchFamily="49" charset="0"/>
              </a:rPr>
              <a:t>sublist_sum</a:t>
            </a:r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(numbers, target):</a:t>
            </a:r>
          </a:p>
          <a:p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   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if</a:t>
            </a:r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target == 0:</a:t>
            </a:r>
          </a:p>
          <a:p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       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return</a:t>
            </a:r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True</a:t>
            </a:r>
          </a:p>
          <a:p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   </a:t>
            </a:r>
            <a:r>
              <a:rPr lang="en-US" sz="1300" b="1" dirty="0" err="1">
                <a:solidFill>
                  <a:srgbClr val="FF9900"/>
                </a:solidFill>
                <a:latin typeface="Courier" pitchFamily="49" charset="0"/>
              </a:rPr>
              <a:t>elif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 </a:t>
            </a:r>
            <a:r>
              <a:rPr lang="en-US" sz="1300" b="1" dirty="0" err="1">
                <a:solidFill>
                  <a:srgbClr val="7030A0"/>
                </a:solidFill>
                <a:latin typeface="Courier" pitchFamily="49" charset="0"/>
              </a:rPr>
              <a:t>len</a:t>
            </a:r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(numbers)==0:</a:t>
            </a:r>
          </a:p>
          <a:p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       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return</a:t>
            </a:r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False</a:t>
            </a:r>
          </a:p>
          <a:p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   </a:t>
            </a:r>
            <a:r>
              <a:rPr lang="en-US" sz="1300" b="1" dirty="0" err="1">
                <a:solidFill>
                  <a:srgbClr val="FF9900"/>
                </a:solidFill>
                <a:latin typeface="Courier" pitchFamily="49" charset="0"/>
              </a:rPr>
              <a:t>elif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 </a:t>
            </a:r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target &lt; 0:</a:t>
            </a:r>
            <a:endParaRPr lang="en-US" sz="1300" b="1" dirty="0">
              <a:solidFill>
                <a:srgbClr val="FF0000"/>
              </a:solidFill>
              <a:latin typeface="Courier" pitchFamily="49" charset="0"/>
            </a:endParaRPr>
          </a:p>
          <a:p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       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return</a:t>
            </a:r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False</a:t>
            </a:r>
          </a:p>
          <a:p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   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else</a:t>
            </a:r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:</a:t>
            </a:r>
          </a:p>
          <a:p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       option1 = </a:t>
            </a:r>
            <a:r>
              <a:rPr lang="en-US" sz="1300" b="1" dirty="0" err="1">
                <a:solidFill>
                  <a:prstClr val="black"/>
                </a:solidFill>
                <a:latin typeface="Courier" pitchFamily="49" charset="0"/>
              </a:rPr>
              <a:t>sublist_sum</a:t>
            </a:r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(numbers[:-1], target – numbers[-1])</a:t>
            </a:r>
          </a:p>
          <a:p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       option2 = </a:t>
            </a:r>
            <a:r>
              <a:rPr lang="en-US" sz="1300" b="1" dirty="0" err="1">
                <a:solidFill>
                  <a:prstClr val="black"/>
                </a:solidFill>
                <a:latin typeface="Courier" pitchFamily="49" charset="0"/>
              </a:rPr>
              <a:t>sublist_sum</a:t>
            </a:r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(numbers[:-1], target)</a:t>
            </a:r>
          </a:p>
          <a:p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       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return</a:t>
            </a:r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option1 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or</a:t>
            </a:r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option2</a:t>
            </a:r>
          </a:p>
        </p:txBody>
      </p:sp>
    </p:spTree>
    <p:extLst>
      <p:ext uri="{BB962C8B-B14F-4D97-AF65-F5344CB8AC3E}">
        <p14:creationId xmlns:p14="http://schemas.microsoft.com/office/powerpoint/2010/main" val="2412436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Sub-list sum – simulation 1: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56</a:t>
            </a:fld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l" rtl="0"/>
            <a:r>
              <a:rPr lang="en-US" dirty="0"/>
              <a:t>numbers = [1], target = 1</a:t>
            </a:r>
          </a:p>
        </p:txBody>
      </p:sp>
      <p:sp>
        <p:nvSpPr>
          <p:cNvPr id="11" name="Right Arrow 10"/>
          <p:cNvSpPr/>
          <p:nvPr/>
        </p:nvSpPr>
        <p:spPr>
          <a:xfrm>
            <a:off x="323528" y="4005064"/>
            <a:ext cx="360040" cy="216024"/>
          </a:xfrm>
          <a:prstGeom prst="rightArrow">
            <a:avLst/>
          </a:prstGeom>
          <a:noFill/>
          <a:ln w="25400">
            <a:solidFill>
              <a:srgbClr val="D3B5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7583" y="4365104"/>
            <a:ext cx="3240361" cy="1512168"/>
          </a:xfrm>
          <a:prstGeom prst="rect">
            <a:avLst/>
          </a:prstGeom>
          <a:noFill/>
          <a:ln w="25400">
            <a:solidFill>
              <a:srgbClr val="D3B5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u="sng" dirty="0">
                <a:solidFill>
                  <a:prstClr val="black"/>
                </a:solidFill>
              </a:rPr>
              <a:t>Call #1:</a:t>
            </a:r>
          </a:p>
          <a:p>
            <a:r>
              <a:rPr lang="en-US" dirty="0">
                <a:solidFill>
                  <a:prstClr val="black"/>
                </a:solidFill>
              </a:rPr>
              <a:t>numbers = [1], target = 1</a:t>
            </a:r>
          </a:p>
          <a:p>
            <a:r>
              <a:rPr lang="en-US" dirty="0">
                <a:solidFill>
                  <a:prstClr val="black"/>
                </a:solidFill>
              </a:rPr>
              <a:t>option1 = </a:t>
            </a:r>
            <a:r>
              <a:rPr lang="en-US" dirty="0" err="1">
                <a:solidFill>
                  <a:prstClr val="black"/>
                </a:solidFill>
              </a:rPr>
              <a:t>sublist_sum</a:t>
            </a:r>
            <a:r>
              <a:rPr lang="en-US" dirty="0">
                <a:solidFill>
                  <a:prstClr val="black"/>
                </a:solidFill>
              </a:rPr>
              <a:t>([], 0) = </a:t>
            </a:r>
            <a:r>
              <a:rPr lang="en-US" dirty="0">
                <a:solidFill>
                  <a:srgbClr val="FF9900"/>
                </a:solidFill>
              </a:rPr>
              <a:t>True</a:t>
            </a:r>
          </a:p>
          <a:p>
            <a:r>
              <a:rPr lang="en-US" dirty="0">
                <a:solidFill>
                  <a:prstClr val="black"/>
                </a:solidFill>
              </a:rPr>
              <a:t>option2 = </a:t>
            </a:r>
            <a:r>
              <a:rPr lang="en-US" dirty="0" err="1">
                <a:solidFill>
                  <a:prstClr val="black"/>
                </a:solidFill>
              </a:rPr>
              <a:t>sublist_sum</a:t>
            </a:r>
            <a:r>
              <a:rPr lang="en-US" dirty="0">
                <a:solidFill>
                  <a:prstClr val="black"/>
                </a:solidFill>
              </a:rPr>
              <a:t>([], 1) = </a:t>
            </a:r>
            <a:r>
              <a:rPr lang="en-US" dirty="0">
                <a:solidFill>
                  <a:srgbClr val="FF9900"/>
                </a:solidFill>
              </a:rPr>
              <a:t>False</a:t>
            </a:r>
          </a:p>
          <a:p>
            <a:r>
              <a:rPr lang="en-US" dirty="0">
                <a:solidFill>
                  <a:prstClr val="black"/>
                </a:solidFill>
              </a:rPr>
              <a:t>return value : </a:t>
            </a:r>
            <a:r>
              <a:rPr lang="en-US" dirty="0">
                <a:solidFill>
                  <a:srgbClr val="FF9900"/>
                </a:solidFill>
              </a:rPr>
              <a:t>True</a:t>
            </a:r>
            <a:r>
              <a:rPr lang="en-US" dirty="0">
                <a:solidFill>
                  <a:prstClr val="black"/>
                </a:solidFill>
              </a:rPr>
              <a:t> or </a:t>
            </a:r>
            <a:r>
              <a:rPr lang="en-US" dirty="0">
                <a:solidFill>
                  <a:srgbClr val="FF9900"/>
                </a:solidFill>
              </a:rPr>
              <a:t>False</a:t>
            </a:r>
            <a:r>
              <a:rPr lang="en-US" dirty="0">
                <a:solidFill>
                  <a:prstClr val="black"/>
                </a:solidFill>
              </a:rPr>
              <a:t> = </a:t>
            </a:r>
            <a:r>
              <a:rPr lang="en-US" dirty="0">
                <a:solidFill>
                  <a:srgbClr val="FF9900"/>
                </a:solidFill>
              </a:rPr>
              <a:t>True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736F04ED-50A9-4449-B138-B5044269E621}"/>
              </a:ext>
            </a:extLst>
          </p:cNvPr>
          <p:cNvSpPr txBox="1"/>
          <p:nvPr/>
        </p:nvSpPr>
        <p:spPr>
          <a:xfrm>
            <a:off x="611560" y="2025422"/>
            <a:ext cx="6770464" cy="229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 err="1">
                <a:solidFill>
                  <a:srgbClr val="FF9900"/>
                </a:solidFill>
                <a:latin typeface="Courier" pitchFamily="49" charset="0"/>
              </a:rPr>
              <a:t>def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 </a:t>
            </a:r>
            <a:r>
              <a:rPr lang="en-US" sz="1300" b="1" dirty="0" err="1">
                <a:solidFill>
                  <a:srgbClr val="381FF5"/>
                </a:solidFill>
                <a:latin typeface="Courier" pitchFamily="49" charset="0"/>
              </a:rPr>
              <a:t>sublist_sum</a:t>
            </a:r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(numbers, target):</a:t>
            </a:r>
          </a:p>
          <a:p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   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if</a:t>
            </a:r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target == 0:</a:t>
            </a:r>
          </a:p>
          <a:p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       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return</a:t>
            </a:r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True</a:t>
            </a:r>
          </a:p>
          <a:p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   </a:t>
            </a:r>
            <a:r>
              <a:rPr lang="en-US" sz="1300" b="1" dirty="0" err="1">
                <a:solidFill>
                  <a:srgbClr val="FF9900"/>
                </a:solidFill>
                <a:latin typeface="Courier" pitchFamily="49" charset="0"/>
              </a:rPr>
              <a:t>elif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 </a:t>
            </a:r>
            <a:r>
              <a:rPr lang="en-US" sz="1300" b="1" dirty="0" err="1">
                <a:solidFill>
                  <a:srgbClr val="7030A0"/>
                </a:solidFill>
                <a:latin typeface="Courier" pitchFamily="49" charset="0"/>
              </a:rPr>
              <a:t>len</a:t>
            </a:r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(numbers)==0:</a:t>
            </a:r>
          </a:p>
          <a:p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       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return</a:t>
            </a:r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False</a:t>
            </a:r>
          </a:p>
          <a:p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   </a:t>
            </a:r>
            <a:r>
              <a:rPr lang="en-US" sz="1300" b="1" dirty="0" err="1">
                <a:solidFill>
                  <a:srgbClr val="FF9900"/>
                </a:solidFill>
                <a:latin typeface="Courier" pitchFamily="49" charset="0"/>
              </a:rPr>
              <a:t>elif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 </a:t>
            </a:r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target &lt; 0:</a:t>
            </a:r>
            <a:endParaRPr lang="en-US" sz="1300" b="1" dirty="0">
              <a:solidFill>
                <a:srgbClr val="FF0000"/>
              </a:solidFill>
              <a:latin typeface="Courier" pitchFamily="49" charset="0"/>
            </a:endParaRPr>
          </a:p>
          <a:p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       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return</a:t>
            </a:r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False</a:t>
            </a:r>
          </a:p>
          <a:p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   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else</a:t>
            </a:r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:</a:t>
            </a:r>
          </a:p>
          <a:p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       option1 = </a:t>
            </a:r>
            <a:r>
              <a:rPr lang="en-US" sz="1300" b="1" dirty="0" err="1">
                <a:solidFill>
                  <a:prstClr val="black"/>
                </a:solidFill>
                <a:latin typeface="Courier" pitchFamily="49" charset="0"/>
              </a:rPr>
              <a:t>sublist_sum</a:t>
            </a:r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(numbers[:-1], target – numbers[-1])</a:t>
            </a:r>
          </a:p>
          <a:p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       option2 = </a:t>
            </a:r>
            <a:r>
              <a:rPr lang="en-US" sz="1300" b="1" dirty="0" err="1">
                <a:solidFill>
                  <a:prstClr val="black"/>
                </a:solidFill>
                <a:latin typeface="Courier" pitchFamily="49" charset="0"/>
              </a:rPr>
              <a:t>sublist_sum</a:t>
            </a:r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(numbers[:-1], target)</a:t>
            </a:r>
          </a:p>
          <a:p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       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return</a:t>
            </a:r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option1 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or</a:t>
            </a:r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option2</a:t>
            </a:r>
          </a:p>
        </p:txBody>
      </p:sp>
    </p:spTree>
    <p:extLst>
      <p:ext uri="{BB962C8B-B14F-4D97-AF65-F5344CB8AC3E}">
        <p14:creationId xmlns:p14="http://schemas.microsoft.com/office/powerpoint/2010/main" val="3777775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Sub-list sum – simulation 2: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57</a:t>
            </a:fld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l" rtl="0"/>
            <a:r>
              <a:rPr lang="en-US" dirty="0"/>
              <a:t>numbers = [1,2], target = 1</a:t>
            </a:r>
          </a:p>
        </p:txBody>
      </p:sp>
      <p:sp>
        <p:nvSpPr>
          <p:cNvPr id="11" name="Right Arrow 10"/>
          <p:cNvSpPr/>
          <p:nvPr/>
        </p:nvSpPr>
        <p:spPr>
          <a:xfrm>
            <a:off x="323528" y="3645024"/>
            <a:ext cx="360040" cy="216024"/>
          </a:xfrm>
          <a:prstGeom prst="rightArrow">
            <a:avLst/>
          </a:prstGeom>
          <a:noFill/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7583" y="4365104"/>
            <a:ext cx="3384377" cy="1512168"/>
          </a:xfrm>
          <a:prstGeom prst="rect">
            <a:avLst/>
          </a:prstGeom>
          <a:noFill/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u="sng" dirty="0">
                <a:solidFill>
                  <a:prstClr val="black"/>
                </a:solidFill>
              </a:rPr>
              <a:t>Call #1:</a:t>
            </a:r>
          </a:p>
          <a:p>
            <a:r>
              <a:rPr lang="en-US" dirty="0">
                <a:solidFill>
                  <a:prstClr val="black"/>
                </a:solidFill>
              </a:rPr>
              <a:t>numbers = [1,2], target = 1</a:t>
            </a:r>
          </a:p>
          <a:p>
            <a:r>
              <a:rPr lang="en-US" dirty="0">
                <a:solidFill>
                  <a:prstClr val="black"/>
                </a:solidFill>
              </a:rPr>
              <a:t>option1 = </a:t>
            </a:r>
            <a:r>
              <a:rPr lang="en-US" dirty="0" err="1">
                <a:solidFill>
                  <a:prstClr val="black"/>
                </a:solidFill>
              </a:rPr>
              <a:t>sublist_sum</a:t>
            </a:r>
            <a:r>
              <a:rPr lang="en-US" dirty="0">
                <a:solidFill>
                  <a:prstClr val="black"/>
                </a:solidFill>
              </a:rPr>
              <a:t>([1], -1)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9884BEFC-16C7-444D-8D77-1A12121E1692}"/>
              </a:ext>
            </a:extLst>
          </p:cNvPr>
          <p:cNvSpPr txBox="1"/>
          <p:nvPr/>
        </p:nvSpPr>
        <p:spPr>
          <a:xfrm>
            <a:off x="611560" y="2025422"/>
            <a:ext cx="6770464" cy="229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 err="1">
                <a:solidFill>
                  <a:srgbClr val="FF9900"/>
                </a:solidFill>
                <a:latin typeface="Courier" pitchFamily="49" charset="0"/>
              </a:rPr>
              <a:t>def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 </a:t>
            </a:r>
            <a:r>
              <a:rPr lang="en-US" sz="1300" b="1" dirty="0" err="1">
                <a:solidFill>
                  <a:srgbClr val="381FF5"/>
                </a:solidFill>
                <a:latin typeface="Courier" pitchFamily="49" charset="0"/>
              </a:rPr>
              <a:t>sublist_sum</a:t>
            </a:r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(numbers, target):</a:t>
            </a:r>
          </a:p>
          <a:p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   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if</a:t>
            </a:r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target == 0:</a:t>
            </a:r>
          </a:p>
          <a:p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       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return</a:t>
            </a:r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True</a:t>
            </a:r>
          </a:p>
          <a:p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   </a:t>
            </a:r>
            <a:r>
              <a:rPr lang="en-US" sz="1300" b="1" dirty="0" err="1">
                <a:solidFill>
                  <a:srgbClr val="FF9900"/>
                </a:solidFill>
                <a:latin typeface="Courier" pitchFamily="49" charset="0"/>
              </a:rPr>
              <a:t>elif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 </a:t>
            </a:r>
            <a:r>
              <a:rPr lang="en-US" sz="1300" b="1" dirty="0" err="1">
                <a:solidFill>
                  <a:srgbClr val="7030A0"/>
                </a:solidFill>
                <a:latin typeface="Courier" pitchFamily="49" charset="0"/>
              </a:rPr>
              <a:t>len</a:t>
            </a:r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(numbers)==0:</a:t>
            </a:r>
          </a:p>
          <a:p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       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return</a:t>
            </a:r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False</a:t>
            </a:r>
          </a:p>
          <a:p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   </a:t>
            </a:r>
            <a:r>
              <a:rPr lang="en-US" sz="1300" b="1" dirty="0" err="1">
                <a:solidFill>
                  <a:srgbClr val="FF9900"/>
                </a:solidFill>
                <a:latin typeface="Courier" pitchFamily="49" charset="0"/>
              </a:rPr>
              <a:t>elif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 </a:t>
            </a:r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target &lt; 0:</a:t>
            </a:r>
            <a:endParaRPr lang="en-US" sz="1300" b="1" dirty="0">
              <a:solidFill>
                <a:srgbClr val="FF0000"/>
              </a:solidFill>
              <a:latin typeface="Courier" pitchFamily="49" charset="0"/>
            </a:endParaRPr>
          </a:p>
          <a:p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       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return</a:t>
            </a:r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False</a:t>
            </a:r>
          </a:p>
          <a:p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   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else</a:t>
            </a:r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:</a:t>
            </a:r>
          </a:p>
          <a:p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       option1 = </a:t>
            </a:r>
            <a:r>
              <a:rPr lang="en-US" sz="1300" b="1" dirty="0" err="1">
                <a:solidFill>
                  <a:prstClr val="black"/>
                </a:solidFill>
                <a:latin typeface="Courier" pitchFamily="49" charset="0"/>
              </a:rPr>
              <a:t>sublist_sum</a:t>
            </a:r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(numbers[:-1], target – numbers[-1])</a:t>
            </a:r>
          </a:p>
          <a:p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       option2 = </a:t>
            </a:r>
            <a:r>
              <a:rPr lang="en-US" sz="1300" b="1" dirty="0" err="1">
                <a:solidFill>
                  <a:prstClr val="black"/>
                </a:solidFill>
                <a:latin typeface="Courier" pitchFamily="49" charset="0"/>
              </a:rPr>
              <a:t>sublist_sum</a:t>
            </a:r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(numbers[:-1], target)</a:t>
            </a:r>
          </a:p>
          <a:p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       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return</a:t>
            </a:r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option1 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or</a:t>
            </a:r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option2</a:t>
            </a:r>
          </a:p>
        </p:txBody>
      </p:sp>
    </p:spTree>
    <p:extLst>
      <p:ext uri="{BB962C8B-B14F-4D97-AF65-F5344CB8AC3E}">
        <p14:creationId xmlns:p14="http://schemas.microsoft.com/office/powerpoint/2010/main" val="1174764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Sub-list sum – simulation 2: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58</a:t>
            </a:fld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l" rtl="0"/>
            <a:r>
              <a:rPr lang="en-US" dirty="0"/>
              <a:t>numbers = [1,2], target = 1</a:t>
            </a:r>
          </a:p>
        </p:txBody>
      </p:sp>
      <p:sp>
        <p:nvSpPr>
          <p:cNvPr id="11" name="Right Arrow 10"/>
          <p:cNvSpPr/>
          <p:nvPr/>
        </p:nvSpPr>
        <p:spPr>
          <a:xfrm>
            <a:off x="323528" y="3645024"/>
            <a:ext cx="360040" cy="216024"/>
          </a:xfrm>
          <a:prstGeom prst="rightArrow">
            <a:avLst/>
          </a:prstGeom>
          <a:noFill/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860032" y="4185084"/>
            <a:ext cx="3207231" cy="900100"/>
          </a:xfrm>
          <a:prstGeom prst="rect">
            <a:avLst/>
          </a:prstGeom>
          <a:noFill/>
          <a:ln w="25400">
            <a:solidFill>
              <a:srgbClr val="C7AF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u="sng" dirty="0">
                <a:solidFill>
                  <a:prstClr val="black"/>
                </a:solidFill>
              </a:rPr>
              <a:t>Call #2:</a:t>
            </a:r>
          </a:p>
          <a:p>
            <a:r>
              <a:rPr lang="en-US" dirty="0">
                <a:solidFill>
                  <a:prstClr val="black"/>
                </a:solidFill>
              </a:rPr>
              <a:t>numbers = [1], target = -1</a:t>
            </a:r>
          </a:p>
          <a:p>
            <a:r>
              <a:rPr lang="en-US" dirty="0">
                <a:solidFill>
                  <a:prstClr val="black"/>
                </a:solidFill>
              </a:rPr>
              <a:t>return value: </a:t>
            </a:r>
            <a:r>
              <a:rPr lang="en-US" dirty="0">
                <a:solidFill>
                  <a:srgbClr val="FF9900"/>
                </a:solidFill>
              </a:rPr>
              <a:t>False</a:t>
            </a:r>
          </a:p>
        </p:txBody>
      </p:sp>
      <p:cxnSp>
        <p:nvCxnSpPr>
          <p:cNvPr id="9" name="Straight Arrow Connector 8"/>
          <p:cNvCxnSpPr>
            <a:cxnSpLocks/>
          </p:cNvCxnSpPr>
          <p:nvPr/>
        </p:nvCxnSpPr>
        <p:spPr>
          <a:xfrm flipV="1">
            <a:off x="3592488" y="4635134"/>
            <a:ext cx="1152128" cy="432048"/>
          </a:xfrm>
          <a:prstGeom prst="straightConnector1">
            <a:avLst/>
          </a:prstGeom>
          <a:ln w="25400">
            <a:solidFill>
              <a:srgbClr val="C7AFE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827583" y="4365104"/>
            <a:ext cx="3384377" cy="1512168"/>
          </a:xfrm>
          <a:prstGeom prst="rect">
            <a:avLst/>
          </a:prstGeom>
          <a:noFill/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u="sng" dirty="0">
                <a:solidFill>
                  <a:prstClr val="black"/>
                </a:solidFill>
              </a:rPr>
              <a:t>Call #1:</a:t>
            </a:r>
          </a:p>
          <a:p>
            <a:r>
              <a:rPr lang="en-US" dirty="0">
                <a:solidFill>
                  <a:prstClr val="black"/>
                </a:solidFill>
              </a:rPr>
              <a:t>numbers = [1,2], target = 1</a:t>
            </a:r>
          </a:p>
          <a:p>
            <a:r>
              <a:rPr lang="en-US" dirty="0">
                <a:solidFill>
                  <a:prstClr val="black"/>
                </a:solidFill>
              </a:rPr>
              <a:t>option1 = </a:t>
            </a:r>
            <a:r>
              <a:rPr lang="en-US" dirty="0" err="1">
                <a:solidFill>
                  <a:prstClr val="black"/>
                </a:solidFill>
              </a:rPr>
              <a:t>sublist_sum</a:t>
            </a:r>
            <a:r>
              <a:rPr lang="en-US" dirty="0">
                <a:solidFill>
                  <a:prstClr val="black"/>
                </a:solidFill>
              </a:rPr>
              <a:t>([1], -1)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3F317104-4D87-4C97-8C63-C6AFF855BBB8}"/>
              </a:ext>
            </a:extLst>
          </p:cNvPr>
          <p:cNvSpPr txBox="1"/>
          <p:nvPr/>
        </p:nvSpPr>
        <p:spPr>
          <a:xfrm>
            <a:off x="611560" y="2025422"/>
            <a:ext cx="6770464" cy="229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 err="1">
                <a:solidFill>
                  <a:srgbClr val="FF9900"/>
                </a:solidFill>
                <a:latin typeface="Courier" pitchFamily="49" charset="0"/>
              </a:rPr>
              <a:t>def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 </a:t>
            </a:r>
            <a:r>
              <a:rPr lang="en-US" sz="1300" b="1" dirty="0" err="1">
                <a:solidFill>
                  <a:srgbClr val="381FF5"/>
                </a:solidFill>
                <a:latin typeface="Courier" pitchFamily="49" charset="0"/>
              </a:rPr>
              <a:t>sublist_sum</a:t>
            </a:r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(numbers, target):</a:t>
            </a:r>
          </a:p>
          <a:p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   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if</a:t>
            </a:r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target == 0:</a:t>
            </a:r>
          </a:p>
          <a:p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       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return</a:t>
            </a:r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True</a:t>
            </a:r>
          </a:p>
          <a:p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   </a:t>
            </a:r>
            <a:r>
              <a:rPr lang="en-US" sz="1300" b="1" dirty="0" err="1">
                <a:solidFill>
                  <a:srgbClr val="FF9900"/>
                </a:solidFill>
                <a:latin typeface="Courier" pitchFamily="49" charset="0"/>
              </a:rPr>
              <a:t>elif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 </a:t>
            </a:r>
            <a:r>
              <a:rPr lang="en-US" sz="1300" b="1" dirty="0" err="1">
                <a:solidFill>
                  <a:srgbClr val="7030A0"/>
                </a:solidFill>
                <a:latin typeface="Courier" pitchFamily="49" charset="0"/>
              </a:rPr>
              <a:t>len</a:t>
            </a:r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(numbers)==0:</a:t>
            </a:r>
          </a:p>
          <a:p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       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return</a:t>
            </a:r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False</a:t>
            </a:r>
          </a:p>
          <a:p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   </a:t>
            </a:r>
            <a:r>
              <a:rPr lang="en-US" sz="1300" b="1" dirty="0" err="1">
                <a:solidFill>
                  <a:srgbClr val="FF9900"/>
                </a:solidFill>
                <a:latin typeface="Courier" pitchFamily="49" charset="0"/>
              </a:rPr>
              <a:t>elif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 </a:t>
            </a:r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target &lt; 0:</a:t>
            </a:r>
            <a:endParaRPr lang="en-US" sz="1300" b="1" dirty="0">
              <a:solidFill>
                <a:srgbClr val="FF0000"/>
              </a:solidFill>
              <a:latin typeface="Courier" pitchFamily="49" charset="0"/>
            </a:endParaRPr>
          </a:p>
          <a:p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       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return</a:t>
            </a:r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False</a:t>
            </a:r>
          </a:p>
          <a:p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   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else</a:t>
            </a:r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:</a:t>
            </a:r>
          </a:p>
          <a:p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       option1 = </a:t>
            </a:r>
            <a:r>
              <a:rPr lang="en-US" sz="1300" b="1" dirty="0" err="1">
                <a:solidFill>
                  <a:prstClr val="black"/>
                </a:solidFill>
                <a:latin typeface="Courier" pitchFamily="49" charset="0"/>
              </a:rPr>
              <a:t>sublist_sum</a:t>
            </a:r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(numbers[:-1], target – numbers[-1])</a:t>
            </a:r>
          </a:p>
          <a:p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       option2 = </a:t>
            </a:r>
            <a:r>
              <a:rPr lang="en-US" sz="1300" b="1" dirty="0" err="1">
                <a:solidFill>
                  <a:prstClr val="black"/>
                </a:solidFill>
                <a:latin typeface="Courier" pitchFamily="49" charset="0"/>
              </a:rPr>
              <a:t>sublist_sum</a:t>
            </a:r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(numbers[:-1], target)</a:t>
            </a:r>
          </a:p>
          <a:p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       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return</a:t>
            </a:r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option1 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or</a:t>
            </a:r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option2</a:t>
            </a:r>
          </a:p>
        </p:txBody>
      </p:sp>
    </p:spTree>
    <p:extLst>
      <p:ext uri="{BB962C8B-B14F-4D97-AF65-F5344CB8AC3E}">
        <p14:creationId xmlns:p14="http://schemas.microsoft.com/office/powerpoint/2010/main" val="2797955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Sub-list sum – simulation 2: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59</a:t>
            </a:fld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l" rtl="0"/>
            <a:r>
              <a:rPr lang="en-US" dirty="0"/>
              <a:t>numbers = [1,2], target = 1</a:t>
            </a:r>
          </a:p>
        </p:txBody>
      </p:sp>
      <p:sp>
        <p:nvSpPr>
          <p:cNvPr id="11" name="Right Arrow 10"/>
          <p:cNvSpPr/>
          <p:nvPr/>
        </p:nvSpPr>
        <p:spPr>
          <a:xfrm>
            <a:off x="323528" y="3645024"/>
            <a:ext cx="360040" cy="216024"/>
          </a:xfrm>
          <a:prstGeom prst="rightArrow">
            <a:avLst/>
          </a:prstGeom>
          <a:noFill/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27583" y="4365104"/>
            <a:ext cx="3384377" cy="1512168"/>
          </a:xfrm>
          <a:prstGeom prst="rect">
            <a:avLst/>
          </a:prstGeom>
          <a:noFill/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u="sng" dirty="0">
                <a:solidFill>
                  <a:prstClr val="black"/>
                </a:solidFill>
              </a:rPr>
              <a:t>Call #1:</a:t>
            </a:r>
          </a:p>
          <a:p>
            <a:r>
              <a:rPr lang="en-US" dirty="0">
                <a:solidFill>
                  <a:prstClr val="black"/>
                </a:solidFill>
              </a:rPr>
              <a:t>numbers = [1,2], target = 1</a:t>
            </a:r>
          </a:p>
          <a:p>
            <a:r>
              <a:rPr lang="en-US" dirty="0">
                <a:solidFill>
                  <a:prstClr val="black"/>
                </a:solidFill>
              </a:rPr>
              <a:t>option1 = </a:t>
            </a:r>
            <a:r>
              <a:rPr lang="en-US" dirty="0" err="1">
                <a:solidFill>
                  <a:prstClr val="black"/>
                </a:solidFill>
              </a:rPr>
              <a:t>sublist_sum</a:t>
            </a:r>
            <a:r>
              <a:rPr lang="en-US" dirty="0">
                <a:solidFill>
                  <a:prstClr val="black"/>
                </a:solidFill>
              </a:rPr>
              <a:t>([1], -1)=</a:t>
            </a:r>
            <a:r>
              <a:rPr lang="en-US" dirty="0">
                <a:solidFill>
                  <a:srgbClr val="FF9900"/>
                </a:solidFill>
              </a:rPr>
              <a:t>False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06E0E213-D907-449F-BA7F-B327B737ADCF}"/>
              </a:ext>
            </a:extLst>
          </p:cNvPr>
          <p:cNvSpPr txBox="1"/>
          <p:nvPr/>
        </p:nvSpPr>
        <p:spPr>
          <a:xfrm>
            <a:off x="611560" y="2025422"/>
            <a:ext cx="6770464" cy="229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 err="1">
                <a:solidFill>
                  <a:srgbClr val="FF9900"/>
                </a:solidFill>
                <a:latin typeface="Courier" pitchFamily="49" charset="0"/>
              </a:rPr>
              <a:t>def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 </a:t>
            </a:r>
            <a:r>
              <a:rPr lang="en-US" sz="1300" b="1" dirty="0" err="1">
                <a:solidFill>
                  <a:srgbClr val="381FF5"/>
                </a:solidFill>
                <a:latin typeface="Courier" pitchFamily="49" charset="0"/>
              </a:rPr>
              <a:t>sublist_sum</a:t>
            </a:r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(numbers, target):</a:t>
            </a:r>
          </a:p>
          <a:p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   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if</a:t>
            </a:r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target == 0:</a:t>
            </a:r>
          </a:p>
          <a:p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       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return</a:t>
            </a:r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True</a:t>
            </a:r>
          </a:p>
          <a:p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   </a:t>
            </a:r>
            <a:r>
              <a:rPr lang="en-US" sz="1300" b="1" dirty="0" err="1">
                <a:solidFill>
                  <a:srgbClr val="FF9900"/>
                </a:solidFill>
                <a:latin typeface="Courier" pitchFamily="49" charset="0"/>
              </a:rPr>
              <a:t>elif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 </a:t>
            </a:r>
            <a:r>
              <a:rPr lang="en-US" sz="1300" b="1" dirty="0" err="1">
                <a:solidFill>
                  <a:srgbClr val="7030A0"/>
                </a:solidFill>
                <a:latin typeface="Courier" pitchFamily="49" charset="0"/>
              </a:rPr>
              <a:t>len</a:t>
            </a:r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(numbers)==0:</a:t>
            </a:r>
          </a:p>
          <a:p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       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return</a:t>
            </a:r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False</a:t>
            </a:r>
          </a:p>
          <a:p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   </a:t>
            </a:r>
            <a:r>
              <a:rPr lang="en-US" sz="1300" b="1" dirty="0" err="1">
                <a:solidFill>
                  <a:srgbClr val="FF9900"/>
                </a:solidFill>
                <a:latin typeface="Courier" pitchFamily="49" charset="0"/>
              </a:rPr>
              <a:t>elif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 </a:t>
            </a:r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target &lt; 0:</a:t>
            </a:r>
            <a:endParaRPr lang="en-US" sz="1300" b="1" dirty="0">
              <a:solidFill>
                <a:srgbClr val="FF0000"/>
              </a:solidFill>
              <a:latin typeface="Courier" pitchFamily="49" charset="0"/>
            </a:endParaRPr>
          </a:p>
          <a:p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       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return</a:t>
            </a:r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False</a:t>
            </a:r>
          </a:p>
          <a:p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   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else</a:t>
            </a:r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:</a:t>
            </a:r>
          </a:p>
          <a:p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       option1 = </a:t>
            </a:r>
            <a:r>
              <a:rPr lang="en-US" sz="1300" b="1" dirty="0" err="1">
                <a:solidFill>
                  <a:prstClr val="black"/>
                </a:solidFill>
                <a:latin typeface="Courier" pitchFamily="49" charset="0"/>
              </a:rPr>
              <a:t>sublist_sum</a:t>
            </a:r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(numbers[:-1], target – numbers[-1])</a:t>
            </a:r>
          </a:p>
          <a:p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       option2 = </a:t>
            </a:r>
            <a:r>
              <a:rPr lang="en-US" sz="1300" b="1" dirty="0" err="1">
                <a:solidFill>
                  <a:prstClr val="black"/>
                </a:solidFill>
                <a:latin typeface="Courier" pitchFamily="49" charset="0"/>
              </a:rPr>
              <a:t>sublist_sum</a:t>
            </a:r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(numbers[:-1], target)</a:t>
            </a:r>
          </a:p>
          <a:p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       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return</a:t>
            </a:r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option1 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or</a:t>
            </a:r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option2</a:t>
            </a:r>
          </a:p>
        </p:txBody>
      </p:sp>
    </p:spTree>
    <p:extLst>
      <p:ext uri="{BB962C8B-B14F-4D97-AF65-F5344CB8AC3E}">
        <p14:creationId xmlns:p14="http://schemas.microsoft.com/office/powerpoint/2010/main" val="2359808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60648"/>
            <a:ext cx="7772400" cy="796950"/>
          </a:xfrm>
        </p:spPr>
        <p:txBody>
          <a:bodyPr>
            <a:normAutofit/>
          </a:bodyPr>
          <a:lstStyle/>
          <a:p>
            <a:pPr rtl="0"/>
            <a:r>
              <a:rPr lang="en-US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 of Digits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6</a:t>
            </a:fld>
            <a:endParaRPr lang="he-IL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84784"/>
            <a:ext cx="7772400" cy="4572000"/>
          </a:xfrm>
        </p:spPr>
        <p:txBody>
          <a:bodyPr>
            <a:normAutofit lnSpcReduction="10000"/>
          </a:bodyPr>
          <a:lstStyle/>
          <a:p>
            <a:pPr marL="0" indent="0" algn="l" rtl="0"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Write a recursive program that receives an integer and returns its sum of digits.</a:t>
            </a:r>
          </a:p>
          <a:p>
            <a:pPr marL="0" indent="0" algn="l" rtl="0"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We do not know the number of digits in advance.</a:t>
            </a:r>
          </a:p>
          <a:p>
            <a:pPr marL="0" indent="0" algn="l" rtl="0">
              <a:buNone/>
            </a:pPr>
            <a:r>
              <a:rPr lang="en-US" sz="2800" u="sng" dirty="0">
                <a:latin typeface="Arial" panose="020B0604020202020204" pitchFamily="34" charset="0"/>
                <a:cs typeface="Arial" panose="020B0604020202020204" pitchFamily="34" charset="0"/>
              </a:rPr>
              <a:t>Example: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 algn="l" rtl="0">
              <a:buNone/>
            </a:pPr>
            <a:r>
              <a:rPr lang="en-US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&gt;&gt;&gt;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sum_of_digits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(1204) </a:t>
            </a:r>
            <a:r>
              <a:rPr lang="en-US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1+2+0+4</a:t>
            </a:r>
          </a:p>
          <a:p>
            <a:pPr marL="0" indent="0" algn="l" rtl="0">
              <a:buNone/>
            </a:pPr>
            <a:r>
              <a:rPr lang="en-US" sz="2800" dirty="0">
                <a:solidFill>
                  <a:srgbClr val="381FF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  <a:p>
            <a:pPr marL="0" indent="0" algn="l" rtl="0">
              <a:buNone/>
            </a:pPr>
            <a:endParaRPr lang="en-US" sz="2800" dirty="0">
              <a:solidFill>
                <a:srgbClr val="381FF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l" rtl="0">
              <a:buNone/>
            </a:pPr>
            <a:r>
              <a:rPr lang="en-US" sz="28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other words: </a:t>
            </a:r>
          </a:p>
          <a:p>
            <a:pPr marL="0" indent="0" algn="l" rtl="0">
              <a:buNone/>
            </a:pPr>
            <a:r>
              <a:rPr lang="en-US" sz="2800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sum_of_digits</a:t>
            </a:r>
            <a:r>
              <a:rPr lang="en-US" sz="28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(1204) = </a:t>
            </a:r>
            <a:r>
              <a:rPr lang="en-US" sz="2800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sum_of_digits</a:t>
            </a:r>
            <a:r>
              <a:rPr lang="en-US" sz="28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(120) + 4 </a:t>
            </a:r>
          </a:p>
          <a:p>
            <a:pPr marL="0" indent="0" algn="l" rtl="0">
              <a:buNone/>
            </a:pPr>
            <a:endParaRPr lang="en-US" sz="28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8964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Sub-list sum – simulation 2: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60</a:t>
            </a:fld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l" rtl="0"/>
            <a:r>
              <a:rPr lang="en-US" dirty="0"/>
              <a:t>numbers = [1,2], target = 1</a:t>
            </a:r>
          </a:p>
        </p:txBody>
      </p:sp>
      <p:sp>
        <p:nvSpPr>
          <p:cNvPr id="11" name="Right Arrow 10"/>
          <p:cNvSpPr/>
          <p:nvPr/>
        </p:nvSpPr>
        <p:spPr>
          <a:xfrm>
            <a:off x="323528" y="3861048"/>
            <a:ext cx="360040" cy="216024"/>
          </a:xfrm>
          <a:prstGeom prst="rightArrow">
            <a:avLst/>
          </a:prstGeom>
          <a:noFill/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27583" y="4365104"/>
            <a:ext cx="3384377" cy="1512168"/>
          </a:xfrm>
          <a:prstGeom prst="rect">
            <a:avLst/>
          </a:prstGeom>
          <a:noFill/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u="sng" dirty="0">
                <a:solidFill>
                  <a:prstClr val="black"/>
                </a:solidFill>
              </a:rPr>
              <a:t>Call #1:</a:t>
            </a:r>
          </a:p>
          <a:p>
            <a:r>
              <a:rPr lang="en-US" dirty="0">
                <a:solidFill>
                  <a:prstClr val="black"/>
                </a:solidFill>
              </a:rPr>
              <a:t>numbers = [1,2], target = 1</a:t>
            </a:r>
          </a:p>
          <a:p>
            <a:r>
              <a:rPr lang="en-US" dirty="0">
                <a:solidFill>
                  <a:prstClr val="black"/>
                </a:solidFill>
              </a:rPr>
              <a:t>option1 = </a:t>
            </a:r>
            <a:r>
              <a:rPr lang="en-US" dirty="0" err="1">
                <a:solidFill>
                  <a:prstClr val="black"/>
                </a:solidFill>
              </a:rPr>
              <a:t>sublist_sum</a:t>
            </a:r>
            <a:r>
              <a:rPr lang="en-US" dirty="0">
                <a:solidFill>
                  <a:prstClr val="black"/>
                </a:solidFill>
              </a:rPr>
              <a:t>([1], -1)=</a:t>
            </a:r>
            <a:r>
              <a:rPr lang="en-US" dirty="0">
                <a:solidFill>
                  <a:srgbClr val="FF9900"/>
                </a:solidFill>
              </a:rPr>
              <a:t>False</a:t>
            </a:r>
          </a:p>
          <a:p>
            <a:r>
              <a:rPr lang="en-US" dirty="0">
                <a:solidFill>
                  <a:prstClr val="black"/>
                </a:solidFill>
              </a:rPr>
              <a:t>option2 = </a:t>
            </a:r>
            <a:r>
              <a:rPr lang="en-US" dirty="0" err="1">
                <a:solidFill>
                  <a:prstClr val="black"/>
                </a:solidFill>
              </a:rPr>
              <a:t>sublist_sum</a:t>
            </a:r>
            <a:r>
              <a:rPr lang="en-US" dirty="0">
                <a:solidFill>
                  <a:prstClr val="black"/>
                </a:solidFill>
              </a:rPr>
              <a:t>([1], 1)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0FE5A9C8-F9B8-4016-B474-FBB580013FBB}"/>
              </a:ext>
            </a:extLst>
          </p:cNvPr>
          <p:cNvSpPr txBox="1"/>
          <p:nvPr/>
        </p:nvSpPr>
        <p:spPr>
          <a:xfrm>
            <a:off x="611560" y="2025422"/>
            <a:ext cx="6770464" cy="229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 err="1">
                <a:solidFill>
                  <a:srgbClr val="FF9900"/>
                </a:solidFill>
                <a:latin typeface="Courier" pitchFamily="49" charset="0"/>
              </a:rPr>
              <a:t>def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 </a:t>
            </a:r>
            <a:r>
              <a:rPr lang="en-US" sz="1300" b="1" dirty="0" err="1">
                <a:solidFill>
                  <a:srgbClr val="381FF5"/>
                </a:solidFill>
                <a:latin typeface="Courier" pitchFamily="49" charset="0"/>
              </a:rPr>
              <a:t>sublist_sum</a:t>
            </a:r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(numbers, target):</a:t>
            </a:r>
          </a:p>
          <a:p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   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if</a:t>
            </a:r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target == 0:</a:t>
            </a:r>
          </a:p>
          <a:p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       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return</a:t>
            </a:r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True</a:t>
            </a:r>
          </a:p>
          <a:p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   </a:t>
            </a:r>
            <a:r>
              <a:rPr lang="en-US" sz="1300" b="1" dirty="0" err="1">
                <a:solidFill>
                  <a:srgbClr val="FF9900"/>
                </a:solidFill>
                <a:latin typeface="Courier" pitchFamily="49" charset="0"/>
              </a:rPr>
              <a:t>elif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 </a:t>
            </a:r>
            <a:r>
              <a:rPr lang="en-US" sz="1300" b="1" dirty="0" err="1">
                <a:solidFill>
                  <a:srgbClr val="7030A0"/>
                </a:solidFill>
                <a:latin typeface="Courier" pitchFamily="49" charset="0"/>
              </a:rPr>
              <a:t>len</a:t>
            </a:r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(numbers)==0:</a:t>
            </a:r>
          </a:p>
          <a:p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       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return</a:t>
            </a:r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False</a:t>
            </a:r>
          </a:p>
          <a:p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   </a:t>
            </a:r>
            <a:r>
              <a:rPr lang="en-US" sz="1300" b="1" dirty="0" err="1">
                <a:solidFill>
                  <a:srgbClr val="FF9900"/>
                </a:solidFill>
                <a:latin typeface="Courier" pitchFamily="49" charset="0"/>
              </a:rPr>
              <a:t>elif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 </a:t>
            </a:r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target &lt; 0:</a:t>
            </a:r>
            <a:endParaRPr lang="en-US" sz="1300" b="1" dirty="0">
              <a:solidFill>
                <a:srgbClr val="FF0000"/>
              </a:solidFill>
              <a:latin typeface="Courier" pitchFamily="49" charset="0"/>
            </a:endParaRPr>
          </a:p>
          <a:p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       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return</a:t>
            </a:r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False</a:t>
            </a:r>
          </a:p>
          <a:p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   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else</a:t>
            </a:r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:</a:t>
            </a:r>
          </a:p>
          <a:p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       option1 = </a:t>
            </a:r>
            <a:r>
              <a:rPr lang="en-US" sz="1300" b="1" dirty="0" err="1">
                <a:solidFill>
                  <a:prstClr val="black"/>
                </a:solidFill>
                <a:latin typeface="Courier" pitchFamily="49" charset="0"/>
              </a:rPr>
              <a:t>sublist_sum</a:t>
            </a:r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(numbers[:-1], target – numbers[-1])</a:t>
            </a:r>
          </a:p>
          <a:p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       option2 = </a:t>
            </a:r>
            <a:r>
              <a:rPr lang="en-US" sz="1300" b="1" dirty="0" err="1">
                <a:solidFill>
                  <a:prstClr val="black"/>
                </a:solidFill>
                <a:latin typeface="Courier" pitchFamily="49" charset="0"/>
              </a:rPr>
              <a:t>sublist_sum</a:t>
            </a:r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(numbers[:-1], target)</a:t>
            </a:r>
          </a:p>
          <a:p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       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return</a:t>
            </a:r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option1 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or</a:t>
            </a:r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option2</a:t>
            </a:r>
          </a:p>
        </p:txBody>
      </p:sp>
    </p:spTree>
    <p:extLst>
      <p:ext uri="{BB962C8B-B14F-4D97-AF65-F5344CB8AC3E}">
        <p14:creationId xmlns:p14="http://schemas.microsoft.com/office/powerpoint/2010/main" val="3437739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Sub-list sum – simulation 2: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61</a:t>
            </a:fld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l" rtl="0"/>
            <a:r>
              <a:rPr lang="en-US" dirty="0"/>
              <a:t>numbers = [1,2], target = 1</a:t>
            </a:r>
          </a:p>
        </p:txBody>
      </p:sp>
      <p:sp>
        <p:nvSpPr>
          <p:cNvPr id="11" name="Right Arrow 10"/>
          <p:cNvSpPr/>
          <p:nvPr/>
        </p:nvSpPr>
        <p:spPr>
          <a:xfrm>
            <a:off x="323528" y="3861048"/>
            <a:ext cx="360040" cy="216024"/>
          </a:xfrm>
          <a:prstGeom prst="rightArrow">
            <a:avLst/>
          </a:prstGeom>
          <a:noFill/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862466" y="5301208"/>
            <a:ext cx="3207231" cy="900100"/>
          </a:xfrm>
          <a:prstGeom prst="rect">
            <a:avLst/>
          </a:prstGeom>
          <a:noFill/>
          <a:ln w="254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u="sng" dirty="0">
                <a:solidFill>
                  <a:prstClr val="black"/>
                </a:solidFill>
              </a:rPr>
              <a:t>Call #3:</a:t>
            </a:r>
          </a:p>
          <a:p>
            <a:r>
              <a:rPr lang="en-US" dirty="0">
                <a:solidFill>
                  <a:prstClr val="black"/>
                </a:solidFill>
              </a:rPr>
              <a:t>numbers = [1], target = 1</a:t>
            </a:r>
          </a:p>
          <a:p>
            <a:r>
              <a:rPr lang="en-US" dirty="0">
                <a:solidFill>
                  <a:prstClr val="black"/>
                </a:solidFill>
              </a:rPr>
              <a:t>Return value: True</a:t>
            </a:r>
          </a:p>
        </p:txBody>
      </p:sp>
      <p:cxnSp>
        <p:nvCxnSpPr>
          <p:cNvPr id="6" name="Straight Arrow Connector 5"/>
          <p:cNvCxnSpPr>
            <a:cxnSpLocks/>
          </p:cNvCxnSpPr>
          <p:nvPr/>
        </p:nvCxnSpPr>
        <p:spPr>
          <a:xfrm>
            <a:off x="3419872" y="5373216"/>
            <a:ext cx="1368152" cy="360040"/>
          </a:xfrm>
          <a:prstGeom prst="straightConnector1">
            <a:avLst/>
          </a:prstGeom>
          <a:ln w="25400"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827583" y="4365104"/>
            <a:ext cx="3384377" cy="1512168"/>
          </a:xfrm>
          <a:prstGeom prst="rect">
            <a:avLst/>
          </a:prstGeom>
          <a:noFill/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u="sng" dirty="0">
                <a:solidFill>
                  <a:prstClr val="black"/>
                </a:solidFill>
              </a:rPr>
              <a:t>Call #1:</a:t>
            </a:r>
          </a:p>
          <a:p>
            <a:r>
              <a:rPr lang="en-US" dirty="0">
                <a:solidFill>
                  <a:prstClr val="black"/>
                </a:solidFill>
              </a:rPr>
              <a:t>numbers = [1,2], target = 1</a:t>
            </a:r>
          </a:p>
          <a:p>
            <a:r>
              <a:rPr lang="en-US" dirty="0">
                <a:solidFill>
                  <a:prstClr val="black"/>
                </a:solidFill>
              </a:rPr>
              <a:t>option1 = </a:t>
            </a:r>
            <a:r>
              <a:rPr lang="en-US" dirty="0" err="1">
                <a:solidFill>
                  <a:prstClr val="black"/>
                </a:solidFill>
              </a:rPr>
              <a:t>sublist_sum</a:t>
            </a:r>
            <a:r>
              <a:rPr lang="en-US" dirty="0">
                <a:solidFill>
                  <a:prstClr val="black"/>
                </a:solidFill>
              </a:rPr>
              <a:t>([1], -1)=</a:t>
            </a:r>
            <a:r>
              <a:rPr lang="en-US" dirty="0">
                <a:solidFill>
                  <a:srgbClr val="FF9900"/>
                </a:solidFill>
              </a:rPr>
              <a:t>False</a:t>
            </a:r>
          </a:p>
          <a:p>
            <a:r>
              <a:rPr lang="en-US" dirty="0">
                <a:solidFill>
                  <a:prstClr val="black"/>
                </a:solidFill>
              </a:rPr>
              <a:t>option2 = </a:t>
            </a:r>
            <a:r>
              <a:rPr lang="en-US" dirty="0" err="1">
                <a:solidFill>
                  <a:prstClr val="black"/>
                </a:solidFill>
              </a:rPr>
              <a:t>sublist_sum</a:t>
            </a:r>
            <a:r>
              <a:rPr lang="en-US" dirty="0">
                <a:solidFill>
                  <a:prstClr val="black"/>
                </a:solidFill>
              </a:rPr>
              <a:t>([1], 1)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7AF191C5-B3A2-4CFD-91E0-E865A33EE955}"/>
              </a:ext>
            </a:extLst>
          </p:cNvPr>
          <p:cNvSpPr txBox="1"/>
          <p:nvPr/>
        </p:nvSpPr>
        <p:spPr>
          <a:xfrm>
            <a:off x="611560" y="2025422"/>
            <a:ext cx="6770464" cy="229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 err="1">
                <a:solidFill>
                  <a:srgbClr val="FF9900"/>
                </a:solidFill>
                <a:latin typeface="Courier" pitchFamily="49" charset="0"/>
              </a:rPr>
              <a:t>def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 </a:t>
            </a:r>
            <a:r>
              <a:rPr lang="en-US" sz="1300" b="1" dirty="0" err="1">
                <a:solidFill>
                  <a:srgbClr val="381FF5"/>
                </a:solidFill>
                <a:latin typeface="Courier" pitchFamily="49" charset="0"/>
              </a:rPr>
              <a:t>sublist_sum</a:t>
            </a:r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(numbers, target):</a:t>
            </a:r>
          </a:p>
          <a:p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   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if</a:t>
            </a:r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target == 0:</a:t>
            </a:r>
          </a:p>
          <a:p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       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return</a:t>
            </a:r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True</a:t>
            </a:r>
          </a:p>
          <a:p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   </a:t>
            </a:r>
            <a:r>
              <a:rPr lang="en-US" sz="1300" b="1" dirty="0" err="1">
                <a:solidFill>
                  <a:srgbClr val="FF9900"/>
                </a:solidFill>
                <a:latin typeface="Courier" pitchFamily="49" charset="0"/>
              </a:rPr>
              <a:t>elif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 </a:t>
            </a:r>
            <a:r>
              <a:rPr lang="en-US" sz="1300" b="1" dirty="0" err="1">
                <a:solidFill>
                  <a:srgbClr val="7030A0"/>
                </a:solidFill>
                <a:latin typeface="Courier" pitchFamily="49" charset="0"/>
              </a:rPr>
              <a:t>len</a:t>
            </a:r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(numbers)==0:</a:t>
            </a:r>
          </a:p>
          <a:p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       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return</a:t>
            </a:r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False</a:t>
            </a:r>
          </a:p>
          <a:p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   </a:t>
            </a:r>
            <a:r>
              <a:rPr lang="en-US" sz="1300" b="1" dirty="0" err="1">
                <a:solidFill>
                  <a:srgbClr val="FF9900"/>
                </a:solidFill>
                <a:latin typeface="Courier" pitchFamily="49" charset="0"/>
              </a:rPr>
              <a:t>elif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 </a:t>
            </a:r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target &lt; 0:</a:t>
            </a:r>
            <a:endParaRPr lang="en-US" sz="1300" b="1" dirty="0">
              <a:solidFill>
                <a:srgbClr val="FF0000"/>
              </a:solidFill>
              <a:latin typeface="Courier" pitchFamily="49" charset="0"/>
            </a:endParaRPr>
          </a:p>
          <a:p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       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return</a:t>
            </a:r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False</a:t>
            </a:r>
          </a:p>
          <a:p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   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else</a:t>
            </a:r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:</a:t>
            </a:r>
          </a:p>
          <a:p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       option1 = </a:t>
            </a:r>
            <a:r>
              <a:rPr lang="en-US" sz="1300" b="1" dirty="0" err="1">
                <a:solidFill>
                  <a:prstClr val="black"/>
                </a:solidFill>
                <a:latin typeface="Courier" pitchFamily="49" charset="0"/>
              </a:rPr>
              <a:t>sublist_sum</a:t>
            </a:r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(numbers[:-1], target – numbers[-1])</a:t>
            </a:r>
          </a:p>
          <a:p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       option2 = </a:t>
            </a:r>
            <a:r>
              <a:rPr lang="en-US" sz="1300" b="1" dirty="0" err="1">
                <a:solidFill>
                  <a:prstClr val="black"/>
                </a:solidFill>
                <a:latin typeface="Courier" pitchFamily="49" charset="0"/>
              </a:rPr>
              <a:t>sublist_sum</a:t>
            </a:r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(numbers[:-1], target)</a:t>
            </a:r>
          </a:p>
          <a:p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       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return</a:t>
            </a:r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option1 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or</a:t>
            </a:r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option2</a:t>
            </a:r>
          </a:p>
        </p:txBody>
      </p:sp>
    </p:spTree>
    <p:extLst>
      <p:ext uri="{BB962C8B-B14F-4D97-AF65-F5344CB8AC3E}">
        <p14:creationId xmlns:p14="http://schemas.microsoft.com/office/powerpoint/2010/main" val="2136237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Sub-list sum – simulation 2: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62</a:t>
            </a:fld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l" rtl="0"/>
            <a:r>
              <a:rPr lang="en-US" dirty="0"/>
              <a:t>numbers = [1,2], target = 1</a:t>
            </a:r>
          </a:p>
        </p:txBody>
      </p:sp>
      <p:sp>
        <p:nvSpPr>
          <p:cNvPr id="11" name="Right Arrow 10"/>
          <p:cNvSpPr/>
          <p:nvPr/>
        </p:nvSpPr>
        <p:spPr>
          <a:xfrm>
            <a:off x="323528" y="3861048"/>
            <a:ext cx="360040" cy="216024"/>
          </a:xfrm>
          <a:prstGeom prst="rightArrow">
            <a:avLst/>
          </a:prstGeom>
          <a:noFill/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27583" y="4365104"/>
            <a:ext cx="3384377" cy="1512168"/>
          </a:xfrm>
          <a:prstGeom prst="rect">
            <a:avLst/>
          </a:prstGeom>
          <a:noFill/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u="sng" dirty="0">
                <a:solidFill>
                  <a:prstClr val="black"/>
                </a:solidFill>
              </a:rPr>
              <a:t>Call #1:</a:t>
            </a:r>
          </a:p>
          <a:p>
            <a:r>
              <a:rPr lang="en-US" dirty="0">
                <a:solidFill>
                  <a:prstClr val="black"/>
                </a:solidFill>
              </a:rPr>
              <a:t>numbers = [1,2], target = 1</a:t>
            </a:r>
          </a:p>
          <a:p>
            <a:r>
              <a:rPr lang="en-US" dirty="0">
                <a:solidFill>
                  <a:prstClr val="black"/>
                </a:solidFill>
              </a:rPr>
              <a:t>option1 = </a:t>
            </a:r>
            <a:r>
              <a:rPr lang="en-US" dirty="0" err="1">
                <a:solidFill>
                  <a:prstClr val="black"/>
                </a:solidFill>
              </a:rPr>
              <a:t>sublist_sum</a:t>
            </a:r>
            <a:r>
              <a:rPr lang="en-US" dirty="0">
                <a:solidFill>
                  <a:prstClr val="black"/>
                </a:solidFill>
              </a:rPr>
              <a:t>([1], -1)=</a:t>
            </a:r>
            <a:r>
              <a:rPr lang="en-US" dirty="0">
                <a:solidFill>
                  <a:srgbClr val="FF9900"/>
                </a:solidFill>
              </a:rPr>
              <a:t>False</a:t>
            </a:r>
          </a:p>
          <a:p>
            <a:r>
              <a:rPr lang="en-US" dirty="0">
                <a:solidFill>
                  <a:prstClr val="black"/>
                </a:solidFill>
              </a:rPr>
              <a:t>option2 = </a:t>
            </a:r>
            <a:r>
              <a:rPr lang="en-US" dirty="0" err="1">
                <a:solidFill>
                  <a:prstClr val="black"/>
                </a:solidFill>
              </a:rPr>
              <a:t>sublist_sum</a:t>
            </a:r>
            <a:r>
              <a:rPr lang="en-US" dirty="0">
                <a:solidFill>
                  <a:prstClr val="black"/>
                </a:solidFill>
              </a:rPr>
              <a:t>([1], 1)=</a:t>
            </a:r>
            <a:r>
              <a:rPr lang="en-US" dirty="0">
                <a:solidFill>
                  <a:srgbClr val="FF9900"/>
                </a:solidFill>
              </a:rPr>
              <a:t>True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8792DDED-A21B-4917-A6F8-29F9722E494B}"/>
              </a:ext>
            </a:extLst>
          </p:cNvPr>
          <p:cNvSpPr txBox="1"/>
          <p:nvPr/>
        </p:nvSpPr>
        <p:spPr>
          <a:xfrm>
            <a:off x="611560" y="2025422"/>
            <a:ext cx="6770464" cy="229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 err="1">
                <a:solidFill>
                  <a:srgbClr val="FF9900"/>
                </a:solidFill>
                <a:latin typeface="Courier" pitchFamily="49" charset="0"/>
              </a:rPr>
              <a:t>def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 </a:t>
            </a:r>
            <a:r>
              <a:rPr lang="en-US" sz="1300" b="1" dirty="0" err="1">
                <a:solidFill>
                  <a:srgbClr val="381FF5"/>
                </a:solidFill>
                <a:latin typeface="Courier" pitchFamily="49" charset="0"/>
              </a:rPr>
              <a:t>sublist_sum</a:t>
            </a:r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(numbers, target):</a:t>
            </a:r>
          </a:p>
          <a:p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   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if</a:t>
            </a:r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target == 0:</a:t>
            </a:r>
          </a:p>
          <a:p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       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return</a:t>
            </a:r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True</a:t>
            </a:r>
          </a:p>
          <a:p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   </a:t>
            </a:r>
            <a:r>
              <a:rPr lang="en-US" sz="1300" b="1" dirty="0" err="1">
                <a:solidFill>
                  <a:srgbClr val="FF9900"/>
                </a:solidFill>
                <a:latin typeface="Courier" pitchFamily="49" charset="0"/>
              </a:rPr>
              <a:t>elif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 </a:t>
            </a:r>
            <a:r>
              <a:rPr lang="en-US" sz="1300" b="1" dirty="0" err="1">
                <a:solidFill>
                  <a:srgbClr val="7030A0"/>
                </a:solidFill>
                <a:latin typeface="Courier" pitchFamily="49" charset="0"/>
              </a:rPr>
              <a:t>len</a:t>
            </a:r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(numbers)==0:</a:t>
            </a:r>
          </a:p>
          <a:p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       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return</a:t>
            </a:r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False</a:t>
            </a:r>
          </a:p>
          <a:p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   </a:t>
            </a:r>
            <a:r>
              <a:rPr lang="en-US" sz="1300" b="1" dirty="0" err="1">
                <a:solidFill>
                  <a:srgbClr val="FF9900"/>
                </a:solidFill>
                <a:latin typeface="Courier" pitchFamily="49" charset="0"/>
              </a:rPr>
              <a:t>elif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 </a:t>
            </a:r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target &lt; 0:</a:t>
            </a:r>
            <a:endParaRPr lang="en-US" sz="1300" b="1" dirty="0">
              <a:solidFill>
                <a:srgbClr val="FF0000"/>
              </a:solidFill>
              <a:latin typeface="Courier" pitchFamily="49" charset="0"/>
            </a:endParaRPr>
          </a:p>
          <a:p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       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return</a:t>
            </a:r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False</a:t>
            </a:r>
          </a:p>
          <a:p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   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else</a:t>
            </a:r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:</a:t>
            </a:r>
          </a:p>
          <a:p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       option1 = </a:t>
            </a:r>
            <a:r>
              <a:rPr lang="en-US" sz="1300" b="1" dirty="0" err="1">
                <a:solidFill>
                  <a:prstClr val="black"/>
                </a:solidFill>
                <a:latin typeface="Courier" pitchFamily="49" charset="0"/>
              </a:rPr>
              <a:t>sublist_sum</a:t>
            </a:r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(numbers[:-1], target – numbers[-1])</a:t>
            </a:r>
          </a:p>
          <a:p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       option2 = </a:t>
            </a:r>
            <a:r>
              <a:rPr lang="en-US" sz="1300" b="1" dirty="0" err="1">
                <a:solidFill>
                  <a:prstClr val="black"/>
                </a:solidFill>
                <a:latin typeface="Courier" pitchFamily="49" charset="0"/>
              </a:rPr>
              <a:t>sublist_sum</a:t>
            </a:r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(numbers[:-1], target)</a:t>
            </a:r>
          </a:p>
          <a:p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       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return</a:t>
            </a:r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option1 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or</a:t>
            </a:r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option2</a:t>
            </a:r>
          </a:p>
        </p:txBody>
      </p:sp>
    </p:spTree>
    <p:extLst>
      <p:ext uri="{BB962C8B-B14F-4D97-AF65-F5344CB8AC3E}">
        <p14:creationId xmlns:p14="http://schemas.microsoft.com/office/powerpoint/2010/main" val="4263963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Sub-list sum – simulation 2: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63</a:t>
            </a:fld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l" rtl="0"/>
            <a:r>
              <a:rPr lang="en-US" dirty="0"/>
              <a:t>numbers = [1,2], target = 1</a:t>
            </a:r>
          </a:p>
        </p:txBody>
      </p:sp>
      <p:sp>
        <p:nvSpPr>
          <p:cNvPr id="11" name="Right Arrow 10"/>
          <p:cNvSpPr/>
          <p:nvPr/>
        </p:nvSpPr>
        <p:spPr>
          <a:xfrm>
            <a:off x="323528" y="4005064"/>
            <a:ext cx="360040" cy="216024"/>
          </a:xfrm>
          <a:prstGeom prst="rightArrow">
            <a:avLst/>
          </a:prstGeom>
          <a:noFill/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27583" y="4365104"/>
            <a:ext cx="3384377" cy="1512168"/>
          </a:xfrm>
          <a:prstGeom prst="rect">
            <a:avLst/>
          </a:prstGeom>
          <a:noFill/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u="sng" dirty="0">
                <a:solidFill>
                  <a:prstClr val="black"/>
                </a:solidFill>
              </a:rPr>
              <a:t>Call #1:</a:t>
            </a:r>
          </a:p>
          <a:p>
            <a:r>
              <a:rPr lang="en-US" dirty="0">
                <a:solidFill>
                  <a:prstClr val="black"/>
                </a:solidFill>
              </a:rPr>
              <a:t>numbers = [1,2], target = 1</a:t>
            </a:r>
          </a:p>
          <a:p>
            <a:r>
              <a:rPr lang="en-US" dirty="0">
                <a:solidFill>
                  <a:prstClr val="black"/>
                </a:solidFill>
              </a:rPr>
              <a:t>option1 = </a:t>
            </a:r>
            <a:r>
              <a:rPr lang="en-US" dirty="0" err="1">
                <a:solidFill>
                  <a:prstClr val="black"/>
                </a:solidFill>
              </a:rPr>
              <a:t>sublist_sum</a:t>
            </a:r>
            <a:r>
              <a:rPr lang="en-US" dirty="0">
                <a:solidFill>
                  <a:prstClr val="black"/>
                </a:solidFill>
              </a:rPr>
              <a:t>([1], -1)=</a:t>
            </a:r>
            <a:r>
              <a:rPr lang="en-US" dirty="0">
                <a:solidFill>
                  <a:srgbClr val="FF9900"/>
                </a:solidFill>
              </a:rPr>
              <a:t>False</a:t>
            </a:r>
          </a:p>
          <a:p>
            <a:r>
              <a:rPr lang="en-US" dirty="0">
                <a:solidFill>
                  <a:prstClr val="black"/>
                </a:solidFill>
              </a:rPr>
              <a:t>option2 = </a:t>
            </a:r>
            <a:r>
              <a:rPr lang="en-US" dirty="0" err="1">
                <a:solidFill>
                  <a:prstClr val="black"/>
                </a:solidFill>
              </a:rPr>
              <a:t>sublist_sum</a:t>
            </a:r>
            <a:r>
              <a:rPr lang="en-US" dirty="0">
                <a:solidFill>
                  <a:prstClr val="black"/>
                </a:solidFill>
              </a:rPr>
              <a:t>([1], 1)=</a:t>
            </a:r>
            <a:r>
              <a:rPr lang="en-US" dirty="0">
                <a:solidFill>
                  <a:srgbClr val="FF9900"/>
                </a:solidFill>
              </a:rPr>
              <a:t>True</a:t>
            </a:r>
          </a:p>
          <a:p>
            <a:r>
              <a:rPr lang="en-US" dirty="0">
                <a:solidFill>
                  <a:prstClr val="black"/>
                </a:solidFill>
              </a:rPr>
              <a:t>return value : </a:t>
            </a:r>
            <a:r>
              <a:rPr lang="en-US" dirty="0">
                <a:solidFill>
                  <a:srgbClr val="FF9900"/>
                </a:solidFill>
              </a:rPr>
              <a:t>False</a:t>
            </a:r>
            <a:r>
              <a:rPr lang="en-US" dirty="0">
                <a:solidFill>
                  <a:prstClr val="black"/>
                </a:solidFill>
              </a:rPr>
              <a:t> or </a:t>
            </a:r>
            <a:r>
              <a:rPr lang="en-US" dirty="0">
                <a:solidFill>
                  <a:srgbClr val="FF9900"/>
                </a:solidFill>
              </a:rPr>
              <a:t>True</a:t>
            </a:r>
            <a:r>
              <a:rPr lang="en-US" dirty="0">
                <a:solidFill>
                  <a:prstClr val="black"/>
                </a:solidFill>
              </a:rPr>
              <a:t> = </a:t>
            </a:r>
            <a:r>
              <a:rPr lang="en-US" dirty="0">
                <a:solidFill>
                  <a:srgbClr val="FF9900"/>
                </a:solidFill>
              </a:rPr>
              <a:t>True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AC04EDFC-7A7C-45A4-B1A7-245BF1550AD4}"/>
              </a:ext>
            </a:extLst>
          </p:cNvPr>
          <p:cNvSpPr txBox="1"/>
          <p:nvPr/>
        </p:nvSpPr>
        <p:spPr>
          <a:xfrm>
            <a:off x="611560" y="2025422"/>
            <a:ext cx="6770464" cy="229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 err="1">
                <a:solidFill>
                  <a:srgbClr val="FF9900"/>
                </a:solidFill>
                <a:latin typeface="Courier" pitchFamily="49" charset="0"/>
              </a:rPr>
              <a:t>def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 </a:t>
            </a:r>
            <a:r>
              <a:rPr lang="en-US" sz="1300" b="1" dirty="0" err="1">
                <a:solidFill>
                  <a:srgbClr val="381FF5"/>
                </a:solidFill>
                <a:latin typeface="Courier" pitchFamily="49" charset="0"/>
              </a:rPr>
              <a:t>sublist_sum</a:t>
            </a:r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(numbers, target):</a:t>
            </a:r>
          </a:p>
          <a:p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   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if</a:t>
            </a:r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target == 0:</a:t>
            </a:r>
          </a:p>
          <a:p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       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return</a:t>
            </a:r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True</a:t>
            </a:r>
          </a:p>
          <a:p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   </a:t>
            </a:r>
            <a:r>
              <a:rPr lang="en-US" sz="1300" b="1" dirty="0" err="1">
                <a:solidFill>
                  <a:srgbClr val="FF9900"/>
                </a:solidFill>
                <a:latin typeface="Courier" pitchFamily="49" charset="0"/>
              </a:rPr>
              <a:t>elif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 </a:t>
            </a:r>
            <a:r>
              <a:rPr lang="en-US" sz="1300" b="1" dirty="0" err="1">
                <a:solidFill>
                  <a:srgbClr val="7030A0"/>
                </a:solidFill>
                <a:latin typeface="Courier" pitchFamily="49" charset="0"/>
              </a:rPr>
              <a:t>len</a:t>
            </a:r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(numbers)==0:</a:t>
            </a:r>
          </a:p>
          <a:p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       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return</a:t>
            </a:r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False</a:t>
            </a:r>
          </a:p>
          <a:p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   </a:t>
            </a:r>
            <a:r>
              <a:rPr lang="en-US" sz="1300" b="1" dirty="0" err="1">
                <a:solidFill>
                  <a:srgbClr val="FF9900"/>
                </a:solidFill>
                <a:latin typeface="Courier" pitchFamily="49" charset="0"/>
              </a:rPr>
              <a:t>elif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 </a:t>
            </a:r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target &lt; 0:</a:t>
            </a:r>
            <a:endParaRPr lang="en-US" sz="1300" b="1" dirty="0">
              <a:solidFill>
                <a:srgbClr val="FF0000"/>
              </a:solidFill>
              <a:latin typeface="Courier" pitchFamily="49" charset="0"/>
            </a:endParaRPr>
          </a:p>
          <a:p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       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return</a:t>
            </a:r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False</a:t>
            </a:r>
          </a:p>
          <a:p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   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else</a:t>
            </a:r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:</a:t>
            </a:r>
          </a:p>
          <a:p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       option1 = </a:t>
            </a:r>
            <a:r>
              <a:rPr lang="en-US" sz="1300" b="1" dirty="0" err="1">
                <a:solidFill>
                  <a:prstClr val="black"/>
                </a:solidFill>
                <a:latin typeface="Courier" pitchFamily="49" charset="0"/>
              </a:rPr>
              <a:t>sublist_sum</a:t>
            </a:r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(numbers[:-1], target – numbers[-1])</a:t>
            </a:r>
          </a:p>
          <a:p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       option2 = </a:t>
            </a:r>
            <a:r>
              <a:rPr lang="en-US" sz="1300" b="1" dirty="0" err="1">
                <a:solidFill>
                  <a:prstClr val="black"/>
                </a:solidFill>
                <a:latin typeface="Courier" pitchFamily="49" charset="0"/>
              </a:rPr>
              <a:t>sublist_sum</a:t>
            </a:r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(numbers[:-1], target)</a:t>
            </a:r>
          </a:p>
          <a:p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       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return</a:t>
            </a:r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option1 </a:t>
            </a:r>
            <a:r>
              <a:rPr lang="en-US" sz="1300" b="1" dirty="0">
                <a:solidFill>
                  <a:srgbClr val="FF9900"/>
                </a:solidFill>
                <a:latin typeface="Courier" pitchFamily="49" charset="0"/>
              </a:rPr>
              <a:t>or</a:t>
            </a:r>
            <a:r>
              <a:rPr lang="en-US" sz="1300" b="1" dirty="0">
                <a:solidFill>
                  <a:prstClr val="black"/>
                </a:solidFill>
                <a:latin typeface="Courier" pitchFamily="49" charset="0"/>
              </a:rPr>
              <a:t> option2</a:t>
            </a:r>
          </a:p>
        </p:txBody>
      </p:sp>
    </p:spTree>
    <p:extLst>
      <p:ext uri="{BB962C8B-B14F-4D97-AF65-F5344CB8AC3E}">
        <p14:creationId xmlns:p14="http://schemas.microsoft.com/office/powerpoint/2010/main" val="611330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Sub-list sum – simulation 3: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64</a:t>
            </a:fld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l" rtl="0"/>
            <a:r>
              <a:rPr lang="en-US" dirty="0"/>
              <a:t>numbers =[1,2,4], target = 3</a:t>
            </a:r>
          </a:p>
        </p:txBody>
      </p:sp>
      <p:sp>
        <p:nvSpPr>
          <p:cNvPr id="5" name="Rectangle 4"/>
          <p:cNvSpPr/>
          <p:nvPr/>
        </p:nvSpPr>
        <p:spPr>
          <a:xfrm>
            <a:off x="2843808" y="1988840"/>
            <a:ext cx="2952328" cy="8640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>
                <a:solidFill>
                  <a:schemeClr val="tx1"/>
                </a:solidFill>
              </a:rPr>
              <a:t>numbers = [1,2,4], target = 3</a:t>
            </a:r>
          </a:p>
          <a:p>
            <a:r>
              <a:rPr lang="en-US" dirty="0">
                <a:solidFill>
                  <a:schemeClr val="tx1"/>
                </a:solidFill>
              </a:rPr>
              <a:t>op1 =            , op2 = </a:t>
            </a:r>
          </a:p>
          <a:p>
            <a:r>
              <a:rPr lang="en-US" dirty="0">
                <a:solidFill>
                  <a:schemeClr val="tx1"/>
                </a:solidFill>
              </a:rPr>
              <a:t>return value :</a:t>
            </a:r>
          </a:p>
        </p:txBody>
      </p:sp>
      <p:cxnSp>
        <p:nvCxnSpPr>
          <p:cNvPr id="9" name="Straight Arrow Connector 8"/>
          <p:cNvCxnSpPr>
            <a:stCxn id="5" idx="2"/>
            <a:endCxn id="27" idx="0"/>
          </p:cNvCxnSpPr>
          <p:nvPr/>
        </p:nvCxnSpPr>
        <p:spPr>
          <a:xfrm flipH="1">
            <a:off x="2663788" y="2852937"/>
            <a:ext cx="1656184" cy="2631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2"/>
            <a:endCxn id="28" idx="0"/>
          </p:cNvCxnSpPr>
          <p:nvPr/>
        </p:nvCxnSpPr>
        <p:spPr>
          <a:xfrm>
            <a:off x="4319972" y="2852937"/>
            <a:ext cx="1944216" cy="2631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1187624" y="3116069"/>
            <a:ext cx="2952328" cy="8889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>
                <a:solidFill>
                  <a:schemeClr val="tx1"/>
                </a:solidFill>
              </a:rPr>
              <a:t>numbers = [1,2], target = -1</a:t>
            </a:r>
          </a:p>
          <a:p>
            <a:r>
              <a:rPr lang="en-US" dirty="0">
                <a:solidFill>
                  <a:schemeClr val="tx1"/>
                </a:solidFill>
              </a:rPr>
              <a:t>return value : </a:t>
            </a:r>
            <a:r>
              <a:rPr lang="en-US" dirty="0">
                <a:solidFill>
                  <a:srgbClr val="FF9900"/>
                </a:solidFill>
              </a:rPr>
              <a:t>False</a:t>
            </a:r>
          </a:p>
        </p:txBody>
      </p:sp>
      <p:sp>
        <p:nvSpPr>
          <p:cNvPr id="28" name="Rectangle 27"/>
          <p:cNvSpPr/>
          <p:nvPr/>
        </p:nvSpPr>
        <p:spPr>
          <a:xfrm>
            <a:off x="4788024" y="3116069"/>
            <a:ext cx="2952328" cy="8889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>
                <a:solidFill>
                  <a:schemeClr val="tx1"/>
                </a:solidFill>
              </a:rPr>
              <a:t>numbers = [1,2], target = 3</a:t>
            </a:r>
          </a:p>
          <a:p>
            <a:r>
              <a:rPr lang="en-US" dirty="0">
                <a:solidFill>
                  <a:schemeClr val="tx1"/>
                </a:solidFill>
              </a:rPr>
              <a:t>op1 =            , op2 = </a:t>
            </a:r>
          </a:p>
          <a:p>
            <a:r>
              <a:rPr lang="en-US" dirty="0">
                <a:solidFill>
                  <a:schemeClr val="tx1"/>
                </a:solidFill>
              </a:rPr>
              <a:t>return value :</a:t>
            </a:r>
          </a:p>
        </p:txBody>
      </p:sp>
      <p:sp>
        <p:nvSpPr>
          <p:cNvPr id="31" name="Rectangle 30"/>
          <p:cNvSpPr/>
          <p:nvPr/>
        </p:nvSpPr>
        <p:spPr>
          <a:xfrm>
            <a:off x="5955010" y="4338878"/>
            <a:ext cx="2952328" cy="10081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>
                <a:solidFill>
                  <a:schemeClr val="tx1"/>
                </a:solidFill>
              </a:rPr>
              <a:t>numbers = [1], target = 3</a:t>
            </a:r>
          </a:p>
          <a:p>
            <a:r>
              <a:rPr lang="en-US" dirty="0">
                <a:solidFill>
                  <a:schemeClr val="tx1"/>
                </a:solidFill>
              </a:rPr>
              <a:t>op1 = 	   , op2 =</a:t>
            </a:r>
          </a:p>
          <a:p>
            <a:r>
              <a:rPr lang="en-US" dirty="0">
                <a:solidFill>
                  <a:schemeClr val="tx1"/>
                </a:solidFill>
              </a:rPr>
              <a:t>return value :</a:t>
            </a:r>
          </a:p>
        </p:txBody>
      </p:sp>
      <p:sp>
        <p:nvSpPr>
          <p:cNvPr id="32" name="Rectangle 31"/>
          <p:cNvSpPr/>
          <p:nvPr/>
        </p:nvSpPr>
        <p:spPr>
          <a:xfrm>
            <a:off x="2498626" y="4319321"/>
            <a:ext cx="2952328" cy="10081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>
                <a:solidFill>
                  <a:schemeClr val="tx1"/>
                </a:solidFill>
              </a:rPr>
              <a:t>numbers = [1], target =1</a:t>
            </a:r>
          </a:p>
          <a:p>
            <a:r>
              <a:rPr lang="en-US" dirty="0">
                <a:solidFill>
                  <a:schemeClr val="tx1"/>
                </a:solidFill>
              </a:rPr>
              <a:t>op1 =            , op2 = </a:t>
            </a:r>
          </a:p>
          <a:p>
            <a:r>
              <a:rPr lang="en-US" dirty="0">
                <a:solidFill>
                  <a:schemeClr val="tx1"/>
                </a:solidFill>
              </a:rPr>
              <a:t>return value :</a:t>
            </a:r>
          </a:p>
        </p:txBody>
      </p:sp>
      <p:cxnSp>
        <p:nvCxnSpPr>
          <p:cNvPr id="34" name="Straight Arrow Connector 33"/>
          <p:cNvCxnSpPr>
            <a:stCxn id="28" idx="2"/>
            <a:endCxn id="32" idx="0"/>
          </p:cNvCxnSpPr>
          <p:nvPr/>
        </p:nvCxnSpPr>
        <p:spPr>
          <a:xfrm flipH="1">
            <a:off x="3974790" y="4005064"/>
            <a:ext cx="2289398" cy="3142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8" idx="2"/>
            <a:endCxn id="31" idx="0"/>
          </p:cNvCxnSpPr>
          <p:nvPr/>
        </p:nvCxnSpPr>
        <p:spPr>
          <a:xfrm>
            <a:off x="6264188" y="4005064"/>
            <a:ext cx="1166986" cy="3338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107504" y="5589240"/>
            <a:ext cx="2191629" cy="7312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>
                <a:solidFill>
                  <a:schemeClr val="tx1"/>
                </a:solidFill>
              </a:rPr>
              <a:t>numbers = [], target =0</a:t>
            </a:r>
          </a:p>
          <a:p>
            <a:r>
              <a:rPr lang="en-US" dirty="0">
                <a:solidFill>
                  <a:schemeClr val="tx1"/>
                </a:solidFill>
              </a:rPr>
              <a:t>return value :  </a:t>
            </a:r>
            <a:r>
              <a:rPr lang="en-US" dirty="0">
                <a:solidFill>
                  <a:srgbClr val="FF9900"/>
                </a:solidFill>
              </a:rPr>
              <a:t>True</a:t>
            </a:r>
          </a:p>
        </p:txBody>
      </p:sp>
      <p:sp>
        <p:nvSpPr>
          <p:cNvPr id="38" name="Rectangle 37"/>
          <p:cNvSpPr/>
          <p:nvPr/>
        </p:nvSpPr>
        <p:spPr>
          <a:xfrm>
            <a:off x="2299133" y="5589240"/>
            <a:ext cx="2308871" cy="7312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>
                <a:solidFill>
                  <a:schemeClr val="tx1"/>
                </a:solidFill>
              </a:rPr>
              <a:t>numbers = [], target =1</a:t>
            </a:r>
          </a:p>
          <a:p>
            <a:r>
              <a:rPr lang="en-US" dirty="0">
                <a:solidFill>
                  <a:schemeClr val="tx1"/>
                </a:solidFill>
              </a:rPr>
              <a:t>return value : </a:t>
            </a:r>
            <a:r>
              <a:rPr lang="en-US" dirty="0">
                <a:solidFill>
                  <a:srgbClr val="FF9900"/>
                </a:solidFill>
              </a:rPr>
              <a:t>False</a:t>
            </a:r>
          </a:p>
        </p:txBody>
      </p:sp>
      <p:sp>
        <p:nvSpPr>
          <p:cNvPr id="39" name="Rectangle 38"/>
          <p:cNvSpPr/>
          <p:nvPr/>
        </p:nvSpPr>
        <p:spPr>
          <a:xfrm>
            <a:off x="4608004" y="5589240"/>
            <a:ext cx="2301112" cy="7312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>
                <a:solidFill>
                  <a:schemeClr val="tx1"/>
                </a:solidFill>
              </a:rPr>
              <a:t>numbers = [], target =2</a:t>
            </a:r>
          </a:p>
          <a:p>
            <a:r>
              <a:rPr lang="en-US" dirty="0">
                <a:solidFill>
                  <a:schemeClr val="tx1"/>
                </a:solidFill>
              </a:rPr>
              <a:t>return value : </a:t>
            </a:r>
            <a:r>
              <a:rPr lang="en-US" dirty="0">
                <a:solidFill>
                  <a:srgbClr val="FF9900"/>
                </a:solidFill>
              </a:rPr>
              <a:t>False</a:t>
            </a:r>
          </a:p>
        </p:txBody>
      </p:sp>
      <p:sp>
        <p:nvSpPr>
          <p:cNvPr id="40" name="Rectangle 39"/>
          <p:cNvSpPr/>
          <p:nvPr/>
        </p:nvSpPr>
        <p:spPr>
          <a:xfrm>
            <a:off x="6909116" y="5589240"/>
            <a:ext cx="2234884" cy="7312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>
                <a:solidFill>
                  <a:schemeClr val="tx1"/>
                </a:solidFill>
              </a:rPr>
              <a:t>numbers = [], target =3</a:t>
            </a:r>
          </a:p>
          <a:p>
            <a:r>
              <a:rPr lang="en-US" dirty="0">
                <a:solidFill>
                  <a:schemeClr val="tx1"/>
                </a:solidFill>
              </a:rPr>
              <a:t>return value : </a:t>
            </a:r>
            <a:r>
              <a:rPr lang="en-US" dirty="0">
                <a:solidFill>
                  <a:srgbClr val="FF9900"/>
                </a:solidFill>
              </a:rPr>
              <a:t>False</a:t>
            </a:r>
          </a:p>
        </p:txBody>
      </p:sp>
      <p:cxnSp>
        <p:nvCxnSpPr>
          <p:cNvPr id="54" name="Straight Arrow Connector 53"/>
          <p:cNvCxnSpPr>
            <a:stCxn id="32" idx="2"/>
            <a:endCxn id="37" idx="0"/>
          </p:cNvCxnSpPr>
          <p:nvPr/>
        </p:nvCxnSpPr>
        <p:spPr>
          <a:xfrm flipH="1">
            <a:off x="1203319" y="5327435"/>
            <a:ext cx="2771471" cy="2618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32" idx="2"/>
            <a:endCxn id="38" idx="0"/>
          </p:cNvCxnSpPr>
          <p:nvPr/>
        </p:nvCxnSpPr>
        <p:spPr>
          <a:xfrm flipH="1">
            <a:off x="3453569" y="5327435"/>
            <a:ext cx="521221" cy="2618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31" idx="2"/>
            <a:endCxn id="39" idx="0"/>
          </p:cNvCxnSpPr>
          <p:nvPr/>
        </p:nvCxnSpPr>
        <p:spPr>
          <a:xfrm flipH="1">
            <a:off x="5758560" y="5346992"/>
            <a:ext cx="1672614" cy="2422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31" idx="2"/>
            <a:endCxn id="40" idx="0"/>
          </p:cNvCxnSpPr>
          <p:nvPr/>
        </p:nvCxnSpPr>
        <p:spPr>
          <a:xfrm>
            <a:off x="7431174" y="5346992"/>
            <a:ext cx="595384" cy="2422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059832" y="4581128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9900"/>
                </a:solidFill>
              </a:rPr>
              <a:t>True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384563" y="4581128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9900"/>
                </a:solidFill>
              </a:rPr>
              <a:t>False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779912" y="4869160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9900"/>
                </a:solidFill>
              </a:rPr>
              <a:t>True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740352" y="4581128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9900"/>
                </a:solidFill>
              </a:rPr>
              <a:t>False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138819" y="4869160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9900"/>
                </a:solidFill>
              </a:rPr>
              <a:t>False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364088" y="3356992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9900"/>
                </a:solidFill>
              </a:rPr>
              <a:t>True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588224" y="3356992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9900"/>
                </a:solidFill>
              </a:rPr>
              <a:t>False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788024" y="2267580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9900"/>
                </a:solidFill>
              </a:rPr>
              <a:t>True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012160" y="3635732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9900"/>
                </a:solidFill>
              </a:rPr>
              <a:t>True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453568" y="2236222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9900"/>
                </a:solidFill>
              </a:rPr>
              <a:t>False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4101640" y="2506847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9900"/>
                </a:solidFill>
              </a:rPr>
              <a:t>True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6516216" y="4581128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9900"/>
                </a:solidFill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1313175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31" grpId="0" animBg="1"/>
      <p:bldP spid="32" grpId="0" animBg="1"/>
      <p:bldP spid="37" grpId="0" animBg="1"/>
      <p:bldP spid="38" grpId="0" animBg="1"/>
      <p:bldP spid="39" grpId="0" animBg="1"/>
      <p:bldP spid="40" grpId="0" animBg="1"/>
      <p:bldP spid="16" grpId="0"/>
      <p:bldP spid="33" grpId="0"/>
      <p:bldP spid="35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Reverse digits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65</a:t>
            </a:fld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algn="l" rtl="0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Receive an integer, reverse the order of its digits.</a:t>
            </a:r>
          </a:p>
          <a:p>
            <a:pPr algn="l" rtl="0">
              <a:buNone/>
            </a:pPr>
            <a:r>
              <a:rPr lang="en-US" sz="2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reverse_digits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(573824)</a:t>
            </a:r>
          </a:p>
          <a:p>
            <a:pPr algn="l" rtl="0">
              <a:buNone/>
            </a:pPr>
            <a:r>
              <a:rPr lang="en-US" sz="2800" b="1" dirty="0">
                <a:solidFill>
                  <a:srgbClr val="381FF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428375</a:t>
            </a:r>
          </a:p>
          <a:p>
            <a:pPr algn="l" rtl="0">
              <a:buNone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How can we solve it recursively?</a:t>
            </a:r>
          </a:p>
          <a:p>
            <a:pPr algn="l" rtl="0">
              <a:buNone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/>
            <a:r>
              <a:rPr lang="en-US" sz="2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Wishful thinking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: If I only knew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reverse_digits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(73824) or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reverse_digits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(57382)…</a:t>
            </a:r>
          </a:p>
        </p:txBody>
      </p:sp>
      <p:pic>
        <p:nvPicPr>
          <p:cNvPr id="96258" name="Picture 2" descr="C:\Users\User\AppData\Local\Microsoft\Windows\INetCache\IE\D318B6NZ\Thinking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5229200"/>
            <a:ext cx="926412" cy="1256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1309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Reverse digits - Solution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66</a:t>
            </a:fld>
            <a:endParaRPr lang="he-IL"/>
          </a:p>
        </p:txBody>
      </p:sp>
      <p:sp>
        <p:nvSpPr>
          <p:cNvPr id="88065" name="Rectangle 1"/>
          <p:cNvSpPr>
            <a:spLocks noChangeArrowheads="1"/>
          </p:cNvSpPr>
          <p:nvPr/>
        </p:nvSpPr>
        <p:spPr bwMode="auto">
          <a:xfrm>
            <a:off x="741835" y="1501319"/>
            <a:ext cx="8117529" cy="470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45720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FF8C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sz="2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reverse_digits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(num):</a:t>
            </a:r>
          </a:p>
          <a:p>
            <a:pPr lvl="0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FF8C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nu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 == 0:</a:t>
            </a:r>
          </a:p>
          <a:p>
            <a:pPr lvl="0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FF8C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0</a:t>
            </a:r>
          </a:p>
          <a:p>
            <a:pPr lvl="0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sz="20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right_digit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num%10 </a:t>
            </a: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#How can we move it to the left?</a:t>
            </a:r>
            <a:endParaRPr lang="en-US" sz="20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 </a:t>
            </a:r>
            <a:r>
              <a:rPr lang="en-US" sz="2000" b="1" dirty="0">
                <a:solidFill>
                  <a:srgbClr val="A52A2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(num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 - 1</a:t>
            </a:r>
          </a:p>
          <a:p>
            <a:pPr lvl="0" defTabSz="45720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sz="20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left_</a:t>
            </a:r>
            <a:r>
              <a:rPr kumimoji="0" lang="en-US" sz="2000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part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right_digit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*(10**d)</a:t>
            </a:r>
          </a:p>
          <a:p>
            <a:pPr lvl="0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FF8C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left_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en-US" sz="2000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reverse_digits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(num//10)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defTabSz="457200" fontAlgn="base">
              <a:spcBef>
                <a:spcPct val="0"/>
              </a:spcBef>
              <a:spcAft>
                <a:spcPct val="0"/>
              </a:spcAft>
            </a:pPr>
            <a:endParaRPr kumimoji="0" lang="en-US" sz="20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defTabSz="45720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number = 428375</a:t>
            </a:r>
          </a:p>
          <a:p>
            <a:pPr lvl="0" defTabSz="45720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'before: '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number)</a:t>
            </a:r>
          </a:p>
          <a:p>
            <a:pPr lvl="0" defTabSz="45720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'after: '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sz="20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reverse_digits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(number)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0" defTabSz="457200" fontAlgn="base">
              <a:spcBef>
                <a:spcPct val="0"/>
              </a:spcBef>
              <a:spcAft>
                <a:spcPct val="0"/>
              </a:spcAft>
            </a:pP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A52A2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solidFill>
                  <a:srgbClr val="381FF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before: 428375</a:t>
            </a:r>
            <a:br>
              <a:rPr lang="en-US" sz="2000" b="1" dirty="0">
                <a:solidFill>
                  <a:srgbClr val="381FF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solidFill>
                  <a:srgbClr val="381FF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after: 573824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80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80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80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80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80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80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80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806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806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806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806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Reverse digits: without </a:t>
            </a:r>
            <a:r>
              <a:rPr lang="en-US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len+str</a:t>
            </a:r>
            <a:r>
              <a:rPr lang="en-US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67</a:t>
            </a:fld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772816"/>
            <a:ext cx="7772400" cy="4246984"/>
          </a:xfrm>
        </p:spPr>
        <p:txBody>
          <a:bodyPr>
            <a:normAutofit/>
          </a:bodyPr>
          <a:lstStyle/>
          <a:p>
            <a:pPr algn="l" rtl="0"/>
            <a:r>
              <a:rPr lang="en-US" sz="2800" dirty="0">
                <a:solidFill>
                  <a:srgbClr val="FF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– for </a:t>
            </a:r>
            <a:r>
              <a:rPr lang="en-US" sz="2800" i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digits, the last digit is multiplied by </a:t>
            </a:r>
            <a:r>
              <a:rPr lang="en-US" sz="2800" i="1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en-US" sz="2800" i="1" baseline="300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. But we don’t know </a:t>
            </a:r>
            <a:r>
              <a:rPr lang="en-US" sz="2800" i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in advance!</a:t>
            </a:r>
          </a:p>
          <a:p>
            <a:pPr algn="l" rtl="0">
              <a:buNone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/>
            <a:r>
              <a:rPr lang="en-US" sz="28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Solution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– Call a helper function that transmits the temporal result throughout the recursion</a:t>
            </a:r>
          </a:p>
          <a:p>
            <a:pPr algn="l" rtl="0"/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Termination criterion?</a:t>
            </a:r>
          </a:p>
          <a:p>
            <a:pPr marL="320040" lvl="1" indent="0" algn="l" rtl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1309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Reverse Digits – Solution 2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68</a:t>
            </a:fld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83568" y="1809328"/>
            <a:ext cx="8189525" cy="3275856"/>
          </a:xfrm>
        </p:spPr>
        <p:txBody>
          <a:bodyPr>
            <a:normAutofit/>
          </a:bodyPr>
          <a:lstStyle/>
          <a:p>
            <a:pPr marL="0" lvl="1" indent="0" algn="l" defTabSz="457200" rtl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FF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reverse_help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(num,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left_part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</a:p>
          <a:p>
            <a:pPr marL="0" lvl="1" indent="0" algn="l" defTabSz="457200" rtl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FF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if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num == 0: </a:t>
            </a:r>
          </a:p>
          <a:p>
            <a:pPr marL="0" lvl="1" indent="0" algn="l" defTabSz="457200" rtl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FF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return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left_part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indent="0" algn="l" defTabSz="457200" rtl="0"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num_without_right_digit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num//10 </a:t>
            </a:r>
          </a:p>
          <a:p>
            <a:pPr marL="0" lvl="1" indent="0" algn="l" defTabSz="457200" rtl="0"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left_part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10 *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left_part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 num % 10 </a:t>
            </a:r>
          </a:p>
          <a:p>
            <a:pPr marL="0" lvl="1" indent="0" algn="l" defTabSz="457200" rtl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FF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return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reverse_help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num_without_right_digit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left_part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lvl="1" indent="0" algn="l" defTabSz="457200" rtl="0">
              <a:spcBef>
                <a:spcPts val="0"/>
              </a:spcBef>
              <a:buNone/>
            </a:pPr>
            <a:endParaRPr lang="en-US" sz="1800" b="1" dirty="0">
              <a:solidFill>
                <a:srgbClr val="FF8C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indent="0" algn="l" defTabSz="457200" rtl="0">
              <a:spcBef>
                <a:spcPts val="0"/>
              </a:spcBef>
              <a:buNone/>
            </a:pPr>
            <a:endParaRPr lang="en-US" sz="1800" b="1" dirty="0">
              <a:solidFill>
                <a:srgbClr val="FF8C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indent="0" algn="l" defTabSz="457200" rtl="0">
              <a:spcBef>
                <a:spcPts val="0"/>
              </a:spcBef>
              <a:buNone/>
            </a:pPr>
            <a:endParaRPr lang="en-US" sz="1800" b="1" dirty="0">
              <a:solidFill>
                <a:srgbClr val="FF8C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indent="0" algn="l" defTabSz="457200" rtl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FF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reverse_digits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(num): </a:t>
            </a:r>
          </a:p>
          <a:p>
            <a:pPr marL="0" lvl="1" indent="0" algn="l" defTabSz="457200" rtl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FF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return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reverse_help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(num, 0)</a:t>
            </a:r>
          </a:p>
        </p:txBody>
      </p:sp>
      <p:pic>
        <p:nvPicPr>
          <p:cNvPr id="5" name="Picture 14" descr="avo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140968"/>
            <a:ext cx="432048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תמונה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3573016"/>
            <a:ext cx="419541" cy="360040"/>
          </a:xfrm>
          <a:prstGeom prst="rect">
            <a:avLst/>
          </a:prstGeom>
        </p:spPr>
      </p:pic>
      <p:pic>
        <p:nvPicPr>
          <p:cNvPr id="7" name="Picture 5" descr="BET-3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184318"/>
            <a:ext cx="504056" cy="50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7380312" y="6237947"/>
            <a:ext cx="14927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-137160"/>
            <a:r>
              <a:rPr lang="en-US" dirty="0">
                <a:hlinkClick r:id="rId6"/>
              </a:rPr>
              <a:t>Python Tutor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309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Reverse Digits – Solution 2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69</a:t>
            </a:fld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74904" y="1737320"/>
            <a:ext cx="8626726" cy="4572000"/>
          </a:xfrm>
        </p:spPr>
        <p:txBody>
          <a:bodyPr>
            <a:normAutofit/>
          </a:bodyPr>
          <a:lstStyle/>
          <a:p>
            <a:pPr marL="0" lvl="1" indent="0" algn="l" defTabSz="457200" rtl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FF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reverse_digits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(num,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left_part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</a:p>
          <a:p>
            <a:pPr marL="0" lvl="1" indent="0" algn="l" defTabSz="457200" rtl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FF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if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num == 0: </a:t>
            </a:r>
          </a:p>
          <a:p>
            <a:pPr marL="0" lvl="1" indent="0" algn="l" defTabSz="457200" rtl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FF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return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left_part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indent="0" algn="l" defTabSz="457200" rtl="0"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num_without_right_digit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num//10 </a:t>
            </a:r>
          </a:p>
          <a:p>
            <a:pPr marL="0" lvl="1" indent="0" algn="l" defTabSz="457200" rtl="0"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left_part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10 *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left_part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 num % 10 </a:t>
            </a:r>
          </a:p>
          <a:p>
            <a:pPr marL="0" lvl="1" indent="0" algn="l" defTabSz="457200" rtl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FF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return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reverse_digits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num_without_right_digit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left_part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lvl="1" indent="0" algn="l" defTabSz="457200" rtl="0">
              <a:spcBef>
                <a:spcPts val="0"/>
              </a:spcBef>
              <a:buNone/>
            </a:pPr>
            <a:endParaRPr lang="en-US" sz="1800" b="1" dirty="0">
              <a:solidFill>
                <a:schemeClr val="accent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indent="0" algn="l" defTabSz="457200" rtl="0">
              <a:spcBef>
                <a:spcPts val="0"/>
              </a:spcBef>
              <a:buNone/>
            </a:pPr>
            <a:endParaRPr lang="en-US" sz="1800" b="1" dirty="0">
              <a:solidFill>
                <a:schemeClr val="accent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indent="0" algn="l" defTabSz="457200" rtl="0">
              <a:spcBef>
                <a:spcPts val="0"/>
              </a:spcBef>
              <a:buNone/>
            </a:pPr>
            <a:endParaRPr lang="en-US" sz="1800" b="1" dirty="0">
              <a:solidFill>
                <a:schemeClr val="accent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indent="0" algn="l" defTabSz="457200" rtl="0">
              <a:spcBef>
                <a:spcPts val="0"/>
              </a:spcBef>
              <a:buNone/>
            </a:pPr>
            <a:r>
              <a:rPr lang="en-US" sz="18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800" b="1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reverse_digits</a:t>
            </a:r>
            <a:r>
              <a:rPr lang="en-US" sz="18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(num): </a:t>
            </a:r>
          </a:p>
          <a:p>
            <a:pPr marL="0" lvl="1" indent="0" algn="l" defTabSz="457200" rtl="0">
              <a:spcBef>
                <a:spcPts val="0"/>
              </a:spcBef>
              <a:buNone/>
            </a:pPr>
            <a:r>
              <a:rPr lang="en-US" sz="18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return </a:t>
            </a:r>
            <a:r>
              <a:rPr lang="en-US" sz="1800" b="1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reverse_help</a:t>
            </a:r>
            <a:r>
              <a:rPr lang="en-US" sz="18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(num, 0)</a:t>
            </a:r>
          </a:p>
        </p:txBody>
      </p:sp>
      <p:pic>
        <p:nvPicPr>
          <p:cNvPr id="5" name="Picture 14" descr="avo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904" y="3065343"/>
            <a:ext cx="432048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תמונה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3497391"/>
            <a:ext cx="419541" cy="360040"/>
          </a:xfrm>
          <a:prstGeom prst="rect">
            <a:avLst/>
          </a:prstGeom>
        </p:spPr>
      </p:pic>
      <p:pic>
        <p:nvPicPr>
          <p:cNvPr id="7" name="Picture 5" descr="BET-3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476" y="2113621"/>
            <a:ext cx="504056" cy="50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7380312" y="6237947"/>
            <a:ext cx="14927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-137160"/>
            <a:r>
              <a:rPr lang="en-US" dirty="0">
                <a:hlinkClick r:id="rId6"/>
              </a:rPr>
              <a:t>Python Tutor</a:t>
            </a:r>
            <a:endParaRPr lang="en-US" dirty="0"/>
          </a:p>
        </p:txBody>
      </p:sp>
      <p:cxnSp>
        <p:nvCxnSpPr>
          <p:cNvPr id="9" name="Straight Arrow Connector 8"/>
          <p:cNvCxnSpPr>
            <a:cxnSpLocks/>
          </p:cNvCxnSpPr>
          <p:nvPr/>
        </p:nvCxnSpPr>
        <p:spPr>
          <a:xfrm>
            <a:off x="4572000" y="2035197"/>
            <a:ext cx="1800200" cy="3304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372200" y="1950149"/>
            <a:ext cx="23305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Set ‘res’ to a default value, and restore the original function name</a:t>
            </a:r>
          </a:p>
        </p:txBody>
      </p:sp>
    </p:spTree>
    <p:extLst>
      <p:ext uri="{BB962C8B-B14F-4D97-AF65-F5344CB8AC3E}">
        <p14:creationId xmlns:p14="http://schemas.microsoft.com/office/powerpoint/2010/main" val="1535176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23528" y="1340768"/>
            <a:ext cx="8559478" cy="4608512"/>
          </a:xfrm>
          <a:noFill/>
        </p:spPr>
        <p:txBody>
          <a:bodyPr>
            <a:noAutofit/>
          </a:bodyPr>
          <a:lstStyle/>
          <a:p>
            <a:pPr marL="320040" lvl="1" indent="0" algn="l" rtl="0">
              <a:buNone/>
            </a:pPr>
            <a:r>
              <a:rPr lang="en-US" sz="1800" b="1" dirty="0" err="1" smtClean="0">
                <a:solidFill>
                  <a:srgbClr val="FF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800" b="1" dirty="0" smtClean="0">
                <a:solidFill>
                  <a:srgbClr val="FF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sum_of_digits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320040" lvl="1" indent="0" algn="l" rtl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(num)     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for tracing</a:t>
            </a:r>
          </a:p>
          <a:p>
            <a:pPr marL="320040" lvl="1" indent="0" algn="l" rtl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b="1" dirty="0">
                <a:solidFill>
                  <a:srgbClr val="FF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== 0:</a:t>
            </a:r>
          </a:p>
          <a:p>
            <a:pPr marL="320040" lvl="1" indent="0" algn="l" rtl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800" b="1" dirty="0">
                <a:solidFill>
                  <a:srgbClr val="FF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0</a:t>
            </a:r>
          </a:p>
          <a:p>
            <a:pPr marL="320040" lvl="1" indent="0" algn="l" rtl="0">
              <a:spcBef>
                <a:spcPts val="120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rightmost_digit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num % 10</a:t>
            </a:r>
          </a:p>
          <a:p>
            <a:pPr marL="320040" lvl="1" indent="0" algn="l" rtl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rest_of_num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num // 10</a:t>
            </a:r>
          </a:p>
          <a:p>
            <a:pPr marL="320040" lvl="1" indent="0" algn="l" rtl="0">
              <a:spcBef>
                <a:spcPts val="120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result_of_smaller_prob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sum_of_digits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rest_of_num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320040" lvl="1" indent="0" algn="l" rtl="0">
              <a:spcBef>
                <a:spcPts val="120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result_of_current_prob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result_of_smaller_prob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+\</a:t>
            </a:r>
          </a:p>
          <a:p>
            <a:pPr marL="320040" lvl="1" indent="0" algn="l" rtl="0">
              <a:spcBef>
                <a:spcPts val="120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rightmost_digit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20040" lvl="1" indent="0" algn="l" rtl="0">
              <a:spcBef>
                <a:spcPts val="1200"/>
              </a:spcBef>
              <a:buNone/>
            </a:pPr>
            <a:r>
              <a:rPr lang="en-US" sz="1800" b="1" dirty="0">
                <a:solidFill>
                  <a:srgbClr val="FF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return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result_of_current_prob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7</a:t>
            </a:fld>
            <a:endParaRPr lang="he-IL"/>
          </a:p>
        </p:txBody>
      </p:sp>
      <p:pic>
        <p:nvPicPr>
          <p:cNvPr id="13" name="Picture 5" descr="BET-3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97" r="6611"/>
          <a:stretch>
            <a:fillRect/>
          </a:stretch>
        </p:blipFill>
        <p:spPr bwMode="auto">
          <a:xfrm>
            <a:off x="767371" y="2097204"/>
            <a:ext cx="470732" cy="463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4" descr="avor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703" y="3849651"/>
            <a:ext cx="432048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תמונה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957" y="3489611"/>
            <a:ext cx="419541" cy="360040"/>
          </a:xfrm>
          <a:prstGeom prst="rect">
            <a:avLst/>
          </a:prstGeom>
        </p:spPr>
      </p:pic>
      <p:grpSp>
        <p:nvGrpSpPr>
          <p:cNvPr id="18" name="Group 17"/>
          <p:cNvGrpSpPr/>
          <p:nvPr/>
        </p:nvGrpSpPr>
        <p:grpSpPr>
          <a:xfrm>
            <a:off x="5868144" y="116632"/>
            <a:ext cx="3096344" cy="1440160"/>
            <a:chOff x="6228184" y="116632"/>
            <a:chExt cx="2736304" cy="1440160"/>
          </a:xfrm>
        </p:grpSpPr>
        <p:sp>
          <p:nvSpPr>
            <p:cNvPr id="17" name="Rounded Rectangle 16"/>
            <p:cNvSpPr/>
            <p:nvPr/>
          </p:nvSpPr>
          <p:spPr>
            <a:xfrm>
              <a:off x="6228184" y="116632"/>
              <a:ext cx="2736304" cy="1440160"/>
            </a:xfrm>
            <a:prstGeom prst="round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Content Placeholder 3"/>
            <p:cNvSpPr txBox="1">
              <a:spLocks/>
            </p:cNvSpPr>
            <p:nvPr/>
          </p:nvSpPr>
          <p:spPr>
            <a:xfrm>
              <a:off x="6391672" y="188640"/>
              <a:ext cx="2160240" cy="1368152"/>
            </a:xfrm>
            <a:prstGeom prst="rect">
              <a:avLst/>
            </a:prstGeom>
          </p:spPr>
          <p:txBody>
            <a:bodyPr vert="horz">
              <a:normAutofit/>
            </a:bodyPr>
            <a:lstStyle/>
            <a:p>
              <a:pPr marL="609600" marR="0" lvl="0" indent="-609600" algn="l" defTabSz="914400" rtl="0" eaLnBrk="1" fontAlgn="auto" latinLnBrk="0" hangingPunct="1">
                <a:lnSpc>
                  <a:spcPct val="100000"/>
                </a:lnSpc>
                <a:spcBef>
                  <a:spcPts val="58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Wingdings" pitchFamily="2" charset="2"/>
                <a:buAutoNum type="arabicPeriod"/>
                <a:tabLst/>
                <a:defRPr/>
              </a:pPr>
              <a:r>
                <a:rPr kumimoji="0" lang="en-US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Base </a:t>
              </a:r>
            </a:p>
            <a:p>
              <a:pPr marL="609600" marR="0" lvl="0" indent="-609600" algn="l" defTabSz="914400" rtl="0" eaLnBrk="1" fontAlgn="auto" latinLnBrk="0" hangingPunct="1">
                <a:lnSpc>
                  <a:spcPct val="100000"/>
                </a:lnSpc>
                <a:spcBef>
                  <a:spcPts val="58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Wingdings" pitchFamily="2" charset="2"/>
                <a:buAutoNum type="arabicPeriod"/>
                <a:tabLst/>
                <a:defRPr/>
              </a:pPr>
              <a:r>
                <a:rPr kumimoji="0" lang="en-US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Decomposition</a:t>
              </a:r>
            </a:p>
            <a:p>
              <a:pPr marL="609600" marR="0" lvl="0" indent="-609600" algn="l" defTabSz="914400" rtl="0" eaLnBrk="1" fontAlgn="auto" latinLnBrk="0" hangingPunct="1">
                <a:lnSpc>
                  <a:spcPct val="100000"/>
                </a:lnSpc>
                <a:spcBef>
                  <a:spcPts val="58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Wingdings" pitchFamily="2" charset="2"/>
                <a:buAutoNum type="arabicPeriod"/>
                <a:tabLst/>
                <a:defRPr/>
              </a:pPr>
              <a:r>
                <a:rPr kumimoji="0" lang="en-US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Use </a:t>
              </a:r>
            </a:p>
            <a:p>
              <a:pPr marL="609600" marR="0" lvl="0" indent="-609600" algn="l" defTabSz="914400" rtl="0" eaLnBrk="1" fontAlgn="auto" latinLnBrk="0" hangingPunct="1">
                <a:lnSpc>
                  <a:spcPct val="100000"/>
                </a:lnSpc>
                <a:spcBef>
                  <a:spcPts val="58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Wingdings" pitchFamily="2" charset="2"/>
                <a:buAutoNum type="arabicPeriod"/>
                <a:tabLst/>
                <a:defRPr/>
              </a:pPr>
              <a:endPara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  <a:p>
              <a:pPr marL="320040" marR="0" lvl="1" indent="0" algn="l" defTabSz="914400" rtl="0" eaLnBrk="1" fontAlgn="auto" latinLnBrk="0" hangingPunct="1">
                <a:lnSpc>
                  <a:spcPct val="100000"/>
                </a:lnSpc>
                <a:spcBef>
                  <a:spcPts val="370"/>
                </a:spcBef>
                <a:spcAft>
                  <a:spcPts val="0"/>
                </a:spcAft>
                <a:buClr>
                  <a:schemeClr val="accent2"/>
                </a:buClr>
                <a:buSzPct val="85000"/>
                <a:buFont typeface="Wingdings 2"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11" name="Picture 5" descr="BET-37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000" r="10000"/>
            <a:stretch>
              <a:fillRect/>
            </a:stretch>
          </p:blipFill>
          <p:spPr bwMode="auto">
            <a:xfrm>
              <a:off x="7615808" y="188640"/>
              <a:ext cx="446856" cy="4468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" name="Picture 14" descr="avor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15808" y="908720"/>
              <a:ext cx="409128" cy="409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" name="תמונה 6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51912" y="548680"/>
              <a:ext cx="340568" cy="292268"/>
            </a:xfrm>
            <a:prstGeom prst="rect">
              <a:avLst/>
            </a:prstGeom>
          </p:spPr>
        </p:pic>
      </p:grpSp>
      <p:sp>
        <p:nvSpPr>
          <p:cNvPr id="19" name="TextBox 18"/>
          <p:cNvSpPr txBox="1"/>
          <p:nvPr/>
        </p:nvSpPr>
        <p:spPr>
          <a:xfrm>
            <a:off x="6767716" y="1884826"/>
            <a:ext cx="1838965" cy="1200329"/>
          </a:xfrm>
          <a:prstGeom prst="rect">
            <a:avLst/>
          </a:prstGeom>
          <a:noFill/>
          <a:ln>
            <a:solidFill>
              <a:srgbClr val="1D08B8"/>
            </a:solidFill>
          </a:ln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1204//10</a:t>
            </a:r>
          </a:p>
          <a:p>
            <a:r>
              <a:rPr lang="en-US" b="1" dirty="0">
                <a:solidFill>
                  <a:srgbClr val="1D08B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120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1204%10</a:t>
            </a:r>
          </a:p>
          <a:p>
            <a:r>
              <a:rPr lang="en-US" b="1" dirty="0">
                <a:solidFill>
                  <a:srgbClr val="1D08B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he-IL" b="1" dirty="0">
              <a:solidFill>
                <a:srgbClr val="1D08B8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="" xmlns:a16="http://schemas.microsoft.com/office/drawing/2014/main" id="{B93EE8D0-781A-42CD-B88B-6711C5867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60648"/>
            <a:ext cx="7772400" cy="796950"/>
          </a:xfrm>
        </p:spPr>
        <p:txBody>
          <a:bodyPr>
            <a:normAutofit/>
          </a:bodyPr>
          <a:lstStyle/>
          <a:p>
            <a:pPr rtl="0"/>
            <a:r>
              <a:rPr lang="en-US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 of Digits</a:t>
            </a:r>
          </a:p>
        </p:txBody>
      </p:sp>
    </p:spTree>
    <p:extLst>
      <p:ext uri="{BB962C8B-B14F-4D97-AF65-F5344CB8AC3E}">
        <p14:creationId xmlns:p14="http://schemas.microsoft.com/office/powerpoint/2010/main" val="2162370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Does this Program Do?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70</a:t>
            </a:fld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85800" y="1665312"/>
            <a:ext cx="7772400" cy="4572000"/>
          </a:xfrm>
        </p:spPr>
        <p:txBody>
          <a:bodyPr>
            <a:noAutofit/>
          </a:bodyPr>
          <a:lstStyle/>
          <a:p>
            <a:pPr marL="320040" lvl="1" indent="0" algn="l" rtl="0">
              <a:lnSpc>
                <a:spcPct val="150000"/>
              </a:lnSpc>
              <a:buNone/>
            </a:pPr>
            <a:r>
              <a:rPr lang="en-US" b="1" dirty="0">
                <a:solidFill>
                  <a:srgbClr val="FF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secret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(): </a:t>
            </a:r>
          </a:p>
          <a:p>
            <a:pPr marL="320040" lvl="1" indent="0" algn="l" rtl="0">
              <a:lnSpc>
                <a:spcPct val="150000"/>
              </a:lnSpc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var = </a:t>
            </a:r>
            <a:r>
              <a:rPr lang="en-US" b="1" dirty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"Enter a value: "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320040" lvl="1" indent="0" algn="l" rtl="0">
              <a:lnSpc>
                <a:spcPct val="150000"/>
              </a:lnSpc>
              <a:buNone/>
            </a:pPr>
            <a:r>
              <a:rPr lang="en-US" b="1" dirty="0">
                <a:solidFill>
                  <a:srgbClr val="FF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var != 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"open sesame"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</a:p>
          <a:p>
            <a:pPr marL="320040" lvl="1" indent="0" algn="l" rtl="0">
              <a:lnSpc>
                <a:spcPct val="150000"/>
              </a:lnSpc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secret() </a:t>
            </a:r>
          </a:p>
          <a:p>
            <a:pPr marL="320040" lvl="1" indent="0" algn="l" rtl="0">
              <a:lnSpc>
                <a:spcPct val="150000"/>
              </a:lnSpc>
              <a:buNone/>
            </a:pPr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print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(var)</a:t>
            </a:r>
          </a:p>
        </p:txBody>
      </p:sp>
      <p:pic>
        <p:nvPicPr>
          <p:cNvPr id="6" name="Picture 2" descr="https://encrypted-tbn0.gstatic.com/images?q=tbn:ANd9GcTZpxO4J4EoqZXAAUQOglXgl-jaoXWACxdvWkOX1iVivOzdue0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30398" y="3284984"/>
            <a:ext cx="2095500" cy="1676400"/>
          </a:xfrm>
          <a:prstGeom prst="rect">
            <a:avLst/>
          </a:prstGeom>
          <a:noFill/>
        </p:spPr>
      </p:pic>
      <p:sp>
        <p:nvSpPr>
          <p:cNvPr id="7" name="Rectangle 6"/>
          <p:cNvSpPr/>
          <p:nvPr/>
        </p:nvSpPr>
        <p:spPr>
          <a:xfrm>
            <a:off x="7452320" y="6237312"/>
            <a:ext cx="14927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4"/>
              </a:rPr>
              <a:t>Python Tutor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33652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Secret Output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71</a:t>
            </a:fld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85800" y="1772816"/>
            <a:ext cx="7772400" cy="4572000"/>
          </a:xfrm>
        </p:spPr>
        <p:txBody>
          <a:bodyPr>
            <a:noAutofit/>
          </a:bodyPr>
          <a:lstStyle/>
          <a:p>
            <a:pPr marL="320040" lvl="1" indent="0" algn="l" rtl="0">
              <a:buNone/>
            </a:pPr>
            <a:r>
              <a:rPr lang="en-US" sz="2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secret()</a:t>
            </a:r>
          </a:p>
          <a:p>
            <a:pPr marL="320040" lvl="1" indent="0" algn="l" rtl="0">
              <a:buNone/>
            </a:pPr>
            <a:r>
              <a:rPr lang="en-US" sz="2800" b="1" dirty="0">
                <a:solidFill>
                  <a:srgbClr val="381FF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a value: open apple</a:t>
            </a:r>
          </a:p>
          <a:p>
            <a:pPr marL="320040" lvl="1" indent="0" algn="l" rtl="0">
              <a:buNone/>
            </a:pPr>
            <a:r>
              <a:rPr lang="en-US" sz="2800" b="1" dirty="0">
                <a:solidFill>
                  <a:srgbClr val="381FF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a value: open melon</a:t>
            </a:r>
          </a:p>
          <a:p>
            <a:pPr marL="320040" lvl="1" indent="0" algn="l" rtl="0">
              <a:buNone/>
            </a:pPr>
            <a:r>
              <a:rPr lang="en-US" sz="2800" b="1" dirty="0">
                <a:solidFill>
                  <a:srgbClr val="381FF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a value: open sesame</a:t>
            </a:r>
          </a:p>
          <a:p>
            <a:pPr marL="320040" lvl="1" indent="0" algn="l" rtl="0">
              <a:buNone/>
            </a:pPr>
            <a:r>
              <a:rPr lang="en-US" sz="2800" b="1" dirty="0">
                <a:solidFill>
                  <a:srgbClr val="381FF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 melon</a:t>
            </a:r>
          </a:p>
          <a:p>
            <a:pPr marL="320040" lvl="1" indent="0" algn="l" rtl="0">
              <a:buNone/>
            </a:pPr>
            <a:r>
              <a:rPr lang="en-US" sz="2800" b="1" dirty="0">
                <a:solidFill>
                  <a:srgbClr val="381FF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 apple</a:t>
            </a:r>
          </a:p>
        </p:txBody>
      </p:sp>
    </p:spTree>
    <p:extLst>
      <p:ext uri="{BB962C8B-B14F-4D97-AF65-F5344CB8AC3E}">
        <p14:creationId xmlns:p14="http://schemas.microsoft.com/office/powerpoint/2010/main" val="1883856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72</a:t>
            </a:fld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01025" y="1621421"/>
            <a:ext cx="7772400" cy="4572000"/>
          </a:xfrm>
        </p:spPr>
        <p:txBody>
          <a:bodyPr>
            <a:normAutofit/>
          </a:bodyPr>
          <a:lstStyle/>
          <a:p>
            <a:pPr marL="0" lvl="1" indent="0" algn="l" defTabSz="45720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800" b="1" dirty="0">
                <a:solidFill>
                  <a:srgbClr val="FF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secret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(): </a:t>
            </a:r>
          </a:p>
          <a:p>
            <a:pPr marL="0" lvl="1" indent="0" algn="l" defTabSz="45720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var </a:t>
            </a:r>
            <a:r>
              <a:rPr lang="en-US" sz="2800" b="1" dirty="0">
                <a:solidFill>
                  <a:srgbClr val="A52A2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800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"Enter a value: "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0" lvl="1" indent="0" algn="l" defTabSz="45720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800" b="1" dirty="0">
                <a:solidFill>
                  <a:srgbClr val="FF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if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var </a:t>
            </a:r>
            <a:r>
              <a:rPr lang="en-US" sz="2800" b="1" dirty="0">
                <a:solidFill>
                  <a:srgbClr val="A52A2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solidFill>
                  <a:srgbClr val="228B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"open sesame"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</a:p>
          <a:p>
            <a:pPr marL="0" lvl="1" indent="0" algn="l" defTabSz="45720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secret() </a:t>
            </a:r>
          </a:p>
          <a:p>
            <a:pPr marL="0" lvl="1" indent="0" algn="l" defTabSz="45720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8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print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(var)</a:t>
            </a:r>
          </a:p>
        </p:txBody>
      </p:sp>
      <p:pic>
        <p:nvPicPr>
          <p:cNvPr id="8" name="Picture 5" descr="BET-3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128" y="2852936"/>
            <a:ext cx="977900" cy="97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AutoShape 9"/>
          <p:cNvSpPr>
            <a:spLocks noChangeArrowheads="1"/>
          </p:cNvSpPr>
          <p:nvPr/>
        </p:nvSpPr>
        <p:spPr bwMode="auto">
          <a:xfrm>
            <a:off x="4427984" y="3921755"/>
            <a:ext cx="3024336" cy="151527"/>
          </a:xfrm>
          <a:prstGeom prst="leftArrow">
            <a:avLst>
              <a:gd name="adj1" fmla="val 50000"/>
              <a:gd name="adj2" fmla="val 214611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344" y="3535288"/>
            <a:ext cx="1134768" cy="973832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</p:spPr>
        <p:txBody>
          <a:bodyPr>
            <a:normAutofit/>
          </a:bodyPr>
          <a:lstStyle/>
          <a:p>
            <a:pPr rtl="0"/>
            <a:r>
              <a:rPr lang="en-US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Password Guessing</a:t>
            </a:r>
          </a:p>
        </p:txBody>
      </p:sp>
    </p:spTree>
    <p:extLst>
      <p:ext uri="{BB962C8B-B14F-4D97-AF65-F5344CB8AC3E}">
        <p14:creationId xmlns:p14="http://schemas.microsoft.com/office/powerpoint/2010/main" val="236075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23528" y="1340768"/>
            <a:ext cx="8559478" cy="4608512"/>
          </a:xfrm>
          <a:noFill/>
        </p:spPr>
        <p:txBody>
          <a:bodyPr>
            <a:noAutofit/>
          </a:bodyPr>
          <a:lstStyle/>
          <a:p>
            <a:pPr marL="320040" lvl="1" indent="0" algn="l" rtl="0">
              <a:buNone/>
            </a:pPr>
            <a:r>
              <a:rPr lang="en-US" sz="1800" b="1" dirty="0">
                <a:solidFill>
                  <a:srgbClr val="FF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8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sum_of_digits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(num):</a:t>
            </a:r>
          </a:p>
          <a:p>
            <a:pPr marL="320040" lvl="1" indent="0" algn="l" rtl="0">
              <a:buNone/>
            </a:pPr>
            <a:r>
              <a:rPr lang="en-US" sz="18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print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(num)     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for tracing</a:t>
            </a:r>
          </a:p>
          <a:p>
            <a:pPr marL="320040" lvl="1" indent="0" algn="l" rtl="0">
              <a:buNone/>
            </a:pP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b="1" dirty="0">
                <a:solidFill>
                  <a:srgbClr val="FF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num == 0:</a:t>
            </a:r>
          </a:p>
          <a:p>
            <a:pPr marL="320040" lvl="1" indent="0" algn="l" rtl="0">
              <a:buNone/>
            </a:pPr>
            <a:r>
              <a:rPr lang="en-US" sz="1800" b="1" dirty="0">
                <a:solidFill>
                  <a:srgbClr val="FF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return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0</a:t>
            </a:r>
          </a:p>
          <a:p>
            <a:pPr marL="320040" lvl="1" indent="0" algn="l" rtl="0">
              <a:buNone/>
            </a:pPr>
            <a:r>
              <a:rPr lang="en-US" sz="1800" b="1" dirty="0">
                <a:solidFill>
                  <a:srgbClr val="FF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return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sum_of_digits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(num // 10) + num % 10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ECAB-C45E-4A96-B7DD-92EBDA7AC1F7}" type="slidenum">
              <a:rPr lang="he-IL" smtClean="0"/>
              <a:pPr/>
              <a:t>8</a:t>
            </a:fld>
            <a:endParaRPr lang="he-IL"/>
          </a:p>
        </p:txBody>
      </p:sp>
      <p:pic>
        <p:nvPicPr>
          <p:cNvPr id="13" name="Picture 5" descr="BET-3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97" r="6611"/>
          <a:stretch>
            <a:fillRect/>
          </a:stretch>
        </p:blipFill>
        <p:spPr bwMode="auto">
          <a:xfrm>
            <a:off x="767371" y="2097204"/>
            <a:ext cx="470732" cy="463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8" name="Group 17"/>
          <p:cNvGrpSpPr/>
          <p:nvPr/>
        </p:nvGrpSpPr>
        <p:grpSpPr>
          <a:xfrm>
            <a:off x="5868144" y="116632"/>
            <a:ext cx="3096344" cy="1440160"/>
            <a:chOff x="6228184" y="116632"/>
            <a:chExt cx="2736304" cy="1440160"/>
          </a:xfrm>
        </p:grpSpPr>
        <p:sp>
          <p:nvSpPr>
            <p:cNvPr id="17" name="Rounded Rectangle 16"/>
            <p:cNvSpPr/>
            <p:nvPr/>
          </p:nvSpPr>
          <p:spPr>
            <a:xfrm>
              <a:off x="6228184" y="116632"/>
              <a:ext cx="2736304" cy="1440160"/>
            </a:xfrm>
            <a:prstGeom prst="round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Content Placeholder 3"/>
            <p:cNvSpPr txBox="1">
              <a:spLocks/>
            </p:cNvSpPr>
            <p:nvPr/>
          </p:nvSpPr>
          <p:spPr>
            <a:xfrm>
              <a:off x="6391672" y="188640"/>
              <a:ext cx="2160240" cy="1368152"/>
            </a:xfrm>
            <a:prstGeom prst="rect">
              <a:avLst/>
            </a:prstGeom>
          </p:spPr>
          <p:txBody>
            <a:bodyPr vert="horz">
              <a:normAutofit/>
            </a:bodyPr>
            <a:lstStyle/>
            <a:p>
              <a:pPr marL="609600" marR="0" lvl="0" indent="-609600" algn="l" defTabSz="914400" rtl="0" eaLnBrk="1" fontAlgn="auto" latinLnBrk="0" hangingPunct="1">
                <a:lnSpc>
                  <a:spcPct val="100000"/>
                </a:lnSpc>
                <a:spcBef>
                  <a:spcPts val="58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Wingdings" pitchFamily="2" charset="2"/>
                <a:buAutoNum type="arabicPeriod"/>
                <a:tabLst/>
                <a:defRPr/>
              </a:pPr>
              <a:r>
                <a:rPr kumimoji="0" lang="en-US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Base </a:t>
              </a:r>
            </a:p>
            <a:p>
              <a:pPr marL="609600" marR="0" lvl="0" indent="-609600" algn="l" defTabSz="914400" rtl="0" eaLnBrk="1" fontAlgn="auto" latinLnBrk="0" hangingPunct="1">
                <a:lnSpc>
                  <a:spcPct val="100000"/>
                </a:lnSpc>
                <a:spcBef>
                  <a:spcPts val="58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Wingdings" pitchFamily="2" charset="2"/>
                <a:buAutoNum type="arabicPeriod"/>
                <a:tabLst/>
                <a:defRPr/>
              </a:pPr>
              <a:r>
                <a:rPr kumimoji="0" lang="en-US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Decomposition</a:t>
              </a:r>
            </a:p>
            <a:p>
              <a:pPr marL="609600" marR="0" lvl="0" indent="-609600" algn="l" defTabSz="914400" rtl="0" eaLnBrk="1" fontAlgn="auto" latinLnBrk="0" hangingPunct="1">
                <a:lnSpc>
                  <a:spcPct val="100000"/>
                </a:lnSpc>
                <a:spcBef>
                  <a:spcPts val="58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Wingdings" pitchFamily="2" charset="2"/>
                <a:buAutoNum type="arabicPeriod"/>
                <a:tabLst/>
                <a:defRPr/>
              </a:pPr>
              <a:r>
                <a:rPr kumimoji="0" lang="en-US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Use </a:t>
              </a:r>
            </a:p>
            <a:p>
              <a:pPr marL="609600" marR="0" lvl="0" indent="-609600" algn="l" defTabSz="914400" rtl="0" eaLnBrk="1" fontAlgn="auto" latinLnBrk="0" hangingPunct="1">
                <a:lnSpc>
                  <a:spcPct val="100000"/>
                </a:lnSpc>
                <a:spcBef>
                  <a:spcPts val="58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Wingdings" pitchFamily="2" charset="2"/>
                <a:buAutoNum type="arabicPeriod"/>
                <a:tabLst/>
                <a:defRPr/>
              </a:pPr>
              <a:endPara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  <a:p>
              <a:pPr marL="320040" marR="0" lvl="1" indent="0" algn="l" defTabSz="914400" rtl="0" eaLnBrk="1" fontAlgn="auto" latinLnBrk="0" hangingPunct="1">
                <a:lnSpc>
                  <a:spcPct val="100000"/>
                </a:lnSpc>
                <a:spcBef>
                  <a:spcPts val="370"/>
                </a:spcBef>
                <a:spcAft>
                  <a:spcPts val="0"/>
                </a:spcAft>
                <a:buClr>
                  <a:schemeClr val="accent2"/>
                </a:buClr>
                <a:buSzPct val="85000"/>
                <a:buFont typeface="Wingdings 2"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11" name="Picture 5" descr="BET-37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000" r="10000"/>
            <a:stretch>
              <a:fillRect/>
            </a:stretch>
          </p:blipFill>
          <p:spPr bwMode="auto">
            <a:xfrm>
              <a:off x="7615808" y="188640"/>
              <a:ext cx="446856" cy="4468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" name="Picture 14" descr="avor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15808" y="908720"/>
              <a:ext cx="409128" cy="409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" name="תמונה 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51912" y="548680"/>
              <a:ext cx="340568" cy="292268"/>
            </a:xfrm>
            <a:prstGeom prst="rect">
              <a:avLst/>
            </a:prstGeom>
          </p:spPr>
        </p:pic>
      </p:grpSp>
      <p:pic>
        <p:nvPicPr>
          <p:cNvPr id="21" name="Picture 20" descr="avor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959" y="2714419"/>
            <a:ext cx="432048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תמונה 1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076" y="2723899"/>
            <a:ext cx="419541" cy="360040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="" xmlns:a16="http://schemas.microsoft.com/office/drawing/2014/main" id="{29F30BE4-15F6-4937-87E3-76EBB331C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60648"/>
            <a:ext cx="7772400" cy="796950"/>
          </a:xfrm>
        </p:spPr>
        <p:txBody>
          <a:bodyPr>
            <a:normAutofit/>
          </a:bodyPr>
          <a:lstStyle/>
          <a:p>
            <a:pPr rtl="0"/>
            <a:r>
              <a:rPr lang="en-US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 of Digits</a:t>
            </a:r>
          </a:p>
        </p:txBody>
      </p:sp>
    </p:spTree>
    <p:extLst>
      <p:ext uri="{BB962C8B-B14F-4D97-AF65-F5344CB8AC3E}">
        <p14:creationId xmlns:p14="http://schemas.microsoft.com/office/powerpoint/2010/main" val="3193996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8640"/>
            <a:ext cx="7772400" cy="782960"/>
          </a:xfrm>
        </p:spPr>
        <p:txBody>
          <a:bodyPr>
            <a:normAutofit/>
          </a:bodyPr>
          <a:lstStyle/>
          <a:p>
            <a:pPr rtl="0"/>
            <a:r>
              <a:rPr lang="en-US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 of Digits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46304" y="5764262"/>
            <a:ext cx="457200" cy="457200"/>
          </a:xfrm>
        </p:spPr>
        <p:txBody>
          <a:bodyPr/>
          <a:lstStyle/>
          <a:p>
            <a:fld id="{5BFAECAB-C45E-4A96-B7DD-92EBDA7AC1F7}" type="slidenum">
              <a:rPr lang="he-IL" smtClean="0"/>
              <a:pPr/>
              <a:t>9</a:t>
            </a:fld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0640" y="980728"/>
            <a:ext cx="7772400" cy="4572000"/>
          </a:xfrm>
        </p:spPr>
        <p:txBody>
          <a:bodyPr>
            <a:normAutofit/>
          </a:bodyPr>
          <a:lstStyle/>
          <a:p>
            <a:pPr marL="320040" lvl="1" indent="0" algn="l" rtl="0">
              <a:buNone/>
            </a:pPr>
            <a:r>
              <a:rPr lang="en-US" dirty="0">
                <a:solidFill>
                  <a:srgbClr val="C00000"/>
                </a:solidFill>
              </a:rPr>
              <a:t>&gt;&gt;&gt;</a:t>
            </a:r>
            <a:r>
              <a:rPr lang="en-US" dirty="0"/>
              <a:t> </a:t>
            </a:r>
            <a:r>
              <a:rPr lang="en-US" dirty="0" err="1"/>
              <a:t>sum_of_digits</a:t>
            </a:r>
            <a:r>
              <a:rPr lang="en-US" dirty="0"/>
              <a:t>(1204)                   </a:t>
            </a:r>
            <a:endParaRPr lang="en-US" dirty="0">
              <a:solidFill>
                <a:srgbClr val="1D08B8"/>
              </a:solidFill>
            </a:endParaRPr>
          </a:p>
          <a:p>
            <a:pPr marL="320040" lvl="1" indent="0" algn="l" rtl="0">
              <a:buNone/>
            </a:pPr>
            <a:r>
              <a:rPr lang="en-US" dirty="0">
                <a:solidFill>
                  <a:srgbClr val="381FF5"/>
                </a:solidFill>
              </a:rPr>
              <a:t>1204</a:t>
            </a:r>
          </a:p>
          <a:p>
            <a:pPr marL="320040" lvl="1" indent="0" algn="l" rtl="0">
              <a:buNone/>
            </a:pPr>
            <a:r>
              <a:rPr lang="en-US" dirty="0">
                <a:solidFill>
                  <a:srgbClr val="381FF5"/>
                </a:solidFill>
              </a:rPr>
              <a:t>120</a:t>
            </a:r>
          </a:p>
          <a:p>
            <a:pPr marL="320040" lvl="1" indent="0" algn="l" rtl="0">
              <a:buNone/>
            </a:pPr>
            <a:r>
              <a:rPr lang="en-US" dirty="0">
                <a:solidFill>
                  <a:srgbClr val="381FF5"/>
                </a:solidFill>
              </a:rPr>
              <a:t>12</a:t>
            </a:r>
          </a:p>
          <a:p>
            <a:pPr marL="320040" lvl="1" indent="0" algn="l" rtl="0">
              <a:buNone/>
            </a:pPr>
            <a:r>
              <a:rPr lang="en-US" dirty="0">
                <a:solidFill>
                  <a:srgbClr val="381FF5"/>
                </a:solidFill>
              </a:rPr>
              <a:t>1</a:t>
            </a:r>
          </a:p>
          <a:p>
            <a:pPr marL="320040" lvl="1" indent="0" algn="l" rtl="0">
              <a:buNone/>
            </a:pPr>
            <a:r>
              <a:rPr lang="en-US" dirty="0">
                <a:solidFill>
                  <a:srgbClr val="381FF5"/>
                </a:solidFill>
              </a:rPr>
              <a:t>0</a:t>
            </a:r>
          </a:p>
          <a:p>
            <a:pPr marL="320040" lvl="1" indent="0" algn="l" rtl="0">
              <a:buNone/>
            </a:pPr>
            <a:r>
              <a:rPr lang="en-US" dirty="0">
                <a:solidFill>
                  <a:srgbClr val="381FF5"/>
                </a:solidFill>
              </a:rPr>
              <a:t>7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2483768" y="1686818"/>
            <a:ext cx="3024336" cy="2462262"/>
            <a:chOff x="2483768" y="1686818"/>
            <a:chExt cx="3024336" cy="2462262"/>
          </a:xfrm>
        </p:grpSpPr>
        <p:sp>
          <p:nvSpPr>
            <p:cNvPr id="8" name="Rectangle 7"/>
            <p:cNvSpPr/>
            <p:nvPr/>
          </p:nvSpPr>
          <p:spPr>
            <a:xfrm>
              <a:off x="2483768" y="1686818"/>
              <a:ext cx="3024336" cy="2462262"/>
            </a:xfrm>
            <a:prstGeom prst="rect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699792" y="1758826"/>
              <a:ext cx="2563266" cy="230832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2400" dirty="0" err="1"/>
                <a:t>sum_of_digits</a:t>
              </a:r>
              <a:r>
                <a:rPr lang="en-US" sz="2400" dirty="0"/>
                <a:t>(1204)</a:t>
              </a:r>
            </a:p>
            <a:p>
              <a:endParaRPr lang="en-US" sz="1200" dirty="0"/>
            </a:p>
            <a:p>
              <a:r>
                <a:rPr lang="en-US" sz="2400" dirty="0"/>
                <a:t>num</a:t>
              </a:r>
            </a:p>
            <a:p>
              <a:r>
                <a:rPr lang="en-US" sz="2400" dirty="0"/>
                <a:t>1204</a:t>
              </a:r>
            </a:p>
            <a:p>
              <a:endParaRPr lang="en-US" sz="1200" dirty="0"/>
            </a:p>
            <a:p>
              <a:r>
                <a:rPr lang="en-US" sz="2400" dirty="0"/>
                <a:t>return</a:t>
              </a:r>
            </a:p>
            <a:p>
              <a:r>
                <a:rPr lang="en-US" sz="2400" dirty="0"/>
                <a:t>… +4</a:t>
              </a:r>
              <a:endParaRPr lang="he-IL" sz="240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716156" y="2694930"/>
              <a:ext cx="847732" cy="391366"/>
            </a:xfrm>
            <a:prstGeom prst="rect">
              <a:avLst/>
            </a:prstGeom>
            <a:noFill/>
            <a:ln>
              <a:solidFill>
                <a:srgbClr val="1D08B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699792" y="3631034"/>
              <a:ext cx="1008112" cy="391366"/>
            </a:xfrm>
            <a:prstGeom prst="rect">
              <a:avLst/>
            </a:prstGeom>
            <a:noFill/>
            <a:ln>
              <a:solidFill>
                <a:srgbClr val="1D08B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7584" y="5589240"/>
            <a:ext cx="5444155" cy="110799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200" dirty="0">
                <a:solidFill>
                  <a:srgbClr val="FF6600"/>
                </a:solidFill>
              </a:rPr>
              <a:t>if</a:t>
            </a:r>
            <a:r>
              <a:rPr lang="en-US" sz="2200" dirty="0"/>
              <a:t> </a:t>
            </a:r>
            <a:r>
              <a:rPr lang="en-US" sz="2200" dirty="0" err="1"/>
              <a:t>num</a:t>
            </a:r>
            <a:r>
              <a:rPr lang="en-US" sz="2200" dirty="0"/>
              <a:t> == 0:	</a:t>
            </a:r>
          </a:p>
          <a:p>
            <a:r>
              <a:rPr lang="en-US" sz="2200" dirty="0">
                <a:solidFill>
                  <a:srgbClr val="FF6600"/>
                </a:solidFill>
              </a:rPr>
              <a:t>	return</a:t>
            </a:r>
            <a:r>
              <a:rPr lang="en-US" sz="2200" dirty="0"/>
              <a:t> 0</a:t>
            </a:r>
          </a:p>
          <a:p>
            <a:r>
              <a:rPr lang="en-US" sz="2200" dirty="0">
                <a:solidFill>
                  <a:srgbClr val="FF6600"/>
                </a:solidFill>
              </a:rPr>
              <a:t>return</a:t>
            </a:r>
            <a:r>
              <a:rPr lang="en-US" sz="2200" dirty="0"/>
              <a:t> </a:t>
            </a:r>
            <a:r>
              <a:rPr lang="en-US" sz="2200" dirty="0" err="1"/>
              <a:t>sum_of_digits</a:t>
            </a:r>
            <a:r>
              <a:rPr lang="en-US" sz="2200" dirty="0"/>
              <a:t>(num//10) + num%10</a:t>
            </a:r>
            <a:endParaRPr lang="he-IL" sz="2200" dirty="0"/>
          </a:p>
        </p:txBody>
      </p:sp>
    </p:spTree>
    <p:extLst>
      <p:ext uri="{BB962C8B-B14F-4D97-AF65-F5344CB8AC3E}">
        <p14:creationId xmlns:p14="http://schemas.microsoft.com/office/powerpoint/2010/main" val="889147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12066</TotalTime>
  <Words>4743</Words>
  <Application>Microsoft Office PowerPoint</Application>
  <PresentationFormat>On-screen Show (4:3)</PresentationFormat>
  <Paragraphs>1196</Paragraphs>
  <Slides>72</Slides>
  <Notes>25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72</vt:i4>
      </vt:variant>
    </vt:vector>
  </HeadingPairs>
  <TitlesOfParts>
    <vt:vector size="86" baseType="lpstr">
      <vt:lpstr>Aharoni</vt:lpstr>
      <vt:lpstr>Arial</vt:lpstr>
      <vt:lpstr>Calibri</vt:lpstr>
      <vt:lpstr>Courier</vt:lpstr>
      <vt:lpstr>Courier New</vt:lpstr>
      <vt:lpstr>Franklin Gothic Book</vt:lpstr>
      <vt:lpstr>Gabriola</vt:lpstr>
      <vt:lpstr>Perpetua</vt:lpstr>
      <vt:lpstr>Times New Roman</vt:lpstr>
      <vt:lpstr>Wingdings</vt:lpstr>
      <vt:lpstr>Wingdings 2</vt:lpstr>
      <vt:lpstr>Equity</vt:lpstr>
      <vt:lpstr>Equation</vt:lpstr>
      <vt:lpstr>משוואה</vt:lpstr>
      <vt:lpstr>Programming for Engineers in Python</vt:lpstr>
      <vt:lpstr>Plan</vt:lpstr>
      <vt:lpstr>The Three Rules of Induction</vt:lpstr>
      <vt:lpstr>Induction Example</vt:lpstr>
      <vt:lpstr>The Three Rules of Recursion</vt:lpstr>
      <vt:lpstr>Sum of Digits</vt:lpstr>
      <vt:lpstr>Sum of Digits</vt:lpstr>
      <vt:lpstr>Sum of Digits</vt:lpstr>
      <vt:lpstr>Sum of Digits</vt:lpstr>
      <vt:lpstr>Sum of Digits</vt:lpstr>
      <vt:lpstr>Sum of Digits</vt:lpstr>
      <vt:lpstr>Sum of Digits</vt:lpstr>
      <vt:lpstr>Sum of Digits</vt:lpstr>
      <vt:lpstr>Sum of Digits</vt:lpstr>
      <vt:lpstr>Sum of Digits</vt:lpstr>
      <vt:lpstr>Sum of Digits</vt:lpstr>
      <vt:lpstr>Sum of Digits</vt:lpstr>
      <vt:lpstr>Power Calculation</vt:lpstr>
      <vt:lpstr>Fast Power Calculation</vt:lpstr>
      <vt:lpstr>Fast Power - Code</vt:lpstr>
      <vt:lpstr>Fast Power - Code</vt:lpstr>
      <vt:lpstr>Fast Power - Code</vt:lpstr>
      <vt:lpstr>Fast Power - Run</vt:lpstr>
      <vt:lpstr>Fast Power - Usage</vt:lpstr>
      <vt:lpstr>Choose k elements from n</vt:lpstr>
      <vt:lpstr>Choose k elements from n</vt:lpstr>
      <vt:lpstr>Choose k from n – Code</vt:lpstr>
      <vt:lpstr>Choose k from n – Recursion Tree</vt:lpstr>
      <vt:lpstr>Sub-list sum</vt:lpstr>
      <vt:lpstr>Sub-list sum</vt:lpstr>
      <vt:lpstr>Sub-list sum</vt:lpstr>
      <vt:lpstr>Sub-list sum</vt:lpstr>
      <vt:lpstr>Sub-list sum</vt:lpstr>
      <vt:lpstr>Sub-list sum</vt:lpstr>
      <vt:lpstr>Sub-list sum</vt:lpstr>
      <vt:lpstr>Sub-list sum</vt:lpstr>
      <vt:lpstr>Sub-list sum</vt:lpstr>
      <vt:lpstr>Sub-list sum</vt:lpstr>
      <vt:lpstr>Sub-list sum</vt:lpstr>
      <vt:lpstr>Sub-list sum</vt:lpstr>
      <vt:lpstr>Sub-list sum</vt:lpstr>
      <vt:lpstr>Sub-list sum</vt:lpstr>
      <vt:lpstr>Sub-list sum</vt:lpstr>
      <vt:lpstr>Sub-list sum – simulation 1:</vt:lpstr>
      <vt:lpstr>Sub-list sum – simulation 1:</vt:lpstr>
      <vt:lpstr>Sub-list sum – simulation 1:</vt:lpstr>
      <vt:lpstr>Sub-list sum – simulation 1:</vt:lpstr>
      <vt:lpstr>Sub-list sum – simulation 1:</vt:lpstr>
      <vt:lpstr>Sub-list sum – simulation 1:</vt:lpstr>
      <vt:lpstr>Sub-list sum – simulation 1:</vt:lpstr>
      <vt:lpstr>Sub-list sum – simulation 1:</vt:lpstr>
      <vt:lpstr>Sub-list sum – simulation 1:</vt:lpstr>
      <vt:lpstr>Sub-list sum – simulation 1:</vt:lpstr>
      <vt:lpstr>Sub-list sum – simulation 1:</vt:lpstr>
      <vt:lpstr>Sub-list sum – simulation 1:</vt:lpstr>
      <vt:lpstr>Sub-list sum – simulation 1:</vt:lpstr>
      <vt:lpstr>Sub-list sum – simulation 2:</vt:lpstr>
      <vt:lpstr>Sub-list sum – simulation 2:</vt:lpstr>
      <vt:lpstr>Sub-list sum – simulation 2:</vt:lpstr>
      <vt:lpstr>Sub-list sum – simulation 2:</vt:lpstr>
      <vt:lpstr>Sub-list sum – simulation 2:</vt:lpstr>
      <vt:lpstr>Sub-list sum – simulation 2:</vt:lpstr>
      <vt:lpstr>Sub-list sum – simulation 2:</vt:lpstr>
      <vt:lpstr>Sub-list sum – simulation 3:</vt:lpstr>
      <vt:lpstr>Reverse digits </vt:lpstr>
      <vt:lpstr>Reverse digits - Solution</vt:lpstr>
      <vt:lpstr>Reverse digits: without len+str </vt:lpstr>
      <vt:lpstr>Reverse Digits – Solution 2</vt:lpstr>
      <vt:lpstr>Reverse Digits – Solution 2</vt:lpstr>
      <vt:lpstr>What Does this Program Do?</vt:lpstr>
      <vt:lpstr>Secret Output</vt:lpstr>
      <vt:lpstr>Password Guessing</vt:lpstr>
    </vt:vector>
  </TitlesOfParts>
  <Company>Tel Aviv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Shiran Abadi</dc:creator>
  <cp:lastModifiedBy>Oren</cp:lastModifiedBy>
  <cp:revision>600</cp:revision>
  <cp:lastPrinted>2019-10-16T16:26:37Z</cp:lastPrinted>
  <dcterms:created xsi:type="dcterms:W3CDTF">2011-11-28T09:49:17Z</dcterms:created>
  <dcterms:modified xsi:type="dcterms:W3CDTF">2019-12-02T14:58:52Z</dcterms:modified>
</cp:coreProperties>
</file>