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8" r:id="rId2"/>
    <p:sldId id="259" r:id="rId3"/>
    <p:sldId id="264" r:id="rId4"/>
    <p:sldId id="329" r:id="rId5"/>
    <p:sldId id="330" r:id="rId6"/>
    <p:sldId id="331" r:id="rId7"/>
    <p:sldId id="332" r:id="rId8"/>
    <p:sldId id="386" r:id="rId9"/>
    <p:sldId id="428" r:id="rId10"/>
    <p:sldId id="429" r:id="rId11"/>
    <p:sldId id="437" r:id="rId12"/>
    <p:sldId id="430" r:id="rId13"/>
    <p:sldId id="431" r:id="rId14"/>
    <p:sldId id="432" r:id="rId15"/>
    <p:sldId id="433" r:id="rId16"/>
    <p:sldId id="434" r:id="rId17"/>
    <p:sldId id="435" r:id="rId18"/>
    <p:sldId id="418" r:id="rId19"/>
    <p:sldId id="419" r:id="rId20"/>
    <p:sldId id="436" r:id="rId21"/>
    <p:sldId id="420" r:id="rId22"/>
    <p:sldId id="421" r:id="rId23"/>
    <p:sldId id="422" r:id="rId24"/>
    <p:sldId id="423" r:id="rId25"/>
    <p:sldId id="424" r:id="rId26"/>
    <p:sldId id="425" r:id="rId27"/>
    <p:sldId id="401" r:id="rId28"/>
    <p:sldId id="402" r:id="rId29"/>
    <p:sldId id="403" r:id="rId30"/>
    <p:sldId id="404" r:id="rId31"/>
    <p:sldId id="405" r:id="rId32"/>
    <p:sldId id="406" r:id="rId3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avram" initials="yr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D06902"/>
    <a:srgbClr val="FF9900"/>
    <a:srgbClr val="E6931A"/>
    <a:srgbClr val="FFFFCC"/>
    <a:srgbClr val="FDEEE9"/>
    <a:srgbClr val="FFFFE7"/>
    <a:srgbClr val="CCE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2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370E0-4CA2-4A48-B797-5B7A16D08402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E5DF2-794D-45B5-80C4-9575CA1F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2ABC-FE3E-4234-B1CB-A28FB6E76881}" type="datetimeFigureOut">
              <a:rPr lang="en-US" smtClean="0"/>
              <a:pPr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97C6-9A6B-4A6D-839A-C97E6B73D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5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03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5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1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6807E8-3D5E-4496-8C40-04A9E68679D3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7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def </a:t>
            </a:r>
            <a:r>
              <a:rPr lang="en-US" dirty="0"/>
              <a:t>merge(left, right):</a:t>
            </a:r>
            <a:br>
              <a:rPr lang="en-US" dirty="0"/>
            </a:br>
            <a:r>
              <a:rPr lang="en-US" dirty="0"/>
              <a:t>    merged = 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en-US" dirty="0"/>
              <a:t>] * (</a:t>
            </a:r>
            <a:r>
              <a:rPr lang="en-US" dirty="0" err="1"/>
              <a:t>len</a:t>
            </a:r>
            <a:r>
              <a:rPr lang="en-US" dirty="0"/>
              <a:t>(left) + </a:t>
            </a:r>
            <a:r>
              <a:rPr lang="en-US" dirty="0" err="1"/>
              <a:t>len</a:t>
            </a:r>
            <a:r>
              <a:rPr lang="en-US" dirty="0"/>
              <a:t>(right))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left_i,right_i,merged_i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en-US" dirty="0"/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en-US" dirty="0"/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while </a:t>
            </a:r>
            <a:r>
              <a:rPr lang="en-US" dirty="0" err="1"/>
              <a:t>left_i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(left)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 </a:t>
            </a:r>
            <a:r>
              <a:rPr lang="en-US" dirty="0" err="1"/>
              <a:t>right_i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(right):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</a:t>
            </a:r>
            <a:r>
              <a:rPr lang="en-US" dirty="0"/>
              <a:t>left[</a:t>
            </a:r>
            <a:r>
              <a:rPr lang="en-US" dirty="0" err="1"/>
              <a:t>left_i</a:t>
            </a:r>
            <a:r>
              <a:rPr lang="en-US" dirty="0"/>
              <a:t>] &lt;= right[</a:t>
            </a:r>
            <a:r>
              <a:rPr lang="en-US" dirty="0" err="1"/>
              <a:t>right_i</a:t>
            </a:r>
            <a:r>
              <a:rPr lang="en-US" dirty="0"/>
              <a:t>]:</a:t>
            </a:r>
            <a:br>
              <a:rPr lang="en-US" dirty="0"/>
            </a:br>
            <a:r>
              <a:rPr lang="en-US" dirty="0"/>
              <a:t>            merged[</a:t>
            </a:r>
            <a:r>
              <a:rPr lang="en-US" dirty="0" err="1"/>
              <a:t>merged_i</a:t>
            </a:r>
            <a:r>
              <a:rPr lang="en-US" dirty="0"/>
              <a:t>] = left[</a:t>
            </a:r>
            <a:r>
              <a:rPr lang="en-US" dirty="0" err="1"/>
              <a:t>left_i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left_i</a:t>
            </a:r>
            <a:r>
              <a:rPr lang="en-US" dirty="0"/>
              <a:t> +=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  </a:t>
            </a:r>
            <a:r>
              <a:rPr lang="en-US" dirty="0" err="1"/>
              <a:t>merged_i</a:t>
            </a:r>
            <a:r>
              <a:rPr lang="en-US" dirty="0"/>
              <a:t> +=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merged[</a:t>
            </a:r>
            <a:r>
              <a:rPr lang="en-US" dirty="0" err="1"/>
              <a:t>merged_i</a:t>
            </a:r>
            <a:r>
              <a:rPr lang="en-US" dirty="0"/>
              <a:t>] = right[</a:t>
            </a:r>
            <a:r>
              <a:rPr lang="en-US" dirty="0" err="1"/>
              <a:t>right_i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right_i</a:t>
            </a:r>
            <a:r>
              <a:rPr lang="en-US" dirty="0"/>
              <a:t> +=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        </a:t>
            </a:r>
            <a:r>
              <a:rPr lang="en-US" dirty="0" err="1"/>
              <a:t>merged_i</a:t>
            </a:r>
            <a:r>
              <a:rPr lang="en-US" dirty="0"/>
              <a:t> +=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         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 copy remaining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en-US" dirty="0"/>
              <a:t>merged[</a:t>
            </a:r>
            <a:r>
              <a:rPr lang="en-US" dirty="0" err="1"/>
              <a:t>merged_i</a:t>
            </a:r>
            <a:r>
              <a:rPr lang="en-US" dirty="0"/>
              <a:t>:] = left[</a:t>
            </a:r>
            <a:r>
              <a:rPr lang="en-US" dirty="0" err="1"/>
              <a:t>left_i</a:t>
            </a:r>
            <a:r>
              <a:rPr lang="en-US" dirty="0"/>
              <a:t>:]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merged_i</a:t>
            </a:r>
            <a:r>
              <a:rPr lang="en-US" dirty="0"/>
              <a:t> += </a:t>
            </a:r>
            <a:r>
              <a:rPr lang="en-US" dirty="0" err="1"/>
              <a:t>len</a:t>
            </a:r>
            <a:r>
              <a:rPr lang="en-US" dirty="0"/>
              <a:t>(left) - </a:t>
            </a:r>
            <a:r>
              <a:rPr lang="en-US" dirty="0" err="1"/>
              <a:t>left_i</a:t>
            </a:r>
            <a:br>
              <a:rPr lang="en-US" dirty="0"/>
            </a:br>
            <a:r>
              <a:rPr lang="en-US" dirty="0"/>
              <a:t>    merged[</a:t>
            </a:r>
            <a:r>
              <a:rPr lang="en-US" dirty="0" err="1"/>
              <a:t>merged_i</a:t>
            </a:r>
            <a:r>
              <a:rPr lang="en-US" dirty="0"/>
              <a:t>:] = right[</a:t>
            </a:r>
            <a:r>
              <a:rPr lang="en-US" dirty="0" err="1"/>
              <a:t>right_i</a:t>
            </a:r>
            <a:r>
              <a:rPr lang="en-US" dirty="0"/>
              <a:t>:]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return </a:t>
            </a:r>
            <a:r>
              <a:rPr lang="en-US" dirty="0"/>
              <a:t>merged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7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3293D-9254-45D6-9824-6B533E8270A7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804B8-D4BF-4DC8-AD9E-3D04AE7CF97E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7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8701-F458-4D5D-AA73-58D16B43542B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14251" y="10231588"/>
            <a:ext cx="2914188" cy="53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 anchor="b"/>
          <a:lstStyle>
            <a:lvl1pPr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27A64F0-9066-411C-A8BA-D5C711001139}" type="slidenum">
              <a:rPr lang="he-IL" altLang="en-US" sz="1200">
                <a:latin typeface="Times New Roman" pitchFamily="18" charset="0"/>
              </a:rPr>
              <a:pPr/>
              <a:t>32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4688" y="808038"/>
            <a:ext cx="5384800" cy="4038600"/>
          </a:xfrm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15" y="5114071"/>
            <a:ext cx="4934609" cy="48451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/>
          <a:lstStyle/>
          <a:p>
            <a:pPr eaLnBrk="1" hangingPunct="1"/>
            <a:endParaRPr lang="he-IL" alt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9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https://pythonconquerstheuniverse.wordpress.com/category/python-gotchas/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88C-0B50-4D30-896E-C87BBFCC1045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85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24D2-0B28-4A64-AA9A-67F581AC39D7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5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ECB3-B4CC-448D-9E83-3E07B38D805A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24D2-C43F-4E4F-9167-320C831B4912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8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A70-6D7A-4F0B-9293-B808658C0A20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7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DC0-CBDD-48FC-BF8D-0A7247459BFE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18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ADFD-B8BA-4755-AA28-9D4948522C2E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4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D9BF-B1B8-46D3-842D-F26344B1405B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72F0-C116-4193-B3EF-D87584B246D7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6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6CAE-C81A-4594-B959-61EF28801971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12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7AA9-7D56-4523-9CD6-3E731632E12C}" type="datetime8">
              <a:rPr lang="he-IL" smtClean="0">
                <a:solidFill>
                  <a:srgbClr val="696464"/>
                </a:solidFill>
              </a:rPr>
              <a:pPr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6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1"/>
            <a:fld id="{82B0BC00-2214-48FB-A352-E01187D3F92B}" type="datetime8">
              <a:rPr lang="he-IL" smtClean="0">
                <a:solidFill>
                  <a:srgbClr val="696464"/>
                </a:solidFill>
              </a:rPr>
              <a:pPr rtl="1"/>
              <a:t>4 בדצמבר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1"/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fld id="{5BFAECAB-C45E-4A96-B7DD-92EBDA7AC1F7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rtl="0"/>
            <a:r>
              <a:rPr lang="en-GB" sz="3600" b="1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GB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Sorting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4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River Cruising, Take 1 </a:t>
            </a:r>
            <a:endParaRPr lang="he-IL" dirty="0"/>
          </a:p>
        </p:txBody>
      </p:sp>
      <p:sp>
        <p:nvSpPr>
          <p:cNvPr id="5" name="Content Placeholder 4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  <a:blipFill rotWithShape="1">
            <a:blip r:embed="rId3" cstate="print"/>
            <a:stretch>
              <a:fillRect l="-540" t="-933" b="-2400"/>
            </a:stretch>
          </a:blipFill>
          <a:ln>
            <a:noFill/>
          </a:ln>
        </p:spPr>
        <p:txBody>
          <a:bodyPr/>
          <a:lstStyle/>
          <a:p>
            <a:pPr>
              <a:buNone/>
            </a:pPr>
            <a:r>
              <a:rPr lang="he-IL" dirty="0">
                <a:noFill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 dirty="0"/>
          </a:p>
        </p:txBody>
      </p:sp>
      <p:pic>
        <p:nvPicPr>
          <p:cNvPr id="1028" name="Picture 4" descr="http://hyperphysics.phy-astr.gsu.edu/hbase/astro/astpic/andromed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48880"/>
            <a:ext cx="1361944" cy="1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40152" y="3140968"/>
                <a:ext cx="1656184" cy="3600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𝟑𝟐𝟎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atoms</a:t>
                </a:r>
                <a:endParaRPr lang="he-IL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140968"/>
                <a:ext cx="1656184" cy="36004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6780" b="-30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22495" y="1916832"/>
            <a:ext cx="4968552" cy="38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6220" y="1916832"/>
            <a:ext cx="2748108" cy="38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2232" y="2297919"/>
            <a:ext cx="1992024" cy="124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640" y="4324027"/>
            <a:ext cx="6696744" cy="977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682" y="5291620"/>
            <a:ext cx="7001718" cy="977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9592" y="3140968"/>
            <a:ext cx="4824536" cy="977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5738" y="3629558"/>
            <a:ext cx="7206702" cy="66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495" y="2301991"/>
            <a:ext cx="4968552" cy="38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7544" y="4725144"/>
            <a:ext cx="7031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7" grpId="0" animBg="1"/>
      <p:bldP spid="7" grpId="1" animBg="1"/>
      <p:bldP spid="7" grpId="2" animBg="1"/>
      <p:bldP spid="7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l="-2667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92080" y="620688"/>
          <a:ext cx="3414429" cy="824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▼From ►To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6">
            <a:extLst>
              <a:ext uri="{FF2B5EF4-FFF2-40B4-BE49-F238E27FC236}">
                <a16:creationId xmlns:a16="http://schemas.microsoft.com/office/drawing/2014/main" id="{88BF06C7-B6A7-4AE2-BB54-9A192789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430" y="1724686"/>
            <a:ext cx="132581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1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9B1F9560-2BB0-4605-ACBE-9097EE10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338" y="2740089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2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4E6D2A7B-693D-4F2A-B497-DE76E846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126" y="2671707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4</a:t>
            </a: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CD784004-6C6E-4E17-BCF7-C2A90D288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072" y="2088979"/>
            <a:ext cx="3024336" cy="57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4E90338-86FE-4094-A95B-80188697A7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762" y="2078739"/>
            <a:ext cx="1282965" cy="636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E4BB421-3874-4C04-B863-1D1DE603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8725" y="2088979"/>
            <a:ext cx="940908" cy="62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9E84D409-BBDE-4C81-80DF-DC9CE0C4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727" y="2752010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3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827F935F-E23E-4422-AC01-99E504945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272" y="3850903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4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545FA145-CACC-432B-A45D-31E7A7049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08" y="3480927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3</a:t>
            </a:r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F7C2098E-C36E-4F2B-88AC-BCB067AB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53" y="4579820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4</a:t>
            </a: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A0E7B15B-3B9F-400D-ADE4-81175ABBC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7115" y="3110508"/>
            <a:ext cx="633223" cy="338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4">
            <a:extLst>
              <a:ext uri="{FF2B5EF4-FFF2-40B4-BE49-F238E27FC236}">
                <a16:creationId xmlns:a16="http://schemas.microsoft.com/office/drawing/2014/main" id="{9065F594-EB9F-46A7-B88F-AED2DE78D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625" y="3103554"/>
            <a:ext cx="525510" cy="3506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8">
            <a:extLst>
              <a:ext uri="{FF2B5EF4-FFF2-40B4-BE49-F238E27FC236}">
                <a16:creationId xmlns:a16="http://schemas.microsoft.com/office/drawing/2014/main" id="{5D821561-1379-4746-AB19-08798DD28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435" y="3480927"/>
            <a:ext cx="1355430" cy="33855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Location = 4</a:t>
            </a: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81E8E939-E6FB-4CD0-BE4C-31CEFFB7C9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639" y="3850903"/>
            <a:ext cx="105475" cy="72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C0733B-23F5-49FC-B7CD-3895BFA6D49B}"/>
              </a:ext>
            </a:extLst>
          </p:cNvPr>
          <p:cNvSpPr txBox="1"/>
          <p:nvPr/>
        </p:nvSpPr>
        <p:spPr>
          <a:xfrm>
            <a:off x="3307380" y="2063240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72A0BF-37F5-4241-9132-C3744D72A8DE}"/>
              </a:ext>
            </a:extLst>
          </p:cNvPr>
          <p:cNvSpPr txBox="1"/>
          <p:nvPr/>
        </p:nvSpPr>
        <p:spPr>
          <a:xfrm>
            <a:off x="5221748" y="2205510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EFABDF-20ED-4AF8-986D-7DE2678871EE}"/>
              </a:ext>
            </a:extLst>
          </p:cNvPr>
          <p:cNvSpPr txBox="1"/>
          <p:nvPr/>
        </p:nvSpPr>
        <p:spPr>
          <a:xfrm>
            <a:off x="6583865" y="2063240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7919E5-2DA1-49E4-9CB5-3762DE7F91FB}"/>
              </a:ext>
            </a:extLst>
          </p:cNvPr>
          <p:cNvSpPr txBox="1"/>
          <p:nvPr/>
        </p:nvSpPr>
        <p:spPr>
          <a:xfrm>
            <a:off x="5637177" y="3272407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291C74-D07C-43A3-8A4E-27CC78979373}"/>
              </a:ext>
            </a:extLst>
          </p:cNvPr>
          <p:cNvSpPr txBox="1"/>
          <p:nvPr/>
        </p:nvSpPr>
        <p:spPr>
          <a:xfrm>
            <a:off x="1489227" y="2935651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5E27EA-5806-4DE5-8544-BE445F7D13FF}"/>
              </a:ext>
            </a:extLst>
          </p:cNvPr>
          <p:cNvSpPr txBox="1"/>
          <p:nvPr/>
        </p:nvSpPr>
        <p:spPr>
          <a:xfrm>
            <a:off x="3292587" y="3059668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5A694A-9ECB-43E9-9FD6-5F884326A640}"/>
              </a:ext>
            </a:extLst>
          </p:cNvPr>
          <p:cNvSpPr txBox="1"/>
          <p:nvPr/>
        </p:nvSpPr>
        <p:spPr>
          <a:xfrm>
            <a:off x="1021685" y="3993313"/>
            <a:ext cx="4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4FC8C6-867F-4403-B01D-CBB4CFA412FB}"/>
              </a:ext>
            </a:extLst>
          </p:cNvPr>
          <p:cNvSpPr txBox="1"/>
          <p:nvPr/>
        </p:nvSpPr>
        <p:spPr>
          <a:xfrm>
            <a:off x="533984" y="4944897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path:</a:t>
            </a:r>
            <a:br>
              <a:rPr lang="en-US" dirty="0"/>
            </a:br>
            <a:r>
              <a:rPr lang="en-US" dirty="0"/>
              <a:t>21+11+16 = 48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44224D-2E50-469B-928C-B6F4663FB21E}"/>
              </a:ext>
            </a:extLst>
          </p:cNvPr>
          <p:cNvSpPr txBox="1"/>
          <p:nvPr/>
        </p:nvSpPr>
        <p:spPr>
          <a:xfrm>
            <a:off x="2905762" y="3846220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path:</a:t>
            </a:r>
            <a:br>
              <a:rPr lang="en-US" dirty="0"/>
            </a:br>
            <a:r>
              <a:rPr lang="en-US" dirty="0"/>
              <a:t>21+33=54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18A114-9543-4EEF-BD9B-140709CF6B44}"/>
              </a:ext>
            </a:extLst>
          </p:cNvPr>
          <p:cNvSpPr txBox="1"/>
          <p:nvPr/>
        </p:nvSpPr>
        <p:spPr>
          <a:xfrm>
            <a:off x="4791763" y="425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path:</a:t>
            </a:r>
            <a:br>
              <a:rPr lang="en-US" dirty="0"/>
            </a:br>
            <a:r>
              <a:rPr lang="en-US" dirty="0"/>
              <a:t>31+16=47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601068-5444-46B2-B7A0-8A2C3A7948F6}"/>
              </a:ext>
            </a:extLst>
          </p:cNvPr>
          <p:cNvSpPr txBox="1"/>
          <p:nvPr/>
        </p:nvSpPr>
        <p:spPr>
          <a:xfrm>
            <a:off x="7413126" y="3059668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path: 65</a:t>
            </a:r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DDFDE872-BA5F-441E-9292-514D004CB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114" y="3127395"/>
            <a:ext cx="48960" cy="718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09B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C7D6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909B1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C7D6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24" grpId="0" animBg="1"/>
      <p:bldP spid="42" grpId="0" animBg="1"/>
      <p:bldP spid="46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8" grpId="1"/>
      <p:bldP spid="69" grpId="0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prices = { (1,2):21,  (1,3):31,  (1,4):65,  (2,3):11,  (2,4):33,  (3,4):16 }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best(4,4) = 0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best(3,4) = min( prices[(3,4)] + best(4,4)) = 16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best(2,4) = min( prices[(2,4)] + best(4,4), 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prices[(2,3)] + best(3,4) ) = 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min(33,  11 + 16) = 27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best(1,4) =</a:t>
            </a: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min( prices[(1,4)] + best(4,4), 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prices[(1,3)] + best(3,4) ,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prices[(1,2)] + best(2,4) ) =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 min(65,  31+16,  21+27) = </a:t>
            </a:r>
            <a:r>
              <a:rPr lang="en-US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l="-2667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92317"/>
              </p:ext>
            </p:extLst>
          </p:nvPr>
        </p:nvGraphicFramePr>
        <p:xfrm>
          <a:off x="5292080" y="620688"/>
          <a:ext cx="3414429" cy="824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▼From ►To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</a:rPr>
                        <a:t>station4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65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station3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he-IL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27852" y="2460510"/>
            <a:ext cx="2370436" cy="350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2630" y="3880801"/>
            <a:ext cx="2576610" cy="28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0220" y="4167512"/>
            <a:ext cx="2664296" cy="28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72630" y="5157192"/>
            <a:ext cx="2675170" cy="342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3172" y="5530099"/>
            <a:ext cx="2714628" cy="26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53333" y="5835138"/>
            <a:ext cx="2571183" cy="3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70268" y="5814671"/>
            <a:ext cx="460385" cy="350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1658" y="4180229"/>
            <a:ext cx="316369" cy="28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4912" y="3140968"/>
            <a:ext cx="2529123" cy="350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3788" y="3156208"/>
            <a:ext cx="494421" cy="28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280920" cy="52197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Courier" pitchFamily="49" charset="0"/>
              </a:rPr>
              <a:t>optimal_cost_no_memo</a:t>
            </a:r>
            <a:r>
              <a:rPr lang="en-US" sz="1800" b="1" dirty="0">
                <a:latin typeface="Courier" pitchFamily="49" charset="0"/>
              </a:rPr>
              <a:t>(N, prices, current = 1):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800" b="1" dirty="0">
                <a:latin typeface="Courier" pitchFamily="49" charset="0"/>
              </a:rPr>
              <a:t> current == N: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800" b="1" dirty="0">
                <a:latin typeface="Courier" pitchFamily="49" charset="0"/>
              </a:rPr>
              <a:t> 0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# Check if switching at station </a:t>
            </a:r>
            <a:r>
              <a:rPr lang="en-US" sz="1800" b="1" dirty="0" err="1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 improves the cost.</a:t>
            </a: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options = []</a:t>
            </a:r>
            <a:endParaRPr lang="en-US" sz="1800" b="1" dirty="0">
              <a:solidFill>
                <a:srgbClr val="FF0000"/>
              </a:solidFill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for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 err="1">
                <a:latin typeface="Courier" pitchFamily="49" charset="0"/>
              </a:rPr>
              <a:t>i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800" b="1" dirty="0">
                <a:latin typeface="Courier" pitchFamily="49" charset="0"/>
              </a:rPr>
              <a:t>(current+1, N+1):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en-US" sz="1800" b="1" dirty="0" err="1">
                <a:latin typeface="Courier" pitchFamily="49" charset="0"/>
              </a:rPr>
              <a:t>best_i_N</a:t>
            </a:r>
            <a:r>
              <a:rPr lang="en-US" sz="1800" b="1" dirty="0">
                <a:latin typeface="Courier" pitchFamily="49" charset="0"/>
              </a:rPr>
              <a:t> = </a:t>
            </a:r>
            <a:r>
              <a:rPr lang="en-US" sz="1800" b="1" dirty="0" err="1">
                <a:latin typeface="Courier" pitchFamily="49" charset="0"/>
              </a:rPr>
              <a:t>optimal_cost_no_memo</a:t>
            </a:r>
            <a:r>
              <a:rPr lang="en-US" sz="1800" b="1" dirty="0">
                <a:latin typeface="Courier" pitchFamily="49" charset="0"/>
              </a:rPr>
              <a:t>(N, prices, </a:t>
            </a:r>
            <a:r>
              <a:rPr lang="en-US" sz="1800" b="1" dirty="0" err="1">
                <a:latin typeface="Courier" pitchFamily="49" charset="0"/>
              </a:rPr>
              <a:t>i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en-US" sz="1800" b="1" dirty="0" err="1">
                <a:latin typeface="Courier" pitchFamily="49" charset="0"/>
              </a:rPr>
              <a:t>options.append</a:t>
            </a:r>
            <a:r>
              <a:rPr lang="en-US" sz="1800" b="1" dirty="0">
                <a:latin typeface="Courier" pitchFamily="49" charset="0"/>
              </a:rPr>
              <a:t>(prices[(current, </a:t>
            </a:r>
            <a:r>
              <a:rPr lang="en-US" sz="1800" b="1" dirty="0" err="1">
                <a:latin typeface="Courier" pitchFamily="49" charset="0"/>
              </a:rPr>
              <a:t>i</a:t>
            </a:r>
            <a:r>
              <a:rPr lang="en-US" sz="1800" b="1" dirty="0">
                <a:latin typeface="Courier" pitchFamily="49" charset="0"/>
              </a:rPr>
              <a:t>)] + </a:t>
            </a:r>
            <a:r>
              <a:rPr lang="en-US" sz="1800" b="1" dirty="0" err="1">
                <a:latin typeface="Courier" pitchFamily="49" charset="0"/>
              </a:rPr>
              <a:t>best_i_N</a:t>
            </a:r>
            <a:r>
              <a:rPr lang="en-US" sz="180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# Take the minimum of all options</a:t>
            </a: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result 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800" b="1" dirty="0">
                <a:latin typeface="Courier" pitchFamily="49" charset="0"/>
              </a:rPr>
              <a:t>(options)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800" b="1" dirty="0">
                <a:latin typeface="Courier" pitchFamily="49" charset="0"/>
              </a:rPr>
              <a:t> result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		</a:t>
            </a:r>
            <a:r>
              <a:rPr lang="en-US" sz="2400" i="1" dirty="0"/>
              <a:t>Takes forever for large N</a:t>
            </a:r>
          </a:p>
          <a:p>
            <a:pPr marL="0" indent="0" algn="l" rtl="0">
              <a:buNone/>
            </a:pPr>
            <a:r>
              <a:rPr lang="en-US" sz="2400" i="1" dirty="0"/>
              <a:t>		Avoid re-computing suboptimal solutions, HOW?</a:t>
            </a:r>
          </a:p>
          <a:p>
            <a:pPr marL="0" indent="0" algn="l" rtl="0">
              <a:buNone/>
            </a:pPr>
            <a:r>
              <a:rPr lang="en-US" sz="2400" i="1" dirty="0"/>
              <a:t>		Use </a:t>
            </a:r>
            <a:r>
              <a:rPr lang="en-US" sz="2400" i="1" dirty="0" err="1">
                <a:solidFill>
                  <a:srgbClr val="00B050"/>
                </a:solidFill>
              </a:rPr>
              <a:t>MeMoIzAtIoN</a:t>
            </a:r>
            <a:r>
              <a:rPr lang="en-US" sz="2400" i="1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54961" y="620688"/>
                <a:ext cx="216024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</a:rPr>
                  <a:t>prices</a:t>
                </a:r>
                <a:r>
                  <a:rPr lang="en-US" dirty="0">
                    <a:solidFill>
                      <a:prstClr val="white"/>
                    </a:solidFill>
                  </a:rPr>
                  <a:t> = dictionary which holds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white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.</a:t>
                </a:r>
                <a:endParaRPr lang="he-IL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961" y="620688"/>
                <a:ext cx="2160240" cy="72008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Cruising, Take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15" name="Slide Number Placeholder 2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AECAB-C45E-4A96-B7DD-92EBDA7AC1F7}" type="slidenum">
              <a:rPr lang="he-IL" smtClean="0"/>
              <a:pPr/>
              <a:t>13</a:t>
            </a:fld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6631538" y="3990976"/>
            <a:ext cx="1468854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44342" y="3928814"/>
            <a:ext cx="2703041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4100" y="3597416"/>
            <a:ext cx="1673608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0157" y="318646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# Don’t forget 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0" grpId="0" animBg="1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513219" y="1183990"/>
            <a:ext cx="8388424" cy="5341354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endParaRPr lang="en-US" sz="1800" b="1" dirty="0">
              <a:solidFill>
                <a:srgbClr val="FF9900"/>
              </a:solidFill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Courier" pitchFamily="49" charset="0"/>
              </a:rPr>
              <a:t>optimal_cost_no_memo</a:t>
            </a:r>
            <a:r>
              <a:rPr lang="en-US" sz="1800" b="1" dirty="0">
                <a:latin typeface="Courier" pitchFamily="49" charset="0"/>
              </a:rPr>
              <a:t>(N, prices, current = 1, memo 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None </a:t>
            </a:r>
            <a:r>
              <a:rPr lang="en-US" sz="1800" b="1" dirty="0">
                <a:latin typeface="Courier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800" b="1" dirty="0">
                <a:latin typeface="Courier" pitchFamily="49" charset="0"/>
              </a:rPr>
              <a:t> current == N: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800" b="1" dirty="0">
                <a:latin typeface="Courier" pitchFamily="49" charset="0"/>
              </a:rPr>
              <a:t> 0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800" b="1" dirty="0">
                <a:latin typeface="Courier" pitchFamily="49" charset="0"/>
              </a:rPr>
              <a:t> memo ==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None</a:t>
            </a:r>
            <a:r>
              <a:rPr lang="en-US" sz="1800" b="1" dirty="0">
                <a:latin typeface="Courier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memo = {}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key = current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# Probably the most challenging part</a:t>
            </a: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800" b="1" dirty="0">
                <a:latin typeface="Courier" pitchFamily="49" charset="0"/>
              </a:rPr>
              <a:t> key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not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800" b="1" dirty="0">
                <a:latin typeface="Courier" pitchFamily="49" charset="0"/>
              </a:rPr>
              <a:t> memo: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</a:rPr>
              <a:t># Compute and SAVE it!</a:t>
            </a: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" pitchFamily="49" charset="0"/>
              </a:rPr>
              <a:t>        memo[key] =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Cruising with </a:t>
            </a:r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804248" y="1517885"/>
            <a:ext cx="1762170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995" y="3644858"/>
            <a:ext cx="7718089" cy="220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Check if switching at station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improves the cost.</a:t>
            </a:r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options = []</a:t>
            </a:r>
            <a:endParaRPr lang="en-US" sz="1700" b="1" dirty="0">
              <a:solidFill>
                <a:srgbClr val="FF0000"/>
              </a:solidFill>
              <a:latin typeface="Courier" pitchFamily="49" charset="0"/>
            </a:endParaRP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+1, N+1):</a:t>
            </a: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best_i_N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=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optimal_cost_no_memo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(N, prices,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memo)</a:t>
            </a: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options.append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(prices[(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)] +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best_i_N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Take the minimum of all options</a:t>
            </a:r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pPr lvl="0">
              <a:lnSpc>
                <a:spcPct val="90000"/>
              </a:lnSpc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result 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(options)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33036" y="4622540"/>
            <a:ext cx="638575" cy="25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116 L 0.05608 0.0020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0.05573 -4.07407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513219" y="1183990"/>
            <a:ext cx="8388424" cy="5341354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90000"/>
              </a:lnSpc>
              <a:buNone/>
            </a:pPr>
            <a:endParaRPr lang="en-US" sz="1700" b="1" dirty="0">
              <a:solidFill>
                <a:srgbClr val="FF9900"/>
              </a:solidFill>
              <a:latin typeface="Courier" pitchFamily="49" charset="0"/>
            </a:endParaRP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def </a:t>
            </a:r>
            <a:r>
              <a:rPr lang="en-US" sz="1700" b="1" dirty="0" err="1">
                <a:solidFill>
                  <a:srgbClr val="0000FF"/>
                </a:solidFill>
                <a:latin typeface="Courier" pitchFamily="49" charset="0"/>
              </a:rPr>
              <a:t>optimal_cost_no_memo</a:t>
            </a:r>
            <a:r>
              <a:rPr lang="en-US" sz="1700" b="1" dirty="0">
                <a:latin typeface="Courier" pitchFamily="49" charset="0"/>
              </a:rPr>
              <a:t>(N, prices, 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latin typeface="Courier" pitchFamily="49" charset="0"/>
              </a:rPr>
              <a:t> = 1, memo 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None</a:t>
            </a:r>
            <a:r>
              <a:rPr lang="en-US" sz="1700" b="1" dirty="0">
                <a:latin typeface="Courier" pitchFamily="49" charset="0"/>
              </a:rPr>
              <a:t>):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latin typeface="Courier" pitchFamily="49" charset="0"/>
              </a:rPr>
              <a:t> 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latin typeface="Courier" pitchFamily="49" charset="0"/>
              </a:rPr>
              <a:t> == N: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latin typeface="Courier" pitchFamily="49" charset="0"/>
              </a:rPr>
              <a:t> 0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latin typeface="Courier" pitchFamily="49" charset="0"/>
              </a:rPr>
              <a:t> memo ==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None</a:t>
            </a:r>
            <a:r>
              <a:rPr lang="en-US" sz="1700" b="1" dirty="0">
                <a:latin typeface="Courier" pitchFamily="49" charset="0"/>
              </a:rPr>
              <a:t>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    memo = {}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key = 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Probably the most challenging part</a:t>
            </a:r>
            <a:r>
              <a:rPr lang="en-US" sz="1700" b="1" dirty="0">
                <a:latin typeface="Courier" pitchFamily="49" charset="0"/>
              </a:rPr>
              <a:t>   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latin typeface="Courier" pitchFamily="49" charset="0"/>
              </a:rPr>
              <a:t> key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not</a:t>
            </a:r>
            <a:r>
              <a:rPr lang="en-US" sz="1700" b="1" dirty="0"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latin typeface="Courier" pitchFamily="49" charset="0"/>
              </a:rPr>
              <a:t> memo: 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Compute and SAVE it!</a:t>
            </a:r>
            <a:endParaRPr lang="en-US" sz="1700" b="1" dirty="0">
              <a:latin typeface="Courier" pitchFamily="49" charset="0"/>
            </a:endParaRP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       # Check if switching at station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improves the cost.</a:t>
            </a:r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options = []</a:t>
            </a:r>
            <a:endParaRPr lang="en-US" sz="1700" b="1" dirty="0">
              <a:solidFill>
                <a:srgbClr val="FF0000"/>
              </a:solidFill>
              <a:latin typeface="Courier" pitchFamily="49" charset="0"/>
            </a:endParaRP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       for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+1, N+1):</a:t>
            </a: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   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best_i_N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=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optimal_cost_no_memo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(N, prices,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memo)</a:t>
            </a: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   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options.append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(prices[(</a:t>
            </a:r>
            <a:r>
              <a:rPr lang="en-US" sz="1600" b="1" dirty="0">
                <a:latin typeface="Courier" pitchFamily="49" charset="0"/>
              </a:rPr>
              <a:t>current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i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)] +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best_i_N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</a:t>
            </a: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       # Take the minimum of all options</a:t>
            </a:r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pPr marL="0" lvl="0" indent="0" algn="l" rtl="0">
              <a:lnSpc>
                <a:spcPct val="90000"/>
              </a:lnSpc>
              <a:buClr>
                <a:srgbClr val="D34817"/>
              </a:buClr>
              <a:buNone/>
            </a:pP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result 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(options)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    memo[key] = result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1700" b="1" dirty="0"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latin typeface="Courier" pitchFamily="49" charset="0"/>
              </a:rPr>
              <a:t> memo[key]</a:t>
            </a:r>
            <a:endParaRPr lang="en-US" sz="17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Cruising with </a:t>
            </a:r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38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  <a:endParaRPr lang="he-I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3528" y="5157192"/>
            <a:ext cx="849694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467544" y="3284984"/>
            <a:ext cx="849694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 txBox="1">
            <a:spLocks/>
          </p:cNvSpPr>
          <p:nvPr/>
        </p:nvSpPr>
        <p:spPr>
          <a:xfrm>
            <a:off x="1752015" y="3504261"/>
            <a:ext cx="5460935" cy="1580923"/>
          </a:xfrm>
          <a:prstGeom prst="rect">
            <a:avLst/>
          </a:prstGeom>
          <a:solidFill>
            <a:srgbClr val="FFFFCC"/>
          </a:solidFill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t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import 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time</a:t>
            </a:r>
          </a:p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start =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time.time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()</a:t>
            </a:r>
          </a:p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print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optimal_cost_memo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(N, prices)</a:t>
            </a:r>
          </a:p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>
                <a:solidFill>
                  <a:prstClr val="black"/>
                </a:solidFill>
                <a:latin typeface="Courier" pitchFamily="49" charset="0"/>
              </a:rPr>
              <a:t>end 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=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time.time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()</a:t>
            </a:r>
          </a:p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print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end – start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"/>
          </p:nvPr>
        </p:nvSpPr>
        <p:spPr>
          <a:xfrm>
            <a:off x="1763688" y="1422955"/>
            <a:ext cx="5460935" cy="1944216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N = 1000</a:t>
            </a: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prices = </a:t>
            </a:r>
            <a:r>
              <a:rPr lang="en-US" sz="2000" b="1" dirty="0" err="1">
                <a:latin typeface="Courier" pitchFamily="49" charset="0"/>
              </a:rPr>
              <a:t>make_random_prices</a:t>
            </a:r>
            <a:r>
              <a:rPr lang="en-US" sz="2000" b="1" dirty="0">
                <a:latin typeface="Courier" pitchFamily="49" charset="0"/>
              </a:rPr>
              <a:t>(N)</a:t>
            </a: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prices[(1, N)]</a:t>
            </a: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510</a:t>
            </a:r>
            <a:endParaRPr lang="en-US" sz="2000" b="1" dirty="0">
              <a:latin typeface="Courier" pitchFamily="49" charset="0"/>
            </a:endParaRP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optimal_cost_memo</a:t>
            </a:r>
            <a:r>
              <a:rPr lang="en-US" sz="2000" b="1" dirty="0">
                <a:latin typeface="Courier" pitchFamily="49" charset="0"/>
              </a:rPr>
              <a:t>(N, prices)</a:t>
            </a:r>
          </a:p>
          <a:p>
            <a:pPr marL="0" indent="0" algn="l" rtl="0" fontAlgn="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22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739012" y="5229200"/>
            <a:ext cx="5460935" cy="1008112"/>
          </a:xfrm>
          <a:prstGeom prst="rect">
            <a:avLst/>
          </a:prstGeom>
          <a:solidFill>
            <a:srgbClr val="FFFFCC"/>
          </a:solidFill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0.00200009346008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860032" y="4869160"/>
            <a:ext cx="1728192" cy="936104"/>
          </a:xfrm>
          <a:prstGeom prst="wedgeEllipseCallout">
            <a:avLst>
              <a:gd name="adj1" fmla="val -75270"/>
              <a:gd name="adj2" fmla="val 33383"/>
            </a:avLst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Only 0.002 seconds!!</a:t>
            </a:r>
            <a:endParaRPr lang="he-IL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2771" y="114885"/>
            <a:ext cx="20339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def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make_random_prices</a:t>
            </a:r>
            <a:r>
              <a:rPr lang="en-US" sz="1000" dirty="0">
                <a:solidFill>
                  <a:schemeClr val="bg1"/>
                </a:solidFill>
              </a:rPr>
              <a:t>(N):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from random import </a:t>
            </a:r>
            <a:r>
              <a:rPr lang="en-US" sz="1000" dirty="0" err="1">
                <a:solidFill>
                  <a:schemeClr val="bg1"/>
                </a:solidFill>
              </a:rPr>
              <a:t>randint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prices = {}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for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in range(1, N + 1):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for j in range(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+ 1, N + 1):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prices[(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, j)] = </a:t>
            </a:r>
            <a:r>
              <a:rPr lang="en-US" sz="1000" dirty="0" err="1">
                <a:solidFill>
                  <a:schemeClr val="bg1"/>
                </a:solidFill>
              </a:rPr>
              <a:t>randint</a:t>
            </a:r>
            <a:r>
              <a:rPr lang="en-US" sz="1000" dirty="0">
                <a:solidFill>
                  <a:schemeClr val="bg1"/>
                </a:solidFill>
              </a:rPr>
              <a:t>(1, 10*N)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prices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N = 25</a:t>
            </a:r>
          </a:p>
          <a:p>
            <a:r>
              <a:rPr lang="en-US" sz="1000" dirty="0">
                <a:solidFill>
                  <a:schemeClr val="bg1"/>
                </a:solidFill>
              </a:rPr>
              <a:t>p = </a:t>
            </a:r>
            <a:r>
              <a:rPr lang="en-US" sz="1000" dirty="0" err="1">
                <a:solidFill>
                  <a:schemeClr val="bg1"/>
                </a:solidFill>
              </a:rPr>
              <a:t>make_random_prices</a:t>
            </a:r>
            <a:r>
              <a:rPr lang="en-US" sz="1000" dirty="0">
                <a:solidFill>
                  <a:schemeClr val="bg1"/>
                </a:solidFill>
              </a:rPr>
              <a:t>(N)</a:t>
            </a:r>
          </a:p>
          <a:p>
            <a:r>
              <a:rPr lang="en-US" sz="1000" dirty="0">
                <a:solidFill>
                  <a:schemeClr val="bg1"/>
                </a:solidFill>
              </a:rPr>
              <a:t>from time import time</a:t>
            </a:r>
          </a:p>
          <a:p>
            <a:r>
              <a:rPr lang="en-US" sz="1000" dirty="0">
                <a:solidFill>
                  <a:schemeClr val="bg1"/>
                </a:solidFill>
              </a:rPr>
              <a:t>start = time()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print </a:t>
            </a:r>
            <a:r>
              <a:rPr lang="en-US" sz="1000" dirty="0" err="1">
                <a:solidFill>
                  <a:schemeClr val="bg1"/>
                </a:solidFill>
              </a:rPr>
              <a:t>optimal_cost_no_memo</a:t>
            </a:r>
            <a:r>
              <a:rPr lang="en-US" sz="1000" dirty="0">
                <a:solidFill>
                  <a:schemeClr val="bg1"/>
                </a:solidFill>
              </a:rPr>
              <a:t>(N, p) # Roughly 10 seconds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end = time()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print '</a:t>
            </a:r>
            <a:r>
              <a:rPr lang="en-US" sz="1000" dirty="0" err="1">
                <a:solidFill>
                  <a:schemeClr val="bg1"/>
                </a:solidFill>
              </a:rPr>
              <a:t>optimal_cost_no_memo</a:t>
            </a:r>
            <a:r>
              <a:rPr lang="en-US" sz="1000" dirty="0">
                <a:solidFill>
                  <a:schemeClr val="bg1"/>
                </a:solidFill>
              </a:rPr>
              <a:t> %d took %f seconds' %(N, end - start)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print </a:t>
            </a:r>
            <a:r>
              <a:rPr lang="en-US" sz="1000" dirty="0" err="1">
                <a:solidFill>
                  <a:schemeClr val="bg1"/>
                </a:solidFill>
              </a:rPr>
              <a:t>optimal_cost_memo</a:t>
            </a:r>
            <a:r>
              <a:rPr lang="en-US" sz="1000" dirty="0">
                <a:solidFill>
                  <a:schemeClr val="bg1"/>
                </a:solidFill>
              </a:rPr>
              <a:t>(N, p) # Immediately</a:t>
            </a:r>
          </a:p>
        </p:txBody>
      </p:sp>
    </p:spTree>
    <p:extLst>
      <p:ext uri="{BB962C8B-B14F-4D97-AF65-F5344CB8AC3E}">
        <p14:creationId xmlns:p14="http://schemas.microsoft.com/office/powerpoint/2010/main" val="39767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build="p" animBg="1"/>
      <p:bldP spid="1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Route</a:t>
            </a:r>
            <a:endParaRPr lang="he-IL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183718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Arial" pitchFamily="34" charset="0"/>
                <a:cs typeface="Arial" pitchFamily="34" charset="0"/>
              </a:rPr>
              <a:t>Basic idea: also keep the next station under each key in memo.</a:t>
            </a:r>
          </a:p>
          <a:p>
            <a:pPr lvl="1" algn="l" rtl="0"/>
            <a:r>
              <a:rPr lang="en-US" sz="2000" dirty="0">
                <a:latin typeface="Arial" pitchFamily="34" charset="0"/>
                <a:cs typeface="Arial" pitchFamily="34" charset="0"/>
              </a:rPr>
              <a:t>This is a bit outside of course material.</a:t>
            </a:r>
          </a:p>
          <a:p>
            <a:pPr marL="320040" lvl="1" indent="0" algn="l" rtl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4716016" y="83671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1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5724128" y="83671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?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6660232" y="83671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?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7740352" y="83671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</a:rPr>
              <a:t>N</a:t>
            </a:r>
            <a:endParaRPr lang="he-IL" b="1" i="1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12" idx="6"/>
            <a:endCxn id="13" idx="2"/>
          </p:cNvCxnSpPr>
          <p:nvPr/>
        </p:nvCxnSpPr>
        <p:spPr>
          <a:xfrm>
            <a:off x="5148064" y="1052736"/>
            <a:ext cx="576064" cy="0"/>
          </a:xfrm>
          <a:prstGeom prst="straightConnector1">
            <a:avLst/>
          </a:prstGeom>
          <a:ln w="222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6"/>
            <a:endCxn id="15" idx="2"/>
          </p:cNvCxnSpPr>
          <p:nvPr/>
        </p:nvCxnSpPr>
        <p:spPr>
          <a:xfrm>
            <a:off x="6156176" y="1052736"/>
            <a:ext cx="504056" cy="0"/>
          </a:xfrm>
          <a:prstGeom prst="straightConnector1">
            <a:avLst/>
          </a:prstGeom>
          <a:ln w="222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6" idx="2"/>
          </p:cNvCxnSpPr>
          <p:nvPr/>
        </p:nvCxnSpPr>
        <p:spPr>
          <a:xfrm>
            <a:off x="7092280" y="1052736"/>
            <a:ext cx="648072" cy="0"/>
          </a:xfrm>
          <a:prstGeom prst="straightConnector1">
            <a:avLst/>
          </a:prstGeom>
          <a:ln w="222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970155" y="3140968"/>
            <a:ext cx="7560839" cy="3168352"/>
          </a:xfrm>
          <a:prstGeom prst="rect">
            <a:avLst/>
          </a:prstGeom>
          <a:solidFill>
            <a:srgbClr val="FFFFCC"/>
          </a:solidFill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N = 1000</a:t>
            </a:r>
          </a:p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prices =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make_random_prices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(N)</a:t>
            </a:r>
            <a:endParaRPr lang="en-US" sz="2000" b="1" dirty="0">
              <a:solidFill>
                <a:srgbClr val="A52A2A"/>
              </a:solidFill>
              <a:latin typeface="Courier" pitchFamily="49" charset="0"/>
            </a:endParaRPr>
          </a:p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prices[(1,N)]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950</a:t>
            </a:r>
            <a:endParaRPr lang="en-US" sz="2000" b="1" dirty="0">
              <a:solidFill>
                <a:srgbClr val="A52A2A"/>
              </a:solidFill>
              <a:latin typeface="Courier" pitchFamily="49" charset="0"/>
            </a:endParaRPr>
          </a:p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urier" pitchFamily="49" charset="0"/>
              </a:rPr>
              <a:t>optimal_route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(N, prices)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(27, [1, 669, 687, 804, 900])</a:t>
            </a:r>
            <a:endParaRPr lang="en-US" sz="2000" b="1" dirty="0">
              <a:solidFill>
                <a:prstClr val="black"/>
              </a:solidFill>
              <a:latin typeface="Courier" pitchFamily="49" charset="0"/>
            </a:endParaRPr>
          </a:p>
          <a:p>
            <a:pPr marL="0" indent="0" algn="l" rtl="0" fontAlgn="t">
              <a:buClr>
                <a:srgbClr val="D34817"/>
              </a:buClr>
              <a:buFont typeface="Wingdings 2"/>
              <a:buNone/>
            </a:pP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prices[(1,669)], prices[(669,687)], \ 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" pitchFamily="49" charset="0"/>
              </a:rPr>
              <a:t>       prices[(687,804)], prices[(804,900)]</a:t>
            </a:r>
            <a:br>
              <a:rPr lang="en-US" sz="2000" b="1" dirty="0">
                <a:solidFill>
                  <a:prstClr val="black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(2, 3, 19, 3)</a:t>
            </a:r>
          </a:p>
        </p:txBody>
      </p:sp>
    </p:spTree>
    <p:extLst>
      <p:ext uri="{BB962C8B-B14F-4D97-AF65-F5344CB8AC3E}">
        <p14:creationId xmlns:p14="http://schemas.microsoft.com/office/powerpoint/2010/main" val="889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String Merge</a:t>
            </a:r>
            <a:endParaRPr lang="he-IL" dirty="0"/>
          </a:p>
        </p:txBody>
      </p:sp>
      <p:sp>
        <p:nvSpPr>
          <p:cNvPr id="3" name="Content Placeholder 4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  <a:blipFill rotWithShape="1">
            <a:blip r:embed="rId3" cstate="print"/>
            <a:stretch>
              <a:fillRect l="-1176" t="-1733"/>
            </a:stretch>
          </a:blipFill>
        </p:spPr>
        <p:txBody>
          <a:bodyPr/>
          <a:lstStyle/>
          <a:p>
            <a:pPr>
              <a:buNone/>
            </a:pPr>
            <a:endParaRPr lang="he-IL" dirty="0">
              <a:noFill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pic>
        <p:nvPicPr>
          <p:cNvPr id="15" name="Picture 14" descr="merge_examp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96952"/>
            <a:ext cx="3766061" cy="25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400" dirty="0"/>
              <a:t>x = “</a:t>
            </a:r>
            <a:r>
              <a:rPr lang="en-US" sz="3400" dirty="0" err="1">
                <a:solidFill>
                  <a:srgbClr val="7030A0"/>
                </a:solidFill>
              </a:rPr>
              <a:t>eaai</a:t>
            </a:r>
            <a:r>
              <a:rPr lang="en-US" sz="3400" dirty="0"/>
              <a:t>”</a:t>
            </a:r>
          </a:p>
          <a:p>
            <a:pPr algn="l" rtl="0"/>
            <a:r>
              <a:rPr lang="en-US" sz="3400" dirty="0"/>
              <a:t>y = “</a:t>
            </a:r>
            <a:r>
              <a:rPr lang="en-US" sz="3400" dirty="0" err="1">
                <a:solidFill>
                  <a:srgbClr val="FF0000"/>
                </a:solidFill>
              </a:rPr>
              <a:t>gaad</a:t>
            </a:r>
            <a:r>
              <a:rPr lang="en-US" sz="3400" dirty="0"/>
              <a:t>”</a:t>
            </a:r>
          </a:p>
          <a:p>
            <a:pPr algn="l" rtl="0"/>
            <a:r>
              <a:rPr lang="en-US" sz="3400" dirty="0"/>
              <a:t>z = “</a:t>
            </a:r>
            <a:r>
              <a:rPr lang="en-US" sz="3400" dirty="0" err="1"/>
              <a:t>egaaaiad</a:t>
            </a:r>
            <a:r>
              <a:rPr lang="en-US" sz="3400" dirty="0"/>
              <a:t>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79912" y="2708920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79912" y="328498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6096" y="227687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 = “</a:t>
            </a:r>
            <a:r>
              <a:rPr lang="en-US" sz="3600" b="1" dirty="0" err="1">
                <a:solidFill>
                  <a:srgbClr val="7030A0"/>
                </a:solidFill>
              </a:rPr>
              <a:t>e</a:t>
            </a:r>
            <a:r>
              <a:rPr lang="en-US" sz="3600" b="1" dirty="0" err="1">
                <a:solidFill>
                  <a:srgbClr val="FF0000"/>
                </a:solidFill>
              </a:rPr>
              <a:t>ga</a:t>
            </a:r>
            <a:r>
              <a:rPr lang="en-US" sz="3600" b="1" dirty="0" err="1">
                <a:solidFill>
                  <a:srgbClr val="7030A0"/>
                </a:solidFill>
              </a:rPr>
              <a:t>aai</a:t>
            </a:r>
            <a:r>
              <a:rPr lang="en-US" sz="3600" b="1" dirty="0" err="1">
                <a:solidFill>
                  <a:srgbClr val="FF0000"/>
                </a:solidFill>
              </a:rPr>
              <a:t>ad</a:t>
            </a:r>
            <a:r>
              <a:rPr lang="en-US" sz="3600" dirty="0"/>
              <a:t>”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465313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 = “</a:t>
            </a:r>
            <a:r>
              <a:rPr lang="en-US" sz="3600" b="1" dirty="0" err="1">
                <a:solidFill>
                  <a:srgbClr val="7030A0"/>
                </a:solidFill>
              </a:rPr>
              <a:t>e</a:t>
            </a:r>
            <a:r>
              <a:rPr lang="en-US" sz="3600" b="1" dirty="0" err="1">
                <a:solidFill>
                  <a:srgbClr val="FF0000"/>
                </a:solidFill>
              </a:rPr>
              <a:t>g</a:t>
            </a:r>
            <a:r>
              <a:rPr lang="en-US" sz="3600" b="1" dirty="0" err="1">
                <a:solidFill>
                  <a:srgbClr val="7030A0"/>
                </a:solidFill>
              </a:rPr>
              <a:t>a</a:t>
            </a:r>
            <a:r>
              <a:rPr lang="en-US" sz="3600" b="1" dirty="0" err="1">
                <a:solidFill>
                  <a:srgbClr val="FF0000"/>
                </a:solidFill>
              </a:rPr>
              <a:t>a</a:t>
            </a:r>
            <a:r>
              <a:rPr lang="en-US" sz="3600" b="1" dirty="0" err="1">
                <a:solidFill>
                  <a:srgbClr val="7030A0"/>
                </a:solidFill>
              </a:rPr>
              <a:t>ai</a:t>
            </a:r>
            <a:r>
              <a:rPr lang="en-US" sz="3600" b="1" dirty="0" err="1">
                <a:solidFill>
                  <a:srgbClr val="FF0000"/>
                </a:solidFill>
              </a:rPr>
              <a:t>ad</a:t>
            </a:r>
            <a:r>
              <a:rPr lang="en-US" sz="3600" dirty="0"/>
              <a:t>” </a:t>
            </a:r>
          </a:p>
        </p:txBody>
      </p:sp>
      <p:sp>
        <p:nvSpPr>
          <p:cNvPr id="21" name="TextBox 20"/>
          <p:cNvSpPr txBox="1"/>
          <p:nvPr/>
        </p:nvSpPr>
        <p:spPr>
          <a:xfrm rot="20173060">
            <a:off x="4016274" y="2612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3808" y="37077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804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844824"/>
            <a:ext cx="7772400" cy="3995936"/>
          </a:xfrm>
        </p:spPr>
        <p:txBody>
          <a:bodyPr anchor="t">
            <a:normAutofit/>
          </a:bodyPr>
          <a:lstStyle/>
          <a:p>
            <a:pPr algn="l" rtl="0"/>
            <a:r>
              <a:rPr lang="en-US" sz="3200" dirty="0" err="1">
                <a:latin typeface="Arial" pitchFamily="34" charset="0"/>
                <a:cs typeface="Arial" pitchFamily="34" charset="0"/>
              </a:rPr>
              <a:t>Memoization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2800" dirty="0">
                <a:latin typeface="Arial" pitchFamily="34" charset="0"/>
                <a:cs typeface="Arial" pitchFamily="34" charset="0"/>
              </a:rPr>
              <a:t>n Choose k</a:t>
            </a:r>
          </a:p>
          <a:p>
            <a:pPr lvl="2" algn="l" rtl="0"/>
            <a:r>
              <a:rPr lang="en-US" sz="2800" dirty="0">
                <a:latin typeface="Arial" pitchFamily="34" charset="0"/>
                <a:cs typeface="Arial" pitchFamily="34" charset="0"/>
              </a:rPr>
              <a:t>River Cruising</a:t>
            </a:r>
            <a:endParaRPr lang="he-IL" sz="2800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sz="2800" dirty="0">
                <a:latin typeface="Arial" pitchFamily="34" charset="0"/>
                <a:cs typeface="Arial" pitchFamily="34" charset="0"/>
              </a:rPr>
              <a:t>String Merge</a:t>
            </a:r>
          </a:p>
          <a:p>
            <a:pPr lvl="2" algn="l" rtl="0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If time permits: Sorting</a:t>
            </a:r>
          </a:p>
          <a:p>
            <a:pPr lvl="1" algn="l" rtl="0"/>
            <a:r>
              <a:rPr lang="en-US" sz="2800" dirty="0">
                <a:latin typeface="Arial" pitchFamily="34" charset="0"/>
                <a:cs typeface="Arial" pitchFamily="34" charset="0"/>
              </a:rPr>
              <a:t>Merge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56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1066800" y="1600200"/>
                <a:ext cx="7772400" cy="4572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r" rtl="1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r" rtl="1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Recursive formula for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is_merge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𝒛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l" rtl="0">
                  <a:buClr>
                    <a:srgbClr val="D34817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is empty, the answer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𝑧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==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l" rtl="0">
                  <a:buClr>
                    <a:srgbClr val="D34817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If y is empty, the answer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𝑧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l" rtl="0">
                  <a:buClr>
                    <a:srgbClr val="D34817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aren’t empty but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is, the answer is </a:t>
                </a:r>
                <a:r>
                  <a:rPr lang="en-US" sz="2000" dirty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  <a:t>False.</a:t>
                </a:r>
                <a:br>
                  <a:rPr lang="en-US" sz="2000" dirty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l" rtl="0">
                  <a:buClr>
                    <a:srgbClr val="D34817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For all other cases, compare first characters and solve suffix:</a:t>
                </a:r>
                <a:br>
                  <a:rPr lang="en-US" sz="20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==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𝑖𝑠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_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𝑚𝑒𝑟𝑔𝑒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1: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1: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𝒐𝒓</m:t>
                      </m:r>
                    </m:oMath>
                  </m:oMathPara>
                </a14:m>
                <a:endParaRPr lang="en-US" sz="4000" b="1" dirty="0">
                  <a:solidFill>
                    <a:srgbClr val="FF66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==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𝑖𝑠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_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𝑚𝑒𝑟𝑔𝑒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  <a:cs typeface="Arial" pitchFamily="34" charset="0"/>
                            </a:rPr>
                            <m:t>1:</m:t>
                          </m:r>
                        </m:e>
                      </m:d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  <a:cs typeface="Arial" pitchFamily="34" charset="0"/>
                        </a:rPr>
                        <m:t>[1:])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Clr>
                    <a:srgbClr val="D34817"/>
                  </a:buClr>
                  <a:buFont typeface="Wingdings 2"/>
                  <a:buNone/>
                </a:pPr>
                <a:endParaRPr lang="en-US" sz="2800" dirty="0">
                  <a:solidFill>
                    <a:srgbClr val="FF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7772400" cy="4572000"/>
              </a:xfrm>
              <a:prstGeom prst="rect">
                <a:avLst/>
              </a:prstGeom>
              <a:blipFill rotWithShape="1">
                <a:blip r:embed="rId3"/>
                <a:stretch>
                  <a:fillRect l="-117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Merge – Sub-optimality</a:t>
            </a:r>
            <a:endParaRPr lang="he-IL" dirty="0"/>
          </a:p>
        </p:txBody>
      </p:sp>
      <p:pic>
        <p:nvPicPr>
          <p:cNvPr id="9" name="Picture 5" descr="BET-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0" y="2030636"/>
            <a:ext cx="894308" cy="8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653136"/>
            <a:ext cx="385300" cy="330656"/>
          </a:xfrm>
          <a:prstGeom prst="rect">
            <a:avLst/>
          </a:prstGeom>
        </p:spPr>
      </p:pic>
      <p:pic>
        <p:nvPicPr>
          <p:cNvPr id="11" name="Picture 14" descr="av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786578" cy="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589240"/>
            <a:ext cx="385300" cy="3306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115616" y="580526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Can you give an example in which </a:t>
            </a:r>
            <a:r>
              <a:rPr lang="en-US" sz="2400" dirty="0" err="1">
                <a:solidFill>
                  <a:prstClr val="black"/>
                </a:solidFill>
              </a:rPr>
              <a:t>memoization</a:t>
            </a:r>
            <a:r>
              <a:rPr lang="en-US" sz="2400" dirty="0">
                <a:solidFill>
                  <a:prstClr val="black"/>
                </a:solidFill>
              </a:rPr>
              <a:t> saves many recursive calls?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68419" y="2177562"/>
            <a:ext cx="895669" cy="251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8419" y="2477790"/>
            <a:ext cx="895669" cy="27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1592" y="2852936"/>
            <a:ext cx="640647" cy="27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04686" y="3556204"/>
            <a:ext cx="4740609" cy="27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5656" y="4149080"/>
            <a:ext cx="217215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38604" y="4149080"/>
            <a:ext cx="380580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5657" y="5092046"/>
            <a:ext cx="217215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8418" y="5119592"/>
            <a:ext cx="377598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7645" y="4686356"/>
            <a:ext cx="92548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7905" y="4151254"/>
            <a:ext cx="73069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7815" y="5161179"/>
            <a:ext cx="79078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Merge – Sub-optimality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1066800" y="1600200"/>
                <a:ext cx="7772400" cy="4572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r" rtl="1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r" rtl="1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r" rtl="1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r" rtl="1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r" rtl="1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Recursive formula for </a:t>
                </a:r>
                <a:r>
                  <a:rPr lang="en-US" sz="2400" b="1" dirty="0" err="1">
                    <a:latin typeface="Arial" pitchFamily="34" charset="0"/>
                    <a:cs typeface="Arial" pitchFamily="34" charset="0"/>
                  </a:rPr>
                  <a:t>is_merge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400" b="1" i="1" dirty="0" smtClean="0">
                        <a:latin typeface="Cambria Math"/>
                        <a:cs typeface="Arial" pitchFamily="34" charset="0"/>
                      </a:rPr>
                      <m:t>𝒚</m:t>
                    </m:r>
                  </m:oMath>
                </a14:m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l" rtl="0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empty, the answer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==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If </a:t>
                </a:r>
                <a:r>
                  <a:rPr lang="en-US" sz="2000" dirty="0">
                    <a:latin typeface="Cambria Math"/>
                    <a:cs typeface="Arial" pitchFamily="34" charset="0"/>
                  </a:rPr>
                  <a:t>y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empty, the answer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aren’t empty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is, the answer is </a:t>
                </a:r>
                <a:r>
                  <a:rPr lang="en-US" sz="2000" dirty="0">
                    <a:solidFill>
                      <a:srgbClr val="FF6600"/>
                    </a:solidFill>
                    <a:latin typeface="Arial" pitchFamily="34" charset="0"/>
                    <a:cs typeface="Arial" pitchFamily="34" charset="0"/>
                  </a:rPr>
                  <a:t>False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.</a:t>
                </a:r>
                <a:br>
                  <a:rPr lang="en-US" sz="2000" dirty="0"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algn="l" rtl="0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For all other cases, </a:t>
                </a:r>
                <a:r>
                  <a:rPr lang="en-US" sz="2000" b="1" dirty="0">
                    <a:latin typeface="Arial" pitchFamily="34" charset="0"/>
                    <a:cs typeface="Arial" pitchFamily="34" charset="0"/>
                  </a:rPr>
                  <a:t>compare first characters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; the answer is:</a:t>
                </a:r>
                <a:br>
                  <a:rPr lang="en-US" sz="2000" dirty="0">
                    <a:latin typeface="Arial" pitchFamily="34" charset="0"/>
                    <a:cs typeface="Arial" pitchFamily="34" charset="0"/>
                  </a:rPr>
                </a:b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==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_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𝑚𝑒𝑟𝑔𝑒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1: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1: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𝑜𝑟</m:t>
                      </m:r>
                    </m:oMath>
                  </m:oMathPara>
                </a14:m>
                <a:endParaRPr lang="en-US" sz="3600" dirty="0">
                  <a:solidFill>
                    <a:srgbClr val="FF66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==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6600"/>
                          </a:solidFill>
                          <a:latin typeface="Cambria Math"/>
                          <a:cs typeface="Arial" pitchFamily="34" charset="0"/>
                        </a:rPr>
                        <m:t>𝑎𝑛𝑑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𝑖𝑠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_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𝑚𝑒𝑟𝑔𝑒</m:t>
                      </m:r>
                      <m:r>
                        <a:rPr lang="en-US" sz="2800" i="1"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  <a:cs typeface="Arial" pitchFamily="34" charset="0"/>
                            </a:rPr>
                            <m:t>1: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/>
                          <a:cs typeface="Arial" pitchFamily="34" charset="0"/>
                        </a:rPr>
                        <m:t>[1:])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l" rtl="0">
                  <a:buNone/>
                </a:pPr>
                <a:endParaRPr lang="en-US" sz="2800" dirty="0">
                  <a:solidFill>
                    <a:srgbClr val="FF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7772400" cy="45720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17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 descr="BET-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0" y="2030636"/>
            <a:ext cx="894308" cy="8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653136"/>
            <a:ext cx="385300" cy="330656"/>
          </a:xfrm>
          <a:prstGeom prst="rect">
            <a:avLst/>
          </a:prstGeom>
        </p:spPr>
      </p:pic>
      <p:pic>
        <p:nvPicPr>
          <p:cNvPr id="11" name="Picture 14" descr="av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786578" cy="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589240"/>
            <a:ext cx="385300" cy="3306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115616" y="580526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give an example in which </a:t>
            </a:r>
            <a:r>
              <a:rPr lang="en-US" sz="2400" dirty="0" err="1"/>
              <a:t>memoization</a:t>
            </a:r>
            <a:r>
              <a:rPr lang="en-US" sz="2400" dirty="0"/>
              <a:t> saves many recursive calls?</a:t>
            </a:r>
          </a:p>
        </p:txBody>
      </p:sp>
    </p:spTree>
    <p:extLst>
      <p:ext uri="{BB962C8B-B14F-4D97-AF65-F5344CB8AC3E}">
        <p14:creationId xmlns:p14="http://schemas.microsoft.com/office/powerpoint/2010/main" val="20190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Merge, No </a:t>
            </a:r>
            <a:r>
              <a:rPr lang="en-US" dirty="0" err="1"/>
              <a:t>Memoization</a:t>
            </a:r>
            <a:endParaRPr lang="he-IL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sz="28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pic>
        <p:nvPicPr>
          <p:cNvPr id="6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0676"/>
            <a:ext cx="894308" cy="8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0" y="3629994"/>
            <a:ext cx="786578" cy="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15616" y="1549816"/>
            <a:ext cx="741682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is_merge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(z, x, y):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== 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== 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z[0] == x[0]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is_merge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(z[1:], x[1:], y):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z[0] == y[0]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is_merge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(z[1:], x, y[1:]):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71" y="3299338"/>
            <a:ext cx="385300" cy="330656"/>
          </a:xfrm>
          <a:prstGeom prst="rect">
            <a:avLst/>
          </a:prstGeom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30" y="4005064"/>
            <a:ext cx="385300" cy="3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 descr="str_merge2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16297" y="1641949"/>
            <a:ext cx="8070503" cy="46511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String Merge + Memo, Take 1</a:t>
            </a:r>
            <a:endParaRPr lang="he-IL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sz="28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/>
          </a:p>
        </p:txBody>
      </p:sp>
      <p:pic>
        <p:nvPicPr>
          <p:cNvPr id="6" name="Picture 5" descr="BET-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94308" cy="89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293096"/>
            <a:ext cx="385300" cy="330656"/>
          </a:xfrm>
          <a:prstGeom prst="rect">
            <a:avLst/>
          </a:prstGeom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373216"/>
            <a:ext cx="385300" cy="330656"/>
          </a:xfrm>
          <a:prstGeom prst="rect">
            <a:avLst/>
          </a:prstGeom>
        </p:spPr>
      </p:pic>
      <p:pic>
        <p:nvPicPr>
          <p:cNvPr id="10" name="Picture 14" descr="av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786578" cy="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60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Merge + Memo, Take 1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809328"/>
            <a:ext cx="7772400" cy="4572000"/>
          </a:xfrm>
        </p:spPr>
        <p:txBody>
          <a:bodyPr/>
          <a:lstStyle/>
          <a:p>
            <a:pPr algn="l" rtl="0"/>
            <a:r>
              <a:rPr lang="en-US" dirty="0"/>
              <a:t>Key of memo is (z, x, y)</a:t>
            </a:r>
          </a:p>
          <a:p>
            <a:pPr lvl="1" algn="l" rtl="0"/>
            <a:r>
              <a:rPr lang="en-US" dirty="0"/>
              <a:t>Needless memory waste!</a:t>
            </a:r>
          </a:p>
          <a:p>
            <a:pPr algn="l" rtl="0"/>
            <a:r>
              <a:rPr lang="en-US" dirty="0"/>
              <a:t>Solution (as seen in lecture): keep only indices</a:t>
            </a:r>
          </a:p>
          <a:p>
            <a:pPr lvl="1" algn="l" rtl="0"/>
            <a:r>
              <a:rPr lang="en-US" dirty="0"/>
              <a:t>Key (</a:t>
            </a:r>
            <a:r>
              <a:rPr lang="en-US" dirty="0" err="1"/>
              <a:t>i,j</a:t>
            </a:r>
            <a:r>
              <a:rPr lang="en-US" dirty="0"/>
              <a:t>) will map to </a:t>
            </a:r>
            <a:r>
              <a:rPr lang="en-US" b="1" dirty="0" err="1"/>
              <a:t>is_merge</a:t>
            </a:r>
            <a:r>
              <a:rPr lang="en-US" b="1" dirty="0"/>
              <a:t>(</a:t>
            </a:r>
            <a:r>
              <a:rPr lang="en-US" dirty="0"/>
              <a:t>z[</a:t>
            </a:r>
            <a:r>
              <a:rPr lang="en-US" dirty="0" err="1"/>
              <a:t>i+j</a:t>
            </a:r>
            <a:r>
              <a:rPr lang="en-US" dirty="0"/>
              <a:t>:], x[</a:t>
            </a:r>
            <a:r>
              <a:rPr lang="en-US" dirty="0" err="1"/>
              <a:t>i</a:t>
            </a:r>
            <a:r>
              <a:rPr lang="en-US" dirty="0"/>
              <a:t>:], y[j:])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39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מציין מיקום תוכן 15" descr="str_merge3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354050"/>
            <a:ext cx="8568951" cy="49552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Merge + Memo, Take 2</a:t>
            </a:r>
            <a:endParaRPr lang="he-IL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sz="28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תמונה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17032"/>
            <a:ext cx="385300" cy="330656"/>
          </a:xfrm>
          <a:prstGeom prst="rect">
            <a:avLst/>
          </a:prstGeom>
        </p:spPr>
      </p:pic>
      <p:pic>
        <p:nvPicPr>
          <p:cNvPr id="7" name="Picture 14" descr="av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25144"/>
            <a:ext cx="385300" cy="330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148064" y="5229200"/>
            <a:ext cx="2736304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The user calls the wrapper function, not the recursive function</a:t>
            </a:r>
            <a:endParaRPr lang="he-IL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572000" y="5719564"/>
            <a:ext cx="576064" cy="157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85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5" name="כותרת 3"/>
          <p:cNvSpPr>
            <a:spLocks noGrp="1"/>
          </p:cNvSpPr>
          <p:nvPr/>
        </p:nvSpPr>
        <p:spPr bwMode="auto">
          <a:xfrm>
            <a:off x="685800" y="1251744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sz="7200" b="1" dirty="0"/>
              <a:t>Sort Algorithm</a:t>
            </a:r>
            <a:endParaRPr lang="he-IL" sz="7200" b="1" dirty="0"/>
          </a:p>
        </p:txBody>
      </p:sp>
      <p:sp>
        <p:nvSpPr>
          <p:cNvPr id="6" name="כותרת משנה 4"/>
          <p:cNvSpPr>
            <a:spLocks noGrp="1"/>
          </p:cNvSpPr>
          <p:nvPr/>
        </p:nvSpPr>
        <p:spPr bwMode="auto">
          <a:xfrm>
            <a:off x="1371600" y="3853656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rgbClr val="003399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en-US" altLang="he-IL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Merge Sort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691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he-IL" sz="4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  <a:endParaRPr lang="he-IL" sz="4800" b="1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554360" y="1593304"/>
            <a:ext cx="7906072" cy="4572000"/>
          </a:xfrm>
        </p:spPr>
        <p:txBody>
          <a:bodyPr>
            <a:normAutofit/>
          </a:bodyPr>
          <a:lstStyle/>
          <a:p>
            <a:pPr marL="0" indent="0" algn="l" rtl="0">
              <a:spcAft>
                <a:spcPts val="600"/>
              </a:spcAft>
              <a:buNone/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idea behind merge sort:</a:t>
            </a:r>
          </a:p>
          <a:p>
            <a:pPr algn="l" rtl="0">
              <a:spcAft>
                <a:spcPts val="60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sort a list by splitting it into two shorted lists, sort each one of them, and merge them.</a:t>
            </a:r>
          </a:p>
          <a:p>
            <a:pPr marL="320040" lvl="1" indent="0" algn="l" rtl="0">
              <a:buNone/>
            </a:pP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57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Merging Two Sorted Lists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1640" y="2560638"/>
          <a:ext cx="3338510" cy="371475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667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9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7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5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2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</a:t>
                      </a:r>
                    </a:p>
                  </a:txBody>
                  <a:tcPr marL="91428" marR="9142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398" y="2546350"/>
          <a:ext cx="3338515" cy="371475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66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10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8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6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4</a:t>
                      </a:r>
                    </a:p>
                  </a:txBody>
                  <a:tcPr marL="91428" marR="91428" marT="45798" marB="4579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3</a:t>
                      </a:r>
                    </a:p>
                  </a:txBody>
                  <a:tcPr marL="91428" marR="91428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97013" y="4556125"/>
          <a:ext cx="6096000" cy="371475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8475" y="1758950"/>
            <a:ext cx="498475" cy="681038"/>
            <a:chOff x="498764" y="1759526"/>
            <a:chExt cx="498763" cy="679668"/>
          </a:xfrm>
        </p:grpSpPr>
        <p:cxnSp>
          <p:nvCxnSpPr>
            <p:cNvPr id="39039" name="Straight Arrow Connector 8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40" name="TextBox 9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p</a:t>
              </a:r>
              <a:endParaRPr lang="he-IL" altLang="he-IL" dirty="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835525" y="1731963"/>
            <a:ext cx="498475" cy="679450"/>
            <a:chOff x="498764" y="1759526"/>
            <a:chExt cx="498763" cy="679668"/>
          </a:xfrm>
        </p:grpSpPr>
        <p:cxnSp>
          <p:nvCxnSpPr>
            <p:cNvPr id="39037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8" name="TextBox 13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q</a:t>
              </a:r>
              <a:endParaRPr lang="he-IL" altLang="he-IL" dirty="0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593850" y="3727450"/>
            <a:ext cx="498475" cy="679450"/>
            <a:chOff x="498764" y="1759526"/>
            <a:chExt cx="498763" cy="679668"/>
          </a:xfrm>
        </p:grpSpPr>
        <p:cxnSp>
          <p:nvCxnSpPr>
            <p:cNvPr id="39035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6" name="TextBox 16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676400" y="4557713"/>
            <a:ext cx="263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1</a:t>
            </a:r>
            <a:endParaRPr lang="he-IL" altLang="he-IL" b="1"/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160588" y="3727450"/>
            <a:ext cx="500062" cy="679450"/>
            <a:chOff x="498764" y="1759526"/>
            <a:chExt cx="498763" cy="679668"/>
          </a:xfrm>
        </p:grpSpPr>
        <p:cxnSp>
          <p:nvCxnSpPr>
            <p:cNvPr id="39033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4" name="TextBox 20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163638" y="1773238"/>
            <a:ext cx="498475" cy="679450"/>
            <a:chOff x="498764" y="1759526"/>
            <a:chExt cx="498763" cy="679668"/>
          </a:xfrm>
        </p:grpSpPr>
        <p:cxnSp>
          <p:nvCxnSpPr>
            <p:cNvPr id="39031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2" name="TextBox 23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p</a:t>
              </a:r>
              <a:endParaRPr lang="he-IL" altLang="he-IL"/>
            </a:p>
          </p:txBody>
        </p:sp>
      </p:grp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1855788" y="1773238"/>
            <a:ext cx="500062" cy="679450"/>
            <a:chOff x="498764" y="1759526"/>
            <a:chExt cx="498763" cy="679668"/>
          </a:xfrm>
        </p:grpSpPr>
        <p:cxnSp>
          <p:nvCxnSpPr>
            <p:cNvPr id="39029" name="Straight Arrow Connector 25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0" name="TextBox 26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p</a:t>
              </a:r>
              <a:endParaRPr lang="he-IL" altLang="he-IL"/>
            </a:p>
          </p:txBody>
        </p:sp>
      </p:grp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2508250" y="1773238"/>
            <a:ext cx="498475" cy="679450"/>
            <a:chOff x="498764" y="1759526"/>
            <a:chExt cx="498763" cy="679668"/>
          </a:xfrm>
        </p:grpSpPr>
        <p:cxnSp>
          <p:nvCxnSpPr>
            <p:cNvPr id="39027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8" name="TextBox 29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p</a:t>
              </a:r>
              <a:endParaRPr lang="he-IL" altLang="he-IL" dirty="0"/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3200400" y="1758950"/>
            <a:ext cx="498475" cy="679450"/>
            <a:chOff x="498764" y="1759526"/>
            <a:chExt cx="498763" cy="679668"/>
          </a:xfrm>
        </p:grpSpPr>
        <p:cxnSp>
          <p:nvCxnSpPr>
            <p:cNvPr id="39025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6" name="TextBox 32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p</a:t>
              </a:r>
              <a:endParaRPr lang="he-IL" altLang="he-IL" dirty="0"/>
            </a:p>
          </p:txBody>
        </p:sp>
      </p:grp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5500688" y="1731963"/>
            <a:ext cx="498475" cy="679450"/>
            <a:chOff x="498764" y="1759526"/>
            <a:chExt cx="498763" cy="679668"/>
          </a:xfrm>
        </p:grpSpPr>
        <p:cxnSp>
          <p:nvCxnSpPr>
            <p:cNvPr id="39023" name="Straight Arrow Connector 34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4" name="TextBox 35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q</a:t>
              </a:r>
              <a:endParaRPr lang="he-IL" altLang="he-IL"/>
            </a:p>
          </p:txBody>
        </p:sp>
      </p:grp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6178550" y="1731963"/>
            <a:ext cx="500063" cy="679450"/>
            <a:chOff x="498764" y="1759526"/>
            <a:chExt cx="498763" cy="679668"/>
          </a:xfrm>
        </p:grpSpPr>
        <p:cxnSp>
          <p:nvCxnSpPr>
            <p:cNvPr id="39021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2" name="TextBox 38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q</a:t>
              </a:r>
              <a:endParaRPr lang="he-IL" altLang="he-IL"/>
            </a:p>
          </p:txBody>
        </p: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6831013" y="1746250"/>
            <a:ext cx="498475" cy="679450"/>
            <a:chOff x="498764" y="1759526"/>
            <a:chExt cx="498763" cy="679668"/>
          </a:xfrm>
        </p:grpSpPr>
        <p:cxnSp>
          <p:nvCxnSpPr>
            <p:cNvPr id="39019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0" name="TextBox 41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q</a:t>
              </a:r>
              <a:endParaRPr lang="he-IL" altLang="he-IL"/>
            </a:p>
          </p:txBody>
        </p:sp>
      </p:grpSp>
      <p:grpSp>
        <p:nvGrpSpPr>
          <p:cNvPr id="17" name="Group 42"/>
          <p:cNvGrpSpPr>
            <a:grpSpLocks/>
          </p:cNvGrpSpPr>
          <p:nvPr/>
        </p:nvGrpSpPr>
        <p:grpSpPr bwMode="auto">
          <a:xfrm>
            <a:off x="7467600" y="1758950"/>
            <a:ext cx="498475" cy="679450"/>
            <a:chOff x="498764" y="1759526"/>
            <a:chExt cx="498763" cy="679668"/>
          </a:xfrm>
        </p:grpSpPr>
        <p:cxnSp>
          <p:nvCxnSpPr>
            <p:cNvPr id="39017" name="Straight Arrow Connector 43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8" name="TextBox 44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q</a:t>
              </a:r>
              <a:endParaRPr lang="he-IL" altLang="he-IL"/>
            </a:p>
          </p:txBody>
        </p:sp>
      </p:grpSp>
      <p:grpSp>
        <p:nvGrpSpPr>
          <p:cNvPr id="19" name="Group 45"/>
          <p:cNvGrpSpPr>
            <a:grpSpLocks/>
          </p:cNvGrpSpPr>
          <p:nvPr/>
        </p:nvGrpSpPr>
        <p:grpSpPr bwMode="auto">
          <a:xfrm>
            <a:off x="2784475" y="3754438"/>
            <a:ext cx="498475" cy="679450"/>
            <a:chOff x="498764" y="1759526"/>
            <a:chExt cx="498763" cy="679668"/>
          </a:xfrm>
        </p:grpSpPr>
        <p:cxnSp>
          <p:nvCxnSpPr>
            <p:cNvPr id="39015" name="Straight Arrow Connector 46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6" name="TextBox 47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0" name="Group 48"/>
          <p:cNvGrpSpPr>
            <a:grpSpLocks/>
          </p:cNvGrpSpPr>
          <p:nvPr/>
        </p:nvGrpSpPr>
        <p:grpSpPr bwMode="auto">
          <a:xfrm>
            <a:off x="3394075" y="3754438"/>
            <a:ext cx="498475" cy="679450"/>
            <a:chOff x="498764" y="1759526"/>
            <a:chExt cx="498763" cy="679668"/>
          </a:xfrm>
        </p:grpSpPr>
        <p:cxnSp>
          <p:nvCxnSpPr>
            <p:cNvPr id="39013" name="Straight Arrow Connector 49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4" name="TextBox 50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4003675" y="3768725"/>
            <a:ext cx="498475" cy="679450"/>
            <a:chOff x="498764" y="1759526"/>
            <a:chExt cx="498763" cy="679668"/>
          </a:xfrm>
        </p:grpSpPr>
        <p:cxnSp>
          <p:nvCxnSpPr>
            <p:cNvPr id="39011" name="Straight Arrow Connector 52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2" name="TextBox 53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2" name="Group 54"/>
          <p:cNvGrpSpPr>
            <a:grpSpLocks/>
          </p:cNvGrpSpPr>
          <p:nvPr/>
        </p:nvGrpSpPr>
        <p:grpSpPr bwMode="auto">
          <a:xfrm>
            <a:off x="4613275" y="3768725"/>
            <a:ext cx="498475" cy="679450"/>
            <a:chOff x="498764" y="1759526"/>
            <a:chExt cx="498763" cy="679668"/>
          </a:xfrm>
        </p:grpSpPr>
        <p:cxnSp>
          <p:nvCxnSpPr>
            <p:cNvPr id="39009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10" name="TextBox 56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3" name="Group 57"/>
          <p:cNvGrpSpPr>
            <a:grpSpLocks/>
          </p:cNvGrpSpPr>
          <p:nvPr/>
        </p:nvGrpSpPr>
        <p:grpSpPr bwMode="auto">
          <a:xfrm>
            <a:off x="5210175" y="3768725"/>
            <a:ext cx="498475" cy="679450"/>
            <a:chOff x="498764" y="1759526"/>
            <a:chExt cx="498763" cy="679668"/>
          </a:xfrm>
        </p:grpSpPr>
        <p:cxnSp>
          <p:nvCxnSpPr>
            <p:cNvPr id="39007" name="Straight Arrow Connector 58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8" name="TextBox 59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4" name="Group 60"/>
          <p:cNvGrpSpPr>
            <a:grpSpLocks/>
          </p:cNvGrpSpPr>
          <p:nvPr/>
        </p:nvGrpSpPr>
        <p:grpSpPr bwMode="auto">
          <a:xfrm>
            <a:off x="5832475" y="3768725"/>
            <a:ext cx="498475" cy="679450"/>
            <a:chOff x="498764" y="1759526"/>
            <a:chExt cx="498763" cy="679668"/>
          </a:xfrm>
        </p:grpSpPr>
        <p:cxnSp>
          <p:nvCxnSpPr>
            <p:cNvPr id="39005" name="Straight Arrow Connector 61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6" name="TextBox 62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5" name="Group 63"/>
          <p:cNvGrpSpPr>
            <a:grpSpLocks/>
          </p:cNvGrpSpPr>
          <p:nvPr/>
        </p:nvGrpSpPr>
        <p:grpSpPr bwMode="auto">
          <a:xfrm>
            <a:off x="6429375" y="3768725"/>
            <a:ext cx="498475" cy="679450"/>
            <a:chOff x="498764" y="1759526"/>
            <a:chExt cx="498763" cy="679668"/>
          </a:xfrm>
        </p:grpSpPr>
        <p:cxnSp>
          <p:nvCxnSpPr>
            <p:cNvPr id="39003" name="Straight Arrow Connector 64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4" name="TextBox 65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grpSp>
        <p:nvGrpSpPr>
          <p:cNvPr id="26" name="Group 66"/>
          <p:cNvGrpSpPr>
            <a:grpSpLocks/>
          </p:cNvGrpSpPr>
          <p:nvPr/>
        </p:nvGrpSpPr>
        <p:grpSpPr bwMode="auto">
          <a:xfrm>
            <a:off x="7038975" y="3768725"/>
            <a:ext cx="498475" cy="679450"/>
            <a:chOff x="498764" y="1759526"/>
            <a:chExt cx="498763" cy="679668"/>
          </a:xfrm>
        </p:grpSpPr>
        <p:cxnSp>
          <p:nvCxnSpPr>
            <p:cNvPr id="39001" name="Straight Arrow Connector 67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2" name="TextBox 68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/>
                <a:t>u</a:t>
              </a:r>
              <a:endParaRPr lang="he-IL" altLang="he-IL"/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271713" y="45720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2</a:t>
            </a:r>
            <a:endParaRPr lang="he-IL" altLang="he-IL" b="1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895600" y="4586288"/>
            <a:ext cx="263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3</a:t>
            </a:r>
            <a:endParaRPr lang="he-IL" altLang="he-IL" b="1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505200" y="45720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4</a:t>
            </a:r>
            <a:endParaRPr lang="he-IL" altLang="he-IL" b="1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114800" y="45720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5</a:t>
            </a:r>
            <a:endParaRPr lang="he-IL" altLang="he-IL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738688" y="4572000"/>
            <a:ext cx="26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6</a:t>
            </a:r>
            <a:endParaRPr lang="he-IL" altLang="he-IL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362575" y="4557713"/>
            <a:ext cx="26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7</a:t>
            </a:r>
            <a:endParaRPr lang="he-IL" altLang="he-IL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972175" y="4586288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8</a:t>
            </a:r>
            <a:endParaRPr lang="he-IL" altLang="he-IL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581775" y="4586288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b="1"/>
              <a:t>9</a:t>
            </a:r>
            <a:endParaRPr lang="he-IL" altLang="he-IL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107238" y="4586288"/>
            <a:ext cx="442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 b="1"/>
              <a:t>10</a:t>
            </a:r>
          </a:p>
        </p:txBody>
      </p: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3683791" y="1775739"/>
            <a:ext cx="498475" cy="679450"/>
            <a:chOff x="498764" y="1759526"/>
            <a:chExt cx="498763" cy="679668"/>
          </a:xfrm>
        </p:grpSpPr>
        <p:cxnSp>
          <p:nvCxnSpPr>
            <p:cNvPr id="38999" name="Straight Arrow Connector 79"/>
            <p:cNvCxnSpPr>
              <a:cxnSpLocks noChangeShapeType="1"/>
            </p:cNvCxnSpPr>
            <p:nvPr/>
          </p:nvCxnSpPr>
          <p:spPr bwMode="auto">
            <a:xfrm rot="5400000">
              <a:off x="588825" y="2279073"/>
              <a:ext cx="3186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00" name="TextBox 80"/>
            <p:cNvSpPr txBox="1">
              <a:spLocks noChangeArrowheads="1"/>
            </p:cNvSpPr>
            <p:nvPr/>
          </p:nvSpPr>
          <p:spPr bwMode="auto">
            <a:xfrm>
              <a:off x="498764" y="1759526"/>
              <a:ext cx="498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he-IL" dirty="0"/>
                <a:t>p</a:t>
              </a:r>
              <a:endParaRPr lang="he-IL" altLang="he-IL" dirty="0"/>
            </a:p>
          </p:txBody>
        </p:sp>
      </p:grpSp>
      <p:sp>
        <p:nvSpPr>
          <p:cNvPr id="8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64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92480" cy="720080"/>
          </a:xfrm>
        </p:spPr>
        <p:txBody>
          <a:bodyPr>
            <a:noAutofit/>
          </a:bodyPr>
          <a:lstStyle/>
          <a:p>
            <a:r>
              <a:rPr lang="en-US" sz="3900" dirty="0"/>
              <a:t>Merging two </a:t>
            </a:r>
            <a:r>
              <a:rPr lang="en-US" sz="3900" b="1" u="sng" dirty="0"/>
              <a:t>sorted</a:t>
            </a:r>
            <a:r>
              <a:rPr lang="en-US" sz="3900" dirty="0"/>
              <a:t> lists into a sorted list</a:t>
            </a:r>
            <a:endParaRPr lang="he-IL" sz="39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46304" y="6237312"/>
            <a:ext cx="457200" cy="457200"/>
          </a:xfrm>
        </p:spPr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24744"/>
            <a:ext cx="7629012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(left, right):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0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(left) </a:t>
            </a: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(right):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left[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right[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(right[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spcBef>
                <a:spcPts val="3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copy remaining: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left[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:] + right[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pPr>
              <a:spcBef>
                <a:spcPts val="300"/>
              </a:spcBef>
            </a:pPr>
            <a:r>
              <a:rPr lang="en-US" b="1" dirty="0">
                <a:solidFill>
                  <a:srgbClr val="E693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1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83968" y="3068960"/>
            <a:ext cx="4896544" cy="3672408"/>
            <a:chOff x="3779912" y="2636912"/>
            <a:chExt cx="4896544" cy="3672408"/>
          </a:xfrm>
        </p:grpSpPr>
        <p:pic>
          <p:nvPicPr>
            <p:cNvPr id="1026" name="Picture 2" descr="http://4.bp.blogspot.com/-TFu15p4PPY4/UJqWPTqv5mI/AAAAAAAAOEc/J1qsAcDSOSg/s640/divide+and+conquer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636912"/>
              <a:ext cx="4762500" cy="314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929643" y="5724545"/>
              <a:ext cx="474681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</a:rPr>
                <a:t>Divide and Conquer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Recursion+Memoization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Solve problems with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sub-optimality</a:t>
            </a:r>
            <a:r>
              <a:rPr lang="en-US" dirty="0">
                <a:latin typeface="Arial" pitchFamily="34" charset="0"/>
                <a:cs typeface="Arial" pitchFamily="34" charset="0"/>
              </a:rPr>
              <a:t> property: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Divide problem to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similar sub-problems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Each sub-problem works on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part of original input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l" rtl="0"/>
            <a:r>
              <a:rPr lang="en-US" u="sng" dirty="0">
                <a:latin typeface="Arial" pitchFamily="34" charset="0"/>
                <a:cs typeface="Arial" pitchFamily="34" charset="0"/>
              </a:rPr>
              <a:t>Combine best solutions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for sub-problems.</a:t>
            </a:r>
          </a:p>
          <a:p>
            <a:pPr marL="320040" lvl="1" indent="0" algn="l" rtl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dirty="0" err="1">
                <a:latin typeface="Arial" pitchFamily="34" charset="0"/>
                <a:cs typeface="Arial" pitchFamily="34" charset="0"/>
              </a:rPr>
              <a:t>Memoization</a:t>
            </a:r>
            <a:r>
              <a:rPr lang="en-US" dirty="0">
                <a:latin typeface="Arial" pitchFamily="34" charset="0"/>
                <a:cs typeface="Arial" pitchFamily="34" charset="0"/>
              </a:rPr>
              <a:t>: Save sub-problem solution and calculate only if necessary.</a:t>
            </a: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Next: examples.</a:t>
            </a:r>
          </a:p>
          <a:p>
            <a:pPr lvl="1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90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707" y="692696"/>
            <a:ext cx="7772400" cy="72494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kern="12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Merge Sort Algorithm</a:t>
            </a:r>
            <a:endParaRPr lang="en-US" sz="2400" kern="1200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390601" y="1892721"/>
            <a:ext cx="8213847" cy="3768528"/>
          </a:xfrm>
        </p:spPr>
        <p:txBody>
          <a:bodyPr>
            <a:normAutofit/>
          </a:bodyPr>
          <a:lstStyle/>
          <a:p>
            <a:pPr marL="0" indent="0" algn="l" rtl="0">
              <a:spcAft>
                <a:spcPts val="600"/>
              </a:spcAft>
              <a:buFontTx/>
              <a:buNone/>
              <a:defRPr/>
            </a:pPr>
            <a:r>
              <a:rPr lang="en-US" sz="3200" kern="12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Stop condition: </a:t>
            </a:r>
            <a:r>
              <a:rPr lang="en-US" sz="3200" kern="1200" dirty="0">
                <a:latin typeface="Times New Roman" pitchFamily="18" charset="0"/>
                <a:cs typeface="Times New Roman" pitchFamily="18" charset="0"/>
              </a:rPr>
              <a:t>a list with one element</a:t>
            </a:r>
            <a:endParaRPr lang="en-US" sz="3200" kern="1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 algn="l" rtl="0">
              <a:spcAft>
                <a:spcPts val="600"/>
              </a:spcAft>
              <a:buFontTx/>
              <a:buNone/>
              <a:defRPr/>
            </a:pPr>
            <a:r>
              <a:rPr lang="en-US" sz="3200" kern="12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Recursion reduction:  </a:t>
            </a:r>
            <a:r>
              <a:rPr lang="en-US" sz="3200" kern="1200" dirty="0">
                <a:latin typeface="Times New Roman" pitchFamily="18" charset="0"/>
                <a:cs typeface="Times New Roman" pitchFamily="18" charset="0"/>
              </a:rPr>
              <a:t>partition the list to two halves, sort each half recursively</a:t>
            </a:r>
          </a:p>
          <a:p>
            <a:pPr marL="0" indent="0" algn="l" rtl="0">
              <a:spcAft>
                <a:spcPts val="600"/>
              </a:spcAft>
              <a:buNone/>
              <a:defRPr/>
            </a:pPr>
            <a:r>
              <a:rPr lang="en-US" sz="3200" kern="12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Recursion step: </a:t>
            </a:r>
            <a:r>
              <a:rPr lang="en-US" sz="3200" kern="1200" dirty="0">
                <a:latin typeface="Times New Roman" pitchFamily="18" charset="0"/>
                <a:cs typeface="Times New Roman" pitchFamily="18" charset="0"/>
              </a:rPr>
              <a:t>merge the sorted sub-lists to a single sorted list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4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548680"/>
            <a:ext cx="7772400" cy="796950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Merge Sort – Code</a:t>
            </a:r>
            <a:endParaRPr lang="en-US" sz="2400" kern="1200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533400" y="1676400"/>
            <a:ext cx="815498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&lt;= 1:</a:t>
            </a:r>
          </a:p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he-IL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/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middle = </a:t>
            </a:r>
            <a:r>
              <a:rPr lang="en-US" altLang="he-IL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2 </a:t>
            </a:r>
          </a:p>
          <a:p>
            <a:pPr algn="l" rtl="0" eaLnBrk="1" hangingPunct="1">
              <a:spcBef>
                <a:spcPts val="6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</a:t>
            </a:r>
            <a:r>
              <a:rPr lang="en-US" altLang="he-IL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: middle])</a:t>
            </a:r>
          </a:p>
          <a:p>
            <a:pPr algn="l" rtl="0" eaLnBrk="1" hangingPunct="1"/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</a:t>
            </a:r>
            <a:r>
              <a:rPr lang="en-US" altLang="he-IL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[middle : ])</a:t>
            </a:r>
          </a:p>
          <a:p>
            <a:pPr eaLnBrk="1" hangingPunct="1"/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merge(left, right)</a:t>
            </a:r>
          </a:p>
          <a:p>
            <a:pPr eaLnBrk="1" hangingPunct="1"/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merged_list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Merge_sort_algorithm_diagram.sv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524000"/>
            <a:ext cx="52705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1172" y="2736056"/>
            <a:ext cx="4680520" cy="750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11760" y="4637247"/>
            <a:ext cx="4680520" cy="753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1760" y="5393120"/>
            <a:ext cx="4680520" cy="773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672" y="3500438"/>
            <a:ext cx="5832648" cy="111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8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Merge Sort Example</a:t>
            </a:r>
            <a:endParaRPr lang="en-US" altLang="he-IL" sz="240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11760" y="1965028"/>
            <a:ext cx="4680520" cy="759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208376" y="1052736"/>
            <a:ext cx="3173287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Aft>
                <a:spcPts val="600"/>
              </a:spcAft>
              <a:buFontTx/>
              <a:buNone/>
              <a:defRPr/>
            </a:pPr>
            <a:r>
              <a:rPr lang="en-US" sz="3200" dirty="0">
                <a:latin typeface="Gabriola" panose="04040605051002020D02" pitchFamily="82" charset="0"/>
                <a:cs typeface="Times New Roman" pitchFamily="18" charset="0"/>
              </a:rPr>
              <a:t>Do you TRULY believe that your function can handle smaller problems?</a:t>
            </a:r>
          </a:p>
        </p:txBody>
      </p:sp>
      <p:pic>
        <p:nvPicPr>
          <p:cNvPr id="2050" name="Picture 2" descr="Image result for crossing fingers emoji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7564" y="3111103"/>
            <a:ext cx="1891678" cy="9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7" grpId="0" animBg="1"/>
      <p:bldP spid="7" grpId="1" animBg="1"/>
      <p:bldP spid="2" grpId="0" animBg="1"/>
      <p:bldP spid="2" grpId="1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Example 1: Choose </a:t>
            </a:r>
            <a:r>
              <a:rPr lang="en-US" i="1" dirty="0"/>
              <a:t>k</a:t>
            </a:r>
            <a:r>
              <a:rPr lang="en-US" dirty="0"/>
              <a:t> From </a:t>
            </a:r>
            <a:r>
              <a:rPr lang="en-US" i="1" dirty="0"/>
              <a:t>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How many ways to choose k students from a class of n? </a:t>
            </a:r>
            <a:r>
              <a:rPr lang="en-US" dirty="0"/>
              <a:t>(see recitation on recursion)</a:t>
            </a:r>
            <a:endParaRPr lang="en-US" b="1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b="1" dirty="0"/>
              <a:t>Recursive formula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b="1" dirty="0"/>
              <a:t>Termination Criteria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i="1" dirty="0">
                <a:sym typeface="Wingdings" pitchFamily="2" charset="2"/>
              </a:rPr>
              <a:t>k == 0  1</a:t>
            </a:r>
          </a:p>
          <a:p>
            <a:pPr marL="0" indent="0" algn="l" rtl="0">
              <a:buNone/>
            </a:pPr>
            <a:r>
              <a:rPr lang="en-US" i="1" dirty="0">
                <a:sym typeface="Wingdings" pitchFamily="2" charset="2"/>
              </a:rPr>
              <a:t>k == n  1</a:t>
            </a:r>
          </a:p>
          <a:p>
            <a:pPr marL="0" indent="0" algn="l" rtl="0">
              <a:buNone/>
            </a:pPr>
            <a:r>
              <a:rPr lang="en-US" i="1" dirty="0"/>
              <a:t>k &gt; n   </a:t>
            </a:r>
            <a:r>
              <a:rPr lang="en-US" i="1" dirty="0">
                <a:sym typeface="Wingdings" pitchFamily="2" charset="2"/>
              </a:rPr>
              <a:t> 0 </a:t>
            </a:r>
          </a:p>
          <a:p>
            <a:pPr marL="0" indent="0" algn="l" rtl="0">
              <a:buNone/>
            </a:pPr>
            <a:endParaRPr lang="en-US" i="1" dirty="0"/>
          </a:p>
          <a:p>
            <a:pPr marL="0" indent="0" algn="l" rtl="0">
              <a:buNone/>
            </a:pPr>
            <a:endParaRPr lang="en-US" dirty="0"/>
          </a:p>
          <a:p>
            <a:pPr marL="320040" lvl="1" indent="0" algn="l" rtl="0">
              <a:buNone/>
            </a:pPr>
            <a:endParaRPr lang="en-US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17067"/>
              </p:ext>
            </p:extLst>
          </p:nvPr>
        </p:nvGraphicFramePr>
        <p:xfrm>
          <a:off x="2700388" y="2780928"/>
          <a:ext cx="367443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משוואה" r:id="rId4" imgW="1371600" imgH="457200" progId="Equation.3">
                  <p:embed/>
                </p:oleObj>
              </mc:Choice>
              <mc:Fallback>
                <p:oleObj name="משוואה" r:id="rId4" imgW="1371600" imgH="4572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88" y="2780928"/>
                        <a:ext cx="3674434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ET-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6480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58735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Choose </a:t>
            </a:r>
            <a:r>
              <a:rPr lang="en-US" i="1" dirty="0"/>
              <a:t>k</a:t>
            </a:r>
            <a:r>
              <a:rPr lang="en-US" dirty="0"/>
              <a:t> from </a:t>
            </a:r>
            <a:r>
              <a:rPr lang="en-US" i="1"/>
              <a:t>n </a:t>
            </a:r>
            <a:r>
              <a:rPr lang="en-US"/>
              <a:t>–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7344816" cy="4573488"/>
          </a:xfrm>
        </p:spPr>
        <p:txBody>
          <a:bodyPr>
            <a:normAutofit lnSpcReduction="10000"/>
          </a:bodyPr>
          <a:lstStyle/>
          <a:p>
            <a:pPr marL="320040" lvl="1" indent="0" algn="l" rtl="0">
              <a:buNone/>
            </a:pPr>
            <a:r>
              <a:rPr lang="en-US" sz="3000" b="1" dirty="0" err="1">
                <a:solidFill>
                  <a:srgbClr val="FF8C00"/>
                </a:solidFill>
              </a:rPr>
              <a:t>def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FF"/>
                </a:solidFill>
              </a:rPr>
              <a:t>choose</a:t>
            </a:r>
            <a:r>
              <a:rPr lang="en-US" sz="3000" dirty="0"/>
              <a:t>(n, k):</a:t>
            </a:r>
          </a:p>
          <a:p>
            <a:pPr marL="320040" lvl="1" indent="0" algn="l" rtl="0">
              <a:buNone/>
            </a:pP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    </a:t>
            </a:r>
            <a:r>
              <a:rPr lang="en-US" sz="3000" dirty="0">
                <a:solidFill>
                  <a:srgbClr val="FF8C00"/>
                </a:solidFill>
              </a:rPr>
              <a:t>if</a:t>
            </a:r>
            <a:r>
              <a:rPr lang="en-US" sz="3000" dirty="0"/>
              <a:t> k</a:t>
            </a:r>
            <a:r>
              <a:rPr lang="en-US" sz="3000" dirty="0">
                <a:solidFill>
                  <a:srgbClr val="A52A2A"/>
                </a:solidFill>
              </a:rPr>
              <a:t>==</a:t>
            </a:r>
            <a:r>
              <a:rPr lang="en-US" sz="3000" dirty="0"/>
              <a:t>0 </a:t>
            </a:r>
            <a:r>
              <a:rPr lang="en-US" sz="3000" dirty="0">
                <a:solidFill>
                  <a:srgbClr val="FF8C00"/>
                </a:solidFill>
              </a:rPr>
              <a:t>or</a:t>
            </a:r>
            <a:r>
              <a:rPr lang="en-US" sz="3000" dirty="0"/>
              <a:t> n</a:t>
            </a:r>
            <a:r>
              <a:rPr lang="en-US" sz="3000" dirty="0">
                <a:solidFill>
                  <a:srgbClr val="A52A2A"/>
                </a:solidFill>
              </a:rPr>
              <a:t>==</a:t>
            </a:r>
            <a:r>
              <a:rPr lang="en-US" sz="3000" dirty="0"/>
              <a:t>k: </a:t>
            </a:r>
            <a:br>
              <a:rPr lang="en-US" sz="3000" dirty="0"/>
            </a:br>
            <a:r>
              <a:rPr lang="en-US" sz="3000" dirty="0"/>
              <a:t>        </a:t>
            </a:r>
            <a:r>
              <a:rPr lang="en-US" sz="3000" dirty="0">
                <a:solidFill>
                  <a:srgbClr val="FF8C00"/>
                </a:solidFill>
              </a:rPr>
              <a:t>return</a:t>
            </a:r>
            <a:r>
              <a:rPr lang="en-US" sz="3000" dirty="0"/>
              <a:t> 1 </a:t>
            </a:r>
          </a:p>
          <a:p>
            <a:pPr marL="320040" lvl="1" indent="0" algn="l" rtl="0">
              <a:buNone/>
            </a:pPr>
            <a:br>
              <a:rPr lang="en-US" sz="3000" dirty="0"/>
            </a:br>
            <a:r>
              <a:rPr lang="en-US" sz="3000" dirty="0"/>
              <a:t>    </a:t>
            </a:r>
            <a:r>
              <a:rPr lang="en-US" sz="3000" dirty="0">
                <a:solidFill>
                  <a:srgbClr val="FF8C00"/>
                </a:solidFill>
              </a:rPr>
              <a:t>if</a:t>
            </a:r>
            <a:r>
              <a:rPr lang="en-US" sz="3000" dirty="0"/>
              <a:t> k </a:t>
            </a:r>
            <a:r>
              <a:rPr lang="en-US" sz="3000" dirty="0">
                <a:solidFill>
                  <a:srgbClr val="A52A2A"/>
                </a:solidFill>
              </a:rPr>
              <a:t>&gt;</a:t>
            </a:r>
            <a:r>
              <a:rPr lang="en-US" sz="3000" dirty="0"/>
              <a:t> n:</a:t>
            </a:r>
            <a:br>
              <a:rPr lang="en-US" sz="3000" dirty="0"/>
            </a:br>
            <a:r>
              <a:rPr lang="en-US" sz="3000" dirty="0"/>
              <a:t>        </a:t>
            </a:r>
            <a:r>
              <a:rPr lang="en-US" sz="3000" dirty="0">
                <a:solidFill>
                  <a:srgbClr val="FF8C00"/>
                </a:solidFill>
              </a:rPr>
              <a:t>return</a:t>
            </a:r>
            <a:r>
              <a:rPr lang="en-US" sz="3000" dirty="0"/>
              <a:t> 0 </a:t>
            </a:r>
          </a:p>
          <a:p>
            <a:pPr marL="320040" lvl="1" indent="0" algn="l" rtl="0">
              <a:buNone/>
            </a:pPr>
            <a:br>
              <a:rPr lang="en-US" sz="3000" dirty="0"/>
            </a:br>
            <a:r>
              <a:rPr lang="en-US" sz="3000" dirty="0"/>
              <a:t>    </a:t>
            </a:r>
            <a:r>
              <a:rPr lang="en-US" sz="3000" dirty="0">
                <a:solidFill>
                  <a:srgbClr val="FF8C00"/>
                </a:solidFill>
              </a:rPr>
              <a:t>return</a:t>
            </a:r>
            <a:r>
              <a:rPr lang="en-US" sz="3000" dirty="0"/>
              <a:t> choose(n </a:t>
            </a:r>
            <a:r>
              <a:rPr lang="en-US" sz="3000" dirty="0">
                <a:solidFill>
                  <a:srgbClr val="A52A2A"/>
                </a:solidFill>
              </a:rPr>
              <a:t>-</a:t>
            </a:r>
            <a:r>
              <a:rPr lang="en-US" sz="3000" dirty="0"/>
              <a:t> 1, k </a:t>
            </a:r>
            <a:r>
              <a:rPr lang="en-US" sz="3000" dirty="0">
                <a:solidFill>
                  <a:srgbClr val="A52A2A"/>
                </a:solidFill>
              </a:rPr>
              <a:t>-</a:t>
            </a:r>
            <a:r>
              <a:rPr lang="en-US" sz="3000" dirty="0"/>
              <a:t> 1) </a:t>
            </a:r>
            <a:r>
              <a:rPr lang="en-US" sz="3000" dirty="0">
                <a:solidFill>
                  <a:srgbClr val="A52A2A"/>
                </a:solidFill>
              </a:rPr>
              <a:t>+</a:t>
            </a:r>
            <a:r>
              <a:rPr lang="en-US" sz="3000" dirty="0"/>
              <a:t> </a:t>
            </a:r>
          </a:p>
          <a:p>
            <a:pPr marL="320040" lvl="1" indent="0" algn="l" rtl="0">
              <a:buNone/>
            </a:pPr>
            <a:r>
              <a:rPr lang="en-US" sz="3000" dirty="0"/>
              <a:t>		choose(n </a:t>
            </a:r>
            <a:r>
              <a:rPr lang="en-US" sz="3000" dirty="0">
                <a:solidFill>
                  <a:srgbClr val="A52A2A"/>
                </a:solidFill>
              </a:rPr>
              <a:t>-</a:t>
            </a:r>
            <a:r>
              <a:rPr lang="en-US" sz="3000" dirty="0"/>
              <a:t> 1, k)</a:t>
            </a:r>
          </a:p>
        </p:txBody>
      </p: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157192"/>
            <a:ext cx="419541" cy="36004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725144"/>
            <a:ext cx="419541" cy="360040"/>
          </a:xfrm>
          <a:prstGeom prst="rect">
            <a:avLst/>
          </a:prstGeom>
        </p:spPr>
      </p:pic>
      <p:pic>
        <p:nvPicPr>
          <p:cNvPr id="12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52320" y="6237312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 Tutor</a:t>
            </a:r>
            <a:endParaRPr lang="he-IL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71" y="1317232"/>
            <a:ext cx="2580359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67777" y="23848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ym typeface="Wingdings" pitchFamily="2" charset="2"/>
              </a:rPr>
              <a:t>k == 0  1</a:t>
            </a:r>
          </a:p>
          <a:p>
            <a:r>
              <a:rPr lang="en-US" sz="2000" i="1" dirty="0">
                <a:sym typeface="Wingdings" pitchFamily="2" charset="2"/>
              </a:rPr>
              <a:t>k == n  1</a:t>
            </a:r>
          </a:p>
          <a:p>
            <a:r>
              <a:rPr lang="en-US" sz="2000" i="1" dirty="0"/>
              <a:t>k &gt; n   </a:t>
            </a:r>
            <a:r>
              <a:rPr lang="en-US" sz="2000" i="1" dirty="0">
                <a:sym typeface="Wingdings" pitchFamily="2" charset="2"/>
              </a:rPr>
              <a:t> 0</a:t>
            </a:r>
          </a:p>
        </p:txBody>
      </p:sp>
    </p:spTree>
    <p:extLst>
      <p:ext uri="{BB962C8B-B14F-4D97-AF65-F5344CB8AC3E}">
        <p14:creationId xmlns:p14="http://schemas.microsoft.com/office/powerpoint/2010/main" val="22055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Choose k from n –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/>
              <a:t>&gt;&gt;&gt; choose(4, 2)</a:t>
            </a:r>
          </a:p>
          <a:p>
            <a:pPr marL="320040" lvl="1" indent="0" algn="l" rtl="0">
              <a:buNone/>
            </a:pP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838478" y="1412776"/>
            <a:ext cx="893762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4</a:t>
            </a:r>
          </a:p>
          <a:p>
            <a:pPr eaLnBrk="1" hangingPunct="1"/>
            <a:r>
              <a:rPr lang="en-US" sz="1600"/>
              <a:t>k = 2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283968" y="2489101"/>
            <a:ext cx="893763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3</a:t>
            </a:r>
          </a:p>
          <a:p>
            <a:pPr eaLnBrk="1" hangingPunct="1"/>
            <a:r>
              <a:rPr lang="en-US" sz="1600"/>
              <a:t>k = 1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566670" y="2427189"/>
            <a:ext cx="893762" cy="712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3</a:t>
            </a:r>
          </a:p>
          <a:p>
            <a:pPr eaLnBrk="1" hangingPunct="1"/>
            <a:r>
              <a:rPr lang="en-US" sz="1600"/>
              <a:t>k = 2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516215" y="2125564"/>
            <a:ext cx="1384623" cy="3016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4730849" y="2125563"/>
            <a:ext cx="1369639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4874593" y="3201889"/>
            <a:ext cx="273396" cy="252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656559" y="3454301"/>
            <a:ext cx="893762" cy="712788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7007076" y="3401914"/>
            <a:ext cx="893763" cy="712787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2</a:t>
            </a:r>
          </a:p>
          <a:p>
            <a:pPr eaLnBrk="1" hangingPunct="1"/>
            <a:r>
              <a:rPr lang="en-US" sz="1600"/>
              <a:t>k = 1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8142733" y="3395564"/>
            <a:ext cx="893763" cy="712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2</a:t>
            </a: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4464471" y="4155480"/>
            <a:ext cx="376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773909" y="4432201"/>
            <a:ext cx="893762" cy="7127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1</a:t>
            </a:r>
          </a:p>
          <a:p>
            <a:pPr eaLnBrk="1" hangingPunct="1"/>
            <a:r>
              <a:rPr lang="en-US" sz="1600"/>
              <a:t>k = 0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5296321" y="4150717"/>
            <a:ext cx="347663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5334421" y="4429026"/>
            <a:ext cx="893763" cy="7127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1</a:t>
            </a:r>
          </a:p>
          <a:p>
            <a:pPr eaLnBrk="1" hangingPunct="1"/>
            <a:r>
              <a:rPr lang="en-US" sz="1600"/>
              <a:t>k = 1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7646839" y="3134717"/>
            <a:ext cx="3889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52246" y="3133130"/>
            <a:ext cx="338137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076083" y="4118967"/>
            <a:ext cx="3762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6385520" y="4395689"/>
            <a:ext cx="893763" cy="7127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1</a:t>
            </a:r>
          </a:p>
          <a:p>
            <a:pPr eaLnBrk="1" hangingPunct="1"/>
            <a:r>
              <a:rPr lang="en-US" sz="1600" dirty="0"/>
              <a:t>k = 0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7678589" y="4114205"/>
            <a:ext cx="347662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7716689" y="4392514"/>
            <a:ext cx="893762" cy="71278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1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6529" y="5852254"/>
            <a:ext cx="72426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the redundant calls. How many calls in choose(100, 50)?</a:t>
            </a:r>
            <a:endParaRPr lang="he-IL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8" y="2234605"/>
            <a:ext cx="2580359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6285358" y="3356992"/>
            <a:ext cx="2463105" cy="1950591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3230835" y="3436293"/>
            <a:ext cx="893763" cy="712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n = 2</a:t>
            </a:r>
          </a:p>
          <a:p>
            <a:pPr eaLnBrk="1" hangingPunct="1"/>
            <a:r>
              <a:rPr lang="en-US" sz="1600"/>
              <a:t>k = 0</a:t>
            </a: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3773909" y="3201889"/>
            <a:ext cx="690562" cy="234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73909" y="3350617"/>
            <a:ext cx="2627412" cy="1950591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7794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Solution – Use </a:t>
            </a:r>
            <a:r>
              <a:rPr lang="en-US" dirty="0" err="1"/>
              <a:t>Memoization</a:t>
            </a:r>
            <a:r>
              <a:rPr lang="en-US" dirty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4555" y="1196752"/>
            <a:ext cx="7740352" cy="5112568"/>
          </a:xfrm>
        </p:spPr>
        <p:txBody>
          <a:bodyPr>
            <a:normAutofit fontScale="92500" lnSpcReduction="10000"/>
          </a:bodyPr>
          <a:lstStyle/>
          <a:p>
            <a:pPr marL="320040" lvl="1" indent="0" algn="l" rtl="0">
              <a:buNone/>
            </a:pPr>
            <a:r>
              <a:rPr lang="en-US" sz="2600" b="1" dirty="0">
                <a:solidFill>
                  <a:srgbClr val="FF8C00"/>
                </a:solidFill>
              </a:rPr>
              <a:t>def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0000FF"/>
                </a:solidFill>
              </a:rPr>
              <a:t>choose_memo</a:t>
            </a:r>
            <a:r>
              <a:rPr lang="en-US" sz="2600" dirty="0"/>
              <a:t>(n, k,                            ):</a:t>
            </a:r>
            <a:br>
              <a:rPr lang="en-US" sz="2600" dirty="0"/>
            </a:br>
            <a:r>
              <a:rPr lang="en-US" sz="2600" dirty="0"/>
              <a:t>    </a:t>
            </a:r>
            <a:r>
              <a:rPr lang="en-US" sz="2600" dirty="0">
                <a:solidFill>
                  <a:srgbClr val="FF8C00"/>
                </a:solidFill>
              </a:rPr>
              <a:t>if</a:t>
            </a:r>
            <a:r>
              <a:rPr lang="en-US" sz="2600" dirty="0"/>
              <a:t> k</a:t>
            </a:r>
            <a:r>
              <a:rPr lang="en-US" sz="2600" dirty="0">
                <a:solidFill>
                  <a:srgbClr val="A52A2A"/>
                </a:solidFill>
              </a:rPr>
              <a:t>==</a:t>
            </a:r>
            <a:r>
              <a:rPr lang="en-US" sz="2600" dirty="0"/>
              <a:t>0 </a:t>
            </a:r>
            <a:r>
              <a:rPr lang="en-US" sz="2600" dirty="0">
                <a:solidFill>
                  <a:srgbClr val="FF8C00"/>
                </a:solidFill>
              </a:rPr>
              <a:t>or</a:t>
            </a:r>
            <a:r>
              <a:rPr lang="en-US" sz="2600" dirty="0"/>
              <a:t> n</a:t>
            </a:r>
            <a:r>
              <a:rPr lang="en-US" sz="2600" dirty="0">
                <a:solidFill>
                  <a:srgbClr val="A52A2A"/>
                </a:solidFill>
              </a:rPr>
              <a:t>==</a:t>
            </a:r>
            <a:r>
              <a:rPr lang="en-US" sz="2600" dirty="0"/>
              <a:t>k: </a:t>
            </a:r>
            <a:br>
              <a:rPr lang="en-US" sz="2600" dirty="0"/>
            </a:br>
            <a:r>
              <a:rPr lang="en-US" sz="2600" dirty="0"/>
              <a:t>        </a:t>
            </a:r>
            <a:r>
              <a:rPr lang="en-US" sz="2600" dirty="0">
                <a:solidFill>
                  <a:srgbClr val="FF8C00"/>
                </a:solidFill>
              </a:rPr>
              <a:t>return</a:t>
            </a:r>
            <a:r>
              <a:rPr lang="en-US" sz="2600" dirty="0"/>
              <a:t> 1 </a:t>
            </a:r>
            <a:br>
              <a:rPr lang="en-US" sz="2600" dirty="0"/>
            </a:br>
            <a:r>
              <a:rPr lang="en-US" sz="2600" dirty="0"/>
              <a:t>    </a:t>
            </a:r>
            <a:r>
              <a:rPr lang="en-US" sz="2600" dirty="0">
                <a:solidFill>
                  <a:srgbClr val="FF8C00"/>
                </a:solidFill>
              </a:rPr>
              <a:t>if</a:t>
            </a:r>
            <a:r>
              <a:rPr lang="en-US" sz="2600" dirty="0"/>
              <a:t> n </a:t>
            </a:r>
            <a:r>
              <a:rPr lang="en-US" sz="2600" dirty="0">
                <a:solidFill>
                  <a:srgbClr val="A52A2A"/>
                </a:solidFill>
              </a:rPr>
              <a:t>&lt;</a:t>
            </a:r>
            <a:r>
              <a:rPr lang="en-US" sz="2600" dirty="0"/>
              <a:t> k: </a:t>
            </a:r>
            <a:r>
              <a:rPr lang="en-US" sz="2600" dirty="0">
                <a:solidFill>
                  <a:srgbClr val="FF0000"/>
                </a:solidFill>
              </a:rPr>
              <a:t>#optional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        </a:t>
            </a:r>
            <a:r>
              <a:rPr lang="en-US" sz="2600" dirty="0">
                <a:solidFill>
                  <a:srgbClr val="FF8C00"/>
                </a:solidFill>
              </a:rPr>
              <a:t>return</a:t>
            </a:r>
            <a:r>
              <a:rPr lang="en-US" sz="2600" dirty="0"/>
              <a:t> 0 </a:t>
            </a:r>
          </a:p>
          <a:p>
            <a:pPr marL="320040" lvl="1" indent="0" algn="l" rtl="0">
              <a:buNone/>
            </a:pPr>
            <a:endParaRPr lang="en-US" sz="2600" dirty="0"/>
          </a:p>
          <a:p>
            <a:pPr marL="320040" lvl="1" indent="0" algn="l" rtl="0">
              <a:buNone/>
            </a:pPr>
            <a:endParaRPr lang="en-US" sz="2600" dirty="0"/>
          </a:p>
          <a:p>
            <a:pPr marL="320040" lvl="1" indent="0" algn="l" rtl="0">
              <a:buNone/>
            </a:pPr>
            <a:endParaRPr lang="en-US" sz="2600" dirty="0"/>
          </a:p>
          <a:p>
            <a:pPr marL="320040" lvl="1" indent="0" algn="l" rtl="0">
              <a:buNone/>
            </a:pPr>
            <a:endParaRPr lang="en-US" sz="2600" dirty="0"/>
          </a:p>
          <a:p>
            <a:pPr marL="320040" lvl="1" indent="0" algn="l" rtl="0">
              <a:buNone/>
            </a:pPr>
            <a:r>
              <a:rPr lang="en-US" sz="2600" dirty="0"/>
              <a:t>     </a:t>
            </a:r>
            <a:br>
              <a:rPr lang="en-US" sz="2600" dirty="0"/>
            </a:br>
            <a:r>
              <a:rPr lang="en-US" sz="2600" dirty="0"/>
              <a:t>                                          </a:t>
            </a:r>
            <a:r>
              <a:rPr lang="en-US" sz="2800" dirty="0">
                <a:solidFill>
                  <a:srgbClr val="A52A2A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 err="1"/>
              <a:t>choose_memo</a:t>
            </a:r>
            <a:r>
              <a:rPr lang="en-US" sz="2600" dirty="0"/>
              <a:t>(n </a:t>
            </a:r>
            <a:r>
              <a:rPr lang="en-US" sz="2600" dirty="0">
                <a:solidFill>
                  <a:srgbClr val="A52A2A"/>
                </a:solidFill>
              </a:rPr>
              <a:t>-</a:t>
            </a:r>
            <a:r>
              <a:rPr lang="en-US" sz="2600" dirty="0"/>
              <a:t> 1, k </a:t>
            </a:r>
            <a:r>
              <a:rPr lang="en-US" sz="2600" dirty="0">
                <a:solidFill>
                  <a:srgbClr val="A52A2A"/>
                </a:solidFill>
              </a:rPr>
              <a:t>–</a:t>
            </a:r>
            <a:r>
              <a:rPr lang="en-US" sz="2600" dirty="0"/>
              <a:t> 1,             ) 		         	        </a:t>
            </a:r>
            <a:r>
              <a:rPr lang="en-US" sz="2600" dirty="0">
                <a:solidFill>
                  <a:srgbClr val="A52A2A"/>
                </a:solidFill>
              </a:rPr>
              <a:t>+</a:t>
            </a:r>
            <a:r>
              <a:rPr lang="en-US" sz="2600" dirty="0"/>
              <a:t> </a:t>
            </a:r>
            <a:r>
              <a:rPr lang="en-US" sz="2600" dirty="0" err="1"/>
              <a:t>choose_memo</a:t>
            </a:r>
            <a:r>
              <a:rPr lang="en-US" sz="2600" dirty="0"/>
              <a:t>(n </a:t>
            </a:r>
            <a:r>
              <a:rPr lang="en-US" sz="2600" dirty="0">
                <a:solidFill>
                  <a:srgbClr val="A52A2A"/>
                </a:solidFill>
              </a:rPr>
              <a:t>-</a:t>
            </a:r>
            <a:r>
              <a:rPr lang="en-US" sz="2600" dirty="0"/>
              <a:t> 1, k,               )</a:t>
            </a:r>
          </a:p>
          <a:p>
            <a:pPr marL="320040" lvl="1" indent="0" algn="l" rtl="0">
              <a:buNone/>
            </a:pPr>
            <a:r>
              <a:rPr lang="en-US" sz="2600" dirty="0"/>
              <a:t>    </a:t>
            </a:r>
            <a:r>
              <a:rPr lang="en-US" sz="2600" dirty="0">
                <a:solidFill>
                  <a:srgbClr val="FF8C00"/>
                </a:solidFill>
              </a:rPr>
              <a:t>return</a:t>
            </a:r>
            <a:endParaRPr lang="en-US" sz="2600" dirty="0"/>
          </a:p>
        </p:txBody>
      </p: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" y="177281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" y="2420888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91" y="4797152"/>
            <a:ext cx="419541" cy="36004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91" y="5157192"/>
            <a:ext cx="419541" cy="360040"/>
          </a:xfrm>
          <a:prstGeom prst="rect">
            <a:avLst/>
          </a:prstGeom>
        </p:spPr>
      </p:pic>
      <p:pic>
        <p:nvPicPr>
          <p:cNvPr id="15" name="Picture 14" descr="av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9" y="4653136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2501" y="1124744"/>
            <a:ext cx="19656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memo=None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84" y="2978949"/>
            <a:ext cx="3046988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20040" lvl="1"/>
            <a:r>
              <a:rPr lang="en-US" sz="2800" dirty="0">
                <a:solidFill>
                  <a:srgbClr val="C00000"/>
                </a:solidFill>
              </a:rPr>
              <a:t>if memo == None:</a:t>
            </a:r>
          </a:p>
          <a:p>
            <a:pPr marL="320040" lvl="1"/>
            <a:r>
              <a:rPr lang="en-US" sz="2800" dirty="0">
                <a:solidFill>
                  <a:srgbClr val="C00000"/>
                </a:solidFill>
              </a:rPr>
              <a:t>    memo = 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6532" y="3861048"/>
            <a:ext cx="251735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mem_key</a:t>
            </a:r>
            <a:r>
              <a:rPr lang="en-US" sz="2800" dirty="0">
                <a:solidFill>
                  <a:srgbClr val="C00000"/>
                </a:solidFill>
              </a:rPr>
              <a:t> = (</a:t>
            </a:r>
            <a:r>
              <a:rPr lang="en-US" sz="2800" dirty="0" err="1">
                <a:solidFill>
                  <a:srgbClr val="C00000"/>
                </a:solidFill>
              </a:rPr>
              <a:t>n,k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597" y="4273932"/>
            <a:ext cx="357533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if </a:t>
            </a:r>
            <a:r>
              <a:rPr lang="en-US" sz="2800" dirty="0" err="1">
                <a:solidFill>
                  <a:srgbClr val="C00000"/>
                </a:solidFill>
              </a:rPr>
              <a:t>mem_key</a:t>
            </a:r>
            <a:r>
              <a:rPr lang="en-US" sz="2800" dirty="0">
                <a:solidFill>
                  <a:srgbClr val="C00000"/>
                </a:solidFill>
              </a:rPr>
              <a:t> not in memo: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358" y="4660574"/>
            <a:ext cx="248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memo[</a:t>
            </a:r>
            <a:r>
              <a:rPr lang="en-US" sz="2800" dirty="0" err="1">
                <a:solidFill>
                  <a:srgbClr val="C00000"/>
                </a:solidFill>
              </a:rPr>
              <a:t>mem_key</a:t>
            </a:r>
            <a:r>
              <a:rPr lang="en-US" sz="2800" dirty="0">
                <a:solidFill>
                  <a:srgbClr val="C00000"/>
                </a:solidFill>
              </a:rPr>
              <a:t>]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7162" y="5426060"/>
            <a:ext cx="248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memo[</a:t>
            </a:r>
            <a:r>
              <a:rPr lang="en-US" sz="2800" dirty="0" err="1">
                <a:solidFill>
                  <a:srgbClr val="C00000"/>
                </a:solidFill>
              </a:rPr>
              <a:t>mem_key</a:t>
            </a:r>
            <a:r>
              <a:rPr lang="en-US" sz="2800" dirty="0">
                <a:solidFill>
                  <a:srgbClr val="C00000"/>
                </a:solidFill>
              </a:rPr>
              <a:t>]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28537" y="5013176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</a:t>
            </a:r>
            <a:endParaRPr lang="he-IL" sz="28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8264" y="4679558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memo</a:t>
            </a:r>
            <a:endParaRPr lang="he-IL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57" y="379986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Choose k from n –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3923" y="1437062"/>
            <a:ext cx="8496944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b="1" dirty="0">
                <a:latin typeface="Courier" pitchFamily="49" charset="0"/>
              </a:rPr>
              <a:t> choose(4, 2)</a:t>
            </a:r>
          </a:p>
          <a:p>
            <a:pPr marL="320040" lvl="1" indent="0" algn="l" rtl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48064" y="1401167"/>
            <a:ext cx="893762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4</a:t>
            </a:r>
          </a:p>
          <a:p>
            <a:pPr eaLnBrk="1" hangingPunct="1"/>
            <a:r>
              <a:rPr lang="en-US" sz="1600" dirty="0"/>
              <a:t>k = 2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75108" y="2457603"/>
            <a:ext cx="893763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3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339096" y="2398714"/>
            <a:ext cx="893762" cy="712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3</a:t>
            </a:r>
          </a:p>
          <a:p>
            <a:pPr eaLnBrk="1" hangingPunct="1"/>
            <a:r>
              <a:rPr lang="en-US" sz="1600" dirty="0"/>
              <a:t>k = 2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705019" y="2121892"/>
            <a:ext cx="1958863" cy="25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3655509" y="2121892"/>
            <a:ext cx="1644271" cy="302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2813441" y="3187478"/>
            <a:ext cx="69637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175514" y="3425742"/>
            <a:ext cx="893763" cy="712800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3914628" y="3185890"/>
            <a:ext cx="338137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366561" y="3426294"/>
            <a:ext cx="893762" cy="712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0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713400" y="3382426"/>
            <a:ext cx="893763" cy="712787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8049215" y="3366669"/>
            <a:ext cx="893763" cy="712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2</a:t>
            </a:r>
          </a:p>
          <a:p>
            <a:pPr eaLnBrk="1" hangingPunct="1"/>
            <a:r>
              <a:rPr lang="en-US" sz="1600" dirty="0"/>
              <a:t>k = 2</a:t>
            </a: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3801304" y="4157669"/>
            <a:ext cx="555683" cy="458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362771" y="4630181"/>
            <a:ext cx="893762" cy="7127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1</a:t>
            </a:r>
          </a:p>
          <a:p>
            <a:pPr eaLnBrk="1" hangingPunct="1"/>
            <a:r>
              <a:rPr lang="en-US" sz="1600" dirty="0"/>
              <a:t>k = 0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4795113" y="4152533"/>
            <a:ext cx="541753" cy="463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830365" y="4627006"/>
            <a:ext cx="893763" cy="7127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/>
              <a:t>n = 1</a:t>
            </a:r>
          </a:p>
          <a:p>
            <a:pPr eaLnBrk="1" hangingPunct="1"/>
            <a:r>
              <a:rPr lang="en-US" sz="1600" dirty="0"/>
              <a:t>k = 1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7217186" y="3137239"/>
            <a:ext cx="317171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7939171" y="3135652"/>
            <a:ext cx="449253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1916832"/>
            <a:ext cx="197102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u="sng" dirty="0"/>
              <a:t>memo</a:t>
            </a:r>
          </a:p>
          <a:p>
            <a:pPr>
              <a:spcBef>
                <a:spcPts val="600"/>
              </a:spcBef>
            </a:pPr>
            <a:r>
              <a:rPr lang="en-US" dirty="0"/>
              <a:t>{}</a:t>
            </a:r>
          </a:p>
          <a:p>
            <a:pPr>
              <a:spcBef>
                <a:spcPts val="600"/>
              </a:spcBef>
            </a:pPr>
            <a:r>
              <a:rPr lang="en-US" dirty="0"/>
              <a:t>{(2,1): 2,</a:t>
            </a:r>
          </a:p>
          <a:p>
            <a:pPr>
              <a:spcBef>
                <a:spcPts val="600"/>
              </a:spcBef>
            </a:pPr>
            <a:r>
              <a:rPr lang="en-US" dirty="0"/>
              <a:t>  (3,1): 3,</a:t>
            </a:r>
          </a:p>
          <a:p>
            <a:pPr>
              <a:spcBef>
                <a:spcPts val="600"/>
              </a:spcBef>
            </a:pPr>
            <a:r>
              <a:rPr lang="en-US" dirty="0"/>
              <a:t>  (3,2): 3,</a:t>
            </a:r>
          </a:p>
          <a:p>
            <a:pPr>
              <a:spcBef>
                <a:spcPts val="600"/>
              </a:spcBef>
            </a:pPr>
            <a:r>
              <a:rPr lang="en-US" dirty="0"/>
              <a:t>  (4,2): 6}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1560" y="2624906"/>
            <a:ext cx="864096" cy="378181"/>
          </a:xfrm>
          <a:prstGeom prst="round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52533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65" y="5367579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95" y="5373216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19" y="4143443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57" y="4143443"/>
            <a:ext cx="365677" cy="36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1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River Cruising </a:t>
            </a:r>
            <a:endParaRPr lang="he-IL" dirty="0"/>
          </a:p>
        </p:txBody>
      </p:sp>
      <p:sp>
        <p:nvSpPr>
          <p:cNvPr id="5" name="Content Placeholder 4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  <a:blipFill rotWithShape="1">
            <a:blip r:embed="rId3" cstate="print"/>
            <a:stretch>
              <a:fillRect l="-694" t="-1200" b="-3200"/>
            </a:stretch>
          </a:blipFill>
        </p:spPr>
        <p:txBody>
          <a:bodyPr/>
          <a:lstStyle/>
          <a:p>
            <a:pPr>
              <a:buNone/>
            </a:pPr>
            <a:endParaRPr lang="he-IL" dirty="0">
              <a:noFill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 dirty="0"/>
          </a:p>
        </p:txBody>
      </p:sp>
      <p:sp>
        <p:nvSpPr>
          <p:cNvPr id="4" name="Flowchart: Punched Tape 3"/>
          <p:cNvSpPr/>
          <p:nvPr/>
        </p:nvSpPr>
        <p:spPr>
          <a:xfrm>
            <a:off x="1115616" y="2060848"/>
            <a:ext cx="7344816" cy="576064"/>
          </a:xfrm>
          <a:prstGeom prst="flowChartPunchedTape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971600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1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8244408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i="1" dirty="0">
                <a:solidFill>
                  <a:prstClr val="white"/>
                </a:solidFill>
              </a:rPr>
              <a:t>N</a:t>
            </a:r>
            <a:endParaRPr lang="he-IL" b="1" i="1" dirty="0">
              <a:solidFill>
                <a:prstClr val="white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2123728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2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3275856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3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4427984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4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5508104" y="249289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5</a:t>
            </a:r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637220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673224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709228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745232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781236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solidFill>
                <a:prstClr val="white"/>
              </a:solidFill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6012160" y="24928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 rot="20684111">
            <a:off x="3866614" y="2354358"/>
            <a:ext cx="264090" cy="105636"/>
          </a:xfrm>
          <a:prstGeom prst="homePlate">
            <a:avLst/>
          </a:prstGeom>
          <a:solidFill>
            <a:srgbClr val="0000FF"/>
          </a:solidFill>
          <a:ln>
            <a:noFill/>
          </a:ln>
          <a:effectLst>
            <a:outerShdw blurRad="50800" dist="38100" dir="5400000" algn="t" rotWithShape="0">
              <a:srgbClr val="0000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00FF"/>
              </a:solidFill>
            </a:endParaRPr>
          </a:p>
        </p:txBody>
      </p:sp>
      <p:grpSp>
        <p:nvGrpSpPr>
          <p:cNvPr id="6" name="Group 27"/>
          <p:cNvGrpSpPr/>
          <p:nvPr/>
        </p:nvGrpSpPr>
        <p:grpSpPr>
          <a:xfrm>
            <a:off x="1115616" y="3284984"/>
            <a:ext cx="7272808" cy="504056"/>
            <a:chOff x="1115616" y="2780928"/>
            <a:chExt cx="7272808" cy="504056"/>
          </a:xfrm>
        </p:grpSpPr>
        <p:sp>
          <p:nvSpPr>
            <p:cNvPr id="24" name="Left Bracket 23"/>
            <p:cNvSpPr/>
            <p:nvPr/>
          </p:nvSpPr>
          <p:spPr>
            <a:xfrm rot="16200000">
              <a:off x="2771800" y="1124745"/>
              <a:ext cx="144016" cy="3456384"/>
            </a:xfrm>
            <a:prstGeom prst="leftBracket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26" name="Left Bracket 25"/>
            <p:cNvSpPr/>
            <p:nvPr/>
          </p:nvSpPr>
          <p:spPr>
            <a:xfrm rot="16200000">
              <a:off x="5076056" y="2348880"/>
              <a:ext cx="144016" cy="1008112"/>
            </a:xfrm>
            <a:prstGeom prst="leftBracket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27" name="Left Bracket 26"/>
            <p:cNvSpPr/>
            <p:nvPr/>
          </p:nvSpPr>
          <p:spPr>
            <a:xfrm rot="16200000">
              <a:off x="6984268" y="1520789"/>
              <a:ext cx="144016" cy="2664296"/>
            </a:xfrm>
            <a:prstGeom prst="leftBracket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3768" y="2915652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23$</a:t>
              </a:r>
              <a:endParaRPr lang="he-IL" sz="14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8024" y="2906360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40$</a:t>
              </a:r>
              <a:endParaRPr lang="he-IL" sz="14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8224" y="2915652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17$</a:t>
              </a:r>
              <a:endParaRPr lang="he-IL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1024"/>
          <p:cNvGrpSpPr/>
          <p:nvPr/>
        </p:nvGrpSpPr>
        <p:grpSpPr>
          <a:xfrm>
            <a:off x="1115616" y="2780928"/>
            <a:ext cx="7272808" cy="513348"/>
            <a:chOff x="1115616" y="2780928"/>
            <a:chExt cx="7272808" cy="513348"/>
          </a:xfrm>
        </p:grpSpPr>
        <p:sp>
          <p:nvSpPr>
            <p:cNvPr id="31" name="Left Bracket 30"/>
            <p:cNvSpPr/>
            <p:nvPr/>
          </p:nvSpPr>
          <p:spPr>
            <a:xfrm rot="16200000">
              <a:off x="4680012" y="-783468"/>
              <a:ext cx="144016" cy="7272808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427984" y="2924944"/>
              <a:ext cx="11521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100$</a:t>
              </a:r>
              <a:endParaRPr lang="he-IL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12452</TotalTime>
  <Words>2682</Words>
  <Application>Microsoft Macintosh PowerPoint</Application>
  <PresentationFormat>On-screen Show (4:3)</PresentationFormat>
  <Paragraphs>482</Paragraphs>
  <Slides>32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Cambria Math</vt:lpstr>
      <vt:lpstr>Courier</vt:lpstr>
      <vt:lpstr>Courier New</vt:lpstr>
      <vt:lpstr>Franklin Gothic Book</vt:lpstr>
      <vt:lpstr>Gabriola</vt:lpstr>
      <vt:lpstr>Perpetua</vt:lpstr>
      <vt:lpstr>Times New Roman</vt:lpstr>
      <vt:lpstr>Wingdings</vt:lpstr>
      <vt:lpstr>Wingdings 2</vt:lpstr>
      <vt:lpstr>Equity</vt:lpstr>
      <vt:lpstr>משוואה</vt:lpstr>
      <vt:lpstr>Programming for Engineers in Python</vt:lpstr>
      <vt:lpstr>Plan</vt:lpstr>
      <vt:lpstr>Recursion+Memoization</vt:lpstr>
      <vt:lpstr>Example 1: Choose k From n</vt:lpstr>
      <vt:lpstr>Choose k from n – Code</vt:lpstr>
      <vt:lpstr>Choose k from n – Recursion Tree</vt:lpstr>
      <vt:lpstr>Solution – Use Memoization!</vt:lpstr>
      <vt:lpstr>Choose k from n – Recursion Tree</vt:lpstr>
      <vt:lpstr>Example 2: River Cruising </vt:lpstr>
      <vt:lpstr>River Cruising, Take 1 </vt:lpstr>
      <vt:lpstr>Example for N=4</vt:lpstr>
      <vt:lpstr>Example for N=4</vt:lpstr>
      <vt:lpstr>River Cruising, Take 2 </vt:lpstr>
      <vt:lpstr>River Cruising with Memoization</vt:lpstr>
      <vt:lpstr>River Cruising with Memoization</vt:lpstr>
      <vt:lpstr>Example Run</vt:lpstr>
      <vt:lpstr>Optimal Route</vt:lpstr>
      <vt:lpstr>Example 3: String Merge</vt:lpstr>
      <vt:lpstr>Additional example</vt:lpstr>
      <vt:lpstr>String Merge – Sub-optimality</vt:lpstr>
      <vt:lpstr>String Merge – Sub-optimality</vt:lpstr>
      <vt:lpstr>String Merge, No Memoization</vt:lpstr>
      <vt:lpstr>String Merge + Memo, Take 1</vt:lpstr>
      <vt:lpstr>String Merge + Memo, Take 1</vt:lpstr>
      <vt:lpstr>String Merge + Memo, Take 2</vt:lpstr>
      <vt:lpstr>PowerPoint Presentation</vt:lpstr>
      <vt:lpstr>Merge Sort</vt:lpstr>
      <vt:lpstr>Merging Two Sorted Lists</vt:lpstr>
      <vt:lpstr>Merging two sorted lists into a sorted list</vt:lpstr>
      <vt:lpstr>Merge Sort Algorithm</vt:lpstr>
      <vt:lpstr>Merge Sort – Code</vt:lpstr>
      <vt:lpstr>PowerPoint Presentation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ddam;yr</dc:creator>
  <cp:lastModifiedBy>LENA DANKIN</cp:lastModifiedBy>
  <cp:revision>987</cp:revision>
  <cp:lastPrinted>2017-12-05T18:09:48Z</cp:lastPrinted>
  <dcterms:created xsi:type="dcterms:W3CDTF">2011-11-28T09:49:17Z</dcterms:created>
  <dcterms:modified xsi:type="dcterms:W3CDTF">2019-12-04T13:59:18Z</dcterms:modified>
</cp:coreProperties>
</file>