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445" r:id="rId3"/>
    <p:sldId id="385" r:id="rId4"/>
    <p:sldId id="472" r:id="rId5"/>
    <p:sldId id="473" r:id="rId6"/>
    <p:sldId id="384" r:id="rId7"/>
    <p:sldId id="474" r:id="rId8"/>
    <p:sldId id="468" r:id="rId9"/>
    <p:sldId id="471" r:id="rId10"/>
    <p:sldId id="441" r:id="rId11"/>
    <p:sldId id="463" r:id="rId12"/>
    <p:sldId id="464" r:id="rId13"/>
    <p:sldId id="470" r:id="rId14"/>
    <p:sldId id="485" r:id="rId15"/>
    <p:sldId id="426" r:id="rId16"/>
    <p:sldId id="390" r:id="rId17"/>
    <p:sldId id="486" r:id="rId18"/>
    <p:sldId id="427" r:id="rId19"/>
    <p:sldId id="413" r:id="rId20"/>
    <p:sldId id="447" r:id="rId21"/>
    <p:sldId id="448" r:id="rId22"/>
    <p:sldId id="432" r:id="rId23"/>
    <p:sldId id="400" r:id="rId24"/>
    <p:sldId id="402" r:id="rId25"/>
    <p:sldId id="433" r:id="rId26"/>
    <p:sldId id="416" r:id="rId27"/>
    <p:sldId id="455" r:id="rId28"/>
    <p:sldId id="451" r:id="rId29"/>
    <p:sldId id="418" r:id="rId30"/>
    <p:sldId id="419" r:id="rId31"/>
    <p:sldId id="403" r:id="rId32"/>
    <p:sldId id="435" r:id="rId33"/>
    <p:sldId id="436" r:id="rId34"/>
    <p:sldId id="404" r:id="rId35"/>
    <p:sldId id="405" r:id="rId36"/>
    <p:sldId id="449" r:id="rId37"/>
    <p:sldId id="478" r:id="rId38"/>
    <p:sldId id="479" r:id="rId39"/>
    <p:sldId id="461" r:id="rId40"/>
    <p:sldId id="437" r:id="rId41"/>
    <p:sldId id="412" r:id="rId42"/>
    <p:sldId id="483" r:id="rId43"/>
    <p:sldId id="484" r:id="rId44"/>
    <p:sldId id="469" r:id="rId45"/>
    <p:sldId id="480" r:id="rId46"/>
    <p:sldId id="481" r:id="rId47"/>
    <p:sldId id="482" r:id="rId48"/>
  </p:sldIdLst>
  <p:sldSz cx="9144000" cy="6858000" type="screen4x3"/>
  <p:notesSz cx="6797675" cy="9928225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C"/>
    <a:srgbClr val="0000FF"/>
    <a:srgbClr val="861CD6"/>
    <a:srgbClr val="008000"/>
    <a:srgbClr val="9933E5"/>
    <a:srgbClr val="672C94"/>
    <a:srgbClr val="FCFEDE"/>
    <a:srgbClr val="F4FB9F"/>
    <a:srgbClr val="61B1C1"/>
    <a:srgbClr val="F2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31" autoAdjust="0"/>
    <p:restoredTop sz="94743" autoAdjust="0"/>
  </p:normalViewPr>
  <p:slideViewPr>
    <p:cSldViewPr>
      <p:cViewPr varScale="1">
        <p:scale>
          <a:sx n="66" d="100"/>
          <a:sy n="66" d="100"/>
        </p:scale>
        <p:origin x="9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49899" y="0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D1C8299-CDDF-431F-80D4-0AF15E86D842}" type="datetimeFigureOut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1" y="9430223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49899" y="9430223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F9F65D6-C861-48B7-AD4B-01E42439B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D477C4B-553D-4DD0-B5FF-ECDA0E186C25}" type="datetimeFigureOut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2" rIns="95562" bIns="47782" rtlCol="0" anchor="ctr"/>
          <a:lstStyle/>
          <a:p>
            <a:pPr lvl="0"/>
            <a:endParaRPr lang="en-US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5562" tIns="47782" rIns="95562" bIns="47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1" y="9430223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49899" y="9430223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9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cs typeface="Arial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80A165-8A43-4CF3-82D3-ACB0ED1AB19A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981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6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3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9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5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2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8BF91-4971-4FFC-BED2-B309598850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8BF91-4971-4FFC-BED2-B309598850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383C3-20A0-4552-9BEC-EE785F29E18D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B58E-C1BF-4596-81E1-EFBFD75509DC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B307B-F7C5-4B9C-A31E-5B5426D11DE8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0145-539B-4568-ACA9-0CAA57A3C15E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6FBE2-E67D-4CBF-AE35-8FC87FD79B05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4AB64-8F4F-4B76-A9EA-AB4F8FED4EE6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 algn="l" rtl="0">
              <a:defRPr>
                <a:latin typeface="Arial" pitchFamily="34" charset="0"/>
                <a:cs typeface="Arial" pitchFamily="34" charset="0"/>
              </a:defRPr>
            </a:lvl1pPr>
            <a:lvl2pPr algn="l" rtl="0">
              <a:defRPr>
                <a:latin typeface="Arial" pitchFamily="34" charset="0"/>
                <a:cs typeface="Arial" pitchFamily="34" charset="0"/>
              </a:defRPr>
            </a:lvl2pPr>
            <a:lvl3pPr algn="l" rtl="0">
              <a:defRPr>
                <a:latin typeface="Arial" pitchFamily="34" charset="0"/>
                <a:cs typeface="Arial" pitchFamily="34" charset="0"/>
              </a:defRPr>
            </a:lvl3pPr>
            <a:lvl4pPr algn="l" rtl="0">
              <a:defRPr>
                <a:latin typeface="Arial" pitchFamily="34" charset="0"/>
                <a:cs typeface="Arial" pitchFamily="34" charset="0"/>
              </a:defRPr>
            </a:lvl4pPr>
            <a:lvl5pPr algn="l" rtl="0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5EAE4-8105-4DE6-840A-3873EDE73EA3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D7B6D-A85D-437D-ADE6-870DD3BBAF63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2186-08D0-4995-94B0-898EEBC8DB42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B941-C78C-4D40-987D-93BBE52EB50D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3A88D-21C6-4962-B167-1AC2DD2ADBBE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1C82-4562-4A1D-90EA-D85B17FDECFB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15383-4675-4B84-A7C1-532D2790E9A7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800FD-39E1-47FD-9200-0BBFACFE6811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396F2-BB73-4195-8070-61FCF9ED60F7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72309-D065-432A-8750-75FB187CB12C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B82D4-6C2C-47C4-AD03-5E630C8C2E21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F6DA-23BD-4FBB-94D9-57CFADAAAE0D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F64A3-03A2-4B5D-8570-98A6200EE738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998E3-C159-4740-A85B-C209626C4BED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FF627-AABD-446A-9708-D26240B023FF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8D3A0-905E-40D0-A13B-BF2AD927641C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6DD604-218A-4572-938A-F79186FCD3B4}" type="datetime8">
              <a:rPr lang="he-IL"/>
              <a:pPr>
                <a:defRPr/>
              </a:pPr>
              <a:t>12 דצמבר 19</a:t>
            </a:fld>
            <a:endParaRPr lang="he-IL"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rtl="1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fld id="{03B338B1-06A8-4E98-AA8B-55C04EE02B49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5" r:id="rId2"/>
    <p:sldLayoutId id="2147483673" r:id="rId3"/>
    <p:sldLayoutId id="2147483666" r:id="rId4"/>
    <p:sldLayoutId id="2147483667" r:id="rId5"/>
    <p:sldLayoutId id="2147483668" r:id="rId6"/>
    <p:sldLayoutId id="2147483669" r:id="rId7"/>
    <p:sldLayoutId id="2147483674" r:id="rId8"/>
    <p:sldLayoutId id="2147483675" r:id="rId9"/>
    <p:sldLayoutId id="2147483670" r:id="rId10"/>
    <p:sldLayoutId id="2147483671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661150" cy="2676872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en-GB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8:</a:t>
            </a:r>
          </a:p>
          <a:p>
            <a:pPr eaLnBrk="1" hangingPunct="1"/>
            <a:r>
              <a:rPr lang="en-GB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 Oriented Programming 1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e-IL" b="1" dirty="0">
              <a:latin typeface="Arial" charset="0"/>
              <a:cs typeface="Arial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GB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2BE2364-46BB-4639-A654-4DD7A9B290FD}" type="slidenum">
              <a:rPr lang="x-none" smtClean="0"/>
              <a:pPr/>
              <a:t>1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71600"/>
            <a:ext cx="8352928" cy="28655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p1 </a:t>
            </a: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=</a:t>
            </a:r>
            <a:r>
              <a:rPr lang="en-US" sz="1750" b="1" dirty="0">
                <a:latin typeface="Courier" pitchFamily="49" charset="0"/>
                <a:cs typeface="Arial" charset="0"/>
              </a:rPr>
              <a:t> Point(1, 0) 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# Generate new instance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</a:t>
            </a:r>
            <a:r>
              <a:rPr lang="en-US" sz="1750" b="1" dirty="0">
                <a:solidFill>
                  <a:srgbClr val="7030A0"/>
                </a:solidFill>
                <a:latin typeface="Courier" pitchFamily="49" charset="0"/>
                <a:cs typeface="Arial" charset="0"/>
              </a:rPr>
              <a:t>print</a:t>
            </a:r>
            <a:r>
              <a:rPr lang="en-US" sz="1750" b="1" dirty="0">
                <a:latin typeface="Courier" pitchFamily="49" charset="0"/>
                <a:cs typeface="Arial" charset="0"/>
              </a:rPr>
              <a:t>(p1)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&lt;__</a:t>
            </a:r>
            <a:r>
              <a:rPr lang="en-US" sz="175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main__.Point</a:t>
            </a: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object at 0x0000023D38655F28&gt;</a:t>
            </a:r>
            <a:endParaRPr lang="en-US" sz="1750" b="1" dirty="0">
              <a:solidFill>
                <a:srgbClr val="A52A2A"/>
              </a:solidFill>
              <a:latin typeface="Courier" pitchFamily="49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p1.distance_from_axes_origins() 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# Call method on instance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1.0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p2 = Point(0,1)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</a:t>
            </a:r>
            <a:r>
              <a:rPr lang="en-US" sz="1750" b="1" dirty="0">
                <a:solidFill>
                  <a:srgbClr val="7030A0"/>
                </a:solidFill>
                <a:latin typeface="Courier" pitchFamily="49" charset="0"/>
                <a:cs typeface="Arial" charset="0"/>
              </a:rPr>
              <a:t>print</a:t>
            </a:r>
            <a:r>
              <a:rPr lang="en-US" sz="1750" b="1" dirty="0">
                <a:latin typeface="Courier" pitchFamily="49" charset="0"/>
                <a:cs typeface="Arial" charset="0"/>
              </a:rPr>
              <a:t>(p2)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&lt;__</a:t>
            </a:r>
            <a:r>
              <a:rPr lang="en-US" sz="175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main__.Point</a:t>
            </a: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object at 0x0000023D38655EB8&gt;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95536" y="346646"/>
            <a:ext cx="818376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Classes – Instantiate and Use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46050" y="6210300"/>
            <a:ext cx="457200" cy="457200"/>
          </a:xfrm>
          <a:ln>
            <a:round/>
            <a:headEnd/>
            <a:tailEnd/>
          </a:ln>
        </p:spPr>
        <p:txBody>
          <a:bodyPr/>
          <a:lstStyle/>
          <a:p>
            <a:fld id="{3E417F3B-5AC1-486C-99DB-CAC5C21ED4F8}" type="slidenum">
              <a:rPr lang="x-none" smtClean="0"/>
              <a:pPr/>
              <a:t>10</a:t>
            </a:fld>
            <a:endParaRPr lang="he-IL"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29739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self!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403648" y="2790446"/>
            <a:ext cx="4732055" cy="3670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5062096"/>
            <a:ext cx="687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didn’t define how to present the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12874"/>
            <a:ext cx="7772400" cy="4844807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/>
            </a: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x, y):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/>
            </a: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distance_from_axes_origin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**2 +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**2) ** 0.5</a:t>
            </a:r>
          </a:p>
          <a:p>
            <a:pPr marL="0" indent="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</a:t>
            </a: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    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other):</a:t>
            </a:r>
          </a:p>
          <a:p>
            <a:pPr marL="0" indent="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self.x-other.x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+ \</a:t>
            </a:r>
          </a:p>
          <a:p>
            <a:pPr marL="0" indent="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        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self.y-other.y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)**2 ) **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11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0000" y="274638"/>
            <a:ext cx="8492480" cy="77809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2657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49884"/>
            <a:ext cx="8712968" cy="47314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p1 = Point(1, 0) 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p2 = Point(0, 1)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</a:t>
            </a:r>
            <a:r>
              <a:rPr lang="en-US" sz="1750" b="1" dirty="0" err="1">
                <a:latin typeface="Courier" pitchFamily="49" charset="0"/>
                <a:cs typeface="Arial" charset="0"/>
              </a:rPr>
              <a:t>distance_from_other_point</a:t>
            </a:r>
            <a:r>
              <a:rPr lang="en-US" sz="1750" b="1" dirty="0">
                <a:latin typeface="Courier" pitchFamily="49" charset="0"/>
                <a:cs typeface="Arial" charset="0"/>
              </a:rPr>
              <a:t>(p1,p2)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Traceback (most recent call last):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  File "&lt;pyshell#7&gt;", line 1, in &lt;module&gt;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    </a:t>
            </a:r>
            <a:r>
              <a:rPr lang="en-US" sz="1750" b="1" dirty="0" err="1">
                <a:solidFill>
                  <a:srgbClr val="FF0000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(p1,p2)</a:t>
            </a:r>
          </a:p>
          <a:p>
            <a:pPr marL="0" indent="0" eaLnBrk="1" hangingPunct="1">
              <a:buNone/>
            </a:pPr>
            <a:r>
              <a:rPr lang="en-US" sz="1750" b="1" dirty="0" err="1">
                <a:solidFill>
                  <a:srgbClr val="FF0000"/>
                </a:solidFill>
                <a:latin typeface="Courier" pitchFamily="49" charset="0"/>
                <a:cs typeface="Arial" charset="0"/>
              </a:rPr>
              <a:t>NameError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: name '</a:t>
            </a:r>
            <a:r>
              <a:rPr lang="en-US" sz="1750" b="1" dirty="0" err="1">
                <a:solidFill>
                  <a:srgbClr val="FF0000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' is not defined 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p1.distance_from_other_point(p2) 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# Call method on instance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1.4142135623730951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147248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Classes – Instantiate and Use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46050" y="6210300"/>
            <a:ext cx="457200" cy="457200"/>
          </a:xfrm>
          <a:ln>
            <a:round/>
            <a:headEnd/>
            <a:tailEnd/>
          </a:ln>
        </p:spPr>
        <p:txBody>
          <a:bodyPr/>
          <a:lstStyle/>
          <a:p>
            <a:fld id="{3E417F3B-5AC1-486C-99DB-CAC5C21ED4F8}" type="slidenum">
              <a:rPr lang="x-none" smtClean="0"/>
              <a:pPr/>
              <a:t>12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9277" y="5562339"/>
            <a:ext cx="2431195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4"/>
            <a:ext cx="7772400" cy="4844807"/>
          </a:xfrm>
        </p:spPr>
        <p:txBody>
          <a:bodyPr/>
          <a:lstStyle/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x, y):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distance_from_axes_origins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(self):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	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**2 +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**2) ** 0.5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other):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	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self.x-other.x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+ \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	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self.y-other.y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)**2 ) ** 0.5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13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0000" y="274638"/>
            <a:ext cx="8420472" cy="77809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53311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4"/>
            <a:ext cx="7772400" cy="4844807"/>
          </a:xfrm>
        </p:spPr>
        <p:txBody>
          <a:bodyPr/>
          <a:lstStyle/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x, y):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distance_from_axes_origins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(self):</a:t>
            </a:r>
          </a:p>
          <a:p>
            <a:pPr marL="0" indent="0" defTabSz="45720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q = Point(0,0)</a:t>
            </a:r>
          </a:p>
          <a:p>
            <a:pPr marL="0" indent="0" defTabSz="457200" eaLnBrk="1" hangingPunct="1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	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self.distance_from_other_point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(q)</a:t>
            </a:r>
          </a:p>
          <a:p>
            <a:pPr marL="0" indent="0" defTabSz="457200" eaLnBrk="1" hangingPunct="1"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other):</a:t>
            </a:r>
          </a:p>
          <a:p>
            <a:pPr marL="0" indent="0" defTabSz="457200" eaLnBrk="1" hangingPunct="1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	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self.x-other.x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+ \</a:t>
            </a:r>
          </a:p>
          <a:p>
            <a:pPr marL="0" indent="0" defTabSz="45720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	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self.y-other.y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)**2 ) ** 0.5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14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0000" y="274638"/>
            <a:ext cx="8420472" cy="77809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C7E84E4F-AC82-4CCD-BD0E-9500F969274B}"/>
              </a:ext>
            </a:extLst>
          </p:cNvPr>
          <p:cNvSpPr/>
          <p:nvPr/>
        </p:nvSpPr>
        <p:spPr>
          <a:xfrm>
            <a:off x="1763688" y="4077072"/>
            <a:ext cx="6264696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772400" cy="936402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(task)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1259632" y="3726414"/>
            <a:ext cx="6985000" cy="273699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 = Date(20, 12, 2019)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d.day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d.month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d.year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2019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E417F3B-5AC1-486C-99DB-CAC5C21ED4F8}" type="slidenum">
              <a:rPr lang="x-none" smtClean="0"/>
              <a:pPr/>
              <a:t>15</a:t>
            </a:fld>
            <a:endParaRPr lang="he-IL">
              <a:cs typeface="Aharoni" pitchFamily="2" charset="-79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21298" y="1412776"/>
            <a:ext cx="81370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Arial" charset="0"/>
              </a:rPr>
              <a:t> Every date has day, month and year (maintained in different fields)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charset="0"/>
              </a:rPr>
              <a:t> Every date is valid. That is, it has :</a:t>
            </a:r>
          </a:p>
          <a:p>
            <a:r>
              <a:rPr lang="en-US" sz="2400" dirty="0">
                <a:latin typeface="Arial" charset="0"/>
              </a:rPr>
              <a:t>   - a month between 1 and 12</a:t>
            </a:r>
          </a:p>
          <a:p>
            <a:r>
              <a:rPr lang="en-US" sz="2400" dirty="0">
                <a:latin typeface="Arial" charset="0"/>
              </a:rPr>
              <a:t>   - a day between 1 and 30 (let’s keep it simple…)</a:t>
            </a:r>
            <a:endParaRPr lang="ru-RU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1664855" y="4896690"/>
            <a:ext cx="2084683" cy="575122"/>
          </a:xfrm>
          <a:prstGeom prst="wedgeRoundRectCallout">
            <a:avLst>
              <a:gd name="adj1" fmla="val -191"/>
              <a:gd name="adj2" fmla="val -207939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t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How to verify date validity?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10313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(implementation)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(self, day, month, year):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day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if not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self.validate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solidFill>
                  <a:srgbClr val="861CD6"/>
                </a:solidFill>
                <a:latin typeface="Courier New" pitchFamily="49" charset="0"/>
                <a:cs typeface="Courier New" pitchFamily="49" charset="0"/>
              </a:rPr>
              <a:t>			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'Invalid date'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002F52A-EEB2-4065-8E42-16FBBD73D4C9}" type="slidenum">
              <a:rPr lang="x-none" smtClean="0"/>
              <a:pPr/>
              <a:t>16</a:t>
            </a:fld>
            <a:endParaRPr lang="he-IL">
              <a:cs typeface="Aharoni" pitchFamily="2" charset="-79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4499992" y="5157192"/>
            <a:ext cx="2664892" cy="648072"/>
          </a:xfrm>
          <a:prstGeom prst="wedgeRoundRectCallout">
            <a:avLst>
              <a:gd name="adj1" fmla="val 1126"/>
              <a:gd name="adj2" fmla="val -154848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t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Better raising an exception</a:t>
            </a:r>
            <a:endParaRPr lang="en-US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10313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(implementation)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17304"/>
          </a:xfrm>
        </p:spPr>
        <p:txBody>
          <a:bodyPr/>
          <a:lstStyle/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(self, day, month, year):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day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if not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self.validate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	raise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'Invalid date'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002F52A-EEB2-4065-8E42-16FBBD73D4C9}" type="slidenum">
              <a:rPr lang="x-none" smtClean="0"/>
              <a:pPr/>
              <a:t>17</a:t>
            </a:fld>
            <a:endParaRPr lang="he-IL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237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1258888" y="2349500"/>
            <a:ext cx="66254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(self):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12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1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30:</a:t>
            </a:r>
          </a:p>
          <a:p>
            <a:pPr lvl="1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return True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return False</a:t>
            </a:r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25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Validation (implementation)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42150" cy="8286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CCFE572-2336-45DB-BCD5-E80B6172F32B}" type="slidenum">
              <a:rPr lang="x-none" smtClean="0"/>
              <a:pPr/>
              <a:t>18</a:t>
            </a:fld>
            <a:endParaRPr lang="he-IL"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6079" y="3315626"/>
            <a:ext cx="3832745" cy="30103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6079" y="3014589"/>
            <a:ext cx="4902225" cy="30103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7864" y="2663148"/>
            <a:ext cx="576064" cy="36004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So far…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773238"/>
            <a:ext cx="7772400" cy="30956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All the instances of our “Date” class hold a day, a month and a year attributes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We cannot create invalid dates 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Let’s add some common functionalities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Date comparison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Increment days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F0DB946-EEFD-420A-B8B2-B0E816757417}" type="slidenum">
              <a:rPr lang="x-none" smtClean="0"/>
              <a:pPr/>
              <a:t>19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 rot="21185387">
            <a:off x="1867767" y="4678539"/>
            <a:ext cx="64630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Perpetua" panose="02020502060401020303" pitchFamily="18" charset="0"/>
              </a:rPr>
              <a:t>Summarize on board!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Perpetua" panose="0202050206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Plan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603250" y="1628800"/>
            <a:ext cx="8069263" cy="29892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Background and motivation for OOP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Building classes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Date management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Extending Date – date and time management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Event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Calendar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E9B0433-BD5F-4F00-820E-C0A33686D9C6}" type="slidenum">
              <a:rPr lang="x-none" smtClean="0"/>
              <a:pPr/>
              <a:t>2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comparison (task)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628775"/>
            <a:ext cx="7772400" cy="27368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d1 = Date(2,2,2018)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d2 = Date(1,1,2019)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d1.later_than(d2)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d2.later_than(d1)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60F8D6B-51CB-498F-B849-241C50224396}" type="slidenum">
              <a:rPr lang="x-none" smtClean="0"/>
              <a:pPr/>
              <a:t>20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62162" y="4437112"/>
            <a:ext cx="611981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We have to define how to compare Dates!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568952" cy="926976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Date comparison (implementation)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2555380"/>
            <a:ext cx="7772400" cy="259238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later_than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other):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first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second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first &gt; second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4D6A72D-6C51-40A0-8EE4-065DFE98462C}" type="slidenum">
              <a:rPr lang="x-none" smtClean="0"/>
              <a:pPr/>
              <a:t>21</a:t>
            </a:fld>
            <a:endParaRPr lang="he-IL">
              <a:cs typeface="Aharoni" pitchFamily="2" charset="-79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447799"/>
            <a:ext cx="704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5403" y="2595203"/>
            <a:ext cx="1643819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manipulation (task)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1773238"/>
            <a:ext cx="7772400" cy="39957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 = Date(30,12,2018)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d1.increment_days(1)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d1.day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d1.month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d1.year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2019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B45DA0C-6503-4EB7-BDE8-7CE0B4C1C4AA}" type="slidenum">
              <a:rPr lang="x-none" smtClean="0"/>
              <a:pPr/>
              <a:t>22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1965412"/>
            <a:ext cx="704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Date manipulation (implementation)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7992888" cy="4896544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Arial" charset="0"/>
                <a:cs typeface="Arial" charset="0"/>
              </a:rPr>
              <a:t>Now we want to increment the current date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4910C"/>
              </a:solidFill>
              <a:latin typeface="Courier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increment_days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days):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days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30: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#days are illegal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-= 30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#keep it simple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  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12: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CF01084-3AE5-4FFC-B45B-ADE42CABCFF9}" type="slidenum">
              <a:rPr lang="x-none" smtClean="0"/>
              <a:pPr/>
              <a:t>23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942975" y="1844824"/>
            <a:ext cx="7258050" cy="33496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Why don’t we track time as well?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What do we need to change?</a:t>
            </a:r>
            <a:endParaRPr lang="en-US" sz="32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Initialization of Date class </a:t>
            </a: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Validation (check that hours and minutes are legal)</a:t>
            </a: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Increment minutes (or hours)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79169AC-1037-406F-981C-5C278DA71750}" type="slidenum">
              <a:rPr lang="x-none" smtClean="0"/>
              <a:pPr/>
              <a:t>24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(task)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916113"/>
            <a:ext cx="7416800" cy="259238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We wish that Date object could hold time as well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d = Date(1,1,2012,1,30)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d.hours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d.minutes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EA43720-2E50-4683-964D-71F45C409ACD}" type="slidenum">
              <a:rPr lang="x-none" smtClean="0"/>
              <a:pPr/>
              <a:t>25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32390" cy="902097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(implementation)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8B626A36-F5DC-40DC-80C2-E0AE21D7424B}" type="slidenum">
              <a:rPr lang="x-none" smtClean="0"/>
              <a:pPr/>
              <a:t>26</a:t>
            </a:fld>
            <a:endParaRPr lang="he-IL">
              <a:cs typeface="Aharoni" pitchFamily="2" charset="-79"/>
            </a:endParaRPr>
          </a:p>
        </p:txBody>
      </p:sp>
      <p:sp>
        <p:nvSpPr>
          <p:cNvPr id="36867" name="Content Placeholder 2"/>
          <p:cNvSpPr txBox="1">
            <a:spLocks/>
          </p:cNvSpPr>
          <p:nvPr/>
        </p:nvSpPr>
        <p:spPr bwMode="auto">
          <a:xfrm>
            <a:off x="539552" y="227352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day, month, year, \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hours=0, minutes=0):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day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hours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minutes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self.validate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raise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'Invalid date'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/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156176" y="3501008"/>
            <a:ext cx="2364828" cy="1403673"/>
          </a:xfrm>
          <a:prstGeom prst="wedgeRoundRectCallout">
            <a:avLst>
              <a:gd name="adj1" fmla="val -109116"/>
              <a:gd name="adj2" fmla="val -800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Default values prevent our existing code from changes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55601" y="1340768"/>
            <a:ext cx="7042150" cy="8286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8901" y="2776653"/>
            <a:ext cx="776995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95937" y="2776652"/>
            <a:ext cx="1347588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7904" y="2777046"/>
            <a:ext cx="288032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81624" y="2777046"/>
            <a:ext cx="266701" cy="242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1042988" y="2349500"/>
            <a:ext cx="76327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(self): 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if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12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1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30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23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59:</a:t>
            </a:r>
          </a:p>
          <a:p>
            <a:pPr lvl="1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return True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return False</a:t>
            </a:r>
          </a:p>
        </p:txBody>
      </p:sp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611560" y="274638"/>
            <a:ext cx="7772400" cy="81373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- validation</a:t>
            </a:r>
          </a:p>
        </p:txBody>
      </p:sp>
      <p:sp>
        <p:nvSpPr>
          <p:cNvPr id="57348" name="Slide Number Placeholder 3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rtl="1"/>
            <a:fld id="{67487DDD-CA11-450C-B795-89A1B42C70AD}" type="slidenum">
              <a:rPr lang="x-none" sz="1400">
                <a:solidFill>
                  <a:srgbClr val="FFFFFF"/>
                </a:solidFill>
                <a:latin typeface="Franklin Gothic Book" pitchFamily="34" charset="0"/>
              </a:rPr>
              <a:pPr algn="ctr" rtl="1"/>
              <a:t>27</a:t>
            </a:fld>
            <a:endParaRPr lang="he-IL" sz="1400">
              <a:solidFill>
                <a:srgbClr val="FFFFFF"/>
              </a:solidFill>
              <a:latin typeface="Franklin Gothic Book" pitchFamily="34" charset="0"/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5163" y="1346101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5976" y="3387291"/>
            <a:ext cx="4588271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3729" y="3645024"/>
            <a:ext cx="3744415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9552" y="2349500"/>
            <a:ext cx="8517830" cy="26638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later_than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other):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first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\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second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\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first &gt; second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89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828675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- comparison</a:t>
            </a:r>
          </a:p>
        </p:txBody>
      </p:sp>
      <p:sp>
        <p:nvSpPr>
          <p:cNvPr id="37891" name="Slide Number Placeholder 3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rtl="1"/>
            <a:fld id="{A52198BC-A872-4C38-9CDC-99598067CD40}" type="slidenum">
              <a:rPr lang="x-none" sz="1400">
                <a:solidFill>
                  <a:srgbClr val="FFFFFF"/>
                </a:solidFill>
                <a:latin typeface="Franklin Gothic Book" pitchFamily="34" charset="0"/>
              </a:rPr>
              <a:pPr algn="ctr" rtl="1"/>
              <a:t>28</a:t>
            </a:fld>
            <a:endParaRPr lang="he-IL" sz="1400">
              <a:solidFill>
                <a:srgbClr val="FFFFFF"/>
              </a:solidFill>
              <a:latin typeface="Franklin Gothic Book" pitchFamily="34" charset="0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19250" y="5013325"/>
            <a:ext cx="611981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Adding hours and minutes to the comparison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140968"/>
            <a:ext cx="3784451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33" y="1406949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1841" y="3933056"/>
            <a:ext cx="4032448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– manipulation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sz="quarter" idx="1"/>
          </p:nvPr>
        </p:nvSpPr>
        <p:spPr>
          <a:xfrm>
            <a:off x="793676" y="2332482"/>
            <a:ext cx="7772400" cy="3168054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increment_hours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hours):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hours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23: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#hours are illegal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self.increment_days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// 24)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24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7475C71-37E4-4172-A2E9-3851EB280C05}" type="slidenum">
              <a:rPr lang="x-none" smtClean="0"/>
              <a:pPr/>
              <a:t>29</a:t>
            </a:fld>
            <a:endParaRPr lang="he-IL"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590" y="1412776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4341" y="3484880"/>
            <a:ext cx="2401409" cy="38997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794" y="3506523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How shall we fix this?</a:t>
            </a:r>
            <a:endParaRPr lang="en-US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5385792" cy="848618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– using lists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9736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date[0] would hold the day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date[1] would hold the month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date[2] would hold the year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3255A4B-EFB7-472A-8067-BF66164CD0C9}" type="slidenum">
              <a:rPr lang="x-none" smtClean="0"/>
              <a:pPr/>
              <a:t>3</a:t>
            </a:fld>
            <a:endParaRPr lang="he-IL">
              <a:cs typeface="Aharoni" pitchFamily="2" charset="-79"/>
            </a:endParaRPr>
          </a:p>
        </p:txBody>
      </p:sp>
      <p:graphicFrame>
        <p:nvGraphicFramePr>
          <p:cNvPr id="1947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10327"/>
              </p:ext>
            </p:extLst>
          </p:nvPr>
        </p:nvGraphicFramePr>
        <p:xfrm>
          <a:off x="1547664" y="3934544"/>
          <a:ext cx="6769100" cy="1800200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We can easily confuse the places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(e.g. due to typos)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Hard to remember which is which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5696" y="132895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" pitchFamily="49" charset="0"/>
              </a:rPr>
              <a:t>date = [21, 12, 2016]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– manipulation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sz="quarter" idx="1"/>
          </p:nvPr>
        </p:nvSpPr>
        <p:spPr>
          <a:xfrm>
            <a:off x="1062658" y="2339355"/>
            <a:ext cx="7772400" cy="195374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increment_minutes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minutes):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minutes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59: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#minutes are illegal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self.increment_hours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// 60)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60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67618AA-CED7-49C1-B1F7-8EC0D980C421}" type="slidenum">
              <a:rPr lang="x-none" smtClean="0"/>
              <a:pPr/>
              <a:t>30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590" y="1412776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3486150"/>
            <a:ext cx="2712988" cy="37869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777240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application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Let’s build a calendar application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Calendar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Events (a list of sorted events)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Add event (with conflict detection)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Find an empty slot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What do we need?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Event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Title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Start time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End time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Is conflicting?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BED2B50-828B-4861-B081-C93E5C480513}" type="slidenum">
              <a:rPr lang="x-none" smtClean="0"/>
              <a:pPr/>
              <a:t>31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844675"/>
            <a:ext cx="7772400" cy="31686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Events have start and end dates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some_event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Date(1,1,2000,12,0), Date(1,1,2000,13,0))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e.start.later_than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some_event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Date(1,1,2000,13,0), Date(1,1,2000,12,0))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e.start.later_than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and events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3D8528D-6D22-4BB1-9833-81F4925671EF}" type="slidenum">
              <a:rPr lang="x-none" smtClean="0"/>
              <a:pPr/>
              <a:t>32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8150" y="2570621"/>
            <a:ext cx="1199753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23928" y="2570621"/>
            <a:ext cx="201622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56176" y="2570621"/>
            <a:ext cx="201622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8150" y="3432038"/>
            <a:ext cx="1199753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3928" y="3432038"/>
            <a:ext cx="201622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56176" y="3432038"/>
            <a:ext cx="201622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and events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8712968" cy="43926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 = Calendar()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'first'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Date(1,1,2019,12,0), Date(1,1,2019,13,0))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second'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Date(1,1,2019,13,30), Date(1,1,2019,14,0))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'conflict'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Date(1,1,2019,13,45), Date(1,1,2019,15,0))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Conflict detected</a:t>
            </a:r>
          </a:p>
          <a:p>
            <a:pPr eaLnBrk="1" hangingPunct="1">
              <a:buFont typeface="Wingdings 2" pitchFamily="18" charset="2"/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18EAD3E-010D-4B45-AB8D-8D69B0DE38B5}" type="slidenum">
              <a:rPr lang="x-none" smtClean="0"/>
              <a:pPr/>
              <a:t>33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Event (implementation)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title, start, end):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title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start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end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1248A90-022B-4276-B6E0-74B12215008F}" type="slidenum">
              <a:rPr lang="x-none" smtClean="0"/>
              <a:pPr/>
              <a:t>34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6375" y="4365104"/>
            <a:ext cx="61198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What happens when start date is later than end date?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5896" y="2261654"/>
            <a:ext cx="345638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5137" y="3140968"/>
            <a:ext cx="257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What is the type of start and end?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Event (implementation)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914450" y="1446684"/>
            <a:ext cx="7772400" cy="410435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title, start, end):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title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		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end.later_than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(start):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start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end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end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start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2D56601-958B-4934-8662-B46EF3A1F1D6}" type="slidenum">
              <a:rPr lang="x-none" smtClean="0"/>
              <a:pPr/>
              <a:t>35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46050" y="413792"/>
            <a:ext cx="8890446" cy="78296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Conflicting events (implementation)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sz="quarter" idx="1"/>
          </p:nvPr>
        </p:nvSpPr>
        <p:spPr>
          <a:xfrm>
            <a:off x="1043609" y="2420888"/>
            <a:ext cx="7344816" cy="3543595"/>
          </a:xfrm>
        </p:spPr>
        <p:txBody>
          <a:bodyPr/>
          <a:lstStyle/>
          <a:p>
            <a:pPr marL="0" indent="0">
              <a:buNone/>
            </a:pPr>
            <a:r>
              <a:rPr lang="en-US" sz="17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is_conflicting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(self, other):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 not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other.start.later_than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self.end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7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self.start.later_than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other.end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14D9E68-2A37-4C20-973A-F20766AD289B}" type="slidenum">
              <a:rPr lang="x-none" smtClean="0"/>
              <a:pPr/>
              <a:t>36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590" y="1412776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2755289"/>
            <a:ext cx="79208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7772400" cy="922114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application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Let’s build a calendar application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Calendar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Events (a list of sorted events)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Add event (with conflict detection)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Find an empty slot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What do we need?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Event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Title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Start time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End time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Is conflicting?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BED2B50-828B-4861-B081-C93E5C480513}" type="slidenum">
              <a:rPr lang="x-none" smtClean="0"/>
              <a:pPr/>
              <a:t>37</a:t>
            </a:fld>
            <a:endParaRPr lang="he-IL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1755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Let’s build a calendar application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Calendar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Events (a list of sorted events)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Add event (with conflict detection)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Find an empty slot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What do we need?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Event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Title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Start time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End time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Is conflicting?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BED2B50-828B-4861-B081-C93E5C480513}" type="slidenum">
              <a:rPr lang="x-none" smtClean="0"/>
              <a:pPr/>
              <a:t>38</a:t>
            </a:fld>
            <a:endParaRPr lang="he-IL"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1" y="4917084"/>
            <a:ext cx="787152" cy="78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1269C3C-BFBF-452E-B9B9-5A0E1D82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74638"/>
            <a:ext cx="7772400" cy="922114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05292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676456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Calendar: a list of sorted events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875"/>
            <a:ext cx="8676456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[]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#events must be sorted by start time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add_event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new_event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19088" lvl="1" indent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if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new_event.is_conflicting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(event):</a:t>
            </a:r>
          </a:p>
          <a:p>
            <a:pPr marL="319088" lvl="1" indent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    raise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'Conflict detected'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self.events.append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new_event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self.events.sort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(key=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get_start_date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F4910C"/>
                </a:solidFill>
                <a:latin typeface="Courier" pitchFamily="49" charset="0"/>
              </a:rPr>
              <a:t>def</a:t>
            </a:r>
            <a:r>
              <a:rPr lang="en-US" sz="1600" b="1" dirty="0">
                <a:solidFill>
                  <a:srgbClr val="F4910C"/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" pitchFamily="49" charset="0"/>
              </a:rPr>
              <a:t>get_start_date</a:t>
            </a:r>
            <a:r>
              <a:rPr lang="en-US" sz="1600" b="1" dirty="0">
                <a:latin typeface="Courier" pitchFamily="49" charset="0"/>
              </a:rPr>
              <a:t>(event):</a:t>
            </a:r>
            <a:endParaRPr lang="en-US" sz="1600" b="1" dirty="0">
              <a:solidFill>
                <a:srgbClr val="FF0000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4910C"/>
                </a:solidFill>
                <a:latin typeface="Courier" pitchFamily="49" charset="0"/>
              </a:rPr>
              <a:t>    return</a:t>
            </a:r>
            <a:r>
              <a:rPr lang="en-US" sz="1600" b="1" dirty="0">
                <a:latin typeface="Courier" pitchFamily="49" charset="0"/>
              </a:rPr>
              <a:t> (</a:t>
            </a:r>
            <a:r>
              <a:rPr lang="en-US" sz="1600" b="1" dirty="0" err="1">
                <a:latin typeface="Courier" pitchFamily="49" charset="0"/>
              </a:rPr>
              <a:t>event.start.year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event.start.month</a:t>
            </a:r>
            <a:r>
              <a:rPr lang="en-US" sz="1600" b="1" dirty="0">
                <a:latin typeface="Courier" pitchFamily="49" charset="0"/>
              </a:rPr>
              <a:t>, \</a:t>
            </a:r>
          </a:p>
          <a:p>
            <a:pPr marL="0" indent="0">
              <a:buNone/>
            </a:pPr>
            <a:r>
              <a:rPr lang="en-US" sz="1600" b="1" dirty="0">
                <a:latin typeface="Courier" pitchFamily="49" charset="0"/>
              </a:rPr>
              <a:t>            </a:t>
            </a:r>
            <a:r>
              <a:rPr lang="en-US" sz="1600" b="1" dirty="0" err="1">
                <a:latin typeface="Courier" pitchFamily="49" charset="0"/>
              </a:rPr>
              <a:t>event.start.day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event.start.hours</a:t>
            </a:r>
            <a:r>
              <a:rPr lang="en-US" sz="1600" b="1" dirty="0">
                <a:latin typeface="Courier" pitchFamily="49" charset="0"/>
              </a:rPr>
              <a:t>, \   </a:t>
            </a:r>
          </a:p>
          <a:p>
            <a:pPr marL="0" indent="0">
              <a:buNone/>
            </a:pPr>
            <a:r>
              <a:rPr lang="en-US" sz="1600" b="1" dirty="0">
                <a:latin typeface="Courier" pitchFamily="49" charset="0"/>
              </a:rPr>
              <a:t>            </a:t>
            </a:r>
            <a:r>
              <a:rPr lang="en-US" sz="1600" b="1" dirty="0" err="1">
                <a:latin typeface="Courier" pitchFamily="49" charset="0"/>
              </a:rPr>
              <a:t>event.start.minutes</a:t>
            </a:r>
            <a:r>
              <a:rPr lang="en-US" sz="1600" b="1" dirty="0">
                <a:latin typeface="Courier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5375743-BAB1-4089-9086-1397E7D82DEC}" type="slidenum">
              <a:rPr lang="x-none" smtClean="0"/>
              <a:pPr/>
              <a:t>39</a:t>
            </a:fld>
            <a:endParaRPr lang="he-IL" dirty="0"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2240" y="4365104"/>
            <a:ext cx="2160737" cy="6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FFFFFF"/>
                </a:solidFill>
                <a:cs typeface="Arial" charset="0"/>
              </a:rPr>
              <a:t>Sort with key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95936" y="4869160"/>
            <a:ext cx="242470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3182" y="2859038"/>
            <a:ext cx="2015928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5936" y="4509120"/>
            <a:ext cx="2404864" cy="36004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38274" y="5202735"/>
            <a:ext cx="5448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#Outside Calendar class. But where exactly?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58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95051"/>
            <a:ext cx="7905750" cy="4690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b="1" dirty="0">
                <a:latin typeface="Courier" pitchFamily="49" charset="0"/>
                <a:cs typeface="Arial" charset="0"/>
              </a:rPr>
              <a:t>date = {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charset="0"/>
              </a:rPr>
              <a:t>'year'</a:t>
            </a:r>
            <a:r>
              <a:rPr lang="en-US" sz="2400" b="1" dirty="0">
                <a:latin typeface="Courier" pitchFamily="49" charset="0"/>
                <a:cs typeface="Arial" charset="0"/>
              </a:rPr>
              <a:t>:2016,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charset="0"/>
              </a:rPr>
              <a:t>'day'</a:t>
            </a:r>
            <a:r>
              <a:rPr lang="en-US" sz="2400" b="1" dirty="0">
                <a:latin typeface="Courier" pitchFamily="49" charset="0"/>
                <a:cs typeface="Arial" charset="0"/>
              </a:rPr>
              <a:t>:21,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charset="0"/>
              </a:rPr>
              <a:t>'month'</a:t>
            </a:r>
            <a:r>
              <a:rPr lang="en-US" sz="2400" b="1" dirty="0">
                <a:latin typeface="Courier" pitchFamily="49" charset="0"/>
                <a:cs typeface="Arial" charset="0"/>
              </a:rPr>
              <a:t>:12}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94DDF43-F9CD-45F8-B390-E76453A178D4}" type="slidenum">
              <a:rPr lang="x-none" smtClean="0"/>
              <a:pPr/>
              <a:t>4</a:t>
            </a:fld>
            <a:endParaRPr lang="he-IL">
              <a:cs typeface="Aharoni" pitchFamily="2" charset="-79"/>
            </a:endParaRPr>
          </a:p>
        </p:txBody>
      </p:sp>
      <p:graphicFrame>
        <p:nvGraphicFramePr>
          <p:cNvPr id="2049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86352"/>
              </p:ext>
            </p:extLst>
          </p:nvPr>
        </p:nvGraphicFramePr>
        <p:xfrm>
          <a:off x="1907704" y="2780928"/>
          <a:ext cx="6096000" cy="155448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Simple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How can we guarantee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that the date is valid?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27784" y="687363"/>
            <a:ext cx="3960439" cy="64807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13520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– using dictionaries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911246" y="5013176"/>
                <a:ext cx="7905750" cy="469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547688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822325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6B1AB"/>
                  </a:buClr>
                  <a:buSzPct val="85000"/>
                  <a:buFont typeface="Wingdings 2" pitchFamily="18" charset="2"/>
                  <a:buChar char="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096963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SzPct val="80000"/>
                  <a:buFont typeface="Wingdings 2" pitchFamily="18" charset="2"/>
                  <a:buChar char="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371600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4592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r" rtl="1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dirty="0">
                    <a:latin typeface="Arial" charset="0"/>
                    <a:cs typeface="Arial" charset="0"/>
                  </a:rPr>
                  <a:t>We need a way to hold data and functions in the same place…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" charset="0"/>
                    <a:cs typeface="Arial" charset="0"/>
                  </a:rPr>
                  <a:t>   define new class!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246" y="5013176"/>
                <a:ext cx="7905750" cy="469032"/>
              </a:xfrm>
              <a:prstGeom prst="rect">
                <a:avLst/>
              </a:prstGeom>
              <a:blipFill>
                <a:blip r:embed="rId2"/>
                <a:stretch>
                  <a:fillRect l="-771" t="-11688" b="-1220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4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611560" y="346646"/>
            <a:ext cx="777240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Finding empty slots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628775"/>
            <a:ext cx="7772400" cy="35655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 = Calendar()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'lunch'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Date(21,12,2018,12,0), Date(21,12,2018,13,0))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'lecture'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Date(21,12,2018,13,30), Date(21,12,2018,15,0))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c.find_empty_slot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'30min'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30)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e.start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== Date(21,12,2018,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13,0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c.find_empty_slot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'45min'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45)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e.start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== Date(21,12,2018,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15,0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F4E94AB-B41B-405E-92E9-108C44124627}" type="slidenum">
              <a:rPr lang="x-none" smtClean="0"/>
              <a:pPr/>
              <a:t>40</a:t>
            </a:fld>
            <a:endParaRPr lang="he-IL">
              <a:cs typeface="Aharoni" pitchFamily="2" charset="-79"/>
            </a:endParaRP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356992"/>
            <a:ext cx="299085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118CF70-B668-4196-907B-D47E0F8BE83B}" type="slidenum">
              <a:rPr lang="x-none" smtClean="0"/>
              <a:pPr/>
              <a:t>41</a:t>
            </a:fld>
            <a:endParaRPr lang="he-IL">
              <a:cs typeface="Aharoni" pitchFamily="2" charset="-79"/>
            </a:endParaRP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915889" y="2348880"/>
            <a:ext cx="8254057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find_empty_slot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title, minutes):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].end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start = Date(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cpy.day,cpy.month,cpy.year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,\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cpy.hours,cpy.minutes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end = Date(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cpy.day,cpy.month,cpy.year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,\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cpy.hours,cpy.minutes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end.increment_minutes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(minutes)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tentative = Event(title, start, end)</a:t>
            </a:r>
          </a:p>
          <a:p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)-1:</a:t>
            </a:r>
          </a:p>
          <a:p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tentative</a:t>
            </a:r>
          </a:p>
          <a:p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[i+1].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is_conflicting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(tentative):</a:t>
            </a:r>
          </a:p>
          <a:p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tentative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376189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274638"/>
            <a:ext cx="7772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An empty slot</a:t>
            </a:r>
          </a:p>
        </p:txBody>
      </p:sp>
      <p:sp>
        <p:nvSpPr>
          <p:cNvPr id="2" name="Rectangle 1"/>
          <p:cNvSpPr/>
          <p:nvPr/>
        </p:nvSpPr>
        <p:spPr>
          <a:xfrm>
            <a:off x="5580112" y="1468356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accent1"/>
              </a:buClr>
              <a:buSzPct val="85000"/>
            </a:pPr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What will happen if we’ll do start=</a:t>
            </a:r>
            <a:r>
              <a:rPr lang="en-US" b="1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436096" y="3268860"/>
            <a:ext cx="2364828" cy="1403673"/>
          </a:xfrm>
          <a:prstGeom prst="wedgeRoundRectCallout">
            <a:avLst>
              <a:gd name="adj1" fmla="val -109116"/>
              <a:gd name="adj2" fmla="val -800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Need to add code for an empty calendar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Iteration over all events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628800"/>
            <a:ext cx="7416800" cy="57678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What if we wish to iterate over all the events?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EA43720-2E50-4683-964D-71F45C409ACD}" type="slidenum">
              <a:rPr lang="x-none" smtClean="0"/>
              <a:pPr/>
              <a:t>42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0113" y="2492896"/>
            <a:ext cx="7772400" cy="270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calendar = Calendar()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'lunch'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Date(21,12,2018,12,0), Date(21,12,2018,13,0))</a:t>
            </a:r>
          </a:p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calendar.add_event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'lecture'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Date(21,12,2018,13,30), Date(21,12,2018,15,0))</a:t>
            </a:r>
          </a:p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calendar.add_event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event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calendar:</a:t>
            </a:r>
          </a:p>
          <a:p>
            <a:pPr eaLnBrk="1" hangingPunct="1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do-something&gt;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9622" y="3717032"/>
            <a:ext cx="2990850" cy="2908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9592" y="4509120"/>
            <a:ext cx="7416800" cy="57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TypeError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: 'Calendar' object is not </a:t>
            </a:r>
            <a:r>
              <a:rPr lang="en-US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iterable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04056" y="4986164"/>
            <a:ext cx="7772400" cy="6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event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calendar.events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do-something&gt;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467544" y="198736"/>
            <a:ext cx="7772400" cy="926008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Getter method for events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5375743-BAB1-4089-9086-1397E7D82DEC}" type="slidenum">
              <a:rPr lang="x-none" smtClean="0"/>
              <a:pPr/>
              <a:t>43</a:t>
            </a:fld>
            <a:endParaRPr lang="he-IL" dirty="0"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95936" y="4869160"/>
            <a:ext cx="242470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3182" y="2859038"/>
            <a:ext cx="2015928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5936" y="4509120"/>
            <a:ext cx="2404864" cy="36004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915889" y="2348880"/>
            <a:ext cx="82540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get_events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(self):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self.events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5536" y="1376189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39552" y="3356992"/>
            <a:ext cx="7772400" cy="6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event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calendar.get_events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do-something&gt;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76375" y="4365625"/>
            <a:ext cx="61198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Not sensitive to attribute name change!</a:t>
            </a:r>
          </a:p>
        </p:txBody>
      </p:sp>
    </p:spTree>
    <p:extLst>
      <p:ext uri="{BB962C8B-B14F-4D97-AF65-F5344CB8AC3E}">
        <p14:creationId xmlns:p14="http://schemas.microsoft.com/office/powerpoint/2010/main" val="13774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323850" y="116632"/>
            <a:ext cx="7772400" cy="855241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– Summary</a:t>
            </a:r>
          </a:p>
        </p:txBody>
      </p:sp>
      <p:sp>
        <p:nvSpPr>
          <p:cNvPr id="56323" name="Slide Number Placeholder 3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rtl="1"/>
            <a:fld id="{36CA15CA-CE7E-4717-B251-BDB133951791}" type="slidenum">
              <a:rPr lang="x-none" sz="1400">
                <a:solidFill>
                  <a:srgbClr val="FFFFFF"/>
                </a:solidFill>
                <a:latin typeface="Franklin Gothic Book" pitchFamily="34" charset="0"/>
              </a:rPr>
              <a:pPr algn="ctr" rtl="1"/>
              <a:t>44</a:t>
            </a:fld>
            <a:endParaRPr lang="he-IL" sz="1400">
              <a:solidFill>
                <a:srgbClr val="FFFFFF"/>
              </a:solidFill>
              <a:latin typeface="Franklin Gothic Book" pitchFamily="34" charset="0"/>
              <a:cs typeface="Aharoni" pitchFamily="2" charset="-79"/>
            </a:endParaRPr>
          </a:p>
        </p:txBody>
      </p:sp>
      <p:sp>
        <p:nvSpPr>
          <p:cNvPr id="56324" name="AutoShape 6"/>
          <p:cNvSpPr>
            <a:spLocks noChangeArrowheads="1"/>
          </p:cNvSpPr>
          <p:nvPr/>
        </p:nvSpPr>
        <p:spPr bwMode="auto">
          <a:xfrm>
            <a:off x="250825" y="1052736"/>
            <a:ext cx="3419475" cy="2952527"/>
          </a:xfrm>
          <a:prstGeom prst="roundRect">
            <a:avLst>
              <a:gd name="adj" fmla="val 16667"/>
            </a:avLst>
          </a:prstGeom>
          <a:solidFill>
            <a:srgbClr val="C2E49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395288" y="126876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</a:rPr>
              <a:t>Calendar</a:t>
            </a:r>
            <a:endParaRPr lang="ru-RU" b="1" dirty="0">
              <a:latin typeface="Arial" charset="0"/>
            </a:endParaRPr>
          </a:p>
        </p:txBody>
      </p:sp>
      <p:sp>
        <p:nvSpPr>
          <p:cNvPr id="65579" name="AutoShape 43"/>
          <p:cNvSpPr>
            <a:spLocks noChangeArrowheads="1"/>
          </p:cNvSpPr>
          <p:nvPr/>
        </p:nvSpPr>
        <p:spPr bwMode="auto">
          <a:xfrm>
            <a:off x="6227763" y="1552575"/>
            <a:ext cx="2592387" cy="3095625"/>
          </a:xfrm>
          <a:prstGeom prst="roundRect">
            <a:avLst>
              <a:gd name="adj" fmla="val 16667"/>
            </a:avLst>
          </a:prstGeom>
          <a:solidFill>
            <a:srgbClr val="C2E49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6443663" y="16256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Event</a:t>
            </a:r>
            <a:endParaRPr lang="ru-RU" b="1">
              <a:latin typeface="Arial" charset="0"/>
            </a:endParaRP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6443663" y="2203450"/>
            <a:ext cx="2160587" cy="11906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Attributes: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82" name="Text Box 46"/>
          <p:cNvSpPr txBox="1">
            <a:spLocks noChangeArrowheads="1"/>
          </p:cNvSpPr>
          <p:nvPr/>
        </p:nvSpPr>
        <p:spPr bwMode="auto">
          <a:xfrm>
            <a:off x="6443663" y="3500438"/>
            <a:ext cx="2114681" cy="646331"/>
          </a:xfrm>
          <a:prstGeom prst="rect">
            <a:avLst/>
          </a:prstGeom>
          <a:solidFill>
            <a:srgbClr val="F4FB9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Methods: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is_conflicting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30" name="Text Box 56"/>
          <p:cNvSpPr txBox="1">
            <a:spLocks noChangeArrowheads="1"/>
          </p:cNvSpPr>
          <p:nvPr/>
        </p:nvSpPr>
        <p:spPr bwMode="auto">
          <a:xfrm>
            <a:off x="468313" y="1772816"/>
            <a:ext cx="225254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Attribute: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events (sorted)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31" name="Text Box 62"/>
          <p:cNvSpPr txBox="1">
            <a:spLocks noChangeArrowheads="1"/>
          </p:cNvSpPr>
          <p:nvPr/>
        </p:nvSpPr>
        <p:spPr bwMode="auto">
          <a:xfrm>
            <a:off x="468313" y="2564904"/>
            <a:ext cx="3024187" cy="1200329"/>
          </a:xfrm>
          <a:prstGeom prst="rect">
            <a:avLst/>
          </a:prstGeom>
          <a:solidFill>
            <a:srgbClr val="F4FB9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Methods: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add_event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find_empty_slot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get_events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99" name="AutoShape 63"/>
          <p:cNvSpPr>
            <a:spLocks noChangeArrowheads="1"/>
          </p:cNvSpPr>
          <p:nvPr/>
        </p:nvSpPr>
        <p:spPr bwMode="auto">
          <a:xfrm>
            <a:off x="611188" y="4221163"/>
            <a:ext cx="4681537" cy="2376487"/>
          </a:xfrm>
          <a:prstGeom prst="roundRect">
            <a:avLst>
              <a:gd name="adj" fmla="val 16667"/>
            </a:avLst>
          </a:prstGeom>
          <a:solidFill>
            <a:srgbClr val="C2E49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755650" y="42926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Date</a:t>
            </a:r>
            <a:endParaRPr lang="ru-RU" b="1">
              <a:latin typeface="Arial" charset="0"/>
            </a:endParaRPr>
          </a:p>
        </p:txBody>
      </p:sp>
      <p:sp>
        <p:nvSpPr>
          <p:cNvPr id="65601" name="Text Box 65"/>
          <p:cNvSpPr txBox="1">
            <a:spLocks noChangeArrowheads="1"/>
          </p:cNvSpPr>
          <p:nvPr/>
        </p:nvSpPr>
        <p:spPr bwMode="auto">
          <a:xfrm>
            <a:off x="827088" y="4652963"/>
            <a:ext cx="1685925" cy="17399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Attributes: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day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month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year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hours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minutes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603" name="Text Box 67"/>
          <p:cNvSpPr txBox="1">
            <a:spLocks noChangeArrowheads="1"/>
          </p:cNvSpPr>
          <p:nvPr/>
        </p:nvSpPr>
        <p:spPr bwMode="auto">
          <a:xfrm>
            <a:off x="2627313" y="4652963"/>
            <a:ext cx="2505075" cy="1739900"/>
          </a:xfrm>
          <a:prstGeom prst="rect">
            <a:avLst/>
          </a:prstGeom>
          <a:solidFill>
            <a:srgbClr val="F4FB9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Methods: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validate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later_than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increment_days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increment_hours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increment_minutes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604" name="Line 68"/>
          <p:cNvSpPr>
            <a:spLocks noChangeShapeType="1"/>
          </p:cNvSpPr>
          <p:nvPr/>
        </p:nvSpPr>
        <p:spPr bwMode="auto">
          <a:xfrm>
            <a:off x="3492500" y="2560638"/>
            <a:ext cx="273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05" name="Text Box 69"/>
          <p:cNvSpPr txBox="1">
            <a:spLocks noChangeArrowheads="1"/>
          </p:cNvSpPr>
          <p:nvPr/>
        </p:nvSpPr>
        <p:spPr bwMode="auto">
          <a:xfrm>
            <a:off x="4140200" y="2200275"/>
            <a:ext cx="1338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event is</a:t>
            </a:r>
            <a:endParaRPr lang="ru-RU"/>
          </a:p>
        </p:txBody>
      </p:sp>
      <p:sp>
        <p:nvSpPr>
          <p:cNvPr id="65606" name="Line 70"/>
          <p:cNvSpPr>
            <a:spLocks noChangeShapeType="1"/>
          </p:cNvSpPr>
          <p:nvPr/>
        </p:nvSpPr>
        <p:spPr bwMode="auto">
          <a:xfrm flipH="1">
            <a:off x="5219700" y="2997200"/>
            <a:ext cx="12239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08" name="Text Box 72"/>
          <p:cNvSpPr txBox="1">
            <a:spLocks noChangeArrowheads="1"/>
          </p:cNvSpPr>
          <p:nvPr/>
        </p:nvSpPr>
        <p:spPr bwMode="auto">
          <a:xfrm>
            <a:off x="4140200" y="3429000"/>
            <a:ext cx="1674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start, end is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9" grpId="0" animBg="1"/>
      <p:bldP spid="65580" grpId="0"/>
      <p:bldP spid="65581" grpId="0" animBg="1"/>
      <p:bldP spid="65582" grpId="0" animBg="1"/>
      <p:bldP spid="65599" grpId="0" animBg="1"/>
      <p:bldP spid="65600" grpId="0"/>
      <p:bldP spid="65601" grpId="0" animBg="1"/>
      <p:bldP spid="65603" grpId="0" animBg="1"/>
      <p:bldP spid="65604" grpId="0" animBg="1"/>
      <p:bldP spid="65605" grpId="0"/>
      <p:bldP spid="65606" grpId="0" animBg="1"/>
      <p:bldP spid="6560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612000" y="410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Good to know #1:</a:t>
            </a:r>
            <a:br>
              <a:rPr lang="en-US" sz="4400" b="1" dirty="0">
                <a:solidFill>
                  <a:srgbClr val="C00000"/>
                </a:solidFill>
              </a:rPr>
            </a:br>
            <a:r>
              <a:rPr lang="en-US" sz="4400" b="1" dirty="0">
                <a:solidFill>
                  <a:srgbClr val="C00000"/>
                </a:solidFill>
              </a:rPr>
              <a:t>Tuples comparison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2035671"/>
            <a:ext cx="7772400" cy="3096369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(5,2,3) &gt; (1,2,3)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(1,2,0) &gt; (1,1,2)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(1,2,3) &gt; (5,2,3)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(1,1,2) &gt; (1,1,2)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60F8D6B-51CB-498F-B849-241C50224396}" type="slidenum">
              <a:rPr lang="x-none" smtClean="0"/>
              <a:pPr/>
              <a:t>45</a:t>
            </a:fld>
            <a:endParaRPr lang="he-IL"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72729" y="5538937"/>
            <a:ext cx="6119813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Tuples and lists are compared lexicographically!</a:t>
            </a:r>
          </a:p>
        </p:txBody>
      </p:sp>
    </p:spTree>
    <p:extLst>
      <p:ext uri="{BB962C8B-B14F-4D97-AF65-F5344CB8AC3E}">
        <p14:creationId xmlns:p14="http://schemas.microsoft.com/office/powerpoint/2010/main" val="6815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8484" y="1772816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numbers = [5, 3, 4, 6]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numbers.sort</a:t>
            </a:r>
            <a:r>
              <a:rPr lang="en-US" sz="2000" b="1" dirty="0">
                <a:latin typeface="Courier" pitchFamily="49" charset="0"/>
              </a:rPr>
              <a:t>()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numbers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[3, 4, 5, 6]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numbers.sort</a:t>
            </a:r>
            <a:r>
              <a:rPr lang="en-US" sz="2000" b="1" dirty="0">
                <a:latin typeface="Courier" pitchFamily="49" charset="0"/>
              </a:rPr>
              <a:t>(reverse=</a:t>
            </a:r>
            <a:r>
              <a:rPr lang="en-US" sz="2000" b="1" dirty="0">
                <a:solidFill>
                  <a:srgbClr val="861CD6"/>
                </a:solidFill>
                <a:latin typeface="Courier" pitchFamily="49" charset="0"/>
              </a:rPr>
              <a:t>True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numbers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[6, 5, 4, 3] </a:t>
            </a:r>
          </a:p>
          <a:p>
            <a:endParaRPr lang="en-US" sz="2000" b="1" dirty="0">
              <a:latin typeface="Courier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names =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</a:rPr>
              <a:t>Cartman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</a:t>
            </a:r>
            <a:r>
              <a:rPr lang="en-US" sz="2000" b="1" dirty="0"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'Kyle'</a:t>
            </a:r>
            <a:r>
              <a:rPr lang="en-US" sz="2000" b="1" dirty="0">
                <a:latin typeface="Courier" pitchFamily="49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 'Kenny'</a:t>
            </a:r>
            <a:r>
              <a:rPr lang="en-US" sz="2000" b="1" dirty="0">
                <a:latin typeface="Courier" pitchFamily="49" charset="0"/>
              </a:rPr>
              <a:t>]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names.sort</a:t>
            </a:r>
            <a:r>
              <a:rPr lang="en-US" sz="2000" b="1" dirty="0">
                <a:latin typeface="Courier" pitchFamily="49" charset="0"/>
              </a:rPr>
              <a:t>()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names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['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Cartman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', 'Kenny', 'Kyle']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names.sort</a:t>
            </a:r>
            <a:r>
              <a:rPr lang="en-US" sz="2000" b="1" dirty="0">
                <a:latin typeface="Courier" pitchFamily="49" charset="0"/>
              </a:rPr>
              <a:t>(key=</a:t>
            </a:r>
            <a:r>
              <a:rPr lang="en-US" sz="2000" b="1" dirty="0" err="1">
                <a:solidFill>
                  <a:srgbClr val="861CD6"/>
                </a:solidFill>
                <a:latin typeface="Courier" pitchFamily="49" charset="0"/>
              </a:rPr>
              <a:t>len</a:t>
            </a:r>
            <a:r>
              <a:rPr lang="en-US" sz="2000" b="1" dirty="0">
                <a:latin typeface="Courier" pitchFamily="49" charset="0"/>
              </a:rPr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names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['Kyle', 'Kenny', '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Cartman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']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8" y="557808"/>
            <a:ext cx="8352928" cy="1143000"/>
          </a:xfrm>
        </p:spPr>
        <p:txBody>
          <a:bodyPr/>
          <a:lstStyle/>
          <a:p>
            <a:pPr rtl="0" eaLnBrk="1" hangingPunct="1"/>
            <a:r>
              <a:rPr lang="en-US" sz="4400" b="1" dirty="0">
                <a:solidFill>
                  <a:srgbClr val="C00000"/>
                </a:solidFill>
              </a:rPr>
              <a:t>Good to know #2: Sort with respect to something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46050" y="6210300"/>
            <a:ext cx="457200" cy="457200"/>
          </a:xfrm>
          <a:ln>
            <a:round/>
            <a:headEnd/>
            <a:tailEnd/>
          </a:ln>
        </p:spPr>
        <p:txBody>
          <a:bodyPr/>
          <a:lstStyle/>
          <a:p>
            <a:fld id="{D5375743-BAB1-4089-9086-1397E7D82DEC}" type="slidenum">
              <a:rPr lang="x-none" smtClean="0"/>
              <a:pPr/>
              <a:t>46</a:t>
            </a:fld>
            <a:endParaRPr lang="he-IL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29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47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7920880" cy="150304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Sort list of tuples by 2nd item in the tuple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0747" y="2079251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a function for extracting the property from any given item. In our case, the second item of the tuple:</a:t>
            </a:r>
          </a:p>
          <a:p>
            <a:endParaRPr lang="en-US" sz="2400" dirty="0"/>
          </a:p>
          <a:p>
            <a:r>
              <a:rPr lang="en-US" sz="2000" b="1" dirty="0" err="1">
                <a:solidFill>
                  <a:srgbClr val="F4910C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extract_second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tup</a:t>
            </a:r>
            <a:r>
              <a:rPr lang="en-US" sz="2000" b="1" dirty="0">
                <a:latin typeface="Courier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    return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tup</a:t>
            </a:r>
            <a:r>
              <a:rPr lang="en-US" sz="2000" b="1" dirty="0">
                <a:latin typeface="Courier" pitchFamily="49" charset="0"/>
              </a:rPr>
              <a:t>[1]</a:t>
            </a:r>
          </a:p>
          <a:p>
            <a:endParaRPr lang="en-US" sz="2400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Now, pass the function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argument.</a:t>
            </a:r>
          </a:p>
          <a:p>
            <a:endParaRPr lang="en-US" sz="2000" b="1" dirty="0">
              <a:latin typeface="Courier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lst</a:t>
            </a:r>
            <a:r>
              <a:rPr lang="en-US" sz="2000" b="1" dirty="0">
                <a:latin typeface="Courier" pitchFamily="49" charset="0"/>
              </a:rPr>
              <a:t> = [(1,5,2), (1,1,1), (9,0,2), (4,4,7)]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lst.sort</a:t>
            </a:r>
            <a:r>
              <a:rPr lang="en-US" sz="2000" b="1" dirty="0">
                <a:latin typeface="Courier" pitchFamily="49" charset="0"/>
              </a:rPr>
              <a:t>(key = </a:t>
            </a:r>
            <a:r>
              <a:rPr lang="en-US" sz="2000" b="1" dirty="0" err="1">
                <a:latin typeface="Courier" pitchFamily="49" charset="0"/>
              </a:rPr>
              <a:t>extract_second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[(9, 0, 2), (1, 1, 1), (4, 4, 7), (1, 5, 2)]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9210" y="1578858"/>
            <a:ext cx="47694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accent1"/>
              </a:buClr>
              <a:buSzPct val="85000"/>
            </a:pPr>
            <a:r>
              <a:rPr lang="en-US" sz="3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3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try this at home!</a:t>
            </a:r>
          </a:p>
        </p:txBody>
      </p:sp>
    </p:spTree>
    <p:extLst>
      <p:ext uri="{BB962C8B-B14F-4D97-AF65-F5344CB8AC3E}">
        <p14:creationId xmlns:p14="http://schemas.microsoft.com/office/powerpoint/2010/main" val="8709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Classes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statement_1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statement_n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i="1" dirty="0">
                <a:latin typeface="Arial" charset="0"/>
                <a:cs typeface="Arial" charset="0"/>
              </a:rPr>
              <a:t>methods</a:t>
            </a:r>
            <a:r>
              <a:rPr lang="en-US" dirty="0">
                <a:latin typeface="Arial" charset="0"/>
                <a:cs typeface="Arial" charset="0"/>
              </a:rPr>
              <a:t> of a class get the instance as the first parameter –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The method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dirty="0">
                <a:latin typeface="Arial" charset="0"/>
                <a:cs typeface="Arial" charset="0"/>
              </a:rPr>
              <a:t>is called upon object construction (if available)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AB52C70F-3595-438F-917E-A91A79B2AC97}" type="slidenum">
              <a:rPr lang="x-none" smtClean="0"/>
              <a:pPr/>
              <a:t>5</a:t>
            </a:fld>
            <a:endParaRPr lang="he-IL">
              <a:cs typeface="Aharoni" pitchFamily="2" charset="-79"/>
            </a:endParaRPr>
          </a:p>
        </p:txBody>
      </p:sp>
      <p:pic>
        <p:nvPicPr>
          <p:cNvPr id="21508" name="Picture 2" descr="http://t2.gstatic.com/images?q=tbn:ANd9GcTAV3Kg38BwUch43vq3CkdoYgj4G_lyivtaxugV4uJqF84TuOq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404813"/>
            <a:ext cx="27178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8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AutoShape 11"/>
          <p:cNvSpPr>
            <a:spLocks noChangeArrowheads="1"/>
          </p:cNvSpPr>
          <p:nvPr/>
        </p:nvSpPr>
        <p:spPr bwMode="auto">
          <a:xfrm>
            <a:off x="5509394" y="5337676"/>
            <a:ext cx="1871663" cy="8636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METHOD</a:t>
            </a:r>
          </a:p>
          <a:p>
            <a:pPr algn="ctr"/>
            <a:r>
              <a:rPr lang="en-US" sz="1200">
                <a:latin typeface="Arial" charset="0"/>
              </a:rPr>
              <a:t>Define function</a:t>
            </a:r>
            <a:endParaRPr lang="ru-RU" sz="1200">
              <a:latin typeface="Arial" charset="0"/>
            </a:endParaRPr>
          </a:p>
        </p:txBody>
      </p:sp>
      <p:sp>
        <p:nvSpPr>
          <p:cNvPr id="18439" name="AutoShape 10"/>
          <p:cNvSpPr>
            <a:spLocks noChangeArrowheads="1"/>
          </p:cNvSpPr>
          <p:nvPr/>
        </p:nvSpPr>
        <p:spPr bwMode="auto">
          <a:xfrm>
            <a:off x="2628082" y="5337676"/>
            <a:ext cx="1871662" cy="863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ATTRIBUTE</a:t>
            </a:r>
          </a:p>
          <a:p>
            <a:pPr algn="ctr"/>
            <a:r>
              <a:rPr lang="en-US" sz="1200" dirty="0">
                <a:latin typeface="Arial" charset="0"/>
              </a:rPr>
              <a:t>Define state of the object</a:t>
            </a:r>
            <a:endParaRPr lang="ru-RU" sz="1200" dirty="0">
              <a:latin typeface="Arial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Objects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7258050" cy="2160141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Objects are natural to us: everything in one place</a:t>
            </a: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Hold data (in most cases)</a:t>
            </a:r>
          </a:p>
          <a:p>
            <a:pPr lvl="2" eaLnBrk="1" hangingPunct="1"/>
            <a:r>
              <a:rPr lang="en-US" sz="2400" dirty="0">
                <a:latin typeface="Arial" charset="0"/>
                <a:cs typeface="Arial" charset="0"/>
              </a:rPr>
              <a:t>May be manipulated </a:t>
            </a: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Provide services (in most cases)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09ACE79-B81F-4261-9551-3C0B27D2FF81}" type="slidenum">
              <a:rPr lang="x-none" smtClean="0"/>
              <a:pPr/>
              <a:t>6</a:t>
            </a:fld>
            <a:endParaRPr lang="he-IL">
              <a:cs typeface="Aharoni" pitchFamily="2" charset="-79"/>
            </a:endParaRPr>
          </a:p>
        </p:txBody>
      </p:sp>
      <p:sp>
        <p:nvSpPr>
          <p:cNvPr id="18436" name="AutoShape 6"/>
          <p:cNvSpPr>
            <a:spLocks noChangeArrowheads="1"/>
          </p:cNvSpPr>
          <p:nvPr/>
        </p:nvSpPr>
        <p:spPr bwMode="auto">
          <a:xfrm>
            <a:off x="4067944" y="4113714"/>
            <a:ext cx="1871663" cy="8636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OBJECT</a:t>
            </a:r>
            <a:endParaRPr lang="ru-RU" b="1" dirty="0">
              <a:latin typeface="Arial" charset="0"/>
            </a:endParaRPr>
          </a:p>
        </p:txBody>
      </p:sp>
      <p:sp>
        <p:nvSpPr>
          <p:cNvPr id="18441" name="Freeform 12"/>
          <p:cNvSpPr>
            <a:spLocks/>
          </p:cNvSpPr>
          <p:nvPr/>
        </p:nvSpPr>
        <p:spPr bwMode="auto">
          <a:xfrm>
            <a:off x="3493269" y="5121776"/>
            <a:ext cx="3086100" cy="196850"/>
          </a:xfrm>
          <a:custGeom>
            <a:avLst/>
            <a:gdLst>
              <a:gd name="T0" fmla="*/ 0 w 1944"/>
              <a:gd name="T1" fmla="*/ 124 h 124"/>
              <a:gd name="T2" fmla="*/ 0 w 1944"/>
              <a:gd name="T3" fmla="*/ 0 h 124"/>
              <a:gd name="T4" fmla="*/ 1944 w 1944"/>
              <a:gd name="T5" fmla="*/ 0 h 124"/>
              <a:gd name="T6" fmla="*/ 1943 w 1944"/>
              <a:gd name="T7" fmla="*/ 120 h 124"/>
              <a:gd name="T8" fmla="*/ 0 60000 65536"/>
              <a:gd name="T9" fmla="*/ 0 60000 65536"/>
              <a:gd name="T10" fmla="*/ 0 60000 65536"/>
              <a:gd name="T11" fmla="*/ 0 60000 65536"/>
              <a:gd name="T12" fmla="*/ 0 w 1944"/>
              <a:gd name="T13" fmla="*/ 0 h 124"/>
              <a:gd name="T14" fmla="*/ 1944 w 1944"/>
              <a:gd name="T15" fmla="*/ 124 h 1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4" h="124">
                <a:moveTo>
                  <a:pt x="0" y="124"/>
                </a:moveTo>
                <a:lnTo>
                  <a:pt x="0" y="0"/>
                </a:lnTo>
                <a:lnTo>
                  <a:pt x="1944" y="0"/>
                </a:lnTo>
                <a:lnTo>
                  <a:pt x="1943" y="1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V="1">
            <a:off x="5004569" y="4977314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39" grpId="0" animBg="1"/>
      <p:bldP spid="18436" grpId="0" animBg="1"/>
      <p:bldP spid="18441" grpId="0" animBg="1"/>
      <p:bldP spid="184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050" y="6210000"/>
            <a:ext cx="457200" cy="457200"/>
          </a:xfrm>
        </p:spPr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7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268760"/>
            <a:ext cx="8496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</a:rPr>
              <a:t>Example: Point</a:t>
            </a:r>
          </a:p>
          <a:p>
            <a:endParaRPr lang="en-US" sz="20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</a:rPr>
              <a:t>We would like to define an object which represents a Point.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</a:rPr>
              <a:t>We’ll define each object by two numbers representing the point coordinates. For example: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0000" y="189970"/>
            <a:ext cx="8449077" cy="925646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265939"/>
            <a:ext cx="3413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200" b="1" dirty="0">
                <a:latin typeface="Courier" pitchFamily="49" charset="0"/>
              </a:rPr>
              <a:t> p = Point(3, 2)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3733513"/>
            <a:ext cx="84196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charset="0"/>
              </a:rPr>
              <a:t>Now, we would like to be able to get each of </a:t>
            </a:r>
            <a:r>
              <a:rPr lang="en-US" sz="2200" b="1" dirty="0">
                <a:latin typeface="Courier" pitchFamily="49" charset="0"/>
              </a:rPr>
              <a:t>p</a:t>
            </a:r>
            <a:r>
              <a:rPr lang="en-US" sz="2200" dirty="0">
                <a:latin typeface="Arial" charset="0"/>
              </a:rPr>
              <a:t>’s coordinates: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5812" y="5373216"/>
            <a:ext cx="79432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 need to define attributes’ existence and names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link the given values to the object’s attributes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318606" y="3602752"/>
            <a:ext cx="585174" cy="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1295" y="4472532"/>
            <a:ext cx="1374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200" b="1" dirty="0">
                <a:latin typeface="Courier" pitchFamily="49" charset="0"/>
              </a:rPr>
              <a:t> </a:t>
            </a:r>
            <a:r>
              <a:rPr lang="en-US" sz="2200" b="1" dirty="0" err="1">
                <a:latin typeface="Courier" pitchFamily="49" charset="0"/>
              </a:rPr>
              <a:t>p.x</a:t>
            </a:r>
            <a:endParaRPr lang="en-US" sz="2200" b="1" dirty="0">
              <a:latin typeface="Courier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Courier" pitchFamily="49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5518" y="4457982"/>
            <a:ext cx="1374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200" b="1" dirty="0">
                <a:latin typeface="Courier" pitchFamily="49" charset="0"/>
              </a:rPr>
              <a:t> </a:t>
            </a:r>
            <a:r>
              <a:rPr lang="en-US" sz="2200" b="1" dirty="0" err="1">
                <a:latin typeface="Courier" pitchFamily="49" charset="0"/>
              </a:rPr>
              <a:t>p.y</a:t>
            </a:r>
            <a:endParaRPr lang="en-US" sz="2200" b="1" dirty="0">
              <a:latin typeface="Courier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Courier" pitchFamily="49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05689" y="4367425"/>
            <a:ext cx="1662256" cy="789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39912" y="4352876"/>
            <a:ext cx="1662256" cy="789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96136" y="4819018"/>
            <a:ext cx="884659" cy="191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3253" y="4819018"/>
            <a:ext cx="792088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allAtOnce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4"/>
            <a:ext cx="7772400" cy="4844807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/>
            </a: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self</a:t>
            </a:r>
            <a:r>
              <a:rPr lang="en-US" sz="2000" b="1" dirty="0">
                <a:latin typeface="Courier" pitchFamily="49" charset="0"/>
                <a:cs typeface="Arial" charset="0"/>
              </a:rPr>
              <a:t>, x, y):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he-IL" sz="2000" b="1" dirty="0">
              <a:latin typeface="Courier" pitchFamily="49" charset="0"/>
              <a:cs typeface="Arial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u="sng" dirty="0">
                <a:latin typeface="Courier" pitchFamily="49" charset="0"/>
                <a:cs typeface="Arial" charset="0"/>
              </a:rPr>
              <a:t>Usage example:</a:t>
            </a:r>
            <a:endParaRPr lang="he-IL" sz="2000" b="1" u="sng" dirty="0">
              <a:latin typeface="Courier" pitchFamily="49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p = Point(3,2)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p.x</a:t>
            </a:r>
            <a:endParaRPr lang="en-US" sz="2000" b="1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p.y</a:t>
            </a:r>
            <a:endParaRPr lang="en-US" sz="2000" b="1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2</a:t>
            </a: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 marL="0" indent="0" eaLnBrk="1" hangingPunct="1">
              <a:buNone/>
            </a:pPr>
            <a:endParaRPr lang="en-US" sz="2000" b="1" dirty="0">
              <a:latin typeface="Courier" pitchFamily="49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/>
            </a: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8</a:t>
            </a:fld>
            <a:endParaRPr lang="he-IL">
              <a:cs typeface="Aharoni" pitchFamily="2" charset="-79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772400" cy="778098"/>
          </a:xfrm>
        </p:spPr>
        <p:txBody>
          <a:bodyPr/>
          <a:lstStyle/>
          <a:p>
            <a:pPr rtl="0" eaLnBrk="1" hangingPunct="1"/>
            <a:r>
              <a:rPr lang="en-US" sz="4400" b="1" dirty="0">
                <a:solidFill>
                  <a:srgbClr val="C00000"/>
                </a:solidFill>
              </a:rPr>
              <a:t>Classes -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7984" y="19168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19168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2209801" y="2497191"/>
            <a:ext cx="957164" cy="334909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2209801" y="2886076"/>
            <a:ext cx="957164" cy="339724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 flipH="1">
            <a:off x="4004482" y="4077072"/>
            <a:ext cx="54006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5796136" y="2204864"/>
            <a:ext cx="54006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904" y="19075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5796136" y="2538354"/>
            <a:ext cx="54006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5796136" y="2871467"/>
            <a:ext cx="54006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7" grpId="1" animBg="1"/>
      <p:bldP spid="8" grpId="0" animBg="1"/>
      <p:bldP spid="8" grpId="1" animBg="1"/>
      <p:bldP spid="3" grpId="0" animBg="1"/>
      <p:bldP spid="3" grpId="1" animBg="1"/>
      <p:bldP spid="10" grpId="0" animBg="1"/>
      <p:bldP spid="10" grpId="1" animBg="1"/>
      <p:bldP spid="10" grpId="2" animBg="1"/>
      <p:bldP spid="11" grpId="0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7772400" cy="4844807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/>
            </a: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x, y):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/>
            </a: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distance_from_axes_origins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**2 +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**2) ** 0.5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034374" y="4725144"/>
            <a:ext cx="57309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Attributes</a:t>
            </a:r>
            <a:b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(each instance has 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its own copy</a:t>
            </a: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6012160" y="2304228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Instances</a:t>
            </a:r>
            <a:endParaRPr lang="ru-RU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179512" y="2852936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Methods</a:t>
            </a:r>
            <a:endParaRPr lang="ru-RU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9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992" y="274638"/>
            <a:ext cx="8564488" cy="80082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3563763" y="2095501"/>
            <a:ext cx="653629" cy="325388"/>
          </a:xfrm>
          <a:prstGeom prst="roundRect">
            <a:avLst>
              <a:gd name="adj" fmla="val 4645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6300191" y="3579352"/>
            <a:ext cx="669087" cy="271556"/>
          </a:xfrm>
          <a:prstGeom prst="roundRect">
            <a:avLst>
              <a:gd name="adj" fmla="val 4645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2187674" y="2093913"/>
            <a:ext cx="1272555" cy="325388"/>
          </a:xfrm>
          <a:prstGeom prst="rect">
            <a:avLst/>
          </a:prstGeom>
          <a:solidFill>
            <a:srgbClr val="0000FF">
              <a:alpha val="0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187673" y="3563110"/>
            <a:ext cx="4013102" cy="304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2209801" y="2497191"/>
            <a:ext cx="957164" cy="334909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2209801" y="2886076"/>
            <a:ext cx="957164" cy="339724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3418706" y="3928069"/>
            <a:ext cx="924694" cy="37921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5202070" y="3947321"/>
            <a:ext cx="989180" cy="35996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5" grpId="0"/>
      <p:bldP spid="8" grpId="0" animBg="1"/>
      <p:bldP spid="9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38152</TotalTime>
  <Words>1988</Words>
  <Application>Microsoft Office PowerPoint</Application>
  <PresentationFormat>On-screen Show (4:3)</PresentationFormat>
  <Paragraphs>597</Paragraphs>
  <Slides>47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Aharoni</vt:lpstr>
      <vt:lpstr>Arial</vt:lpstr>
      <vt:lpstr>Calibri</vt:lpstr>
      <vt:lpstr>Cambria Math</vt:lpstr>
      <vt:lpstr>Courier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Programming for Engineers in Python</vt:lpstr>
      <vt:lpstr>Plan</vt:lpstr>
      <vt:lpstr>Date – using lists </vt:lpstr>
      <vt:lpstr>PowerPoint Presentation</vt:lpstr>
      <vt:lpstr>Classes</vt:lpstr>
      <vt:lpstr>Objects</vt:lpstr>
      <vt:lpstr>Classes – Attributes and Methods</vt:lpstr>
      <vt:lpstr>Classes - example</vt:lpstr>
      <vt:lpstr>Classes – Attributes and Methods</vt:lpstr>
      <vt:lpstr>Classes – Instantiate and Use</vt:lpstr>
      <vt:lpstr>Classes – Attributes and Methods</vt:lpstr>
      <vt:lpstr>Classes – Instantiate and Use</vt:lpstr>
      <vt:lpstr>Classes – Attributes and Methods</vt:lpstr>
      <vt:lpstr>Classes – Attributes and Methods</vt:lpstr>
      <vt:lpstr>Date (task)</vt:lpstr>
      <vt:lpstr>Date (implementation)</vt:lpstr>
      <vt:lpstr>Date (implementation)</vt:lpstr>
      <vt:lpstr>Validation (implementation)</vt:lpstr>
      <vt:lpstr>So far…</vt:lpstr>
      <vt:lpstr>Date comparison (task)</vt:lpstr>
      <vt:lpstr>Date comparison (implementation)</vt:lpstr>
      <vt:lpstr>Date manipulation (task)</vt:lpstr>
      <vt:lpstr>Date manipulation (implementation)</vt:lpstr>
      <vt:lpstr>Adding time</vt:lpstr>
      <vt:lpstr>Adding time (task)</vt:lpstr>
      <vt:lpstr>Adding time (implementation)</vt:lpstr>
      <vt:lpstr>Adding time - validation</vt:lpstr>
      <vt:lpstr>Adding time - comparison</vt:lpstr>
      <vt:lpstr>Adding time – manipulation</vt:lpstr>
      <vt:lpstr>Adding time – manipulation</vt:lpstr>
      <vt:lpstr>Calendar application</vt:lpstr>
      <vt:lpstr>Calendar and events</vt:lpstr>
      <vt:lpstr>Calendar and events</vt:lpstr>
      <vt:lpstr>Event (implementation)</vt:lpstr>
      <vt:lpstr>Event (implementation)</vt:lpstr>
      <vt:lpstr>Conflicting events (implementation)</vt:lpstr>
      <vt:lpstr>Calendar application</vt:lpstr>
      <vt:lpstr>Calendar application</vt:lpstr>
      <vt:lpstr>Calendar: a list of sorted events</vt:lpstr>
      <vt:lpstr>Finding empty slots</vt:lpstr>
      <vt:lpstr>PowerPoint Presentation</vt:lpstr>
      <vt:lpstr>Iteration over all events</vt:lpstr>
      <vt:lpstr>Getter method for events</vt:lpstr>
      <vt:lpstr>Calendar – Summary</vt:lpstr>
      <vt:lpstr>Good to know #1: Tuples comparison</vt:lpstr>
      <vt:lpstr>Good to know #2: Sort with respect to something</vt:lpstr>
      <vt:lpstr>Sort list of tuples by 2nd item in the tuple</vt:lpstr>
    </vt:vector>
  </TitlesOfParts>
  <Company>School of 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nogale</dc:creator>
  <cp:lastModifiedBy>Ronny Con</cp:lastModifiedBy>
  <cp:revision>3002</cp:revision>
  <cp:lastPrinted>2017-12-13T08:25:12Z</cp:lastPrinted>
  <dcterms:created xsi:type="dcterms:W3CDTF">2011-08-10T08:16:46Z</dcterms:created>
  <dcterms:modified xsi:type="dcterms:W3CDTF">2019-12-12T17:36:59Z</dcterms:modified>
</cp:coreProperties>
</file>