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41"/>
  </p:notesMasterIdLst>
  <p:handoutMasterIdLst>
    <p:handoutMasterId r:id="rId42"/>
  </p:handoutMasterIdLst>
  <p:sldIdLst>
    <p:sldId id="367" r:id="rId3"/>
    <p:sldId id="347" r:id="rId4"/>
    <p:sldId id="348" r:id="rId5"/>
    <p:sldId id="349" r:id="rId6"/>
    <p:sldId id="350" r:id="rId7"/>
    <p:sldId id="351" r:id="rId8"/>
    <p:sldId id="341" r:id="rId9"/>
    <p:sldId id="368" r:id="rId10"/>
    <p:sldId id="369" r:id="rId11"/>
    <p:sldId id="370" r:id="rId12"/>
    <p:sldId id="371" r:id="rId13"/>
    <p:sldId id="372" r:id="rId14"/>
    <p:sldId id="342" r:id="rId15"/>
    <p:sldId id="343" r:id="rId16"/>
    <p:sldId id="344" r:id="rId17"/>
    <p:sldId id="345" r:id="rId18"/>
    <p:sldId id="346" r:id="rId19"/>
    <p:sldId id="339" r:id="rId20"/>
    <p:sldId id="306" r:id="rId21"/>
    <p:sldId id="308" r:id="rId22"/>
    <p:sldId id="309" r:id="rId23"/>
    <p:sldId id="310" r:id="rId24"/>
    <p:sldId id="311" r:id="rId25"/>
    <p:sldId id="312" r:id="rId26"/>
    <p:sldId id="332" r:id="rId27"/>
    <p:sldId id="364" r:id="rId28"/>
    <p:sldId id="365" r:id="rId29"/>
    <p:sldId id="334" r:id="rId30"/>
    <p:sldId id="335" r:id="rId31"/>
    <p:sldId id="373" r:id="rId32"/>
    <p:sldId id="336" r:id="rId33"/>
    <p:sldId id="353" r:id="rId34"/>
    <p:sldId id="374" r:id="rId35"/>
    <p:sldId id="354" r:id="rId36"/>
    <p:sldId id="337" r:id="rId37"/>
    <p:sldId id="375" r:id="rId38"/>
    <p:sldId id="376" r:id="rId39"/>
    <p:sldId id="338" r:id="rId40"/>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00FF"/>
    <a:srgbClr val="FF9900"/>
    <a:srgbClr val="FFFFCC"/>
    <a:srgbClr val="FFFF99"/>
    <a:srgbClr val="FF66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8365D-C50C-47D3-A762-CCB28BA39D60}" v="44" dt="2019-05-28T17:32:46.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0737" autoAdjust="0"/>
  </p:normalViewPr>
  <p:slideViewPr>
    <p:cSldViewPr snapToGrid="0" snapToObjects="1">
      <p:cViewPr varScale="1">
        <p:scale>
          <a:sx n="85" d="100"/>
          <a:sy n="85" d="100"/>
        </p:scale>
        <p:origin x="137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phir yaniv" userId="63e9c36be90e4b08" providerId="LiveId" clId="{E6D8365D-C50C-47D3-A762-CCB28BA39D60}"/>
    <pc:docChg chg="modSld">
      <pc:chgData name="ophir yaniv" userId="63e9c36be90e4b08" providerId="LiveId" clId="{E6D8365D-C50C-47D3-A762-CCB28BA39D60}" dt="2019-05-28T17:32:46.871" v="41" actId="20577"/>
      <pc:docMkLst>
        <pc:docMk/>
      </pc:docMkLst>
      <pc:sldChg chg="modSp">
        <pc:chgData name="ophir yaniv" userId="63e9c36be90e4b08" providerId="LiveId" clId="{E6D8365D-C50C-47D3-A762-CCB28BA39D60}" dt="2019-05-28T16:49:22.392" v="3" actId="1035"/>
        <pc:sldMkLst>
          <pc:docMk/>
          <pc:sldMk cId="2475061198" sldId="303"/>
        </pc:sldMkLst>
        <pc:spChg chg="mod">
          <ac:chgData name="ophir yaniv" userId="63e9c36be90e4b08" providerId="LiveId" clId="{E6D8365D-C50C-47D3-A762-CCB28BA39D60}" dt="2019-05-28T16:49:22.392" v="3" actId="1035"/>
          <ac:spMkLst>
            <pc:docMk/>
            <pc:sldMk cId="2475061198" sldId="303"/>
            <ac:spMk id="5" creationId="{00000000-0000-0000-0000-000000000000}"/>
          </ac:spMkLst>
        </pc:spChg>
      </pc:sldChg>
      <pc:sldChg chg="modSp">
        <pc:chgData name="ophir yaniv" userId="63e9c36be90e4b08" providerId="LiveId" clId="{E6D8365D-C50C-47D3-A762-CCB28BA39D60}" dt="2019-05-28T17:31:02.562" v="33" actId="20577"/>
        <pc:sldMkLst>
          <pc:docMk/>
          <pc:sldMk cId="1729438135" sldId="311"/>
        </pc:sldMkLst>
        <pc:spChg chg="mod">
          <ac:chgData name="ophir yaniv" userId="63e9c36be90e4b08" providerId="LiveId" clId="{E6D8365D-C50C-47D3-A762-CCB28BA39D60}" dt="2019-05-28T17:31:02.562" v="33" actId="20577"/>
          <ac:spMkLst>
            <pc:docMk/>
            <pc:sldMk cId="1729438135" sldId="311"/>
            <ac:spMk id="5" creationId="{00000000-0000-0000-0000-000000000000}"/>
          </ac:spMkLst>
        </pc:spChg>
      </pc:sldChg>
      <pc:sldChg chg="modSp">
        <pc:chgData name="ophir yaniv" userId="63e9c36be90e4b08" providerId="LiveId" clId="{E6D8365D-C50C-47D3-A762-CCB28BA39D60}" dt="2019-05-28T17:32:46.871" v="41" actId="20577"/>
        <pc:sldMkLst>
          <pc:docMk/>
          <pc:sldMk cId="4024842337" sldId="332"/>
        </pc:sldMkLst>
        <pc:spChg chg="mod">
          <ac:chgData name="ophir yaniv" userId="63e9c36be90e4b08" providerId="LiveId" clId="{E6D8365D-C50C-47D3-A762-CCB28BA39D60}" dt="2019-05-28T17:32:46.871" v="41" actId="20577"/>
          <ac:spMkLst>
            <pc:docMk/>
            <pc:sldMk cId="4024842337" sldId="332"/>
            <ac:spMk id="9" creationId="{00000000-0000-0000-0000-000000000000}"/>
          </ac:spMkLst>
        </pc:spChg>
      </pc:sldChg>
      <pc:sldChg chg="modSp">
        <pc:chgData name="ophir yaniv" userId="63e9c36be90e4b08" providerId="LiveId" clId="{E6D8365D-C50C-47D3-A762-CCB28BA39D60}" dt="2019-05-28T11:43:24.501" v="2" actId="20577"/>
        <pc:sldMkLst>
          <pc:docMk/>
          <pc:sldMk cId="253147918" sldId="349"/>
        </pc:sldMkLst>
        <pc:spChg chg="mod">
          <ac:chgData name="ophir yaniv" userId="63e9c36be90e4b08" providerId="LiveId" clId="{E6D8365D-C50C-47D3-A762-CCB28BA39D60}" dt="2019-05-28T11:43:24.501" v="2" actId="20577"/>
          <ac:spMkLst>
            <pc:docMk/>
            <pc:sldMk cId="253147918" sldId="34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52016" y="0"/>
            <a:ext cx="2945659" cy="496411"/>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sz="quarter" idx="1"/>
          </p:nvPr>
        </p:nvSpPr>
        <p:spPr>
          <a:xfrm>
            <a:off x="1574" y="0"/>
            <a:ext cx="2945659" cy="496411"/>
          </a:xfrm>
          <a:prstGeom prst="rect">
            <a:avLst/>
          </a:prstGeom>
        </p:spPr>
        <p:txBody>
          <a:bodyPr vert="horz" lIns="91440" tIns="45720" rIns="91440" bIns="45720" rtlCol="1"/>
          <a:lstStyle>
            <a:lvl1pPr algn="l">
              <a:defRPr sz="1200"/>
            </a:lvl1pPr>
          </a:lstStyle>
          <a:p>
            <a:fld id="{8B86831B-708C-464D-AE33-3FDA246774EF}" type="datetimeFigureOut">
              <a:rPr lang="he-IL" smtClean="0"/>
              <a:t>כ"ד/כסלו/תש"פ</a:t>
            </a:fld>
            <a:endParaRPr lang="he-IL"/>
          </a:p>
        </p:txBody>
      </p:sp>
      <p:sp>
        <p:nvSpPr>
          <p:cNvPr id="4" name="Footer Placeholder 3"/>
          <p:cNvSpPr>
            <a:spLocks noGrp="1"/>
          </p:cNvSpPr>
          <p:nvPr>
            <p:ph type="ftr" sz="quarter" idx="2"/>
          </p:nvPr>
        </p:nvSpPr>
        <p:spPr>
          <a:xfrm>
            <a:off x="3852016" y="9430091"/>
            <a:ext cx="2945659" cy="496411"/>
          </a:xfrm>
          <a:prstGeom prst="rect">
            <a:avLst/>
          </a:prstGeom>
        </p:spPr>
        <p:txBody>
          <a:bodyPr vert="horz" lIns="91440" tIns="45720" rIns="91440" bIns="45720" rtlCol="1" anchor="b"/>
          <a:lstStyle>
            <a:lvl1pPr algn="r">
              <a:defRPr sz="1200"/>
            </a:lvl1pPr>
          </a:lstStyle>
          <a:p>
            <a:endParaRPr lang="he-IL"/>
          </a:p>
        </p:txBody>
      </p:sp>
      <p:sp>
        <p:nvSpPr>
          <p:cNvPr id="5" name="Slide Number Placeholder 4"/>
          <p:cNvSpPr>
            <a:spLocks noGrp="1"/>
          </p:cNvSpPr>
          <p:nvPr>
            <p:ph type="sldNum" sz="quarter" idx="3"/>
          </p:nvPr>
        </p:nvSpPr>
        <p:spPr>
          <a:xfrm>
            <a:off x="1574" y="9430091"/>
            <a:ext cx="2945659" cy="496411"/>
          </a:xfrm>
          <a:prstGeom prst="rect">
            <a:avLst/>
          </a:prstGeom>
        </p:spPr>
        <p:txBody>
          <a:bodyPr vert="horz" lIns="91440" tIns="45720" rIns="91440" bIns="45720" rtlCol="1" anchor="b"/>
          <a:lstStyle>
            <a:lvl1pPr algn="l">
              <a:defRPr sz="1200"/>
            </a:lvl1pPr>
          </a:lstStyle>
          <a:p>
            <a:fld id="{A91BD980-905E-4B06-976B-4CED157CCD0F}" type="slidenum">
              <a:rPr lang="he-IL" smtClean="0"/>
              <a:t>‹#›</a:t>
            </a:fld>
            <a:endParaRPr lang="he-IL"/>
          </a:p>
        </p:txBody>
      </p:sp>
    </p:spTree>
    <p:extLst>
      <p:ext uri="{BB962C8B-B14F-4D97-AF65-F5344CB8AC3E}">
        <p14:creationId xmlns:p14="http://schemas.microsoft.com/office/powerpoint/2010/main" val="2767389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B4A56C9-FB97-4F4B-AD53-4DB786B822F3}" type="datetimeFigureOut">
              <a:rPr lang="en-US" smtClean="0"/>
              <a:t>12/22/2019</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D8C33120-255C-1A4A-AF65-A0DFCF644CEE}" type="slidenum">
              <a:rPr lang="en-US" smtClean="0"/>
              <a:t>‹#›</a:t>
            </a:fld>
            <a:endParaRPr lang="en-US"/>
          </a:p>
        </p:txBody>
      </p:sp>
    </p:spTree>
    <p:extLst>
      <p:ext uri="{BB962C8B-B14F-4D97-AF65-F5344CB8AC3E}">
        <p14:creationId xmlns:p14="http://schemas.microsoft.com/office/powerpoint/2010/main" val="9256321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python.org/2/reference/datamodel.html#object.__contains__"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מציין מיקום של תמונת שקופית 1"/>
          <p:cNvSpPr>
            <a:spLocks noGrp="1" noRot="1" noChangeAspect="1" noTextEdit="1"/>
          </p:cNvSpPr>
          <p:nvPr>
            <p:ph type="sldImg"/>
          </p:nvPr>
        </p:nvSpPr>
        <p:spPr bwMode="auto">
          <a:noFill/>
          <a:ln>
            <a:solidFill>
              <a:srgbClr val="000000"/>
            </a:solidFill>
            <a:miter lim="800000"/>
            <a:headEnd/>
            <a:tailEnd/>
          </a:ln>
        </p:spPr>
      </p:sp>
      <p:sp>
        <p:nvSpPr>
          <p:cNvPr id="16386" name="מציין מיקום של הערות 2"/>
          <p:cNvSpPr>
            <a:spLocks noGrp="1"/>
          </p:cNvSpPr>
          <p:nvPr>
            <p:ph type="body" idx="1"/>
          </p:nvPr>
        </p:nvSpPr>
        <p:spPr bwMode="auto">
          <a:noFill/>
        </p:spPr>
        <p:txBody>
          <a:bodyPr/>
          <a:lstStyle/>
          <a:p>
            <a:pPr eaLnBrk="1" hangingPunct="1">
              <a:spcBef>
                <a:spcPct val="0"/>
              </a:spcBef>
            </a:pPr>
            <a:endParaRPr lang="en-US">
              <a:cs typeface="Arial" charset="0"/>
            </a:endParaRPr>
          </a:p>
        </p:txBody>
      </p:sp>
      <p:sp>
        <p:nvSpPr>
          <p:cNvPr id="52228" name="מציין מיקום של מספר שקופית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80A165-8A43-4CF3-82D3-ACB0ED1AB19A}" type="slidenum">
              <a:rPr lang="en-US">
                <a:cs typeface="Aharoni" pitchFamily="2" charset="-79"/>
              </a:rPr>
              <a:pPr fontAlgn="base">
                <a:spcBef>
                  <a:spcPct val="0"/>
                </a:spcBef>
                <a:spcAft>
                  <a:spcPct val="0"/>
                </a:spcAft>
                <a:defRPr/>
              </a:pPr>
              <a:t>1</a:t>
            </a:fld>
            <a:endParaRPr lang="en-US">
              <a:cs typeface="Aharoni" pitchFamily="2" charset="-79"/>
            </a:endParaRPr>
          </a:p>
        </p:txBody>
      </p:sp>
    </p:spTree>
    <p:extLst>
      <p:ext uri="{BB962C8B-B14F-4D97-AF65-F5344CB8AC3E}">
        <p14:creationId xmlns:p14="http://schemas.microsoft.com/office/powerpoint/2010/main" val="111981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24BBA-CA46-491F-8E2C-8F2EC3CFA0F9}" type="slidenum">
              <a:rPr lang="en-US"/>
              <a:pPr>
                <a:defRPr/>
              </a:pPr>
              <a:t>2</a:t>
            </a:fld>
            <a:endParaRPr lang="en-US"/>
          </a:p>
        </p:txBody>
      </p:sp>
    </p:spTree>
    <p:extLst>
      <p:ext uri="{BB962C8B-B14F-4D97-AF65-F5344CB8AC3E}">
        <p14:creationId xmlns:p14="http://schemas.microsoft.com/office/powerpoint/2010/main" val="2727024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a:lstStyle/>
          <a:p>
            <a:pPr eaLnBrk="1" hangingPunct="1"/>
            <a:endParaRPr lang="he-IL"/>
          </a:p>
        </p:txBody>
      </p:sp>
      <p:sp>
        <p:nvSpPr>
          <p:cNvPr id="4" name="Slide Number Placeholder 3"/>
          <p:cNvSpPr>
            <a:spLocks noGrp="1"/>
          </p:cNvSpPr>
          <p:nvPr>
            <p:ph type="sldNum" sz="quarter" idx="5"/>
          </p:nvPr>
        </p:nvSpPr>
        <p:spPr/>
        <p:txBody>
          <a:bodyPr/>
          <a:lstStyle/>
          <a:p>
            <a:pPr>
              <a:defRPr/>
            </a:pPr>
            <a:fld id="{5988BF91-4971-4FFC-BED2-B309598850F7}" type="slidenum">
              <a:rPr lang="en-US" smtClean="0"/>
              <a:pPr>
                <a:defRPr/>
              </a:pPr>
              <a:t>6</a:t>
            </a:fld>
            <a:endParaRPr lang="en-US"/>
          </a:p>
        </p:txBody>
      </p:sp>
    </p:spTree>
    <p:extLst>
      <p:ext uri="{BB962C8B-B14F-4D97-AF65-F5344CB8AC3E}">
        <p14:creationId xmlns:p14="http://schemas.microsoft.com/office/powerpoint/2010/main" val="1266862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sz="1200" b="0" i="0" kern="1200" dirty="0">
                <a:solidFill>
                  <a:schemeClr val="tx1"/>
                </a:solidFill>
                <a:effectLst/>
                <a:latin typeface="+mn-lt"/>
                <a:ea typeface="+mn-ea"/>
                <a:cs typeface="+mn-cs"/>
              </a:rPr>
              <a:t>Like all special methods (with "magic names" that begin and end in </a:t>
            </a:r>
            <a:r>
              <a:rPr lang="en-US" dirty="0"/>
              <a:t>__</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3"/>
              </a:rPr>
              <a:t>__contains__</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meant to be called directly (except in very specific cases, such as up=calls to the superclass): rather, such methods are called as part of the operation of built-ins and operators. In the case of </a:t>
            </a:r>
            <a:r>
              <a:rPr lang="en-US" dirty="0"/>
              <a:t>__contains__</a:t>
            </a:r>
            <a:r>
              <a:rPr lang="en-US" sz="1200" b="0" i="0" kern="1200" dirty="0">
                <a:solidFill>
                  <a:schemeClr val="tx1"/>
                </a:solidFill>
                <a:effectLst/>
                <a:latin typeface="+mn-lt"/>
                <a:ea typeface="+mn-ea"/>
                <a:cs typeface="+mn-cs"/>
              </a:rPr>
              <a:t>, the operator in question is </a:t>
            </a:r>
            <a:r>
              <a:rPr lang="en-US" dirty="0"/>
              <a:t>in</a:t>
            </a:r>
            <a:r>
              <a:rPr lang="en-US" sz="1200" b="0" i="0" kern="1200" dirty="0">
                <a:solidFill>
                  <a:schemeClr val="tx1"/>
                </a:solidFill>
                <a:effectLst/>
                <a:latin typeface="+mn-lt"/>
                <a:ea typeface="+mn-ea"/>
                <a:cs typeface="+mn-cs"/>
              </a:rPr>
              <a:t> -- the "containment check" operator.</a:t>
            </a:r>
            <a:endParaRPr lang="en-US" dirty="0"/>
          </a:p>
        </p:txBody>
      </p:sp>
      <p:sp>
        <p:nvSpPr>
          <p:cNvPr id="4" name="מציין מיקום של מספר שקופית 3"/>
          <p:cNvSpPr>
            <a:spLocks noGrp="1"/>
          </p:cNvSpPr>
          <p:nvPr>
            <p:ph type="sldNum" sz="quarter" idx="5"/>
          </p:nvPr>
        </p:nvSpPr>
        <p:spPr/>
        <p:txBody>
          <a:bodyPr/>
          <a:lstStyle/>
          <a:p>
            <a:fld id="{C701A469-4DAE-4EF5-9A65-A30381492759}" type="slidenum">
              <a:rPr lang="en-US" smtClean="0"/>
              <a:pPr/>
              <a:t>9</a:t>
            </a:fld>
            <a:endParaRPr lang="en-US"/>
          </a:p>
        </p:txBody>
      </p:sp>
    </p:spTree>
    <p:extLst>
      <p:ext uri="{BB962C8B-B14F-4D97-AF65-F5344CB8AC3E}">
        <p14:creationId xmlns:p14="http://schemas.microsoft.com/office/powerpoint/2010/main" val="222063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3" name="Rounded Rectangle 12"/>
          <p:cNvSpPr/>
          <p:nvPr userDrawn="1"/>
        </p:nvSpPr>
        <p:spPr>
          <a:xfrm>
            <a:off x="65313" y="69755"/>
            <a:ext cx="9013372" cy="6692201"/>
          </a:xfrm>
          <a:prstGeom prst="roundRect">
            <a:avLst>
              <a:gd name="adj" fmla="val 4929"/>
            </a:avLst>
          </a:prstGeom>
          <a:pattFill prst="pct5">
            <a:fgClr>
              <a:schemeClr val="bg1">
                <a:lumMod val="85000"/>
              </a:schemeClr>
            </a:fgClr>
            <a:bgClr>
              <a:schemeClr val="bg1"/>
            </a:bgClr>
          </a:patt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A5153AA4-BCFC-4FA8-A871-840C81C7110E}" type="datetime8">
              <a:rPr lang="he-IL" smtClean="0"/>
              <a:pPr/>
              <a:t>22 דצמבר 19</a:t>
            </a:fld>
            <a:endParaRPr lang="he-IL"/>
          </a:p>
        </p:txBody>
      </p:sp>
      <p:sp>
        <p:nvSpPr>
          <p:cNvPr id="17" name="Footer Placeholder 16"/>
          <p:cNvSpPr>
            <a:spLocks noGrp="1"/>
          </p:cNvSpPr>
          <p:nvPr>
            <p:ph type="ftr" sz="quarter" idx="11"/>
          </p:nvPr>
        </p:nvSpPr>
        <p:spPr/>
        <p:txBody>
          <a:bodyPr/>
          <a:lstStyle/>
          <a:p>
            <a:endParaRPr lang="he-IL"/>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BFAECAB-C45E-4A96-B7DD-92EBDA7AC1F7}" type="slidenum">
              <a:rPr lang="he-IL" smtClean="0"/>
              <a:pPr/>
              <a:t>‹#›</a:t>
            </a:fld>
            <a:endParaRPr lang="he-IL" dirty="0"/>
          </a:p>
        </p:txBody>
      </p:sp>
      <p:sp>
        <p:nvSpPr>
          <p:cNvPr id="7" name="Rectangle 6"/>
          <p:cNvSpPr/>
          <p:nvPr/>
        </p:nvSpPr>
        <p:spPr>
          <a:xfrm>
            <a:off x="62931" y="1449303"/>
            <a:ext cx="9021537" cy="1527349"/>
          </a:xfrm>
          <a:prstGeom prst="rect">
            <a:avLst/>
          </a:prstGeom>
          <a:solidFill>
            <a:srgbClr val="FDFDC3"/>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28415155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68844D-A997-4270-9C74-4CF12D49F185}" type="datetime8">
              <a:rPr lang="he-IL" smtClean="0"/>
              <a:pPr/>
              <a:t>22 דצמבר 19</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BFAECAB-C45E-4A96-B7DD-92EBDA7AC1F7}" type="slidenum">
              <a:rPr lang="he-IL" smtClean="0"/>
              <a:pPr/>
              <a:t>‹#›</a:t>
            </a:fld>
            <a:endParaRPr lang="he-IL"/>
          </a:p>
        </p:txBody>
      </p:sp>
    </p:spTree>
    <p:extLst>
      <p:ext uri="{BB962C8B-B14F-4D97-AF65-F5344CB8AC3E}">
        <p14:creationId xmlns:p14="http://schemas.microsoft.com/office/powerpoint/2010/main" val="421089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74948DC-C09F-46DB-90FA-E634DF3428C8}" type="datetime8">
              <a:rPr lang="he-IL" smtClean="0"/>
              <a:pPr/>
              <a:t>22 דצמבר 19</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BFAECAB-C45E-4A96-B7DD-92EBDA7AC1F7}" type="slidenum">
              <a:rPr lang="he-IL" smtClean="0"/>
              <a:pPr/>
              <a:t>‹#›</a:t>
            </a:fld>
            <a:endParaRPr lang="he-IL"/>
          </a:p>
        </p:txBody>
      </p:sp>
    </p:spTree>
    <p:extLst>
      <p:ext uri="{BB962C8B-B14F-4D97-AF65-F5344CB8AC3E}">
        <p14:creationId xmlns:p14="http://schemas.microsoft.com/office/powerpoint/2010/main" val="610610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rtl="1" fontAlgn="auto">
              <a:spcBef>
                <a:spcPts val="0"/>
              </a:spcBef>
              <a:spcAft>
                <a:spcPts val="0"/>
              </a:spcAft>
              <a:defRPr/>
            </a:pPr>
            <a:endParaRPr lang="en-US"/>
          </a:p>
        </p:txBody>
      </p:sp>
      <p:sp useBgFill="1">
        <p:nvSpPr>
          <p:cNvPr id="5" name="Rounded Rectangle 12"/>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rtl="1" fontAlgn="auto">
              <a:spcBef>
                <a:spcPts val="0"/>
              </a:spcBef>
              <a:spcAft>
                <a:spcPts val="0"/>
              </a:spcAft>
              <a:defRPr/>
            </a:pPr>
            <a:endParaRPr lang="en-US"/>
          </a:p>
        </p:txBody>
      </p:sp>
      <p:sp>
        <p:nvSpPr>
          <p:cNvPr id="6" name="Rectangle 6"/>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fontAlgn="auto">
              <a:spcBef>
                <a:spcPts val="0"/>
              </a:spcBef>
              <a:spcAft>
                <a:spcPts val="0"/>
              </a:spcAft>
              <a:defRPr/>
            </a:pPr>
            <a:endParaRPr lang="en-US"/>
          </a:p>
        </p:txBody>
      </p:sp>
      <p:sp>
        <p:nvSpPr>
          <p:cNvPr id="7" name="Rectangle 9"/>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fontAlgn="auto">
              <a:spcBef>
                <a:spcPts val="0"/>
              </a:spcBef>
              <a:spcAft>
                <a:spcPts val="0"/>
              </a:spcAft>
              <a:defRPr/>
            </a:pPr>
            <a:endParaRPr lang="en-US"/>
          </a:p>
        </p:txBody>
      </p:sp>
      <p:sp>
        <p:nvSpPr>
          <p:cNvPr id="10" name="Rectangle 10"/>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60C383C3-20A0-4552-9BEC-EE785F29E18D}" type="datetime8">
              <a:rPr lang="he-IL"/>
              <a:pPr>
                <a:defRPr/>
              </a:pPr>
              <a:t>22 דצמבר 19</a:t>
            </a:fld>
            <a:endParaRPr lang="he-IL">
              <a:cs typeface="Aharoni" pitchFamily="2" charset="-79"/>
            </a:endParaRPr>
          </a:p>
        </p:txBody>
      </p:sp>
      <p:sp>
        <p:nvSpPr>
          <p:cNvPr id="12" name="Footer Placeholder 16"/>
          <p:cNvSpPr>
            <a:spLocks noGrp="1"/>
          </p:cNvSpPr>
          <p:nvPr>
            <p:ph type="ftr" sz="quarter" idx="11"/>
          </p:nvPr>
        </p:nvSpPr>
        <p:spPr/>
        <p:txBody>
          <a:bodyPr/>
          <a:lstStyle>
            <a:lvl1pPr>
              <a:defRPr/>
            </a:lvl1pPr>
          </a:lstStyle>
          <a:p>
            <a:pPr>
              <a:defRPr/>
            </a:pPr>
            <a:endParaRPr lang="he-IL"/>
          </a:p>
        </p:txBody>
      </p:sp>
      <p:sp>
        <p:nvSpPr>
          <p:cNvPr id="13" name="Slide Number Placeholder 28"/>
          <p:cNvSpPr>
            <a:spLocks noGrp="1"/>
          </p:cNvSpPr>
          <p:nvPr>
            <p:ph type="sldNum" sz="quarter" idx="12"/>
          </p:nvPr>
        </p:nvSpPr>
        <p:spPr/>
        <p:txBody>
          <a:bodyPr/>
          <a:lstStyle>
            <a:lvl1pPr>
              <a:defRPr/>
            </a:lvl1pPr>
          </a:lstStyle>
          <a:p>
            <a:pPr>
              <a:defRPr/>
            </a:pPr>
            <a:fld id="{90ABB58E-C1BF-4596-81E1-EFBFD75509DC}" type="slidenum">
              <a:rPr lang="x-none"/>
              <a:pPr>
                <a:defRPr/>
              </a:pPr>
              <a:t>‹#›</a:t>
            </a:fld>
            <a:endParaRPr lang="he-IL">
              <a:cs typeface="Aharoni" pitchFamily="2" charset="-79"/>
            </a:endParaRPr>
          </a:p>
        </p:txBody>
      </p:sp>
    </p:spTree>
    <p:extLst>
      <p:ext uri="{BB962C8B-B14F-4D97-AF65-F5344CB8AC3E}">
        <p14:creationId xmlns:p14="http://schemas.microsoft.com/office/powerpoint/2010/main" val="25913830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p>
        </p:txBody>
      </p:sp>
      <p:sp>
        <p:nvSpPr>
          <p:cNvPr id="8" name="Content Placeholder 7"/>
          <p:cNvSpPr>
            <a:spLocks noGrp="1"/>
          </p:cNvSpPr>
          <p:nvPr>
            <p:ph sz="quarter" idx="1"/>
          </p:nvPr>
        </p:nvSpPr>
        <p:spPr>
          <a:xfrm>
            <a:off x="914400" y="1447800"/>
            <a:ext cx="7772400" cy="4572000"/>
          </a:xfrm>
        </p:spPr>
        <p:txBody>
          <a:bodyPr/>
          <a:lstStyle>
            <a:lvl1pPr algn="l" rtl="0">
              <a:defRPr>
                <a:latin typeface="Arial" pitchFamily="34" charset="0"/>
                <a:cs typeface="Arial" pitchFamily="34" charset="0"/>
              </a:defRPr>
            </a:lvl1pPr>
            <a:lvl2pPr algn="l" rtl="0">
              <a:defRPr>
                <a:latin typeface="Arial" pitchFamily="34" charset="0"/>
                <a:cs typeface="Arial" pitchFamily="34" charset="0"/>
              </a:defRPr>
            </a:lvl2pPr>
            <a:lvl3pPr algn="l" rtl="0">
              <a:defRPr>
                <a:latin typeface="Arial" pitchFamily="34" charset="0"/>
                <a:cs typeface="Arial" pitchFamily="34" charset="0"/>
              </a:defRPr>
            </a:lvl3pPr>
            <a:lvl4pPr algn="l" rtl="0">
              <a:defRPr>
                <a:latin typeface="Arial" pitchFamily="34" charset="0"/>
                <a:cs typeface="Arial" pitchFamily="34" charset="0"/>
              </a:defRPr>
            </a:lvl4pPr>
            <a:lvl5pPr algn="l" rtl="0">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p:cNvSpPr>
            <a:spLocks noGrp="1"/>
          </p:cNvSpPr>
          <p:nvPr>
            <p:ph type="dt" sz="half" idx="10"/>
          </p:nvPr>
        </p:nvSpPr>
        <p:spPr/>
        <p:txBody>
          <a:bodyPr/>
          <a:lstStyle>
            <a:lvl1pPr>
              <a:defRPr/>
            </a:lvl1pPr>
          </a:lstStyle>
          <a:p>
            <a:pPr>
              <a:defRPr/>
            </a:pPr>
            <a:fld id="{A935EAE4-8105-4DE6-840A-3873EDE73EA3}" type="datetime8">
              <a:rPr lang="he-IL"/>
              <a:pPr>
                <a:defRPr/>
              </a:pPr>
              <a:t>22 דצמבר 19</a:t>
            </a:fld>
            <a:endParaRPr lang="he-IL">
              <a:cs typeface="Aharoni" pitchFamily="2" charset="-79"/>
            </a:endParaRPr>
          </a:p>
        </p:txBody>
      </p:sp>
      <p:sp>
        <p:nvSpPr>
          <p:cNvPr id="5" name="Footer Placeholder 2"/>
          <p:cNvSpPr>
            <a:spLocks noGrp="1"/>
          </p:cNvSpPr>
          <p:nvPr>
            <p:ph type="ftr" sz="quarter" idx="11"/>
          </p:nvPr>
        </p:nvSpPr>
        <p:spPr/>
        <p:txBody>
          <a:bodyPr/>
          <a:lstStyle>
            <a:lvl1pPr>
              <a:defRPr/>
            </a:lvl1pPr>
          </a:lstStyle>
          <a:p>
            <a:pPr>
              <a:defRPr/>
            </a:pPr>
            <a:endParaRPr lang="he-IL"/>
          </a:p>
        </p:txBody>
      </p:sp>
      <p:sp>
        <p:nvSpPr>
          <p:cNvPr id="6" name="Slide Number Placeholder 22"/>
          <p:cNvSpPr>
            <a:spLocks noGrp="1"/>
          </p:cNvSpPr>
          <p:nvPr>
            <p:ph type="sldNum" sz="quarter" idx="12"/>
          </p:nvPr>
        </p:nvSpPr>
        <p:spPr/>
        <p:txBody>
          <a:bodyPr/>
          <a:lstStyle>
            <a:lvl1pPr>
              <a:defRPr/>
            </a:lvl1pPr>
          </a:lstStyle>
          <a:p>
            <a:pPr>
              <a:defRPr/>
            </a:pPr>
            <a:fld id="{01DD7B6D-A85D-437D-ADE6-870DD3BBAF63}" type="slidenum">
              <a:rPr lang="x-none"/>
              <a:pPr>
                <a:defRPr/>
              </a:pPr>
              <a:t>‹#›</a:t>
            </a:fld>
            <a:endParaRPr lang="he-IL">
              <a:cs typeface="Aharoni" pitchFamily="2" charset="-79"/>
            </a:endParaRPr>
          </a:p>
        </p:txBody>
      </p:sp>
    </p:spTree>
    <p:extLst>
      <p:ext uri="{BB962C8B-B14F-4D97-AF65-F5344CB8AC3E}">
        <p14:creationId xmlns:p14="http://schemas.microsoft.com/office/powerpoint/2010/main" val="651903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rtl="1" fontAlgn="auto">
              <a:spcBef>
                <a:spcPts val="0"/>
              </a:spcBef>
              <a:spcAft>
                <a:spcPts val="0"/>
              </a:spcAft>
              <a:defRPr/>
            </a:pPr>
            <a:endParaRPr lang="en-US"/>
          </a:p>
        </p:txBody>
      </p:sp>
      <p:sp useBgFill="1">
        <p:nvSpPr>
          <p:cNvPr id="5"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rtl="1" fontAlgn="auto">
              <a:spcBef>
                <a:spcPts val="0"/>
              </a:spcBef>
              <a:spcAft>
                <a:spcPts val="0"/>
              </a:spcAft>
              <a:defRPr/>
            </a:pPr>
            <a:endParaRPr lang="en-US"/>
          </a:p>
        </p:txBody>
      </p:sp>
      <p:sp>
        <p:nvSpPr>
          <p:cNvPr id="6" name="Rectangle 6"/>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fontAlgn="auto">
              <a:spcBef>
                <a:spcPts val="0"/>
              </a:spcBef>
              <a:spcAft>
                <a:spcPts val="0"/>
              </a:spcAft>
              <a:defRPr/>
            </a:pPr>
            <a:endParaRPr lang="en-US"/>
          </a:p>
        </p:txBody>
      </p:sp>
      <p:sp>
        <p:nvSpPr>
          <p:cNvPr id="7" name="Rectangle 7"/>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fontAlgn="auto">
              <a:spcBef>
                <a:spcPts val="0"/>
              </a:spcBef>
              <a:spcAft>
                <a:spcPts val="0"/>
              </a:spcAft>
              <a:defRPr/>
            </a:pPr>
            <a:endParaRPr lang="en-US"/>
          </a:p>
        </p:txBody>
      </p:sp>
      <p:sp>
        <p:nvSpPr>
          <p:cNvPr id="8" name="Rectangle 8"/>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C4562186-08D0-4995-94B0-898EEBC8DB42}" type="datetime8">
              <a:rPr lang="he-IL"/>
              <a:pPr>
                <a:defRPr/>
              </a:pPr>
              <a:t>22 דצמבר 19</a:t>
            </a:fld>
            <a:endParaRPr lang="he-IL">
              <a:cs typeface="Aharoni" pitchFamily="2" charset="-79"/>
            </a:endParaRP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he-IL"/>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13AEB941-C78C-4D40-987D-93BBE52EB50D}" type="slidenum">
              <a:rPr lang="x-none"/>
              <a:pPr>
                <a:defRPr/>
              </a:pPr>
              <a:t>‹#›</a:t>
            </a:fld>
            <a:endParaRPr lang="he-IL">
              <a:cs typeface="Aharoni" pitchFamily="2" charset="-79"/>
            </a:endParaRPr>
          </a:p>
        </p:txBody>
      </p:sp>
    </p:spTree>
    <p:extLst>
      <p:ext uri="{BB962C8B-B14F-4D97-AF65-F5344CB8AC3E}">
        <p14:creationId xmlns:p14="http://schemas.microsoft.com/office/powerpoint/2010/main" val="124924041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6693A88D-21C6-4962-B167-1AC2DD2ADBBE}" type="datetime8">
              <a:rPr lang="he-IL"/>
              <a:pPr>
                <a:defRPr/>
              </a:pPr>
              <a:t>22 דצמבר 19</a:t>
            </a:fld>
            <a:endParaRPr lang="he-IL">
              <a:cs typeface="Aharoni" pitchFamily="2" charset="-79"/>
            </a:endParaRPr>
          </a:p>
        </p:txBody>
      </p:sp>
      <p:sp>
        <p:nvSpPr>
          <p:cNvPr id="6" name="Footer Placeholder 2"/>
          <p:cNvSpPr>
            <a:spLocks noGrp="1"/>
          </p:cNvSpPr>
          <p:nvPr>
            <p:ph type="ftr" sz="quarter" idx="11"/>
          </p:nvPr>
        </p:nvSpPr>
        <p:spPr/>
        <p:txBody>
          <a:bodyPr/>
          <a:lstStyle>
            <a:lvl1pPr>
              <a:defRPr/>
            </a:lvl1pPr>
          </a:lstStyle>
          <a:p>
            <a:pPr>
              <a:defRPr/>
            </a:pPr>
            <a:endParaRPr lang="he-IL"/>
          </a:p>
        </p:txBody>
      </p:sp>
      <p:sp>
        <p:nvSpPr>
          <p:cNvPr id="7" name="Slide Number Placeholder 22"/>
          <p:cNvSpPr>
            <a:spLocks noGrp="1"/>
          </p:cNvSpPr>
          <p:nvPr>
            <p:ph type="sldNum" sz="quarter" idx="12"/>
          </p:nvPr>
        </p:nvSpPr>
        <p:spPr/>
        <p:txBody>
          <a:bodyPr/>
          <a:lstStyle>
            <a:lvl1pPr>
              <a:defRPr/>
            </a:lvl1pPr>
          </a:lstStyle>
          <a:p>
            <a:pPr>
              <a:defRPr/>
            </a:pPr>
            <a:fld id="{B6421C82-4562-4A1D-90EA-D85B17FDECFB}" type="slidenum">
              <a:rPr lang="x-none"/>
              <a:pPr>
                <a:defRPr/>
              </a:pPr>
              <a:t>‹#›</a:t>
            </a:fld>
            <a:endParaRPr lang="he-IL">
              <a:cs typeface="Aharoni" pitchFamily="2" charset="-79"/>
            </a:endParaRPr>
          </a:p>
        </p:txBody>
      </p:sp>
    </p:spTree>
    <p:extLst>
      <p:ext uri="{BB962C8B-B14F-4D97-AF65-F5344CB8AC3E}">
        <p14:creationId xmlns:p14="http://schemas.microsoft.com/office/powerpoint/2010/main" val="2719615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C1015383-4675-4B84-A7C1-532D2790E9A7}" type="datetime8">
              <a:rPr lang="he-IL"/>
              <a:pPr>
                <a:defRPr/>
              </a:pPr>
              <a:t>22 דצמבר 19</a:t>
            </a:fld>
            <a:endParaRPr lang="he-IL">
              <a:cs typeface="Aharoni" pitchFamily="2" charset="-79"/>
            </a:endParaRPr>
          </a:p>
        </p:txBody>
      </p:sp>
      <p:sp>
        <p:nvSpPr>
          <p:cNvPr id="8" name="Footer Placeholder 2"/>
          <p:cNvSpPr>
            <a:spLocks noGrp="1"/>
          </p:cNvSpPr>
          <p:nvPr>
            <p:ph type="ftr" sz="quarter" idx="11"/>
          </p:nvPr>
        </p:nvSpPr>
        <p:spPr/>
        <p:txBody>
          <a:bodyPr/>
          <a:lstStyle>
            <a:lvl1pPr>
              <a:defRPr/>
            </a:lvl1pPr>
          </a:lstStyle>
          <a:p>
            <a:pPr>
              <a:defRPr/>
            </a:pPr>
            <a:endParaRPr lang="he-IL"/>
          </a:p>
        </p:txBody>
      </p:sp>
      <p:sp>
        <p:nvSpPr>
          <p:cNvPr id="9" name="Slide Number Placeholder 22"/>
          <p:cNvSpPr>
            <a:spLocks noGrp="1"/>
          </p:cNvSpPr>
          <p:nvPr>
            <p:ph type="sldNum" sz="quarter" idx="12"/>
          </p:nvPr>
        </p:nvSpPr>
        <p:spPr/>
        <p:txBody>
          <a:bodyPr/>
          <a:lstStyle>
            <a:lvl1pPr>
              <a:defRPr/>
            </a:lvl1pPr>
          </a:lstStyle>
          <a:p>
            <a:pPr>
              <a:defRPr/>
            </a:pPr>
            <a:fld id="{F9D800FD-39E1-47FD-9200-0BBFACFE6811}" type="slidenum">
              <a:rPr lang="x-none"/>
              <a:pPr>
                <a:defRPr/>
              </a:pPr>
              <a:t>‹#›</a:t>
            </a:fld>
            <a:endParaRPr lang="he-IL">
              <a:cs typeface="Aharoni" pitchFamily="2" charset="-79"/>
            </a:endParaRPr>
          </a:p>
        </p:txBody>
      </p:sp>
    </p:spTree>
    <p:extLst>
      <p:ext uri="{BB962C8B-B14F-4D97-AF65-F5344CB8AC3E}">
        <p14:creationId xmlns:p14="http://schemas.microsoft.com/office/powerpoint/2010/main" val="2793360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B5E396F2-BB73-4195-8070-61FCF9ED60F7}" type="datetime8">
              <a:rPr lang="he-IL"/>
              <a:pPr>
                <a:defRPr/>
              </a:pPr>
              <a:t>22 דצמבר 19</a:t>
            </a:fld>
            <a:endParaRPr lang="he-IL">
              <a:cs typeface="Aharoni" pitchFamily="2" charset="-79"/>
            </a:endParaRPr>
          </a:p>
        </p:txBody>
      </p:sp>
      <p:sp>
        <p:nvSpPr>
          <p:cNvPr id="4" name="Footer Placeholder 2"/>
          <p:cNvSpPr>
            <a:spLocks noGrp="1"/>
          </p:cNvSpPr>
          <p:nvPr>
            <p:ph type="ftr" sz="quarter" idx="11"/>
          </p:nvPr>
        </p:nvSpPr>
        <p:spPr/>
        <p:txBody>
          <a:bodyPr/>
          <a:lstStyle>
            <a:lvl1pPr>
              <a:defRPr/>
            </a:lvl1pPr>
          </a:lstStyle>
          <a:p>
            <a:pPr>
              <a:defRPr/>
            </a:pPr>
            <a:endParaRPr lang="he-IL"/>
          </a:p>
        </p:txBody>
      </p:sp>
      <p:sp>
        <p:nvSpPr>
          <p:cNvPr id="5" name="Slide Number Placeholder 22"/>
          <p:cNvSpPr>
            <a:spLocks noGrp="1"/>
          </p:cNvSpPr>
          <p:nvPr>
            <p:ph type="sldNum" sz="quarter" idx="12"/>
          </p:nvPr>
        </p:nvSpPr>
        <p:spPr/>
        <p:txBody>
          <a:bodyPr/>
          <a:lstStyle>
            <a:lvl1pPr>
              <a:defRPr/>
            </a:lvl1pPr>
          </a:lstStyle>
          <a:p>
            <a:pPr>
              <a:defRPr/>
            </a:pPr>
            <a:fld id="{C0572309-D065-432A-8750-75FB187CB12C}" type="slidenum">
              <a:rPr lang="x-none"/>
              <a:pPr>
                <a:defRPr/>
              </a:pPr>
              <a:t>‹#›</a:t>
            </a:fld>
            <a:endParaRPr lang="he-IL">
              <a:cs typeface="Aharoni" pitchFamily="2" charset="-79"/>
            </a:endParaRPr>
          </a:p>
        </p:txBody>
      </p:sp>
    </p:spTree>
    <p:extLst>
      <p:ext uri="{BB962C8B-B14F-4D97-AF65-F5344CB8AC3E}">
        <p14:creationId xmlns:p14="http://schemas.microsoft.com/office/powerpoint/2010/main" val="2011622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DB3B82D4-6C2C-47C4-AD03-5E630C8C2E21}" type="datetime8">
              <a:rPr lang="he-IL"/>
              <a:pPr>
                <a:defRPr/>
              </a:pPr>
              <a:t>22 דצמבר 19</a:t>
            </a:fld>
            <a:endParaRPr lang="he-IL">
              <a:cs typeface="Aharoni" pitchFamily="2" charset="-79"/>
            </a:endParaRPr>
          </a:p>
        </p:txBody>
      </p:sp>
      <p:sp>
        <p:nvSpPr>
          <p:cNvPr id="3" name="Footer Placeholder 2"/>
          <p:cNvSpPr>
            <a:spLocks noGrp="1"/>
          </p:cNvSpPr>
          <p:nvPr>
            <p:ph type="ftr" sz="quarter" idx="11"/>
          </p:nvPr>
        </p:nvSpPr>
        <p:spPr/>
        <p:txBody>
          <a:bodyPr/>
          <a:lstStyle>
            <a:lvl1pPr>
              <a:defRPr/>
            </a:lvl1pPr>
          </a:lstStyle>
          <a:p>
            <a:pPr>
              <a:defRPr/>
            </a:pPr>
            <a:endParaRPr lang="he-IL"/>
          </a:p>
        </p:txBody>
      </p:sp>
      <p:sp>
        <p:nvSpPr>
          <p:cNvPr id="4" name="Slide Number Placeholder 22"/>
          <p:cNvSpPr>
            <a:spLocks noGrp="1"/>
          </p:cNvSpPr>
          <p:nvPr>
            <p:ph type="sldNum" sz="quarter" idx="12"/>
          </p:nvPr>
        </p:nvSpPr>
        <p:spPr/>
        <p:txBody>
          <a:bodyPr/>
          <a:lstStyle>
            <a:lvl1pPr>
              <a:defRPr/>
            </a:lvl1pPr>
          </a:lstStyle>
          <a:p>
            <a:pPr>
              <a:defRPr/>
            </a:pPr>
            <a:fld id="{FEA2F6DA-23BD-4FBB-94D9-57CFADAAAE0D}" type="slidenum">
              <a:rPr lang="x-none"/>
              <a:pPr>
                <a:defRPr/>
              </a:pPr>
              <a:t>‹#›</a:t>
            </a:fld>
            <a:endParaRPr lang="he-IL">
              <a:cs typeface="Aharoni" pitchFamily="2" charset="-79"/>
            </a:endParaRPr>
          </a:p>
        </p:txBody>
      </p:sp>
    </p:spTree>
    <p:extLst>
      <p:ext uri="{BB962C8B-B14F-4D97-AF65-F5344CB8AC3E}">
        <p14:creationId xmlns:p14="http://schemas.microsoft.com/office/powerpoint/2010/main" val="236770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fontAlgn="auto">
              <a:spcBef>
                <a:spcPts val="0"/>
              </a:spcBef>
              <a:spcAft>
                <a:spcPts val="0"/>
              </a:spcAft>
              <a:defRPr/>
            </a:pPr>
            <a:endParaRPr lang="en-US"/>
          </a:p>
        </p:txBody>
      </p:sp>
      <p:sp useBgFill="1">
        <p:nvSpPr>
          <p:cNvPr id="6" name="Rounded Rectangle 8"/>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rtl="1"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DD4F64A3-03A2-4B5D-8570-98A6200EE738}" type="datetime8">
              <a:rPr lang="he-IL"/>
              <a:pPr>
                <a:defRPr/>
              </a:pPr>
              <a:t>22 דצמבר 19</a:t>
            </a:fld>
            <a:endParaRPr lang="he-IL">
              <a:cs typeface="Aharoni" pitchFamily="2" charset="-79"/>
            </a:endParaRPr>
          </a:p>
        </p:txBody>
      </p:sp>
      <p:sp>
        <p:nvSpPr>
          <p:cNvPr id="8" name="Footer Placeholder 5"/>
          <p:cNvSpPr>
            <a:spLocks noGrp="1"/>
          </p:cNvSpPr>
          <p:nvPr>
            <p:ph type="ftr" sz="quarter" idx="11"/>
          </p:nvPr>
        </p:nvSpPr>
        <p:spPr/>
        <p:txBody>
          <a:bodyPr/>
          <a:lstStyle>
            <a:lvl1pPr>
              <a:defRPr/>
            </a:lvl1pPr>
          </a:lstStyle>
          <a:p>
            <a:pPr>
              <a:defRPr/>
            </a:pPr>
            <a:endParaRPr lang="he-IL"/>
          </a:p>
        </p:txBody>
      </p:sp>
      <p:sp>
        <p:nvSpPr>
          <p:cNvPr id="9" name="Slide Number Placeholder 6"/>
          <p:cNvSpPr>
            <a:spLocks noGrp="1"/>
          </p:cNvSpPr>
          <p:nvPr>
            <p:ph type="sldNum" sz="quarter" idx="12"/>
          </p:nvPr>
        </p:nvSpPr>
        <p:spPr/>
        <p:txBody>
          <a:bodyPr/>
          <a:lstStyle>
            <a:lvl1pPr>
              <a:defRPr/>
            </a:lvl1pPr>
          </a:lstStyle>
          <a:p>
            <a:pPr>
              <a:defRPr/>
            </a:pPr>
            <a:fld id="{1B0998E3-C159-4740-A85B-C209626C4BED}" type="slidenum">
              <a:rPr lang="x-none"/>
              <a:pPr>
                <a:defRPr/>
              </a:pPr>
              <a:t>‹#›</a:t>
            </a:fld>
            <a:endParaRPr lang="he-IL">
              <a:cs typeface="Aharoni" pitchFamily="2" charset="-79"/>
            </a:endParaRPr>
          </a:p>
        </p:txBody>
      </p:sp>
    </p:spTree>
    <p:extLst>
      <p:ext uri="{BB962C8B-B14F-4D97-AF65-F5344CB8AC3E}">
        <p14:creationId xmlns:p14="http://schemas.microsoft.com/office/powerpoint/2010/main" val="11119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10F8B76-5386-4708-B8C8-176C69E3AB10}" type="datetime8">
              <a:rPr lang="he-IL" smtClean="0"/>
              <a:pPr/>
              <a:t>22 דצמבר 19</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lvl1pPr>
              <a:defRPr sz="2000"/>
            </a:lvl1pPr>
          </a:lstStyle>
          <a:p>
            <a:fld id="{5BFAECAB-C45E-4A96-B7DD-92EBDA7AC1F7}" type="slidenum">
              <a:rPr lang="he-IL" smtClean="0"/>
              <a:pPr/>
              <a:t>‹#›</a:t>
            </a:fld>
            <a:endParaRPr lang="he-IL"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814264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fontAlgn="auto">
              <a:spcBef>
                <a:spcPts val="0"/>
              </a:spcBef>
              <a:spcAft>
                <a:spcPts val="0"/>
              </a:spcAft>
              <a:defRPr/>
            </a:pPr>
            <a:endParaRPr lang="en-US"/>
          </a:p>
        </p:txBody>
      </p:sp>
      <p:sp>
        <p:nvSpPr>
          <p:cNvPr id="6" name="Rectangle 11"/>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fontAlgn="auto">
              <a:spcBef>
                <a:spcPts val="0"/>
              </a:spcBef>
              <a:spcAft>
                <a:spcPts val="0"/>
              </a:spcAft>
              <a:defRPr/>
            </a:pPr>
            <a:endParaRPr lang="en-US"/>
          </a:p>
        </p:txBody>
      </p:sp>
      <p:sp>
        <p:nvSpPr>
          <p:cNvPr id="7" name="Rectangle 12"/>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049FF627-AABD-446A-9708-D26240B023FF}" type="datetime8">
              <a:rPr lang="he-IL"/>
              <a:pPr>
                <a:defRPr/>
              </a:pPr>
              <a:t>22 דצמבר 19</a:t>
            </a:fld>
            <a:endParaRPr lang="he-IL">
              <a:cs typeface="Aharoni" pitchFamily="2" charset="-79"/>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he-IL"/>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9E78D3A0-905E-40D0-A13B-BF2AD927641C}" type="slidenum">
              <a:rPr lang="x-none"/>
              <a:pPr>
                <a:defRPr/>
              </a:pPr>
              <a:t>‹#›</a:t>
            </a:fld>
            <a:endParaRPr lang="he-IL">
              <a:cs typeface="Aharoni" pitchFamily="2" charset="-79"/>
            </a:endParaRPr>
          </a:p>
        </p:txBody>
      </p:sp>
    </p:spTree>
    <p:extLst>
      <p:ext uri="{BB962C8B-B14F-4D97-AF65-F5344CB8AC3E}">
        <p14:creationId xmlns:p14="http://schemas.microsoft.com/office/powerpoint/2010/main" val="747014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478B307B-F7C5-4B9C-A31E-5B5426D11DE8}" type="datetime8">
              <a:rPr lang="he-IL"/>
              <a:pPr>
                <a:defRPr/>
              </a:pPr>
              <a:t>22 דצמבר 19</a:t>
            </a:fld>
            <a:endParaRPr lang="he-IL">
              <a:cs typeface="Aharoni" pitchFamily="2" charset="-79"/>
            </a:endParaRPr>
          </a:p>
        </p:txBody>
      </p:sp>
      <p:sp>
        <p:nvSpPr>
          <p:cNvPr id="5" name="Footer Placeholder 2"/>
          <p:cNvSpPr>
            <a:spLocks noGrp="1"/>
          </p:cNvSpPr>
          <p:nvPr>
            <p:ph type="ftr" sz="quarter" idx="11"/>
          </p:nvPr>
        </p:nvSpPr>
        <p:spPr/>
        <p:txBody>
          <a:bodyPr/>
          <a:lstStyle>
            <a:lvl1pPr>
              <a:defRPr/>
            </a:lvl1pPr>
          </a:lstStyle>
          <a:p>
            <a:pPr>
              <a:defRPr/>
            </a:pPr>
            <a:endParaRPr lang="he-IL"/>
          </a:p>
        </p:txBody>
      </p:sp>
      <p:sp>
        <p:nvSpPr>
          <p:cNvPr id="6" name="Slide Number Placeholder 22"/>
          <p:cNvSpPr>
            <a:spLocks noGrp="1"/>
          </p:cNvSpPr>
          <p:nvPr>
            <p:ph type="sldNum" sz="quarter" idx="12"/>
          </p:nvPr>
        </p:nvSpPr>
        <p:spPr/>
        <p:txBody>
          <a:bodyPr/>
          <a:lstStyle>
            <a:lvl1pPr>
              <a:defRPr/>
            </a:lvl1pPr>
          </a:lstStyle>
          <a:p>
            <a:pPr>
              <a:defRPr/>
            </a:pPr>
            <a:fld id="{589A0145-539B-4568-ACA9-0CAA57A3C15E}" type="slidenum">
              <a:rPr lang="x-none"/>
              <a:pPr>
                <a:defRPr/>
              </a:pPr>
              <a:t>‹#›</a:t>
            </a:fld>
            <a:endParaRPr lang="he-IL">
              <a:cs typeface="Aharoni" pitchFamily="2" charset="-79"/>
            </a:endParaRPr>
          </a:p>
        </p:txBody>
      </p:sp>
    </p:spTree>
    <p:extLst>
      <p:ext uri="{BB962C8B-B14F-4D97-AF65-F5344CB8AC3E}">
        <p14:creationId xmlns:p14="http://schemas.microsoft.com/office/powerpoint/2010/main" val="3049425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84E6FBE2-E67D-4CBF-AE35-8FC87FD79B05}" type="datetime8">
              <a:rPr lang="he-IL"/>
              <a:pPr>
                <a:defRPr/>
              </a:pPr>
              <a:t>22 דצמבר 19</a:t>
            </a:fld>
            <a:endParaRPr lang="he-IL">
              <a:cs typeface="Aharoni" pitchFamily="2" charset="-79"/>
            </a:endParaRPr>
          </a:p>
        </p:txBody>
      </p:sp>
      <p:sp>
        <p:nvSpPr>
          <p:cNvPr id="5" name="Footer Placeholder 2"/>
          <p:cNvSpPr>
            <a:spLocks noGrp="1"/>
          </p:cNvSpPr>
          <p:nvPr>
            <p:ph type="ftr" sz="quarter" idx="11"/>
          </p:nvPr>
        </p:nvSpPr>
        <p:spPr/>
        <p:txBody>
          <a:bodyPr/>
          <a:lstStyle>
            <a:lvl1pPr>
              <a:defRPr/>
            </a:lvl1pPr>
          </a:lstStyle>
          <a:p>
            <a:pPr>
              <a:defRPr/>
            </a:pPr>
            <a:endParaRPr lang="he-IL"/>
          </a:p>
        </p:txBody>
      </p:sp>
      <p:sp>
        <p:nvSpPr>
          <p:cNvPr id="6" name="Slide Number Placeholder 22"/>
          <p:cNvSpPr>
            <a:spLocks noGrp="1"/>
          </p:cNvSpPr>
          <p:nvPr>
            <p:ph type="sldNum" sz="quarter" idx="12"/>
          </p:nvPr>
        </p:nvSpPr>
        <p:spPr/>
        <p:txBody>
          <a:bodyPr/>
          <a:lstStyle>
            <a:lvl1pPr>
              <a:defRPr/>
            </a:lvl1pPr>
          </a:lstStyle>
          <a:p>
            <a:pPr>
              <a:defRPr/>
            </a:pPr>
            <a:fld id="{4834AB64-8F4F-4B76-A9EA-AB4F8FED4EE6}" type="slidenum">
              <a:rPr lang="x-none"/>
              <a:pPr>
                <a:defRPr/>
              </a:pPr>
              <a:t>‹#›</a:t>
            </a:fld>
            <a:endParaRPr lang="he-IL">
              <a:cs typeface="Aharoni" pitchFamily="2" charset="-79"/>
            </a:endParaRPr>
          </a:p>
        </p:txBody>
      </p:sp>
    </p:spTree>
    <p:extLst>
      <p:ext uri="{BB962C8B-B14F-4D97-AF65-F5344CB8AC3E}">
        <p14:creationId xmlns:p14="http://schemas.microsoft.com/office/powerpoint/2010/main" val="317561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1FBDE02-BE43-48D0-91E3-AEA717FF926F}" type="datetime8">
              <a:rPr lang="he-IL" smtClean="0"/>
              <a:pPr/>
              <a:t>22 דצמבר 19</a:t>
            </a:fld>
            <a:endParaRPr lang="he-IL"/>
          </a:p>
        </p:txBody>
      </p:sp>
      <p:sp>
        <p:nvSpPr>
          <p:cNvPr id="5" name="Footer Placeholder 4"/>
          <p:cNvSpPr>
            <a:spLocks noGrp="1"/>
          </p:cNvSpPr>
          <p:nvPr>
            <p:ph type="ftr" sz="quarter" idx="11"/>
          </p:nvPr>
        </p:nvSpPr>
        <p:spPr>
          <a:xfrm>
            <a:off x="800100" y="6172200"/>
            <a:ext cx="4000500" cy="457200"/>
          </a:xfrm>
        </p:spPr>
        <p:txBody>
          <a:bodyPr/>
          <a:lstStyle/>
          <a:p>
            <a:endParaRPr lang="he-IL"/>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BFAECAB-C45E-4A96-B7DD-92EBDA7AC1F7}" type="slidenum">
              <a:rPr lang="he-IL" smtClean="0"/>
              <a:pPr/>
              <a:t>‹#›</a:t>
            </a:fld>
            <a:endParaRPr lang="he-IL"/>
          </a:p>
        </p:txBody>
      </p:sp>
    </p:spTree>
    <p:extLst>
      <p:ext uri="{BB962C8B-B14F-4D97-AF65-F5344CB8AC3E}">
        <p14:creationId xmlns:p14="http://schemas.microsoft.com/office/powerpoint/2010/main" val="40469050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CAAE578-1354-4688-9E58-9027F8606FFD}" type="datetime8">
              <a:rPr lang="he-IL" smtClean="0"/>
              <a:pPr/>
              <a:t>22 דצמבר 19</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BFAECAB-C45E-4A96-B7DD-92EBDA7AC1F7}" type="slidenum">
              <a:rPr lang="he-IL" smtClean="0"/>
              <a:pPr/>
              <a:t>‹#›</a:t>
            </a:fld>
            <a:endParaRPr lang="he-IL"/>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78744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144BAAA-CE94-4E1E-92B4-2CF5FEAE6355}" type="datetime8">
              <a:rPr lang="he-IL" smtClean="0"/>
              <a:pPr/>
              <a:t>22 דצמבר 19</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BFAECAB-C45E-4A96-B7DD-92EBDA7AC1F7}" type="slidenum">
              <a:rPr lang="he-IL" smtClean="0"/>
              <a:pPr/>
              <a:t>‹#›</a:t>
            </a:fld>
            <a:endParaRPr lang="he-IL"/>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78944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739D85E-5E6B-4601-88BA-AFEE396C2421}" type="datetime8">
              <a:rPr lang="he-IL" smtClean="0"/>
              <a:pPr/>
              <a:t>22 דצמבר 19</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BFAECAB-C45E-4A96-B7DD-92EBDA7AC1F7}" type="slidenum">
              <a:rPr lang="he-IL" smtClean="0"/>
              <a:pPr/>
              <a:t>‹#›</a:t>
            </a:fld>
            <a:endParaRPr lang="he-IL"/>
          </a:p>
        </p:txBody>
      </p:sp>
    </p:spTree>
    <p:extLst>
      <p:ext uri="{BB962C8B-B14F-4D97-AF65-F5344CB8AC3E}">
        <p14:creationId xmlns:p14="http://schemas.microsoft.com/office/powerpoint/2010/main" val="224057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85BCF-09CB-4220-82D4-5868D64C28DC}" type="datetime8">
              <a:rPr lang="he-IL" smtClean="0"/>
              <a:pPr/>
              <a:t>22 דצמבר 19</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BFAECAB-C45E-4A96-B7DD-92EBDA7AC1F7}" type="slidenum">
              <a:rPr lang="he-IL" smtClean="0"/>
              <a:pPr/>
              <a:t>‹#›</a:t>
            </a:fld>
            <a:endParaRPr lang="he-IL"/>
          </a:p>
        </p:txBody>
      </p:sp>
    </p:spTree>
    <p:extLst>
      <p:ext uri="{BB962C8B-B14F-4D97-AF65-F5344CB8AC3E}">
        <p14:creationId xmlns:p14="http://schemas.microsoft.com/office/powerpoint/2010/main" val="357317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27A8EA7-3BAA-41A1-9F36-7840B60581B0}" type="datetime8">
              <a:rPr lang="he-IL" smtClean="0"/>
              <a:pPr/>
              <a:t>22 דצמבר 19</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BFAECAB-C45E-4A96-B7DD-92EBDA7AC1F7}" type="slidenum">
              <a:rPr lang="he-IL" smtClean="0"/>
              <a:pPr/>
              <a:t>‹#›</a:t>
            </a:fld>
            <a:endParaRPr lang="he-IL"/>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21673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A2F0A13-0579-42C7-86A5-E8DFA35E04D8}" type="datetime8">
              <a:rPr lang="he-IL" smtClean="0"/>
              <a:pPr/>
              <a:t>22 דצמבר 19</a:t>
            </a:fld>
            <a:endParaRPr lang="he-IL"/>
          </a:p>
        </p:txBody>
      </p:sp>
      <p:sp>
        <p:nvSpPr>
          <p:cNvPr id="6" name="Footer Placeholder 5"/>
          <p:cNvSpPr>
            <a:spLocks noGrp="1"/>
          </p:cNvSpPr>
          <p:nvPr>
            <p:ph type="ftr" sz="quarter" idx="11"/>
          </p:nvPr>
        </p:nvSpPr>
        <p:spPr>
          <a:xfrm>
            <a:off x="914400" y="6172200"/>
            <a:ext cx="3886200" cy="457200"/>
          </a:xfrm>
        </p:spPr>
        <p:txBody>
          <a:bodyPr/>
          <a:lstStyle/>
          <a:p>
            <a:endParaRPr lang="he-IL"/>
          </a:p>
        </p:txBody>
      </p:sp>
      <p:sp>
        <p:nvSpPr>
          <p:cNvPr id="7" name="Slide Number Placeholder 6"/>
          <p:cNvSpPr>
            <a:spLocks noGrp="1"/>
          </p:cNvSpPr>
          <p:nvPr>
            <p:ph type="sldNum" sz="quarter" idx="12"/>
          </p:nvPr>
        </p:nvSpPr>
        <p:spPr>
          <a:xfrm>
            <a:off x="146304" y="6208776"/>
            <a:ext cx="457200" cy="457200"/>
          </a:xfrm>
        </p:spPr>
        <p:txBody>
          <a:bodyPr/>
          <a:lstStyle/>
          <a:p>
            <a:fld id="{5BFAECAB-C45E-4A96-B7DD-92EBDA7AC1F7}" type="slidenum">
              <a:rPr lang="he-IL" smtClean="0"/>
              <a:pPr/>
              <a:t>‹#›</a:t>
            </a:fld>
            <a:endParaRPr lang="he-IL"/>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5951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0" y="1447800"/>
            <a:ext cx="7772400" cy="4572000"/>
          </a:xfrm>
          <a:prstGeom prst="rect">
            <a:avLst/>
          </a:prstGeom>
        </p:spPr>
        <p:txBody>
          <a:bodyPr>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A619FF4-16B0-4BB4-A148-050DB52B8C0D}" type="datetime8">
              <a:rPr lang="he-IL" smtClean="0"/>
              <a:pPr/>
              <a:t>22 דצמבר 19</a:t>
            </a:fld>
            <a:endParaRPr lang="he-IL"/>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he-IL"/>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BFAECAB-C45E-4A96-B7DD-92EBDA7AC1F7}" type="slidenum">
              <a:rPr lang="he-IL" smtClean="0"/>
              <a:pPr/>
              <a:t>‹#›</a:t>
            </a:fld>
            <a:endParaRPr lang="he-IL"/>
          </a:p>
        </p:txBody>
      </p:sp>
    </p:spTree>
    <p:extLst>
      <p:ext uri="{BB962C8B-B14F-4D97-AF65-F5344CB8AC3E}">
        <p14:creationId xmlns:p14="http://schemas.microsoft.com/office/powerpoint/2010/main" val="1688070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1" eaLnBrk="1" latinLnBrk="0" hangingPunct="1">
        <a:spcBef>
          <a:spcPct val="0"/>
        </a:spcBef>
        <a:buNone/>
        <a:defRPr kumimoji="0" sz="4000" kern="1200">
          <a:solidFill>
            <a:schemeClr val="tx2"/>
          </a:solidFill>
          <a:latin typeface="+mj-lt"/>
          <a:ea typeface="+mj-ea"/>
          <a:cs typeface="+mj-cs"/>
        </a:defRPr>
      </a:lvl1pPr>
    </p:titleStyle>
    <p:bodyStyle>
      <a:lvl1pPr marL="274320" indent="-274320" algn="just"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just"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just"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just"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just"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rtl="1"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rtl="1"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rtl="1">
              <a:defRPr sz="1400">
                <a:solidFill>
                  <a:schemeClr val="tx2"/>
                </a:solidFill>
              </a:defRPr>
            </a:lvl1pPr>
          </a:lstStyle>
          <a:p>
            <a:pPr>
              <a:defRPr/>
            </a:pPr>
            <a:fld id="{546DD604-218A-4572-938A-F79186FCD3B4}" type="datetime8">
              <a:rPr lang="he-IL"/>
              <a:pPr>
                <a:defRPr/>
              </a:pPr>
              <a:t>22 דצמבר 19</a:t>
            </a:fld>
            <a:endParaRPr lang="he-IL">
              <a:cs typeface="Aharoni" pitchFamily="2" charset="-79"/>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algn="r" rtl="1" eaLnBrk="1" fontAlgn="auto" latinLnBrk="0" hangingPunct="1">
              <a:spcBef>
                <a:spcPts val="0"/>
              </a:spcBef>
              <a:spcAft>
                <a:spcPts val="0"/>
              </a:spcAft>
              <a:defRPr kumimoji="0" sz="1400">
                <a:solidFill>
                  <a:schemeClr val="tx2"/>
                </a:solidFill>
                <a:latin typeface="+mn-lt"/>
                <a:cs typeface="+mn-cs"/>
              </a:defRPr>
            </a:lvl1pPr>
          </a:lstStyle>
          <a:p>
            <a:pPr>
              <a:defRPr/>
            </a:pPr>
            <a:endParaRPr lang="he-IL"/>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rtl="1">
              <a:defRPr sz="1400">
                <a:solidFill>
                  <a:srgbClr val="FFFFFF"/>
                </a:solidFill>
                <a:latin typeface="Franklin Gothic Book" pitchFamily="34" charset="0"/>
              </a:defRPr>
            </a:lvl1pPr>
          </a:lstStyle>
          <a:p>
            <a:pPr>
              <a:defRPr/>
            </a:pPr>
            <a:fld id="{03B338B1-06A8-4E98-AA8B-55C04EE02B49}" type="slidenum">
              <a:rPr lang="x-none"/>
              <a:pPr>
                <a:defRPr/>
              </a:pPr>
              <a:t>‹#›</a:t>
            </a:fld>
            <a:endParaRPr lang="he-IL">
              <a:cs typeface="Aharoni" pitchFamily="2" charset="-79"/>
            </a:endParaRPr>
          </a:p>
        </p:txBody>
      </p:sp>
    </p:spTree>
    <p:extLst>
      <p:ext uri="{BB962C8B-B14F-4D97-AF65-F5344CB8AC3E}">
        <p14:creationId xmlns:p14="http://schemas.microsoft.com/office/powerpoint/2010/main" val="16563297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1" eaLnBrk="0" fontAlgn="base" hangingPunct="0">
        <a:spcBef>
          <a:spcPct val="0"/>
        </a:spcBef>
        <a:spcAft>
          <a:spcPct val="0"/>
        </a:spcAft>
        <a:defRPr sz="4000" kern="1200">
          <a:solidFill>
            <a:schemeClr val="tx2"/>
          </a:solidFill>
          <a:latin typeface="Arial" pitchFamily="34" charset="0"/>
          <a:ea typeface="+mj-ea"/>
          <a:cs typeface="Arial" pitchFamily="34" charset="0"/>
        </a:defRPr>
      </a:lvl1pPr>
      <a:lvl2pPr algn="l" rtl="1" eaLnBrk="0" fontAlgn="base" hangingPunct="0">
        <a:spcBef>
          <a:spcPct val="0"/>
        </a:spcBef>
        <a:spcAft>
          <a:spcPct val="0"/>
        </a:spcAft>
        <a:defRPr sz="4000">
          <a:solidFill>
            <a:schemeClr val="tx2"/>
          </a:solidFill>
          <a:latin typeface="Arial" charset="0"/>
          <a:cs typeface="Arial" charset="0"/>
        </a:defRPr>
      </a:lvl2pPr>
      <a:lvl3pPr algn="l" rtl="1" eaLnBrk="0" fontAlgn="base" hangingPunct="0">
        <a:spcBef>
          <a:spcPct val="0"/>
        </a:spcBef>
        <a:spcAft>
          <a:spcPct val="0"/>
        </a:spcAft>
        <a:defRPr sz="4000">
          <a:solidFill>
            <a:schemeClr val="tx2"/>
          </a:solidFill>
          <a:latin typeface="Arial" charset="0"/>
          <a:cs typeface="Arial" charset="0"/>
        </a:defRPr>
      </a:lvl3pPr>
      <a:lvl4pPr algn="l" rtl="1" eaLnBrk="0" fontAlgn="base" hangingPunct="0">
        <a:spcBef>
          <a:spcPct val="0"/>
        </a:spcBef>
        <a:spcAft>
          <a:spcPct val="0"/>
        </a:spcAft>
        <a:defRPr sz="4000">
          <a:solidFill>
            <a:schemeClr val="tx2"/>
          </a:solidFill>
          <a:latin typeface="Arial" charset="0"/>
          <a:cs typeface="Arial" charset="0"/>
        </a:defRPr>
      </a:lvl4pPr>
      <a:lvl5pPr algn="l" rtl="1" eaLnBrk="0" fontAlgn="base" hangingPunct="0">
        <a:spcBef>
          <a:spcPct val="0"/>
        </a:spcBef>
        <a:spcAft>
          <a:spcPct val="0"/>
        </a:spcAft>
        <a:defRPr sz="4000">
          <a:solidFill>
            <a:schemeClr val="tx2"/>
          </a:solidFill>
          <a:latin typeface="Arial" charset="0"/>
          <a:cs typeface="Arial" charset="0"/>
        </a:defRPr>
      </a:lvl5pPr>
      <a:lvl6pPr marL="457200" algn="l" rtl="1" fontAlgn="base">
        <a:spcBef>
          <a:spcPct val="0"/>
        </a:spcBef>
        <a:spcAft>
          <a:spcPct val="0"/>
        </a:spcAft>
        <a:defRPr sz="4000">
          <a:solidFill>
            <a:schemeClr val="tx2"/>
          </a:solidFill>
          <a:latin typeface="Franklin Gothic Book" pitchFamily="34" charset="0"/>
          <a:cs typeface="Aharoni" pitchFamily="2" charset="-79"/>
        </a:defRPr>
      </a:lvl6pPr>
      <a:lvl7pPr marL="914400" algn="l" rtl="1" fontAlgn="base">
        <a:spcBef>
          <a:spcPct val="0"/>
        </a:spcBef>
        <a:spcAft>
          <a:spcPct val="0"/>
        </a:spcAft>
        <a:defRPr sz="4000">
          <a:solidFill>
            <a:schemeClr val="tx2"/>
          </a:solidFill>
          <a:latin typeface="Franklin Gothic Book" pitchFamily="34" charset="0"/>
          <a:cs typeface="Aharoni" pitchFamily="2" charset="-79"/>
        </a:defRPr>
      </a:lvl7pPr>
      <a:lvl8pPr marL="1371600" algn="l" rtl="1" fontAlgn="base">
        <a:spcBef>
          <a:spcPct val="0"/>
        </a:spcBef>
        <a:spcAft>
          <a:spcPct val="0"/>
        </a:spcAft>
        <a:defRPr sz="4000">
          <a:solidFill>
            <a:schemeClr val="tx2"/>
          </a:solidFill>
          <a:latin typeface="Franklin Gothic Book" pitchFamily="34" charset="0"/>
          <a:cs typeface="Aharoni" pitchFamily="2" charset="-79"/>
        </a:defRPr>
      </a:lvl8pPr>
      <a:lvl9pPr marL="1828800" algn="l" rtl="1" fontAlgn="base">
        <a:spcBef>
          <a:spcPct val="0"/>
        </a:spcBef>
        <a:spcAft>
          <a:spcPct val="0"/>
        </a:spcAft>
        <a:defRPr sz="4000">
          <a:solidFill>
            <a:schemeClr val="tx2"/>
          </a:solidFill>
          <a:latin typeface="Franklin Gothic Book" pitchFamily="34" charset="0"/>
          <a:cs typeface="Aharoni" pitchFamily="2" charset="-79"/>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Arial" pitchFamily="34" charset="0"/>
          <a:ea typeface="+mn-ea"/>
          <a:cs typeface="Arial" pitchFamily="34" charset="0"/>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Arial" pitchFamily="34" charset="0"/>
          <a:ea typeface="+mn-ea"/>
          <a:cs typeface="Arial" pitchFamily="34" charset="0"/>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Arial" pitchFamily="34" charset="0"/>
          <a:ea typeface="+mn-ea"/>
          <a:cs typeface="Arial" pitchFamily="34" charset="0"/>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Arial" pitchFamily="34" charset="0"/>
          <a:ea typeface="+mn-ea"/>
          <a:cs typeface="Arial" pitchFamily="34" charset="0"/>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Arial" pitchFamily="34" charset="0"/>
          <a:ea typeface="+mn-ea"/>
          <a:cs typeface="Arial" pitchFamily="34" charset="0"/>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en.wikipedia.org/wiki/Hamming_distance" TargetMode="Externa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ubtitle 2"/>
          <p:cNvSpPr>
            <a:spLocks noGrp="1"/>
          </p:cNvSpPr>
          <p:nvPr>
            <p:ph type="subTitle" idx="1"/>
          </p:nvPr>
        </p:nvSpPr>
        <p:spPr>
          <a:xfrm>
            <a:off x="1295400" y="3200400"/>
            <a:ext cx="6661150" cy="2676872"/>
          </a:xfrm>
        </p:spPr>
        <p:txBody>
          <a:bodyPr/>
          <a:lstStyle/>
          <a:p>
            <a:pPr eaLnBrk="1" hangingPunct="1"/>
            <a:r>
              <a:rPr lang="en-US" sz="3600" b="1">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Fall 2019-2020</a:t>
            </a:r>
            <a:endParaRPr lang="en-US" sz="3600" b="1" dirty="0">
              <a:solidFill>
                <a:srgbClr val="00B0F0"/>
              </a:solidFill>
              <a:effectLst>
                <a:outerShdw blurRad="38100" dist="38100" dir="2700000" algn="tl">
                  <a:srgbClr val="000000">
                    <a:alpha val="43137"/>
                  </a:srgbClr>
                </a:outerShdw>
              </a:effectLst>
            </a:endParaRPr>
          </a:p>
          <a:p>
            <a:pPr eaLnBrk="1" hangingPunct="1"/>
            <a:endParaRPr lang="en-GB" sz="2000" b="1" dirty="0">
              <a:solidFill>
                <a:schemeClr val="tx1"/>
              </a:solidFill>
              <a:latin typeface="Times New Roman" pitchFamily="18" charset="0"/>
              <a:cs typeface="Times New Roman" pitchFamily="18" charset="0"/>
            </a:endParaRPr>
          </a:p>
          <a:p>
            <a:pPr eaLnBrk="1" hangingPunct="1"/>
            <a:r>
              <a:rPr lang="en-GB" sz="3600" b="1" dirty="0">
                <a:solidFill>
                  <a:schemeClr val="tx1"/>
                </a:solidFill>
                <a:latin typeface="Times New Roman" pitchFamily="18" charset="0"/>
                <a:cs typeface="Times New Roman" pitchFamily="18" charset="0"/>
              </a:rPr>
              <a:t>Recitation </a:t>
            </a:r>
            <a:r>
              <a:rPr lang="he-IL" sz="3600" b="1" dirty="0">
                <a:solidFill>
                  <a:schemeClr val="tx1"/>
                </a:solidFill>
                <a:latin typeface="Times New Roman" pitchFamily="18" charset="0"/>
                <a:cs typeface="Times New Roman" pitchFamily="18" charset="0"/>
              </a:rPr>
              <a:t>9</a:t>
            </a:r>
            <a:r>
              <a:rPr lang="en-GB" sz="3600" b="1" dirty="0">
                <a:solidFill>
                  <a:schemeClr val="tx1"/>
                </a:solidFill>
                <a:latin typeface="Times New Roman" pitchFamily="18" charset="0"/>
                <a:cs typeface="Times New Roman" pitchFamily="18" charset="0"/>
              </a:rPr>
              <a:t>:</a:t>
            </a:r>
          </a:p>
          <a:p>
            <a:pPr eaLnBrk="1" hangingPunct="1"/>
            <a:r>
              <a:rPr lang="en-GB" sz="3600" b="1" dirty="0">
                <a:solidFill>
                  <a:srgbClr val="003399"/>
                </a:solidFill>
                <a:latin typeface="Times New Roman" pitchFamily="18" charset="0"/>
                <a:cs typeface="Times New Roman" pitchFamily="18" charset="0"/>
              </a:rPr>
              <a:t>Object Oriented Programming </a:t>
            </a:r>
            <a:r>
              <a:rPr lang="he-IL" sz="3600" b="1" dirty="0">
                <a:solidFill>
                  <a:srgbClr val="003399"/>
                </a:solidFill>
                <a:latin typeface="Times New Roman" pitchFamily="18" charset="0"/>
                <a:cs typeface="Times New Roman" pitchFamily="18" charset="0"/>
              </a:rPr>
              <a:t>2</a:t>
            </a:r>
            <a:endParaRPr lang="en-US" sz="3600" b="1" dirty="0">
              <a:solidFill>
                <a:srgbClr val="003399"/>
              </a:solidFill>
              <a:latin typeface="Times New Roman" pitchFamily="18" charset="0"/>
              <a:cs typeface="Times New Roman" pitchFamily="18" charset="0"/>
            </a:endParaRPr>
          </a:p>
          <a:p>
            <a:pPr eaLnBrk="1" hangingPunct="1"/>
            <a:endParaRPr lang="he-IL" b="1" dirty="0">
              <a:latin typeface="Arial" charset="0"/>
              <a:cs typeface="Arial" charset="0"/>
            </a:endParaRPr>
          </a:p>
        </p:txBody>
      </p:sp>
      <p:sp>
        <p:nvSpPr>
          <p:cNvPr id="15362" name="Title 1"/>
          <p:cNvSpPr>
            <a:spLocks noGrp="1"/>
          </p:cNvSpPr>
          <p:nvPr>
            <p:ph type="ctrTitle"/>
          </p:nvPr>
        </p:nvSpPr>
        <p:spPr>
          <a:xfrm>
            <a:off x="457200" y="1506538"/>
            <a:ext cx="8229600" cy="1470025"/>
          </a:xfrm>
        </p:spPr>
        <p:txBody>
          <a:bodyPr/>
          <a:lstStyle/>
          <a:p>
            <a:pPr eaLnBrk="1" hangingPunct="1"/>
            <a:r>
              <a:rPr lang="en-GB">
                <a:latin typeface="Times New Roman" pitchFamily="18" charset="0"/>
                <a:cs typeface="Times New Roman" pitchFamily="18" charset="0"/>
              </a:rPr>
              <a:t>Programming for Engineers in Python</a:t>
            </a:r>
            <a:endParaRPr lang="he-IL">
              <a:latin typeface="Arial" charset="0"/>
              <a:cs typeface="Arial" charset="0"/>
            </a:endParaRPr>
          </a:p>
        </p:txBody>
      </p:sp>
      <p:sp>
        <p:nvSpPr>
          <p:cNvPr id="15363" name="Slide Number Placeholder 3"/>
          <p:cNvSpPr>
            <a:spLocks noGrp="1"/>
          </p:cNvSpPr>
          <p:nvPr>
            <p:ph type="sldNum" sz="quarter" idx="12"/>
          </p:nvPr>
        </p:nvSpPr>
        <p:spPr bwMode="auto">
          <a:ln>
            <a:round/>
            <a:headEnd/>
            <a:tailEnd/>
          </a:ln>
        </p:spPr>
        <p:txBody>
          <a:bodyPr/>
          <a:lstStyle/>
          <a:p>
            <a:fld id="{02BE2364-46BB-4639-A654-4DD7A9B290FD}" type="slidenum">
              <a:rPr lang="x-none" smtClean="0"/>
              <a:pPr/>
              <a:t>1</a:t>
            </a:fld>
            <a:endParaRPr lang="he-IL">
              <a:cs typeface="Aharoni"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3" name="Slide Number Placeholder 2"/>
          <p:cNvSpPr>
            <a:spLocks noGrp="1"/>
          </p:cNvSpPr>
          <p:nvPr>
            <p:ph type="sldNum" sz="quarter" idx="12"/>
          </p:nvPr>
        </p:nvSpPr>
        <p:spPr/>
        <p:txBody>
          <a:bodyPr/>
          <a:lstStyle/>
          <a:p>
            <a:fld id="{5BFAECAB-C45E-4A96-B7DD-92EBDA7AC1F7}" type="slidenum">
              <a:rPr lang="he-IL" smtClean="0"/>
              <a:pPr/>
              <a:t>10</a:t>
            </a:fld>
            <a:endParaRPr lang="he-IL" dirty="0"/>
          </a:p>
        </p:txBody>
      </p:sp>
      <p:sp>
        <p:nvSpPr>
          <p:cNvPr id="5" name="TextBox 4"/>
          <p:cNvSpPr txBox="1"/>
          <p:nvPr/>
        </p:nvSpPr>
        <p:spPr>
          <a:xfrm>
            <a:off x="827584" y="1556792"/>
            <a:ext cx="7859216" cy="4708981"/>
          </a:xfrm>
          <a:prstGeom prst="rect">
            <a:avLst/>
          </a:prstGeom>
          <a:noFill/>
        </p:spPr>
        <p:txBody>
          <a:bodyPr wrap="square" rtlCol="0">
            <a:spAutoFit/>
          </a:bodyPr>
          <a:lstStyle/>
          <a:p>
            <a:pPr algn="l" rtl="0"/>
            <a:r>
              <a:rPr lang="en-US" sz="2000" b="1" dirty="0">
                <a:solidFill>
                  <a:srgbClr val="F4910C"/>
                </a:solidFill>
                <a:latin typeface="Courier New" pitchFamily="49" charset="0"/>
                <a:cs typeface="Courier New" pitchFamily="49" charset="0"/>
              </a:rPr>
              <a:t>class</a:t>
            </a: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LUD</a:t>
            </a:r>
            <a:r>
              <a:rPr lang="en-US" sz="2000" b="1" dirty="0">
                <a:latin typeface="Courier New" pitchFamily="49" charset="0"/>
                <a:cs typeface="Courier New" pitchFamily="49" charset="0"/>
              </a:rPr>
              <a:t>:</a:t>
            </a:r>
          </a:p>
          <a:p>
            <a:pPr algn="l" rtl="0"/>
            <a:r>
              <a:rPr lang="en-US" sz="2000" b="1" dirty="0">
                <a:solidFill>
                  <a:srgbClr val="FF0000"/>
                </a:solidFill>
                <a:latin typeface="Courier New" pitchFamily="49" charset="0"/>
                <a:cs typeface="Courier New" pitchFamily="49" charset="0"/>
              </a:rPr>
              <a:t>    </a:t>
            </a:r>
          </a:p>
          <a:p>
            <a:pPr algn="l" rtl="0"/>
            <a:r>
              <a:rPr lang="en-US" sz="2000" b="1" dirty="0">
                <a:latin typeface="Courier New" pitchFamily="49" charset="0"/>
                <a:cs typeface="Courier New" pitchFamily="49" charset="0"/>
              </a:rPr>
              <a:t>    </a:t>
            </a:r>
            <a:r>
              <a:rPr lang="en-US" sz="2000" b="1" dirty="0" err="1">
                <a:solidFill>
                  <a:srgbClr val="F4910C"/>
                </a:solidFill>
                <a:latin typeface="Courier New" pitchFamily="49" charset="0"/>
                <a:cs typeface="Courier New" pitchFamily="49" charset="0"/>
              </a:rPr>
              <a:t>def</a:t>
            </a: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__</a:t>
            </a:r>
            <a:r>
              <a:rPr lang="en-US" sz="2000" b="1" dirty="0" err="1">
                <a:solidFill>
                  <a:srgbClr val="0000FF"/>
                </a:solidFill>
                <a:latin typeface="Courier New" pitchFamily="49" charset="0"/>
                <a:cs typeface="Courier New" pitchFamily="49" charset="0"/>
              </a:rPr>
              <a:t>init</a:t>
            </a:r>
            <a:r>
              <a:rPr lang="en-US" sz="2000" b="1" dirty="0">
                <a:solidFill>
                  <a:srgbClr val="0000FF"/>
                </a:solidFill>
                <a:latin typeface="Courier New" pitchFamily="49" charset="0"/>
                <a:cs typeface="Courier New" pitchFamily="49" charset="0"/>
              </a:rPr>
              <a:t>__</a:t>
            </a:r>
            <a:r>
              <a:rPr lang="en-US" sz="2000" b="1" dirty="0">
                <a:latin typeface="Courier New" pitchFamily="49" charset="0"/>
                <a:cs typeface="Courier New" pitchFamily="49" charset="0"/>
              </a:rPr>
              <a:t>(self, </a:t>
            </a:r>
            <a:r>
              <a:rPr lang="en-US" sz="2000" b="1" dirty="0" err="1">
                <a:latin typeface="Courier New" pitchFamily="49" charset="0"/>
                <a:cs typeface="Courier New" pitchFamily="49" charset="0"/>
              </a:rPr>
              <a:t>memory_size</a:t>
            </a:r>
            <a:r>
              <a:rPr lang="en-US" sz="2000" b="1" dirty="0">
                <a:latin typeface="Courier New" pitchFamily="49" charset="0"/>
                <a:cs typeface="Courier New" pitchFamily="49" charset="0"/>
              </a:rPr>
              <a:t>):</a:t>
            </a:r>
          </a:p>
          <a:p>
            <a:pPr algn="l" rtl="0"/>
            <a:r>
              <a:rPr lang="en-US" sz="2000" b="1" dirty="0">
                <a:latin typeface="Courier New" pitchFamily="49" charset="0"/>
                <a:cs typeface="Courier New" pitchFamily="49" charset="0"/>
              </a:rPr>
              <a:t>        </a:t>
            </a:r>
            <a:r>
              <a:rPr lang="en-US" sz="2000" b="1" dirty="0">
                <a:solidFill>
                  <a:srgbClr val="F4910C"/>
                </a:solidFill>
                <a:latin typeface="Courier New" pitchFamily="49" charset="0"/>
                <a:cs typeface="Courier New" pitchFamily="49" charset="0"/>
              </a:rPr>
              <a:t>if</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memory_size</a:t>
            </a:r>
            <a:r>
              <a:rPr lang="en-US" sz="2000" b="1" dirty="0">
                <a:latin typeface="Courier New" pitchFamily="49" charset="0"/>
                <a:cs typeface="Courier New" pitchFamily="49" charset="0"/>
              </a:rPr>
              <a:t> &lt; 1:</a:t>
            </a:r>
          </a:p>
          <a:p>
            <a:pPr algn="l" rtl="0"/>
            <a:r>
              <a:rPr lang="en-US" sz="2000" b="1" dirty="0">
                <a:latin typeface="Courier New" pitchFamily="49" charset="0"/>
                <a:cs typeface="Courier New" pitchFamily="49" charset="0"/>
              </a:rPr>
              <a:t>            </a:t>
            </a:r>
            <a:r>
              <a:rPr lang="en-US" sz="2000" b="1" dirty="0">
                <a:solidFill>
                  <a:srgbClr val="F4910C"/>
                </a:solidFill>
                <a:latin typeface="Courier New" pitchFamily="49" charset="0"/>
                <a:cs typeface="Courier New" pitchFamily="49" charset="0"/>
              </a:rPr>
              <a:t>raise </a:t>
            </a:r>
            <a:r>
              <a:rPr lang="en-US" sz="2000" b="1" dirty="0" err="1">
                <a:solidFill>
                  <a:srgbClr val="7030A0"/>
                </a:solidFill>
                <a:latin typeface="Courier New" pitchFamily="49" charset="0"/>
                <a:cs typeface="Courier New" pitchFamily="49" charset="0"/>
              </a:rPr>
              <a:t>ValueError</a:t>
            </a:r>
            <a:r>
              <a:rPr lang="en-US" sz="2000" b="1" dirty="0">
                <a:latin typeface="Courier New" pitchFamily="49" charset="0"/>
                <a:cs typeface="Courier New" pitchFamily="49" charset="0"/>
              </a:rPr>
              <a:t>(</a:t>
            </a:r>
            <a:r>
              <a:rPr lang="en-US" sz="2000" b="1" dirty="0">
                <a:solidFill>
                  <a:srgbClr val="00B050"/>
                </a:solidFill>
                <a:latin typeface="Courier New" pitchFamily="49" charset="0"/>
                <a:cs typeface="Courier New" pitchFamily="49" charset="0"/>
              </a:rPr>
              <a:t>'Error memory size'</a:t>
            </a:r>
            <a:r>
              <a:rPr lang="en-US" sz="2000" b="1" dirty="0">
                <a:latin typeface="Courier New" pitchFamily="49" charset="0"/>
                <a:cs typeface="Courier New" pitchFamily="49" charset="0"/>
              </a:rPr>
              <a:t>)</a:t>
            </a:r>
          </a:p>
          <a:p>
            <a:pPr algn="l" rtl="0"/>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self.memory_size</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memory_size</a:t>
            </a:r>
            <a:endParaRPr lang="en-US" sz="2000" b="1" dirty="0">
              <a:latin typeface="Courier New" pitchFamily="49" charset="0"/>
              <a:cs typeface="Courier New" pitchFamily="49" charset="0"/>
            </a:endParaRPr>
          </a:p>
          <a:p>
            <a:pPr algn="l" rtl="0"/>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self.data</a:t>
            </a:r>
            <a:r>
              <a:rPr lang="en-US" sz="2000" b="1" dirty="0">
                <a:latin typeface="Courier New" pitchFamily="49" charset="0"/>
                <a:cs typeface="Courier New" pitchFamily="49" charset="0"/>
              </a:rPr>
              <a:t> = {}</a:t>
            </a:r>
          </a:p>
          <a:p>
            <a:pPr algn="l" rtl="0"/>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self.usage</a:t>
            </a:r>
            <a:r>
              <a:rPr lang="en-US" sz="2000" b="1" dirty="0">
                <a:latin typeface="Courier New" pitchFamily="49" charset="0"/>
                <a:cs typeface="Courier New" pitchFamily="49" charset="0"/>
              </a:rPr>
              <a:t> = {}</a:t>
            </a:r>
          </a:p>
          <a:p>
            <a:pPr algn="l" rtl="0"/>
            <a:endParaRPr lang="en-US" sz="2000" b="1" dirty="0">
              <a:latin typeface="Courier New" pitchFamily="49" charset="0"/>
              <a:cs typeface="Courier New" pitchFamily="49" charset="0"/>
            </a:endParaRPr>
          </a:p>
          <a:p>
            <a:pPr algn="l" rtl="0"/>
            <a:r>
              <a:rPr lang="en-US" sz="2000" b="1" dirty="0">
                <a:latin typeface="Courier New" pitchFamily="49" charset="0"/>
                <a:cs typeface="Courier New" pitchFamily="49" charset="0"/>
              </a:rPr>
              <a:t>    </a:t>
            </a:r>
            <a:r>
              <a:rPr lang="en-US" sz="2000" b="1" dirty="0" err="1">
                <a:solidFill>
                  <a:srgbClr val="F4910C"/>
                </a:solidFill>
                <a:latin typeface="Courier New" pitchFamily="49" charset="0"/>
                <a:cs typeface="Courier New" pitchFamily="49" charset="0"/>
              </a:rPr>
              <a:t>def</a:t>
            </a: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__</a:t>
            </a:r>
            <a:r>
              <a:rPr lang="en-US" sz="2000" b="1" dirty="0" err="1">
                <a:solidFill>
                  <a:srgbClr val="0000FF"/>
                </a:solidFill>
                <a:latin typeface="Courier New" pitchFamily="49" charset="0"/>
                <a:cs typeface="Courier New" pitchFamily="49" charset="0"/>
              </a:rPr>
              <a:t>len</a:t>
            </a:r>
            <a:r>
              <a:rPr lang="en-US" sz="2000" b="1" dirty="0">
                <a:solidFill>
                  <a:srgbClr val="0000FF"/>
                </a:solidFill>
                <a:latin typeface="Courier New" pitchFamily="49" charset="0"/>
                <a:cs typeface="Courier New" pitchFamily="49" charset="0"/>
              </a:rPr>
              <a:t>__</a:t>
            </a:r>
            <a:r>
              <a:rPr lang="en-US" sz="2000" b="1" dirty="0">
                <a:latin typeface="Courier New" pitchFamily="49" charset="0"/>
                <a:cs typeface="Courier New" pitchFamily="49" charset="0"/>
              </a:rPr>
              <a:t>(self):</a:t>
            </a:r>
          </a:p>
          <a:p>
            <a:pPr algn="l" rtl="0"/>
            <a:r>
              <a:rPr lang="en-US" sz="2000" b="1" dirty="0">
                <a:latin typeface="Courier New" pitchFamily="49" charset="0"/>
                <a:cs typeface="Courier New" pitchFamily="49" charset="0"/>
              </a:rPr>
              <a:t>        </a:t>
            </a:r>
            <a:r>
              <a:rPr lang="en-US" sz="2000" b="1" dirty="0">
                <a:solidFill>
                  <a:srgbClr val="F4910C"/>
                </a:solidFill>
                <a:latin typeface="Courier New" pitchFamily="49" charset="0"/>
                <a:cs typeface="Courier New" pitchFamily="49" charset="0"/>
              </a:rPr>
              <a:t>return</a:t>
            </a:r>
            <a:r>
              <a:rPr lang="en-US" sz="2000" b="1" dirty="0">
                <a:latin typeface="Courier New" pitchFamily="49" charset="0"/>
                <a:cs typeface="Courier New" pitchFamily="49" charset="0"/>
              </a:rPr>
              <a:t> </a:t>
            </a:r>
            <a:r>
              <a:rPr lang="en-US" sz="2000" b="1" dirty="0" err="1">
                <a:solidFill>
                  <a:srgbClr val="7030A0"/>
                </a:solidFill>
                <a:latin typeface="Courier New" pitchFamily="49" charset="0"/>
                <a:cs typeface="Courier New" pitchFamily="49" charset="0"/>
              </a:rPr>
              <a:t>len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self.data</a:t>
            </a:r>
            <a:r>
              <a:rPr lang="en-US" sz="2000" b="1" dirty="0">
                <a:latin typeface="Courier New" pitchFamily="49" charset="0"/>
                <a:cs typeface="Courier New" pitchFamily="49" charset="0"/>
              </a:rPr>
              <a:t>)</a:t>
            </a:r>
          </a:p>
          <a:p>
            <a:pPr algn="l" rtl="0"/>
            <a:endParaRPr lang="en-US" sz="2000" b="1" dirty="0">
              <a:latin typeface="Courier New" pitchFamily="49" charset="0"/>
              <a:cs typeface="Courier New" pitchFamily="49" charset="0"/>
            </a:endParaRPr>
          </a:p>
          <a:p>
            <a:pPr algn="l" rtl="0"/>
            <a:endParaRPr lang="en-US" sz="2000" b="1" dirty="0">
              <a:latin typeface="Courier New" pitchFamily="49" charset="0"/>
              <a:cs typeface="Courier New" pitchFamily="49" charset="0"/>
            </a:endParaRPr>
          </a:p>
          <a:p>
            <a:pPr algn="l" rtl="0"/>
            <a:r>
              <a:rPr lang="en-US" sz="2000" b="1" dirty="0">
                <a:latin typeface="Courier New" pitchFamily="49" charset="0"/>
                <a:cs typeface="Courier New" pitchFamily="49" charset="0"/>
              </a:rPr>
              <a:t>    </a:t>
            </a:r>
            <a:r>
              <a:rPr lang="en-US" sz="2000" b="1" dirty="0" err="1">
                <a:solidFill>
                  <a:srgbClr val="F4910C"/>
                </a:solidFill>
                <a:latin typeface="Courier New" pitchFamily="49" charset="0"/>
                <a:cs typeface="Courier New" pitchFamily="49" charset="0"/>
              </a:rPr>
              <a:t>def</a:t>
            </a: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__contains__</a:t>
            </a:r>
            <a:r>
              <a:rPr lang="en-US" sz="2000" b="1" dirty="0">
                <a:latin typeface="Courier New" pitchFamily="49" charset="0"/>
                <a:cs typeface="Courier New" pitchFamily="49" charset="0"/>
              </a:rPr>
              <a:t>(self, key):</a:t>
            </a:r>
          </a:p>
          <a:p>
            <a:pPr algn="l" rtl="0"/>
            <a:r>
              <a:rPr lang="en-US" sz="2000" b="1" dirty="0">
                <a:latin typeface="Courier New" pitchFamily="49" charset="0"/>
                <a:cs typeface="Courier New" pitchFamily="49" charset="0"/>
              </a:rPr>
              <a:t>        </a:t>
            </a:r>
            <a:r>
              <a:rPr lang="en-US" sz="2000" b="1" dirty="0">
                <a:solidFill>
                  <a:srgbClr val="F4910C"/>
                </a:solidFill>
                <a:latin typeface="Courier New" pitchFamily="49" charset="0"/>
                <a:cs typeface="Courier New" pitchFamily="49" charset="0"/>
              </a:rPr>
              <a:t>return</a:t>
            </a:r>
            <a:r>
              <a:rPr lang="en-US" sz="2000" b="1" dirty="0">
                <a:latin typeface="Courier New" pitchFamily="49" charset="0"/>
                <a:cs typeface="Courier New" pitchFamily="49" charset="0"/>
              </a:rPr>
              <a:t> key </a:t>
            </a:r>
            <a:r>
              <a:rPr lang="en-US" sz="2000" b="1" dirty="0">
                <a:solidFill>
                  <a:srgbClr val="F4910C"/>
                </a:solidFill>
                <a:latin typeface="Courier New" pitchFamily="49" charset="0"/>
                <a:cs typeface="Courier New" pitchFamily="49" charset="0"/>
              </a:rPr>
              <a:t>in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self.data</a:t>
            </a:r>
            <a:endParaRPr lang="en-US" sz="2000" b="1" dirty="0">
              <a:latin typeface="Courier New" pitchFamily="49" charset="0"/>
              <a:cs typeface="Courier New" pitchFamily="49" charset="0"/>
            </a:endParaRPr>
          </a:p>
        </p:txBody>
      </p:sp>
      <p:sp>
        <p:nvSpPr>
          <p:cNvPr id="6" name="Rounded Rectangular Callout 5"/>
          <p:cNvSpPr/>
          <p:nvPr/>
        </p:nvSpPr>
        <p:spPr>
          <a:xfrm>
            <a:off x="4792436" y="3481657"/>
            <a:ext cx="1905000" cy="792088"/>
          </a:xfrm>
          <a:prstGeom prst="wedgeRoundRectCallout">
            <a:avLst>
              <a:gd name="adj1" fmla="val -150565"/>
              <a:gd name="adj2" fmla="val 63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2000" dirty="0">
                <a:cs typeface="Arial" pitchFamily="34" charset="0"/>
              </a:rPr>
              <a:t>Called when </a:t>
            </a:r>
            <a:r>
              <a:rPr lang="en-US" sz="2000" i="1" dirty="0" err="1">
                <a:cs typeface="Arial" pitchFamily="34" charset="0"/>
              </a:rPr>
              <a:t>len</a:t>
            </a:r>
            <a:r>
              <a:rPr lang="en-US" sz="2000" dirty="0">
                <a:cs typeface="Arial" pitchFamily="34" charset="0"/>
              </a:rPr>
              <a:t>() is applied to LUD</a:t>
            </a:r>
          </a:p>
        </p:txBody>
      </p:sp>
      <p:sp>
        <p:nvSpPr>
          <p:cNvPr id="7" name="Rounded Rectangular Callout 6"/>
          <p:cNvSpPr/>
          <p:nvPr/>
        </p:nvSpPr>
        <p:spPr>
          <a:xfrm>
            <a:off x="5772150" y="4569279"/>
            <a:ext cx="2424793" cy="875389"/>
          </a:xfrm>
          <a:prstGeom prst="wedgeRoundRectCallout">
            <a:avLst>
              <a:gd name="adj1" fmla="val -137335"/>
              <a:gd name="adj2" fmla="val 634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2000" dirty="0">
                <a:cs typeface="Arial" pitchFamily="34" charset="0"/>
              </a:rPr>
              <a:t>Called when </a:t>
            </a:r>
            <a:r>
              <a:rPr lang="en-US" sz="2000" i="1" dirty="0">
                <a:cs typeface="Arial" pitchFamily="34" charset="0"/>
              </a:rPr>
              <a:t>key in LUD</a:t>
            </a:r>
            <a:r>
              <a:rPr lang="en-US" sz="2000" dirty="0">
                <a:cs typeface="Arial" pitchFamily="34" charset="0"/>
              </a:rPr>
              <a:t> expression is evaluated</a:t>
            </a:r>
          </a:p>
        </p:txBody>
      </p:sp>
      <p:sp>
        <p:nvSpPr>
          <p:cNvPr id="4" name="Rectangle 3"/>
          <p:cNvSpPr/>
          <p:nvPr/>
        </p:nvSpPr>
        <p:spPr>
          <a:xfrm>
            <a:off x="2044963" y="2476892"/>
            <a:ext cx="954107" cy="400110"/>
          </a:xfrm>
          <a:prstGeom prst="rect">
            <a:avLst/>
          </a:prstGeom>
        </p:spPr>
        <p:txBody>
          <a:bodyPr wrap="none">
            <a:spAutoFit/>
          </a:bodyPr>
          <a:lstStyle/>
          <a:p>
            <a:pPr algn="l" rtl="0"/>
            <a:r>
              <a:rPr lang="en-US" sz="2000" b="1" dirty="0">
                <a:solidFill>
                  <a:srgbClr val="FF0000"/>
                </a:solidFill>
                <a:latin typeface="Courier New" pitchFamily="49" charset="0"/>
                <a:cs typeface="Courier New" pitchFamily="49" charset="0"/>
              </a:rPr>
              <a:t>#TODO</a:t>
            </a:r>
          </a:p>
        </p:txBody>
      </p:sp>
      <p:sp>
        <p:nvSpPr>
          <p:cNvPr id="8" name="Rectangle 7"/>
          <p:cNvSpPr/>
          <p:nvPr/>
        </p:nvSpPr>
        <p:spPr>
          <a:xfrm>
            <a:off x="2036799" y="4606863"/>
            <a:ext cx="954107" cy="400110"/>
          </a:xfrm>
          <a:prstGeom prst="rect">
            <a:avLst/>
          </a:prstGeom>
        </p:spPr>
        <p:txBody>
          <a:bodyPr wrap="none">
            <a:spAutoFit/>
          </a:bodyPr>
          <a:lstStyle/>
          <a:p>
            <a:pPr algn="l" rtl="0"/>
            <a:r>
              <a:rPr lang="en-US" sz="2000" b="1" dirty="0">
                <a:solidFill>
                  <a:srgbClr val="FF0000"/>
                </a:solidFill>
                <a:latin typeface="Courier New" pitchFamily="49" charset="0"/>
                <a:cs typeface="Courier New" pitchFamily="49" charset="0"/>
              </a:rPr>
              <a:t>#TODO</a:t>
            </a:r>
          </a:p>
        </p:txBody>
      </p:sp>
      <p:sp>
        <p:nvSpPr>
          <p:cNvPr id="9" name="Rectangle 8"/>
          <p:cNvSpPr/>
          <p:nvPr/>
        </p:nvSpPr>
        <p:spPr>
          <a:xfrm>
            <a:off x="2036798" y="5835473"/>
            <a:ext cx="954107" cy="400110"/>
          </a:xfrm>
          <a:prstGeom prst="rect">
            <a:avLst/>
          </a:prstGeom>
        </p:spPr>
        <p:txBody>
          <a:bodyPr wrap="none">
            <a:spAutoFit/>
          </a:bodyPr>
          <a:lstStyle/>
          <a:p>
            <a:pPr algn="l" rtl="0"/>
            <a:r>
              <a:rPr lang="en-US" sz="2000" b="1" dirty="0">
                <a:solidFill>
                  <a:srgbClr val="FF0000"/>
                </a:solidFill>
                <a:latin typeface="Courier New" pitchFamily="49" charset="0"/>
                <a:cs typeface="Courier New" pitchFamily="49" charset="0"/>
              </a:rPr>
              <a:t>#TODO</a:t>
            </a:r>
          </a:p>
        </p:txBody>
      </p:sp>
    </p:spTree>
    <p:extLst>
      <p:ext uri="{BB962C8B-B14F-4D97-AF65-F5344CB8AC3E}">
        <p14:creationId xmlns:p14="http://schemas.microsoft.com/office/powerpoint/2010/main" val="201294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500"/>
                                        <p:tgtEl>
                                          <p:spTgt spid="5">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fade">
                                      <p:cBhvr>
                                        <p:cTn id="38" dur="500"/>
                                        <p:tgtEl>
                                          <p:spTgt spid="5">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fade">
                                      <p:cBhvr>
                                        <p:cTn id="41" dur="500"/>
                                        <p:tgtEl>
                                          <p:spTgt spid="5">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Effect transition="in" filter="fade">
                                      <p:cBhvr>
                                        <p:cTn id="46" dur="500"/>
                                        <p:tgtEl>
                                          <p:spTgt spid="5">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3" end="13"/>
                                            </p:txEl>
                                          </p:spTgt>
                                        </p:tgtEl>
                                        <p:attrNameLst>
                                          <p:attrName>style.visibility</p:attrName>
                                        </p:attrNameLst>
                                      </p:cBhvr>
                                      <p:to>
                                        <p:strVal val="visible"/>
                                      </p:to>
                                    </p:set>
                                    <p:animEffect transition="in" filter="fade">
                                      <p:cBhvr>
                                        <p:cTn id="62" dur="500"/>
                                        <p:tgtEl>
                                          <p:spTgt spid="5">
                                            <p:txEl>
                                              <p:pRg st="13" end="13"/>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500"/>
                                        <p:tgtEl>
                                          <p:spTgt spid="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9"/>
                                        </p:tgtEl>
                                      </p:cBhvr>
                                    </p:animEffect>
                                    <p:set>
                                      <p:cBhvr>
                                        <p:cTn id="70" dur="1" fill="hold">
                                          <p:stCondLst>
                                            <p:cond delay="499"/>
                                          </p:stCondLst>
                                        </p:cTn>
                                        <p:tgtEl>
                                          <p:spTgt spid="9"/>
                                        </p:tgtEl>
                                        <p:attrNameLst>
                                          <p:attrName>style.visibility</p:attrName>
                                        </p:attrNameLst>
                                      </p:cBhvr>
                                      <p:to>
                                        <p:strVal val="hidden"/>
                                      </p:to>
                                    </p:set>
                                  </p:childTnLst>
                                </p:cTn>
                              </p:par>
                              <p:par>
                                <p:cTn id="71" presetID="10" presetClass="entr" presetSubtype="0" fill="hold" nodeType="withEffect">
                                  <p:stCondLst>
                                    <p:cond delay="0"/>
                                  </p:stCondLst>
                                  <p:childTnLst>
                                    <p:set>
                                      <p:cBhvr>
                                        <p:cTn id="72" dur="1" fill="hold">
                                          <p:stCondLst>
                                            <p:cond delay="0"/>
                                          </p:stCondLst>
                                        </p:cTn>
                                        <p:tgtEl>
                                          <p:spTgt spid="5">
                                            <p:txEl>
                                              <p:pRg st="14" end="14"/>
                                            </p:txEl>
                                          </p:spTgt>
                                        </p:tgtEl>
                                        <p:attrNameLst>
                                          <p:attrName>style.visibility</p:attrName>
                                        </p:attrNameLst>
                                      </p:cBhvr>
                                      <p:to>
                                        <p:strVal val="visible"/>
                                      </p:to>
                                    </p:set>
                                    <p:animEffect transition="in" filter="fade">
                                      <p:cBhvr>
                                        <p:cTn id="73" dur="500"/>
                                        <p:tgtEl>
                                          <p:spTgt spid="5">
                                            <p:txEl>
                                              <p:pRg st="14" end="1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fade">
                                      <p:cBhvr>
                                        <p:cTn id="78" dur="500"/>
                                        <p:tgtEl>
                                          <p:spTgt spid="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4" grpId="0"/>
      <p:bldP spid="4" grpId="1"/>
      <p:bldP spid="8" grpId="0"/>
      <p:bldP spid="8" grpId="1"/>
      <p:bldP spid="9" grpId="0"/>
      <p:bldP spid="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3" name="Slide Number Placeholder 2"/>
          <p:cNvSpPr>
            <a:spLocks noGrp="1"/>
          </p:cNvSpPr>
          <p:nvPr>
            <p:ph type="sldNum" sz="quarter" idx="12"/>
          </p:nvPr>
        </p:nvSpPr>
        <p:spPr/>
        <p:txBody>
          <a:bodyPr/>
          <a:lstStyle/>
          <a:p>
            <a:fld id="{5BFAECAB-C45E-4A96-B7DD-92EBDA7AC1F7}" type="slidenum">
              <a:rPr lang="he-IL" smtClean="0"/>
              <a:pPr/>
              <a:t>11</a:t>
            </a:fld>
            <a:endParaRPr lang="he-IL" dirty="0"/>
          </a:p>
        </p:txBody>
      </p:sp>
      <p:sp>
        <p:nvSpPr>
          <p:cNvPr id="5" name="TextBox 4"/>
          <p:cNvSpPr txBox="1"/>
          <p:nvPr/>
        </p:nvSpPr>
        <p:spPr>
          <a:xfrm>
            <a:off x="582488" y="1454357"/>
            <a:ext cx="8382000" cy="5016758"/>
          </a:xfrm>
          <a:prstGeom prst="rect">
            <a:avLst/>
          </a:prstGeom>
          <a:noFill/>
        </p:spPr>
        <p:txBody>
          <a:bodyPr wrap="square" rtlCol="0">
            <a:spAutoFit/>
          </a:bodyPr>
          <a:lstStyle/>
          <a:p>
            <a:pPr algn="l" rtl="0"/>
            <a:r>
              <a:rPr lang="en-US" sz="1600" b="1" dirty="0">
                <a:solidFill>
                  <a:srgbClr val="F4910C"/>
                </a:solidFill>
                <a:latin typeface="Courier New" pitchFamily="49" charset="0"/>
                <a:cs typeface="Courier New" pitchFamily="49" charset="0"/>
              </a:rPr>
              <a:t>def</a:t>
            </a:r>
            <a:r>
              <a:rPr lang="en-US" sz="1600" b="1" dirty="0">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extract_value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key_value</a:t>
            </a:r>
            <a:r>
              <a:rPr lang="en-US" sz="1600" b="1" dirty="0">
                <a:latin typeface="Courier New" pitchFamily="49" charset="0"/>
                <a:cs typeface="Courier New" pitchFamily="49" charset="0"/>
              </a:rPr>
              <a:t>):</a:t>
            </a:r>
          </a:p>
          <a:p>
            <a:pPr algn="l" rtl="0"/>
            <a:r>
              <a:rPr lang="en-US" sz="1600" b="1" dirty="0">
                <a:latin typeface="Courier New" pitchFamily="49" charset="0"/>
                <a:cs typeface="Courier New" pitchFamily="49" charset="0"/>
              </a:rPr>
              <a:t>   </a:t>
            </a:r>
            <a:r>
              <a:rPr lang="en-US" sz="1600" b="1" dirty="0">
                <a:solidFill>
                  <a:srgbClr val="F4910C"/>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key_value</a:t>
            </a:r>
            <a:r>
              <a:rPr lang="en-US" sz="1600" b="1" dirty="0">
                <a:latin typeface="Courier New" pitchFamily="49" charset="0"/>
                <a:cs typeface="Courier New" pitchFamily="49" charset="0"/>
              </a:rPr>
              <a:t>[1]</a:t>
            </a:r>
          </a:p>
          <a:p>
            <a:pPr algn="l" rtl="0"/>
            <a:endParaRPr lang="en-US" sz="1600" b="1" dirty="0">
              <a:latin typeface="Courier New" pitchFamily="49" charset="0"/>
              <a:cs typeface="Courier New" pitchFamily="49" charset="0"/>
            </a:endParaRPr>
          </a:p>
          <a:p>
            <a:pPr algn="l" rtl="0"/>
            <a:r>
              <a:rPr lang="en-US" sz="1600" b="1" dirty="0">
                <a:solidFill>
                  <a:srgbClr val="F4910C"/>
                </a:solidFill>
                <a:latin typeface="Courier New" pitchFamily="49" charset="0"/>
                <a:cs typeface="Courier New" pitchFamily="49" charset="0"/>
              </a:rPr>
              <a:t>class</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LUD</a:t>
            </a:r>
            <a:r>
              <a:rPr lang="en-US" sz="1600" b="1" dirty="0">
                <a:latin typeface="Courier New" pitchFamily="49" charset="0"/>
                <a:cs typeface="Courier New" pitchFamily="49" charset="0"/>
              </a:rPr>
              <a:t>:</a:t>
            </a:r>
          </a:p>
          <a:p>
            <a:pPr algn="l" rtl="0"/>
            <a:endParaRPr lang="en-US" sz="1600" b="1" dirty="0">
              <a:solidFill>
                <a:srgbClr val="FF0000"/>
              </a:solidFill>
              <a:latin typeface="Courier New" pitchFamily="49" charset="0"/>
              <a:cs typeface="Courier New" pitchFamily="49" charset="0"/>
            </a:endParaRPr>
          </a:p>
          <a:p>
            <a:pPr algn="l" rtl="0"/>
            <a:r>
              <a:rPr lang="en-US" sz="1600" b="1" dirty="0">
                <a:solidFill>
                  <a:srgbClr val="FF0000"/>
                </a:solidFill>
                <a:latin typeface="Courier New" pitchFamily="49" charset="0"/>
                <a:cs typeface="Courier New" pitchFamily="49" charset="0"/>
              </a:rPr>
              <a:t>    </a:t>
            </a:r>
            <a:r>
              <a:rPr lang="en-US" sz="1600" b="1" dirty="0">
                <a:latin typeface="Courier New" pitchFamily="49" charset="0"/>
                <a:cs typeface="Courier New" pitchFamily="49" charset="0"/>
              </a:rPr>
              <a:t>...</a:t>
            </a:r>
          </a:p>
          <a:p>
            <a:pPr algn="l" rtl="0"/>
            <a:endParaRPr lang="en-US" sz="1600" b="1" dirty="0">
              <a:latin typeface="Courier New" pitchFamily="49" charset="0"/>
              <a:cs typeface="Courier New" pitchFamily="49" charset="0"/>
            </a:endParaRPr>
          </a:p>
          <a:p>
            <a:pPr algn="l" rtl="0"/>
            <a:r>
              <a:rPr lang="en-US" sz="1600" b="1" dirty="0">
                <a:solidFill>
                  <a:srgbClr val="F4910C"/>
                </a:solidFill>
                <a:latin typeface="Courier New" pitchFamily="49" charset="0"/>
                <a:cs typeface="Courier New" pitchFamily="49" charset="0"/>
              </a:rPr>
              <a:t>    </a:t>
            </a:r>
            <a:r>
              <a:rPr lang="en-US" sz="1600" b="1" dirty="0" err="1">
                <a:solidFill>
                  <a:srgbClr val="F4910C"/>
                </a:solidFill>
                <a:latin typeface="Courier New" pitchFamily="49" charset="0"/>
                <a:cs typeface="Courier New" pitchFamily="49" charset="0"/>
              </a:rPr>
              <a:t>def</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get</a:t>
            </a:r>
            <a:r>
              <a:rPr lang="en-US" sz="1600" b="1" dirty="0">
                <a:latin typeface="Courier New" pitchFamily="49" charset="0"/>
                <a:cs typeface="Courier New" pitchFamily="49" charset="0"/>
              </a:rPr>
              <a:t>(self, key):</a:t>
            </a:r>
          </a:p>
          <a:p>
            <a:pPr algn="l" rtl="0"/>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val</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self.data.get</a:t>
            </a:r>
            <a:r>
              <a:rPr lang="en-US" sz="1600" b="1" dirty="0">
                <a:latin typeface="Courier New" pitchFamily="49" charset="0"/>
                <a:cs typeface="Courier New" pitchFamily="49" charset="0"/>
              </a:rPr>
              <a:t>(key)</a:t>
            </a:r>
          </a:p>
          <a:p>
            <a:pPr algn="l" rtl="0"/>
            <a:r>
              <a:rPr lang="en-US" sz="1600" b="1" dirty="0">
                <a:latin typeface="Courier New" pitchFamily="49" charset="0"/>
                <a:cs typeface="Courier New" pitchFamily="49" charset="0"/>
              </a:rPr>
              <a:t>        </a:t>
            </a:r>
            <a:r>
              <a:rPr lang="en-US" sz="1600" b="1" dirty="0">
                <a:solidFill>
                  <a:srgbClr val="F4910C"/>
                </a:solidFill>
                <a:latin typeface="Courier New" pitchFamily="49" charset="0"/>
                <a:cs typeface="Courier New" pitchFamily="49" charset="0"/>
              </a:rPr>
              <a:t>if</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val</a:t>
            </a:r>
            <a:r>
              <a:rPr lang="en-US" sz="1600" b="1" dirty="0">
                <a:latin typeface="Courier New" pitchFamily="49" charset="0"/>
                <a:cs typeface="Courier New" pitchFamily="49" charset="0"/>
              </a:rPr>
              <a:t> != </a:t>
            </a:r>
            <a:r>
              <a:rPr lang="en-US" sz="1600" b="1" dirty="0">
                <a:solidFill>
                  <a:srgbClr val="7030A0"/>
                </a:solidFill>
                <a:latin typeface="Courier New" pitchFamily="49" charset="0"/>
                <a:cs typeface="Courier New" pitchFamily="49" charset="0"/>
              </a:rPr>
              <a:t>None</a:t>
            </a:r>
            <a:r>
              <a:rPr lang="en-US" sz="1600" b="1" dirty="0">
                <a:latin typeface="Courier New" pitchFamily="49" charset="0"/>
                <a:cs typeface="Courier New" pitchFamily="49" charset="0"/>
              </a:rPr>
              <a:t>:</a:t>
            </a:r>
          </a:p>
          <a:p>
            <a:pPr algn="l" rtl="0"/>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self.usage</a:t>
            </a:r>
            <a:r>
              <a:rPr lang="en-US" sz="1600" b="1" dirty="0">
                <a:latin typeface="Courier New" pitchFamily="49" charset="0"/>
                <a:cs typeface="Courier New" pitchFamily="49" charset="0"/>
              </a:rPr>
              <a:t>[key] += 1</a:t>
            </a:r>
          </a:p>
          <a:p>
            <a:pPr algn="l" rtl="0"/>
            <a:r>
              <a:rPr lang="en-US" sz="1600" b="1" dirty="0">
                <a:latin typeface="Courier New" pitchFamily="49" charset="0"/>
                <a:cs typeface="Courier New" pitchFamily="49" charset="0"/>
              </a:rPr>
              <a:t>        </a:t>
            </a:r>
            <a:r>
              <a:rPr lang="en-US" sz="1600" b="1" dirty="0">
                <a:solidFill>
                  <a:srgbClr val="F4910C"/>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val</a:t>
            </a:r>
            <a:endParaRPr lang="en-US" sz="1600" b="1" dirty="0">
              <a:solidFill>
                <a:srgbClr val="FF0000"/>
              </a:solidFill>
              <a:latin typeface="Courier New" pitchFamily="49" charset="0"/>
              <a:cs typeface="Courier New" pitchFamily="49" charset="0"/>
            </a:endParaRPr>
          </a:p>
          <a:p>
            <a:pPr algn="l" rtl="0"/>
            <a:endParaRPr lang="en-US" sz="1600" b="1" dirty="0">
              <a:latin typeface="Courier New" pitchFamily="49" charset="0"/>
              <a:cs typeface="Courier New" pitchFamily="49" charset="0"/>
            </a:endParaRPr>
          </a:p>
          <a:p>
            <a:pPr algn="l" rtl="0"/>
            <a:r>
              <a:rPr lang="en-US" sz="1600" b="1" dirty="0">
                <a:latin typeface="Courier New" pitchFamily="49" charset="0"/>
                <a:cs typeface="Courier New" pitchFamily="49" charset="0"/>
              </a:rPr>
              <a:t>    </a:t>
            </a:r>
            <a:r>
              <a:rPr lang="en-US" sz="1600" b="1" dirty="0">
                <a:solidFill>
                  <a:srgbClr val="F4910C"/>
                </a:solidFill>
                <a:latin typeface="Courier New" pitchFamily="49" charset="0"/>
                <a:cs typeface="Courier New" pitchFamily="49" charset="0"/>
              </a:rPr>
              <a:t>def</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put</a:t>
            </a:r>
            <a:r>
              <a:rPr lang="en-US" sz="1600" b="1" dirty="0">
                <a:latin typeface="Courier New" pitchFamily="49" charset="0"/>
                <a:cs typeface="Courier New" pitchFamily="49" charset="0"/>
              </a:rPr>
              <a:t>(self, key, value):</a:t>
            </a:r>
          </a:p>
          <a:p>
            <a:pPr algn="l" rtl="0"/>
            <a:r>
              <a:rPr lang="en-US" sz="1600" b="1" dirty="0">
                <a:latin typeface="Courier New" pitchFamily="49" charset="0"/>
                <a:cs typeface="Courier New" pitchFamily="49" charset="0"/>
              </a:rPr>
              <a:t>        </a:t>
            </a:r>
            <a:r>
              <a:rPr lang="en-US" sz="1600" b="1" dirty="0">
                <a:solidFill>
                  <a:srgbClr val="F4910C"/>
                </a:solidFill>
                <a:latin typeface="Courier New" pitchFamily="49" charset="0"/>
                <a:cs typeface="Courier New" pitchFamily="49" charset="0"/>
              </a:rPr>
              <a:t>if</a:t>
            </a:r>
            <a:r>
              <a:rPr lang="en-US" sz="1600" b="1" dirty="0">
                <a:latin typeface="Courier New" pitchFamily="49" charset="0"/>
                <a:cs typeface="Courier New" pitchFamily="49" charset="0"/>
              </a:rPr>
              <a:t> </a:t>
            </a:r>
            <a:r>
              <a:rPr lang="en-US" sz="1600" b="1" dirty="0" err="1">
                <a:solidFill>
                  <a:srgbClr val="7030A0"/>
                </a:solidFill>
                <a:latin typeface="Courier New" pitchFamily="49" charset="0"/>
                <a:cs typeface="Courier New" pitchFamily="49" charset="0"/>
              </a:rPr>
              <a:t>len</a:t>
            </a:r>
            <a:r>
              <a:rPr lang="en-US" sz="1600" b="1" dirty="0">
                <a:latin typeface="Courier New" pitchFamily="49" charset="0"/>
                <a:cs typeface="Courier New" pitchFamily="49" charset="0"/>
              </a:rPr>
              <a:t>(self) == </a:t>
            </a:r>
            <a:r>
              <a:rPr lang="en-US" sz="1600" b="1" dirty="0" err="1">
                <a:latin typeface="Courier New" pitchFamily="49" charset="0"/>
                <a:cs typeface="Courier New" pitchFamily="49" charset="0"/>
              </a:rPr>
              <a:t>self.memory_size</a:t>
            </a:r>
            <a:r>
              <a:rPr lang="en-US" sz="1600" b="1" dirty="0">
                <a:solidFill>
                  <a:srgbClr val="F4910C"/>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and key not in self:</a:t>
            </a:r>
          </a:p>
          <a:p>
            <a:pPr algn="l" rtl="0"/>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mkey</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mval</a:t>
            </a:r>
            <a:r>
              <a:rPr lang="en-US" sz="1600" b="1" dirty="0">
                <a:latin typeface="Courier New" pitchFamily="49" charset="0"/>
                <a:cs typeface="Courier New" pitchFamily="49" charset="0"/>
              </a:rPr>
              <a:t> = </a:t>
            </a:r>
            <a:r>
              <a:rPr lang="en-US" sz="1600" b="1" dirty="0">
                <a:solidFill>
                  <a:srgbClr val="7030A0"/>
                </a:solidFill>
                <a:latin typeface="Courier New" pitchFamily="49" charset="0"/>
                <a:cs typeface="Courier New" pitchFamily="49" charset="0"/>
              </a:rPr>
              <a:t>min</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self.usage.items</a:t>
            </a:r>
            <a:r>
              <a:rPr lang="en-US" sz="1600" b="1" dirty="0">
                <a:latin typeface="Courier New" pitchFamily="49" charset="0"/>
                <a:cs typeface="Courier New" pitchFamily="49" charset="0"/>
              </a:rPr>
              <a:t>(), key=</a:t>
            </a:r>
            <a:r>
              <a:rPr lang="en-US" sz="1600" b="1" dirty="0" err="1">
                <a:latin typeface="Courier New" pitchFamily="49" charset="0"/>
                <a:cs typeface="Courier New" pitchFamily="49" charset="0"/>
              </a:rPr>
              <a:t>extract_value</a:t>
            </a:r>
            <a:r>
              <a:rPr lang="en-US" sz="1600" b="1" dirty="0">
                <a:latin typeface="Courier New" pitchFamily="49" charset="0"/>
                <a:cs typeface="Courier New" pitchFamily="49" charset="0"/>
              </a:rPr>
              <a:t>)</a:t>
            </a:r>
          </a:p>
          <a:p>
            <a:pPr algn="l" rtl="0"/>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self.data.pop</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mkey</a:t>
            </a:r>
            <a:r>
              <a:rPr lang="en-US" sz="1600" b="1" dirty="0">
                <a:latin typeface="Courier New" pitchFamily="49" charset="0"/>
                <a:cs typeface="Courier New" pitchFamily="49" charset="0"/>
              </a:rPr>
              <a:t>)</a:t>
            </a:r>
          </a:p>
          <a:p>
            <a:pPr algn="l" rtl="0"/>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self.usage.pop</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mkey</a:t>
            </a:r>
            <a:r>
              <a:rPr lang="en-US" sz="1600" b="1" dirty="0">
                <a:latin typeface="Courier New" pitchFamily="49" charset="0"/>
                <a:cs typeface="Courier New" pitchFamily="49" charset="0"/>
              </a:rPr>
              <a:t>)</a:t>
            </a:r>
          </a:p>
          <a:p>
            <a:pPr algn="l" rtl="0"/>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self.data</a:t>
            </a:r>
            <a:r>
              <a:rPr lang="en-US" sz="1600" b="1" dirty="0">
                <a:latin typeface="Courier New" pitchFamily="49" charset="0"/>
                <a:cs typeface="Courier New" pitchFamily="49" charset="0"/>
              </a:rPr>
              <a:t>[key] = value</a:t>
            </a:r>
          </a:p>
          <a:p>
            <a:pPr algn="l" rtl="0"/>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self.usage</a:t>
            </a:r>
            <a:r>
              <a:rPr lang="en-US" sz="1600" b="1" dirty="0">
                <a:latin typeface="Courier New" pitchFamily="49" charset="0"/>
                <a:cs typeface="Courier New" pitchFamily="49" charset="0"/>
              </a:rPr>
              <a:t>[key] = 0</a:t>
            </a:r>
          </a:p>
        </p:txBody>
      </p:sp>
      <p:sp>
        <p:nvSpPr>
          <p:cNvPr id="6" name="Rounded Rectangular Callout 5"/>
          <p:cNvSpPr/>
          <p:nvPr/>
        </p:nvSpPr>
        <p:spPr>
          <a:xfrm>
            <a:off x="4738464" y="2234293"/>
            <a:ext cx="2530624" cy="699864"/>
          </a:xfrm>
          <a:prstGeom prst="wedgeRoundRectCallout">
            <a:avLst>
              <a:gd name="adj1" fmla="val -92349"/>
              <a:gd name="adj2" fmla="val -1179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2000" dirty="0">
                <a:cs typeface="Arial" pitchFamily="34" charset="0"/>
              </a:rPr>
              <a:t>Outside class definition. </a:t>
            </a:r>
          </a:p>
          <a:p>
            <a:pPr algn="l" rtl="0"/>
            <a:r>
              <a:rPr lang="en-US" sz="2000" dirty="0">
                <a:cs typeface="Arial" pitchFamily="34" charset="0"/>
              </a:rPr>
              <a:t>Doesn’t get “self”</a:t>
            </a:r>
          </a:p>
        </p:txBody>
      </p:sp>
      <p:sp>
        <p:nvSpPr>
          <p:cNvPr id="8" name="Rectangle 7"/>
          <p:cNvSpPr/>
          <p:nvPr/>
        </p:nvSpPr>
        <p:spPr>
          <a:xfrm>
            <a:off x="1583870" y="3412671"/>
            <a:ext cx="801823" cy="338554"/>
          </a:xfrm>
          <a:prstGeom prst="rect">
            <a:avLst/>
          </a:prstGeom>
        </p:spPr>
        <p:txBody>
          <a:bodyPr wrap="none">
            <a:spAutoFit/>
          </a:bodyPr>
          <a:lstStyle/>
          <a:p>
            <a:pPr algn="l" rtl="0"/>
            <a:r>
              <a:rPr lang="en-US" sz="1600" b="1" dirty="0">
                <a:solidFill>
                  <a:srgbClr val="FF0000"/>
                </a:solidFill>
                <a:latin typeface="Courier New" pitchFamily="49" charset="0"/>
                <a:cs typeface="Courier New" pitchFamily="49" charset="0"/>
              </a:rPr>
              <a:t>#TODO</a:t>
            </a:r>
          </a:p>
        </p:txBody>
      </p:sp>
      <p:sp>
        <p:nvSpPr>
          <p:cNvPr id="9" name="Rectangle 8"/>
          <p:cNvSpPr/>
          <p:nvPr/>
        </p:nvSpPr>
        <p:spPr>
          <a:xfrm>
            <a:off x="1575707" y="4877612"/>
            <a:ext cx="801823" cy="338554"/>
          </a:xfrm>
          <a:prstGeom prst="rect">
            <a:avLst/>
          </a:prstGeom>
        </p:spPr>
        <p:txBody>
          <a:bodyPr wrap="none">
            <a:spAutoFit/>
          </a:bodyPr>
          <a:lstStyle/>
          <a:p>
            <a:pPr algn="l" rtl="0"/>
            <a:r>
              <a:rPr lang="en-US" sz="1600" b="1" dirty="0">
                <a:solidFill>
                  <a:srgbClr val="FF0000"/>
                </a:solidFill>
                <a:latin typeface="Courier New" pitchFamily="49" charset="0"/>
                <a:cs typeface="Courier New" pitchFamily="49" charset="0"/>
              </a:rPr>
              <a:t>#TODO</a:t>
            </a:r>
          </a:p>
        </p:txBody>
      </p:sp>
      <p:sp>
        <p:nvSpPr>
          <p:cNvPr id="4" name="Rectangle 3"/>
          <p:cNvSpPr/>
          <p:nvPr/>
        </p:nvSpPr>
        <p:spPr>
          <a:xfrm>
            <a:off x="5557157" y="4877612"/>
            <a:ext cx="2653290" cy="338554"/>
          </a:xfrm>
          <a:prstGeom prst="rect">
            <a:avLst/>
          </a:prstGeom>
        </p:spPr>
        <p:txBody>
          <a:bodyPr wrap="none">
            <a:spAutoFit/>
          </a:bodyPr>
          <a:lstStyle/>
          <a:p>
            <a:pPr algn="l" rtl="0"/>
            <a:r>
              <a:rPr lang="en-US" sz="1600" b="1" dirty="0">
                <a:solidFill>
                  <a:srgbClr val="F4910C"/>
                </a:solidFill>
                <a:latin typeface="Courier New" pitchFamily="49" charset="0"/>
                <a:cs typeface="Courier New" pitchFamily="49" charset="0"/>
              </a:rPr>
              <a:t>and</a:t>
            </a:r>
            <a:r>
              <a:rPr lang="en-US" sz="1600" b="1" dirty="0">
                <a:latin typeface="Courier New" pitchFamily="49" charset="0"/>
                <a:cs typeface="Courier New" pitchFamily="49" charset="0"/>
              </a:rPr>
              <a:t> key </a:t>
            </a:r>
            <a:r>
              <a:rPr lang="en-US" sz="1600" b="1" dirty="0">
                <a:solidFill>
                  <a:srgbClr val="F4910C"/>
                </a:solidFill>
                <a:latin typeface="Courier New" pitchFamily="49" charset="0"/>
                <a:cs typeface="Courier New" pitchFamily="49" charset="0"/>
              </a:rPr>
              <a:t>not in </a:t>
            </a:r>
            <a:r>
              <a:rPr lang="en-US" sz="1600" b="1" dirty="0">
                <a:latin typeface="Courier New" pitchFamily="49" charset="0"/>
                <a:cs typeface="Courier New" pitchFamily="49" charset="0"/>
              </a:rPr>
              <a:t>self:</a:t>
            </a:r>
          </a:p>
        </p:txBody>
      </p:sp>
    </p:spTree>
    <p:extLst>
      <p:ext uri="{BB962C8B-B14F-4D97-AF65-F5344CB8AC3E}">
        <p14:creationId xmlns:p14="http://schemas.microsoft.com/office/powerpoint/2010/main" val="75999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500"/>
                                        <p:tgtEl>
                                          <p:spTgt spid="5">
                                            <p:txEl>
                                              <p:pRg st="7" end="7"/>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5">
                                            <p:txEl>
                                              <p:pRg st="8" end="8"/>
                                            </p:txEl>
                                          </p:spTgt>
                                        </p:tgtEl>
                                        <p:attrNameLst>
                                          <p:attrName>style.visibility</p:attrName>
                                        </p:attrNameLst>
                                      </p:cBhvr>
                                      <p:to>
                                        <p:strVal val="visible"/>
                                      </p:to>
                                    </p:set>
                                    <p:animEffect transition="in" filter="fade">
                                      <p:cBhvr>
                                        <p:cTn id="18" dur="500"/>
                                        <p:tgtEl>
                                          <p:spTgt spid="5">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animEffect transition="in" filter="fade">
                                      <p:cBhvr>
                                        <p:cTn id="23" dur="500"/>
                                        <p:tgtEl>
                                          <p:spTgt spid="5">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10" end="10"/>
                                            </p:txEl>
                                          </p:spTgt>
                                        </p:tgtEl>
                                        <p:attrNameLst>
                                          <p:attrName>style.visibility</p:attrName>
                                        </p:attrNameLst>
                                      </p:cBhvr>
                                      <p:to>
                                        <p:strVal val="visible"/>
                                      </p:to>
                                    </p:set>
                                    <p:animEffect transition="in" filter="fade">
                                      <p:cBhvr>
                                        <p:cTn id="28" dur="500"/>
                                        <p:tgtEl>
                                          <p:spTgt spid="5">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animEffect transition="in" filter="fade">
                                      <p:cBhvr>
                                        <p:cTn id="33" dur="500"/>
                                        <p:tgtEl>
                                          <p:spTgt spid="5">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13" end="13"/>
                                            </p:txEl>
                                          </p:spTgt>
                                        </p:tgtEl>
                                        <p:attrNameLst>
                                          <p:attrName>style.visibility</p:attrName>
                                        </p:attrNameLst>
                                      </p:cBhvr>
                                      <p:to>
                                        <p:strVal val="visible"/>
                                      </p:to>
                                    </p:set>
                                    <p:animEffect transition="in" filter="fade">
                                      <p:cBhvr>
                                        <p:cTn id="38" dur="500"/>
                                        <p:tgtEl>
                                          <p:spTgt spid="5">
                                            <p:txEl>
                                              <p:pRg st="13" end="13"/>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animEffect transition="in" filter="fade">
                                      <p:cBhvr>
                                        <p:cTn id="49" dur="500"/>
                                        <p:tgtEl>
                                          <p:spTgt spid="5">
                                            <p:txEl>
                                              <p:pRg st="14" end="1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5">
                                            <p:txEl>
                                              <p:pRg st="0" end="0"/>
                                            </p:txEl>
                                          </p:spTgt>
                                        </p:tgtEl>
                                        <p:attrNameLst>
                                          <p:attrName>style.visibility</p:attrName>
                                        </p:attrNameLst>
                                      </p:cBhvr>
                                      <p:to>
                                        <p:strVal val="visible"/>
                                      </p:to>
                                    </p:set>
                                    <p:animEffect transition="in" filter="fade">
                                      <p:cBhvr>
                                        <p:cTn id="59" dur="500"/>
                                        <p:tgtEl>
                                          <p:spTgt spid="5">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
                                            <p:txEl>
                                              <p:pRg st="1" end="1"/>
                                            </p:txEl>
                                          </p:spTgt>
                                        </p:tgtEl>
                                        <p:attrNameLst>
                                          <p:attrName>style.visibility</p:attrName>
                                        </p:attrNameLst>
                                      </p:cBhvr>
                                      <p:to>
                                        <p:strVal val="visible"/>
                                      </p:to>
                                    </p:set>
                                    <p:animEffect transition="in" filter="fade">
                                      <p:cBhvr>
                                        <p:cTn id="64" dur="500"/>
                                        <p:tgtEl>
                                          <p:spTgt spid="5">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5">
                                            <p:txEl>
                                              <p:pRg st="15" end="15"/>
                                            </p:txEl>
                                          </p:spTgt>
                                        </p:tgtEl>
                                        <p:attrNameLst>
                                          <p:attrName>style.visibility</p:attrName>
                                        </p:attrNameLst>
                                      </p:cBhvr>
                                      <p:to>
                                        <p:strVal val="visible"/>
                                      </p:to>
                                    </p:set>
                                    <p:animEffect transition="in" filter="fade">
                                      <p:cBhvr>
                                        <p:cTn id="74" dur="500"/>
                                        <p:tgtEl>
                                          <p:spTgt spid="5">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
                                            <p:txEl>
                                              <p:pRg st="16" end="16"/>
                                            </p:txEl>
                                          </p:spTgt>
                                        </p:tgtEl>
                                        <p:attrNameLst>
                                          <p:attrName>style.visibility</p:attrName>
                                        </p:attrNameLst>
                                      </p:cBhvr>
                                      <p:to>
                                        <p:strVal val="visible"/>
                                      </p:to>
                                    </p:set>
                                    <p:animEffect transition="in" filter="fade">
                                      <p:cBhvr>
                                        <p:cTn id="79" dur="500"/>
                                        <p:tgtEl>
                                          <p:spTgt spid="5">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5">
                                            <p:txEl>
                                              <p:pRg st="17" end="17"/>
                                            </p:txEl>
                                          </p:spTgt>
                                        </p:tgtEl>
                                        <p:attrNameLst>
                                          <p:attrName>style.visibility</p:attrName>
                                        </p:attrNameLst>
                                      </p:cBhvr>
                                      <p:to>
                                        <p:strVal val="visible"/>
                                      </p:to>
                                    </p:set>
                                    <p:animEffect transition="in" filter="fade">
                                      <p:cBhvr>
                                        <p:cTn id="84" dur="500"/>
                                        <p:tgtEl>
                                          <p:spTgt spid="5">
                                            <p:txEl>
                                              <p:pRg st="17" end="1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5">
                                            <p:txEl>
                                              <p:pRg st="18" end="18"/>
                                            </p:txEl>
                                          </p:spTgt>
                                        </p:tgtEl>
                                        <p:attrNameLst>
                                          <p:attrName>style.visibility</p:attrName>
                                        </p:attrNameLst>
                                      </p:cBhvr>
                                      <p:to>
                                        <p:strVal val="visible"/>
                                      </p:to>
                                    </p:set>
                                    <p:animEffect transition="in" filter="fade">
                                      <p:cBhvr>
                                        <p:cTn id="89" dur="500"/>
                                        <p:tgtEl>
                                          <p:spTgt spid="5">
                                            <p:txEl>
                                              <p:pRg st="18" end="1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5">
                                            <p:txEl>
                                              <p:pRg st="19" end="19"/>
                                            </p:txEl>
                                          </p:spTgt>
                                        </p:tgtEl>
                                        <p:attrNameLst>
                                          <p:attrName>style.visibility</p:attrName>
                                        </p:attrNameLst>
                                      </p:cBhvr>
                                      <p:to>
                                        <p:strVal val="visible"/>
                                      </p:to>
                                    </p:set>
                                    <p:animEffect transition="in" filter="fade">
                                      <p:cBhvr>
                                        <p:cTn id="94"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8" grpId="1"/>
      <p:bldP spid="9" grpId="0"/>
      <p:bldP spid="9" grpId="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Usage example</a:t>
            </a:r>
            <a:endParaRPr lang="en-US" dirty="0"/>
          </a:p>
        </p:txBody>
      </p:sp>
      <p:sp>
        <p:nvSpPr>
          <p:cNvPr id="3" name="Slide Number Placeholder 2"/>
          <p:cNvSpPr>
            <a:spLocks noGrp="1"/>
          </p:cNvSpPr>
          <p:nvPr>
            <p:ph type="sldNum" sz="quarter" idx="12"/>
          </p:nvPr>
        </p:nvSpPr>
        <p:spPr/>
        <p:txBody>
          <a:bodyPr/>
          <a:lstStyle/>
          <a:p>
            <a:fld id="{5BFAECAB-C45E-4A96-B7DD-92EBDA7AC1F7}" type="slidenum">
              <a:rPr lang="he-IL" smtClean="0"/>
              <a:pPr/>
              <a:t>12</a:t>
            </a:fld>
            <a:endParaRPr lang="he-IL" dirty="0"/>
          </a:p>
        </p:txBody>
      </p:sp>
      <p:sp>
        <p:nvSpPr>
          <p:cNvPr id="6" name="Content Placeholder 5"/>
          <p:cNvSpPr>
            <a:spLocks noGrp="1"/>
          </p:cNvSpPr>
          <p:nvPr>
            <p:ph sz="quarter" idx="1"/>
          </p:nvPr>
        </p:nvSpPr>
        <p:spPr/>
        <p:txBody>
          <a:bodyPr/>
          <a:lstStyle/>
          <a:p>
            <a:pPr marL="0" indent="0" algn="l">
              <a:buNone/>
            </a:pPr>
            <a:r>
              <a:rPr lang="en-US" altLang="en-US" sz="1600" dirty="0" err="1">
                <a:solidFill>
                  <a:srgbClr val="000000"/>
                </a:solidFill>
                <a:latin typeface="Courier New" panose="02070309020205020404" pitchFamily="49" charset="0"/>
                <a:cs typeface="Courier New" panose="02070309020205020404" pitchFamily="49" charset="0"/>
              </a:rPr>
              <a:t>lud_dict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FF5600"/>
                </a:solidFill>
                <a:latin typeface="Courier New" panose="02070309020205020404" pitchFamily="49" charset="0"/>
                <a:cs typeface="Courier New" panose="02070309020205020404" pitchFamily="49" charset="0"/>
              </a:rPr>
              <a:t>= </a:t>
            </a:r>
            <a:r>
              <a:rPr lang="en-US" altLang="en-US" sz="1600" dirty="0">
                <a:solidFill>
                  <a:srgbClr val="000000"/>
                </a:solidFill>
                <a:latin typeface="Courier New" panose="02070309020205020404" pitchFamily="49" charset="0"/>
                <a:cs typeface="Courier New" panose="02070309020205020404" pitchFamily="49" charset="0"/>
              </a:rPr>
              <a:t>LUD(2)</a:t>
            </a:r>
            <a:br>
              <a:rPr lang="en-US" altLang="en-US" sz="1600" dirty="0">
                <a:solidFill>
                  <a:srgbClr val="000000"/>
                </a:solidFill>
                <a:latin typeface="Courier New" panose="02070309020205020404" pitchFamily="49" charset="0"/>
                <a:cs typeface="Courier New" panose="02070309020205020404" pitchFamily="49" charset="0"/>
              </a:rPr>
            </a:br>
            <a:r>
              <a:rPr lang="en-US" altLang="en-US" sz="1600" dirty="0" err="1">
                <a:solidFill>
                  <a:srgbClr val="000000"/>
                </a:solidFill>
                <a:latin typeface="Courier New" panose="02070309020205020404" pitchFamily="49" charset="0"/>
                <a:cs typeface="Courier New" panose="02070309020205020404" pitchFamily="49" charset="0"/>
              </a:rPr>
              <a:t>lud_dict.put</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b="1" dirty="0">
                <a:solidFill>
                  <a:srgbClr val="008000"/>
                </a:solidFill>
                <a:latin typeface="Courier New" panose="02070309020205020404" pitchFamily="49" charset="0"/>
                <a:cs typeface="Courier New" panose="02070309020205020404" pitchFamily="49" charset="0"/>
              </a:rPr>
              <a:t>'Hi'</a:t>
            </a:r>
            <a:r>
              <a:rPr lang="en-US" altLang="en-US" sz="1600" dirty="0">
                <a:solidFill>
                  <a:srgbClr val="000000"/>
                </a:solidFill>
                <a:latin typeface="Courier New" panose="02070309020205020404" pitchFamily="49" charset="0"/>
                <a:cs typeface="Courier New" panose="02070309020205020404" pitchFamily="49" charset="0"/>
              </a:rPr>
              <a:t>, 2)</a:t>
            </a:r>
            <a:br>
              <a:rPr lang="en-US" altLang="en-US" sz="1600" dirty="0">
                <a:solidFill>
                  <a:srgbClr val="000000"/>
                </a:solidFill>
                <a:latin typeface="Courier New" panose="02070309020205020404" pitchFamily="49" charset="0"/>
                <a:cs typeface="Courier New" panose="02070309020205020404" pitchFamily="49" charset="0"/>
              </a:rPr>
            </a:br>
            <a:r>
              <a:rPr lang="en-US" altLang="en-US" sz="1600" dirty="0" err="1">
                <a:solidFill>
                  <a:srgbClr val="000000"/>
                </a:solidFill>
                <a:latin typeface="Courier New" panose="02070309020205020404" pitchFamily="49" charset="0"/>
                <a:cs typeface="Courier New" panose="02070309020205020404" pitchFamily="49" charset="0"/>
              </a:rPr>
              <a:t>lud_dict.put</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b="1" dirty="0">
                <a:solidFill>
                  <a:srgbClr val="008000"/>
                </a:solidFill>
                <a:latin typeface="Courier New" panose="02070309020205020404" pitchFamily="49" charset="0"/>
                <a:cs typeface="Courier New" panose="02070309020205020404" pitchFamily="49" charset="0"/>
              </a:rPr>
              <a:t>'Bye'</a:t>
            </a:r>
            <a:r>
              <a:rPr lang="en-US" altLang="en-US" sz="1600" dirty="0">
                <a:solidFill>
                  <a:srgbClr val="000000"/>
                </a:solidFill>
                <a:latin typeface="Courier New" panose="02070309020205020404" pitchFamily="49" charset="0"/>
                <a:cs typeface="Courier New" panose="02070309020205020404" pitchFamily="49" charset="0"/>
              </a:rPr>
              <a:t>, 2)</a:t>
            </a:r>
            <a:br>
              <a:rPr lang="en-US" altLang="en-US" sz="1600" dirty="0">
                <a:solidFill>
                  <a:srgbClr val="000000"/>
                </a:solidFill>
                <a:latin typeface="Courier New" panose="02070309020205020404" pitchFamily="49" charset="0"/>
                <a:cs typeface="Courier New" panose="02070309020205020404" pitchFamily="49" charset="0"/>
              </a:rPr>
            </a:br>
            <a:r>
              <a:rPr lang="en-US" altLang="en-US" sz="1600" dirty="0">
                <a:solidFill>
                  <a:srgbClr val="000000"/>
                </a:solidFill>
                <a:latin typeface="Courier New" panose="02070309020205020404" pitchFamily="49" charset="0"/>
                <a:cs typeface="Courier New" panose="02070309020205020404" pitchFamily="49" charset="0"/>
              </a:rPr>
              <a:t>a </a:t>
            </a:r>
            <a:r>
              <a:rPr lang="en-US" altLang="en-US" sz="1600" dirty="0">
                <a:solidFill>
                  <a:srgbClr val="FF56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lud_dict.get</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b="1" dirty="0">
                <a:solidFill>
                  <a:srgbClr val="008000"/>
                </a:solidFill>
                <a:latin typeface="Courier New" panose="02070309020205020404" pitchFamily="49" charset="0"/>
                <a:cs typeface="Courier New" panose="02070309020205020404" pitchFamily="49" charset="0"/>
              </a:rPr>
              <a:t>'Hi'</a:t>
            </a:r>
            <a:r>
              <a:rPr lang="en-US" altLang="en-US" sz="1600" dirty="0">
                <a:solidFill>
                  <a:srgbClr val="000000"/>
                </a:solidFill>
                <a:latin typeface="Courier New" panose="02070309020205020404" pitchFamily="49" charset="0"/>
                <a:cs typeface="Courier New" panose="02070309020205020404" pitchFamily="49" charset="0"/>
              </a:rPr>
              <a:t>)</a:t>
            </a:r>
            <a:br>
              <a:rPr lang="en-US" altLang="en-US" sz="1600" dirty="0">
                <a:solidFill>
                  <a:srgbClr val="000000"/>
                </a:solidFill>
                <a:latin typeface="Courier New" panose="02070309020205020404" pitchFamily="49" charset="0"/>
                <a:cs typeface="Courier New" panose="02070309020205020404" pitchFamily="49" charset="0"/>
              </a:rPr>
            </a:br>
            <a:r>
              <a:rPr lang="en-US" altLang="en-US" sz="1600" dirty="0" err="1">
                <a:solidFill>
                  <a:srgbClr val="000000"/>
                </a:solidFill>
                <a:latin typeface="Courier New" panose="02070309020205020404" pitchFamily="49" charset="0"/>
                <a:cs typeface="Courier New" panose="02070309020205020404" pitchFamily="49" charset="0"/>
              </a:rPr>
              <a:t>lud_dict.put</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b="1" dirty="0">
                <a:solidFill>
                  <a:srgbClr val="008000"/>
                </a:solidFill>
                <a:latin typeface="Courier New" panose="02070309020205020404" pitchFamily="49" charset="0"/>
                <a:cs typeface="Courier New" panose="02070309020205020404" pitchFamily="49" charset="0"/>
              </a:rPr>
              <a:t>'Hi again'</a:t>
            </a:r>
            <a:r>
              <a:rPr lang="en-US" altLang="en-US" sz="1600" dirty="0">
                <a:solidFill>
                  <a:srgbClr val="000000"/>
                </a:solidFill>
                <a:latin typeface="Courier New" panose="02070309020205020404" pitchFamily="49" charset="0"/>
                <a:cs typeface="Courier New" panose="02070309020205020404" pitchFamily="49" charset="0"/>
              </a:rPr>
              <a:t>, 1)</a:t>
            </a:r>
            <a:br>
              <a:rPr lang="en-US" altLang="en-US" sz="1600" dirty="0">
                <a:solidFill>
                  <a:srgbClr val="000000"/>
                </a:solidFill>
                <a:latin typeface="Courier New" panose="02070309020205020404" pitchFamily="49" charset="0"/>
                <a:cs typeface="Courier New" panose="02070309020205020404" pitchFamily="49" charset="0"/>
              </a:rPr>
            </a:br>
            <a:r>
              <a:rPr lang="en-US" altLang="en-US" sz="1600" dirty="0">
                <a:solidFill>
                  <a:srgbClr val="FF5600"/>
                </a:solidFill>
                <a:latin typeface="Courier New" panose="02070309020205020404" pitchFamily="49" charset="0"/>
                <a:cs typeface="Courier New" panose="02070309020205020404" pitchFamily="49" charset="0"/>
              </a:rPr>
              <a:t>print</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b="1" dirty="0">
                <a:solidFill>
                  <a:srgbClr val="008000"/>
                </a:solidFill>
                <a:latin typeface="Courier New" panose="02070309020205020404" pitchFamily="49" charset="0"/>
                <a:cs typeface="Courier New" panose="02070309020205020404" pitchFamily="49" charset="0"/>
              </a:rPr>
              <a:t>'Bye' </a:t>
            </a:r>
            <a:r>
              <a:rPr lang="en-US" altLang="en-US" sz="1600" dirty="0">
                <a:solidFill>
                  <a:srgbClr val="FF5600"/>
                </a:solidFill>
                <a:latin typeface="Courier New" panose="02070309020205020404" pitchFamily="49" charset="0"/>
                <a:cs typeface="Courier New" panose="02070309020205020404" pitchFamily="49" charset="0"/>
              </a:rPr>
              <a:t>in </a:t>
            </a:r>
            <a:r>
              <a:rPr lang="en-US" altLang="en-US" sz="1600" dirty="0" err="1">
                <a:solidFill>
                  <a:srgbClr val="000000"/>
                </a:solidFill>
                <a:latin typeface="Courier New" panose="02070309020205020404" pitchFamily="49" charset="0"/>
                <a:cs typeface="Courier New" panose="02070309020205020404" pitchFamily="49" charset="0"/>
              </a:rPr>
              <a:t>lud_dict</a:t>
            </a:r>
            <a:r>
              <a:rPr lang="en-US" altLang="en-US" sz="1600" dirty="0">
                <a:solidFill>
                  <a:srgbClr val="000000"/>
                </a:solidFill>
                <a:latin typeface="Courier New" panose="02070309020205020404" pitchFamily="49" charset="0"/>
                <a:cs typeface="Courier New" panose="02070309020205020404" pitchFamily="49" charset="0"/>
              </a:rPr>
              <a:t>)</a:t>
            </a:r>
            <a:br>
              <a:rPr lang="en-US" altLang="en-US" sz="1600" dirty="0">
                <a:solidFill>
                  <a:srgbClr val="000000"/>
                </a:solidFill>
                <a:latin typeface="Courier New" panose="02070309020205020404" pitchFamily="49" charset="0"/>
                <a:cs typeface="Courier New" panose="02070309020205020404" pitchFamily="49" charset="0"/>
              </a:rPr>
            </a:br>
            <a:r>
              <a:rPr lang="en-US" altLang="en-US" sz="1600" dirty="0">
                <a:solidFill>
                  <a:srgbClr val="FF5600"/>
                </a:solidFill>
                <a:latin typeface="Courier New" panose="02070309020205020404" pitchFamily="49" charset="0"/>
                <a:cs typeface="Courier New" panose="02070309020205020404" pitchFamily="49" charset="0"/>
              </a:rPr>
              <a:t>print</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b="1" dirty="0">
                <a:solidFill>
                  <a:srgbClr val="008000"/>
                </a:solidFill>
                <a:latin typeface="Courier New" panose="02070309020205020404" pitchFamily="49" charset="0"/>
                <a:cs typeface="Courier New" panose="02070309020205020404" pitchFamily="49" charset="0"/>
              </a:rPr>
              <a:t>'Hi' </a:t>
            </a:r>
            <a:r>
              <a:rPr lang="en-US" altLang="en-US" sz="1600" dirty="0">
                <a:solidFill>
                  <a:srgbClr val="FF5600"/>
                </a:solidFill>
                <a:latin typeface="Courier New" panose="02070309020205020404" pitchFamily="49" charset="0"/>
                <a:cs typeface="Courier New" panose="02070309020205020404" pitchFamily="49" charset="0"/>
              </a:rPr>
              <a:t>in </a:t>
            </a:r>
            <a:r>
              <a:rPr lang="en-US" altLang="en-US" sz="1600" dirty="0" err="1">
                <a:solidFill>
                  <a:srgbClr val="000000"/>
                </a:solidFill>
                <a:latin typeface="Courier New" panose="02070309020205020404" pitchFamily="49" charset="0"/>
                <a:cs typeface="Courier New" panose="02070309020205020404" pitchFamily="49" charset="0"/>
              </a:rPr>
              <a:t>lud_dict</a:t>
            </a:r>
            <a:r>
              <a:rPr lang="en-US" altLang="en-US" sz="1600" dirty="0">
                <a:solidFill>
                  <a:srgbClr val="000000"/>
                </a:solidFill>
                <a:latin typeface="Courier New" panose="02070309020205020404" pitchFamily="49" charset="0"/>
                <a:cs typeface="Courier New" panose="02070309020205020404" pitchFamily="49" charset="0"/>
              </a:rPr>
              <a:t>) </a:t>
            </a:r>
          </a:p>
          <a:p>
            <a:pPr algn="l"/>
            <a:r>
              <a:rPr lang="en-GB" dirty="0"/>
              <a:t>What is printed?</a:t>
            </a:r>
          </a:p>
          <a:p>
            <a:pPr marL="0" indent="0">
              <a:buNone/>
            </a:pPr>
            <a:r>
              <a:rPr lang="en-GB" dirty="0"/>
              <a:t>False</a:t>
            </a:r>
          </a:p>
          <a:p>
            <a:pPr marL="0" indent="0">
              <a:buNone/>
            </a:pPr>
            <a:r>
              <a:rPr lang="en-GB" dirty="0"/>
              <a:t>True</a:t>
            </a:r>
          </a:p>
          <a:p>
            <a:r>
              <a:rPr lang="en-GB" dirty="0"/>
              <a:t>What function was called when we used </a:t>
            </a:r>
            <a:r>
              <a:rPr lang="en-GB" dirty="0">
                <a:solidFill>
                  <a:srgbClr val="FFC000"/>
                </a:solidFill>
              </a:rPr>
              <a:t>in</a:t>
            </a:r>
            <a:r>
              <a:rPr lang="en-GB" dirty="0"/>
              <a:t>?</a:t>
            </a:r>
          </a:p>
          <a:p>
            <a:pPr marL="0" indent="0">
              <a:buNone/>
            </a:pPr>
            <a:r>
              <a:rPr lang="en-GB" dirty="0"/>
              <a:t>__contain__ !</a:t>
            </a:r>
          </a:p>
        </p:txBody>
      </p:sp>
    </p:spTree>
    <p:extLst>
      <p:ext uri="{BB962C8B-B14F-4D97-AF65-F5344CB8AC3E}">
        <p14:creationId xmlns:p14="http://schemas.microsoft.com/office/powerpoint/2010/main" val="34399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rgbClr val="C00000"/>
                </a:solidFill>
                <a:latin typeface="Arial" charset="0"/>
                <a:cs typeface="Arial" charset="0"/>
              </a:rPr>
              <a:t>Plan</a:t>
            </a:r>
            <a:endParaRPr lang="he-IL" sz="4400" b="1" dirty="0">
              <a:solidFill>
                <a:srgbClr val="C00000"/>
              </a:solidFill>
              <a:latin typeface="Arial" charset="0"/>
              <a:cs typeface="Arial" charset="0"/>
            </a:endParaRPr>
          </a:p>
        </p:txBody>
      </p:sp>
      <p:sp>
        <p:nvSpPr>
          <p:cNvPr id="5" name="Slide Number Placeholder 4"/>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5BFAECAB-C45E-4A96-B7DD-92EBDA7AC1F7}" type="slidenum">
              <a:rPr kumimoji="0" lang="he-IL" sz="2000" b="0" i="0" u="none" strike="noStrike" kern="1200" cap="none" spc="0" normalizeH="0" baseline="0" noProof="0" smtClean="0">
                <a:ln>
                  <a:noFill/>
                </a:ln>
                <a:solidFill>
                  <a:srgbClr val="FFFFFF"/>
                </a:solidFill>
                <a:effectLst/>
                <a:uLnTx/>
                <a:uFillTx/>
                <a:latin typeface="Franklin Gothic Book"/>
                <a:ea typeface="+mj-ea"/>
                <a:cs typeface="Aharoni" panose="02010803020104030203" pitchFamily="2" charset="-79"/>
              </a:rPr>
              <a:pPr marL="0" marR="0" lvl="0" indent="0" algn="ctr" defTabSz="457200" rtl="0" eaLnBrk="1" fontAlgn="auto" latinLnBrk="0" hangingPunct="1">
                <a:lnSpc>
                  <a:spcPct val="100000"/>
                </a:lnSpc>
                <a:spcBef>
                  <a:spcPts val="0"/>
                </a:spcBef>
                <a:spcAft>
                  <a:spcPts val="0"/>
                </a:spcAft>
                <a:buClrTx/>
                <a:buSzTx/>
                <a:buFontTx/>
                <a:buNone/>
                <a:tabLst/>
                <a:defRPr/>
              </a:pPr>
              <a:t>13</a:t>
            </a:fld>
            <a:endParaRPr kumimoji="0" lang="he-IL" sz="2000" b="0" i="0" u="none" strike="noStrike" kern="1200" cap="none" spc="0" normalizeH="0" baseline="0" noProof="0" dirty="0">
              <a:ln>
                <a:noFill/>
              </a:ln>
              <a:solidFill>
                <a:srgbClr val="FFFFFF"/>
              </a:solidFill>
              <a:effectLst/>
              <a:uLnTx/>
              <a:uFillTx/>
              <a:latin typeface="Franklin Gothic Book"/>
              <a:ea typeface="+mj-ea"/>
              <a:cs typeface="Aharoni" panose="02010803020104030203" pitchFamily="2" charset="-79"/>
            </a:endParaRPr>
          </a:p>
        </p:txBody>
      </p:sp>
      <p:sp>
        <p:nvSpPr>
          <p:cNvPr id="3" name="Content Placeholder 2"/>
          <p:cNvSpPr>
            <a:spLocks noGrp="1"/>
          </p:cNvSpPr>
          <p:nvPr>
            <p:ph sz="quarter" idx="1"/>
          </p:nvPr>
        </p:nvSpPr>
        <p:spPr>
          <a:xfrm>
            <a:off x="744015" y="1765852"/>
            <a:ext cx="7772400" cy="4572000"/>
          </a:xfrm>
        </p:spPr>
        <p:txBody>
          <a:bodyPr>
            <a:normAutofit/>
          </a:bodyPr>
          <a:lstStyle/>
          <a:p>
            <a:pPr marL="457200" indent="-457200" algn="l" rtl="0">
              <a:buFont typeface="+mj-lt"/>
              <a:buAutoNum type="arabicPeriod"/>
            </a:pPr>
            <a:r>
              <a:rPr lang="en-US" sz="3200" dirty="0">
                <a:latin typeface="Arial" pitchFamily="34" charset="0"/>
                <a:cs typeface="Arial" pitchFamily="34" charset="0"/>
              </a:rPr>
              <a:t>Vector class (</a:t>
            </a:r>
            <a:r>
              <a:rPr lang="en-US" sz="3000" dirty="0">
                <a:latin typeface="Arial" pitchFamily="34" charset="0"/>
                <a:cs typeface="Arial" pitchFamily="34" charset="0"/>
              </a:rPr>
              <a:t>OOP, operator overloading)</a:t>
            </a:r>
          </a:p>
          <a:p>
            <a:pPr marL="457200" indent="-457200" algn="l">
              <a:buFont typeface="+mj-lt"/>
              <a:buAutoNum type="arabicPeriod"/>
            </a:pPr>
            <a:r>
              <a:rPr lang="en-US" sz="3200" b="1" dirty="0">
                <a:latin typeface="Arial" pitchFamily="34" charset="0"/>
                <a:cs typeface="Arial" pitchFamily="34" charset="0"/>
              </a:rPr>
              <a:t>Hamming Distance</a:t>
            </a:r>
          </a:p>
          <a:p>
            <a:pPr marL="457200" indent="-457200" algn="l">
              <a:buFont typeface="+mj-lt"/>
              <a:buAutoNum type="arabicPeriod"/>
            </a:pPr>
            <a:r>
              <a:rPr lang="en-US" sz="3200" dirty="0">
                <a:latin typeface="Arial" pitchFamily="34" charset="0"/>
                <a:cs typeface="Arial" pitchFamily="34" charset="0"/>
              </a:rPr>
              <a:t>Gene Class</a:t>
            </a:r>
          </a:p>
          <a:p>
            <a:pPr marL="457200" indent="-457200" algn="l">
              <a:buFont typeface="+mj-lt"/>
              <a:buAutoNum type="arabicPeriod"/>
            </a:pPr>
            <a:r>
              <a:rPr lang="en-US" sz="3200" dirty="0">
                <a:latin typeface="Arial" pitchFamily="34" charset="0"/>
                <a:cs typeface="Arial" pitchFamily="34" charset="0"/>
              </a:rPr>
              <a:t>Machine Parts</a:t>
            </a:r>
          </a:p>
          <a:p>
            <a:pPr marL="457200" indent="-457200" algn="l">
              <a:buFont typeface="+mj-lt"/>
              <a:buAutoNum type="arabicPeriod"/>
            </a:pPr>
            <a:endParaRPr lang="he-IL" sz="3200" dirty="0"/>
          </a:p>
        </p:txBody>
      </p:sp>
    </p:spTree>
    <p:extLst>
      <p:ext uri="{BB962C8B-B14F-4D97-AF65-F5344CB8AC3E}">
        <p14:creationId xmlns:p14="http://schemas.microsoft.com/office/powerpoint/2010/main" val="314469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457200" y="190500"/>
            <a:ext cx="8229600" cy="876300"/>
          </a:xfrm>
          <a:prstGeom prst="rect">
            <a:avLst/>
          </a:prstGeom>
          <a:noFill/>
          <a:ln w="9525">
            <a:noFill/>
            <a:miter lim="800000"/>
            <a:headEnd/>
            <a:tailEnd/>
          </a:ln>
        </p:spPr>
        <p:txBody>
          <a:bodyPr anchor="ctr"/>
          <a:lstStyle/>
          <a:p>
            <a:pPr algn="ctr" rtl="0">
              <a:spcBef>
                <a:spcPct val="50000"/>
              </a:spcBef>
            </a:pPr>
            <a:r>
              <a:rPr lang="en-US" sz="4400" b="1" dirty="0">
                <a:solidFill>
                  <a:srgbClr val="C00000"/>
                </a:solidFill>
                <a:latin typeface="Arial" charset="0"/>
                <a:ea typeface="+mj-ea"/>
                <a:cs typeface="Arial" charset="0"/>
              </a:rPr>
              <a:t>String similarity</a:t>
            </a:r>
          </a:p>
        </p:txBody>
      </p:sp>
      <p:sp>
        <p:nvSpPr>
          <p:cNvPr id="5124" name="Rectangle 3"/>
          <p:cNvSpPr>
            <a:spLocks noChangeArrowheads="1"/>
          </p:cNvSpPr>
          <p:nvPr/>
        </p:nvSpPr>
        <p:spPr bwMode="auto">
          <a:xfrm>
            <a:off x="609600" y="990600"/>
            <a:ext cx="8153400" cy="5562600"/>
          </a:xfrm>
          <a:prstGeom prst="rect">
            <a:avLst/>
          </a:prstGeom>
          <a:noFill/>
          <a:ln w="9525">
            <a:noFill/>
            <a:miter lim="800000"/>
            <a:headEnd/>
            <a:tailEnd/>
          </a:ln>
        </p:spPr>
        <p:txBody>
          <a:bodyPr/>
          <a:lstStyle/>
          <a:p>
            <a:pPr marL="357188" indent="-357188" algn="l" rtl="0">
              <a:spcBef>
                <a:spcPct val="20000"/>
              </a:spcBef>
              <a:buFontTx/>
              <a:buChar char="•"/>
            </a:pPr>
            <a:endParaRPr lang="en-US" sz="2800">
              <a:solidFill>
                <a:srgbClr val="003399"/>
              </a:solidFill>
              <a:latin typeface="Times New Roman" pitchFamily="18" charset="0"/>
              <a:cs typeface="Times New Roman" pitchFamily="18" charset="0"/>
              <a:sym typeface="Wingdings" pitchFamily="2" charset="2"/>
            </a:endParaRPr>
          </a:p>
          <a:p>
            <a:pPr marL="357188" indent="-357188" algn="l" rtl="0">
              <a:spcBef>
                <a:spcPct val="20000"/>
              </a:spcBef>
              <a:buFontTx/>
              <a:buChar char="•"/>
            </a:pPr>
            <a:endParaRPr lang="en-US" sz="2800">
              <a:solidFill>
                <a:srgbClr val="003399"/>
              </a:solidFill>
              <a:latin typeface="Times New Roman" pitchFamily="18" charset="0"/>
              <a:cs typeface="Times New Roman" pitchFamily="18" charset="0"/>
              <a:sym typeface="Wingdings" pitchFamily="2" charset="2"/>
            </a:endParaRPr>
          </a:p>
        </p:txBody>
      </p:sp>
      <p:sp>
        <p:nvSpPr>
          <p:cNvPr id="5125" name="Rectangle 4"/>
          <p:cNvSpPr>
            <a:spLocks noChangeArrowheads="1"/>
          </p:cNvSpPr>
          <p:nvPr/>
        </p:nvSpPr>
        <p:spPr bwMode="auto">
          <a:xfrm>
            <a:off x="239485" y="1594757"/>
            <a:ext cx="5230586" cy="3214007"/>
          </a:xfrm>
          <a:prstGeom prst="rect">
            <a:avLst/>
          </a:prstGeom>
          <a:noFill/>
          <a:ln w="9525">
            <a:noFill/>
            <a:miter lim="800000"/>
            <a:headEnd/>
            <a:tailEnd/>
          </a:ln>
        </p:spPr>
        <p:txBody>
          <a:bodyPr/>
          <a:lstStyle/>
          <a:p>
            <a:pPr marL="342900" indent="-342900" algn="l" rtl="0" eaLnBrk="0" hangingPunct="0">
              <a:spcBef>
                <a:spcPct val="20000"/>
              </a:spcBef>
              <a:spcAft>
                <a:spcPts val="600"/>
              </a:spcAft>
              <a:buFontTx/>
              <a:buChar char="•"/>
            </a:pPr>
            <a:r>
              <a:rPr lang="en-US" sz="3200" dirty="0">
                <a:latin typeface="Arial" panose="020B0604020202020204" pitchFamily="34" charset="0"/>
                <a:cs typeface="Arial" panose="020B0604020202020204" pitchFamily="34" charset="0"/>
              </a:rPr>
              <a:t>Given two strings of the same length, how close to each other are they?</a:t>
            </a:r>
          </a:p>
          <a:p>
            <a:pPr marL="342900" indent="-342900" algn="l" rtl="0" eaLnBrk="0" hangingPunct="0">
              <a:spcBef>
                <a:spcPct val="20000"/>
              </a:spcBef>
              <a:spcAft>
                <a:spcPts val="600"/>
              </a:spcAft>
              <a:buFontTx/>
              <a:buChar char="•"/>
            </a:pPr>
            <a:endParaRPr lang="en-US" sz="3200" dirty="0">
              <a:latin typeface="Arial" panose="020B0604020202020204" pitchFamily="34" charset="0"/>
              <a:cs typeface="Arial" panose="020B0604020202020204" pitchFamily="34" charset="0"/>
            </a:endParaRPr>
          </a:p>
          <a:p>
            <a:pPr marL="342900" indent="-342900" algn="l" rtl="0" eaLnBrk="0" hangingPunct="0">
              <a:spcBef>
                <a:spcPct val="20000"/>
              </a:spcBef>
              <a:spcAft>
                <a:spcPts val="600"/>
              </a:spcAft>
              <a:buFontTx/>
              <a:buChar char="•"/>
            </a:pPr>
            <a:r>
              <a:rPr lang="en-US" sz="3200" dirty="0">
                <a:latin typeface="Arial" panose="020B0604020202020204" pitchFamily="34" charset="0"/>
                <a:cs typeface="Arial" panose="020B0604020202020204" pitchFamily="34" charset="0"/>
              </a:rPr>
              <a:t>How can we define distance between strings?</a:t>
            </a:r>
          </a:p>
          <a:p>
            <a:pPr marL="342900" indent="-342900" algn="l" rtl="0" eaLnBrk="0" hangingPunct="0">
              <a:spcBef>
                <a:spcPct val="20000"/>
              </a:spcBef>
              <a:spcAft>
                <a:spcPts val="600"/>
              </a:spcAft>
            </a:pPr>
            <a:endParaRPr lang="he-IL" sz="3200" dirty="0">
              <a:latin typeface="Arial" panose="020B0604020202020204" pitchFamily="34" charset="0"/>
              <a:cs typeface="Arial" panose="020B0604020202020204" pitchFamily="34" charset="0"/>
            </a:endParaRPr>
          </a:p>
          <a:p>
            <a:pPr marL="342900" indent="-342900" algn="l" rtl="0" eaLnBrk="0" hangingPunct="0">
              <a:spcBef>
                <a:spcPct val="20000"/>
              </a:spcBef>
              <a:buFont typeface="Wingdings" pitchFamily="2" charset="2"/>
              <a:buNone/>
            </a:pPr>
            <a:endParaRPr lang="en-US" sz="3200" dirty="0">
              <a:latin typeface="Arial" panose="020B0604020202020204" pitchFamily="34" charset="0"/>
              <a:cs typeface="Arial" panose="020B0604020202020204" pitchFamily="34" charset="0"/>
            </a:endParaRPr>
          </a:p>
        </p:txBody>
      </p:sp>
      <p:pic>
        <p:nvPicPr>
          <p:cNvPr id="7" name="Picture 6" descr="tda0105l.jpg"/>
          <p:cNvPicPr>
            <a:picLocks noChangeAspect="1"/>
          </p:cNvPicPr>
          <p:nvPr/>
        </p:nvPicPr>
        <p:blipFill>
          <a:blip r:embed="rId2" cstate="print"/>
          <a:stretch>
            <a:fillRect/>
          </a:stretch>
        </p:blipFill>
        <p:spPr>
          <a:xfrm>
            <a:off x="5581650" y="1571625"/>
            <a:ext cx="3276600" cy="4187352"/>
          </a:xfrm>
          <a:prstGeom prst="rect">
            <a:avLst/>
          </a:prstGeom>
        </p:spPr>
      </p:pic>
      <p:sp>
        <p:nvSpPr>
          <p:cNvPr id="6" name="Slide Number Placeholder 4"/>
          <p:cNvSpPr>
            <a:spLocks noGrp="1"/>
          </p:cNvSpPr>
          <p:nvPr>
            <p:ph type="sldNum" sz="quarter" idx="12"/>
          </p:nvPr>
        </p:nvSpPr>
        <p:spPr>
          <a:xfrm>
            <a:off x="146304" y="6210300"/>
            <a:ext cx="457200" cy="457200"/>
          </a:xfrm>
        </p:spPr>
        <p:txBody>
          <a:bodyPr/>
          <a:lstStyle/>
          <a:p>
            <a:fld id="{FEFF2B85-5926-454A-85F9-8EB95F27EB83}" type="slidenum">
              <a:rPr lang="he-IL" smtClean="0"/>
              <a:t>14</a:t>
            </a:fld>
            <a:endParaRPr lang="he-IL" dirty="0"/>
          </a:p>
        </p:txBody>
      </p:sp>
    </p:spTree>
    <p:extLst>
      <p:ext uri="{BB962C8B-B14F-4D97-AF65-F5344CB8AC3E}">
        <p14:creationId xmlns:p14="http://schemas.microsoft.com/office/powerpoint/2010/main" val="115686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Effect transition="in" filter="fade">
                                      <p:cBhvr>
                                        <p:cTn id="7" dur="500"/>
                                        <p:tgtEl>
                                          <p:spTgt spid="5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5">
                                            <p:txEl>
                                              <p:pRg st="2" end="2"/>
                                            </p:txEl>
                                          </p:spTgt>
                                        </p:tgtEl>
                                        <p:attrNameLst>
                                          <p:attrName>style.visibility</p:attrName>
                                        </p:attrNameLst>
                                      </p:cBhvr>
                                      <p:to>
                                        <p:strVal val="visible"/>
                                      </p:to>
                                    </p:set>
                                    <p:animEffect transition="in" filter="fade">
                                      <p:cBhvr>
                                        <p:cTn id="12" dur="500"/>
                                        <p:tgtEl>
                                          <p:spTgt spid="51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28675" y="1362075"/>
            <a:ext cx="7772400" cy="4572000"/>
          </a:xfrm>
        </p:spPr>
        <p:txBody>
          <a:bodyPr>
            <a:noAutofit/>
          </a:bodyPr>
          <a:lstStyle/>
          <a:p>
            <a:r>
              <a:rPr lang="en-US" sz="2400" dirty="0">
                <a:latin typeface="Arial" panose="020B0604020202020204" pitchFamily="34" charset="0"/>
                <a:cs typeface="Arial" panose="020B0604020202020204" pitchFamily="34" charset="0"/>
              </a:rPr>
              <a:t>A string distance function </a:t>
            </a:r>
            <a:r>
              <a:rPr lang="en-US" sz="2400" dirty="0">
                <a:solidFill>
                  <a:srgbClr val="FF0000"/>
                </a:solidFill>
                <a:latin typeface="Arial" panose="020B0604020202020204" pitchFamily="34" charset="0"/>
                <a:cs typeface="Arial" panose="020B0604020202020204" pitchFamily="34" charset="0"/>
              </a:rPr>
              <a:t>d</a:t>
            </a:r>
            <a:r>
              <a:rPr lang="en-US" sz="2400" dirty="0">
                <a:latin typeface="Arial" panose="020B0604020202020204" pitchFamily="34" charset="0"/>
                <a:cs typeface="Arial" panose="020B0604020202020204" pitchFamily="34" charset="0"/>
              </a:rPr>
              <a:t> should measure the difference between two strings </a:t>
            </a:r>
            <a:r>
              <a:rPr lang="en-US" sz="2400" dirty="0">
                <a:solidFill>
                  <a:srgbClr val="00B050"/>
                </a:solidFill>
                <a:latin typeface="Arial" panose="020B0604020202020204" pitchFamily="34" charset="0"/>
                <a:cs typeface="Arial" panose="020B0604020202020204" pitchFamily="34" charset="0"/>
              </a:rPr>
              <a:t>s1</a:t>
            </a:r>
            <a:r>
              <a:rPr lang="en-US" sz="2400" dirty="0">
                <a:latin typeface="Arial" panose="020B0604020202020204" pitchFamily="34" charset="0"/>
                <a:cs typeface="Arial" panose="020B0604020202020204" pitchFamily="34" charset="0"/>
              </a:rPr>
              <a:t>,</a:t>
            </a:r>
            <a:r>
              <a:rPr lang="en-US" sz="2400" dirty="0">
                <a:solidFill>
                  <a:srgbClr val="FF0000"/>
                </a:solidFill>
                <a:latin typeface="Arial" panose="020B0604020202020204" pitchFamily="34" charset="0"/>
                <a:cs typeface="Arial" panose="020B0604020202020204" pitchFamily="34" charset="0"/>
              </a:rPr>
              <a:t> </a:t>
            </a:r>
            <a:r>
              <a:rPr lang="en-US" sz="2400" dirty="0">
                <a:solidFill>
                  <a:srgbClr val="0000FF"/>
                </a:solidFill>
                <a:latin typeface="Arial" panose="020B0604020202020204" pitchFamily="34" charset="0"/>
                <a:cs typeface="Arial" panose="020B0604020202020204" pitchFamily="34" charset="0"/>
              </a:rPr>
              <a:t>s2</a:t>
            </a:r>
            <a:r>
              <a:rPr lang="en-US" sz="2400" dirty="0">
                <a:latin typeface="Arial" panose="020B0604020202020204" pitchFamily="34" charset="0"/>
                <a:cs typeface="Arial" panose="020B0604020202020204" pitchFamily="34" charset="0"/>
                <a:sym typeface="Wingdings" pitchFamily="2" charset="2"/>
              </a:rPr>
              <a:t>.</a:t>
            </a:r>
            <a:endParaRPr lang="en-US" sz="2400" dirty="0">
              <a:solidFill>
                <a:srgbClr val="FF0000"/>
              </a:solidFill>
              <a:latin typeface="Arial" panose="020B0604020202020204" pitchFamily="34" charset="0"/>
              <a:cs typeface="Arial" panose="020B0604020202020204" pitchFamily="34" charset="0"/>
            </a:endParaRPr>
          </a:p>
          <a:p>
            <a:pPr algn="l"/>
            <a:r>
              <a:rPr lang="en-US" sz="2400" dirty="0">
                <a:solidFill>
                  <a:srgbClr val="FF0000"/>
                </a:solidFill>
                <a:latin typeface="Arial" panose="020B0604020202020204" pitchFamily="34" charset="0"/>
                <a:cs typeface="Arial" panose="020B0604020202020204" pitchFamily="34" charset="0"/>
              </a:rPr>
              <a:t>d</a:t>
            </a:r>
            <a:r>
              <a:rPr lang="en-US" sz="2400" dirty="0">
                <a:latin typeface="Arial" panose="020B0604020202020204" pitchFamily="34" charset="0"/>
                <a:cs typeface="Arial" panose="020B0604020202020204" pitchFamily="34" charset="0"/>
              </a:rPr>
              <a:t>(</a:t>
            </a:r>
            <a:r>
              <a:rPr lang="en-US" sz="2400" dirty="0">
                <a:solidFill>
                  <a:srgbClr val="00B050"/>
                </a:solidFill>
                <a:latin typeface="Arial" panose="020B0604020202020204" pitchFamily="34" charset="0"/>
                <a:cs typeface="Arial" panose="020B0604020202020204" pitchFamily="34" charset="0"/>
              </a:rPr>
              <a:t>s1</a:t>
            </a:r>
            <a:r>
              <a:rPr lang="en-US" sz="2400" dirty="0">
                <a:latin typeface="Arial" panose="020B0604020202020204" pitchFamily="34" charset="0"/>
                <a:cs typeface="Arial" panose="020B0604020202020204" pitchFamily="34" charset="0"/>
              </a:rPr>
              <a:t>,</a:t>
            </a:r>
            <a:r>
              <a:rPr lang="en-US" sz="2400" dirty="0">
                <a:solidFill>
                  <a:srgbClr val="FF0000"/>
                </a:solidFill>
                <a:latin typeface="Arial" panose="020B0604020202020204" pitchFamily="34" charset="0"/>
                <a:cs typeface="Arial" panose="020B0604020202020204" pitchFamily="34" charset="0"/>
              </a:rPr>
              <a:t> </a:t>
            </a:r>
            <a:r>
              <a:rPr lang="en-US" sz="2400" dirty="0">
                <a:solidFill>
                  <a:srgbClr val="00B050"/>
                </a:solidFill>
                <a:latin typeface="Arial" panose="020B0604020202020204" pitchFamily="34" charset="0"/>
                <a:cs typeface="Arial" panose="020B0604020202020204" pitchFamily="34" charset="0"/>
              </a:rPr>
              <a:t>s1</a:t>
            </a:r>
            <a:r>
              <a:rPr lang="en-US" sz="2400" dirty="0">
                <a:latin typeface="Arial" panose="020B0604020202020204" pitchFamily="34" charset="0"/>
                <a:cs typeface="Arial" panose="020B0604020202020204" pitchFamily="34" charset="0"/>
              </a:rPr>
              <a:t>)=0</a:t>
            </a:r>
            <a:r>
              <a:rPr lang="en-US" sz="2400" dirty="0">
                <a:solidFill>
                  <a:srgbClr val="FF000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sym typeface="Wingdings" pitchFamily="2" charset="2"/>
              </a:rPr>
              <a:t>(perfectly similar).</a:t>
            </a:r>
            <a:endParaRPr lang="en-US" sz="2400" dirty="0">
              <a:latin typeface="Arial" panose="020B0604020202020204" pitchFamily="34" charset="0"/>
              <a:cs typeface="Arial" panose="020B0604020202020204" pitchFamily="34" charset="0"/>
            </a:endParaRPr>
          </a:p>
          <a:p>
            <a:pPr algn="l"/>
            <a:r>
              <a:rPr lang="en-US" sz="2400" dirty="0">
                <a:latin typeface="Arial" panose="020B0604020202020204" pitchFamily="34" charset="0"/>
                <a:cs typeface="Arial" panose="020B0604020202020204" pitchFamily="34" charset="0"/>
              </a:rPr>
              <a:t>But how much is </a:t>
            </a:r>
            <a:r>
              <a:rPr lang="en-US" sz="2400" dirty="0">
                <a:solidFill>
                  <a:srgbClr val="FF0000"/>
                </a:solidFill>
                <a:latin typeface="Arial" panose="020B0604020202020204" pitchFamily="34" charset="0"/>
                <a:cs typeface="Arial" panose="020B0604020202020204" pitchFamily="34" charset="0"/>
              </a:rPr>
              <a:t>d</a:t>
            </a:r>
            <a:r>
              <a:rPr lang="en-US" sz="2400" dirty="0">
                <a:latin typeface="Arial" panose="020B0604020202020204" pitchFamily="34" charset="0"/>
                <a:cs typeface="Arial" panose="020B0604020202020204" pitchFamily="34" charset="0"/>
              </a:rPr>
              <a:t>(</a:t>
            </a:r>
            <a:r>
              <a:rPr lang="en-US" sz="2400" dirty="0">
                <a:solidFill>
                  <a:srgbClr val="00B050"/>
                </a:solidFill>
                <a:latin typeface="Arial" panose="020B0604020202020204" pitchFamily="34" charset="0"/>
                <a:cs typeface="Arial" panose="020B0604020202020204" pitchFamily="34" charset="0"/>
              </a:rPr>
              <a:t>s1</a:t>
            </a:r>
            <a:r>
              <a:rPr lang="en-US" sz="2400" dirty="0">
                <a:latin typeface="Arial" panose="020B0604020202020204" pitchFamily="34" charset="0"/>
                <a:cs typeface="Arial" panose="020B0604020202020204" pitchFamily="34" charset="0"/>
              </a:rPr>
              <a:t>,</a:t>
            </a:r>
            <a:r>
              <a:rPr lang="en-US" sz="2400" dirty="0">
                <a:solidFill>
                  <a:srgbClr val="FF0000"/>
                </a:solidFill>
                <a:latin typeface="Arial" panose="020B0604020202020204" pitchFamily="34" charset="0"/>
                <a:cs typeface="Arial" panose="020B0604020202020204" pitchFamily="34" charset="0"/>
              </a:rPr>
              <a:t> </a:t>
            </a:r>
            <a:r>
              <a:rPr lang="en-US" sz="2400" dirty="0">
                <a:solidFill>
                  <a:srgbClr val="0000FF"/>
                </a:solidFill>
                <a:latin typeface="Arial" panose="020B0604020202020204" pitchFamily="34" charset="0"/>
                <a:cs typeface="Arial" panose="020B0604020202020204" pitchFamily="34" charset="0"/>
              </a:rPr>
              <a:t>s2</a:t>
            </a:r>
            <a:r>
              <a:rPr lang="en-US" sz="2400" dirty="0">
                <a:latin typeface="Arial" panose="020B0604020202020204" pitchFamily="34" charset="0"/>
                <a:cs typeface="Arial" panose="020B0604020202020204" pitchFamily="34" charset="0"/>
              </a:rPr>
              <a:t>)</a:t>
            </a:r>
            <a:r>
              <a:rPr lang="en-US" sz="2400" dirty="0">
                <a:solidFill>
                  <a:srgbClr val="FF000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p>
          <a:p>
            <a:endParaRPr lang="en-US" sz="2400" dirty="0">
              <a:solidFill>
                <a:srgbClr val="FF0000"/>
              </a:solidFill>
              <a:latin typeface="Arial" panose="020B0604020202020204" pitchFamily="34" charset="0"/>
              <a:cs typeface="Arial" panose="020B0604020202020204" pitchFamily="34" charset="0"/>
            </a:endParaRPr>
          </a:p>
          <a:p>
            <a:endParaRPr lang="en-US" sz="2400" dirty="0">
              <a:solidFill>
                <a:srgbClr val="FF0000"/>
              </a:solidFill>
              <a:latin typeface="Arial" panose="020B0604020202020204" pitchFamily="34" charset="0"/>
              <a:cs typeface="Arial" panose="020B0604020202020204" pitchFamily="34" charset="0"/>
            </a:endParaRPr>
          </a:p>
          <a:p>
            <a:endParaRPr lang="en-US" sz="2400" dirty="0">
              <a:solidFill>
                <a:srgbClr val="FF0000"/>
              </a:solidFill>
              <a:latin typeface="Arial" panose="020B0604020202020204" pitchFamily="34" charset="0"/>
              <a:cs typeface="Arial" panose="020B0604020202020204" pitchFamily="34" charset="0"/>
            </a:endParaRPr>
          </a:p>
          <a:p>
            <a:endParaRPr lang="en-US" sz="2400" dirty="0">
              <a:solidFill>
                <a:srgbClr val="FF0000"/>
              </a:solidFill>
              <a:latin typeface="Arial" panose="020B0604020202020204" pitchFamily="34" charset="0"/>
              <a:cs typeface="Arial" panose="020B0604020202020204" pitchFamily="34" charset="0"/>
            </a:endParaRPr>
          </a:p>
          <a:p>
            <a:r>
              <a:rPr lang="en-US" sz="2400" dirty="0">
                <a:solidFill>
                  <a:srgbClr val="FF0000"/>
                </a:solidFill>
                <a:latin typeface="Arial" panose="020B0604020202020204" pitchFamily="34" charset="0"/>
                <a:cs typeface="Arial" panose="020B0604020202020204" pitchFamily="34" charset="0"/>
              </a:rPr>
              <a:t>d </a:t>
            </a:r>
            <a:r>
              <a:rPr lang="en-US" sz="2400" dirty="0">
                <a:latin typeface="Arial" panose="020B0604020202020204" pitchFamily="34" charset="0"/>
                <a:cs typeface="Arial" panose="020B0604020202020204" pitchFamily="34" charset="0"/>
              </a:rPr>
              <a:t>can then be used for spell checking – we replace a word with an error with the closest correct word in the dictionary</a:t>
            </a:r>
          </a:p>
        </p:txBody>
      </p:sp>
      <p:sp>
        <p:nvSpPr>
          <p:cNvPr id="2" name="Title 1"/>
          <p:cNvSpPr>
            <a:spLocks noGrp="1"/>
          </p:cNvSpPr>
          <p:nvPr>
            <p:ph type="title"/>
          </p:nvPr>
        </p:nvSpPr>
        <p:spPr>
          <a:xfrm>
            <a:off x="914400" y="274638"/>
            <a:ext cx="7772400" cy="972218"/>
          </a:xfrm>
        </p:spPr>
        <p:txBody>
          <a:bodyPr>
            <a:normAutofit/>
          </a:bodyPr>
          <a:lstStyle/>
          <a:p>
            <a:pPr rtl="0"/>
            <a:r>
              <a:rPr lang="en-US" sz="4400" b="1" dirty="0">
                <a:solidFill>
                  <a:srgbClr val="C00000"/>
                </a:solidFill>
                <a:latin typeface="Arial" charset="0"/>
                <a:cs typeface="Arial" charset="0"/>
              </a:rPr>
              <a:t>String Distance Function</a:t>
            </a:r>
            <a:endParaRPr lang="he-IL" sz="4400" b="1" dirty="0">
              <a:solidFill>
                <a:srgbClr val="C00000"/>
              </a:solidFill>
              <a:latin typeface="Arial" charset="0"/>
              <a:cs typeface="Arial" charset="0"/>
            </a:endParaRPr>
          </a:p>
        </p:txBody>
      </p:sp>
      <p:sp>
        <p:nvSpPr>
          <p:cNvPr id="5" name="Slide Number Placeholder 4"/>
          <p:cNvSpPr>
            <a:spLocks noGrp="1"/>
          </p:cNvSpPr>
          <p:nvPr>
            <p:ph type="sldNum" sz="quarter" idx="12"/>
          </p:nvPr>
        </p:nvSpPr>
        <p:spPr/>
        <p:txBody>
          <a:bodyPr/>
          <a:lstStyle/>
          <a:p>
            <a:fld id="{5BFAECAB-C45E-4A96-B7DD-92EBDA7AC1F7}" type="slidenum">
              <a:rPr lang="he-IL" smtClean="0"/>
              <a:pPr/>
              <a:t>15</a:t>
            </a:fld>
            <a:endParaRPr lang="he-IL" dirty="0"/>
          </a:p>
        </p:txBody>
      </p:sp>
      <p:sp>
        <p:nvSpPr>
          <p:cNvPr id="6" name="Oval 5"/>
          <p:cNvSpPr/>
          <p:nvPr/>
        </p:nvSpPr>
        <p:spPr>
          <a:xfrm>
            <a:off x="4306206" y="3526271"/>
            <a:ext cx="2016224" cy="5760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a:t>'hallo'</a:t>
            </a:r>
            <a:endParaRPr lang="he-IL" dirty="0"/>
          </a:p>
        </p:txBody>
      </p:sp>
      <p:sp>
        <p:nvSpPr>
          <p:cNvPr id="16" name="Oval 15"/>
          <p:cNvSpPr/>
          <p:nvPr/>
        </p:nvSpPr>
        <p:spPr>
          <a:xfrm>
            <a:off x="5684756" y="2335909"/>
            <a:ext cx="2016224" cy="576064"/>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a:t>'hello'</a:t>
            </a:r>
            <a:endParaRPr lang="he-IL" dirty="0"/>
          </a:p>
        </p:txBody>
      </p:sp>
      <p:sp>
        <p:nvSpPr>
          <p:cNvPr id="17" name="Oval 16"/>
          <p:cNvSpPr/>
          <p:nvPr/>
        </p:nvSpPr>
        <p:spPr>
          <a:xfrm>
            <a:off x="6623649" y="4132161"/>
            <a:ext cx="2016224" cy="576064"/>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a:t>‘</a:t>
            </a:r>
            <a:r>
              <a:rPr lang="en-US" dirty="0" err="1"/>
              <a:t>jello</a:t>
            </a:r>
            <a:r>
              <a:rPr lang="en-US" dirty="0"/>
              <a:t>'</a:t>
            </a:r>
            <a:endParaRPr lang="he-IL" dirty="0"/>
          </a:p>
        </p:txBody>
      </p:sp>
      <p:sp>
        <p:nvSpPr>
          <p:cNvPr id="19" name="Oval 18"/>
          <p:cNvSpPr/>
          <p:nvPr/>
        </p:nvSpPr>
        <p:spPr>
          <a:xfrm>
            <a:off x="1256647" y="4078063"/>
            <a:ext cx="2016224" cy="576064"/>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dirty="0"/>
              <a:t>‘</a:t>
            </a:r>
            <a:r>
              <a:rPr lang="en-US" dirty="0" err="1"/>
              <a:t>billy</a:t>
            </a:r>
            <a:r>
              <a:rPr lang="en-US" dirty="0"/>
              <a:t>'</a:t>
            </a:r>
            <a:endParaRPr lang="he-IL" dirty="0"/>
          </a:p>
        </p:txBody>
      </p:sp>
      <p:cxnSp>
        <p:nvCxnSpPr>
          <p:cNvPr id="23" name="Straight Arrow Connector 22"/>
          <p:cNvCxnSpPr>
            <a:stCxn id="6" idx="0"/>
            <a:endCxn id="16" idx="2"/>
          </p:cNvCxnSpPr>
          <p:nvPr/>
        </p:nvCxnSpPr>
        <p:spPr>
          <a:xfrm flipV="1">
            <a:off x="5314318" y="2623941"/>
            <a:ext cx="370438" cy="902330"/>
          </a:xfrm>
          <a:prstGeom prst="straightConnector1">
            <a:avLst/>
          </a:prstGeom>
          <a:ln w="1905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5"/>
            <a:endCxn id="17" idx="2"/>
          </p:cNvCxnSpPr>
          <p:nvPr/>
        </p:nvCxnSpPr>
        <p:spPr>
          <a:xfrm>
            <a:off x="6027161" y="4017972"/>
            <a:ext cx="596488" cy="402221"/>
          </a:xfrm>
          <a:prstGeom prst="straightConnector1">
            <a:avLst/>
          </a:prstGeom>
          <a:ln w="1905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2"/>
            <a:endCxn id="19" idx="6"/>
          </p:cNvCxnSpPr>
          <p:nvPr/>
        </p:nvCxnSpPr>
        <p:spPr>
          <a:xfrm flipH="1">
            <a:off x="3272871" y="3814303"/>
            <a:ext cx="1033335" cy="551792"/>
          </a:xfrm>
          <a:prstGeom prst="straightConnector1">
            <a:avLst/>
          </a:prstGeom>
          <a:ln w="1905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58100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Effect transition="in" filter="fade">
                                      <p:cBhvr>
                                        <p:cTn id="51"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7"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457200" y="76200"/>
            <a:ext cx="8229600" cy="1447800"/>
          </a:xfrm>
          <a:prstGeom prst="rect">
            <a:avLst/>
          </a:prstGeom>
          <a:noFill/>
          <a:ln w="9525">
            <a:noFill/>
            <a:miter lim="800000"/>
            <a:headEnd/>
            <a:tailEnd/>
          </a:ln>
        </p:spPr>
        <p:txBody>
          <a:bodyPr anchor="ctr"/>
          <a:lstStyle/>
          <a:p>
            <a:pPr algn="ctr"/>
            <a:r>
              <a:rPr lang="en-US" sz="4400" b="1" dirty="0">
                <a:solidFill>
                  <a:srgbClr val="C00000"/>
                </a:solidFill>
                <a:latin typeface="Arial" charset="0"/>
                <a:ea typeface="+mj-ea"/>
                <a:cs typeface="Arial" charset="0"/>
              </a:rPr>
              <a:t>Hamming Distance</a:t>
            </a:r>
          </a:p>
          <a:p>
            <a:pPr algn="ctr"/>
            <a:r>
              <a:rPr lang="en-US" sz="1400" dirty="0">
                <a:solidFill>
                  <a:srgbClr val="003399"/>
                </a:solidFill>
                <a:latin typeface="Times New Roman" pitchFamily="18" charset="0"/>
                <a:cs typeface="Times New Roman" pitchFamily="18" charset="0"/>
                <a:hlinkClick r:id="rId2"/>
              </a:rPr>
              <a:t>http://en.wikipedia.org/wiki/Hamming_distance</a:t>
            </a:r>
            <a:endParaRPr lang="en-US" sz="1400" dirty="0">
              <a:solidFill>
                <a:srgbClr val="CC0000"/>
              </a:solidFill>
              <a:latin typeface="Times New Roman" pitchFamily="18" charset="0"/>
              <a:cs typeface="Times New Roman" pitchFamily="18" charset="0"/>
            </a:endParaRPr>
          </a:p>
        </p:txBody>
      </p:sp>
      <p:sp>
        <p:nvSpPr>
          <p:cNvPr id="5124" name="Rectangle 3"/>
          <p:cNvSpPr>
            <a:spLocks noChangeArrowheads="1"/>
          </p:cNvSpPr>
          <p:nvPr/>
        </p:nvSpPr>
        <p:spPr bwMode="auto">
          <a:xfrm>
            <a:off x="609600" y="990600"/>
            <a:ext cx="8153400" cy="5562600"/>
          </a:xfrm>
          <a:prstGeom prst="rect">
            <a:avLst/>
          </a:prstGeom>
          <a:noFill/>
          <a:ln w="9525">
            <a:noFill/>
            <a:miter lim="800000"/>
            <a:headEnd/>
            <a:tailEnd/>
          </a:ln>
        </p:spPr>
        <p:txBody>
          <a:bodyPr/>
          <a:lstStyle/>
          <a:p>
            <a:pPr marL="357188" indent="-357188" algn="l" rtl="0">
              <a:spcBef>
                <a:spcPct val="20000"/>
              </a:spcBef>
              <a:buFontTx/>
              <a:buChar char="•"/>
            </a:pPr>
            <a:endParaRPr lang="en-US" sz="2800">
              <a:solidFill>
                <a:srgbClr val="003399"/>
              </a:solidFill>
              <a:latin typeface="Times New Roman" pitchFamily="18" charset="0"/>
              <a:cs typeface="Times New Roman" pitchFamily="18" charset="0"/>
              <a:sym typeface="Wingdings" pitchFamily="2" charset="2"/>
            </a:endParaRPr>
          </a:p>
          <a:p>
            <a:pPr marL="357188" indent="-357188" algn="l" rtl="0">
              <a:spcBef>
                <a:spcPct val="20000"/>
              </a:spcBef>
              <a:buFontTx/>
              <a:buChar char="•"/>
            </a:pPr>
            <a:endParaRPr lang="en-US" sz="2800">
              <a:solidFill>
                <a:srgbClr val="003399"/>
              </a:solidFill>
              <a:latin typeface="Times New Roman" pitchFamily="18" charset="0"/>
              <a:cs typeface="Times New Roman" pitchFamily="18" charset="0"/>
              <a:sym typeface="Wingdings" pitchFamily="2" charset="2"/>
            </a:endParaRPr>
          </a:p>
        </p:txBody>
      </p:sp>
      <p:sp>
        <p:nvSpPr>
          <p:cNvPr id="5125" name="Rectangle 4"/>
          <p:cNvSpPr>
            <a:spLocks noChangeArrowheads="1"/>
          </p:cNvSpPr>
          <p:nvPr/>
        </p:nvSpPr>
        <p:spPr bwMode="auto">
          <a:xfrm>
            <a:off x="419100" y="1623392"/>
            <a:ext cx="7771453" cy="1759404"/>
          </a:xfrm>
          <a:prstGeom prst="rect">
            <a:avLst/>
          </a:prstGeom>
          <a:noFill/>
          <a:ln w="9525">
            <a:noFill/>
            <a:miter lim="800000"/>
            <a:headEnd/>
            <a:tailEnd/>
          </a:ln>
        </p:spPr>
        <p:txBody>
          <a:bodyPr/>
          <a:lstStyle/>
          <a:p>
            <a:pPr marL="342900" indent="-342900" algn="l" rtl="0" eaLnBrk="0" hangingPunct="0">
              <a:spcBef>
                <a:spcPct val="20000"/>
              </a:spcBef>
              <a:spcAft>
                <a:spcPts val="600"/>
              </a:spcAft>
              <a:buFontTx/>
              <a:buChar char="•"/>
            </a:pPr>
            <a:r>
              <a:rPr lang="en-US" sz="2800" dirty="0">
                <a:latin typeface="Arial" panose="020B0604020202020204" pitchFamily="34" charset="0"/>
                <a:cs typeface="Arial" panose="020B0604020202020204" pitchFamily="34" charset="0"/>
              </a:rPr>
              <a:t>Use the number of positions at which the corresponding symbols are different</a:t>
            </a:r>
          </a:p>
          <a:p>
            <a:pPr marL="342900" indent="-342900" algn="l" rtl="0" eaLnBrk="0" hangingPunct="0">
              <a:spcBef>
                <a:spcPct val="20000"/>
              </a:spcBef>
              <a:spcAft>
                <a:spcPts val="600"/>
              </a:spcAft>
              <a:buFontTx/>
              <a:buChar char="•"/>
            </a:pPr>
            <a:r>
              <a:rPr lang="en-US" sz="2800" dirty="0">
                <a:latin typeface="Arial" panose="020B0604020202020204" pitchFamily="34" charset="0"/>
                <a:cs typeface="Arial" panose="020B0604020202020204" pitchFamily="34" charset="0"/>
              </a:rPr>
              <a:t>Examples:</a:t>
            </a:r>
            <a:endParaRPr lang="he-IL" sz="2800" dirty="0">
              <a:latin typeface="Arial" panose="020B0604020202020204" pitchFamily="34" charset="0"/>
              <a:cs typeface="Arial" panose="020B0604020202020204" pitchFamily="34" charset="0"/>
            </a:endParaRPr>
          </a:p>
        </p:txBody>
      </p:sp>
      <p:pic>
        <p:nvPicPr>
          <p:cNvPr id="11266" name="Picture 2"/>
          <p:cNvPicPr>
            <a:picLocks noChangeAspect="1" noChangeArrowheads="1"/>
          </p:cNvPicPr>
          <p:nvPr/>
        </p:nvPicPr>
        <p:blipFill>
          <a:blip r:embed="rId3" cstate="print"/>
          <a:srcRect l="8557"/>
          <a:stretch>
            <a:fillRect/>
          </a:stretch>
        </p:blipFill>
        <p:spPr bwMode="auto">
          <a:xfrm>
            <a:off x="3048000" y="3581400"/>
            <a:ext cx="3331167" cy="1371599"/>
          </a:xfrm>
          <a:prstGeom prst="rect">
            <a:avLst/>
          </a:prstGeom>
          <a:noFill/>
          <a:ln w="9525">
            <a:noFill/>
            <a:miter lim="800000"/>
            <a:headEnd/>
            <a:tailEnd/>
          </a:ln>
        </p:spPr>
      </p:pic>
      <p:pic>
        <p:nvPicPr>
          <p:cNvPr id="2" name="תמונה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2615" y="2326979"/>
            <a:ext cx="1724814" cy="2256007"/>
          </a:xfrm>
          <a:prstGeom prst="rect">
            <a:avLst/>
          </a:prstGeom>
        </p:spPr>
      </p:pic>
      <p:sp>
        <p:nvSpPr>
          <p:cNvPr id="8" name="Slide Number Placeholder 4"/>
          <p:cNvSpPr>
            <a:spLocks noGrp="1"/>
          </p:cNvSpPr>
          <p:nvPr>
            <p:ph type="sldNum" sz="quarter" idx="12"/>
          </p:nvPr>
        </p:nvSpPr>
        <p:spPr>
          <a:xfrm>
            <a:off x="146304" y="6210300"/>
            <a:ext cx="457200" cy="457200"/>
          </a:xfrm>
        </p:spPr>
        <p:txBody>
          <a:bodyPr/>
          <a:lstStyle/>
          <a:p>
            <a:fld id="{673C409E-C8EA-4CAE-BA05-78C91BD8D05D}" type="slidenum">
              <a:rPr lang="he-IL" smtClean="0"/>
              <a:t>16</a:t>
            </a:fld>
            <a:endParaRPr lang="he-IL" dirty="0"/>
          </a:p>
        </p:txBody>
      </p:sp>
      <p:sp>
        <p:nvSpPr>
          <p:cNvPr id="9" name="Rectangle 8"/>
          <p:cNvSpPr/>
          <p:nvPr/>
        </p:nvSpPr>
        <p:spPr>
          <a:xfrm>
            <a:off x="5852572" y="3726996"/>
            <a:ext cx="243428" cy="26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Rectangle 9"/>
          <p:cNvSpPr/>
          <p:nvPr/>
        </p:nvSpPr>
        <p:spPr>
          <a:xfrm>
            <a:off x="6095999" y="4191000"/>
            <a:ext cx="283167" cy="26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ectangle 10"/>
          <p:cNvSpPr/>
          <p:nvPr/>
        </p:nvSpPr>
        <p:spPr>
          <a:xfrm>
            <a:off x="6096000" y="4648200"/>
            <a:ext cx="283166" cy="26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ectangle 11"/>
          <p:cNvSpPr/>
          <p:nvPr/>
        </p:nvSpPr>
        <p:spPr>
          <a:xfrm>
            <a:off x="2971800" y="4191000"/>
            <a:ext cx="3092293" cy="26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Rectangle 12"/>
          <p:cNvSpPr/>
          <p:nvPr/>
        </p:nvSpPr>
        <p:spPr>
          <a:xfrm>
            <a:off x="3003707" y="4582986"/>
            <a:ext cx="3092293" cy="26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63193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Effect transition="in" filter="fade">
                                      <p:cBhvr>
                                        <p:cTn id="7" dur="500"/>
                                        <p:tgtEl>
                                          <p:spTgt spid="5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5">
                                            <p:txEl>
                                              <p:pRg st="1" end="1"/>
                                            </p:txEl>
                                          </p:spTgt>
                                        </p:tgtEl>
                                        <p:attrNameLst>
                                          <p:attrName>style.visibility</p:attrName>
                                        </p:attrNameLst>
                                      </p:cBhvr>
                                      <p:to>
                                        <p:strVal val="visible"/>
                                      </p:to>
                                    </p:set>
                                    <p:animEffect transition="in" filter="fade">
                                      <p:cBhvr>
                                        <p:cTn id="12" dur="500"/>
                                        <p:tgtEl>
                                          <p:spTgt spid="51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500"/>
                                        <p:tgtEl>
                                          <p:spTgt spid="112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266700" y="-76200"/>
            <a:ext cx="8610600" cy="1178256"/>
          </a:xfrm>
          <a:prstGeom prst="rect">
            <a:avLst/>
          </a:prstGeom>
          <a:noFill/>
          <a:ln w="9525">
            <a:noFill/>
            <a:miter lim="800000"/>
            <a:headEnd/>
            <a:tailEnd/>
          </a:ln>
        </p:spPr>
        <p:txBody>
          <a:bodyPr anchor="ctr"/>
          <a:lstStyle/>
          <a:p>
            <a:pPr algn="ctr"/>
            <a:r>
              <a:rPr lang="en-US" sz="3900" b="1" dirty="0">
                <a:solidFill>
                  <a:srgbClr val="C00000"/>
                </a:solidFill>
                <a:latin typeface="Arial" charset="0"/>
                <a:ea typeface="+mj-ea"/>
                <a:cs typeface="Arial" charset="0"/>
              </a:rPr>
              <a:t>Hamming Distance Implementation</a:t>
            </a:r>
          </a:p>
        </p:txBody>
      </p:sp>
      <p:sp>
        <p:nvSpPr>
          <p:cNvPr id="5124" name="Rectangle 3"/>
          <p:cNvSpPr>
            <a:spLocks noChangeArrowheads="1"/>
          </p:cNvSpPr>
          <p:nvPr/>
        </p:nvSpPr>
        <p:spPr bwMode="auto">
          <a:xfrm>
            <a:off x="1047750" y="1019175"/>
            <a:ext cx="8153400" cy="5562600"/>
          </a:xfrm>
          <a:prstGeom prst="rect">
            <a:avLst/>
          </a:prstGeom>
          <a:noFill/>
          <a:ln w="9525">
            <a:noFill/>
            <a:miter lim="800000"/>
            <a:headEnd/>
            <a:tailEnd/>
          </a:ln>
        </p:spPr>
        <p:txBody>
          <a:bodyPr/>
          <a:lstStyle/>
          <a:p>
            <a:pPr marL="357188" indent="-357188" algn="l" rtl="0">
              <a:spcBef>
                <a:spcPct val="20000"/>
              </a:spcBef>
              <a:buFontTx/>
              <a:buChar char="•"/>
            </a:pPr>
            <a:endParaRPr lang="en-US" sz="2800">
              <a:solidFill>
                <a:srgbClr val="003399"/>
              </a:solidFill>
              <a:latin typeface="Times New Roman" pitchFamily="18" charset="0"/>
              <a:cs typeface="Times New Roman" pitchFamily="18" charset="0"/>
              <a:sym typeface="Wingdings" pitchFamily="2" charset="2"/>
            </a:endParaRPr>
          </a:p>
          <a:p>
            <a:pPr marL="357188" indent="-357188" algn="l" rtl="0">
              <a:spcBef>
                <a:spcPct val="20000"/>
              </a:spcBef>
              <a:buFontTx/>
              <a:buChar char="•"/>
            </a:pPr>
            <a:endParaRPr lang="en-US" sz="2800">
              <a:solidFill>
                <a:srgbClr val="003399"/>
              </a:solidFill>
              <a:latin typeface="Times New Roman" pitchFamily="18" charset="0"/>
              <a:cs typeface="Times New Roman" pitchFamily="18" charset="0"/>
              <a:sym typeface="Wingdings" pitchFamily="2" charset="2"/>
            </a:endParaRPr>
          </a:p>
        </p:txBody>
      </p:sp>
      <p:sp>
        <p:nvSpPr>
          <p:cNvPr id="5" name="מלבן 4"/>
          <p:cNvSpPr/>
          <p:nvPr/>
        </p:nvSpPr>
        <p:spPr>
          <a:xfrm>
            <a:off x="849914" y="1019175"/>
            <a:ext cx="8275036" cy="2287806"/>
          </a:xfrm>
          <a:prstGeom prst="rect">
            <a:avLst/>
          </a:prstGeom>
        </p:spPr>
        <p:txBody>
          <a:bodyPr wrap="square">
            <a:spAutoFit/>
          </a:bodyPr>
          <a:lstStyle/>
          <a:p>
            <a:r>
              <a:rPr lang="en-US" b="1" dirty="0" err="1">
                <a:solidFill>
                  <a:srgbClr val="FF9900"/>
                </a:solidFill>
                <a:latin typeface="Courier New" panose="02070309020205020404" pitchFamily="49" charset="0"/>
                <a:cs typeface="Courier New" panose="02070309020205020404" pitchFamily="49" charset="0"/>
              </a:rPr>
              <a:t>def</a:t>
            </a:r>
            <a:r>
              <a:rPr lang="en-US" b="1" dirty="0">
                <a:solidFill>
                  <a:srgbClr val="FF9900"/>
                </a:solidFill>
                <a:latin typeface="Courier New" panose="02070309020205020404" pitchFamily="49" charset="0"/>
                <a:cs typeface="Courier New" panose="02070309020205020404" pitchFamily="49" charset="0"/>
              </a:rPr>
              <a:t> </a:t>
            </a:r>
            <a:r>
              <a:rPr lang="en-US" b="1" dirty="0" err="1">
                <a:solidFill>
                  <a:srgbClr val="0000FF"/>
                </a:solidFill>
                <a:latin typeface="Courier New" panose="02070309020205020404" pitchFamily="49" charset="0"/>
                <a:cs typeface="Courier New" panose="02070309020205020404" pitchFamily="49" charset="0"/>
              </a:rPr>
              <a:t>hamming_distance</a:t>
            </a:r>
            <a:r>
              <a:rPr lang="en-US" b="1" dirty="0">
                <a:latin typeface="Courier New" panose="02070309020205020404" pitchFamily="49" charset="0"/>
                <a:cs typeface="Courier New" panose="02070309020205020404" pitchFamily="49" charset="0"/>
              </a:rPr>
              <a:t>(w1, w2):</a:t>
            </a:r>
          </a:p>
          <a:p>
            <a:pPr>
              <a:lnSpc>
                <a:spcPts val="2000"/>
              </a:lnSpc>
            </a:pPr>
            <a:r>
              <a:rPr lang="en-US" b="1" dirty="0">
                <a:latin typeface="Courier New" panose="02070309020205020404" pitchFamily="49" charset="0"/>
                <a:cs typeface="Courier New" panose="02070309020205020404" pitchFamily="49" charset="0"/>
              </a:rPr>
              <a:t>    </a:t>
            </a:r>
            <a:r>
              <a:rPr lang="en-US" b="1" dirty="0">
                <a:solidFill>
                  <a:srgbClr val="FF9900"/>
                </a:solidFill>
                <a:latin typeface="Courier New" pitchFamily="49" charset="0"/>
                <a:cs typeface="Courier New" pitchFamily="49" charset="0"/>
              </a:rPr>
              <a:t>if </a:t>
            </a:r>
            <a:r>
              <a:rPr lang="en-US" b="1" dirty="0" err="1">
                <a:solidFill>
                  <a:srgbClr val="7030A0"/>
                </a:solidFill>
                <a:latin typeface="Courier New" pitchFamily="49" charset="0"/>
                <a:cs typeface="Courier New" pitchFamily="49" charset="0"/>
              </a:rPr>
              <a:t>len</a:t>
            </a:r>
            <a:r>
              <a:rPr lang="en-US" b="1" dirty="0">
                <a:latin typeface="Courier New" pitchFamily="49" charset="0"/>
                <a:cs typeface="Courier New" pitchFamily="49" charset="0"/>
              </a:rPr>
              <a:t>(w1) != </a:t>
            </a:r>
            <a:r>
              <a:rPr lang="en-US" b="1" dirty="0" err="1">
                <a:solidFill>
                  <a:srgbClr val="7030A0"/>
                </a:solidFill>
                <a:latin typeface="Courier New" pitchFamily="49" charset="0"/>
                <a:cs typeface="Courier New" pitchFamily="49" charset="0"/>
              </a:rPr>
              <a:t>len</a:t>
            </a:r>
            <a:r>
              <a:rPr lang="en-US" b="1" dirty="0">
                <a:latin typeface="Courier New" pitchFamily="49" charset="0"/>
                <a:cs typeface="Courier New" pitchFamily="49" charset="0"/>
              </a:rPr>
              <a:t>(w2):</a:t>
            </a:r>
          </a:p>
          <a:p>
            <a:r>
              <a:rPr lang="en-US" b="1" dirty="0">
                <a:solidFill>
                  <a:srgbClr val="FF9900"/>
                </a:solidFill>
                <a:latin typeface="Courier New" pitchFamily="49" charset="0"/>
                <a:cs typeface="Courier New" pitchFamily="49" charset="0"/>
              </a:rPr>
              <a:t>        raise </a:t>
            </a:r>
            <a:r>
              <a:rPr lang="en-US" b="1" dirty="0" err="1">
                <a:solidFill>
                  <a:srgbClr val="7030A0"/>
                </a:solidFill>
                <a:latin typeface="Courier New" pitchFamily="49" charset="0"/>
                <a:cs typeface="Courier New" pitchFamily="49" charset="0"/>
              </a:rPr>
              <a:t>ValueError</a:t>
            </a:r>
            <a:r>
              <a:rPr lang="en-US" b="1" dirty="0">
                <a:latin typeface="Courier New" pitchFamily="49" charset="0"/>
                <a:cs typeface="Courier New" pitchFamily="49" charset="0"/>
              </a:rPr>
              <a:t>(</a:t>
            </a:r>
            <a:r>
              <a:rPr lang="en-US" b="1" dirty="0">
                <a:solidFill>
                  <a:srgbClr val="00B050"/>
                </a:solidFill>
                <a:latin typeface="Courier New" pitchFamily="49" charset="0"/>
                <a:cs typeface="Courier New" pitchFamily="49" charset="0"/>
              </a:rPr>
              <a:t>"</a:t>
            </a:r>
            <a:r>
              <a:rPr lang="en-US" b="1" spc="-150" dirty="0">
                <a:solidFill>
                  <a:srgbClr val="00B050"/>
                </a:solidFill>
                <a:latin typeface="Courier New" pitchFamily="49" charset="0"/>
                <a:cs typeface="Courier New" pitchFamily="49" charset="0"/>
              </a:rPr>
              <a:t>cannot measure distance</a:t>
            </a:r>
            <a:r>
              <a:rPr lang="en-US" b="1" dirty="0">
                <a:solidFill>
                  <a:srgbClr val="00B050"/>
                </a:solidFill>
                <a:latin typeface="Courier New" pitchFamily="49" charset="0"/>
                <a:cs typeface="Courier New" pitchFamily="49" charset="0"/>
              </a:rPr>
              <a:t>"</a:t>
            </a:r>
            <a:r>
              <a:rPr lang="en-US" b="1" dirty="0">
                <a:latin typeface="Courier New" pitchFamily="49" charset="0"/>
                <a:cs typeface="Courier New" pitchFamily="49" charset="0"/>
              </a:rPr>
              <a:t>)</a:t>
            </a:r>
            <a:endParaRPr lang="en-US" b="1" dirty="0">
              <a:solidFill>
                <a:srgbClr val="00B050"/>
              </a:solidFill>
              <a:latin typeface="Courier New" pitchFamily="49" charset="0"/>
              <a:cs typeface="Courier New"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dist</a:t>
            </a:r>
            <a:r>
              <a:rPr lang="en-US" b="1" dirty="0">
                <a:latin typeface="Courier New" panose="02070309020205020404" pitchFamily="49" charset="0"/>
                <a:cs typeface="Courier New" panose="02070309020205020404" pitchFamily="49" charset="0"/>
              </a:rPr>
              <a:t> = 0</a:t>
            </a:r>
          </a:p>
          <a:p>
            <a:r>
              <a:rPr lang="en-US" b="1" dirty="0">
                <a:solidFill>
                  <a:srgbClr val="FF5600"/>
                </a:solidFill>
                <a:latin typeface="Courier New" panose="02070309020205020404" pitchFamily="49" charset="0"/>
                <a:cs typeface="Courier New" panose="02070309020205020404" pitchFamily="49" charset="0"/>
              </a:rPr>
              <a:t>    </a:t>
            </a:r>
            <a:r>
              <a:rPr lang="en-US" b="1" dirty="0">
                <a:solidFill>
                  <a:srgbClr val="FF9900"/>
                </a:solidFill>
                <a:latin typeface="Courier New" panose="02070309020205020404" pitchFamily="49" charset="0"/>
                <a:cs typeface="Courier New" panose="02070309020205020404" pitchFamily="49" charset="0"/>
              </a:rPr>
              <a:t>for</a:t>
            </a:r>
            <a:r>
              <a:rPr lang="en-US" b="1" dirty="0">
                <a:solidFill>
                  <a:srgbClr val="FF6600"/>
                </a:solidFill>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a:t>
            </a:r>
            <a:r>
              <a:rPr lang="en-US" b="1" dirty="0">
                <a:solidFill>
                  <a:srgbClr val="FF9900"/>
                </a:solidFill>
                <a:latin typeface="Courier New" panose="02070309020205020404" pitchFamily="49" charset="0"/>
                <a:cs typeface="Courier New" panose="02070309020205020404" pitchFamily="49" charset="0"/>
              </a:rPr>
              <a:t>in</a:t>
            </a:r>
            <a:r>
              <a:rPr lang="en-US" b="1" dirty="0">
                <a:solidFill>
                  <a:srgbClr val="FF6600"/>
                </a:solidFill>
                <a:latin typeface="Courier New" panose="02070309020205020404" pitchFamily="49" charset="0"/>
                <a:cs typeface="Courier New" panose="02070309020205020404" pitchFamily="49" charset="0"/>
              </a:rPr>
              <a:t> </a:t>
            </a:r>
            <a:r>
              <a:rPr lang="en-US" b="1" dirty="0">
                <a:solidFill>
                  <a:srgbClr val="7030A0"/>
                </a:solidFill>
                <a:latin typeface="Courier New" panose="02070309020205020404" pitchFamily="49" charset="0"/>
                <a:cs typeface="Courier New" panose="02070309020205020404" pitchFamily="49" charset="0"/>
              </a:rPr>
              <a:t>range</a:t>
            </a:r>
            <a:r>
              <a:rPr lang="en-US" b="1" dirty="0">
                <a:latin typeface="Courier New" panose="02070309020205020404" pitchFamily="49" charset="0"/>
                <a:cs typeface="Courier New" panose="02070309020205020404" pitchFamily="49" charset="0"/>
              </a:rPr>
              <a:t>(</a:t>
            </a:r>
            <a:r>
              <a:rPr lang="en-US" b="1" dirty="0" err="1">
                <a:solidFill>
                  <a:srgbClr val="7030A0"/>
                </a:solidFill>
                <a:latin typeface="Courier New" panose="02070309020205020404" pitchFamily="49" charset="0"/>
                <a:cs typeface="Courier New" panose="02070309020205020404" pitchFamily="49" charset="0"/>
              </a:rPr>
              <a:t>len</a:t>
            </a:r>
            <a:r>
              <a:rPr lang="en-US" b="1" dirty="0">
                <a:latin typeface="Courier New" panose="02070309020205020404" pitchFamily="49" charset="0"/>
                <a:cs typeface="Courier New" panose="02070309020205020404" pitchFamily="49" charset="0"/>
              </a:rPr>
              <a:t>(w1)):</a:t>
            </a:r>
          </a:p>
          <a:p>
            <a:r>
              <a:rPr lang="en-US" b="1" dirty="0">
                <a:solidFill>
                  <a:srgbClr val="FF5600"/>
                </a:solidFill>
                <a:latin typeface="Courier New" panose="02070309020205020404" pitchFamily="49" charset="0"/>
                <a:cs typeface="Courier New" panose="02070309020205020404" pitchFamily="49" charset="0"/>
              </a:rPr>
              <a:t>        </a:t>
            </a:r>
            <a:r>
              <a:rPr lang="en-US" b="1" dirty="0">
                <a:solidFill>
                  <a:srgbClr val="FF9900"/>
                </a:solidFill>
                <a:latin typeface="Courier New" panose="02070309020205020404" pitchFamily="49" charset="0"/>
                <a:cs typeface="Courier New" panose="02070309020205020404" pitchFamily="49" charset="0"/>
              </a:rPr>
              <a:t>if</a:t>
            </a:r>
            <a:r>
              <a:rPr lang="en-US" b="1" dirty="0">
                <a:solidFill>
                  <a:srgbClr val="FF6600"/>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w1[</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w2[</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dist</a:t>
            </a:r>
            <a:r>
              <a:rPr lang="en-US" b="1" dirty="0">
                <a:latin typeface="Courier New" panose="02070309020205020404" pitchFamily="49" charset="0"/>
                <a:cs typeface="Courier New" panose="02070309020205020404" pitchFamily="49" charset="0"/>
              </a:rPr>
              <a:t> += 1</a:t>
            </a:r>
          </a:p>
          <a:p>
            <a:r>
              <a:rPr lang="en-US" b="1" dirty="0">
                <a:solidFill>
                  <a:srgbClr val="FF5600"/>
                </a:solidFill>
                <a:latin typeface="Courier New" panose="02070309020205020404" pitchFamily="49" charset="0"/>
                <a:cs typeface="Courier New" panose="02070309020205020404" pitchFamily="49" charset="0"/>
              </a:rPr>
              <a:t>    </a:t>
            </a:r>
            <a:r>
              <a:rPr lang="en-US" b="1" dirty="0">
                <a:solidFill>
                  <a:srgbClr val="FF9900"/>
                </a:solidFill>
                <a:latin typeface="Courier New" panose="02070309020205020404" pitchFamily="49" charset="0"/>
                <a:cs typeface="Courier New" panose="02070309020205020404" pitchFamily="49" charset="0"/>
              </a:rPr>
              <a:t>return</a:t>
            </a:r>
            <a:r>
              <a:rPr lang="en-US" b="1" dirty="0">
                <a:solidFill>
                  <a:srgbClr val="FF6600"/>
                </a:solidFill>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dist</a:t>
            </a:r>
            <a:r>
              <a:rPr lang="en-US" b="1" dirty="0">
                <a:latin typeface="Courier New" panose="02070309020205020404" pitchFamily="49" charset="0"/>
                <a:cs typeface="Courier New" panose="02070309020205020404" pitchFamily="49" charset="0"/>
              </a:rPr>
              <a:t> </a:t>
            </a:r>
            <a:endParaRPr lang="en-US" b="1" dirty="0">
              <a:solidFill>
                <a:srgbClr val="FF6600"/>
              </a:solidFill>
              <a:latin typeface="Courier New" panose="02070309020205020404" pitchFamily="49" charset="0"/>
              <a:cs typeface="Courier New" panose="02070309020205020404" pitchFamily="49" charset="0"/>
            </a:endParaRPr>
          </a:p>
        </p:txBody>
      </p:sp>
      <p:sp>
        <p:nvSpPr>
          <p:cNvPr id="6" name="מלבן 5"/>
          <p:cNvSpPr/>
          <p:nvPr/>
        </p:nvSpPr>
        <p:spPr>
          <a:xfrm>
            <a:off x="849914" y="3414282"/>
            <a:ext cx="8484704" cy="2862322"/>
          </a:xfrm>
          <a:prstGeom prst="rect">
            <a:avLst/>
          </a:prstGeom>
        </p:spPr>
        <p:txBody>
          <a:bodyPr wrap="square">
            <a:spAutoFit/>
          </a:bodyPr>
          <a:lstStyle/>
          <a:p>
            <a:r>
              <a:rPr lang="en-US" b="1" dirty="0">
                <a:solidFill>
                  <a:srgbClr val="C00000"/>
                </a:solidFill>
                <a:latin typeface="Courier New" panose="02070309020205020404" pitchFamily="49" charset="0"/>
                <a:cs typeface="Courier New" panose="02070309020205020404" pitchFamily="49" charset="0"/>
              </a:rPr>
              <a:t>&gt;&gt;&gt;</a:t>
            </a:r>
            <a:r>
              <a:rPr lang="en-US" b="1" dirty="0">
                <a:solidFill>
                  <a:srgbClr val="FF5600"/>
                </a:solidFill>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hamming_distance</a:t>
            </a:r>
            <a:r>
              <a:rPr lang="en-US" b="1" dirty="0">
                <a:latin typeface="Courier New" panose="02070309020205020404" pitchFamily="49" charset="0"/>
                <a:cs typeface="Courier New" panose="02070309020205020404" pitchFamily="49" charset="0"/>
              </a:rPr>
              <a:t>(</a:t>
            </a:r>
            <a:r>
              <a:rPr lang="en-US" b="1" dirty="0">
                <a:solidFill>
                  <a:srgbClr val="00A33F"/>
                </a:solidFill>
                <a:latin typeface="Courier New" panose="02070309020205020404" pitchFamily="49" charset="0"/>
                <a:cs typeface="Courier New" panose="02070309020205020404" pitchFamily="49" charset="0"/>
              </a:rPr>
              <a:t>'hallo'</a:t>
            </a:r>
            <a:r>
              <a:rPr lang="en-US" b="1" dirty="0">
                <a:latin typeface="Courier New" panose="02070309020205020404" pitchFamily="49" charset="0"/>
                <a:cs typeface="Courier New" panose="02070309020205020404" pitchFamily="49" charset="0"/>
              </a:rPr>
              <a:t>, </a:t>
            </a:r>
            <a:r>
              <a:rPr lang="en-US" b="1" dirty="0">
                <a:solidFill>
                  <a:srgbClr val="00A33F"/>
                </a:solidFill>
                <a:latin typeface="Courier New" panose="02070309020205020404" pitchFamily="49" charset="0"/>
                <a:cs typeface="Courier New" panose="02070309020205020404" pitchFamily="49" charset="0"/>
              </a:rPr>
              <a:t>'hello'</a:t>
            </a:r>
            <a:r>
              <a:rPr lang="en-US" b="1" dirty="0">
                <a:latin typeface="Courier New" panose="02070309020205020404" pitchFamily="49" charset="0"/>
                <a:cs typeface="Courier New" panose="02070309020205020404" pitchFamily="49" charset="0"/>
              </a:rPr>
              <a:t>)</a:t>
            </a:r>
          </a:p>
          <a:p>
            <a:r>
              <a:rPr lang="en-US" b="1" dirty="0">
                <a:solidFill>
                  <a:srgbClr val="0000FF"/>
                </a:solidFill>
                <a:latin typeface="Courier New" panose="02070309020205020404" pitchFamily="49" charset="0"/>
                <a:cs typeface="Courier New" panose="02070309020205020404" pitchFamily="49" charset="0"/>
              </a:rPr>
              <a:t>1</a:t>
            </a:r>
          </a:p>
          <a:p>
            <a:r>
              <a:rPr lang="en-US" b="1" dirty="0">
                <a:solidFill>
                  <a:srgbClr val="C00000"/>
                </a:solidFill>
                <a:latin typeface="Courier New" panose="02070309020205020404" pitchFamily="49" charset="0"/>
                <a:cs typeface="Courier New" panose="02070309020205020404" pitchFamily="49" charset="0"/>
              </a:rPr>
              <a:t>&gt;&gt;&gt;</a:t>
            </a:r>
            <a:r>
              <a:rPr lang="en-US" b="1" dirty="0">
                <a:solidFill>
                  <a:srgbClr val="FF5600"/>
                </a:solidFill>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hamming_distance</a:t>
            </a:r>
            <a:r>
              <a:rPr lang="en-US" b="1" dirty="0">
                <a:latin typeface="Courier New" panose="02070309020205020404" pitchFamily="49" charset="0"/>
                <a:cs typeface="Courier New" panose="02070309020205020404" pitchFamily="49" charset="0"/>
              </a:rPr>
              <a:t>(</a:t>
            </a:r>
            <a:r>
              <a:rPr lang="en-US" b="1" dirty="0">
                <a:solidFill>
                  <a:srgbClr val="00A33F"/>
                </a:solidFill>
                <a:latin typeface="Courier New" panose="02070309020205020404" pitchFamily="49" charset="0"/>
                <a:cs typeface="Courier New" panose="02070309020205020404" pitchFamily="49" charset="0"/>
              </a:rPr>
              <a:t>'hallo'</a:t>
            </a:r>
            <a:r>
              <a:rPr lang="en-US" b="1" dirty="0">
                <a:latin typeface="Courier New" panose="02070309020205020404" pitchFamily="49" charset="0"/>
                <a:cs typeface="Courier New" panose="02070309020205020404" pitchFamily="49" charset="0"/>
              </a:rPr>
              <a:t>, </a:t>
            </a:r>
            <a:r>
              <a:rPr lang="en-US" b="1" dirty="0">
                <a:solidFill>
                  <a:srgbClr val="00A33F"/>
                </a:solidFill>
                <a:latin typeface="Courier New" panose="02070309020205020404" pitchFamily="49" charset="0"/>
                <a:cs typeface="Courier New" panose="02070309020205020404" pitchFamily="49" charset="0"/>
              </a:rPr>
              <a:t>'</a:t>
            </a:r>
            <a:r>
              <a:rPr lang="en-US" b="1" dirty="0" err="1">
                <a:solidFill>
                  <a:srgbClr val="00A33F"/>
                </a:solidFill>
                <a:latin typeface="Courier New" panose="02070309020205020404" pitchFamily="49" charset="0"/>
                <a:cs typeface="Courier New" panose="02070309020205020404" pitchFamily="49" charset="0"/>
              </a:rPr>
              <a:t>billy</a:t>
            </a:r>
            <a:r>
              <a:rPr lang="en-US" b="1" dirty="0">
                <a:solidFill>
                  <a:srgbClr val="00A33F"/>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t>
            </a:r>
          </a:p>
          <a:p>
            <a:r>
              <a:rPr lang="en-US" b="1" dirty="0">
                <a:solidFill>
                  <a:srgbClr val="0000FF"/>
                </a:solidFill>
                <a:latin typeface="Courier New" panose="02070309020205020404" pitchFamily="49" charset="0"/>
                <a:cs typeface="Courier New" panose="02070309020205020404" pitchFamily="49" charset="0"/>
              </a:rPr>
              <a:t>3</a:t>
            </a:r>
          </a:p>
          <a:p>
            <a:r>
              <a:rPr lang="en-US" b="1" dirty="0">
                <a:solidFill>
                  <a:srgbClr val="C00000"/>
                </a:solidFill>
                <a:latin typeface="Courier New" panose="02070309020205020404" pitchFamily="49" charset="0"/>
                <a:cs typeface="Courier New" panose="02070309020205020404" pitchFamily="49" charset="0"/>
              </a:rPr>
              <a:t>&gt;&gt;&gt;</a:t>
            </a:r>
            <a:r>
              <a:rPr lang="en-US" b="1" dirty="0">
                <a:solidFill>
                  <a:srgbClr val="FF5600"/>
                </a:solidFill>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hamming_distance</a:t>
            </a:r>
            <a:r>
              <a:rPr lang="en-US" b="1" dirty="0">
                <a:latin typeface="Courier New" panose="02070309020205020404" pitchFamily="49" charset="0"/>
                <a:cs typeface="Courier New" panose="02070309020205020404" pitchFamily="49" charset="0"/>
              </a:rPr>
              <a:t>(</a:t>
            </a:r>
            <a:r>
              <a:rPr lang="en-US" b="1" dirty="0">
                <a:solidFill>
                  <a:srgbClr val="00A33F"/>
                </a:solidFill>
                <a:latin typeface="Courier New" panose="02070309020205020404" pitchFamily="49" charset="0"/>
                <a:cs typeface="Courier New" panose="02070309020205020404" pitchFamily="49" charset="0"/>
              </a:rPr>
              <a:t>'hallo'</a:t>
            </a:r>
            <a:r>
              <a:rPr lang="en-US" b="1" dirty="0">
                <a:latin typeface="Courier New" panose="02070309020205020404" pitchFamily="49" charset="0"/>
                <a:cs typeface="Courier New" panose="02070309020205020404" pitchFamily="49" charset="0"/>
              </a:rPr>
              <a:t>, </a:t>
            </a:r>
            <a:r>
              <a:rPr lang="en-US" b="1" dirty="0">
                <a:solidFill>
                  <a:srgbClr val="00A33F"/>
                </a:solidFill>
                <a:latin typeface="Courier New" panose="02070309020205020404" pitchFamily="49" charset="0"/>
                <a:cs typeface="Courier New" panose="02070309020205020404" pitchFamily="49" charset="0"/>
              </a:rPr>
              <a:t>'queen'</a:t>
            </a:r>
            <a:r>
              <a:rPr lang="en-US" b="1" dirty="0">
                <a:latin typeface="Courier New" panose="02070309020205020404" pitchFamily="49" charset="0"/>
                <a:cs typeface="Courier New" panose="02070309020205020404" pitchFamily="49" charset="0"/>
              </a:rPr>
              <a:t>)</a:t>
            </a:r>
          </a:p>
          <a:p>
            <a:r>
              <a:rPr lang="en-US" b="1" dirty="0">
                <a:solidFill>
                  <a:srgbClr val="0000FF"/>
                </a:solidFill>
                <a:latin typeface="Courier New" panose="02070309020205020404" pitchFamily="49" charset="0"/>
                <a:cs typeface="Courier New" panose="02070309020205020404" pitchFamily="49" charset="0"/>
              </a:rPr>
              <a:t>5</a:t>
            </a:r>
          </a:p>
          <a:p>
            <a:r>
              <a:rPr lang="en-US" b="1" dirty="0">
                <a:solidFill>
                  <a:srgbClr val="C00000"/>
                </a:solidFill>
                <a:latin typeface="Courier New" panose="02070309020205020404" pitchFamily="49" charset="0"/>
                <a:cs typeface="Courier New" panose="02070309020205020404" pitchFamily="49" charset="0"/>
              </a:rPr>
              <a:t>&gt;&gt;&gt;</a:t>
            </a:r>
            <a:r>
              <a:rPr lang="en-US" b="1" dirty="0">
                <a:solidFill>
                  <a:srgbClr val="FF5600"/>
                </a:solidFill>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hamming_distance</a:t>
            </a:r>
            <a:r>
              <a:rPr lang="en-US" b="1" dirty="0">
                <a:latin typeface="Courier New" panose="02070309020205020404" pitchFamily="49" charset="0"/>
                <a:cs typeface="Courier New" panose="02070309020205020404" pitchFamily="49" charset="0"/>
              </a:rPr>
              <a:t>(</a:t>
            </a:r>
            <a:r>
              <a:rPr lang="en-US" b="1" dirty="0">
                <a:solidFill>
                  <a:srgbClr val="00A33F"/>
                </a:solidFill>
                <a:latin typeface="Courier New" panose="02070309020205020404" pitchFamily="49" charset="0"/>
                <a:cs typeface="Courier New" panose="02070309020205020404" pitchFamily="49" charset="0"/>
              </a:rPr>
              <a:t>'hallo'</a:t>
            </a:r>
            <a:r>
              <a:rPr lang="en-US" b="1" dirty="0">
                <a:latin typeface="Courier New" panose="02070309020205020404" pitchFamily="49" charset="0"/>
                <a:cs typeface="Courier New" panose="02070309020205020404" pitchFamily="49" charset="0"/>
              </a:rPr>
              <a:t>, </a:t>
            </a:r>
            <a:r>
              <a:rPr lang="en-US" b="1" dirty="0">
                <a:solidFill>
                  <a:srgbClr val="00A33F"/>
                </a:solidFill>
                <a:latin typeface="Courier New" panose="02070309020205020404" pitchFamily="49" charset="0"/>
                <a:cs typeface="Courier New" panose="02070309020205020404" pitchFamily="49" charset="0"/>
              </a:rPr>
              <a:t>'king'</a:t>
            </a:r>
            <a:r>
              <a:rPr lang="en-US" b="1" dirty="0">
                <a:latin typeface="Courier New" panose="02070309020205020404" pitchFamily="49" charset="0"/>
                <a:cs typeface="Courier New" panose="02070309020205020404" pitchFamily="49" charset="0"/>
              </a:rPr>
              <a:t>)</a:t>
            </a:r>
          </a:p>
          <a:p>
            <a:r>
              <a:rPr lang="en-US" b="1" dirty="0" err="1">
                <a:solidFill>
                  <a:srgbClr val="FF0000"/>
                </a:solidFill>
                <a:latin typeface="Courier New" panose="02070309020205020404" pitchFamily="49" charset="0"/>
                <a:cs typeface="Courier New" panose="02070309020205020404" pitchFamily="49" charset="0"/>
              </a:rPr>
              <a:t>Traceback</a:t>
            </a:r>
            <a:r>
              <a:rPr lang="en-US" b="1" dirty="0">
                <a:solidFill>
                  <a:srgbClr val="FF0000"/>
                </a:solidFill>
                <a:latin typeface="Courier New" panose="02070309020205020404" pitchFamily="49" charset="0"/>
                <a:cs typeface="Courier New" panose="02070309020205020404" pitchFamily="49" charset="0"/>
              </a:rPr>
              <a:t> (most recent call last):</a:t>
            </a:r>
          </a:p>
          <a:p>
            <a:r>
              <a:rPr lang="en-US" b="1" dirty="0">
                <a:solidFill>
                  <a:srgbClr val="FF0000"/>
                </a:solidFill>
                <a:latin typeface="Courier New" panose="02070309020205020404" pitchFamily="49" charset="0"/>
                <a:cs typeface="Courier New" panose="02070309020205020404" pitchFamily="49" charset="0"/>
              </a:rPr>
              <a:t>  …</a:t>
            </a:r>
          </a:p>
          <a:p>
            <a:r>
              <a:rPr lang="en-US" b="1" dirty="0" err="1">
                <a:solidFill>
                  <a:srgbClr val="FF0000"/>
                </a:solidFill>
                <a:latin typeface="Courier New" panose="02070309020205020404" pitchFamily="49" charset="0"/>
                <a:cs typeface="Courier New" panose="02070309020205020404" pitchFamily="49" charset="0"/>
              </a:rPr>
              <a:t>ValueError</a:t>
            </a:r>
            <a:r>
              <a:rPr lang="en-US" b="1" dirty="0">
                <a:solidFill>
                  <a:srgbClr val="FF0000"/>
                </a:solidFill>
                <a:latin typeface="Courier New" panose="02070309020205020404" pitchFamily="49" charset="0"/>
                <a:cs typeface="Courier New" panose="02070309020205020404" pitchFamily="49" charset="0"/>
              </a:rPr>
              <a:t>: cannot measure distance</a:t>
            </a:r>
          </a:p>
        </p:txBody>
      </p:sp>
      <p:sp>
        <p:nvSpPr>
          <p:cNvPr id="12" name="Slide Number Placeholder 4"/>
          <p:cNvSpPr>
            <a:spLocks noGrp="1"/>
          </p:cNvSpPr>
          <p:nvPr>
            <p:ph type="sldNum" sz="quarter" idx="12"/>
          </p:nvPr>
        </p:nvSpPr>
        <p:spPr>
          <a:xfrm>
            <a:off x="146304" y="6210300"/>
            <a:ext cx="457200" cy="457200"/>
          </a:xfrm>
        </p:spPr>
        <p:txBody>
          <a:bodyPr/>
          <a:lstStyle/>
          <a:p>
            <a:fld id="{FA9AB9B5-F2CC-4F83-92E8-B994D324B021}" type="slidenum">
              <a:rPr lang="he-IL" smtClean="0"/>
              <a:t>17</a:t>
            </a:fld>
            <a:endParaRPr lang="he-IL" dirty="0"/>
          </a:p>
        </p:txBody>
      </p:sp>
    </p:spTree>
    <p:extLst>
      <p:ext uri="{BB962C8B-B14F-4D97-AF65-F5344CB8AC3E}">
        <p14:creationId xmlns:p14="http://schemas.microsoft.com/office/powerpoint/2010/main" val="341716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Effect transition="in" filter="fade">
                                      <p:cBhvr>
                                        <p:cTn id="45" dur="500"/>
                                        <p:tgtEl>
                                          <p:spTgt spid="6">
                                            <p:txEl>
                                              <p:pRg st="8" end="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fade">
                                      <p:cBhvr>
                                        <p:cTn id="48" dur="500"/>
                                        <p:tgtEl>
                                          <p:spTgt spid="6">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animEffect transition="in" filter="fade">
                                      <p:cBhvr>
                                        <p:cTn id="53" dur="500"/>
                                        <p:tgtEl>
                                          <p:spTgt spid="5">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1" end="1"/>
                                            </p:txEl>
                                          </p:spTgt>
                                        </p:tgtEl>
                                        <p:attrNameLst>
                                          <p:attrName>style.visibility</p:attrName>
                                        </p:attrNameLst>
                                      </p:cBhvr>
                                      <p:to>
                                        <p:strVal val="visible"/>
                                      </p:to>
                                    </p:set>
                                    <p:animEffect transition="in" filter="fade">
                                      <p:cBhvr>
                                        <p:cTn id="58" dur="500"/>
                                        <p:tgtEl>
                                          <p:spTgt spid="5">
                                            <p:txEl>
                                              <p:pRg st="1" end="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animEffect transition="in" filter="fade">
                                      <p:cBhvr>
                                        <p:cTn id="61" dur="500"/>
                                        <p:tgtEl>
                                          <p:spTgt spid="5">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
                                            <p:txEl>
                                              <p:pRg st="3" end="3"/>
                                            </p:txEl>
                                          </p:spTgt>
                                        </p:tgtEl>
                                        <p:attrNameLst>
                                          <p:attrName>style.visibility</p:attrName>
                                        </p:attrNameLst>
                                      </p:cBhvr>
                                      <p:to>
                                        <p:strVal val="visible"/>
                                      </p:to>
                                    </p:set>
                                    <p:animEffect transition="in" filter="fade">
                                      <p:cBhvr>
                                        <p:cTn id="66" dur="500"/>
                                        <p:tgtEl>
                                          <p:spTgt spid="5">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animEffect transition="in" filter="fade">
                                      <p:cBhvr>
                                        <p:cTn id="71" dur="500"/>
                                        <p:tgtEl>
                                          <p:spTgt spid="5">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5" end="5"/>
                                            </p:txEl>
                                          </p:spTgt>
                                        </p:tgtEl>
                                        <p:attrNameLst>
                                          <p:attrName>style.visibility</p:attrName>
                                        </p:attrNameLst>
                                      </p:cBhvr>
                                      <p:to>
                                        <p:strVal val="visible"/>
                                      </p:to>
                                    </p:set>
                                    <p:animEffect transition="in" filter="fade">
                                      <p:cBhvr>
                                        <p:cTn id="76" dur="500"/>
                                        <p:tgtEl>
                                          <p:spTgt spid="5">
                                            <p:txEl>
                                              <p:pRg st="5" end="5"/>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6" end="6"/>
                                            </p:txEl>
                                          </p:spTgt>
                                        </p:tgtEl>
                                        <p:attrNameLst>
                                          <p:attrName>style.visibility</p:attrName>
                                        </p:attrNameLst>
                                      </p:cBhvr>
                                      <p:to>
                                        <p:strVal val="visible"/>
                                      </p:to>
                                    </p:set>
                                    <p:animEffect transition="in" filter="fade">
                                      <p:cBhvr>
                                        <p:cTn id="81" dur="500"/>
                                        <p:tgtEl>
                                          <p:spTgt spid="5">
                                            <p:txEl>
                                              <p:pRg st="6" end="6"/>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
                                            <p:txEl>
                                              <p:pRg st="7" end="7"/>
                                            </p:txEl>
                                          </p:spTgt>
                                        </p:tgtEl>
                                        <p:attrNameLst>
                                          <p:attrName>style.visibility</p:attrName>
                                        </p:attrNameLst>
                                      </p:cBhvr>
                                      <p:to>
                                        <p:strVal val="visible"/>
                                      </p:to>
                                    </p:set>
                                    <p:animEffect transition="in" filter="fade">
                                      <p:cBhvr>
                                        <p:cTn id="8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rgbClr val="C00000"/>
                </a:solidFill>
                <a:latin typeface="Arial" charset="0"/>
                <a:cs typeface="Arial" charset="0"/>
              </a:rPr>
              <a:t>Plan</a:t>
            </a:r>
            <a:endParaRPr lang="he-IL" sz="4400" b="1" dirty="0">
              <a:solidFill>
                <a:srgbClr val="C00000"/>
              </a:solidFill>
              <a:latin typeface="Arial" charset="0"/>
              <a:cs typeface="Arial" charset="0"/>
            </a:endParaRPr>
          </a:p>
        </p:txBody>
      </p:sp>
      <p:sp>
        <p:nvSpPr>
          <p:cNvPr id="5" name="Slide Number Placeholder 4"/>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5BFAECAB-C45E-4A96-B7DD-92EBDA7AC1F7}" type="slidenum">
              <a:rPr kumimoji="0" lang="he-IL" sz="2000" b="0" i="0" u="none" strike="noStrike" kern="1200" cap="none" spc="0" normalizeH="0" baseline="0" noProof="0" smtClean="0">
                <a:ln>
                  <a:noFill/>
                </a:ln>
                <a:solidFill>
                  <a:srgbClr val="FFFFFF"/>
                </a:solidFill>
                <a:effectLst/>
                <a:uLnTx/>
                <a:uFillTx/>
                <a:latin typeface="Franklin Gothic Book"/>
                <a:ea typeface="+mj-ea"/>
                <a:cs typeface="Aharoni" panose="02010803020104030203" pitchFamily="2" charset="-79"/>
              </a:rPr>
              <a:pPr marL="0" marR="0" lvl="0" indent="0" algn="ctr" defTabSz="457200" rtl="0" eaLnBrk="1" fontAlgn="auto" latinLnBrk="0" hangingPunct="1">
                <a:lnSpc>
                  <a:spcPct val="100000"/>
                </a:lnSpc>
                <a:spcBef>
                  <a:spcPts val="0"/>
                </a:spcBef>
                <a:spcAft>
                  <a:spcPts val="0"/>
                </a:spcAft>
                <a:buClrTx/>
                <a:buSzTx/>
                <a:buFontTx/>
                <a:buNone/>
                <a:tabLst/>
                <a:defRPr/>
              </a:pPr>
              <a:t>18</a:t>
            </a:fld>
            <a:endParaRPr kumimoji="0" lang="he-IL" sz="2000" b="0" i="0" u="none" strike="noStrike" kern="1200" cap="none" spc="0" normalizeH="0" baseline="0" noProof="0" dirty="0">
              <a:ln>
                <a:noFill/>
              </a:ln>
              <a:solidFill>
                <a:srgbClr val="FFFFFF"/>
              </a:solidFill>
              <a:effectLst/>
              <a:uLnTx/>
              <a:uFillTx/>
              <a:latin typeface="Franklin Gothic Book"/>
              <a:ea typeface="+mj-ea"/>
              <a:cs typeface="Aharoni" panose="02010803020104030203" pitchFamily="2" charset="-79"/>
            </a:endParaRPr>
          </a:p>
        </p:txBody>
      </p:sp>
      <p:sp>
        <p:nvSpPr>
          <p:cNvPr id="3" name="Content Placeholder 2"/>
          <p:cNvSpPr>
            <a:spLocks noGrp="1"/>
          </p:cNvSpPr>
          <p:nvPr>
            <p:ph sz="quarter" idx="1"/>
          </p:nvPr>
        </p:nvSpPr>
        <p:spPr>
          <a:xfrm>
            <a:off x="744015" y="1765852"/>
            <a:ext cx="7772400" cy="4572000"/>
          </a:xfrm>
        </p:spPr>
        <p:txBody>
          <a:bodyPr>
            <a:normAutofit/>
          </a:bodyPr>
          <a:lstStyle/>
          <a:p>
            <a:pPr marL="457200" indent="-457200" algn="l" rtl="0">
              <a:buFont typeface="+mj-lt"/>
              <a:buAutoNum type="arabicPeriod"/>
            </a:pPr>
            <a:r>
              <a:rPr lang="en-US" sz="3200" dirty="0">
                <a:latin typeface="Arial" pitchFamily="34" charset="0"/>
                <a:cs typeface="Arial" pitchFamily="34" charset="0"/>
              </a:rPr>
              <a:t>Vector class (</a:t>
            </a:r>
            <a:r>
              <a:rPr lang="en-US" sz="3000" dirty="0">
                <a:latin typeface="Arial" pitchFamily="34" charset="0"/>
                <a:cs typeface="Arial" pitchFamily="34" charset="0"/>
              </a:rPr>
              <a:t>OOP, operator overloading)</a:t>
            </a:r>
          </a:p>
          <a:p>
            <a:pPr marL="457200" indent="-457200" algn="l">
              <a:buFont typeface="+mj-lt"/>
              <a:buAutoNum type="arabicPeriod"/>
            </a:pPr>
            <a:r>
              <a:rPr lang="en-US" sz="3200" dirty="0">
                <a:latin typeface="Arial" pitchFamily="34" charset="0"/>
                <a:cs typeface="Arial" pitchFamily="34" charset="0"/>
              </a:rPr>
              <a:t>Hamming Distance</a:t>
            </a:r>
          </a:p>
          <a:p>
            <a:pPr marL="457200" indent="-457200" algn="l">
              <a:buFont typeface="+mj-lt"/>
              <a:buAutoNum type="arabicPeriod"/>
            </a:pPr>
            <a:r>
              <a:rPr lang="en-US" sz="3200" b="1" dirty="0">
                <a:latin typeface="Arial" pitchFamily="34" charset="0"/>
                <a:cs typeface="Arial" pitchFamily="34" charset="0"/>
              </a:rPr>
              <a:t>Gene Class</a:t>
            </a:r>
          </a:p>
          <a:p>
            <a:pPr marL="457200" indent="-457200" algn="l">
              <a:buFont typeface="+mj-lt"/>
              <a:buAutoNum type="arabicPeriod"/>
            </a:pPr>
            <a:r>
              <a:rPr lang="en-US" sz="3200" dirty="0">
                <a:latin typeface="Arial" pitchFamily="34" charset="0"/>
                <a:cs typeface="Arial" pitchFamily="34" charset="0"/>
              </a:rPr>
              <a:t>Machine Parts</a:t>
            </a:r>
          </a:p>
          <a:p>
            <a:pPr marL="457200" indent="-457200" algn="l">
              <a:buFont typeface="+mj-lt"/>
              <a:buAutoNum type="arabicPeriod"/>
            </a:pPr>
            <a:endParaRPr lang="he-IL" sz="3200" dirty="0"/>
          </a:p>
        </p:txBody>
      </p:sp>
    </p:spTree>
    <p:extLst>
      <p:ext uri="{BB962C8B-B14F-4D97-AF65-F5344CB8AC3E}">
        <p14:creationId xmlns:p14="http://schemas.microsoft.com/office/powerpoint/2010/main" val="821466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457200" y="76200"/>
            <a:ext cx="8229600" cy="1025856"/>
          </a:xfrm>
          <a:prstGeom prst="rect">
            <a:avLst/>
          </a:prstGeom>
          <a:noFill/>
          <a:ln w="9525">
            <a:noFill/>
            <a:miter lim="800000"/>
            <a:headEnd/>
            <a:tailEnd/>
          </a:ln>
        </p:spPr>
        <p:txBody>
          <a:bodyPr anchor="ctr"/>
          <a:lstStyle/>
          <a:p>
            <a:pPr algn="ctr"/>
            <a:r>
              <a:rPr lang="en-US" sz="4400" b="1" dirty="0">
                <a:solidFill>
                  <a:srgbClr val="C00000"/>
                </a:solidFill>
                <a:latin typeface="Arial" charset="0"/>
                <a:ea typeface="+mj-ea"/>
                <a:cs typeface="Arial" charset="0"/>
              </a:rPr>
              <a:t>Gene Class</a:t>
            </a:r>
          </a:p>
        </p:txBody>
      </p:sp>
      <p:sp>
        <p:nvSpPr>
          <p:cNvPr id="5124" name="Rectangle 3"/>
          <p:cNvSpPr>
            <a:spLocks noChangeArrowheads="1"/>
          </p:cNvSpPr>
          <p:nvPr/>
        </p:nvSpPr>
        <p:spPr bwMode="auto">
          <a:xfrm>
            <a:off x="609600" y="990600"/>
            <a:ext cx="8153400" cy="5562600"/>
          </a:xfrm>
          <a:prstGeom prst="rect">
            <a:avLst/>
          </a:prstGeom>
          <a:noFill/>
          <a:ln w="9525">
            <a:noFill/>
            <a:miter lim="800000"/>
            <a:headEnd/>
            <a:tailEnd/>
          </a:ln>
        </p:spPr>
        <p:txBody>
          <a:bodyPr/>
          <a:lstStyle/>
          <a:p>
            <a:pPr marL="357188" indent="-357188" algn="l" rtl="0">
              <a:spcBef>
                <a:spcPct val="20000"/>
              </a:spcBef>
              <a:buFontTx/>
              <a:buChar char="•"/>
            </a:pPr>
            <a:endParaRPr lang="en-US" sz="2800">
              <a:solidFill>
                <a:srgbClr val="003399"/>
              </a:solidFill>
              <a:latin typeface="Times New Roman" pitchFamily="18" charset="0"/>
              <a:cs typeface="Times New Roman" pitchFamily="18" charset="0"/>
              <a:sym typeface="Wingdings" pitchFamily="2" charset="2"/>
            </a:endParaRPr>
          </a:p>
          <a:p>
            <a:pPr marL="357188" indent="-357188" algn="l" rtl="0">
              <a:spcBef>
                <a:spcPct val="20000"/>
              </a:spcBef>
              <a:buFontTx/>
              <a:buChar char="•"/>
            </a:pPr>
            <a:endParaRPr lang="en-US" sz="2800">
              <a:solidFill>
                <a:srgbClr val="003399"/>
              </a:solidFill>
              <a:latin typeface="Times New Roman" pitchFamily="18" charset="0"/>
              <a:cs typeface="Times New Roman" pitchFamily="18" charset="0"/>
              <a:sym typeface="Wingdings" pitchFamily="2" charset="2"/>
            </a:endParaRPr>
          </a:p>
        </p:txBody>
      </p:sp>
      <p:sp>
        <p:nvSpPr>
          <p:cNvPr id="12" name="Slide Number Placeholder 4"/>
          <p:cNvSpPr>
            <a:spLocks noGrp="1"/>
          </p:cNvSpPr>
          <p:nvPr>
            <p:ph type="sldNum" sz="quarter" idx="12"/>
          </p:nvPr>
        </p:nvSpPr>
        <p:spPr>
          <a:xfrm>
            <a:off x="146304" y="6210300"/>
            <a:ext cx="457200" cy="457200"/>
          </a:xfrm>
        </p:spPr>
        <p:txBody>
          <a:bodyPr/>
          <a:lstStyle/>
          <a:p>
            <a:fld id="{FA9AB9B5-F2CC-4F83-92E8-B994D324B021}" type="slidenum">
              <a:rPr lang="he-IL" smtClean="0"/>
              <a:t>19</a:t>
            </a:fld>
            <a:endParaRPr lang="he-IL" dirty="0"/>
          </a:p>
        </p:txBody>
      </p:sp>
      <p:sp>
        <p:nvSpPr>
          <p:cNvPr id="7" name="Rectangle 4"/>
          <p:cNvSpPr>
            <a:spLocks noChangeArrowheads="1"/>
          </p:cNvSpPr>
          <p:nvPr/>
        </p:nvSpPr>
        <p:spPr bwMode="auto">
          <a:xfrm>
            <a:off x="304800" y="1192696"/>
            <a:ext cx="8220134" cy="5257090"/>
          </a:xfrm>
          <a:prstGeom prst="rect">
            <a:avLst/>
          </a:prstGeom>
          <a:noFill/>
          <a:ln w="9525">
            <a:noFill/>
            <a:miter lim="800000"/>
            <a:headEnd/>
            <a:tailEnd/>
          </a:ln>
        </p:spPr>
        <p:txBody>
          <a:bodyPr/>
          <a:lstStyle/>
          <a:p>
            <a:pPr marL="342900" indent="-342900" algn="l" rtl="0" eaLnBrk="0" hangingPunct="0">
              <a:spcBef>
                <a:spcPct val="20000"/>
              </a:spcBef>
              <a:spcAft>
                <a:spcPts val="600"/>
              </a:spcAft>
              <a:buFontTx/>
              <a:buChar char="•"/>
            </a:pPr>
            <a:r>
              <a:rPr lang="en-US" sz="2200" dirty="0">
                <a:latin typeface="Arial" panose="020B0604020202020204" pitchFamily="34" charset="0"/>
                <a:cs typeface="Arial" panose="020B0604020202020204" pitchFamily="34" charset="0"/>
              </a:rPr>
              <a:t>A gene is a sequence of the letters A,C,G,T</a:t>
            </a:r>
          </a:p>
          <a:p>
            <a:pPr marL="342900" indent="-342900" algn="l" rtl="0" eaLnBrk="0" hangingPunct="0">
              <a:spcBef>
                <a:spcPct val="20000"/>
              </a:spcBef>
              <a:spcAft>
                <a:spcPts val="600"/>
              </a:spcAft>
              <a:buFontTx/>
              <a:buChar char="•"/>
            </a:pPr>
            <a:r>
              <a:rPr lang="en-US" sz="2200" dirty="0">
                <a:latin typeface="Arial" panose="020B0604020202020204" pitchFamily="34" charset="0"/>
                <a:cs typeface="Arial" panose="020B0604020202020204" pitchFamily="34" charset="0"/>
              </a:rPr>
              <a:t>Create a class Gene to represent a gene</a:t>
            </a:r>
          </a:p>
          <a:p>
            <a:pPr marL="342900" indent="-342900" algn="l" eaLnBrk="0" hangingPunct="0">
              <a:spcBef>
                <a:spcPct val="20000"/>
              </a:spcBef>
              <a:spcAft>
                <a:spcPts val="600"/>
              </a:spcAft>
              <a:buFontTx/>
              <a:buChar char="•"/>
            </a:pPr>
            <a:r>
              <a:rPr lang="en-US" sz="2200" dirty="0">
                <a:latin typeface="Arial" panose="020B0604020202020204" pitchFamily="34" charset="0"/>
                <a:cs typeface="Arial" panose="020B0604020202020204" pitchFamily="34" charset="0"/>
              </a:rPr>
              <a:t>Implement</a:t>
            </a:r>
            <a:r>
              <a:rPr lang="en-US" sz="2200" dirty="0">
                <a:solidFill>
                  <a:srgbClr val="003399"/>
                </a:solidFill>
                <a:latin typeface="Arial" panose="020B0604020202020204" pitchFamily="34" charset="0"/>
                <a:cs typeface="Arial" panose="020B0604020202020204" pitchFamily="34" charset="0"/>
              </a:rPr>
              <a:t> </a:t>
            </a:r>
            <a:r>
              <a:rPr lang="en-US" b="1" spc="300" dirty="0">
                <a:solidFill>
                  <a:srgbClr val="0000FF"/>
                </a:solidFill>
                <a:latin typeface="Courier New" panose="02070309020205020404" pitchFamily="49" charset="0"/>
                <a:cs typeface="Courier New" panose="02070309020205020404" pitchFamily="49" charset="0"/>
              </a:rPr>
              <a:t>__</a:t>
            </a:r>
            <a:r>
              <a:rPr lang="en-US" b="1" dirty="0" err="1">
                <a:solidFill>
                  <a:srgbClr val="0000FF"/>
                </a:solidFill>
                <a:latin typeface="Courier New" panose="02070309020205020404" pitchFamily="49" charset="0"/>
                <a:cs typeface="Courier New" panose="02070309020205020404" pitchFamily="49" charset="0"/>
              </a:rPr>
              <a:t>init</a:t>
            </a:r>
            <a:r>
              <a:rPr lang="en-US" b="1" spc="300" dirty="0">
                <a:solidFill>
                  <a:srgbClr val="0000FF"/>
                </a:solidFill>
                <a:latin typeface="Courier New" panose="02070309020205020404" pitchFamily="49" charset="0"/>
                <a:cs typeface="Courier New" panose="02070309020205020404" pitchFamily="49" charset="0"/>
              </a:rPr>
              <a:t>__</a:t>
            </a:r>
            <a:r>
              <a:rPr lang="en-US" b="1" dirty="0">
                <a:solidFill>
                  <a:srgbClr val="0000FF"/>
                </a:solidFill>
                <a:latin typeface="Courier New" panose="02070309020205020404" pitchFamily="49" charset="0"/>
                <a:cs typeface="Courier New" panose="02070309020205020404" pitchFamily="49" charset="0"/>
              </a:rPr>
              <a:t> </a:t>
            </a:r>
            <a:r>
              <a:rPr lang="en-US" sz="2200" dirty="0">
                <a:solidFill>
                  <a:srgbClr val="003399"/>
                </a:solidFill>
                <a:latin typeface="Times New Roman" pitchFamily="18" charset="0"/>
                <a:cs typeface="Times New Roman" pitchFamily="18" charset="0"/>
              </a:rPr>
              <a:t>, </a:t>
            </a:r>
            <a:r>
              <a:rPr lang="en-US" b="1" spc="300" dirty="0">
                <a:solidFill>
                  <a:srgbClr val="0000FF"/>
                </a:solidFill>
                <a:latin typeface="Courier New" panose="02070309020205020404" pitchFamily="49" charset="0"/>
                <a:cs typeface="Courier New" panose="02070309020205020404" pitchFamily="49" charset="0"/>
              </a:rPr>
              <a:t>__</a:t>
            </a:r>
            <a:r>
              <a:rPr lang="en-US" b="1" dirty="0" err="1">
                <a:solidFill>
                  <a:srgbClr val="0000FF"/>
                </a:solidFill>
                <a:latin typeface="Courier New" panose="02070309020205020404" pitchFamily="49" charset="0"/>
                <a:cs typeface="Courier New" panose="02070309020205020404" pitchFamily="49" charset="0"/>
              </a:rPr>
              <a:t>repr</a:t>
            </a:r>
            <a:r>
              <a:rPr lang="en-US" b="1" spc="300" dirty="0">
                <a:solidFill>
                  <a:srgbClr val="0000FF"/>
                </a:solidFill>
                <a:latin typeface="Courier New" panose="02070309020205020404" pitchFamily="49" charset="0"/>
                <a:cs typeface="Courier New" panose="02070309020205020404" pitchFamily="49" charset="0"/>
              </a:rPr>
              <a:t>__</a:t>
            </a:r>
            <a:r>
              <a:rPr lang="en-US" b="1" dirty="0">
                <a:solidFill>
                  <a:srgbClr val="0000FF"/>
                </a:solidFill>
                <a:latin typeface="Courier New" panose="02070309020205020404" pitchFamily="49" charset="0"/>
                <a:cs typeface="Courier New" panose="02070309020205020404" pitchFamily="49" charset="0"/>
              </a:rPr>
              <a:t> </a:t>
            </a:r>
            <a:r>
              <a:rPr lang="en-US" sz="2200" dirty="0">
                <a:solidFill>
                  <a:srgbClr val="003399"/>
                </a:solidFill>
                <a:latin typeface="Times New Roman" pitchFamily="18" charset="0"/>
                <a:cs typeface="Times New Roman" pitchFamily="18" charset="0"/>
              </a:rPr>
              <a:t>, </a:t>
            </a:r>
            <a:r>
              <a:rPr lang="en-US" b="1" spc="300" dirty="0">
                <a:solidFill>
                  <a:srgbClr val="0000FF"/>
                </a:solidFill>
                <a:latin typeface="Courier New" panose="02070309020205020404" pitchFamily="49" charset="0"/>
                <a:cs typeface="Courier New" panose="02070309020205020404" pitchFamily="49" charset="0"/>
              </a:rPr>
              <a:t>__</a:t>
            </a:r>
            <a:r>
              <a:rPr lang="en-US" b="1" dirty="0" err="1">
                <a:solidFill>
                  <a:srgbClr val="0000FF"/>
                </a:solidFill>
                <a:latin typeface="Courier New" panose="02070309020205020404" pitchFamily="49" charset="0"/>
                <a:cs typeface="Courier New" panose="02070309020205020404" pitchFamily="49" charset="0"/>
              </a:rPr>
              <a:t>len</a:t>
            </a:r>
            <a:r>
              <a:rPr lang="en-US" b="1" spc="300" dirty="0">
                <a:solidFill>
                  <a:srgbClr val="0000FF"/>
                </a:solidFill>
                <a:latin typeface="Courier New" panose="02070309020205020404" pitchFamily="49" charset="0"/>
                <a:cs typeface="Courier New" panose="02070309020205020404" pitchFamily="49" charset="0"/>
              </a:rPr>
              <a:t>__</a:t>
            </a:r>
            <a:r>
              <a:rPr lang="en-US" b="1" dirty="0">
                <a:latin typeface="Courier New" panose="02070309020205020404" pitchFamily="49" charset="0"/>
                <a:cs typeface="Courier New" panose="02070309020205020404" pitchFamily="49" charset="0"/>
              </a:rPr>
              <a:t>:</a:t>
            </a:r>
          </a:p>
          <a:p>
            <a:pPr lvl="0"/>
            <a:r>
              <a:rPr lang="en-US" b="1" dirty="0">
                <a:solidFill>
                  <a:srgbClr val="FF6600"/>
                </a:solidFill>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&gt;&gt;&gt;</a:t>
            </a:r>
            <a:r>
              <a:rPr lang="en-US" b="1" dirty="0">
                <a:latin typeface="Courier New" panose="02070309020205020404" pitchFamily="49" charset="0"/>
                <a:cs typeface="Courier New" panose="02070309020205020404" pitchFamily="49" charset="0"/>
              </a:rPr>
              <a:t> </a:t>
            </a:r>
            <a:r>
              <a:rPr lang="en-US" b="1" dirty="0">
                <a:solidFill>
                  <a:prstClr val="black"/>
                </a:solidFill>
                <a:latin typeface="Courier New" panose="02070309020205020404" pitchFamily="49" charset="0"/>
                <a:cs typeface="Courier New" panose="02070309020205020404" pitchFamily="49" charset="0"/>
              </a:rPr>
              <a:t>Gene(</a:t>
            </a:r>
            <a:r>
              <a:rPr lang="en-US" b="1" dirty="0">
                <a:solidFill>
                  <a:srgbClr val="00B050"/>
                </a:solidFill>
                <a:latin typeface="Courier New" panose="02070309020205020404" pitchFamily="49" charset="0"/>
                <a:cs typeface="Courier New" panose="02070309020205020404" pitchFamily="49" charset="0"/>
              </a:rPr>
              <a:t>'A </a:t>
            </a:r>
            <a:r>
              <a:rPr lang="en-US" b="1" dirty="0" err="1">
                <a:solidFill>
                  <a:srgbClr val="00B050"/>
                </a:solidFill>
                <a:latin typeface="Courier New" panose="02070309020205020404" pitchFamily="49" charset="0"/>
                <a:cs typeface="Courier New" panose="02070309020205020404" pitchFamily="49" charset="0"/>
              </a:rPr>
              <a:t>Gc</a:t>
            </a:r>
            <a:r>
              <a:rPr lang="en-US" b="1" dirty="0">
                <a:solidFill>
                  <a:srgbClr val="00B050"/>
                </a:solidFill>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tGTCAa</a:t>
            </a:r>
            <a:r>
              <a:rPr lang="en-US" b="1" dirty="0">
                <a:solidFill>
                  <a:srgbClr val="00B050"/>
                </a:solidFill>
                <a:latin typeface="Courier New" panose="02070309020205020404" pitchFamily="49" charset="0"/>
                <a:cs typeface="Courier New" panose="02070309020205020404" pitchFamily="49" charset="0"/>
              </a:rPr>
              <a:t> GTC'</a:t>
            </a:r>
            <a:r>
              <a:rPr lang="en-US" b="1" dirty="0">
                <a:solidFill>
                  <a:prstClr val="black"/>
                </a:solidFill>
                <a:latin typeface="Courier New" panose="02070309020205020404" pitchFamily="49" charset="0"/>
                <a:cs typeface="Courier New" panose="02070309020205020404" pitchFamily="49" charset="0"/>
              </a:rPr>
              <a:t>)</a:t>
            </a:r>
          </a:p>
          <a:p>
            <a:pPr lvl="0"/>
            <a:r>
              <a:rPr lang="en-US" b="1" dirty="0">
                <a:solidFill>
                  <a:srgbClr val="0000FF"/>
                </a:solidFill>
                <a:latin typeface="Courier New" panose="02070309020205020404" pitchFamily="49" charset="0"/>
                <a:cs typeface="Courier New" panose="02070309020205020404" pitchFamily="49" charset="0"/>
              </a:rPr>
              <a:t>    AGCTGTCAAGTC</a:t>
            </a:r>
          </a:p>
          <a:p>
            <a:pPr lvl="0"/>
            <a:r>
              <a:rPr lang="en-US" b="1" dirty="0">
                <a:solidFill>
                  <a:srgbClr val="FF6600"/>
                </a:solidFill>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&gt;&gt;&gt;</a:t>
            </a:r>
            <a:r>
              <a:rPr lang="en-US" b="1" dirty="0">
                <a:latin typeface="Courier New" panose="02070309020205020404" pitchFamily="49" charset="0"/>
                <a:cs typeface="Courier New" panose="02070309020205020404" pitchFamily="49" charset="0"/>
              </a:rPr>
              <a:t> </a:t>
            </a:r>
            <a:r>
              <a:rPr lang="en-US" b="1" dirty="0" err="1">
                <a:solidFill>
                  <a:srgbClr val="7030A0"/>
                </a:solidFill>
                <a:latin typeface="Courier New" panose="02070309020205020404" pitchFamily="49" charset="0"/>
                <a:cs typeface="Courier New" panose="02070309020205020404" pitchFamily="49" charset="0"/>
              </a:rPr>
              <a:t>len</a:t>
            </a:r>
            <a:r>
              <a:rPr lang="en-US" b="1" dirty="0">
                <a:solidFill>
                  <a:prstClr val="black"/>
                </a:solidFill>
                <a:latin typeface="Courier New" panose="02070309020205020404" pitchFamily="49" charset="0"/>
                <a:cs typeface="Courier New" panose="02070309020205020404" pitchFamily="49" charset="0"/>
              </a:rPr>
              <a:t>(Gene(</a:t>
            </a:r>
            <a:r>
              <a:rPr lang="en-US" b="1" dirty="0">
                <a:solidFill>
                  <a:srgbClr val="00B050"/>
                </a:solidFill>
                <a:latin typeface="Courier New" panose="02070309020205020404" pitchFamily="49" charset="0"/>
                <a:cs typeface="Courier New" panose="02070309020205020404" pitchFamily="49" charset="0"/>
              </a:rPr>
              <a:t>'A </a:t>
            </a:r>
            <a:r>
              <a:rPr lang="en-US" b="1" dirty="0" err="1">
                <a:solidFill>
                  <a:srgbClr val="00B050"/>
                </a:solidFill>
                <a:latin typeface="Courier New" panose="02070309020205020404" pitchFamily="49" charset="0"/>
                <a:cs typeface="Courier New" panose="02070309020205020404" pitchFamily="49" charset="0"/>
              </a:rPr>
              <a:t>Gc</a:t>
            </a:r>
            <a:r>
              <a:rPr lang="en-US" b="1" dirty="0">
                <a:solidFill>
                  <a:srgbClr val="00B050"/>
                </a:solidFill>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tGTCAa</a:t>
            </a:r>
            <a:r>
              <a:rPr lang="en-US" b="1" dirty="0">
                <a:solidFill>
                  <a:srgbClr val="00B050"/>
                </a:solidFill>
                <a:latin typeface="Courier New" panose="02070309020205020404" pitchFamily="49" charset="0"/>
                <a:cs typeface="Courier New" panose="02070309020205020404" pitchFamily="49" charset="0"/>
              </a:rPr>
              <a:t> GTC'</a:t>
            </a:r>
            <a:r>
              <a:rPr lang="en-US" b="1" dirty="0">
                <a:solidFill>
                  <a:prstClr val="black"/>
                </a:solidFill>
                <a:latin typeface="Courier New" panose="02070309020205020404" pitchFamily="49" charset="0"/>
                <a:cs typeface="Courier New" panose="02070309020205020404" pitchFamily="49" charset="0"/>
              </a:rPr>
              <a:t>))</a:t>
            </a:r>
          </a:p>
          <a:p>
            <a:pPr lvl="0"/>
            <a:r>
              <a:rPr lang="en-US" b="1" dirty="0">
                <a:solidFill>
                  <a:srgbClr val="0000FF"/>
                </a:solidFill>
                <a:latin typeface="Courier New" panose="02070309020205020404" pitchFamily="49" charset="0"/>
                <a:cs typeface="Courier New" panose="02070309020205020404" pitchFamily="49" charset="0"/>
              </a:rPr>
              <a:t>    12 </a:t>
            </a:r>
            <a:endParaRPr lang="en-US" b="1" dirty="0">
              <a:solidFill>
                <a:srgbClr val="003399"/>
              </a:solidFill>
              <a:latin typeface="Courier New" panose="02070309020205020404" pitchFamily="49" charset="0"/>
              <a:cs typeface="Courier New" panose="02070309020205020404" pitchFamily="49" charset="0"/>
            </a:endParaRPr>
          </a:p>
          <a:p>
            <a:pPr marL="342900" indent="-342900" eaLnBrk="0" hangingPunct="0">
              <a:spcBef>
                <a:spcPct val="20000"/>
              </a:spcBef>
              <a:spcAft>
                <a:spcPts val="600"/>
              </a:spcAft>
              <a:buFontTx/>
              <a:buChar char="•"/>
            </a:pPr>
            <a:r>
              <a:rPr lang="en-US" sz="2200" dirty="0">
                <a:latin typeface="Arial" panose="020B0604020202020204" pitchFamily="34" charset="0"/>
                <a:cs typeface="Arial" panose="020B0604020202020204" pitchFamily="34" charset="0"/>
              </a:rPr>
              <a:t>Input to </a:t>
            </a:r>
            <a:r>
              <a:rPr lang="en-US" b="1" spc="300" dirty="0">
                <a:solidFill>
                  <a:srgbClr val="0000FF"/>
                </a:solidFill>
                <a:latin typeface="Courier New" panose="02070309020205020404" pitchFamily="49" charset="0"/>
                <a:cs typeface="Courier New" panose="02070309020205020404" pitchFamily="49" charset="0"/>
              </a:rPr>
              <a:t>__</a:t>
            </a:r>
            <a:r>
              <a:rPr lang="en-US" b="1" dirty="0" err="1">
                <a:solidFill>
                  <a:srgbClr val="0000FF"/>
                </a:solidFill>
                <a:latin typeface="Courier New" panose="02070309020205020404" pitchFamily="49" charset="0"/>
                <a:cs typeface="Courier New" panose="02070309020205020404" pitchFamily="49" charset="0"/>
              </a:rPr>
              <a:t>init</a:t>
            </a:r>
            <a:r>
              <a:rPr lang="en-US" b="1" spc="300" dirty="0">
                <a:solidFill>
                  <a:srgbClr val="0000FF"/>
                </a:solidFill>
                <a:latin typeface="Courier New" panose="02070309020205020404" pitchFamily="49" charset="0"/>
                <a:cs typeface="Courier New" panose="02070309020205020404" pitchFamily="49" charset="0"/>
              </a:rPr>
              <a:t>__</a:t>
            </a:r>
            <a:r>
              <a:rPr lang="en-US" sz="2200" dirty="0">
                <a:solidFill>
                  <a:srgbClr val="003399"/>
                </a:solidFill>
                <a:latin typeface="Times New Roman" pitchFamily="18" charset="0"/>
                <a:cs typeface="Times New Roman" pitchFamily="18" charset="0"/>
              </a:rPr>
              <a:t> </a:t>
            </a:r>
            <a:r>
              <a:rPr lang="en-US" sz="2200" dirty="0">
                <a:latin typeface="Arial" panose="020B0604020202020204" pitchFamily="34" charset="0"/>
                <a:cs typeface="Arial" panose="020B0604020202020204" pitchFamily="34" charset="0"/>
              </a:rPr>
              <a:t>is a string</a:t>
            </a:r>
          </a:p>
          <a:p>
            <a:pPr marL="800100" lvl="1" indent="-342900" eaLnBrk="0" hangingPunct="0">
              <a:spcBef>
                <a:spcPct val="20000"/>
              </a:spcBef>
              <a:spcAft>
                <a:spcPts val="600"/>
              </a:spcAft>
              <a:buFontTx/>
              <a:buChar char="•"/>
            </a:pPr>
            <a:r>
              <a:rPr lang="en-US" sz="2200" dirty="0">
                <a:latin typeface="Arial" panose="020B0604020202020204" pitchFamily="34" charset="0"/>
                <a:cs typeface="Arial" panose="020B0604020202020204" pitchFamily="34" charset="0"/>
              </a:rPr>
              <a:t>Should remove spaces, and convert to upper case</a:t>
            </a:r>
          </a:p>
          <a:p>
            <a:pPr marL="800100" lvl="1" indent="-342900" eaLnBrk="0" hangingPunct="0">
              <a:spcBef>
                <a:spcPct val="20000"/>
              </a:spcBef>
              <a:spcAft>
                <a:spcPts val="600"/>
              </a:spcAft>
              <a:buFontTx/>
              <a:buChar char="•"/>
            </a:pPr>
            <a:r>
              <a:rPr lang="en-US" sz="2200" dirty="0">
                <a:latin typeface="Arial" panose="020B0604020202020204" pitchFamily="34" charset="0"/>
                <a:cs typeface="Arial" panose="020B0604020202020204" pitchFamily="34" charset="0"/>
              </a:rPr>
              <a:t>Should validate input (only ACGT are allowed)</a:t>
            </a:r>
          </a:p>
          <a:p>
            <a:pPr marL="342900" indent="-342900" eaLnBrk="0" hangingPunct="0">
              <a:spcBef>
                <a:spcPct val="20000"/>
              </a:spcBef>
              <a:spcAft>
                <a:spcPts val="600"/>
              </a:spcAft>
              <a:buFontTx/>
              <a:buChar char="•"/>
            </a:pPr>
            <a:r>
              <a:rPr lang="en-US" sz="2200" dirty="0">
                <a:latin typeface="Times New Roman" pitchFamily="18" charset="0"/>
                <a:cs typeface="Times New Roman" pitchFamily="18" charset="0"/>
              </a:rPr>
              <a:t> </a:t>
            </a:r>
            <a:r>
              <a:rPr lang="en-US" b="1" spc="300" dirty="0">
                <a:solidFill>
                  <a:srgbClr val="0000FF"/>
                </a:solidFill>
                <a:latin typeface="Courier New" panose="02070309020205020404" pitchFamily="49" charset="0"/>
                <a:cs typeface="Courier New" panose="02070309020205020404" pitchFamily="49" charset="0"/>
              </a:rPr>
              <a:t>__</a:t>
            </a:r>
            <a:r>
              <a:rPr lang="en-US" b="1" dirty="0" err="1">
                <a:solidFill>
                  <a:srgbClr val="0000FF"/>
                </a:solidFill>
                <a:latin typeface="Courier New" panose="02070309020205020404" pitchFamily="49" charset="0"/>
                <a:cs typeface="Courier New" panose="02070309020205020404" pitchFamily="49" charset="0"/>
              </a:rPr>
              <a:t>repr</a:t>
            </a:r>
            <a:r>
              <a:rPr lang="en-US" b="1" spc="300" dirty="0">
                <a:solidFill>
                  <a:srgbClr val="0000FF"/>
                </a:solidFill>
                <a:latin typeface="Courier New" panose="02070309020205020404" pitchFamily="49" charset="0"/>
                <a:cs typeface="Courier New" panose="02070309020205020404" pitchFamily="49" charset="0"/>
              </a:rPr>
              <a:t>__</a:t>
            </a:r>
            <a:r>
              <a:rPr lang="en-US" sz="2200" dirty="0">
                <a:latin typeface="Times New Roman" pitchFamily="18" charset="0"/>
                <a:cs typeface="Times New Roman" pitchFamily="18" charset="0"/>
              </a:rPr>
              <a:t> </a:t>
            </a:r>
            <a:r>
              <a:rPr lang="en-US" sz="2200" dirty="0">
                <a:latin typeface="Arial" panose="020B0604020202020204" pitchFamily="34" charset="0"/>
                <a:cs typeface="Arial" panose="020B0604020202020204" pitchFamily="34" charset="0"/>
              </a:rPr>
              <a:t>should </a:t>
            </a:r>
            <a:r>
              <a:rPr lang="en-US" sz="2200" b="1" dirty="0">
                <a:latin typeface="Arial" panose="020B0604020202020204" pitchFamily="34" charset="0"/>
                <a:cs typeface="Arial" panose="020B0604020202020204" pitchFamily="34" charset="0"/>
              </a:rPr>
              <a:t>return</a:t>
            </a:r>
            <a:r>
              <a:rPr lang="en-US" sz="2200" dirty="0">
                <a:latin typeface="Arial" panose="020B0604020202020204" pitchFamily="34" charset="0"/>
                <a:cs typeface="Arial" panose="020B0604020202020204" pitchFamily="34" charset="0"/>
              </a:rPr>
              <a:t> the gene as a string</a:t>
            </a:r>
          </a:p>
          <a:p>
            <a:pPr marL="342900" indent="-342900" eaLnBrk="0" hangingPunct="0">
              <a:spcBef>
                <a:spcPct val="20000"/>
              </a:spcBef>
              <a:spcAft>
                <a:spcPts val="600"/>
              </a:spcAft>
              <a:buFontTx/>
              <a:buChar char="•"/>
            </a:pPr>
            <a:r>
              <a:rPr lang="en-US" sz="2200" dirty="0">
                <a:latin typeface="Times New Roman" pitchFamily="18" charset="0"/>
                <a:cs typeface="Times New Roman" pitchFamily="18" charset="0"/>
              </a:rPr>
              <a:t> </a:t>
            </a:r>
            <a:r>
              <a:rPr lang="en-US" b="1" spc="300" dirty="0">
                <a:solidFill>
                  <a:srgbClr val="0000FF"/>
                </a:solidFill>
                <a:latin typeface="Courier New" panose="02070309020205020404" pitchFamily="49" charset="0"/>
                <a:cs typeface="Courier New" panose="02070309020205020404" pitchFamily="49" charset="0"/>
              </a:rPr>
              <a:t>__</a:t>
            </a:r>
            <a:r>
              <a:rPr lang="en-US" b="1" dirty="0" err="1">
                <a:solidFill>
                  <a:srgbClr val="0000FF"/>
                </a:solidFill>
                <a:latin typeface="Courier New" panose="02070309020205020404" pitchFamily="49" charset="0"/>
                <a:cs typeface="Courier New" panose="02070309020205020404" pitchFamily="49" charset="0"/>
              </a:rPr>
              <a:t>len</a:t>
            </a:r>
            <a:r>
              <a:rPr lang="en-US" b="1" spc="300" dirty="0">
                <a:solidFill>
                  <a:srgbClr val="0000FF"/>
                </a:solidFill>
                <a:latin typeface="Courier New" panose="02070309020205020404" pitchFamily="49" charset="0"/>
                <a:cs typeface="Courier New" panose="02070309020205020404" pitchFamily="49" charset="0"/>
              </a:rPr>
              <a:t>__</a:t>
            </a:r>
            <a:r>
              <a:rPr lang="en-US" sz="2200" dirty="0">
                <a:latin typeface="Times New Roman" pitchFamily="18" charset="0"/>
                <a:cs typeface="Times New Roman" pitchFamily="18" charset="0"/>
              </a:rPr>
              <a:t> </a:t>
            </a:r>
            <a:r>
              <a:rPr lang="en-US" sz="2200" dirty="0">
                <a:latin typeface="Arial" panose="020B0604020202020204" pitchFamily="34" charset="0"/>
                <a:cs typeface="Arial" panose="020B0604020202020204" pitchFamily="34" charset="0"/>
              </a:rPr>
              <a:t>should return the number of letters</a:t>
            </a:r>
          </a:p>
          <a:p>
            <a:pPr marL="342900" indent="-342900" algn="l" rtl="0" eaLnBrk="0" hangingPunct="0">
              <a:spcBef>
                <a:spcPct val="20000"/>
              </a:spcBef>
              <a:buFont typeface="Wingdings" pitchFamily="2" charset="2"/>
              <a:buNone/>
            </a:pPr>
            <a:endParaRPr lang="en-US" sz="2200" dirty="0">
              <a:solidFill>
                <a:srgbClr val="003399"/>
              </a:solidFill>
              <a:latin typeface="Arial Narrow" pitchFamily="34" charset="0"/>
            </a:endParaRPr>
          </a:p>
        </p:txBody>
      </p:sp>
      <p:pic>
        <p:nvPicPr>
          <p:cNvPr id="3" name="תמונה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669" y="1296819"/>
            <a:ext cx="2845431" cy="2845431"/>
          </a:xfrm>
          <a:prstGeom prst="rect">
            <a:avLst/>
          </a:prstGeom>
        </p:spPr>
      </p:pic>
    </p:spTree>
    <p:extLst>
      <p:ext uri="{BB962C8B-B14F-4D97-AF65-F5344CB8AC3E}">
        <p14:creationId xmlns:p14="http://schemas.microsoft.com/office/powerpoint/2010/main" val="285564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fade">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fade">
                                      <p:cBhvr>
                                        <p:cTn id="57" dur="50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xEl>
                                              <p:pRg st="11" end="11"/>
                                            </p:txEl>
                                          </p:spTgt>
                                        </p:tgtEl>
                                        <p:attrNameLst>
                                          <p:attrName>style.visibility</p:attrName>
                                        </p:attrNameLst>
                                      </p:cBhvr>
                                      <p:to>
                                        <p:strVal val="visible"/>
                                      </p:to>
                                    </p:set>
                                    <p:animEffect transition="in" filter="fade">
                                      <p:cBhvr>
                                        <p:cTn id="62"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AutoShape 11"/>
          <p:cNvSpPr>
            <a:spLocks noChangeArrowheads="1"/>
          </p:cNvSpPr>
          <p:nvPr/>
        </p:nvSpPr>
        <p:spPr bwMode="auto">
          <a:xfrm>
            <a:off x="6373812" y="5589587"/>
            <a:ext cx="1871663" cy="863600"/>
          </a:xfrm>
          <a:prstGeom prst="roundRect">
            <a:avLst>
              <a:gd name="adj" fmla="val 16667"/>
            </a:avLst>
          </a:prstGeom>
          <a:solidFill>
            <a:srgbClr val="00FF00"/>
          </a:solidFill>
          <a:ln w="9525">
            <a:noFill/>
            <a:round/>
            <a:headEnd/>
            <a:tailEnd/>
          </a:ln>
        </p:spPr>
        <p:txBody>
          <a:bodyPr wrap="none" anchor="ctr"/>
          <a:lstStyle/>
          <a:p>
            <a:pPr algn="ctr"/>
            <a:r>
              <a:rPr lang="en-US" b="1">
                <a:latin typeface="Arial" charset="0"/>
              </a:rPr>
              <a:t>METHOD</a:t>
            </a:r>
          </a:p>
          <a:p>
            <a:pPr algn="ctr"/>
            <a:r>
              <a:rPr lang="en-US" sz="1200">
                <a:latin typeface="Arial" charset="0"/>
              </a:rPr>
              <a:t>Define function</a:t>
            </a:r>
            <a:endParaRPr lang="ru-RU" sz="1200">
              <a:latin typeface="Arial" charset="0"/>
            </a:endParaRPr>
          </a:p>
        </p:txBody>
      </p:sp>
      <p:sp>
        <p:nvSpPr>
          <p:cNvPr id="18439" name="AutoShape 10"/>
          <p:cNvSpPr>
            <a:spLocks noChangeArrowheads="1"/>
          </p:cNvSpPr>
          <p:nvPr/>
        </p:nvSpPr>
        <p:spPr bwMode="auto">
          <a:xfrm>
            <a:off x="3492500" y="5589587"/>
            <a:ext cx="1871662" cy="863600"/>
          </a:xfrm>
          <a:prstGeom prst="roundRect">
            <a:avLst>
              <a:gd name="adj" fmla="val 16667"/>
            </a:avLst>
          </a:prstGeom>
          <a:solidFill>
            <a:srgbClr val="FF99CC"/>
          </a:solidFill>
          <a:ln w="9525">
            <a:noFill/>
            <a:round/>
            <a:headEnd/>
            <a:tailEnd/>
          </a:ln>
        </p:spPr>
        <p:txBody>
          <a:bodyPr wrap="none" anchor="ctr"/>
          <a:lstStyle/>
          <a:p>
            <a:pPr algn="ctr"/>
            <a:r>
              <a:rPr lang="en-US" b="1" dirty="0">
                <a:latin typeface="Arial" charset="0"/>
              </a:rPr>
              <a:t>ATTRIBUTE</a:t>
            </a:r>
          </a:p>
          <a:p>
            <a:pPr algn="ctr"/>
            <a:r>
              <a:rPr lang="en-US" sz="1200" dirty="0">
                <a:latin typeface="Arial" charset="0"/>
              </a:rPr>
              <a:t>Define state of the object</a:t>
            </a:r>
            <a:endParaRPr lang="ru-RU" sz="1200" dirty="0">
              <a:latin typeface="Arial" charset="0"/>
            </a:endParaRPr>
          </a:p>
        </p:txBody>
      </p:sp>
      <p:sp>
        <p:nvSpPr>
          <p:cNvPr id="18433" name="Title 1"/>
          <p:cNvSpPr>
            <a:spLocks noGrp="1"/>
          </p:cNvSpPr>
          <p:nvPr>
            <p:ph type="title"/>
          </p:nvPr>
        </p:nvSpPr>
        <p:spPr>
          <a:xfrm>
            <a:off x="914400" y="274638"/>
            <a:ext cx="7772400" cy="941386"/>
          </a:xfrm>
        </p:spPr>
        <p:txBody>
          <a:bodyPr>
            <a:normAutofit/>
          </a:bodyPr>
          <a:lstStyle/>
          <a:p>
            <a:pPr eaLnBrk="1" hangingPunct="1"/>
            <a:r>
              <a:rPr lang="en-US" sz="4900" b="1" dirty="0">
                <a:solidFill>
                  <a:srgbClr val="C00000"/>
                </a:solidFill>
                <a:latin typeface="Arial" charset="0"/>
                <a:cs typeface="Arial" charset="0"/>
              </a:rPr>
              <a:t>OOP1 – Recap: </a:t>
            </a:r>
            <a:endParaRPr lang="en-US" dirty="0">
              <a:latin typeface="Arial" charset="0"/>
              <a:cs typeface="Arial" charset="0"/>
            </a:endParaRPr>
          </a:p>
        </p:txBody>
      </p:sp>
      <p:sp>
        <p:nvSpPr>
          <p:cNvPr id="18434" name="Content Placeholder 2"/>
          <p:cNvSpPr>
            <a:spLocks noGrp="1"/>
          </p:cNvSpPr>
          <p:nvPr>
            <p:ph sz="quarter" idx="1"/>
          </p:nvPr>
        </p:nvSpPr>
        <p:spPr>
          <a:xfrm>
            <a:off x="735806" y="1523999"/>
            <a:ext cx="7672388" cy="2644776"/>
          </a:xfrm>
        </p:spPr>
        <p:txBody>
          <a:bodyPr>
            <a:normAutofit/>
          </a:bodyPr>
          <a:lstStyle/>
          <a:p>
            <a:pPr marL="0" indent="0">
              <a:buNone/>
            </a:pPr>
            <a:r>
              <a:rPr lang="en-US" sz="3900" dirty="0">
                <a:latin typeface="Arial" charset="0"/>
                <a:cs typeface="Arial" charset="0"/>
              </a:rPr>
              <a:t>Objects</a:t>
            </a:r>
            <a:endParaRPr lang="he-IL" sz="3900" dirty="0">
              <a:latin typeface="Arial" charset="0"/>
              <a:cs typeface="Arial" charset="0"/>
            </a:endParaRPr>
          </a:p>
          <a:p>
            <a:pPr eaLnBrk="1" hangingPunct="1"/>
            <a:r>
              <a:rPr lang="en-US" dirty="0">
                <a:latin typeface="Arial" charset="0"/>
                <a:cs typeface="Arial" charset="0"/>
              </a:rPr>
              <a:t>Objects are natural to us: everything in one place</a:t>
            </a:r>
          </a:p>
          <a:p>
            <a:pPr lvl="1" eaLnBrk="1" hangingPunct="1"/>
            <a:r>
              <a:rPr lang="en-US" dirty="0">
                <a:latin typeface="Arial" charset="0"/>
                <a:cs typeface="Arial" charset="0"/>
              </a:rPr>
              <a:t>Hold data (in most cases)</a:t>
            </a:r>
          </a:p>
          <a:p>
            <a:pPr lvl="2" eaLnBrk="1" hangingPunct="1"/>
            <a:r>
              <a:rPr lang="en-US" dirty="0">
                <a:latin typeface="Arial" charset="0"/>
                <a:cs typeface="Arial" charset="0"/>
              </a:rPr>
              <a:t>May be manipulated </a:t>
            </a:r>
          </a:p>
          <a:p>
            <a:pPr lvl="1" eaLnBrk="1" hangingPunct="1"/>
            <a:r>
              <a:rPr lang="en-US" dirty="0">
                <a:latin typeface="Arial" charset="0"/>
                <a:cs typeface="Arial" charset="0"/>
              </a:rPr>
              <a:t>Provide services (in most cases)</a:t>
            </a:r>
          </a:p>
        </p:txBody>
      </p:sp>
      <p:sp>
        <p:nvSpPr>
          <p:cNvPr id="18435" name="Slide Number Placeholder 3"/>
          <p:cNvSpPr>
            <a:spLocks noGrp="1"/>
          </p:cNvSpPr>
          <p:nvPr>
            <p:ph type="sldNum" sz="quarter" idx="12"/>
          </p:nvPr>
        </p:nvSpPr>
        <p:spPr bwMode="auto">
          <a:ln>
            <a:round/>
            <a:headEnd/>
            <a:tailEnd/>
          </a:ln>
        </p:spPr>
        <p:txBody>
          <a:bodyPr/>
          <a:lstStyle/>
          <a:p>
            <a:fld id="{D09ACE79-B81F-4261-9551-3C0B27D2FF81}" type="slidenum">
              <a:rPr lang="x-none" smtClean="0"/>
              <a:pPr/>
              <a:t>2</a:t>
            </a:fld>
            <a:endParaRPr lang="he-IL">
              <a:cs typeface="Aharoni" pitchFamily="2" charset="-79"/>
            </a:endParaRPr>
          </a:p>
        </p:txBody>
      </p:sp>
      <p:sp>
        <p:nvSpPr>
          <p:cNvPr id="18436" name="AutoShape 6"/>
          <p:cNvSpPr>
            <a:spLocks noChangeArrowheads="1"/>
          </p:cNvSpPr>
          <p:nvPr/>
        </p:nvSpPr>
        <p:spPr bwMode="auto">
          <a:xfrm>
            <a:off x="4932362" y="4365625"/>
            <a:ext cx="1871663" cy="863600"/>
          </a:xfrm>
          <a:prstGeom prst="roundRect">
            <a:avLst>
              <a:gd name="adj" fmla="val 16667"/>
            </a:avLst>
          </a:prstGeom>
          <a:solidFill>
            <a:srgbClr val="00CCFF"/>
          </a:solidFill>
          <a:ln w="9525">
            <a:noFill/>
            <a:round/>
            <a:headEnd/>
            <a:tailEnd/>
          </a:ln>
        </p:spPr>
        <p:txBody>
          <a:bodyPr wrap="none" anchor="ctr"/>
          <a:lstStyle/>
          <a:p>
            <a:pPr algn="ctr"/>
            <a:r>
              <a:rPr lang="en-US" b="1" dirty="0">
                <a:latin typeface="Arial" charset="0"/>
              </a:rPr>
              <a:t>OBJECT</a:t>
            </a:r>
            <a:endParaRPr lang="ru-RU" b="1" dirty="0">
              <a:latin typeface="Arial" charset="0"/>
            </a:endParaRPr>
          </a:p>
        </p:txBody>
      </p:sp>
      <p:sp>
        <p:nvSpPr>
          <p:cNvPr id="18441" name="Freeform 12"/>
          <p:cNvSpPr>
            <a:spLocks/>
          </p:cNvSpPr>
          <p:nvPr/>
        </p:nvSpPr>
        <p:spPr bwMode="auto">
          <a:xfrm>
            <a:off x="4357687" y="5373687"/>
            <a:ext cx="3086100" cy="196850"/>
          </a:xfrm>
          <a:custGeom>
            <a:avLst/>
            <a:gdLst>
              <a:gd name="T0" fmla="*/ 0 w 1944"/>
              <a:gd name="T1" fmla="*/ 124 h 124"/>
              <a:gd name="T2" fmla="*/ 0 w 1944"/>
              <a:gd name="T3" fmla="*/ 0 h 124"/>
              <a:gd name="T4" fmla="*/ 1944 w 1944"/>
              <a:gd name="T5" fmla="*/ 0 h 124"/>
              <a:gd name="T6" fmla="*/ 1943 w 1944"/>
              <a:gd name="T7" fmla="*/ 120 h 124"/>
              <a:gd name="T8" fmla="*/ 0 60000 65536"/>
              <a:gd name="T9" fmla="*/ 0 60000 65536"/>
              <a:gd name="T10" fmla="*/ 0 60000 65536"/>
              <a:gd name="T11" fmla="*/ 0 60000 65536"/>
              <a:gd name="T12" fmla="*/ 0 w 1944"/>
              <a:gd name="T13" fmla="*/ 0 h 124"/>
              <a:gd name="T14" fmla="*/ 1944 w 1944"/>
              <a:gd name="T15" fmla="*/ 124 h 124"/>
            </a:gdLst>
            <a:ahLst/>
            <a:cxnLst>
              <a:cxn ang="T8">
                <a:pos x="T0" y="T1"/>
              </a:cxn>
              <a:cxn ang="T9">
                <a:pos x="T2" y="T3"/>
              </a:cxn>
              <a:cxn ang="T10">
                <a:pos x="T4" y="T5"/>
              </a:cxn>
              <a:cxn ang="T11">
                <a:pos x="T6" y="T7"/>
              </a:cxn>
            </a:cxnLst>
            <a:rect l="T12" t="T13" r="T14" b="T15"/>
            <a:pathLst>
              <a:path w="1944" h="124">
                <a:moveTo>
                  <a:pt x="0" y="124"/>
                </a:moveTo>
                <a:lnTo>
                  <a:pt x="0" y="0"/>
                </a:lnTo>
                <a:lnTo>
                  <a:pt x="1944" y="0"/>
                </a:lnTo>
                <a:lnTo>
                  <a:pt x="1943" y="120"/>
                </a:lnTo>
              </a:path>
            </a:pathLst>
          </a:custGeom>
          <a:noFill/>
          <a:ln w="9525">
            <a:solidFill>
              <a:schemeClr val="tx1"/>
            </a:solidFill>
            <a:round/>
            <a:headEnd type="none" w="med" len="med"/>
            <a:tailEnd type="none" w="med" len="med"/>
          </a:ln>
        </p:spPr>
        <p:txBody>
          <a:bodyPr/>
          <a:lstStyle/>
          <a:p>
            <a:endParaRPr lang="en-US"/>
          </a:p>
        </p:txBody>
      </p:sp>
      <p:sp>
        <p:nvSpPr>
          <p:cNvPr id="18442" name="Line 13"/>
          <p:cNvSpPr>
            <a:spLocks noChangeShapeType="1"/>
          </p:cNvSpPr>
          <p:nvPr/>
        </p:nvSpPr>
        <p:spPr bwMode="auto">
          <a:xfrm flipV="1">
            <a:off x="5868987" y="5229225"/>
            <a:ext cx="0" cy="144462"/>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253996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928" y="66676"/>
            <a:ext cx="8309872" cy="971550"/>
          </a:xfrm>
        </p:spPr>
        <p:txBody>
          <a:bodyPr>
            <a:normAutofit/>
          </a:bodyPr>
          <a:lstStyle/>
          <a:p>
            <a:r>
              <a:rPr lang="en-US" sz="4400" b="1" dirty="0">
                <a:solidFill>
                  <a:srgbClr val="C00000"/>
                </a:solidFill>
                <a:latin typeface="Arial" charset="0"/>
                <a:cs typeface="Arial" charset="0"/>
              </a:rPr>
              <a:t>Gene Class – Constructor</a:t>
            </a:r>
          </a:p>
        </p:txBody>
      </p:sp>
      <p:sp>
        <p:nvSpPr>
          <p:cNvPr id="3" name="Slide Number Placeholder 2"/>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5BFAECAB-C45E-4A96-B7DD-92EBDA7AC1F7}" type="slidenum">
              <a:rPr kumimoji="0" lang="he-IL" sz="2000" b="0" i="0" u="none" strike="noStrike" kern="1200" cap="none" spc="0" normalizeH="0" baseline="0" noProof="0" smtClean="0">
                <a:ln>
                  <a:noFill/>
                </a:ln>
                <a:solidFill>
                  <a:srgbClr val="FFFFFF"/>
                </a:solidFill>
                <a:effectLst/>
                <a:uLnTx/>
                <a:uFillTx/>
                <a:latin typeface="Franklin Gothic Book"/>
                <a:ea typeface="+mj-ea"/>
                <a:cs typeface="Aharoni" panose="02010803020104030203" pitchFamily="2" charset="-79"/>
              </a:rPr>
              <a:pPr marL="0" marR="0" lvl="0" indent="0" algn="ctr" defTabSz="457200" rtl="0" eaLnBrk="1" fontAlgn="auto" latinLnBrk="0" hangingPunct="1">
                <a:lnSpc>
                  <a:spcPct val="100000"/>
                </a:lnSpc>
                <a:spcBef>
                  <a:spcPts val="0"/>
                </a:spcBef>
                <a:spcAft>
                  <a:spcPts val="0"/>
                </a:spcAft>
                <a:buClrTx/>
                <a:buSzTx/>
                <a:buFontTx/>
                <a:buNone/>
                <a:tabLst/>
                <a:defRPr/>
              </a:pPr>
              <a:t>20</a:t>
            </a:fld>
            <a:endParaRPr kumimoji="0" lang="he-IL" sz="2000" b="0" i="0" u="none" strike="noStrike" kern="1200" cap="none" spc="0" normalizeH="0" baseline="0" noProof="0" dirty="0">
              <a:ln>
                <a:noFill/>
              </a:ln>
              <a:solidFill>
                <a:srgbClr val="FFFFFF"/>
              </a:solidFill>
              <a:effectLst/>
              <a:uLnTx/>
              <a:uFillTx/>
              <a:latin typeface="Franklin Gothic Book"/>
              <a:ea typeface="+mj-ea"/>
              <a:cs typeface="Aharoni" panose="02010803020104030203" pitchFamily="2" charset="-79"/>
            </a:endParaRPr>
          </a:p>
        </p:txBody>
      </p:sp>
      <p:sp>
        <p:nvSpPr>
          <p:cNvPr id="5" name="Rectangle 4"/>
          <p:cNvSpPr/>
          <p:nvPr/>
        </p:nvSpPr>
        <p:spPr>
          <a:xfrm>
            <a:off x="829612" y="2887538"/>
            <a:ext cx="7755095" cy="2246769"/>
          </a:xfrm>
          <a:prstGeom prst="rect">
            <a:avLst/>
          </a:prstGeom>
          <a:solidFill>
            <a:srgbClr val="FFFFCC"/>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9900"/>
                </a:solidFill>
                <a:effectLst/>
                <a:uLnTx/>
                <a:uFillTx/>
                <a:latin typeface="Courier New" panose="02070309020205020404" pitchFamily="49" charset="0"/>
                <a:cs typeface="Courier New" panose="02070309020205020404" pitchFamily="49" charset="0"/>
              </a:rPr>
              <a:t>class </a:t>
            </a:r>
            <a:r>
              <a:rPr lang="en-US" sz="2000" b="1" dirty="0">
                <a:solidFill>
                  <a:srgbClr val="0000FF"/>
                </a:solidFill>
                <a:latin typeface="Courier New" panose="02070309020205020404" pitchFamily="49" charset="0"/>
                <a:cs typeface="Courier New" panose="02070309020205020404" pitchFamily="49" charset="0"/>
              </a:rPr>
              <a:t>Gene</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6600"/>
                </a:solidFill>
                <a:effectLst/>
                <a:uLnTx/>
                <a:uFillTx/>
                <a:latin typeface="Courier New" panose="02070309020205020404" pitchFamily="49" charset="0"/>
                <a:cs typeface="Courier New" panose="02070309020205020404" pitchFamily="49" charset="0"/>
              </a:rPr>
              <a:t>    </a:t>
            </a:r>
            <a:r>
              <a:rPr kumimoji="0" lang="en-US" sz="2000" b="1" i="0" u="none" strike="noStrike" kern="1200" cap="none" spc="0" normalizeH="0" baseline="0" noProof="0" dirty="0" err="1">
                <a:ln>
                  <a:noFill/>
                </a:ln>
                <a:solidFill>
                  <a:srgbClr val="FF9900"/>
                </a:solidFill>
                <a:effectLst/>
                <a:uLnTx/>
                <a:uFillTx/>
                <a:latin typeface="Courier New" panose="02070309020205020404" pitchFamily="49" charset="0"/>
                <a:cs typeface="Courier New" panose="02070309020205020404" pitchFamily="49" charset="0"/>
              </a:rPr>
              <a:t>def</a:t>
            </a:r>
            <a:r>
              <a:rPr kumimoji="0" lang="en-US" sz="2000" b="1" i="0" u="none" strike="noStrike" kern="1200" cap="none" spc="0" normalizeH="0" baseline="0" noProof="0" dirty="0">
                <a:ln>
                  <a:noFill/>
                </a:ln>
                <a:solidFill>
                  <a:srgbClr val="FF9900"/>
                </a:solidFill>
                <a:effectLst/>
                <a:uLnTx/>
                <a:uFillTx/>
                <a:latin typeface="Courier New" panose="02070309020205020404" pitchFamily="49" charset="0"/>
                <a:cs typeface="Courier New" panose="02070309020205020404" pitchFamily="49" charset="0"/>
              </a:rPr>
              <a:t> </a:t>
            </a:r>
            <a:r>
              <a:rPr kumimoji="0" lang="en-US" sz="2000" b="1" i="0" u="none" strike="noStrike" kern="1200" cap="none" spc="30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__</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cs typeface="Courier New" panose="02070309020205020404" pitchFamily="49" charset="0"/>
              </a:rPr>
              <a:t>init</a:t>
            </a:r>
            <a:r>
              <a:rPr kumimoji="0" lang="en-US" sz="2000" b="1" i="0" u="none" strike="noStrike" kern="1200" cap="none" spc="30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__</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(self, </a:t>
            </a:r>
            <a:r>
              <a:rPr lang="en-US" sz="2000" b="1" dirty="0" err="1">
                <a:solidFill>
                  <a:prstClr val="black"/>
                </a:solidFill>
                <a:latin typeface="Courier New" panose="02070309020205020404" pitchFamily="49" charset="0"/>
                <a:cs typeface="Courier New" panose="02070309020205020404" pitchFamily="49" charset="0"/>
              </a:rPr>
              <a:t>seq</a:t>
            </a:r>
            <a:r>
              <a:rPr lang="en-US" sz="2000" b="1" dirty="0">
                <a:solidFill>
                  <a:prstClr val="black"/>
                </a:solidFill>
                <a:latin typeface="Courier New" panose="02070309020205020404" pitchFamily="49" charset="0"/>
                <a:cs typeface="Courier New" panose="02070309020205020404" pitchFamily="49" charset="0"/>
              </a:rPr>
              <a:t>)</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a:t>
            </a:r>
          </a:p>
          <a:p>
            <a:pPr lvl="0"/>
            <a:r>
              <a:rPr lang="en-US" sz="2000" b="1" dirty="0">
                <a:solidFill>
                  <a:prstClr val="black"/>
                </a:solidFill>
                <a:latin typeface="Courier New" panose="02070309020205020404" pitchFamily="49" charset="0"/>
                <a:cs typeface="Courier New" panose="02070309020205020404" pitchFamily="49" charset="0"/>
              </a:rPr>
              <a:t>	     </a:t>
            </a:r>
            <a:r>
              <a:rPr lang="en-US" sz="2000" b="1" dirty="0" err="1">
                <a:solidFill>
                  <a:prstClr val="black"/>
                </a:solidFill>
                <a:latin typeface="Courier New" panose="02070309020205020404" pitchFamily="49" charset="0"/>
                <a:cs typeface="Courier New" panose="02070309020205020404" pitchFamily="49" charset="0"/>
              </a:rPr>
              <a:t>seq</a:t>
            </a:r>
            <a:r>
              <a:rPr lang="en-US" sz="2000" b="1" dirty="0">
                <a:solidFill>
                  <a:prstClr val="black"/>
                </a:solidFill>
                <a:latin typeface="Courier New" panose="02070309020205020404" pitchFamily="49" charset="0"/>
                <a:cs typeface="Courier New" panose="02070309020205020404" pitchFamily="49" charset="0"/>
              </a:rPr>
              <a:t> = </a:t>
            </a:r>
            <a:r>
              <a:rPr lang="en-US" sz="2000" b="1" dirty="0" err="1">
                <a:solidFill>
                  <a:prstClr val="black"/>
                </a:solidFill>
                <a:latin typeface="Courier New" panose="02070309020205020404" pitchFamily="49" charset="0"/>
                <a:cs typeface="Courier New" panose="02070309020205020404" pitchFamily="49" charset="0"/>
              </a:rPr>
              <a:t>seq.replace</a:t>
            </a:r>
            <a:r>
              <a:rPr lang="en-US" sz="2000" b="1" dirty="0">
                <a:solidFill>
                  <a:prstClr val="black"/>
                </a:solidFill>
                <a:latin typeface="Courier New" panose="02070309020205020404" pitchFamily="49" charset="0"/>
                <a:cs typeface="Courier New" panose="02070309020205020404" pitchFamily="49" charset="0"/>
              </a:rPr>
              <a:t>(</a:t>
            </a:r>
            <a:r>
              <a:rPr lang="en-US" sz="2000" b="1" dirty="0">
                <a:solidFill>
                  <a:srgbClr val="00B050"/>
                </a:solidFill>
                <a:latin typeface="Courier New" panose="02070309020205020404" pitchFamily="49" charset="0"/>
                <a:cs typeface="Courier New" panose="02070309020205020404" pitchFamily="49" charset="0"/>
              </a:rPr>
              <a:t>'</a:t>
            </a:r>
            <a:r>
              <a:rPr lang="en-US" sz="2000" b="1" dirty="0">
                <a:solidFill>
                  <a:prstClr val="black"/>
                </a:solidFill>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a:t>
            </a:r>
            <a:r>
              <a:rPr lang="en-US" sz="2000" b="1" dirty="0">
                <a:solidFill>
                  <a:prstClr val="black"/>
                </a:solidFill>
                <a:latin typeface="Courier New" panose="02070309020205020404" pitchFamily="49" charset="0"/>
                <a:cs typeface="Courier New" panose="02070309020205020404" pitchFamily="49" charset="0"/>
              </a:rPr>
              <a:t>,</a:t>
            </a:r>
            <a:r>
              <a:rPr lang="en-US" sz="2000" b="1" dirty="0">
                <a:solidFill>
                  <a:srgbClr val="00B050"/>
                </a:solidFill>
                <a:latin typeface="Courier New" panose="02070309020205020404" pitchFamily="49" charset="0"/>
                <a:cs typeface="Courier New" panose="02070309020205020404" pitchFamily="49" charset="0"/>
              </a:rPr>
              <a:t> ''</a:t>
            </a:r>
            <a:r>
              <a:rPr lang="en-US" sz="2000" b="1" dirty="0">
                <a:solidFill>
                  <a:prstClr val="black"/>
                </a:solidFill>
                <a:latin typeface="Courier New" panose="02070309020205020404" pitchFamily="49" charset="0"/>
                <a:cs typeface="Courier New" panose="02070309020205020404" pitchFamily="49" charset="0"/>
              </a:rPr>
              <a:t>)</a:t>
            </a:r>
          </a:p>
          <a:p>
            <a:pPr lvl="0"/>
            <a:r>
              <a:rPr lang="en-US" sz="2000" b="1" dirty="0">
                <a:solidFill>
                  <a:prstClr val="black"/>
                </a:solidFill>
                <a:latin typeface="Courier New" panose="02070309020205020404" pitchFamily="49" charset="0"/>
                <a:cs typeface="Courier New" panose="02070309020205020404" pitchFamily="49" charset="0"/>
              </a:rPr>
              <a:t>        </a:t>
            </a:r>
            <a:r>
              <a:rPr lang="en-US" sz="2000" b="1" dirty="0" err="1">
                <a:solidFill>
                  <a:prstClr val="black"/>
                </a:solidFill>
                <a:latin typeface="Courier New" panose="02070309020205020404" pitchFamily="49" charset="0"/>
                <a:cs typeface="Courier New" panose="02070309020205020404" pitchFamily="49" charset="0"/>
              </a:rPr>
              <a:t>seq</a:t>
            </a:r>
            <a:r>
              <a:rPr lang="en-US" sz="2000" b="1" dirty="0">
                <a:solidFill>
                  <a:prstClr val="black"/>
                </a:solidFill>
                <a:latin typeface="Courier New" panose="02070309020205020404" pitchFamily="49" charset="0"/>
                <a:cs typeface="Courier New" panose="02070309020205020404" pitchFamily="49" charset="0"/>
              </a:rPr>
              <a:t> = </a:t>
            </a:r>
            <a:r>
              <a:rPr lang="en-US" sz="2000" b="1" dirty="0" err="1">
                <a:solidFill>
                  <a:prstClr val="black"/>
                </a:solidFill>
                <a:latin typeface="Courier New" panose="02070309020205020404" pitchFamily="49" charset="0"/>
                <a:cs typeface="Courier New" panose="02070309020205020404" pitchFamily="49" charset="0"/>
              </a:rPr>
              <a:t>seq.upper</a:t>
            </a:r>
            <a:r>
              <a:rPr lang="en-US" sz="2000" b="1" dirty="0">
                <a:solidFill>
                  <a:prstClr val="black"/>
                </a:solidFill>
                <a:latin typeface="Courier New" panose="02070309020205020404" pitchFamily="49" charset="0"/>
                <a:cs typeface="Courier New" panose="02070309020205020404" pitchFamily="49" charset="0"/>
              </a:rPr>
              <a:t>()</a:t>
            </a:r>
          </a:p>
          <a:p>
            <a:pPr lvl="0"/>
            <a:r>
              <a:rPr lang="en-US" sz="2000" b="1" dirty="0">
                <a:solidFill>
                  <a:prstClr val="black"/>
                </a:solidFill>
                <a:latin typeface="Courier New" panose="02070309020205020404" pitchFamily="49" charset="0"/>
                <a:cs typeface="Courier New" panose="02070309020205020404" pitchFamily="49" charset="0"/>
              </a:rPr>
              <a:t>        </a:t>
            </a:r>
            <a:r>
              <a:rPr lang="en-US" sz="2000" b="1" dirty="0" err="1">
                <a:solidFill>
                  <a:prstClr val="black"/>
                </a:solidFill>
                <a:latin typeface="Courier New" panose="02070309020205020404" pitchFamily="49" charset="0"/>
                <a:cs typeface="Courier New" panose="02070309020205020404" pitchFamily="49" charset="0"/>
              </a:rPr>
              <a:t>self.seq</a:t>
            </a:r>
            <a:r>
              <a:rPr lang="en-US" sz="2000" b="1" dirty="0">
                <a:solidFill>
                  <a:prstClr val="black"/>
                </a:solidFill>
                <a:latin typeface="Courier New" panose="02070309020205020404" pitchFamily="49" charset="0"/>
                <a:cs typeface="Courier New" panose="02070309020205020404" pitchFamily="49" charset="0"/>
              </a:rPr>
              <a:t> = </a:t>
            </a:r>
            <a:r>
              <a:rPr lang="en-US" sz="2000" b="1" dirty="0" err="1">
                <a:solidFill>
                  <a:prstClr val="black"/>
                </a:solidFill>
                <a:latin typeface="Courier New" panose="02070309020205020404" pitchFamily="49" charset="0"/>
                <a:cs typeface="Courier New" panose="02070309020205020404" pitchFamily="49" charset="0"/>
              </a:rPr>
              <a:t>seq</a:t>
            </a:r>
            <a:r>
              <a:rPr lang="en-US" sz="2000" b="1" dirty="0">
                <a:solidFill>
                  <a:prstClr val="black"/>
                </a:solidFill>
                <a:latin typeface="Courier New" panose="02070309020205020404" pitchFamily="49" charset="0"/>
                <a:cs typeface="Courier New" panose="02070309020205020404" pitchFamily="49" charset="0"/>
              </a:rPr>
              <a:t>        </a:t>
            </a:r>
          </a:p>
          <a:p>
            <a:pPr lvl="0"/>
            <a:r>
              <a:rPr lang="en-US" sz="2000" b="1" dirty="0">
                <a:solidFill>
                  <a:prstClr val="black"/>
                </a:solidFill>
                <a:latin typeface="Courier New" panose="02070309020205020404" pitchFamily="49" charset="0"/>
                <a:cs typeface="Courier New" panose="02070309020205020404" pitchFamily="49" charset="0"/>
              </a:rPr>
              <a:t>        </a:t>
            </a:r>
            <a:r>
              <a:rPr lang="en-US" sz="2000" b="1" dirty="0">
                <a:solidFill>
                  <a:srgbClr val="FF9900"/>
                </a:solidFill>
                <a:latin typeface="Courier New" panose="02070309020205020404" pitchFamily="49" charset="0"/>
                <a:cs typeface="Courier New" panose="02070309020205020404" pitchFamily="49" charset="0"/>
              </a:rPr>
              <a:t>if not </a:t>
            </a:r>
            <a:r>
              <a:rPr lang="en-US" sz="2000" b="1" dirty="0" err="1">
                <a:solidFill>
                  <a:prstClr val="black"/>
                </a:solidFill>
                <a:latin typeface="Courier New" panose="02070309020205020404" pitchFamily="49" charset="0"/>
                <a:cs typeface="Courier New" panose="02070309020205020404" pitchFamily="49" charset="0"/>
              </a:rPr>
              <a:t>self.is_valid</a:t>
            </a:r>
            <a:r>
              <a:rPr lang="en-US" sz="2000" b="1" dirty="0">
                <a:solidFill>
                  <a:prstClr val="black"/>
                </a:solidFill>
                <a:latin typeface="Courier New" panose="02070309020205020404" pitchFamily="49" charset="0"/>
                <a:cs typeface="Courier New" panose="02070309020205020404" pitchFamily="49" charset="0"/>
              </a:rPr>
              <a:t>():</a:t>
            </a:r>
          </a:p>
          <a:p>
            <a:pPr lvl="0"/>
            <a:r>
              <a:rPr lang="en-US" sz="2000" b="1" dirty="0">
                <a:solidFill>
                  <a:prstClr val="black"/>
                </a:solidFill>
                <a:latin typeface="Courier New" panose="02070309020205020404" pitchFamily="49" charset="0"/>
                <a:cs typeface="Courier New" panose="02070309020205020404" pitchFamily="49" charset="0"/>
              </a:rPr>
              <a:t>            raise </a:t>
            </a:r>
            <a:r>
              <a:rPr lang="en-US" sz="2000" b="1" dirty="0" err="1">
                <a:solidFill>
                  <a:srgbClr val="7030A0"/>
                </a:solidFill>
                <a:latin typeface="Courier New" panose="02070309020205020404" pitchFamily="49" charset="0"/>
                <a:cs typeface="Courier New" panose="02070309020205020404" pitchFamily="49" charset="0"/>
              </a:rPr>
              <a:t>ValueError</a:t>
            </a:r>
            <a:r>
              <a:rPr lang="en-US" sz="2000" b="1" dirty="0">
                <a:solidFill>
                  <a:srgbClr val="7030A0"/>
                </a:solidFill>
                <a:latin typeface="Courier New" panose="02070309020205020404" pitchFamily="49" charset="0"/>
                <a:cs typeface="Courier New" panose="02070309020205020404" pitchFamily="49" charset="0"/>
              </a:rPr>
              <a:t>(</a:t>
            </a:r>
            <a:r>
              <a:rPr lang="en-US" sz="2000" b="1" dirty="0">
                <a:solidFill>
                  <a:srgbClr val="00B050"/>
                </a:solidFill>
                <a:latin typeface="Courier New" panose="02070309020205020404" pitchFamily="49" charset="0"/>
                <a:cs typeface="Courier New" panose="02070309020205020404" pitchFamily="49" charset="0"/>
              </a:rPr>
              <a:t>'Invalid sequence!'</a:t>
            </a:r>
            <a:r>
              <a:rPr lang="en-US" sz="2000" b="1" dirty="0">
                <a:latin typeface="Courier New" panose="02070309020205020404" pitchFamily="49" charset="0"/>
                <a:cs typeface="Courier New" panose="02070309020205020404" pitchFamily="49" charset="0"/>
              </a:rPr>
              <a:t>)</a:t>
            </a:r>
            <a:endParaRPr kumimoji="0" lang="en-US" sz="2000" b="1" i="0" u="none" strike="noStrike" kern="1200" cap="none" spc="0" normalizeH="0" baseline="0" noProof="0" dirty="0">
              <a:ln>
                <a:noFill/>
              </a:ln>
              <a:effectLst/>
              <a:uLnTx/>
              <a:uFillTx/>
              <a:latin typeface="Courier New" panose="02070309020205020404" pitchFamily="49" charset="0"/>
              <a:cs typeface="Courier New" panose="02070309020205020404" pitchFamily="49" charset="0"/>
            </a:endParaRPr>
          </a:p>
        </p:txBody>
      </p:sp>
      <p:sp>
        <p:nvSpPr>
          <p:cNvPr id="6" name="מלבן 5"/>
          <p:cNvSpPr/>
          <p:nvPr/>
        </p:nvSpPr>
        <p:spPr>
          <a:xfrm>
            <a:off x="734132" y="5224846"/>
            <a:ext cx="6948460" cy="707886"/>
          </a:xfrm>
          <a:prstGeom prst="rect">
            <a:avLst/>
          </a:prstGeom>
        </p:spPr>
        <p:txBody>
          <a:bodyPr wrap="square">
            <a:spAutoFit/>
          </a:bodyPr>
          <a:lstStyle/>
          <a:p>
            <a:pPr lvl="0"/>
            <a:r>
              <a:rPr lang="en-US" sz="2000" b="1" dirty="0">
                <a:solidFill>
                  <a:srgbClr val="C00000"/>
                </a:solidFill>
                <a:latin typeface="Courier New" panose="02070309020205020404" pitchFamily="49" charset="0"/>
                <a:cs typeface="Courier New" panose="02070309020205020404" pitchFamily="49" charset="0"/>
              </a:rPr>
              <a:t>&gt;&gt;&gt;</a:t>
            </a:r>
            <a:r>
              <a:rPr lang="en-US" sz="2000" b="1" dirty="0">
                <a:latin typeface="Courier New" panose="02070309020205020404" pitchFamily="49" charset="0"/>
                <a:cs typeface="Courier New" panose="02070309020205020404" pitchFamily="49" charset="0"/>
              </a:rPr>
              <a:t> </a:t>
            </a:r>
            <a:r>
              <a:rPr lang="en-US" sz="2000" b="1" dirty="0">
                <a:solidFill>
                  <a:prstClr val="black"/>
                </a:solidFill>
                <a:latin typeface="Courier New" panose="02070309020205020404" pitchFamily="49" charset="0"/>
                <a:cs typeface="Courier New" panose="02070309020205020404" pitchFamily="49" charset="0"/>
              </a:rPr>
              <a:t>Gene(</a:t>
            </a:r>
            <a:r>
              <a:rPr lang="en-US" sz="2000" b="1" dirty="0">
                <a:solidFill>
                  <a:srgbClr val="00B050"/>
                </a:solidFill>
                <a:latin typeface="Courier New" panose="02070309020205020404" pitchFamily="49" charset="0"/>
                <a:cs typeface="Courier New" panose="02070309020205020404" pitchFamily="49" charset="0"/>
              </a:rPr>
              <a:t>'</a:t>
            </a:r>
            <a:r>
              <a:rPr lang="en-US" sz="2000" b="1" dirty="0" err="1">
                <a:solidFill>
                  <a:srgbClr val="00B050"/>
                </a:solidFill>
                <a:latin typeface="Courier New" panose="02070309020205020404" pitchFamily="49" charset="0"/>
                <a:cs typeface="Courier New" panose="02070309020205020404" pitchFamily="49" charset="0"/>
              </a:rPr>
              <a:t>AGc</a:t>
            </a:r>
            <a:r>
              <a:rPr lang="en-US" sz="2000" b="1" dirty="0">
                <a:solidFill>
                  <a:srgbClr val="00B050"/>
                </a:solidFill>
                <a:latin typeface="Courier New" panose="02070309020205020404" pitchFamily="49" charset="0"/>
                <a:cs typeface="Courier New" panose="02070309020205020404" pitchFamily="49" charset="0"/>
              </a:rPr>
              <a:t> </a:t>
            </a:r>
            <a:r>
              <a:rPr lang="en-US" sz="2000" b="1" dirty="0" err="1">
                <a:solidFill>
                  <a:srgbClr val="00B050"/>
                </a:solidFill>
                <a:latin typeface="Courier New" panose="02070309020205020404" pitchFamily="49" charset="0"/>
                <a:cs typeface="Courier New" panose="02070309020205020404" pitchFamily="49" charset="0"/>
              </a:rPr>
              <a:t>tGT</a:t>
            </a:r>
            <a:r>
              <a:rPr lang="en-US" sz="2000" b="1" dirty="0">
                <a:solidFill>
                  <a:srgbClr val="00B050"/>
                </a:solidFill>
                <a:latin typeface="Courier New" panose="02070309020205020404" pitchFamily="49" charset="0"/>
                <a:cs typeface="Courier New" panose="02070309020205020404" pitchFamily="49" charset="0"/>
              </a:rPr>
              <a:t> </a:t>
            </a:r>
            <a:r>
              <a:rPr lang="en-US" sz="2000" b="1" dirty="0" err="1">
                <a:solidFill>
                  <a:srgbClr val="00B050"/>
                </a:solidFill>
                <a:latin typeface="Courier New" panose="02070309020205020404" pitchFamily="49" charset="0"/>
                <a:cs typeface="Courier New" panose="02070309020205020404" pitchFamily="49" charset="0"/>
              </a:rPr>
              <a:t>CAa</a:t>
            </a:r>
            <a:r>
              <a:rPr lang="en-US" sz="2000" b="1" dirty="0">
                <a:solidFill>
                  <a:srgbClr val="00B050"/>
                </a:solidFill>
                <a:latin typeface="Courier New" panose="02070309020205020404" pitchFamily="49" charset="0"/>
                <a:cs typeface="Courier New" panose="02070309020205020404" pitchFamily="49" charset="0"/>
              </a:rPr>
              <a:t> GTC'</a:t>
            </a:r>
            <a:r>
              <a:rPr lang="en-US" sz="2000" b="1" dirty="0">
                <a:solidFill>
                  <a:prstClr val="black"/>
                </a:solidFill>
                <a:latin typeface="Courier New" panose="02070309020205020404" pitchFamily="49" charset="0"/>
                <a:cs typeface="Courier New" panose="02070309020205020404" pitchFamily="49" charset="0"/>
              </a:rPr>
              <a:t>)</a:t>
            </a:r>
          </a:p>
          <a:p>
            <a:pPr lvl="0"/>
            <a:r>
              <a:rPr lang="en-US" sz="2000" b="1" dirty="0">
                <a:solidFill>
                  <a:srgbClr val="0000FF"/>
                </a:solidFill>
                <a:latin typeface="Courier New" panose="02070309020205020404" pitchFamily="49" charset="0"/>
                <a:cs typeface="Courier New" panose="02070309020205020404" pitchFamily="49" charset="0"/>
              </a:rPr>
              <a:t>AGCTGTCAAGTC</a:t>
            </a:r>
          </a:p>
        </p:txBody>
      </p:sp>
      <p:sp>
        <p:nvSpPr>
          <p:cNvPr id="4" name="מלבן 3"/>
          <p:cNvSpPr/>
          <p:nvPr/>
        </p:nvSpPr>
        <p:spPr>
          <a:xfrm>
            <a:off x="960240" y="1240646"/>
            <a:ext cx="7354148" cy="1397306"/>
          </a:xfrm>
          <a:prstGeom prst="rect">
            <a:avLst/>
          </a:prstGeom>
        </p:spPr>
        <p:txBody>
          <a:bodyPr wrap="square">
            <a:spAutoFit/>
          </a:bodyPr>
          <a:lstStyle/>
          <a:p>
            <a:pPr marL="342900" indent="-342900" eaLnBrk="0" hangingPunct="0">
              <a:spcBef>
                <a:spcPct val="20000"/>
              </a:spcBef>
              <a:spcAft>
                <a:spcPts val="600"/>
              </a:spcAft>
              <a:buFontTx/>
              <a:buChar char="•"/>
            </a:pPr>
            <a:r>
              <a:rPr lang="en-US" sz="2200" dirty="0">
                <a:latin typeface="Arial" panose="020B0604020202020204" pitchFamily="34" charset="0"/>
                <a:cs typeface="Arial" panose="020B0604020202020204" pitchFamily="34" charset="0"/>
              </a:rPr>
              <a:t>Input to </a:t>
            </a:r>
            <a:r>
              <a:rPr lang="en-US" sz="2000" b="1" dirty="0">
                <a:solidFill>
                  <a:srgbClr val="0000FF"/>
                </a:solidFill>
                <a:latin typeface="Courier New" panose="02070309020205020404" pitchFamily="49" charset="0"/>
                <a:cs typeface="Courier New" panose="02070309020205020404" pitchFamily="49" charset="0"/>
              </a:rPr>
              <a:t>__</a:t>
            </a:r>
            <a:r>
              <a:rPr lang="en-US" sz="2000" b="1" dirty="0" err="1">
                <a:solidFill>
                  <a:srgbClr val="0000FF"/>
                </a:solidFill>
                <a:latin typeface="Courier New" panose="02070309020205020404" pitchFamily="49" charset="0"/>
                <a:cs typeface="Courier New" panose="02070309020205020404" pitchFamily="49" charset="0"/>
              </a:rPr>
              <a:t>init</a:t>
            </a:r>
            <a:r>
              <a:rPr lang="en-US" sz="2000" b="1" dirty="0">
                <a:solidFill>
                  <a:srgbClr val="0000FF"/>
                </a:solidFill>
                <a:latin typeface="Courier New" panose="02070309020205020404" pitchFamily="49" charset="0"/>
                <a:cs typeface="Courier New" panose="02070309020205020404" pitchFamily="49" charset="0"/>
              </a:rPr>
              <a:t>__</a:t>
            </a:r>
            <a:r>
              <a:rPr lang="en-US" sz="2200" dirty="0">
                <a:solidFill>
                  <a:srgbClr val="003399"/>
                </a:solidFill>
                <a:latin typeface="Times New Roman" pitchFamily="18" charset="0"/>
                <a:cs typeface="Times New Roman" pitchFamily="18" charset="0"/>
              </a:rPr>
              <a:t> </a:t>
            </a:r>
            <a:r>
              <a:rPr lang="en-US" sz="2200" dirty="0">
                <a:latin typeface="Arial" panose="020B0604020202020204" pitchFamily="34" charset="0"/>
                <a:cs typeface="Arial" panose="020B0604020202020204" pitchFamily="34" charset="0"/>
              </a:rPr>
              <a:t>is a string</a:t>
            </a:r>
          </a:p>
          <a:p>
            <a:pPr marL="800100" lvl="1" indent="-342900" eaLnBrk="0" hangingPunct="0">
              <a:spcBef>
                <a:spcPct val="20000"/>
              </a:spcBef>
              <a:spcAft>
                <a:spcPts val="600"/>
              </a:spcAft>
              <a:buFontTx/>
              <a:buChar char="•"/>
            </a:pPr>
            <a:r>
              <a:rPr lang="en-US" sz="2200" dirty="0">
                <a:latin typeface="Arial" panose="020B0604020202020204" pitchFamily="34" charset="0"/>
                <a:cs typeface="Arial" panose="020B0604020202020204" pitchFamily="34" charset="0"/>
              </a:rPr>
              <a:t>Should remove spaces, and convert to upper case</a:t>
            </a:r>
          </a:p>
          <a:p>
            <a:pPr marL="800100" lvl="1" indent="-342900" eaLnBrk="0" hangingPunct="0">
              <a:spcBef>
                <a:spcPct val="20000"/>
              </a:spcBef>
              <a:spcAft>
                <a:spcPts val="600"/>
              </a:spcAft>
              <a:buFontTx/>
              <a:buChar char="•"/>
            </a:pPr>
            <a:r>
              <a:rPr lang="en-US" sz="2200" dirty="0">
                <a:latin typeface="Arial" panose="020B0604020202020204" pitchFamily="34" charset="0"/>
                <a:cs typeface="Arial" panose="020B0604020202020204" pitchFamily="34" charset="0"/>
              </a:rPr>
              <a:t>Should validate input (only ACGT are allowed)</a:t>
            </a:r>
          </a:p>
        </p:txBody>
      </p:sp>
    </p:spTree>
    <p:extLst>
      <p:ext uri="{BB962C8B-B14F-4D97-AF65-F5344CB8AC3E}">
        <p14:creationId xmlns:p14="http://schemas.microsoft.com/office/powerpoint/2010/main" val="221040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928" y="-60086"/>
            <a:ext cx="8309872" cy="1143000"/>
          </a:xfrm>
        </p:spPr>
        <p:txBody>
          <a:bodyPr>
            <a:normAutofit/>
          </a:bodyPr>
          <a:lstStyle/>
          <a:p>
            <a:r>
              <a:rPr lang="en-US" sz="4400" b="1" dirty="0">
                <a:solidFill>
                  <a:srgbClr val="C00000"/>
                </a:solidFill>
                <a:latin typeface="Arial" charset="0"/>
                <a:cs typeface="Arial" charset="0"/>
              </a:rPr>
              <a:t>Gene Class – </a:t>
            </a:r>
            <a:r>
              <a:rPr lang="en-US" sz="4400" b="1" dirty="0" err="1">
                <a:solidFill>
                  <a:srgbClr val="C00000"/>
                </a:solidFill>
                <a:latin typeface="Arial" charset="0"/>
                <a:cs typeface="Arial" charset="0"/>
              </a:rPr>
              <a:t>is_valid</a:t>
            </a:r>
            <a:endParaRPr lang="en-US" sz="4400" b="1" dirty="0">
              <a:solidFill>
                <a:srgbClr val="C00000"/>
              </a:solidFill>
              <a:latin typeface="Arial" charset="0"/>
              <a:cs typeface="Arial" charset="0"/>
            </a:endParaRPr>
          </a:p>
        </p:txBody>
      </p:sp>
      <p:sp>
        <p:nvSpPr>
          <p:cNvPr id="3" name="Slide Number Placeholder 2"/>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5BFAECAB-C45E-4A96-B7DD-92EBDA7AC1F7}" type="slidenum">
              <a:rPr kumimoji="0" lang="he-IL" sz="2000" b="0" i="0" u="none" strike="noStrike" kern="1200" cap="none" spc="0" normalizeH="0" baseline="0" noProof="0" smtClean="0">
                <a:ln>
                  <a:noFill/>
                </a:ln>
                <a:solidFill>
                  <a:srgbClr val="FFFFFF"/>
                </a:solidFill>
                <a:effectLst/>
                <a:uLnTx/>
                <a:uFillTx/>
                <a:latin typeface="Franklin Gothic Book"/>
                <a:ea typeface="+mj-ea"/>
                <a:cs typeface="Aharoni" panose="02010803020104030203" pitchFamily="2" charset="-79"/>
              </a:rPr>
              <a:pPr marL="0" marR="0" lvl="0" indent="0" algn="ctr" defTabSz="457200" rtl="0" eaLnBrk="1" fontAlgn="auto" latinLnBrk="0" hangingPunct="1">
                <a:lnSpc>
                  <a:spcPct val="100000"/>
                </a:lnSpc>
                <a:spcBef>
                  <a:spcPts val="0"/>
                </a:spcBef>
                <a:spcAft>
                  <a:spcPts val="0"/>
                </a:spcAft>
                <a:buClrTx/>
                <a:buSzTx/>
                <a:buFontTx/>
                <a:buNone/>
                <a:tabLst/>
                <a:defRPr/>
              </a:pPr>
              <a:t>21</a:t>
            </a:fld>
            <a:endParaRPr kumimoji="0" lang="he-IL" sz="2000" b="0" i="0" u="none" strike="noStrike" kern="1200" cap="none" spc="0" normalizeH="0" baseline="0" noProof="0" dirty="0">
              <a:ln>
                <a:noFill/>
              </a:ln>
              <a:solidFill>
                <a:srgbClr val="FFFFFF"/>
              </a:solidFill>
              <a:effectLst/>
              <a:uLnTx/>
              <a:uFillTx/>
              <a:latin typeface="Franklin Gothic Book"/>
              <a:ea typeface="+mj-ea"/>
              <a:cs typeface="Aharoni" panose="02010803020104030203" pitchFamily="2" charset="-79"/>
            </a:endParaRPr>
          </a:p>
        </p:txBody>
      </p:sp>
      <p:sp>
        <p:nvSpPr>
          <p:cNvPr id="5" name="Rectangle 4"/>
          <p:cNvSpPr/>
          <p:nvPr/>
        </p:nvSpPr>
        <p:spPr>
          <a:xfrm>
            <a:off x="911254" y="1584349"/>
            <a:ext cx="7775546" cy="378565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9900"/>
                </a:solidFill>
                <a:effectLst/>
                <a:uLnTx/>
                <a:uFillTx/>
                <a:latin typeface="Courier New" panose="02070309020205020404" pitchFamily="49" charset="0"/>
                <a:cs typeface="Courier New" panose="02070309020205020404" pitchFamily="49" charset="0"/>
              </a:rPr>
              <a:t>class </a:t>
            </a:r>
            <a:r>
              <a:rPr lang="en-US" sz="2000" b="1" dirty="0">
                <a:solidFill>
                  <a:srgbClr val="0000FF"/>
                </a:solidFill>
                <a:latin typeface="Courier New" panose="02070309020205020404" pitchFamily="49" charset="0"/>
                <a:cs typeface="Courier New" panose="02070309020205020404" pitchFamily="49" charset="0"/>
              </a:rPr>
              <a:t>Gene</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6600"/>
                </a:solidFill>
                <a:effectLst/>
                <a:uLnTx/>
                <a:uFillTx/>
                <a:latin typeface="Courier New" panose="02070309020205020404" pitchFamily="49" charset="0"/>
                <a:cs typeface="Courier New" panose="02070309020205020404" pitchFamily="49" charset="0"/>
              </a:rPr>
              <a:t>    </a:t>
            </a:r>
            <a:r>
              <a:rPr kumimoji="0" lang="en-US" sz="2000" b="1" i="0" u="none" strike="noStrike" kern="1200" cap="none" spc="0" normalizeH="0" baseline="0" noProof="0" dirty="0" err="1">
                <a:ln>
                  <a:noFill/>
                </a:ln>
                <a:solidFill>
                  <a:srgbClr val="FF9900"/>
                </a:solidFill>
                <a:effectLst/>
                <a:uLnTx/>
                <a:uFillTx/>
                <a:latin typeface="Courier New" panose="02070309020205020404" pitchFamily="49" charset="0"/>
                <a:cs typeface="Courier New" panose="02070309020205020404" pitchFamily="49" charset="0"/>
              </a:rPr>
              <a:t>def</a:t>
            </a:r>
            <a:r>
              <a:rPr kumimoji="0" lang="en-US" sz="2000" b="1" i="0" u="none" strike="noStrike" kern="1200" cap="none" spc="0" normalizeH="0" baseline="0" noProof="0" dirty="0">
                <a:ln>
                  <a:noFill/>
                </a:ln>
                <a:solidFill>
                  <a:srgbClr val="FF9900"/>
                </a:solidFill>
                <a:effectLst/>
                <a:uLnTx/>
                <a:uFillTx/>
                <a:latin typeface="Courier New" panose="02070309020205020404" pitchFamily="49" charset="0"/>
                <a:cs typeface="Courier New" panose="02070309020205020404" pitchFamily="49" charset="0"/>
              </a:rPr>
              <a:t> </a:t>
            </a:r>
            <a:r>
              <a:rPr kumimoji="0" lang="en-US" sz="2000" b="1" i="0" u="none" strike="noStrike" kern="1200" cap="none" spc="30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__</a:t>
            </a:r>
            <a:r>
              <a:rPr kumimoji="0" lang="en-US" sz="2000" b="1" i="0" u="none" strike="noStrike" kern="1200" cap="none" spc="0" normalizeH="0" baseline="0" noProof="0" dirty="0" err="1">
                <a:ln>
                  <a:noFill/>
                </a:ln>
                <a:solidFill>
                  <a:srgbClr val="0000FF"/>
                </a:solidFill>
                <a:effectLst/>
                <a:uLnTx/>
                <a:uFillTx/>
                <a:latin typeface="Courier New" panose="02070309020205020404" pitchFamily="49" charset="0"/>
                <a:cs typeface="Courier New" panose="02070309020205020404" pitchFamily="49" charset="0"/>
              </a:rPr>
              <a:t>init</a:t>
            </a:r>
            <a:r>
              <a:rPr kumimoji="0" lang="en-US" sz="2000" b="1" i="0" u="none" strike="noStrike" kern="1200" cap="none" spc="30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__</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(self, </a:t>
            </a:r>
            <a:r>
              <a:rPr lang="en-US" sz="2000" b="1" dirty="0" err="1">
                <a:solidFill>
                  <a:prstClr val="black"/>
                </a:solidFill>
                <a:latin typeface="Courier New" panose="02070309020205020404" pitchFamily="49" charset="0"/>
                <a:cs typeface="Courier New" panose="02070309020205020404" pitchFamily="49" charset="0"/>
              </a:rPr>
              <a:t>seq</a:t>
            </a:r>
            <a:r>
              <a:rPr lang="en-US" sz="2000" b="1" dirty="0">
                <a:solidFill>
                  <a:prstClr val="black"/>
                </a:solidFill>
                <a:latin typeface="Courier New" panose="02070309020205020404" pitchFamily="49" charset="0"/>
                <a:cs typeface="Courier New" panose="02070309020205020404" pitchFamily="49" charset="0"/>
              </a:rPr>
              <a:t>)</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a:t>
            </a:r>
          </a:p>
          <a:p>
            <a:pPr lvl="0"/>
            <a:r>
              <a:rPr lang="en-US" sz="2000" b="1" dirty="0">
                <a:solidFill>
                  <a:prstClr val="black"/>
                </a:solidFill>
                <a:latin typeface="Courier New" panose="02070309020205020404" pitchFamily="49" charset="0"/>
                <a:cs typeface="Courier New" panose="02070309020205020404" pitchFamily="49" charset="0"/>
              </a:rPr>
              <a:t>        </a:t>
            </a:r>
            <a:r>
              <a:rPr lang="en-US" sz="2000" b="1" dirty="0" err="1">
                <a:solidFill>
                  <a:prstClr val="black"/>
                </a:solidFill>
                <a:latin typeface="Courier New" panose="02070309020205020404" pitchFamily="49" charset="0"/>
                <a:cs typeface="Courier New" panose="02070309020205020404" pitchFamily="49" charset="0"/>
              </a:rPr>
              <a:t>self.seq</a:t>
            </a:r>
            <a:r>
              <a:rPr lang="en-US" sz="2000" b="1" dirty="0">
                <a:solidFill>
                  <a:prstClr val="black"/>
                </a:solidFill>
                <a:latin typeface="Courier New" panose="02070309020205020404" pitchFamily="49" charset="0"/>
                <a:cs typeface="Courier New" panose="02070309020205020404" pitchFamily="49" charset="0"/>
              </a:rPr>
              <a:t> = </a:t>
            </a:r>
            <a:r>
              <a:rPr lang="en-US" sz="2000" b="1" dirty="0" err="1">
                <a:solidFill>
                  <a:prstClr val="black"/>
                </a:solidFill>
                <a:latin typeface="Courier New" panose="02070309020205020404" pitchFamily="49" charset="0"/>
                <a:cs typeface="Courier New" panose="02070309020205020404" pitchFamily="49" charset="0"/>
              </a:rPr>
              <a:t>seq.replace</a:t>
            </a:r>
            <a:r>
              <a:rPr lang="en-US" sz="2000" b="1" dirty="0">
                <a:solidFill>
                  <a:prstClr val="black"/>
                </a:solidFill>
                <a:latin typeface="Courier New" panose="02070309020205020404" pitchFamily="49" charset="0"/>
                <a:cs typeface="Courier New" panose="02070309020205020404" pitchFamily="49" charset="0"/>
              </a:rPr>
              <a:t>(</a:t>
            </a:r>
            <a:r>
              <a:rPr lang="en-US" sz="2000" b="1" dirty="0">
                <a:solidFill>
                  <a:srgbClr val="00B050"/>
                </a:solidFill>
                <a:latin typeface="Courier New" panose="02070309020205020404" pitchFamily="49" charset="0"/>
                <a:cs typeface="Courier New" panose="02070309020205020404" pitchFamily="49" charset="0"/>
              </a:rPr>
              <a:t>'</a:t>
            </a:r>
            <a:r>
              <a:rPr lang="en-US" sz="2000" b="1" dirty="0">
                <a:solidFill>
                  <a:prstClr val="black"/>
                </a:solidFill>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a:t>
            </a:r>
            <a:r>
              <a:rPr lang="en-US" sz="2000" b="1" dirty="0">
                <a:solidFill>
                  <a:prstClr val="black"/>
                </a:solidFill>
                <a:latin typeface="Courier New" panose="02070309020205020404" pitchFamily="49" charset="0"/>
                <a:cs typeface="Courier New" panose="02070309020205020404" pitchFamily="49" charset="0"/>
              </a:rPr>
              <a:t>,</a:t>
            </a:r>
            <a:r>
              <a:rPr lang="en-US" sz="2000" b="1" dirty="0">
                <a:solidFill>
                  <a:srgbClr val="00B050"/>
                </a:solidFill>
                <a:latin typeface="Courier New" panose="02070309020205020404" pitchFamily="49" charset="0"/>
                <a:cs typeface="Courier New" panose="02070309020205020404" pitchFamily="49" charset="0"/>
              </a:rPr>
              <a:t>''</a:t>
            </a:r>
            <a:r>
              <a:rPr lang="en-US" sz="2000" b="1" dirty="0">
                <a:solidFill>
                  <a:prstClr val="black"/>
                </a:solidFill>
                <a:latin typeface="Courier New" panose="02070309020205020404" pitchFamily="49" charset="0"/>
                <a:cs typeface="Courier New" panose="02070309020205020404" pitchFamily="49" charset="0"/>
              </a:rPr>
              <a:t>).upper()</a:t>
            </a:r>
          </a:p>
          <a:p>
            <a:pPr lvl="0"/>
            <a:r>
              <a:rPr lang="en-US" sz="2000" b="1" dirty="0">
                <a:solidFill>
                  <a:prstClr val="black"/>
                </a:solidFill>
                <a:latin typeface="Courier New" panose="02070309020205020404" pitchFamily="49" charset="0"/>
                <a:cs typeface="Courier New" panose="02070309020205020404" pitchFamily="49" charset="0"/>
              </a:rPr>
              <a:t>        </a:t>
            </a:r>
            <a:r>
              <a:rPr lang="en-US" sz="2000" b="1" dirty="0">
                <a:solidFill>
                  <a:srgbClr val="FF9900"/>
                </a:solidFill>
                <a:latin typeface="Courier New" panose="02070309020205020404" pitchFamily="49" charset="0"/>
                <a:cs typeface="Courier New" panose="02070309020205020404" pitchFamily="49" charset="0"/>
              </a:rPr>
              <a:t>if not </a:t>
            </a:r>
            <a:r>
              <a:rPr lang="en-US" sz="2000" b="1" dirty="0" err="1">
                <a:solidFill>
                  <a:prstClr val="black"/>
                </a:solidFill>
                <a:latin typeface="Courier New" panose="02070309020205020404" pitchFamily="49" charset="0"/>
                <a:cs typeface="Courier New" panose="02070309020205020404" pitchFamily="49" charset="0"/>
              </a:rPr>
              <a:t>self.is_valid</a:t>
            </a:r>
            <a:r>
              <a:rPr lang="en-US" sz="2000" b="1" dirty="0">
                <a:solidFill>
                  <a:prstClr val="black"/>
                </a:solidFill>
                <a:latin typeface="Courier New" panose="02070309020205020404" pitchFamily="49" charset="0"/>
                <a:cs typeface="Courier New" panose="02070309020205020404" pitchFamily="49" charset="0"/>
              </a:rPr>
              <a:t>():</a:t>
            </a:r>
          </a:p>
          <a:p>
            <a:pPr lvl="0"/>
            <a:r>
              <a:rPr lang="en-US" sz="2000" b="1" dirty="0">
                <a:solidFill>
                  <a:prstClr val="black"/>
                </a:solidFill>
                <a:latin typeface="Courier New" panose="02070309020205020404" pitchFamily="49" charset="0"/>
                <a:cs typeface="Courier New" panose="02070309020205020404" pitchFamily="49" charset="0"/>
              </a:rPr>
              <a:t>            </a:t>
            </a:r>
            <a:r>
              <a:rPr lang="en-US" sz="2000" b="1" dirty="0">
                <a:solidFill>
                  <a:srgbClr val="FF9900"/>
                </a:solidFill>
                <a:latin typeface="Courier New" panose="02070309020205020404" pitchFamily="49" charset="0"/>
                <a:cs typeface="Courier New" panose="02070309020205020404" pitchFamily="49" charset="0"/>
              </a:rPr>
              <a:t>raise</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ValueError</a:t>
            </a:r>
            <a:r>
              <a:rPr lang="en-US" sz="2000" b="1" dirty="0">
                <a:solidFill>
                  <a:srgbClr val="7030A0"/>
                </a:solidFill>
                <a:latin typeface="Courier New" panose="02070309020205020404" pitchFamily="49" charset="0"/>
                <a:cs typeface="Courier New" panose="02070309020205020404" pitchFamily="49" charset="0"/>
              </a:rPr>
              <a:t>(</a:t>
            </a:r>
            <a:r>
              <a:rPr lang="en-US" sz="2000" b="1" dirty="0">
                <a:solidFill>
                  <a:srgbClr val="00B050"/>
                </a:solidFill>
                <a:latin typeface="Courier New" panose="02070309020205020404" pitchFamily="49" charset="0"/>
                <a:cs typeface="Courier New" panose="02070309020205020404" pitchFamily="49" charset="0"/>
              </a:rPr>
              <a:t>'Invalid sequence!'</a:t>
            </a:r>
            <a:r>
              <a:rPr lang="en-US" sz="2000" b="1" dirty="0">
                <a:latin typeface="Courier New" panose="02070309020205020404" pitchFamily="49" charset="0"/>
                <a:cs typeface="Courier New" panose="02070309020205020404" pitchFamily="49" charset="0"/>
              </a:rPr>
              <a:t>)</a:t>
            </a:r>
          </a:p>
          <a:p>
            <a:pPr lvl="0"/>
            <a:endParaRPr lang="en-US" sz="2000" b="1" dirty="0">
              <a:solidFill>
                <a:srgbClr val="00B050"/>
              </a:solidFill>
              <a:latin typeface="Courier New" panose="02070309020205020404" pitchFamily="49" charset="0"/>
              <a:cs typeface="Courier New" panose="02070309020205020404" pitchFamily="49" charset="0"/>
            </a:endParaRPr>
          </a:p>
          <a:p>
            <a:pPr lvl="0"/>
            <a:r>
              <a:rPr lang="en-US" sz="2000" b="1" dirty="0">
                <a:solidFill>
                  <a:srgbClr val="FF6600"/>
                </a:solidFill>
                <a:latin typeface="Courier New" panose="02070309020205020404" pitchFamily="49" charset="0"/>
                <a:cs typeface="Courier New" panose="02070309020205020404" pitchFamily="49" charset="0"/>
              </a:rPr>
              <a:t>    </a:t>
            </a:r>
            <a:r>
              <a:rPr lang="en-US" sz="2000" b="1" dirty="0" err="1">
                <a:solidFill>
                  <a:srgbClr val="FF9900"/>
                </a:solidFill>
                <a:latin typeface="Courier New" panose="02070309020205020404" pitchFamily="49" charset="0"/>
                <a:cs typeface="Courier New" panose="02070309020205020404" pitchFamily="49" charset="0"/>
              </a:rPr>
              <a:t>def</a:t>
            </a:r>
            <a:r>
              <a:rPr lang="en-US" sz="2000" b="1" dirty="0">
                <a:solidFill>
                  <a:srgbClr val="FF9900"/>
                </a:solidFill>
                <a:latin typeface="Courier New" panose="02070309020205020404" pitchFamily="49" charset="0"/>
                <a:cs typeface="Courier New" panose="02070309020205020404" pitchFamily="49" charset="0"/>
              </a:rPr>
              <a:t> </a:t>
            </a:r>
            <a:r>
              <a:rPr lang="en-US" sz="2000" b="1" dirty="0" err="1">
                <a:solidFill>
                  <a:srgbClr val="0000FF"/>
                </a:solidFill>
                <a:latin typeface="Courier New" panose="02070309020205020404" pitchFamily="49" charset="0"/>
                <a:cs typeface="Courier New" panose="02070309020205020404" pitchFamily="49" charset="0"/>
              </a:rPr>
              <a:t>is_valid</a:t>
            </a:r>
            <a:r>
              <a:rPr lang="en-US" sz="2000" b="1" dirty="0">
                <a:latin typeface="Courier New" panose="02070309020205020404" pitchFamily="49" charset="0"/>
                <a:cs typeface="Courier New" panose="02070309020205020404" pitchFamily="49" charset="0"/>
              </a:rPr>
              <a:t>(</a:t>
            </a:r>
            <a:r>
              <a:rPr lang="en-US" sz="2000" b="1" dirty="0">
                <a:solidFill>
                  <a:prstClr val="black"/>
                </a:solidFill>
                <a:latin typeface="Courier New" panose="02070309020205020404" pitchFamily="49" charset="0"/>
                <a:cs typeface="Courier New" panose="02070309020205020404" pitchFamily="49" charset="0"/>
              </a:rPr>
              <a:t>self):</a:t>
            </a:r>
          </a:p>
          <a:p>
            <a:pPr lvl="0"/>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 </a:t>
            </a:r>
            <a:r>
              <a:rPr lang="en-US" sz="2000" b="1" dirty="0">
                <a:solidFill>
                  <a:prstClr val="black"/>
                </a:solidFill>
                <a:latin typeface="Courier New" panose="02070309020205020404" pitchFamily="49" charset="0"/>
                <a:cs typeface="Courier New" panose="02070309020205020404" pitchFamily="49" charset="0"/>
              </a:rPr>
              <a:t>       bases = </a:t>
            </a:r>
            <a:r>
              <a:rPr lang="en-US" sz="2000" b="1" dirty="0">
                <a:solidFill>
                  <a:srgbClr val="00B050"/>
                </a:solidFill>
                <a:latin typeface="Courier New" panose="02070309020205020404" pitchFamily="49" charset="0"/>
                <a:cs typeface="Courier New" panose="02070309020205020404" pitchFamily="49" charset="0"/>
              </a:rPr>
              <a:t>'ACGT'</a:t>
            </a:r>
          </a:p>
          <a:p>
            <a:pPr lvl="0"/>
            <a:r>
              <a:rPr lang="en-US" sz="2000" b="1" dirty="0">
                <a:solidFill>
                  <a:prstClr val="black"/>
                </a:solidFill>
                <a:latin typeface="Courier New" panose="02070309020205020404" pitchFamily="49" charset="0"/>
                <a:cs typeface="Courier New" panose="02070309020205020404" pitchFamily="49" charset="0"/>
              </a:rPr>
              <a:t>        </a:t>
            </a:r>
            <a:r>
              <a:rPr lang="en-US" sz="2000" b="1" dirty="0">
                <a:solidFill>
                  <a:srgbClr val="FF9900"/>
                </a:solidFill>
                <a:latin typeface="Courier New" panose="02070309020205020404" pitchFamily="49" charset="0"/>
                <a:cs typeface="Courier New" panose="02070309020205020404" pitchFamily="49" charset="0"/>
              </a:rPr>
              <a:t>for </a:t>
            </a:r>
            <a:r>
              <a:rPr lang="en-US" sz="2000" b="1" dirty="0">
                <a:solidFill>
                  <a:prstClr val="black"/>
                </a:solidFill>
                <a:latin typeface="Courier New" panose="02070309020205020404" pitchFamily="49" charset="0"/>
                <a:cs typeface="Courier New" panose="02070309020205020404" pitchFamily="49" charset="0"/>
              </a:rPr>
              <a:t>c </a:t>
            </a:r>
            <a:r>
              <a:rPr lang="en-US" sz="2000" b="1" dirty="0">
                <a:solidFill>
                  <a:srgbClr val="FF9900"/>
                </a:solidFill>
                <a:latin typeface="Courier New" panose="02070309020205020404" pitchFamily="49" charset="0"/>
                <a:cs typeface="Courier New" panose="02070309020205020404" pitchFamily="49" charset="0"/>
              </a:rPr>
              <a:t>in </a:t>
            </a:r>
            <a:r>
              <a:rPr lang="en-US" sz="2000" b="1" dirty="0" err="1">
                <a:solidFill>
                  <a:prstClr val="black"/>
                </a:solidFill>
                <a:latin typeface="Courier New" panose="02070309020205020404" pitchFamily="49" charset="0"/>
                <a:cs typeface="Courier New" panose="02070309020205020404" pitchFamily="49" charset="0"/>
              </a:rPr>
              <a:t>self.seq</a:t>
            </a:r>
            <a:r>
              <a:rPr lang="en-US" sz="2000" b="1" dirty="0">
                <a:solidFill>
                  <a:prstClr val="black"/>
                </a:solidFill>
                <a:latin typeface="Courier New" panose="02070309020205020404" pitchFamily="49" charset="0"/>
                <a:cs typeface="Courier New" panose="02070309020205020404" pitchFamily="49" charset="0"/>
              </a:rPr>
              <a:t>:</a:t>
            </a:r>
          </a:p>
          <a:p>
            <a:pPr lvl="0"/>
            <a:r>
              <a:rPr lang="en-US" sz="2000" b="1" dirty="0">
                <a:solidFill>
                  <a:prstClr val="black"/>
                </a:solidFill>
                <a:latin typeface="Courier New" panose="02070309020205020404" pitchFamily="49" charset="0"/>
                <a:cs typeface="Courier New" panose="02070309020205020404" pitchFamily="49" charset="0"/>
              </a:rPr>
              <a:t>            </a:t>
            </a:r>
            <a:r>
              <a:rPr lang="en-US" sz="2000" b="1" dirty="0">
                <a:solidFill>
                  <a:srgbClr val="FF9900"/>
                </a:solidFill>
                <a:latin typeface="Courier New" panose="02070309020205020404" pitchFamily="49" charset="0"/>
                <a:cs typeface="Courier New" panose="02070309020205020404" pitchFamily="49" charset="0"/>
              </a:rPr>
              <a:t>if </a:t>
            </a:r>
            <a:r>
              <a:rPr lang="en-US" sz="2000" b="1" dirty="0">
                <a:solidFill>
                  <a:prstClr val="black"/>
                </a:solidFill>
                <a:latin typeface="Courier New" panose="02070309020205020404" pitchFamily="49" charset="0"/>
                <a:cs typeface="Courier New" panose="02070309020205020404" pitchFamily="49" charset="0"/>
              </a:rPr>
              <a:t>c </a:t>
            </a:r>
            <a:r>
              <a:rPr lang="en-US" sz="2000" b="1" dirty="0">
                <a:solidFill>
                  <a:srgbClr val="FF9900"/>
                </a:solidFill>
                <a:latin typeface="Courier New" panose="02070309020205020404" pitchFamily="49" charset="0"/>
                <a:cs typeface="Courier New" panose="02070309020205020404" pitchFamily="49" charset="0"/>
              </a:rPr>
              <a:t>not in</a:t>
            </a:r>
            <a:r>
              <a:rPr lang="en-US" sz="2000" b="1" dirty="0">
                <a:solidFill>
                  <a:prstClr val="black"/>
                </a:solidFill>
                <a:latin typeface="Courier New" panose="02070309020205020404" pitchFamily="49" charset="0"/>
                <a:cs typeface="Courier New" panose="02070309020205020404" pitchFamily="49" charset="0"/>
              </a:rPr>
              <a:t> bases:</a:t>
            </a:r>
          </a:p>
          <a:p>
            <a:pPr lvl="0"/>
            <a:r>
              <a:rPr lang="en-US" sz="2000" b="1" dirty="0">
                <a:solidFill>
                  <a:prstClr val="black"/>
                </a:solidFill>
                <a:latin typeface="Courier New" panose="02070309020205020404" pitchFamily="49" charset="0"/>
                <a:cs typeface="Courier New" panose="02070309020205020404" pitchFamily="49" charset="0"/>
              </a:rPr>
              <a:t>                </a:t>
            </a:r>
            <a:r>
              <a:rPr lang="en-US" sz="2000" b="1" dirty="0">
                <a:solidFill>
                  <a:srgbClr val="FF9900"/>
                </a:solidFill>
                <a:latin typeface="Courier New" panose="02070309020205020404" pitchFamily="49" charset="0"/>
                <a:cs typeface="Courier New" panose="02070309020205020404" pitchFamily="49" charset="0"/>
              </a:rPr>
              <a:t>return False</a:t>
            </a:r>
          </a:p>
          <a:p>
            <a:pPr lvl="0"/>
            <a:r>
              <a:rPr lang="en-US" sz="2000" b="1" dirty="0">
                <a:solidFill>
                  <a:prstClr val="black"/>
                </a:solidFill>
                <a:latin typeface="Courier New" panose="02070309020205020404" pitchFamily="49" charset="0"/>
                <a:cs typeface="Courier New" panose="02070309020205020404" pitchFamily="49" charset="0"/>
              </a:rPr>
              <a:t>        </a:t>
            </a:r>
            <a:r>
              <a:rPr lang="en-US" sz="2000" b="1" dirty="0">
                <a:solidFill>
                  <a:srgbClr val="FF9900"/>
                </a:solidFill>
                <a:latin typeface="Courier New" panose="02070309020205020404" pitchFamily="49" charset="0"/>
                <a:cs typeface="Courier New" panose="02070309020205020404" pitchFamily="49" charset="0"/>
              </a:rPr>
              <a:t>return True</a:t>
            </a:r>
            <a:endParaRPr kumimoji="0" lang="en-US" sz="2000" b="1" i="0" u="none" strike="noStrike" kern="1200" cap="none" spc="0" normalizeH="0" baseline="0" noProof="0" dirty="0">
              <a:ln>
                <a:noFill/>
              </a:ln>
              <a:solidFill>
                <a:srgbClr val="FF9900"/>
              </a:solidFill>
              <a:effectLst/>
              <a:uLnTx/>
              <a:uFillTx/>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8005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animEffect transition="in" filter="fade">
                                      <p:cBhvr>
                                        <p:cTn id="17" dur="500"/>
                                        <p:tgtEl>
                                          <p:spTgt spid="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fade">
                                      <p:cBhvr>
                                        <p:cTn id="22" dur="500"/>
                                        <p:tgtEl>
                                          <p:spTgt spid="5">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fade">
                                      <p:cBhvr>
                                        <p:cTn id="27" dur="500"/>
                                        <p:tgtEl>
                                          <p:spTgt spid="5">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1" end="11"/>
                                            </p:txEl>
                                          </p:spTgt>
                                        </p:tgtEl>
                                        <p:attrNameLst>
                                          <p:attrName>style.visibility</p:attrName>
                                        </p:attrNameLst>
                                      </p:cBhvr>
                                      <p:to>
                                        <p:strVal val="visible"/>
                                      </p:to>
                                    </p:set>
                                    <p:animEffect transition="in" filter="fade">
                                      <p:cBhvr>
                                        <p:cTn id="3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928" y="73403"/>
            <a:ext cx="8309872" cy="1043016"/>
          </a:xfrm>
        </p:spPr>
        <p:txBody>
          <a:bodyPr>
            <a:noAutofit/>
          </a:bodyPr>
          <a:lstStyle/>
          <a:p>
            <a:r>
              <a:rPr lang="en-US" sz="3800" b="1" dirty="0">
                <a:solidFill>
                  <a:srgbClr val="C00000"/>
                </a:solidFill>
                <a:latin typeface="Arial" charset="0"/>
                <a:cs typeface="Arial" charset="0"/>
              </a:rPr>
              <a:t>Gene Class – __</a:t>
            </a:r>
            <a:r>
              <a:rPr lang="en-US" sz="3800" b="1" dirty="0" err="1">
                <a:solidFill>
                  <a:srgbClr val="C00000"/>
                </a:solidFill>
                <a:latin typeface="Arial" charset="0"/>
                <a:cs typeface="Arial" charset="0"/>
              </a:rPr>
              <a:t>repr</a:t>
            </a:r>
            <a:r>
              <a:rPr lang="en-US" sz="3800" b="1" dirty="0">
                <a:solidFill>
                  <a:srgbClr val="C00000"/>
                </a:solidFill>
                <a:latin typeface="Arial" charset="0"/>
                <a:cs typeface="Arial" charset="0"/>
              </a:rPr>
              <a:t>__ and __</a:t>
            </a:r>
            <a:r>
              <a:rPr lang="en-US" sz="3800" b="1" dirty="0" err="1">
                <a:solidFill>
                  <a:srgbClr val="C00000"/>
                </a:solidFill>
                <a:latin typeface="Arial" charset="0"/>
                <a:cs typeface="Arial" charset="0"/>
              </a:rPr>
              <a:t>len</a:t>
            </a:r>
            <a:r>
              <a:rPr lang="en-US" sz="3800" b="1" dirty="0">
                <a:solidFill>
                  <a:srgbClr val="C00000"/>
                </a:solidFill>
                <a:latin typeface="Arial" charset="0"/>
                <a:cs typeface="Arial" charset="0"/>
              </a:rPr>
              <a:t>__</a:t>
            </a:r>
          </a:p>
        </p:txBody>
      </p:sp>
      <p:sp>
        <p:nvSpPr>
          <p:cNvPr id="3" name="Slide Number Placeholder 2"/>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5BFAECAB-C45E-4A96-B7DD-92EBDA7AC1F7}" type="slidenum">
              <a:rPr kumimoji="0" lang="he-IL" sz="2000" b="0" i="0" u="none" strike="noStrike" kern="1200" cap="none" spc="0" normalizeH="0" baseline="0" noProof="0" smtClean="0">
                <a:ln>
                  <a:noFill/>
                </a:ln>
                <a:solidFill>
                  <a:srgbClr val="FFFFFF"/>
                </a:solidFill>
                <a:effectLst/>
                <a:uLnTx/>
                <a:uFillTx/>
                <a:latin typeface="Franklin Gothic Book"/>
                <a:ea typeface="+mj-ea"/>
                <a:cs typeface="Aharoni" panose="02010803020104030203" pitchFamily="2" charset="-79"/>
              </a:rPr>
              <a:pPr marL="0" marR="0" lvl="0" indent="0" algn="ctr" defTabSz="457200" rtl="0" eaLnBrk="1" fontAlgn="auto" latinLnBrk="0" hangingPunct="1">
                <a:lnSpc>
                  <a:spcPct val="100000"/>
                </a:lnSpc>
                <a:spcBef>
                  <a:spcPts val="0"/>
                </a:spcBef>
                <a:spcAft>
                  <a:spcPts val="0"/>
                </a:spcAft>
                <a:buClrTx/>
                <a:buSzTx/>
                <a:buFontTx/>
                <a:buNone/>
                <a:tabLst/>
                <a:defRPr/>
              </a:pPr>
              <a:t>22</a:t>
            </a:fld>
            <a:endParaRPr kumimoji="0" lang="he-IL" sz="2000" b="0" i="0" u="none" strike="noStrike" kern="1200" cap="none" spc="0" normalizeH="0" baseline="0" noProof="0" dirty="0">
              <a:ln>
                <a:noFill/>
              </a:ln>
              <a:solidFill>
                <a:srgbClr val="FFFFFF"/>
              </a:solidFill>
              <a:effectLst/>
              <a:uLnTx/>
              <a:uFillTx/>
              <a:latin typeface="Franklin Gothic Book"/>
              <a:ea typeface="+mj-ea"/>
              <a:cs typeface="Aharoni" panose="02010803020104030203" pitchFamily="2" charset="-79"/>
            </a:endParaRPr>
          </a:p>
        </p:txBody>
      </p:sp>
      <p:sp>
        <p:nvSpPr>
          <p:cNvPr id="5" name="Rectangle 4"/>
          <p:cNvSpPr/>
          <p:nvPr/>
        </p:nvSpPr>
        <p:spPr>
          <a:xfrm>
            <a:off x="656929" y="4081925"/>
            <a:ext cx="7480921" cy="203132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9900"/>
                </a:solidFill>
                <a:effectLst/>
                <a:uLnTx/>
                <a:uFillTx/>
                <a:latin typeface="Courier New" panose="02070309020205020404" pitchFamily="49" charset="0"/>
                <a:cs typeface="Courier New" panose="02070309020205020404" pitchFamily="49" charset="0"/>
              </a:rPr>
              <a:t>class </a:t>
            </a:r>
            <a:r>
              <a:rPr lang="en-US" b="1" dirty="0">
                <a:solidFill>
                  <a:srgbClr val="0000FF"/>
                </a:solidFill>
                <a:latin typeface="Courier New" panose="02070309020205020404" pitchFamily="49" charset="0"/>
                <a:cs typeface="Courier New" panose="02070309020205020404" pitchFamily="49" charset="0"/>
              </a:rPr>
              <a:t>Gene</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ourier New" panose="02070309020205020404" pitchFamily="49" charset="0"/>
                <a:cs typeface="Courier New" panose="02070309020205020404" pitchFamily="49" charset="0"/>
              </a:rPr>
              <a:t>    …</a:t>
            </a: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6600"/>
                </a:solidFill>
                <a:effectLst/>
                <a:uLnTx/>
                <a:uFillTx/>
                <a:latin typeface="Courier New" panose="02070309020205020404" pitchFamily="49" charset="0"/>
                <a:cs typeface="Courier New" panose="02070309020205020404" pitchFamily="49" charset="0"/>
              </a:rPr>
              <a:t>    </a:t>
            </a:r>
            <a:r>
              <a:rPr kumimoji="0" lang="en-US" sz="1800" b="1" i="0" u="none" strike="noStrike" kern="1200" cap="none" spc="0" normalizeH="0" baseline="0" noProof="0" dirty="0" err="1">
                <a:ln>
                  <a:noFill/>
                </a:ln>
                <a:solidFill>
                  <a:srgbClr val="FF9900"/>
                </a:solidFill>
                <a:effectLst/>
                <a:uLnTx/>
                <a:uFillTx/>
                <a:latin typeface="Courier New" panose="02070309020205020404" pitchFamily="49" charset="0"/>
                <a:cs typeface="Courier New" panose="02070309020205020404" pitchFamily="49" charset="0"/>
              </a:rPr>
              <a:t>def</a:t>
            </a:r>
            <a:r>
              <a:rPr kumimoji="0" lang="en-US" sz="1800" b="1" i="0" u="none" strike="noStrike" kern="1200" cap="none" spc="0" normalizeH="0" baseline="0" noProof="0" dirty="0">
                <a:ln>
                  <a:noFill/>
                </a:ln>
                <a:solidFill>
                  <a:srgbClr val="FF9900"/>
                </a:solidFill>
                <a:effectLst/>
                <a:uLnTx/>
                <a:uFillTx/>
                <a:latin typeface="Courier New" panose="02070309020205020404" pitchFamily="49" charset="0"/>
                <a:cs typeface="Courier New" panose="02070309020205020404" pitchFamily="49" charset="0"/>
              </a:rPr>
              <a:t> </a:t>
            </a:r>
            <a:r>
              <a:rPr kumimoji="0" lang="en-US" sz="1800" b="1" i="0" u="none" strike="noStrike" kern="1200" cap="none" spc="30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__</a:t>
            </a:r>
            <a:r>
              <a:rPr kumimoji="0" lang="en-US" sz="1800" b="1" i="0" u="none" strike="noStrike" kern="1200" cap="none" spc="0" normalizeH="0" baseline="0" noProof="0" dirty="0" err="1">
                <a:ln>
                  <a:noFill/>
                </a:ln>
                <a:solidFill>
                  <a:srgbClr val="0000FF"/>
                </a:solidFill>
                <a:effectLst/>
                <a:uLnTx/>
                <a:uFillTx/>
                <a:latin typeface="Courier New" panose="02070309020205020404" pitchFamily="49" charset="0"/>
                <a:cs typeface="Courier New" panose="02070309020205020404" pitchFamily="49" charset="0"/>
              </a:rPr>
              <a:t>repr</a:t>
            </a:r>
            <a:r>
              <a:rPr kumimoji="0" lang="en-US" sz="1800" b="1" i="0" u="none" strike="noStrike" kern="1200" cap="none" spc="30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__</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(self):</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FF9900"/>
                </a:solidFill>
                <a:latin typeface="Courier New" panose="02070309020205020404" pitchFamily="49" charset="0"/>
                <a:cs typeface="Courier New" panose="02070309020205020404" pitchFamily="49" charset="0"/>
              </a:rPr>
              <a:t>return </a:t>
            </a:r>
            <a:r>
              <a:rPr lang="en-US" b="1" dirty="0" err="1">
                <a:solidFill>
                  <a:prstClr val="black"/>
                </a:solidFill>
                <a:latin typeface="Courier New" panose="02070309020205020404" pitchFamily="49" charset="0"/>
                <a:cs typeface="Courier New" panose="02070309020205020404" pitchFamily="49" charset="0"/>
              </a:rPr>
              <a:t>self.seq</a:t>
            </a:r>
            <a:endParaRPr lang="en-US" b="1" dirty="0">
              <a:solidFill>
                <a:prstClr val="black"/>
              </a:solidFill>
              <a:latin typeface="Courier New" panose="02070309020205020404" pitchFamily="49" charset="0"/>
              <a:cs typeface="Courier New" panose="020703090202050204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a:solidFill>
                <a:srgbClr val="00B050"/>
              </a:solidFill>
              <a:latin typeface="Courier New" panose="02070309020205020404" pitchFamily="49" charset="0"/>
              <a:cs typeface="Courier New" panose="02070309020205020404" pitchFamily="49" charset="0"/>
            </a:endParaRPr>
          </a:p>
          <a:p>
            <a:pPr lvl="0">
              <a:defRPr/>
            </a:pPr>
            <a:r>
              <a:rPr lang="en-US" b="1" dirty="0">
                <a:solidFill>
                  <a:srgbClr val="FF6600"/>
                </a:solidFill>
                <a:latin typeface="Courier New" panose="02070309020205020404" pitchFamily="49" charset="0"/>
                <a:cs typeface="Courier New" panose="02070309020205020404" pitchFamily="49" charset="0"/>
              </a:rPr>
              <a:t>    </a:t>
            </a:r>
            <a:r>
              <a:rPr lang="en-US" b="1" dirty="0" err="1">
                <a:solidFill>
                  <a:srgbClr val="FF9900"/>
                </a:solidFill>
                <a:latin typeface="Courier New" panose="02070309020205020404" pitchFamily="49" charset="0"/>
                <a:cs typeface="Courier New" panose="02070309020205020404" pitchFamily="49" charset="0"/>
              </a:rPr>
              <a:t>def</a:t>
            </a:r>
            <a:r>
              <a:rPr lang="en-US" b="1" dirty="0">
                <a:solidFill>
                  <a:srgbClr val="FF9900"/>
                </a:solidFill>
                <a:latin typeface="Courier New" panose="02070309020205020404" pitchFamily="49" charset="0"/>
                <a:cs typeface="Courier New" panose="02070309020205020404" pitchFamily="49" charset="0"/>
              </a:rPr>
              <a:t> </a:t>
            </a:r>
            <a:r>
              <a:rPr lang="en-US" b="1" spc="300" dirty="0">
                <a:solidFill>
                  <a:srgbClr val="0000FF"/>
                </a:solidFill>
                <a:latin typeface="Courier New" panose="02070309020205020404" pitchFamily="49" charset="0"/>
                <a:cs typeface="Courier New" panose="02070309020205020404" pitchFamily="49" charset="0"/>
              </a:rPr>
              <a:t>__</a:t>
            </a:r>
            <a:r>
              <a:rPr lang="en-US" b="1" dirty="0" err="1">
                <a:solidFill>
                  <a:srgbClr val="0000FF"/>
                </a:solidFill>
                <a:latin typeface="Courier New" panose="02070309020205020404" pitchFamily="49" charset="0"/>
                <a:cs typeface="Courier New" panose="02070309020205020404" pitchFamily="49" charset="0"/>
              </a:rPr>
              <a:t>len</a:t>
            </a:r>
            <a:r>
              <a:rPr lang="en-US" b="1" spc="300" dirty="0">
                <a:solidFill>
                  <a:srgbClr val="0000FF"/>
                </a:solidFill>
                <a:latin typeface="Courier New" panose="02070309020205020404" pitchFamily="49" charset="0"/>
                <a:cs typeface="Courier New" panose="02070309020205020404" pitchFamily="49" charset="0"/>
              </a:rPr>
              <a:t>__</a:t>
            </a:r>
            <a:r>
              <a:rPr lang="en-US" b="1" dirty="0">
                <a:solidFill>
                  <a:prstClr val="black"/>
                </a:solidFill>
                <a:latin typeface="Courier New" panose="02070309020205020404" pitchFamily="49" charset="0"/>
                <a:cs typeface="Courier New" panose="02070309020205020404" pitchFamily="49" charset="0"/>
              </a:rPr>
              <a:t>(self):</a:t>
            </a:r>
          </a:p>
          <a:p>
            <a:pPr lvl="0">
              <a:defRPr/>
            </a:pP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FF9900"/>
                </a:solidFill>
                <a:latin typeface="Courier New" panose="02070309020205020404" pitchFamily="49" charset="0"/>
                <a:cs typeface="Courier New" panose="02070309020205020404" pitchFamily="49" charset="0"/>
              </a:rPr>
              <a:t>return </a:t>
            </a:r>
            <a:r>
              <a:rPr lang="en-US" b="1" dirty="0" err="1">
                <a:solidFill>
                  <a:srgbClr val="7030A0"/>
                </a:solidFill>
                <a:latin typeface="Courier New" panose="02070309020205020404" pitchFamily="49" charset="0"/>
                <a:cs typeface="Courier New" panose="02070309020205020404" pitchFamily="49" charset="0"/>
              </a:rPr>
              <a:t>len</a:t>
            </a:r>
            <a:r>
              <a:rPr lang="en-US" b="1" dirty="0">
                <a:solidFill>
                  <a:prstClr val="black"/>
                </a:solidFill>
                <a:latin typeface="Courier New" panose="02070309020205020404" pitchFamily="49" charset="0"/>
                <a:cs typeface="Courier New" panose="02070309020205020404" pitchFamily="49" charset="0"/>
              </a:rPr>
              <a:t>(</a:t>
            </a:r>
            <a:r>
              <a:rPr lang="en-US" b="1" dirty="0" err="1">
                <a:solidFill>
                  <a:prstClr val="black"/>
                </a:solidFill>
                <a:latin typeface="Courier New" panose="02070309020205020404" pitchFamily="49" charset="0"/>
                <a:cs typeface="Courier New" panose="02070309020205020404" pitchFamily="49" charset="0"/>
              </a:rPr>
              <a:t>self.seq</a:t>
            </a:r>
            <a:r>
              <a:rPr lang="en-US" b="1" dirty="0">
                <a:solidFill>
                  <a:prstClr val="black"/>
                </a:solidFill>
                <a:latin typeface="Courier New" panose="02070309020205020404" pitchFamily="49" charset="0"/>
                <a:cs typeface="Courier New" panose="02070309020205020404" pitchFamily="49" charset="0"/>
              </a:rPr>
              <a:t>)</a:t>
            </a:r>
          </a:p>
        </p:txBody>
      </p:sp>
      <p:sp>
        <p:nvSpPr>
          <p:cNvPr id="6" name="Rectangle 4"/>
          <p:cNvSpPr>
            <a:spLocks noChangeArrowheads="1"/>
          </p:cNvSpPr>
          <p:nvPr/>
        </p:nvSpPr>
        <p:spPr bwMode="auto">
          <a:xfrm>
            <a:off x="656929" y="1450306"/>
            <a:ext cx="7784942" cy="2388704"/>
          </a:xfrm>
          <a:prstGeom prst="rect">
            <a:avLst/>
          </a:prstGeom>
          <a:noFill/>
          <a:ln w="9525">
            <a:noFill/>
            <a:miter lim="800000"/>
            <a:headEnd/>
            <a:tailEnd/>
          </a:ln>
        </p:spPr>
        <p:txBody>
          <a:bodyPr/>
          <a:lstStyle/>
          <a:p>
            <a:pPr lvl="0"/>
            <a:r>
              <a:rPr lang="en-US" sz="2000" b="1" dirty="0">
                <a:solidFill>
                  <a:srgbClr val="C00000"/>
                </a:solidFill>
                <a:latin typeface="Courier New" panose="02070309020205020404" pitchFamily="49" charset="0"/>
                <a:cs typeface="Courier New" panose="02070309020205020404" pitchFamily="49" charset="0"/>
              </a:rPr>
              <a:t>&gt;&gt;&gt;</a:t>
            </a:r>
            <a:r>
              <a:rPr lang="en-US" sz="2000" b="1" dirty="0">
                <a:latin typeface="Courier New" panose="02070309020205020404" pitchFamily="49" charset="0"/>
                <a:cs typeface="Courier New" panose="02070309020205020404" pitchFamily="49" charset="0"/>
              </a:rPr>
              <a:t> </a:t>
            </a:r>
            <a:r>
              <a:rPr lang="en-US" sz="2000" b="1" dirty="0">
                <a:solidFill>
                  <a:prstClr val="black"/>
                </a:solidFill>
                <a:latin typeface="Courier New" panose="02070309020205020404" pitchFamily="49" charset="0"/>
                <a:cs typeface="Courier New" panose="02070309020205020404" pitchFamily="49" charset="0"/>
              </a:rPr>
              <a:t>Gene(</a:t>
            </a:r>
            <a:r>
              <a:rPr lang="en-US" sz="2000" b="1" dirty="0">
                <a:solidFill>
                  <a:srgbClr val="00B050"/>
                </a:solidFill>
                <a:latin typeface="Courier New" panose="02070309020205020404" pitchFamily="49" charset="0"/>
                <a:cs typeface="Courier New" panose="02070309020205020404" pitchFamily="49" charset="0"/>
              </a:rPr>
              <a:t>'</a:t>
            </a:r>
            <a:r>
              <a:rPr lang="en-US" sz="2000" b="1" dirty="0" err="1">
                <a:solidFill>
                  <a:srgbClr val="00B050"/>
                </a:solidFill>
                <a:latin typeface="Courier New" panose="02070309020205020404" pitchFamily="49" charset="0"/>
                <a:cs typeface="Courier New" panose="02070309020205020404" pitchFamily="49" charset="0"/>
              </a:rPr>
              <a:t>AGc</a:t>
            </a:r>
            <a:r>
              <a:rPr lang="en-US" sz="2000" b="1" dirty="0">
                <a:solidFill>
                  <a:srgbClr val="00B050"/>
                </a:solidFill>
                <a:latin typeface="Courier New" panose="02070309020205020404" pitchFamily="49" charset="0"/>
                <a:cs typeface="Courier New" panose="02070309020205020404" pitchFamily="49" charset="0"/>
              </a:rPr>
              <a:t> </a:t>
            </a:r>
            <a:r>
              <a:rPr lang="en-US" sz="2000" b="1" dirty="0" err="1">
                <a:solidFill>
                  <a:srgbClr val="00B050"/>
                </a:solidFill>
                <a:latin typeface="Courier New" panose="02070309020205020404" pitchFamily="49" charset="0"/>
                <a:cs typeface="Courier New" panose="02070309020205020404" pitchFamily="49" charset="0"/>
              </a:rPr>
              <a:t>tGT</a:t>
            </a:r>
            <a:r>
              <a:rPr lang="en-US" sz="2000" b="1" dirty="0">
                <a:solidFill>
                  <a:srgbClr val="00B050"/>
                </a:solidFill>
                <a:latin typeface="Courier New" panose="02070309020205020404" pitchFamily="49" charset="0"/>
                <a:cs typeface="Courier New" panose="02070309020205020404" pitchFamily="49" charset="0"/>
              </a:rPr>
              <a:t> </a:t>
            </a:r>
            <a:r>
              <a:rPr lang="en-US" sz="2000" b="1" dirty="0" err="1">
                <a:solidFill>
                  <a:srgbClr val="00B050"/>
                </a:solidFill>
                <a:latin typeface="Courier New" panose="02070309020205020404" pitchFamily="49" charset="0"/>
                <a:cs typeface="Courier New" panose="02070309020205020404" pitchFamily="49" charset="0"/>
              </a:rPr>
              <a:t>CAa</a:t>
            </a:r>
            <a:r>
              <a:rPr lang="en-US" sz="2000" b="1" dirty="0">
                <a:solidFill>
                  <a:srgbClr val="00B050"/>
                </a:solidFill>
                <a:latin typeface="Courier New" panose="02070309020205020404" pitchFamily="49" charset="0"/>
                <a:cs typeface="Courier New" panose="02070309020205020404" pitchFamily="49" charset="0"/>
              </a:rPr>
              <a:t> GTC'</a:t>
            </a:r>
            <a:r>
              <a:rPr lang="en-US" sz="2000" b="1" dirty="0">
                <a:solidFill>
                  <a:prstClr val="black"/>
                </a:solidFill>
                <a:latin typeface="Courier New" panose="02070309020205020404" pitchFamily="49" charset="0"/>
                <a:cs typeface="Courier New" panose="02070309020205020404" pitchFamily="49" charset="0"/>
              </a:rPr>
              <a:t>)</a:t>
            </a:r>
          </a:p>
          <a:p>
            <a:pPr lvl="0"/>
            <a:r>
              <a:rPr lang="en-US" sz="2000" b="1" dirty="0">
                <a:solidFill>
                  <a:srgbClr val="0000FF"/>
                </a:solidFill>
                <a:latin typeface="Courier New" panose="02070309020205020404" pitchFamily="49" charset="0"/>
                <a:cs typeface="Courier New" panose="02070309020205020404" pitchFamily="49" charset="0"/>
              </a:rPr>
              <a:t>AGCTGTCAAGTC</a:t>
            </a:r>
          </a:p>
          <a:p>
            <a:pPr lvl="0"/>
            <a:r>
              <a:rPr lang="en-US" sz="2000" b="1" dirty="0">
                <a:solidFill>
                  <a:srgbClr val="C00000"/>
                </a:solidFill>
                <a:latin typeface="Courier New" panose="02070309020205020404" pitchFamily="49" charset="0"/>
                <a:cs typeface="Courier New" panose="02070309020205020404" pitchFamily="49" charset="0"/>
              </a:rPr>
              <a:t>&gt;&gt;&gt;</a:t>
            </a:r>
            <a:r>
              <a:rPr lang="en-US" sz="2000" b="1" dirty="0">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len</a:t>
            </a:r>
            <a:r>
              <a:rPr lang="en-US" sz="2000" b="1" dirty="0">
                <a:solidFill>
                  <a:prstClr val="black"/>
                </a:solidFill>
                <a:latin typeface="Courier New" panose="02070309020205020404" pitchFamily="49" charset="0"/>
                <a:cs typeface="Courier New" panose="02070309020205020404" pitchFamily="49" charset="0"/>
              </a:rPr>
              <a:t>(Gene(</a:t>
            </a:r>
            <a:r>
              <a:rPr lang="en-US" sz="2000" b="1" dirty="0">
                <a:solidFill>
                  <a:srgbClr val="00B050"/>
                </a:solidFill>
                <a:latin typeface="Courier New" panose="02070309020205020404" pitchFamily="49" charset="0"/>
                <a:cs typeface="Courier New" panose="02070309020205020404" pitchFamily="49" charset="0"/>
              </a:rPr>
              <a:t>'</a:t>
            </a:r>
            <a:r>
              <a:rPr lang="en-US" sz="2000" b="1" dirty="0" err="1">
                <a:solidFill>
                  <a:srgbClr val="00B050"/>
                </a:solidFill>
                <a:latin typeface="Courier New" panose="02070309020205020404" pitchFamily="49" charset="0"/>
                <a:cs typeface="Courier New" panose="02070309020205020404" pitchFamily="49" charset="0"/>
              </a:rPr>
              <a:t>AGc</a:t>
            </a:r>
            <a:r>
              <a:rPr lang="en-US" sz="2000" b="1" dirty="0">
                <a:solidFill>
                  <a:srgbClr val="00B050"/>
                </a:solidFill>
                <a:latin typeface="Courier New" panose="02070309020205020404" pitchFamily="49" charset="0"/>
                <a:cs typeface="Courier New" panose="02070309020205020404" pitchFamily="49" charset="0"/>
              </a:rPr>
              <a:t> </a:t>
            </a:r>
            <a:r>
              <a:rPr lang="en-US" sz="2000" b="1" dirty="0" err="1">
                <a:solidFill>
                  <a:srgbClr val="00B050"/>
                </a:solidFill>
                <a:latin typeface="Courier New" panose="02070309020205020404" pitchFamily="49" charset="0"/>
                <a:cs typeface="Courier New" panose="02070309020205020404" pitchFamily="49" charset="0"/>
              </a:rPr>
              <a:t>tGT</a:t>
            </a:r>
            <a:r>
              <a:rPr lang="en-US" sz="2000" b="1" dirty="0">
                <a:solidFill>
                  <a:srgbClr val="00B050"/>
                </a:solidFill>
                <a:latin typeface="Courier New" panose="02070309020205020404" pitchFamily="49" charset="0"/>
                <a:cs typeface="Courier New" panose="02070309020205020404" pitchFamily="49" charset="0"/>
              </a:rPr>
              <a:t> </a:t>
            </a:r>
            <a:r>
              <a:rPr lang="en-US" sz="2000" b="1" dirty="0" err="1">
                <a:solidFill>
                  <a:srgbClr val="00B050"/>
                </a:solidFill>
                <a:latin typeface="Courier New" panose="02070309020205020404" pitchFamily="49" charset="0"/>
                <a:cs typeface="Courier New" panose="02070309020205020404" pitchFamily="49" charset="0"/>
              </a:rPr>
              <a:t>CAa</a:t>
            </a:r>
            <a:r>
              <a:rPr lang="en-US" sz="2000" b="1" dirty="0">
                <a:solidFill>
                  <a:srgbClr val="00B050"/>
                </a:solidFill>
                <a:latin typeface="Courier New" panose="02070309020205020404" pitchFamily="49" charset="0"/>
                <a:cs typeface="Courier New" panose="02070309020205020404" pitchFamily="49" charset="0"/>
              </a:rPr>
              <a:t> GTC'</a:t>
            </a:r>
            <a:r>
              <a:rPr lang="en-US" sz="2000" b="1" dirty="0">
                <a:solidFill>
                  <a:prstClr val="black"/>
                </a:solidFill>
                <a:latin typeface="Courier New" panose="02070309020205020404" pitchFamily="49" charset="0"/>
                <a:cs typeface="Courier New" panose="02070309020205020404" pitchFamily="49" charset="0"/>
              </a:rPr>
              <a:t>))</a:t>
            </a:r>
          </a:p>
          <a:p>
            <a:pPr lvl="0"/>
            <a:r>
              <a:rPr lang="en-US" sz="2000" b="1" dirty="0">
                <a:solidFill>
                  <a:srgbClr val="0000FF"/>
                </a:solidFill>
                <a:latin typeface="Courier New" panose="02070309020205020404" pitchFamily="49" charset="0"/>
                <a:cs typeface="Courier New" panose="02070309020205020404" pitchFamily="49" charset="0"/>
              </a:rPr>
              <a:t>12 </a:t>
            </a:r>
          </a:p>
          <a:p>
            <a:pPr lvl="0"/>
            <a:endParaRPr lang="en-US" sz="2000" b="1" dirty="0">
              <a:solidFill>
                <a:srgbClr val="003399"/>
              </a:solidFill>
              <a:latin typeface="Courier New" panose="02070309020205020404" pitchFamily="49" charset="0"/>
              <a:cs typeface="Courier New" panose="02070309020205020404" pitchFamily="49" charset="0"/>
            </a:endParaRPr>
          </a:p>
          <a:p>
            <a:pPr marL="342900" indent="-342900" eaLnBrk="0" hangingPunct="0">
              <a:spcBef>
                <a:spcPct val="20000"/>
              </a:spcBef>
              <a:spcAft>
                <a:spcPts val="600"/>
              </a:spcAft>
              <a:buFontTx/>
              <a:buChar char="•"/>
            </a:pPr>
            <a:r>
              <a:rPr lang="en-US" sz="2200" dirty="0">
                <a:latin typeface="Times New Roman" pitchFamily="18" charset="0"/>
                <a:cs typeface="Times New Roman" pitchFamily="18" charset="0"/>
              </a:rPr>
              <a:t> </a:t>
            </a:r>
            <a:r>
              <a:rPr lang="en-US" sz="2000" b="1" spc="300" dirty="0">
                <a:solidFill>
                  <a:srgbClr val="0000FF"/>
                </a:solidFill>
                <a:latin typeface="Courier New" panose="02070309020205020404" pitchFamily="49" charset="0"/>
                <a:cs typeface="Courier New" panose="02070309020205020404" pitchFamily="49" charset="0"/>
              </a:rPr>
              <a:t>__</a:t>
            </a:r>
            <a:r>
              <a:rPr lang="en-US" sz="2000" b="1" dirty="0" err="1">
                <a:solidFill>
                  <a:srgbClr val="0000FF"/>
                </a:solidFill>
                <a:latin typeface="Courier New" panose="02070309020205020404" pitchFamily="49" charset="0"/>
                <a:cs typeface="Courier New" panose="02070309020205020404" pitchFamily="49" charset="0"/>
              </a:rPr>
              <a:t>repr</a:t>
            </a:r>
            <a:r>
              <a:rPr lang="en-US" sz="2000" b="1" spc="300" dirty="0">
                <a:solidFill>
                  <a:srgbClr val="0000FF"/>
                </a:solidFill>
                <a:latin typeface="Courier New" panose="02070309020205020404" pitchFamily="49" charset="0"/>
                <a:cs typeface="Courier New" panose="02070309020205020404" pitchFamily="49" charset="0"/>
              </a:rPr>
              <a:t>__</a:t>
            </a:r>
            <a:r>
              <a:rPr lang="en-US" sz="2200" dirty="0">
                <a:latin typeface="Times New Roman" pitchFamily="18" charset="0"/>
                <a:cs typeface="Times New Roman" pitchFamily="18" charset="0"/>
              </a:rPr>
              <a:t> </a:t>
            </a:r>
            <a:r>
              <a:rPr lang="en-US" sz="2200" dirty="0">
                <a:latin typeface="Arial" panose="020B0604020202020204" pitchFamily="34" charset="0"/>
                <a:cs typeface="Arial" panose="020B0604020202020204" pitchFamily="34" charset="0"/>
              </a:rPr>
              <a:t>should return the gene as a string</a:t>
            </a:r>
          </a:p>
          <a:p>
            <a:pPr marL="342900" indent="-342900" eaLnBrk="0" hangingPunct="0">
              <a:spcBef>
                <a:spcPct val="20000"/>
              </a:spcBef>
              <a:spcAft>
                <a:spcPts val="600"/>
              </a:spcAft>
              <a:buFontTx/>
              <a:buChar char="•"/>
            </a:pPr>
            <a:r>
              <a:rPr lang="en-US" sz="2200" dirty="0">
                <a:latin typeface="Times New Roman" pitchFamily="18" charset="0"/>
                <a:cs typeface="Times New Roman" pitchFamily="18" charset="0"/>
              </a:rPr>
              <a:t> </a:t>
            </a:r>
            <a:r>
              <a:rPr lang="en-US" sz="2000" b="1" spc="300" dirty="0">
                <a:solidFill>
                  <a:srgbClr val="0000FF"/>
                </a:solidFill>
                <a:latin typeface="Courier New" panose="02070309020205020404" pitchFamily="49" charset="0"/>
                <a:cs typeface="Courier New" panose="02070309020205020404" pitchFamily="49" charset="0"/>
              </a:rPr>
              <a:t>__</a:t>
            </a:r>
            <a:r>
              <a:rPr lang="en-US" sz="2000" b="1" dirty="0" err="1">
                <a:solidFill>
                  <a:srgbClr val="0000FF"/>
                </a:solidFill>
                <a:latin typeface="Courier New" panose="02070309020205020404" pitchFamily="49" charset="0"/>
                <a:cs typeface="Courier New" panose="02070309020205020404" pitchFamily="49" charset="0"/>
              </a:rPr>
              <a:t>len</a:t>
            </a:r>
            <a:r>
              <a:rPr lang="en-US" sz="2000" b="1" spc="300" dirty="0">
                <a:solidFill>
                  <a:srgbClr val="0000FF"/>
                </a:solidFill>
                <a:latin typeface="Courier New" panose="02070309020205020404" pitchFamily="49" charset="0"/>
                <a:cs typeface="Courier New" panose="02070309020205020404" pitchFamily="49" charset="0"/>
              </a:rPr>
              <a:t>__</a:t>
            </a:r>
            <a:r>
              <a:rPr lang="en-US" sz="2200" dirty="0">
                <a:latin typeface="Times New Roman" pitchFamily="18" charset="0"/>
                <a:cs typeface="Times New Roman" pitchFamily="18" charset="0"/>
              </a:rPr>
              <a:t> </a:t>
            </a:r>
            <a:r>
              <a:rPr lang="en-US" sz="2200" dirty="0">
                <a:latin typeface="Arial" panose="020B0604020202020204" pitchFamily="34" charset="0"/>
                <a:cs typeface="Arial" panose="020B0604020202020204" pitchFamily="34" charset="0"/>
              </a:rPr>
              <a:t>should return the number of letters</a:t>
            </a:r>
          </a:p>
          <a:p>
            <a:pPr marL="342900" indent="-342900" algn="l" rtl="0" eaLnBrk="0" hangingPunct="0">
              <a:spcBef>
                <a:spcPct val="20000"/>
              </a:spcBef>
              <a:buFont typeface="Wingdings" pitchFamily="2" charset="2"/>
              <a:buNone/>
            </a:pPr>
            <a:endParaRPr lang="en-US" sz="2200" dirty="0">
              <a:solidFill>
                <a:srgbClr val="003399"/>
              </a:solidFill>
              <a:latin typeface="Arial Narrow" pitchFamily="34" charset="0"/>
            </a:endParaRPr>
          </a:p>
        </p:txBody>
      </p:sp>
    </p:spTree>
    <p:extLst>
      <p:ext uri="{BB962C8B-B14F-4D97-AF65-F5344CB8AC3E}">
        <p14:creationId xmlns:p14="http://schemas.microsoft.com/office/powerpoint/2010/main" val="187170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928" y="74428"/>
            <a:ext cx="8309872" cy="1073888"/>
          </a:xfrm>
        </p:spPr>
        <p:txBody>
          <a:bodyPr>
            <a:normAutofit/>
          </a:bodyPr>
          <a:lstStyle/>
          <a:p>
            <a:r>
              <a:rPr lang="en-US" sz="4400" b="1" dirty="0">
                <a:solidFill>
                  <a:srgbClr val="C00000"/>
                </a:solidFill>
                <a:latin typeface="Arial" charset="0"/>
                <a:cs typeface="Arial" charset="0"/>
              </a:rPr>
              <a:t>Gene Class – distance</a:t>
            </a:r>
          </a:p>
        </p:txBody>
      </p:sp>
      <p:sp>
        <p:nvSpPr>
          <p:cNvPr id="3" name="Slide Number Placeholder 2"/>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5BFAECAB-C45E-4A96-B7DD-92EBDA7AC1F7}" type="slidenum">
              <a:rPr kumimoji="0" lang="he-IL" sz="2000" b="0" i="0" u="none" strike="noStrike" kern="1200" cap="none" spc="0" normalizeH="0" baseline="0" noProof="0" smtClean="0">
                <a:ln>
                  <a:noFill/>
                </a:ln>
                <a:solidFill>
                  <a:srgbClr val="FFFFFF"/>
                </a:solidFill>
                <a:effectLst/>
                <a:uLnTx/>
                <a:uFillTx/>
                <a:latin typeface="Franklin Gothic Book"/>
                <a:ea typeface="+mj-ea"/>
                <a:cs typeface="Aharoni" panose="02010803020104030203" pitchFamily="2" charset="-79"/>
              </a:rPr>
              <a:pPr marL="0" marR="0" lvl="0" indent="0" algn="ctr" defTabSz="457200" rtl="0" eaLnBrk="1" fontAlgn="auto" latinLnBrk="0" hangingPunct="1">
                <a:lnSpc>
                  <a:spcPct val="100000"/>
                </a:lnSpc>
                <a:spcBef>
                  <a:spcPts val="0"/>
                </a:spcBef>
                <a:spcAft>
                  <a:spcPts val="0"/>
                </a:spcAft>
                <a:buClrTx/>
                <a:buSzTx/>
                <a:buFontTx/>
                <a:buNone/>
                <a:tabLst/>
                <a:defRPr/>
              </a:pPr>
              <a:t>23</a:t>
            </a:fld>
            <a:endParaRPr kumimoji="0" lang="he-IL" sz="2000" b="0" i="0" u="none" strike="noStrike" kern="1200" cap="none" spc="0" normalizeH="0" baseline="0" noProof="0" dirty="0">
              <a:ln>
                <a:noFill/>
              </a:ln>
              <a:solidFill>
                <a:srgbClr val="FFFFFF"/>
              </a:solidFill>
              <a:effectLst/>
              <a:uLnTx/>
              <a:uFillTx/>
              <a:latin typeface="Franklin Gothic Book"/>
              <a:ea typeface="+mj-ea"/>
              <a:cs typeface="Aharoni" panose="02010803020104030203" pitchFamily="2" charset="-79"/>
            </a:endParaRPr>
          </a:p>
        </p:txBody>
      </p:sp>
      <p:sp>
        <p:nvSpPr>
          <p:cNvPr id="5" name="Rectangle 4"/>
          <p:cNvSpPr/>
          <p:nvPr/>
        </p:nvSpPr>
        <p:spPr>
          <a:xfrm>
            <a:off x="480865" y="3516133"/>
            <a:ext cx="8430275" cy="311880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9900"/>
                </a:solidFill>
                <a:effectLst/>
                <a:uLnTx/>
                <a:uFillTx/>
                <a:latin typeface="Courier New" panose="02070309020205020404" pitchFamily="49" charset="0"/>
                <a:cs typeface="Courier New" panose="02070309020205020404" pitchFamily="49" charset="0"/>
              </a:rPr>
              <a:t>class </a:t>
            </a:r>
            <a:r>
              <a:rPr lang="en-US" sz="2000" b="1" dirty="0">
                <a:solidFill>
                  <a:srgbClr val="0000FF"/>
                </a:solidFill>
                <a:latin typeface="Courier New" panose="02070309020205020404" pitchFamily="49" charset="0"/>
                <a:cs typeface="Courier New" panose="02070309020205020404" pitchFamily="49" charset="0"/>
              </a:rPr>
              <a:t>Gene</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prstClr val="black"/>
                </a:solidFill>
                <a:latin typeface="Courier New" panose="02070309020205020404" pitchFamily="49" charset="0"/>
                <a:cs typeface="Courier New" panose="02070309020205020404" pitchFamily="49" charset="0"/>
              </a:rPr>
              <a:t>    …</a:t>
            </a:r>
          </a:p>
          <a:p>
            <a:r>
              <a:rPr kumimoji="0" lang="en-US" sz="2000" b="1" i="0" u="none" strike="noStrike" kern="1200" cap="none" spc="0" normalizeH="0" baseline="0" noProof="0" dirty="0">
                <a:ln>
                  <a:noFill/>
                </a:ln>
                <a:solidFill>
                  <a:srgbClr val="FF6600"/>
                </a:solidFill>
                <a:effectLst/>
                <a:uLnTx/>
                <a:uFillTx/>
                <a:latin typeface="Courier New" panose="02070309020205020404" pitchFamily="49" charset="0"/>
                <a:cs typeface="Courier New" panose="02070309020205020404" pitchFamily="49" charset="0"/>
              </a:rPr>
              <a:t>    </a:t>
            </a:r>
            <a:r>
              <a:rPr kumimoji="0" lang="en-US" sz="2000" b="1" i="0" u="none" strike="noStrike" kern="1200" cap="none" spc="0" normalizeH="0" baseline="0" noProof="0" dirty="0" err="1">
                <a:ln>
                  <a:noFill/>
                </a:ln>
                <a:solidFill>
                  <a:srgbClr val="FF9900"/>
                </a:solidFill>
                <a:effectLst/>
                <a:uLnTx/>
                <a:uFillTx/>
                <a:latin typeface="Courier New" panose="02070309020205020404" pitchFamily="49" charset="0"/>
                <a:cs typeface="Courier New" panose="02070309020205020404" pitchFamily="49" charset="0"/>
              </a:rPr>
              <a:t>def</a:t>
            </a:r>
            <a:r>
              <a:rPr kumimoji="0" lang="en-US" sz="2000" b="1" i="0" u="none" strike="noStrike" kern="1200" cap="none" spc="0" normalizeH="0" baseline="0" noProof="0" dirty="0">
                <a:ln>
                  <a:noFill/>
                </a:ln>
                <a:solidFill>
                  <a:srgbClr val="FF9900"/>
                </a:solidFill>
                <a:effectLst/>
                <a:uLnTx/>
                <a:uFillTx/>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distance</a:t>
            </a:r>
            <a:r>
              <a:rPr kumimoji="0" lang="en-US" sz="20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(self, other):</a:t>
            </a:r>
            <a:endParaRPr lang="en-US" sz="2000" b="1" dirty="0">
              <a:latin typeface="Courier New" panose="02070309020205020404" pitchFamily="49" charset="0"/>
              <a:cs typeface="Courier New" panose="02070309020205020404" pitchFamily="49" charset="0"/>
            </a:endParaRPr>
          </a:p>
          <a:p>
            <a:pPr>
              <a:lnSpc>
                <a:spcPts val="2000"/>
              </a:lnSpc>
            </a:pPr>
            <a:r>
              <a:rPr lang="en-US" sz="2000" b="1" dirty="0">
                <a:latin typeface="Courier New" panose="02070309020205020404" pitchFamily="49" charset="0"/>
                <a:cs typeface="Courier New" panose="02070309020205020404" pitchFamily="49" charset="0"/>
              </a:rPr>
              <a:t>        </a:t>
            </a:r>
            <a:r>
              <a:rPr lang="en-US" sz="2000" b="1" dirty="0">
                <a:solidFill>
                  <a:srgbClr val="FF9900"/>
                </a:solidFill>
                <a:latin typeface="Courier New" pitchFamily="49" charset="0"/>
                <a:cs typeface="Courier New" pitchFamily="49" charset="0"/>
              </a:rPr>
              <a:t>if </a:t>
            </a:r>
            <a:r>
              <a:rPr lang="en-US" sz="2000" b="1" dirty="0" err="1">
                <a:solidFill>
                  <a:srgbClr val="7030A0"/>
                </a:solidFill>
                <a:latin typeface="Courier New" pitchFamily="49" charset="0"/>
                <a:cs typeface="Courier New" pitchFamily="49" charset="0"/>
              </a:rPr>
              <a:t>len</a:t>
            </a:r>
            <a:r>
              <a:rPr lang="en-US" sz="2000" b="1" dirty="0">
                <a:latin typeface="Courier New" pitchFamily="49" charset="0"/>
                <a:cs typeface="Courier New" pitchFamily="49" charset="0"/>
              </a:rPr>
              <a:t>(</a:t>
            </a:r>
            <a:r>
              <a:rPr lang="en-US" sz="2000" b="1" dirty="0">
                <a:solidFill>
                  <a:prstClr val="black"/>
                </a:solidFill>
                <a:latin typeface="Courier New" panose="02070309020205020404" pitchFamily="49" charset="0"/>
                <a:cs typeface="Courier New" panose="02070309020205020404" pitchFamily="49" charset="0"/>
              </a:rPr>
              <a:t>self</a:t>
            </a:r>
            <a:r>
              <a:rPr lang="en-US" sz="2000" b="1" dirty="0">
                <a:latin typeface="Courier New" pitchFamily="49" charset="0"/>
                <a:cs typeface="Courier New" pitchFamily="49" charset="0"/>
              </a:rPr>
              <a:t>) != </a:t>
            </a:r>
            <a:r>
              <a:rPr lang="en-US" sz="2000" b="1" dirty="0" err="1">
                <a:solidFill>
                  <a:srgbClr val="7030A0"/>
                </a:solidFill>
                <a:latin typeface="Courier New" pitchFamily="49" charset="0"/>
                <a:cs typeface="Courier New" pitchFamily="49" charset="0"/>
              </a:rPr>
              <a:t>len</a:t>
            </a:r>
            <a:r>
              <a:rPr lang="en-US" sz="2000" b="1" dirty="0">
                <a:latin typeface="Courier New" pitchFamily="49" charset="0"/>
                <a:cs typeface="Courier New" pitchFamily="49" charset="0"/>
              </a:rPr>
              <a:t>(</a:t>
            </a:r>
            <a:r>
              <a:rPr lang="en-US" sz="2000" b="1" dirty="0">
                <a:solidFill>
                  <a:prstClr val="black"/>
                </a:solidFill>
                <a:latin typeface="Courier New" panose="02070309020205020404" pitchFamily="49" charset="0"/>
                <a:cs typeface="Courier New" panose="02070309020205020404" pitchFamily="49" charset="0"/>
              </a:rPr>
              <a:t>other</a:t>
            </a:r>
            <a:r>
              <a:rPr lang="en-US" sz="2000" b="1" dirty="0">
                <a:latin typeface="Courier New" pitchFamily="49" charset="0"/>
                <a:cs typeface="Courier New" pitchFamily="49" charset="0"/>
              </a:rPr>
              <a:t>):</a:t>
            </a:r>
          </a:p>
          <a:p>
            <a:r>
              <a:rPr lang="en-US" sz="2000" b="1" dirty="0">
                <a:solidFill>
                  <a:srgbClr val="FF9900"/>
                </a:solidFill>
                <a:latin typeface="Courier New" pitchFamily="49" charset="0"/>
                <a:cs typeface="Courier New" pitchFamily="49" charset="0"/>
              </a:rPr>
              <a:t>            raise </a:t>
            </a:r>
            <a:r>
              <a:rPr lang="en-US" sz="2000" b="1" dirty="0" err="1">
                <a:solidFill>
                  <a:srgbClr val="7030A0"/>
                </a:solidFill>
                <a:latin typeface="Courier New" pitchFamily="49" charset="0"/>
                <a:cs typeface="Courier New" pitchFamily="49" charset="0"/>
              </a:rPr>
              <a:t>ValueError</a:t>
            </a:r>
            <a:r>
              <a:rPr lang="en-US" sz="2000" b="1" dirty="0">
                <a:latin typeface="Courier New" pitchFamily="49" charset="0"/>
                <a:cs typeface="Courier New" pitchFamily="49" charset="0"/>
              </a:rPr>
              <a:t>(</a:t>
            </a:r>
            <a:r>
              <a:rPr lang="en-US" sz="2000" b="1" dirty="0">
                <a:solidFill>
                  <a:srgbClr val="00B050"/>
                </a:solidFill>
                <a:latin typeface="Courier New" pitchFamily="49" charset="0"/>
                <a:cs typeface="Courier New" pitchFamily="49" charset="0"/>
              </a:rPr>
              <a:t>"</a:t>
            </a:r>
            <a:r>
              <a:rPr lang="en-US" sz="2000" b="1" spc="-150" dirty="0">
                <a:solidFill>
                  <a:srgbClr val="00B050"/>
                </a:solidFill>
                <a:latin typeface="Courier New" pitchFamily="49" charset="0"/>
                <a:cs typeface="Courier New" pitchFamily="49" charset="0"/>
              </a:rPr>
              <a:t>cannot measure distance</a:t>
            </a:r>
            <a:r>
              <a:rPr lang="en-US" sz="2000" b="1" dirty="0">
                <a:solidFill>
                  <a:srgbClr val="00B050"/>
                </a:solidFill>
                <a:latin typeface="Courier New" pitchFamily="49" charset="0"/>
                <a:cs typeface="Courier New" pitchFamily="49" charset="0"/>
              </a:rPr>
              <a:t>"</a:t>
            </a:r>
            <a:r>
              <a:rPr lang="en-US" sz="2000" b="1" dirty="0">
                <a:latin typeface="Courier New" pitchFamily="49" charset="0"/>
                <a:cs typeface="Courier New" pitchFamily="49" charset="0"/>
              </a:rPr>
              <a:t>)</a:t>
            </a:r>
            <a:endParaRPr lang="en-US" sz="2000" b="1" dirty="0">
              <a:solidFill>
                <a:srgbClr val="00B050"/>
              </a:solidFill>
              <a:latin typeface="Courier New" pitchFamily="49" charset="0"/>
              <a:cs typeface="Courier New" pitchFamily="49" charset="0"/>
            </a:endParaRPr>
          </a:p>
          <a:p>
            <a:pPr lvl="0"/>
            <a:r>
              <a:rPr lang="en-US" sz="2000" b="1" dirty="0">
                <a:solidFill>
                  <a:prstClr val="black"/>
                </a:solidFill>
                <a:latin typeface="Courier New" panose="02070309020205020404" pitchFamily="49" charset="0"/>
                <a:cs typeface="Courier New" panose="02070309020205020404" pitchFamily="49" charset="0"/>
              </a:rPr>
              <a:t>        </a:t>
            </a:r>
            <a:r>
              <a:rPr lang="en-US" sz="2000" b="1" dirty="0" err="1">
                <a:solidFill>
                  <a:prstClr val="black"/>
                </a:solidFill>
                <a:latin typeface="Courier New" panose="02070309020205020404" pitchFamily="49" charset="0"/>
                <a:cs typeface="Courier New" panose="02070309020205020404" pitchFamily="49" charset="0"/>
              </a:rPr>
              <a:t>dist</a:t>
            </a:r>
            <a:r>
              <a:rPr lang="en-US" sz="2000" b="1" dirty="0">
                <a:solidFill>
                  <a:prstClr val="black"/>
                </a:solidFill>
                <a:latin typeface="Courier New" panose="02070309020205020404" pitchFamily="49" charset="0"/>
                <a:cs typeface="Courier New" panose="02070309020205020404" pitchFamily="49" charset="0"/>
              </a:rPr>
              <a:t> = 0</a:t>
            </a:r>
          </a:p>
          <a:p>
            <a:pPr lvl="0"/>
            <a:r>
              <a:rPr lang="en-US" sz="2000" b="1" dirty="0">
                <a:solidFill>
                  <a:prstClr val="black"/>
                </a:solidFill>
                <a:latin typeface="Courier New" panose="02070309020205020404" pitchFamily="49" charset="0"/>
                <a:cs typeface="Courier New" panose="02070309020205020404" pitchFamily="49" charset="0"/>
              </a:rPr>
              <a:t>        </a:t>
            </a:r>
            <a:r>
              <a:rPr lang="en-US" sz="2000" b="1" dirty="0">
                <a:solidFill>
                  <a:srgbClr val="FF9900"/>
                </a:solidFill>
                <a:latin typeface="Courier New" panose="02070309020205020404" pitchFamily="49" charset="0"/>
                <a:cs typeface="Courier New" panose="02070309020205020404" pitchFamily="49" charset="0"/>
              </a:rPr>
              <a:t>for </a:t>
            </a:r>
            <a:r>
              <a:rPr lang="en-US" sz="2000" b="1" dirty="0" err="1">
                <a:solidFill>
                  <a:prstClr val="black"/>
                </a:solidFill>
                <a:latin typeface="Courier New" panose="02070309020205020404" pitchFamily="49" charset="0"/>
                <a:cs typeface="Courier New" panose="02070309020205020404" pitchFamily="49" charset="0"/>
              </a:rPr>
              <a:t>i</a:t>
            </a:r>
            <a:r>
              <a:rPr lang="en-US" sz="2000" b="1" dirty="0">
                <a:solidFill>
                  <a:prstClr val="black"/>
                </a:solidFill>
                <a:latin typeface="Courier New" panose="02070309020205020404" pitchFamily="49" charset="0"/>
                <a:cs typeface="Courier New" panose="02070309020205020404" pitchFamily="49" charset="0"/>
              </a:rPr>
              <a:t> </a:t>
            </a:r>
            <a:r>
              <a:rPr lang="en-US" sz="2000" b="1" dirty="0">
                <a:solidFill>
                  <a:srgbClr val="FF9900"/>
                </a:solidFill>
                <a:latin typeface="Courier New" panose="02070309020205020404" pitchFamily="49" charset="0"/>
                <a:cs typeface="Courier New" panose="02070309020205020404" pitchFamily="49" charset="0"/>
              </a:rPr>
              <a:t>in </a:t>
            </a:r>
            <a:r>
              <a:rPr lang="en-US" sz="2000" b="1" dirty="0">
                <a:solidFill>
                  <a:srgbClr val="7030A0"/>
                </a:solidFill>
                <a:latin typeface="Courier New" panose="02070309020205020404" pitchFamily="49" charset="0"/>
                <a:cs typeface="Courier New" panose="02070309020205020404" pitchFamily="49" charset="0"/>
              </a:rPr>
              <a:t>range</a:t>
            </a:r>
            <a:r>
              <a:rPr lang="en-US" sz="2000" b="1" dirty="0">
                <a:solidFill>
                  <a:prstClr val="black"/>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len</a:t>
            </a:r>
            <a:r>
              <a:rPr lang="en-US" sz="2000" b="1" dirty="0">
                <a:solidFill>
                  <a:prstClr val="black"/>
                </a:solidFill>
                <a:latin typeface="Courier New" panose="02070309020205020404" pitchFamily="49" charset="0"/>
                <a:cs typeface="Courier New" panose="02070309020205020404" pitchFamily="49" charset="0"/>
              </a:rPr>
              <a:t>(self)):</a:t>
            </a:r>
          </a:p>
          <a:p>
            <a:pPr lvl="0"/>
            <a:r>
              <a:rPr lang="en-US" sz="2000" b="1" dirty="0">
                <a:solidFill>
                  <a:prstClr val="black"/>
                </a:solidFill>
                <a:latin typeface="Courier New" panose="02070309020205020404" pitchFamily="49" charset="0"/>
                <a:cs typeface="Courier New" panose="02070309020205020404" pitchFamily="49" charset="0"/>
              </a:rPr>
              <a:t>            </a:t>
            </a:r>
            <a:r>
              <a:rPr lang="en-US" sz="2000" b="1" dirty="0">
                <a:solidFill>
                  <a:srgbClr val="FF9900"/>
                </a:solidFill>
                <a:latin typeface="Courier New" panose="02070309020205020404" pitchFamily="49" charset="0"/>
                <a:cs typeface="Courier New" panose="02070309020205020404" pitchFamily="49" charset="0"/>
              </a:rPr>
              <a:t>if </a:t>
            </a:r>
            <a:r>
              <a:rPr lang="en-US" sz="2000" b="1" dirty="0" err="1">
                <a:solidFill>
                  <a:prstClr val="black"/>
                </a:solidFill>
                <a:latin typeface="Courier New" panose="02070309020205020404" pitchFamily="49" charset="0"/>
                <a:cs typeface="Courier New" panose="02070309020205020404" pitchFamily="49" charset="0"/>
              </a:rPr>
              <a:t>self.seq</a:t>
            </a:r>
            <a:r>
              <a:rPr lang="en-US" sz="2000" b="1" dirty="0">
                <a:solidFill>
                  <a:prstClr val="black"/>
                </a:solidFill>
                <a:latin typeface="Courier New" panose="02070309020205020404" pitchFamily="49" charset="0"/>
                <a:cs typeface="Courier New" panose="02070309020205020404" pitchFamily="49" charset="0"/>
              </a:rPr>
              <a:t>[</a:t>
            </a:r>
            <a:r>
              <a:rPr lang="en-US" sz="2000" b="1" dirty="0" err="1">
                <a:solidFill>
                  <a:prstClr val="black"/>
                </a:solidFill>
                <a:latin typeface="Courier New" panose="02070309020205020404" pitchFamily="49" charset="0"/>
                <a:cs typeface="Courier New" panose="02070309020205020404" pitchFamily="49" charset="0"/>
              </a:rPr>
              <a:t>i</a:t>
            </a:r>
            <a:r>
              <a:rPr lang="en-US" sz="2000" b="1" dirty="0">
                <a:solidFill>
                  <a:prstClr val="black"/>
                </a:solidFill>
                <a:latin typeface="Courier New" panose="02070309020205020404" pitchFamily="49" charset="0"/>
                <a:cs typeface="Courier New" panose="02070309020205020404" pitchFamily="49" charset="0"/>
              </a:rPr>
              <a:t>] != </a:t>
            </a:r>
            <a:r>
              <a:rPr lang="en-US" sz="2000" b="1" dirty="0" err="1">
                <a:solidFill>
                  <a:prstClr val="black"/>
                </a:solidFill>
                <a:latin typeface="Courier New" panose="02070309020205020404" pitchFamily="49" charset="0"/>
                <a:cs typeface="Courier New" panose="02070309020205020404" pitchFamily="49" charset="0"/>
              </a:rPr>
              <a:t>other.seq</a:t>
            </a:r>
            <a:r>
              <a:rPr lang="en-US" sz="2000" b="1" dirty="0">
                <a:solidFill>
                  <a:prstClr val="black"/>
                </a:solidFill>
                <a:latin typeface="Courier New" panose="02070309020205020404" pitchFamily="49" charset="0"/>
                <a:cs typeface="Courier New" panose="02070309020205020404" pitchFamily="49" charset="0"/>
              </a:rPr>
              <a:t>[</a:t>
            </a:r>
            <a:r>
              <a:rPr lang="en-US" sz="2000" b="1" dirty="0" err="1">
                <a:solidFill>
                  <a:prstClr val="black"/>
                </a:solidFill>
                <a:latin typeface="Courier New" panose="02070309020205020404" pitchFamily="49" charset="0"/>
                <a:cs typeface="Courier New" panose="02070309020205020404" pitchFamily="49" charset="0"/>
              </a:rPr>
              <a:t>i</a:t>
            </a:r>
            <a:r>
              <a:rPr lang="en-US" sz="2000" b="1" dirty="0">
                <a:solidFill>
                  <a:prstClr val="black"/>
                </a:solidFill>
                <a:latin typeface="Courier New" panose="02070309020205020404" pitchFamily="49" charset="0"/>
                <a:cs typeface="Courier New" panose="02070309020205020404" pitchFamily="49" charset="0"/>
              </a:rPr>
              <a:t>]:</a:t>
            </a:r>
          </a:p>
          <a:p>
            <a:pPr lvl="0"/>
            <a:r>
              <a:rPr lang="en-US" sz="2000" b="1" dirty="0">
                <a:solidFill>
                  <a:prstClr val="black"/>
                </a:solidFill>
                <a:latin typeface="Courier New" panose="02070309020205020404" pitchFamily="49" charset="0"/>
                <a:cs typeface="Courier New" panose="02070309020205020404" pitchFamily="49" charset="0"/>
              </a:rPr>
              <a:t>                </a:t>
            </a:r>
            <a:r>
              <a:rPr lang="en-US" sz="2000" b="1" dirty="0" err="1">
                <a:solidFill>
                  <a:prstClr val="black"/>
                </a:solidFill>
                <a:latin typeface="Courier New" panose="02070309020205020404" pitchFamily="49" charset="0"/>
                <a:cs typeface="Courier New" panose="02070309020205020404" pitchFamily="49" charset="0"/>
              </a:rPr>
              <a:t>dist</a:t>
            </a:r>
            <a:r>
              <a:rPr lang="en-US" sz="2000" b="1" dirty="0">
                <a:solidFill>
                  <a:prstClr val="black"/>
                </a:solidFill>
                <a:latin typeface="Courier New" panose="02070309020205020404" pitchFamily="49" charset="0"/>
                <a:cs typeface="Courier New" panose="02070309020205020404" pitchFamily="49" charset="0"/>
              </a:rPr>
              <a:t> += 1</a:t>
            </a:r>
          </a:p>
          <a:p>
            <a:pPr lvl="0"/>
            <a:r>
              <a:rPr lang="en-US" sz="2000" b="1" dirty="0">
                <a:solidFill>
                  <a:prstClr val="black"/>
                </a:solidFill>
                <a:latin typeface="Courier New" panose="02070309020205020404" pitchFamily="49" charset="0"/>
                <a:cs typeface="Courier New" panose="02070309020205020404" pitchFamily="49" charset="0"/>
              </a:rPr>
              <a:t>        </a:t>
            </a:r>
            <a:r>
              <a:rPr lang="en-US" sz="2000" b="1" dirty="0">
                <a:solidFill>
                  <a:srgbClr val="FF9900"/>
                </a:solidFill>
                <a:latin typeface="Courier New" panose="02070309020205020404" pitchFamily="49" charset="0"/>
                <a:cs typeface="Courier New" panose="02070309020205020404" pitchFamily="49" charset="0"/>
              </a:rPr>
              <a:t>return </a:t>
            </a:r>
            <a:r>
              <a:rPr lang="en-US" sz="2000" b="1" dirty="0" err="1">
                <a:solidFill>
                  <a:prstClr val="black"/>
                </a:solidFill>
                <a:latin typeface="Courier New" panose="02070309020205020404" pitchFamily="49" charset="0"/>
                <a:cs typeface="Courier New" panose="02070309020205020404" pitchFamily="49" charset="0"/>
              </a:rPr>
              <a:t>dist</a:t>
            </a:r>
            <a:endParaRPr kumimoji="0" lang="en-US" sz="20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p:txBody>
      </p:sp>
      <p:sp>
        <p:nvSpPr>
          <p:cNvPr id="6" name="Rectangle 4"/>
          <p:cNvSpPr>
            <a:spLocks noChangeArrowheads="1"/>
          </p:cNvSpPr>
          <p:nvPr/>
        </p:nvSpPr>
        <p:spPr bwMode="auto">
          <a:xfrm>
            <a:off x="480866" y="1330885"/>
            <a:ext cx="7961386" cy="2388704"/>
          </a:xfrm>
          <a:prstGeom prst="rect">
            <a:avLst/>
          </a:prstGeom>
          <a:noFill/>
          <a:ln w="9525">
            <a:noFill/>
            <a:miter lim="800000"/>
            <a:headEnd/>
            <a:tailEnd/>
          </a:ln>
        </p:spPr>
        <p:txBody>
          <a:bodyPr/>
          <a:lstStyle/>
          <a:p>
            <a:r>
              <a:rPr lang="en-US" sz="2400" dirty="0">
                <a:latin typeface="Arial" panose="020B0604020202020204" pitchFamily="34" charset="0"/>
                <a:cs typeface="Arial" panose="020B0604020202020204" pitchFamily="34" charset="0"/>
              </a:rPr>
              <a:t>Implement a distance method that returns Hamming distance between genes</a:t>
            </a:r>
          </a:p>
          <a:p>
            <a:pPr lvl="0"/>
            <a:r>
              <a:rPr lang="en-US" sz="2000" b="1" dirty="0">
                <a:solidFill>
                  <a:srgbClr val="C00000"/>
                </a:solidFill>
                <a:latin typeface="Courier New" panose="02070309020205020404" pitchFamily="49" charset="0"/>
                <a:cs typeface="Courier New" panose="02070309020205020404" pitchFamily="49" charset="0"/>
              </a:rPr>
              <a:t>&gt;&gt;&gt;</a:t>
            </a:r>
            <a:r>
              <a:rPr lang="en-US" sz="2000" b="1" dirty="0">
                <a:latin typeface="Courier New" panose="02070309020205020404" pitchFamily="49" charset="0"/>
                <a:cs typeface="Courier New" panose="02070309020205020404" pitchFamily="49" charset="0"/>
              </a:rPr>
              <a:t> </a:t>
            </a:r>
            <a:r>
              <a:rPr lang="en-US" sz="2000" b="1" dirty="0">
                <a:solidFill>
                  <a:prstClr val="black"/>
                </a:solidFill>
                <a:latin typeface="Courier New" panose="02070309020205020404" pitchFamily="49" charset="0"/>
                <a:cs typeface="Courier New" panose="02070309020205020404" pitchFamily="49" charset="0"/>
              </a:rPr>
              <a:t>a = Gene(</a:t>
            </a:r>
            <a:r>
              <a:rPr lang="en-US" sz="2000" b="1" dirty="0">
                <a:solidFill>
                  <a:srgbClr val="00B050"/>
                </a:solidFill>
                <a:latin typeface="Courier New" panose="02070309020205020404" pitchFamily="49" charset="0"/>
                <a:cs typeface="Courier New" panose="02070309020205020404" pitchFamily="49" charset="0"/>
              </a:rPr>
              <a:t>'TGT CAA GTC'</a:t>
            </a:r>
            <a:r>
              <a:rPr lang="en-US" sz="2000" b="1" dirty="0">
                <a:solidFill>
                  <a:prstClr val="black"/>
                </a:solidFill>
                <a:latin typeface="Courier New" panose="02070309020205020404" pitchFamily="49" charset="0"/>
                <a:cs typeface="Courier New" panose="02070309020205020404" pitchFamily="49" charset="0"/>
              </a:rPr>
              <a:t>)</a:t>
            </a:r>
          </a:p>
          <a:p>
            <a:pPr lvl="0"/>
            <a:r>
              <a:rPr lang="en-US" sz="2000" b="1" dirty="0">
                <a:solidFill>
                  <a:srgbClr val="C00000"/>
                </a:solidFill>
                <a:latin typeface="Courier New" panose="02070309020205020404" pitchFamily="49" charset="0"/>
                <a:cs typeface="Courier New" panose="02070309020205020404" pitchFamily="49" charset="0"/>
              </a:rPr>
              <a:t>&gt;&gt;&gt;</a:t>
            </a:r>
            <a:r>
              <a:rPr lang="en-US" sz="2000" b="1" dirty="0">
                <a:latin typeface="Courier New" panose="02070309020205020404" pitchFamily="49" charset="0"/>
                <a:cs typeface="Courier New" panose="02070309020205020404" pitchFamily="49" charset="0"/>
              </a:rPr>
              <a:t> </a:t>
            </a:r>
            <a:r>
              <a:rPr lang="en-US" sz="2000" b="1" dirty="0">
                <a:solidFill>
                  <a:prstClr val="black"/>
                </a:solidFill>
                <a:latin typeface="Courier New" panose="02070309020205020404" pitchFamily="49" charset="0"/>
                <a:cs typeface="Courier New" panose="02070309020205020404" pitchFamily="49" charset="0"/>
              </a:rPr>
              <a:t>b = Gene(</a:t>
            </a:r>
            <a:r>
              <a:rPr lang="en-US" sz="2000" b="1" dirty="0">
                <a:solidFill>
                  <a:srgbClr val="00B050"/>
                </a:solidFill>
                <a:latin typeface="Courier New" panose="02070309020205020404" pitchFamily="49" charset="0"/>
                <a:cs typeface="Courier New" panose="02070309020205020404" pitchFamily="49" charset="0"/>
              </a:rPr>
              <a:t>'TCT CTG GTA'</a:t>
            </a:r>
            <a:r>
              <a:rPr lang="en-US" sz="2000" b="1" dirty="0">
                <a:solidFill>
                  <a:prstClr val="black"/>
                </a:solidFill>
                <a:latin typeface="Courier New" panose="02070309020205020404" pitchFamily="49" charset="0"/>
                <a:cs typeface="Courier New" panose="02070309020205020404" pitchFamily="49" charset="0"/>
              </a:rPr>
              <a:t>)</a:t>
            </a:r>
          </a:p>
          <a:p>
            <a:r>
              <a:rPr lang="en-US" sz="2000" b="1" dirty="0">
                <a:solidFill>
                  <a:srgbClr val="C00000"/>
                </a:solidFill>
                <a:latin typeface="Courier New" panose="02070309020205020404" pitchFamily="49" charset="0"/>
                <a:cs typeface="Courier New" panose="02070309020205020404" pitchFamily="49" charset="0"/>
              </a:rPr>
              <a:t>&gt;&gt;&gt;</a:t>
            </a:r>
            <a:r>
              <a:rPr lang="en-US" sz="2000" b="1" dirty="0">
                <a:latin typeface="Courier New" panose="02070309020205020404" pitchFamily="49" charset="0"/>
                <a:cs typeface="Courier New" panose="02070309020205020404" pitchFamily="49" charset="0"/>
              </a:rPr>
              <a:t> </a:t>
            </a:r>
            <a:r>
              <a:rPr lang="en-US" sz="2000" b="1" dirty="0" err="1">
                <a:solidFill>
                  <a:prstClr val="black"/>
                </a:solidFill>
                <a:latin typeface="Courier New" panose="02070309020205020404" pitchFamily="49" charset="0"/>
                <a:cs typeface="Courier New" panose="02070309020205020404" pitchFamily="49" charset="0"/>
              </a:rPr>
              <a:t>a.distance</a:t>
            </a:r>
            <a:r>
              <a:rPr lang="en-US" sz="2000" b="1" dirty="0">
                <a:solidFill>
                  <a:prstClr val="black"/>
                </a:solidFill>
                <a:latin typeface="Courier New" panose="02070309020205020404" pitchFamily="49" charset="0"/>
                <a:cs typeface="Courier New" panose="02070309020205020404" pitchFamily="49" charset="0"/>
              </a:rPr>
              <a:t>(b)</a:t>
            </a:r>
          </a:p>
          <a:p>
            <a:pPr lvl="0"/>
            <a:r>
              <a:rPr lang="en-US" sz="2000" b="1" dirty="0">
                <a:solidFill>
                  <a:srgbClr val="0000FF"/>
                </a:solidFill>
                <a:latin typeface="Courier New" panose="02070309020205020404" pitchFamily="49" charset="0"/>
                <a:cs typeface="Courier New" panose="02070309020205020404" pitchFamily="49" charset="0"/>
              </a:rPr>
              <a:t>4</a:t>
            </a:r>
          </a:p>
        </p:txBody>
      </p:sp>
    </p:spTree>
    <p:extLst>
      <p:ext uri="{BB962C8B-B14F-4D97-AF65-F5344CB8AC3E}">
        <p14:creationId xmlns:p14="http://schemas.microsoft.com/office/powerpoint/2010/main" val="172943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fade">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fade">
                                      <p:cBhvr>
                                        <p:cTn id="38" dur="500"/>
                                        <p:tgtEl>
                                          <p:spTgt spid="5">
                                            <p:txEl>
                                              <p:pRg st="3" end="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fade">
                                      <p:cBhvr>
                                        <p:cTn id="41" dur="500"/>
                                        <p:tgtEl>
                                          <p:spTgt spid="5">
                                            <p:txEl>
                                              <p:pRg st="4" end="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Effect transition="in" filter="fade">
                                      <p:cBhvr>
                                        <p:cTn id="44" dur="500"/>
                                        <p:tgtEl>
                                          <p:spTgt spid="5">
                                            <p:txEl>
                                              <p:pRg st="5" end="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500"/>
                                        <p:tgtEl>
                                          <p:spTgt spid="5">
                                            <p:txEl>
                                              <p:pRg st="6" end="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Effect transition="in" filter="fade">
                                      <p:cBhvr>
                                        <p:cTn id="50" dur="500"/>
                                        <p:tgtEl>
                                          <p:spTgt spid="5">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animEffect transition="in" filter="fade">
                                      <p:cBhvr>
                                        <p:cTn id="53" dur="500"/>
                                        <p:tgtEl>
                                          <p:spTgt spid="5">
                                            <p:txEl>
                                              <p:pRg st="8" end="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928" y="274638"/>
            <a:ext cx="8309872" cy="1143000"/>
          </a:xfrm>
        </p:spPr>
        <p:txBody>
          <a:bodyPr>
            <a:normAutofit/>
          </a:bodyPr>
          <a:lstStyle/>
          <a:p>
            <a:r>
              <a:rPr lang="en-US" sz="4400" b="1" dirty="0">
                <a:solidFill>
                  <a:srgbClr val="C00000"/>
                </a:solidFill>
                <a:latin typeface="Arial" charset="0"/>
                <a:cs typeface="Arial" charset="0"/>
              </a:rPr>
              <a:t>Gene Class – Codons</a:t>
            </a:r>
          </a:p>
        </p:txBody>
      </p:sp>
      <p:sp>
        <p:nvSpPr>
          <p:cNvPr id="3" name="Slide Number Placeholder 2"/>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5BFAECAB-C45E-4A96-B7DD-92EBDA7AC1F7}" type="slidenum">
              <a:rPr kumimoji="0" lang="he-IL" sz="2000" b="0" i="0" u="none" strike="noStrike" kern="1200" cap="none" spc="0" normalizeH="0" baseline="0" noProof="0" smtClean="0">
                <a:ln>
                  <a:noFill/>
                </a:ln>
                <a:solidFill>
                  <a:srgbClr val="FFFFFF"/>
                </a:solidFill>
                <a:effectLst/>
                <a:uLnTx/>
                <a:uFillTx/>
                <a:latin typeface="Franklin Gothic Book"/>
                <a:ea typeface="+mj-ea"/>
                <a:cs typeface="Aharoni" panose="02010803020104030203" pitchFamily="2" charset="-79"/>
              </a:rPr>
              <a:pPr marL="0" marR="0" lvl="0" indent="0" algn="ctr" defTabSz="457200" rtl="0" eaLnBrk="1" fontAlgn="auto" latinLnBrk="0" hangingPunct="1">
                <a:lnSpc>
                  <a:spcPct val="100000"/>
                </a:lnSpc>
                <a:spcBef>
                  <a:spcPts val="0"/>
                </a:spcBef>
                <a:spcAft>
                  <a:spcPts val="0"/>
                </a:spcAft>
                <a:buClrTx/>
                <a:buSzTx/>
                <a:buFontTx/>
                <a:buNone/>
                <a:tabLst/>
                <a:defRPr/>
              </a:pPr>
              <a:t>24</a:t>
            </a:fld>
            <a:endParaRPr kumimoji="0" lang="he-IL" sz="2000" b="0" i="0" u="none" strike="noStrike" kern="1200" cap="none" spc="0" normalizeH="0" baseline="0" noProof="0" dirty="0">
              <a:ln>
                <a:noFill/>
              </a:ln>
              <a:solidFill>
                <a:srgbClr val="FFFFFF"/>
              </a:solidFill>
              <a:effectLst/>
              <a:uLnTx/>
              <a:uFillTx/>
              <a:latin typeface="Franklin Gothic Book"/>
              <a:ea typeface="+mj-ea"/>
              <a:cs typeface="Aharoni" panose="02010803020104030203" pitchFamily="2" charset="-79"/>
            </a:endParaRPr>
          </a:p>
        </p:txBody>
      </p:sp>
      <p:sp>
        <p:nvSpPr>
          <p:cNvPr id="6" name="Rectangle 4"/>
          <p:cNvSpPr>
            <a:spLocks noChangeArrowheads="1"/>
          </p:cNvSpPr>
          <p:nvPr/>
        </p:nvSpPr>
        <p:spPr bwMode="auto">
          <a:xfrm>
            <a:off x="374904" y="1993531"/>
            <a:ext cx="8309872" cy="3353145"/>
          </a:xfrm>
          <a:prstGeom prst="rect">
            <a:avLst/>
          </a:prstGeom>
          <a:noFill/>
          <a:ln w="9525">
            <a:noFill/>
            <a:miter lim="800000"/>
            <a:headEnd/>
            <a:tailEnd/>
          </a:ln>
        </p:spPr>
        <p:txBody>
          <a:bodyPr/>
          <a:lstStyle/>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Genes are composed of 3-letter codons</a:t>
            </a:r>
          </a:p>
          <a:p>
            <a:pPr marL="342900" indent="-342900">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is_valid</a:t>
            </a:r>
            <a:r>
              <a:rPr lang="en-US" sz="2400" dirty="0">
                <a:latin typeface="Arial" panose="020B0604020202020204" pitchFamily="34" charset="0"/>
                <a:cs typeface="Arial" panose="020B0604020202020204" pitchFamily="34" charset="0"/>
              </a:rPr>
              <a:t> should verify:</a:t>
            </a:r>
          </a:p>
          <a:p>
            <a:pPr marL="800100" lvl="1"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gene contains whole codons</a:t>
            </a:r>
          </a:p>
          <a:p>
            <a:pPr marL="800100" lvl="1"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gene starts with the </a:t>
            </a:r>
            <a:r>
              <a:rPr lang="en-US" sz="2400" i="1" dirty="0">
                <a:latin typeface="Arial" panose="020B0604020202020204" pitchFamily="34" charset="0"/>
                <a:cs typeface="Arial" panose="020B0604020202020204" pitchFamily="34" charset="0"/>
              </a:rPr>
              <a:t>start codon</a:t>
            </a:r>
            <a:r>
              <a:rPr lang="en-US" sz="2400" dirty="0">
                <a:latin typeface="Arial" panose="020B0604020202020204" pitchFamily="34" charset="0"/>
                <a:cs typeface="Arial" panose="020B0604020202020204" pitchFamily="34" charset="0"/>
              </a:rPr>
              <a:t>: ATG</a:t>
            </a:r>
          </a:p>
          <a:p>
            <a:pPr marL="800100" lvl="1"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gene ends with a </a:t>
            </a:r>
            <a:r>
              <a:rPr lang="en-US" sz="2400" i="1" dirty="0">
                <a:latin typeface="Arial" panose="020B0604020202020204" pitchFamily="34" charset="0"/>
                <a:cs typeface="Arial" panose="020B0604020202020204" pitchFamily="34" charset="0"/>
              </a:rPr>
              <a:t>stop codon</a:t>
            </a:r>
            <a:r>
              <a:rPr lang="en-US" sz="2400" dirty="0">
                <a:latin typeface="Arial" panose="020B0604020202020204" pitchFamily="34" charset="0"/>
                <a:cs typeface="Arial" panose="020B0604020202020204" pitchFamily="34" charset="0"/>
              </a:rPr>
              <a:t>: TAG, TAA or TGA</a:t>
            </a:r>
          </a:p>
          <a:p>
            <a:pPr marL="800100" lvl="1"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gene does </a:t>
            </a:r>
            <a:r>
              <a:rPr lang="en-US" sz="2400" b="1" dirty="0">
                <a:latin typeface="Arial" panose="020B0604020202020204" pitchFamily="34" charset="0"/>
                <a:cs typeface="Arial" panose="020B0604020202020204" pitchFamily="34" charset="0"/>
              </a:rPr>
              <a:t>not</a:t>
            </a:r>
            <a:r>
              <a:rPr lang="en-US" sz="2400" dirty="0">
                <a:latin typeface="Arial" panose="020B0604020202020204" pitchFamily="34" charset="0"/>
                <a:cs typeface="Arial" panose="020B0604020202020204" pitchFamily="34" charset="0"/>
              </a:rPr>
              <a:t> contain another </a:t>
            </a:r>
            <a:r>
              <a:rPr lang="en-US" sz="2400" i="1" dirty="0">
                <a:latin typeface="Arial" panose="020B0604020202020204" pitchFamily="34" charset="0"/>
                <a:cs typeface="Arial" panose="020B0604020202020204" pitchFamily="34" charset="0"/>
              </a:rPr>
              <a:t>stop codon</a:t>
            </a:r>
            <a:r>
              <a:rPr lang="en-US" sz="2400" dirty="0">
                <a:latin typeface="Arial" panose="020B0604020202020204" pitchFamily="34" charset="0"/>
                <a:cs typeface="Arial" panose="020B0604020202020204" pitchFamily="34" charset="0"/>
              </a:rPr>
              <a:t>.</a:t>
            </a:r>
          </a:p>
        </p:txBody>
      </p:sp>
      <p:pic>
        <p:nvPicPr>
          <p:cNvPr id="7" name="תמונה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8242" y="109933"/>
            <a:ext cx="1600200" cy="1524000"/>
          </a:xfrm>
          <a:prstGeom prst="rect">
            <a:avLst/>
          </a:prstGeom>
        </p:spPr>
      </p:pic>
    </p:spTree>
    <p:extLst>
      <p:ext uri="{BB962C8B-B14F-4D97-AF65-F5344CB8AC3E}">
        <p14:creationId xmlns:p14="http://schemas.microsoft.com/office/powerpoint/2010/main" val="46488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655747" y="398604"/>
            <a:ext cx="5677836" cy="6155531"/>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pPr lvl="0">
              <a:defRPr/>
            </a:pPr>
            <a:r>
              <a:rPr lang="en-US" sz="1600" b="1" dirty="0">
                <a:solidFill>
                  <a:srgbClr val="FF9900"/>
                </a:solidFill>
                <a:latin typeface="Courier New" panose="02070309020205020404" pitchFamily="49" charset="0"/>
                <a:cs typeface="Courier New" panose="02070309020205020404" pitchFamily="49" charset="0"/>
              </a:rPr>
              <a:t>class </a:t>
            </a:r>
            <a:r>
              <a:rPr lang="en-US" sz="1600" b="1" dirty="0">
                <a:solidFill>
                  <a:srgbClr val="0000FF"/>
                </a:solidFill>
                <a:latin typeface="Courier New" panose="02070309020205020404" pitchFamily="49" charset="0"/>
                <a:cs typeface="Courier New" panose="02070309020205020404" pitchFamily="49" charset="0"/>
              </a:rPr>
              <a:t>Gene</a:t>
            </a:r>
            <a:r>
              <a:rPr lang="en-US" sz="1600" b="1" dirty="0">
                <a:solidFill>
                  <a:prstClr val="black"/>
                </a:solidFill>
                <a:latin typeface="Courier New" panose="02070309020205020404" pitchFamily="49" charset="0"/>
                <a:cs typeface="Courier New" panose="02070309020205020404" pitchFamily="49" charset="0"/>
              </a:rPr>
              <a:t>:</a:t>
            </a:r>
          </a:p>
          <a:p>
            <a:pPr lvl="0">
              <a:defRPr/>
            </a:pPr>
            <a:r>
              <a:rPr lang="en-US" sz="1600" b="1" dirty="0">
                <a:solidFill>
                  <a:prstClr val="black"/>
                </a:solidFill>
                <a:latin typeface="Courier New" panose="02070309020205020404" pitchFamily="49" charset="0"/>
                <a:cs typeface="Courier New" panose="02070309020205020404" pitchFamily="49" charset="0"/>
              </a:rPr>
              <a:t>    …</a:t>
            </a:r>
            <a:endParaRPr kumimoji="0" lang="en-US" altLang="en-US" sz="1600" b="1" i="0" u="none" strike="noStrike" cap="none" normalizeH="0" baseline="0" dirty="0">
              <a:ln>
                <a:noFill/>
              </a:ln>
              <a:solidFill>
                <a:srgbClr val="FF56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56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FF9900"/>
                </a:solidFill>
                <a:effectLst/>
                <a:latin typeface="Courier New" panose="02070309020205020404" pitchFamily="49" charset="0"/>
                <a:cs typeface="Courier New" panose="02070309020205020404" pitchFamily="49" charset="0"/>
              </a:rPr>
              <a:t>def</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is_valid</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(self):</a:t>
            </a:r>
          </a:p>
          <a:p>
            <a:pPr lvl="0" defTabSz="914400" eaLnBrk="0" fontAlgn="base" hangingPunct="0">
              <a:spcBef>
                <a:spcPct val="0"/>
              </a:spcBef>
              <a:spcAft>
                <a:spcPct val="0"/>
              </a:spcAft>
            </a:pPr>
            <a:r>
              <a:rPr lang="en-US" altLang="en-US" sz="1600" b="1" dirty="0">
                <a:solidFill>
                  <a:srgbClr val="0000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bases </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sz="1600" b="1" dirty="0">
                <a:solidFill>
                  <a:srgbClr val="00A33F"/>
                </a:solidFill>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A33F"/>
                </a:solidFill>
                <a:effectLst/>
                <a:latin typeface="Courier New" panose="02070309020205020404" pitchFamily="49" charset="0"/>
                <a:cs typeface="Courier New" panose="02070309020205020404" pitchFamily="49" charset="0"/>
              </a:rPr>
              <a:t>ACGT'</a:t>
            </a:r>
            <a:endParaRPr lang="en-US" altLang="en-US" sz="1600" b="1" dirty="0">
              <a:solidFill>
                <a:srgbClr val="7030A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altLang="en-US" sz="1600" b="1" dirty="0">
                <a:solidFill>
                  <a:srgbClr val="A535AE"/>
                </a:solidFill>
                <a:latin typeface="Courier New" panose="02070309020205020404" pitchFamily="49" charset="0"/>
                <a:cs typeface="Courier New" panose="02070309020205020404" pitchFamily="49" charset="0"/>
              </a:rPr>
              <a:t>        </a:t>
            </a:r>
            <a:r>
              <a:rPr lang="en-US" altLang="en-US" sz="1600" b="1" dirty="0" err="1">
                <a:solidFill>
                  <a:srgbClr val="000000"/>
                </a:solidFill>
                <a:latin typeface="Courier New" panose="02070309020205020404" pitchFamily="49" charset="0"/>
                <a:cs typeface="Courier New" panose="02070309020205020404" pitchFamily="49" charset="0"/>
              </a:rPr>
              <a:t>start_codon</a:t>
            </a:r>
            <a:r>
              <a:rPr lang="en-US" altLang="en-US" sz="1600" b="1" dirty="0">
                <a:solidFill>
                  <a:srgbClr val="000000"/>
                </a:solidFill>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r>
              <a:rPr lang="en-US" altLang="en-US" sz="1600" b="1"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00A33F"/>
                </a:solidFill>
                <a:latin typeface="Courier New" panose="02070309020205020404" pitchFamily="49" charset="0"/>
                <a:cs typeface="Courier New" panose="02070309020205020404" pitchFamily="49" charset="0"/>
              </a:rPr>
              <a:t>'ATG'</a:t>
            </a:r>
          </a:p>
          <a:p>
            <a:pPr lvl="0" defTabSz="914400" eaLnBrk="0" fontAlgn="base" hangingPunct="0">
              <a:spcBef>
                <a:spcPct val="0"/>
              </a:spcBef>
              <a:spcAft>
                <a:spcPct val="0"/>
              </a:spcAft>
            </a:pPr>
            <a:r>
              <a:rPr lang="en-US" altLang="en-US" sz="1600" b="1" dirty="0">
                <a:solidFill>
                  <a:srgbClr val="00A33F"/>
                </a:solidFill>
                <a:latin typeface="Courier New" panose="02070309020205020404" pitchFamily="49" charset="0"/>
                <a:cs typeface="Courier New" panose="02070309020205020404" pitchFamily="49" charset="0"/>
              </a:rPr>
              <a:t>        </a:t>
            </a:r>
            <a:r>
              <a:rPr lang="en-US" altLang="en-US" sz="1600" b="1" dirty="0" err="1">
                <a:solidFill>
                  <a:srgbClr val="000000"/>
                </a:solidFill>
                <a:latin typeface="Courier New" panose="02070309020205020404" pitchFamily="49" charset="0"/>
                <a:cs typeface="Courier New" panose="02070309020205020404" pitchFamily="49" charset="0"/>
              </a:rPr>
              <a:t>stop_codons</a:t>
            </a:r>
            <a:r>
              <a:rPr lang="en-US" altLang="en-US" sz="1600" b="1" dirty="0">
                <a:solidFill>
                  <a:srgbClr val="000000"/>
                </a:solidFill>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r>
              <a:rPr lang="en-US" altLang="en-US" sz="1600" b="1"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00A33F"/>
                </a:solidFill>
                <a:latin typeface="Courier New" panose="02070309020205020404" pitchFamily="49" charset="0"/>
                <a:cs typeface="Courier New" panose="02070309020205020404" pitchFamily="49" charset="0"/>
              </a:rPr>
              <a:t>'TAG'</a:t>
            </a:r>
            <a:r>
              <a:rPr lang="en-US" altLang="en-US" sz="1600" b="1" dirty="0">
                <a:solidFill>
                  <a:srgbClr val="000000"/>
                </a:solidFill>
                <a:latin typeface="Courier New" panose="02070309020205020404" pitchFamily="49" charset="0"/>
                <a:cs typeface="Courier New" panose="02070309020205020404" pitchFamily="49" charset="0"/>
              </a:rPr>
              <a:t>,</a:t>
            </a:r>
            <a:r>
              <a:rPr lang="en-US" altLang="en-US" sz="1600" b="1" dirty="0">
                <a:solidFill>
                  <a:srgbClr val="00A33F"/>
                </a:solidFill>
                <a:latin typeface="Courier New" panose="02070309020205020404" pitchFamily="49" charset="0"/>
                <a:cs typeface="Courier New" panose="02070309020205020404" pitchFamily="49" charset="0"/>
              </a:rPr>
              <a:t>'TGA'</a:t>
            </a:r>
            <a:r>
              <a:rPr lang="en-US" altLang="en-US" sz="1600" b="1" dirty="0">
                <a:solidFill>
                  <a:srgbClr val="000000"/>
                </a:solidFill>
                <a:latin typeface="Courier New" panose="02070309020205020404" pitchFamily="49" charset="0"/>
                <a:cs typeface="Courier New" panose="02070309020205020404" pitchFamily="49" charset="0"/>
              </a:rPr>
              <a:t>,</a:t>
            </a:r>
            <a:r>
              <a:rPr lang="en-US" altLang="en-US" sz="1600" b="1" dirty="0">
                <a:solidFill>
                  <a:srgbClr val="00A33F"/>
                </a:solidFill>
                <a:latin typeface="Courier New" panose="02070309020205020404" pitchFamily="49" charset="0"/>
                <a:cs typeface="Courier New" panose="02070309020205020404" pitchFamily="49" charset="0"/>
              </a:rPr>
              <a:t>'TAA'</a:t>
            </a:r>
            <a:r>
              <a:rPr lang="en-US" altLang="en-US" sz="1600" b="1" dirty="0">
                <a:solidFill>
                  <a:srgbClr val="000000"/>
                </a:solidFill>
                <a:latin typeface="Courier New" panose="02070309020205020404" pitchFamily="49" charset="0"/>
                <a:cs typeface="Courier New" panose="02070309020205020404" pitchFamily="49" charset="0"/>
              </a:rPr>
              <a:t>]</a:t>
            </a:r>
            <a:endParaRPr kumimoji="0" lang="en-US" altLang="en-US" sz="1600" b="1" i="0" u="none" strike="noStrike" cap="none" normalizeH="0" baseline="0" dirty="0">
              <a:ln>
                <a:noFill/>
              </a:ln>
              <a:solidFill>
                <a:srgbClr val="00A33F"/>
              </a:solidFill>
              <a:effectLst/>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600" b="1" dirty="0">
                <a:solidFill>
                  <a:srgbClr val="00A33F"/>
                </a:solidFill>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 check only legal characters</a:t>
            </a:r>
            <a:endParaRPr kumimoji="0" lang="en-US" altLang="en-US" sz="1600" b="1" i="0" u="none" strike="noStrike" cap="none" normalizeH="0" baseline="0" dirty="0">
              <a:ln>
                <a:noFill/>
              </a:ln>
              <a:solidFill>
                <a:srgbClr val="00A33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A33F"/>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for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 </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in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self.seq</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00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if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 </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not in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bases: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00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return False</a:t>
            </a:r>
            <a:br>
              <a:rPr kumimoji="0" lang="en-US" altLang="en-US" sz="1600" b="1"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br>
            <a:endPar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600" b="1" dirty="0">
                <a:solidFill>
                  <a:srgbClr val="FF99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if </a:t>
            </a:r>
            <a:r>
              <a:rPr lang="en-US" altLang="en-US" sz="1600" b="1" dirty="0" err="1">
                <a:solidFill>
                  <a:srgbClr val="7030A0"/>
                </a:solidFill>
                <a:latin typeface="Courier New" panose="02070309020205020404" pitchFamily="49" charset="0"/>
                <a:cs typeface="Courier New" panose="02070309020205020404" pitchFamily="49" charset="0"/>
              </a:rPr>
              <a:t>len</a:t>
            </a:r>
            <a:r>
              <a:rPr lang="en-US" altLang="en-US" sz="1600" b="1" dirty="0">
                <a:solidFill>
                  <a:srgbClr val="000000"/>
                </a:solidFill>
                <a:latin typeface="Courier New" panose="02070309020205020404" pitchFamily="49" charset="0"/>
                <a:cs typeface="Courier New" panose="02070309020205020404" pitchFamily="49" charset="0"/>
              </a:rPr>
              <a:t>(self) </a:t>
            </a:r>
            <a:r>
              <a:rPr lang="en-US" altLang="en-US" sz="1600" b="1" dirty="0">
                <a:latin typeface="Courier New" panose="02070309020205020404" pitchFamily="49" charset="0"/>
                <a:cs typeface="Courier New" panose="02070309020205020404" pitchFamily="49" charset="0"/>
              </a:rPr>
              <a:t>% 3 != </a:t>
            </a:r>
            <a:r>
              <a:rPr lang="en-US" altLang="en-US" sz="1600" b="1" dirty="0">
                <a:solidFill>
                  <a:srgbClr val="000000"/>
                </a:solidFill>
                <a:latin typeface="Courier New" panose="02070309020205020404" pitchFamily="49" charset="0"/>
                <a:cs typeface="Courier New" panose="02070309020205020404" pitchFamily="49" charset="0"/>
              </a:rPr>
              <a:t>0</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            return False</a:t>
            </a:r>
          </a:p>
          <a:p>
            <a:pPr lvl="0" defTabSz="914400" eaLnBrk="0" fontAlgn="base" hangingPunct="0">
              <a:spcBef>
                <a:spcPct val="0"/>
              </a:spcBef>
              <a:spcAft>
                <a:spcPct val="0"/>
              </a:spcAft>
            </a:pPr>
            <a:r>
              <a:rPr lang="en-US" altLang="en-US" sz="1600" b="1" dirty="0">
                <a:solidFill>
                  <a:srgbClr val="A535AE"/>
                </a:solidFill>
                <a:latin typeface="Courier New" panose="02070309020205020404" pitchFamily="49" charset="0"/>
                <a:cs typeface="Courier New" panose="02070309020205020404" pitchFamily="49" charset="0"/>
              </a:rPr>
              <a:t>        </a:t>
            </a:r>
            <a:endParaRPr kumimoji="0" lang="en-US" altLang="en-US" sz="1600" b="1" i="0" u="none" strike="noStrike" cap="none" normalizeH="0" baseline="0" dirty="0">
              <a:ln>
                <a:noFill/>
              </a:ln>
              <a:solidFill>
                <a:srgbClr val="A535AE"/>
              </a:solidFill>
              <a:effectLs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altLang="en-US" sz="1600" b="1" dirty="0">
                <a:solidFill>
                  <a:srgbClr val="A535AE"/>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if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self.seq</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[:3] </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sz="1600" b="1" dirty="0" err="1">
                <a:solidFill>
                  <a:srgbClr val="000000"/>
                </a:solidFill>
                <a:latin typeface="Courier New" panose="02070309020205020404" pitchFamily="49" charset="0"/>
                <a:cs typeface="Courier New" panose="02070309020205020404" pitchFamily="49" charset="0"/>
              </a:rPr>
              <a:t>start_codon</a:t>
            </a:r>
            <a:r>
              <a:rPr lang="en-US" altLang="en-US" sz="1600" b="1" dirty="0">
                <a:solidFill>
                  <a:srgbClr val="000000"/>
                </a:solidFill>
                <a:latin typeface="Courier New" panose="02070309020205020404" pitchFamily="49" charset="0"/>
                <a:cs typeface="Courier New" panose="02070309020205020404" pitchFamily="49" charset="0"/>
              </a:rPr>
              <a:t>:</a:t>
            </a:r>
            <a:endParaRPr kumimoji="0" lang="en-US" altLang="en-US" sz="16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919191"/>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return False</a:t>
            </a:r>
          </a:p>
          <a:p>
            <a:pPr lvl="0" defTabSz="914400" eaLnBrk="0" fontAlgn="base" hangingPunct="0">
              <a:spcBef>
                <a:spcPct val="0"/>
              </a:spcBef>
              <a:spcAft>
                <a:spcPct val="0"/>
              </a:spcAft>
            </a:pPr>
            <a:r>
              <a:rPr lang="en-US" altLang="en-US" sz="1600" b="1" dirty="0">
                <a:solidFill>
                  <a:srgbClr val="A535AE"/>
                </a:solidFill>
                <a:latin typeface="Courier New" panose="02070309020205020404" pitchFamily="49" charset="0"/>
                <a:cs typeface="Courier New" panose="02070309020205020404" pitchFamily="49" charset="0"/>
              </a:rPr>
              <a:t>        </a:t>
            </a:r>
            <a:endParaRPr kumimoji="0" lang="en-US" altLang="en-US" sz="1600" b="1" i="0" u="none" strike="noStrike" cap="none" normalizeH="0" baseline="0" dirty="0">
              <a:ln>
                <a:noFill/>
              </a:ln>
              <a:solidFill>
                <a:srgbClr val="A535AE"/>
              </a:solidFill>
              <a:effectLs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altLang="en-US" sz="1600" b="1" dirty="0">
                <a:solidFill>
                  <a:srgbClr val="A535AE"/>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if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self.seq</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3:] </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not in </a:t>
            </a:r>
            <a:r>
              <a:rPr lang="en-US" altLang="en-US" sz="1600" b="1" dirty="0" err="1">
                <a:solidFill>
                  <a:srgbClr val="000000"/>
                </a:solidFill>
                <a:latin typeface="Courier New" panose="02070309020205020404" pitchFamily="49" charset="0"/>
                <a:cs typeface="Courier New" panose="02070309020205020404" pitchFamily="49" charset="0"/>
              </a:rPr>
              <a:t>stop_codons</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lang="en-US" altLang="en-US" sz="1600" b="1" dirty="0">
              <a:solidFill>
                <a:srgbClr val="FF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return False</a:t>
            </a:r>
          </a:p>
          <a:p>
            <a:pPr defTabSz="914400" eaLnBrk="0" fontAlgn="base" hangingPunct="0">
              <a:spcBef>
                <a:spcPct val="0"/>
              </a:spcBef>
              <a:spcAft>
                <a:spcPct val="0"/>
              </a:spcAft>
            </a:pPr>
            <a:r>
              <a:rPr lang="en-US" altLang="en-US" sz="1600" b="1" dirty="0">
                <a:solidFill>
                  <a:srgbClr val="FF0000"/>
                </a:solidFill>
                <a:latin typeface="Courier New" panose="02070309020205020404" pitchFamily="49" charset="0"/>
                <a:cs typeface="Courier New" panose="02070309020205020404" pitchFamily="49" charset="0"/>
              </a:rPr>
              <a:t>        </a:t>
            </a:r>
            <a:endParaRPr kumimoji="0" lang="en-US" altLang="en-US" sz="1600" b="1" i="0" u="none" strike="noStrike" cap="none" normalizeH="0" baseline="0" dirty="0">
              <a:ln>
                <a:noFill/>
              </a:ln>
              <a:solidFill>
                <a:srgbClr val="A535AE"/>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A535AE"/>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for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in </a:t>
            </a:r>
            <a:r>
              <a:rPr kumimoji="0" lang="en-US" altLang="en-US" sz="1600" b="1"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range</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 </a:t>
            </a:r>
            <a:r>
              <a:rPr kumimoji="0" lang="en-US" altLang="en-US" sz="1600" b="1" i="0" u="none" strike="noStrike" cap="none" normalizeH="0" baseline="0" dirty="0" err="1">
                <a:ln>
                  <a:noFill/>
                </a:ln>
                <a:solidFill>
                  <a:srgbClr val="7030A0"/>
                </a:solidFill>
                <a:effectLst/>
                <a:latin typeface="Courier New" panose="02070309020205020404" pitchFamily="49" charset="0"/>
                <a:cs typeface="Courier New" panose="02070309020205020404" pitchFamily="49" charset="0"/>
              </a:rPr>
              <a:t>len</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(self) </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3, 3):</a:t>
            </a:r>
          </a:p>
          <a:p>
            <a:pPr lvl="0" defTabSz="914400" eaLnBrk="0" fontAlgn="base" hangingPunct="0">
              <a:spcBef>
                <a:spcPct val="0"/>
              </a:spcBef>
              <a:spcAft>
                <a:spcPct val="0"/>
              </a:spcAft>
            </a:pP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            if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self.seq</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[i:i</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3] </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in </a:t>
            </a:r>
            <a:r>
              <a:rPr lang="en-US" altLang="en-US" sz="1600" b="1" dirty="0" err="1">
                <a:solidFill>
                  <a:srgbClr val="000000"/>
                </a:solidFill>
                <a:latin typeface="Courier New" panose="02070309020205020404" pitchFamily="49" charset="0"/>
                <a:cs typeface="Courier New" panose="02070309020205020404" pitchFamily="49" charset="0"/>
              </a:rPr>
              <a:t>stop_codons</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00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return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A535AE"/>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FF9900"/>
                </a:solidFill>
                <a:effectLst/>
                <a:latin typeface="Courier New" panose="02070309020205020404" pitchFamily="49" charset="0"/>
                <a:cs typeface="Courier New" panose="02070309020205020404" pitchFamily="49" charset="0"/>
              </a:rPr>
              <a:t>return True</a:t>
            </a:r>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944" y="265066"/>
            <a:ext cx="1600200" cy="1524000"/>
          </a:xfrm>
          <a:prstGeom prst="rect">
            <a:avLst/>
          </a:prstGeom>
        </p:spPr>
      </p:pic>
      <p:sp>
        <p:nvSpPr>
          <p:cNvPr id="3" name="Slide Number Placeholder 2"/>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5BFAECAB-C45E-4A96-B7DD-92EBDA7AC1F7}" type="slidenum">
              <a:rPr kumimoji="0" lang="he-IL" sz="2000" b="0" i="0" u="none" strike="noStrike" kern="1200" cap="none" spc="0" normalizeH="0" baseline="0" noProof="0" smtClean="0">
                <a:ln>
                  <a:noFill/>
                </a:ln>
                <a:solidFill>
                  <a:srgbClr val="FFFFFF"/>
                </a:solidFill>
                <a:effectLst/>
                <a:uLnTx/>
                <a:uFillTx/>
                <a:latin typeface="Franklin Gothic Book"/>
                <a:ea typeface="+mj-ea"/>
                <a:cs typeface="Aharoni" panose="02010803020104030203" pitchFamily="2" charset="-79"/>
              </a:rPr>
              <a:pPr marL="0" marR="0" lvl="0" indent="0" algn="ctr" defTabSz="457200" rtl="0" eaLnBrk="1" fontAlgn="auto" latinLnBrk="0" hangingPunct="1">
                <a:lnSpc>
                  <a:spcPct val="100000"/>
                </a:lnSpc>
                <a:spcBef>
                  <a:spcPts val="0"/>
                </a:spcBef>
                <a:spcAft>
                  <a:spcPts val="0"/>
                </a:spcAft>
                <a:buClrTx/>
                <a:buSzTx/>
                <a:buFontTx/>
                <a:buNone/>
                <a:tabLst/>
                <a:defRPr/>
              </a:pPr>
              <a:t>25</a:t>
            </a:fld>
            <a:endParaRPr kumimoji="0" lang="he-IL" sz="2000" b="0" i="0" u="none" strike="noStrike" kern="1200" cap="none" spc="0" normalizeH="0" baseline="0" noProof="0" dirty="0">
              <a:ln>
                <a:noFill/>
              </a:ln>
              <a:solidFill>
                <a:srgbClr val="FFFFFF"/>
              </a:solidFill>
              <a:effectLst/>
              <a:uLnTx/>
              <a:uFillTx/>
              <a:latin typeface="Franklin Gothic Book"/>
              <a:ea typeface="+mj-ea"/>
              <a:cs typeface="Aharoni" panose="02010803020104030203" pitchFamily="2" charset="-79"/>
            </a:endParaRPr>
          </a:p>
        </p:txBody>
      </p:sp>
      <p:sp>
        <p:nvSpPr>
          <p:cNvPr id="2" name="Rectangle 1"/>
          <p:cNvSpPr/>
          <p:nvPr/>
        </p:nvSpPr>
        <p:spPr>
          <a:xfrm>
            <a:off x="4813623" y="3031267"/>
            <a:ext cx="3640740" cy="338554"/>
          </a:xfrm>
          <a:prstGeom prst="rect">
            <a:avLst/>
          </a:prstGeom>
        </p:spPr>
        <p:txBody>
          <a:bodyPr wrap="none">
            <a:spAutoFit/>
          </a:bodyPr>
          <a:lstStyle/>
          <a:p>
            <a:r>
              <a:rPr lang="en-US" altLang="en-US" sz="1600" b="1"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 check length divides by 3</a:t>
            </a:r>
            <a:endParaRPr lang="he-IL" sz="1600" dirty="0"/>
          </a:p>
        </p:txBody>
      </p:sp>
      <p:sp>
        <p:nvSpPr>
          <p:cNvPr id="5" name="Rectangle 4"/>
          <p:cNvSpPr/>
          <p:nvPr/>
        </p:nvSpPr>
        <p:spPr>
          <a:xfrm>
            <a:off x="5917954" y="3769999"/>
            <a:ext cx="2529860" cy="338554"/>
          </a:xfrm>
          <a:prstGeom prst="rect">
            <a:avLst/>
          </a:prstGeom>
        </p:spPr>
        <p:txBody>
          <a:bodyPr wrap="none">
            <a:spAutoFit/>
          </a:bodyPr>
          <a:lstStyle/>
          <a:p>
            <a:r>
              <a:rPr lang="en-US" altLang="en-US" sz="1600" b="1" dirty="0">
                <a:solidFill>
                  <a:srgbClr val="FF0000"/>
                </a:solidFill>
                <a:latin typeface="Courier New" panose="02070309020205020404" pitchFamily="49" charset="0"/>
                <a:cs typeface="Courier New" panose="02070309020205020404" pitchFamily="49" charset="0"/>
              </a:rPr>
              <a:t># check start codon</a:t>
            </a:r>
            <a:endParaRPr lang="he-IL" sz="1600" dirty="0"/>
          </a:p>
        </p:txBody>
      </p:sp>
      <p:sp>
        <p:nvSpPr>
          <p:cNvPr id="6" name="Rectangle 5"/>
          <p:cNvSpPr/>
          <p:nvPr/>
        </p:nvSpPr>
        <p:spPr>
          <a:xfrm>
            <a:off x="6041386" y="4489999"/>
            <a:ext cx="2406428" cy="338554"/>
          </a:xfrm>
          <a:prstGeom prst="rect">
            <a:avLst/>
          </a:prstGeom>
        </p:spPr>
        <p:txBody>
          <a:bodyPr wrap="none">
            <a:spAutoFit/>
          </a:bodyPr>
          <a:lstStyle/>
          <a:p>
            <a:r>
              <a:rPr lang="en-US" altLang="en-US" sz="1600" b="1" dirty="0">
                <a:solidFill>
                  <a:srgbClr val="FF0000"/>
                </a:solidFill>
                <a:latin typeface="Courier New" panose="02070309020205020404" pitchFamily="49" charset="0"/>
                <a:cs typeface="Courier New" panose="02070309020205020404" pitchFamily="49" charset="0"/>
              </a:rPr>
              <a:t># check stop codon</a:t>
            </a:r>
            <a:endParaRPr lang="he-IL" sz="1600" dirty="0"/>
          </a:p>
        </p:txBody>
      </p:sp>
      <p:sp>
        <p:nvSpPr>
          <p:cNvPr id="7" name="Rectangle 6"/>
          <p:cNvSpPr/>
          <p:nvPr/>
        </p:nvSpPr>
        <p:spPr>
          <a:xfrm>
            <a:off x="6409582" y="5251999"/>
            <a:ext cx="2101931" cy="830997"/>
          </a:xfrm>
          <a:prstGeom prst="rect">
            <a:avLst/>
          </a:prstGeom>
        </p:spPr>
        <p:txBody>
          <a:bodyPr wrap="square">
            <a:spAutoFit/>
          </a:bodyPr>
          <a:lstStyle/>
          <a:p>
            <a:r>
              <a:rPr lang="en-US" altLang="en-US" sz="1600" b="1" dirty="0">
                <a:solidFill>
                  <a:srgbClr val="FF0000"/>
                </a:solidFill>
                <a:latin typeface="Courier New" panose="02070309020205020404" pitchFamily="49" charset="0"/>
                <a:cs typeface="Courier New" panose="02070309020205020404" pitchFamily="49" charset="0"/>
              </a:rPr>
              <a:t># check no stop   # codons in the   # middle</a:t>
            </a:r>
            <a:endParaRPr lang="he-IL" sz="1600" dirty="0"/>
          </a:p>
        </p:txBody>
      </p:sp>
      <p:sp>
        <p:nvSpPr>
          <p:cNvPr id="10" name="Rectangle 9"/>
          <p:cNvSpPr/>
          <p:nvPr/>
        </p:nvSpPr>
        <p:spPr>
          <a:xfrm>
            <a:off x="3069586" y="6201974"/>
            <a:ext cx="4620986" cy="338554"/>
          </a:xfrm>
          <a:prstGeom prst="rect">
            <a:avLst/>
          </a:prstGeom>
        </p:spPr>
        <p:txBody>
          <a:bodyPr wrap="square">
            <a:spAutoFit/>
          </a:bodyPr>
          <a:lstStyle/>
          <a:p>
            <a:r>
              <a:rPr lang="en-US" altLang="en-US" sz="1600" b="1" dirty="0">
                <a:solidFill>
                  <a:srgbClr val="FF0000"/>
                </a:solidFill>
                <a:latin typeface="Courier New" panose="02070309020205020404" pitchFamily="49" charset="0"/>
                <a:cs typeface="Courier New" panose="02070309020205020404" pitchFamily="49" charset="0"/>
              </a:rPr>
              <a:t># reached here? </a:t>
            </a:r>
            <a:r>
              <a:rPr lang="en-US" altLang="en-US" sz="1600" b="1" dirty="0" err="1">
                <a:solidFill>
                  <a:srgbClr val="FF0000"/>
                </a:solidFill>
                <a:latin typeface="Courier New" panose="02070309020205020404" pitchFamily="49" charset="0"/>
                <a:cs typeface="Courier New" panose="02070309020205020404" pitchFamily="49" charset="0"/>
              </a:rPr>
              <a:t>seq</a:t>
            </a:r>
            <a:r>
              <a:rPr lang="en-US" altLang="en-US" sz="1600" b="1" dirty="0">
                <a:solidFill>
                  <a:srgbClr val="FF0000"/>
                </a:solidFill>
                <a:latin typeface="Courier New" panose="02070309020205020404" pitchFamily="49" charset="0"/>
                <a:cs typeface="Courier New" panose="02070309020205020404" pitchFamily="49" charset="0"/>
              </a:rPr>
              <a:t> is valid!!!</a:t>
            </a:r>
            <a:endParaRPr lang="he-IL" sz="1600" dirty="0"/>
          </a:p>
        </p:txBody>
      </p:sp>
    </p:spTree>
    <p:extLst>
      <p:ext uri="{BB962C8B-B14F-4D97-AF65-F5344CB8AC3E}">
        <p14:creationId xmlns:p14="http://schemas.microsoft.com/office/powerpoint/2010/main" val="402484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Effect transition="in" filter="fade">
                                      <p:cBhvr>
                                        <p:cTn id="25" dur="500"/>
                                        <p:tgtEl>
                                          <p:spTgt spid="9">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8" end="8"/>
                                            </p:txEl>
                                          </p:spTgt>
                                        </p:tgtEl>
                                        <p:attrNameLst>
                                          <p:attrName>style.visibility</p:attrName>
                                        </p:attrNameLst>
                                      </p:cBhvr>
                                      <p:to>
                                        <p:strVal val="visible"/>
                                      </p:to>
                                    </p:set>
                                    <p:animEffect transition="in" filter="fade">
                                      <p:cBhvr>
                                        <p:cTn id="28" dur="500"/>
                                        <p:tgtEl>
                                          <p:spTgt spid="9">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animEffect transition="in" filter="fade">
                                      <p:cBhvr>
                                        <p:cTn id="31" dur="500"/>
                                        <p:tgtEl>
                                          <p:spTgt spid="9">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
                                            <p:txEl>
                                              <p:pRg st="10" end="10"/>
                                            </p:txEl>
                                          </p:spTgt>
                                        </p:tgtEl>
                                        <p:attrNameLst>
                                          <p:attrName>style.visibility</p:attrName>
                                        </p:attrNameLst>
                                      </p:cBhvr>
                                      <p:to>
                                        <p:strVal val="visible"/>
                                      </p:to>
                                    </p:set>
                                    <p:animEffect transition="in" filter="fade">
                                      <p:cBhvr>
                                        <p:cTn id="41" dur="500"/>
                                        <p:tgtEl>
                                          <p:spTgt spid="9">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fade">
                                      <p:cBhvr>
                                        <p:cTn id="46" dur="500"/>
                                        <p:tgtEl>
                                          <p:spTgt spid="9">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
                                            <p:txEl>
                                              <p:pRg st="13" end="13"/>
                                            </p:txEl>
                                          </p:spTgt>
                                        </p:tgtEl>
                                        <p:attrNameLst>
                                          <p:attrName>style.visibility</p:attrName>
                                        </p:attrNameLst>
                                      </p:cBhvr>
                                      <p:to>
                                        <p:strVal val="visible"/>
                                      </p:to>
                                    </p:set>
                                    <p:animEffect transition="in" filter="fade">
                                      <p:cBhvr>
                                        <p:cTn id="56" dur="500"/>
                                        <p:tgtEl>
                                          <p:spTgt spid="9">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
                                            <p:txEl>
                                              <p:pRg st="14" end="14"/>
                                            </p:txEl>
                                          </p:spTgt>
                                        </p:tgtEl>
                                        <p:attrNameLst>
                                          <p:attrName>style.visibility</p:attrName>
                                        </p:attrNameLst>
                                      </p:cBhvr>
                                      <p:to>
                                        <p:strVal val="visible"/>
                                      </p:to>
                                    </p:set>
                                    <p:animEffect transition="in" filter="fade">
                                      <p:cBhvr>
                                        <p:cTn id="61" dur="500"/>
                                        <p:tgtEl>
                                          <p:spTgt spid="9">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fade">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9">
                                            <p:txEl>
                                              <p:pRg st="16" end="16"/>
                                            </p:txEl>
                                          </p:spTgt>
                                        </p:tgtEl>
                                        <p:attrNameLst>
                                          <p:attrName>style.visibility</p:attrName>
                                        </p:attrNameLst>
                                      </p:cBhvr>
                                      <p:to>
                                        <p:strVal val="visible"/>
                                      </p:to>
                                    </p:set>
                                    <p:animEffect transition="in" filter="fade">
                                      <p:cBhvr>
                                        <p:cTn id="71" dur="500"/>
                                        <p:tgtEl>
                                          <p:spTgt spid="9">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9">
                                            <p:txEl>
                                              <p:pRg st="17" end="17"/>
                                            </p:txEl>
                                          </p:spTgt>
                                        </p:tgtEl>
                                        <p:attrNameLst>
                                          <p:attrName>style.visibility</p:attrName>
                                        </p:attrNameLst>
                                      </p:cBhvr>
                                      <p:to>
                                        <p:strVal val="visible"/>
                                      </p:to>
                                    </p:set>
                                    <p:animEffect transition="in" filter="fade">
                                      <p:cBhvr>
                                        <p:cTn id="76" dur="500"/>
                                        <p:tgtEl>
                                          <p:spTgt spid="9">
                                            <p:txEl>
                                              <p:pRg st="17" end="1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500"/>
                                        <p:tgtEl>
                                          <p:spTgt spid="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9">
                                            <p:txEl>
                                              <p:pRg st="19" end="19"/>
                                            </p:txEl>
                                          </p:spTgt>
                                        </p:tgtEl>
                                        <p:attrNameLst>
                                          <p:attrName>style.visibility</p:attrName>
                                        </p:attrNameLst>
                                      </p:cBhvr>
                                      <p:to>
                                        <p:strVal val="visible"/>
                                      </p:to>
                                    </p:set>
                                    <p:animEffect transition="in" filter="fade">
                                      <p:cBhvr>
                                        <p:cTn id="86" dur="500"/>
                                        <p:tgtEl>
                                          <p:spTgt spid="9">
                                            <p:txEl>
                                              <p:pRg st="19" end="19"/>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9">
                                            <p:txEl>
                                              <p:pRg st="20" end="20"/>
                                            </p:txEl>
                                          </p:spTgt>
                                        </p:tgtEl>
                                        <p:attrNameLst>
                                          <p:attrName>style.visibility</p:attrName>
                                        </p:attrNameLst>
                                      </p:cBhvr>
                                      <p:to>
                                        <p:strVal val="visible"/>
                                      </p:to>
                                    </p:set>
                                    <p:animEffect transition="in" filter="fade">
                                      <p:cBhvr>
                                        <p:cTn id="91" dur="500"/>
                                        <p:tgtEl>
                                          <p:spTgt spid="9">
                                            <p:txEl>
                                              <p:pRg st="20" end="2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9">
                                            <p:txEl>
                                              <p:pRg st="21" end="21"/>
                                            </p:txEl>
                                          </p:spTgt>
                                        </p:tgtEl>
                                        <p:attrNameLst>
                                          <p:attrName>style.visibility</p:attrName>
                                        </p:attrNameLst>
                                      </p:cBhvr>
                                      <p:to>
                                        <p:strVal val="visible"/>
                                      </p:to>
                                    </p:set>
                                    <p:animEffect transition="in" filter="fade">
                                      <p:cBhvr>
                                        <p:cTn id="96" dur="500"/>
                                        <p:tgtEl>
                                          <p:spTgt spid="9">
                                            <p:txEl>
                                              <p:pRg st="21" end="2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0"/>
                                        </p:tgtEl>
                                        <p:attrNameLst>
                                          <p:attrName>style.visibility</p:attrName>
                                        </p:attrNameLst>
                                      </p:cBhvr>
                                      <p:to>
                                        <p:strVal val="visible"/>
                                      </p:to>
                                    </p:set>
                                    <p:animEffect transition="in" filter="fade">
                                      <p:cBhvr>
                                        <p:cTn id="101" dur="500"/>
                                        <p:tgtEl>
                                          <p:spTgt spid="10"/>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9">
                                            <p:txEl>
                                              <p:pRg st="23" end="23"/>
                                            </p:txEl>
                                          </p:spTgt>
                                        </p:tgtEl>
                                        <p:attrNameLst>
                                          <p:attrName>style.visibility</p:attrName>
                                        </p:attrNameLst>
                                      </p:cBhvr>
                                      <p:to>
                                        <p:strVal val="visible"/>
                                      </p:to>
                                    </p:set>
                                    <p:animEffect transition="in" filter="fade">
                                      <p:cBhvr>
                                        <p:cTn id="106" dur="500"/>
                                        <p:tgtEl>
                                          <p:spTgt spid="9">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FAECAB-C45E-4A96-B7DD-92EBDA7AC1F7}" type="slidenum">
              <a:rPr lang="he-IL" smtClean="0"/>
              <a:pPr/>
              <a:t>26</a:t>
            </a:fld>
            <a:endParaRPr lang="he-I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25" y="228600"/>
            <a:ext cx="5695950"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8429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FAECAB-C45E-4A96-B7DD-92EBDA7AC1F7}" type="slidenum">
              <a:rPr lang="he-IL" smtClean="0"/>
              <a:pPr/>
              <a:t>27</a:t>
            </a:fld>
            <a:endParaRPr lang="he-I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609600"/>
            <a:ext cx="55245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261" y="3789871"/>
            <a:ext cx="570547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65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rgbClr val="C00000"/>
                </a:solidFill>
                <a:latin typeface="Arial" charset="0"/>
                <a:cs typeface="Arial" charset="0"/>
              </a:rPr>
              <a:t>Plan</a:t>
            </a:r>
            <a:endParaRPr lang="he-IL" sz="4400" b="1" dirty="0">
              <a:solidFill>
                <a:srgbClr val="C00000"/>
              </a:solidFill>
              <a:latin typeface="Arial" charset="0"/>
              <a:cs typeface="Arial" charset="0"/>
            </a:endParaRPr>
          </a:p>
        </p:txBody>
      </p:sp>
      <p:sp>
        <p:nvSpPr>
          <p:cNvPr id="5" name="Slide Number Placeholder 4"/>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5BFAECAB-C45E-4A96-B7DD-92EBDA7AC1F7}" type="slidenum">
              <a:rPr kumimoji="0" lang="he-IL" sz="2000" b="0" i="0" u="none" strike="noStrike" kern="1200" cap="none" spc="0" normalizeH="0" baseline="0" noProof="0" smtClean="0">
                <a:ln>
                  <a:noFill/>
                </a:ln>
                <a:solidFill>
                  <a:srgbClr val="FFFFFF"/>
                </a:solidFill>
                <a:effectLst/>
                <a:uLnTx/>
                <a:uFillTx/>
                <a:latin typeface="Franklin Gothic Book"/>
                <a:ea typeface="+mj-ea"/>
                <a:cs typeface="Aharoni" panose="02010803020104030203" pitchFamily="2" charset="-79"/>
              </a:rPr>
              <a:pPr marL="0" marR="0" lvl="0" indent="0" algn="ctr" defTabSz="457200" rtl="0" eaLnBrk="1" fontAlgn="auto" latinLnBrk="0" hangingPunct="1">
                <a:lnSpc>
                  <a:spcPct val="100000"/>
                </a:lnSpc>
                <a:spcBef>
                  <a:spcPts val="0"/>
                </a:spcBef>
                <a:spcAft>
                  <a:spcPts val="0"/>
                </a:spcAft>
                <a:buClrTx/>
                <a:buSzTx/>
                <a:buFontTx/>
                <a:buNone/>
                <a:tabLst/>
                <a:defRPr/>
              </a:pPr>
              <a:t>28</a:t>
            </a:fld>
            <a:endParaRPr kumimoji="0" lang="he-IL" sz="2000" b="0" i="0" u="none" strike="noStrike" kern="1200" cap="none" spc="0" normalizeH="0" baseline="0" noProof="0" dirty="0">
              <a:ln>
                <a:noFill/>
              </a:ln>
              <a:solidFill>
                <a:srgbClr val="FFFFFF"/>
              </a:solidFill>
              <a:effectLst/>
              <a:uLnTx/>
              <a:uFillTx/>
              <a:latin typeface="Franklin Gothic Book"/>
              <a:ea typeface="+mj-ea"/>
              <a:cs typeface="Aharoni" panose="02010803020104030203" pitchFamily="2" charset="-79"/>
            </a:endParaRPr>
          </a:p>
        </p:txBody>
      </p:sp>
      <p:sp>
        <p:nvSpPr>
          <p:cNvPr id="3" name="Content Placeholder 2"/>
          <p:cNvSpPr>
            <a:spLocks noGrp="1"/>
          </p:cNvSpPr>
          <p:nvPr>
            <p:ph sz="quarter" idx="1"/>
          </p:nvPr>
        </p:nvSpPr>
        <p:spPr>
          <a:xfrm>
            <a:off x="744015" y="1765852"/>
            <a:ext cx="7772400" cy="4572000"/>
          </a:xfrm>
        </p:spPr>
        <p:txBody>
          <a:bodyPr>
            <a:normAutofit/>
          </a:bodyPr>
          <a:lstStyle/>
          <a:p>
            <a:pPr marL="457200" indent="-457200" algn="l" rtl="0">
              <a:buFont typeface="+mj-lt"/>
              <a:buAutoNum type="arabicPeriod"/>
            </a:pPr>
            <a:r>
              <a:rPr lang="en-US" sz="3200" dirty="0">
                <a:latin typeface="Arial" pitchFamily="34" charset="0"/>
                <a:cs typeface="Arial" pitchFamily="34" charset="0"/>
              </a:rPr>
              <a:t>Vector class (</a:t>
            </a:r>
            <a:r>
              <a:rPr lang="en-US" sz="3000" dirty="0">
                <a:latin typeface="Arial" pitchFamily="34" charset="0"/>
                <a:cs typeface="Arial" pitchFamily="34" charset="0"/>
              </a:rPr>
              <a:t>OOP, operator overloading)</a:t>
            </a:r>
          </a:p>
          <a:p>
            <a:pPr marL="457200" indent="-457200" algn="l">
              <a:buFont typeface="+mj-lt"/>
              <a:buAutoNum type="arabicPeriod"/>
            </a:pPr>
            <a:r>
              <a:rPr lang="en-US" sz="3200" dirty="0">
                <a:latin typeface="Arial" pitchFamily="34" charset="0"/>
                <a:cs typeface="Arial" pitchFamily="34" charset="0"/>
              </a:rPr>
              <a:t>Hamming Distance</a:t>
            </a:r>
          </a:p>
          <a:p>
            <a:pPr marL="457200" indent="-457200" algn="l">
              <a:buFont typeface="+mj-lt"/>
              <a:buAutoNum type="arabicPeriod"/>
            </a:pPr>
            <a:r>
              <a:rPr lang="en-US" sz="3200" dirty="0">
                <a:latin typeface="Arial" pitchFamily="34" charset="0"/>
                <a:cs typeface="Arial" pitchFamily="34" charset="0"/>
              </a:rPr>
              <a:t>Gene Class</a:t>
            </a:r>
          </a:p>
          <a:p>
            <a:pPr marL="457200" indent="-457200" algn="l">
              <a:buFont typeface="+mj-lt"/>
              <a:buAutoNum type="arabicPeriod"/>
            </a:pPr>
            <a:r>
              <a:rPr lang="en-US" sz="3200" b="1" dirty="0">
                <a:latin typeface="Arial" pitchFamily="34" charset="0"/>
                <a:cs typeface="Arial" pitchFamily="34" charset="0"/>
              </a:rPr>
              <a:t>Machine Parts</a:t>
            </a:r>
          </a:p>
          <a:p>
            <a:pPr marL="457200" indent="-457200" algn="l">
              <a:buFont typeface="+mj-lt"/>
              <a:buAutoNum type="arabicPeriod"/>
            </a:pPr>
            <a:endParaRPr lang="he-IL" sz="3200" b="1" dirty="0"/>
          </a:p>
        </p:txBody>
      </p:sp>
    </p:spTree>
    <p:extLst>
      <p:ext uri="{BB962C8B-B14F-4D97-AF65-F5344CB8AC3E}">
        <p14:creationId xmlns:p14="http://schemas.microsoft.com/office/powerpoint/2010/main" val="2651597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3044"/>
          </a:xfrm>
        </p:spPr>
        <p:txBody>
          <a:bodyPr/>
          <a:lstStyle/>
          <a:p>
            <a:pPr algn="ctr"/>
            <a:r>
              <a:rPr lang="en-US" sz="4400" b="1" dirty="0" err="1">
                <a:solidFill>
                  <a:srgbClr val="C00000"/>
                </a:solidFill>
                <a:latin typeface="Arial" charset="0"/>
                <a:cs typeface="Arial" charset="0"/>
              </a:rPr>
              <a:t>Moed</a:t>
            </a:r>
            <a:r>
              <a:rPr lang="en-US" sz="4400" b="1" dirty="0">
                <a:solidFill>
                  <a:srgbClr val="C00000"/>
                </a:solidFill>
                <a:latin typeface="Arial" charset="0"/>
                <a:cs typeface="Arial" charset="0"/>
              </a:rPr>
              <a:t> B exam- Fall 2015</a:t>
            </a:r>
          </a:p>
        </p:txBody>
      </p:sp>
      <p:sp>
        <p:nvSpPr>
          <p:cNvPr id="3" name="Slide Number Placeholder 2"/>
          <p:cNvSpPr>
            <a:spLocks noGrp="1"/>
          </p:cNvSpPr>
          <p:nvPr>
            <p:ph type="sldNum" sz="quarter" idx="12"/>
          </p:nvPr>
        </p:nvSpPr>
        <p:spPr/>
        <p:txBody>
          <a:bodyPr/>
          <a:lstStyle/>
          <a:p>
            <a:fld id="{5BFAECAB-C45E-4A96-B7DD-92EBDA7AC1F7}" type="slidenum">
              <a:rPr lang="he-IL" smtClean="0"/>
              <a:pPr/>
              <a:t>29</a:t>
            </a:fld>
            <a:endParaRPr lang="he-IL" dirty="0"/>
          </a:p>
        </p:txBody>
      </p:sp>
      <p:pic>
        <p:nvPicPr>
          <p:cNvPr id="1027" name="Picture 3"/>
          <p:cNvPicPr>
            <a:picLocks noChangeAspect="1" noChangeArrowheads="1"/>
          </p:cNvPicPr>
          <p:nvPr/>
        </p:nvPicPr>
        <p:blipFill>
          <a:blip r:embed="rId2"/>
          <a:srcRect l="28559" t="39417" r="16937" b="6529"/>
          <a:stretch>
            <a:fillRect/>
          </a:stretch>
        </p:blipFill>
        <p:spPr bwMode="auto">
          <a:xfrm>
            <a:off x="515396" y="1303337"/>
            <a:ext cx="8113208" cy="4525963"/>
          </a:xfrm>
          <a:prstGeom prst="rect">
            <a:avLst/>
          </a:prstGeom>
          <a:noFill/>
          <a:ln w="9525">
            <a:noFill/>
            <a:miter lim="800000"/>
            <a:headEnd/>
            <a:tailEnd/>
          </a:ln>
        </p:spPr>
      </p:pic>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857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1"/>
          </p:nvPr>
        </p:nvSpPr>
        <p:spPr>
          <a:xfrm>
            <a:off x="900113" y="1412874"/>
            <a:ext cx="7772400" cy="4844807"/>
          </a:xfrm>
        </p:spPr>
        <p:txBody>
          <a:bodyPr>
            <a:noAutofit/>
          </a:bodyPr>
          <a:lstStyle/>
          <a:p>
            <a:pPr marL="0" indent="0" eaLnBrk="1" hangingPunct="1">
              <a:buFont typeface="Wingdings 2" pitchFamily="18" charset="2"/>
              <a:buNone/>
            </a:pPr>
            <a:r>
              <a:rPr lang="en-US" sz="1800" b="1" dirty="0">
                <a:solidFill>
                  <a:srgbClr val="FF8C00"/>
                </a:solidFill>
                <a:latin typeface="Courier" pitchFamily="49" charset="0"/>
                <a:cs typeface="Arial" charset="0"/>
              </a:rPr>
              <a:t>class</a:t>
            </a:r>
            <a:r>
              <a:rPr lang="en-US" sz="1800" b="1" dirty="0">
                <a:latin typeface="Courier" pitchFamily="49" charset="0"/>
                <a:cs typeface="Arial" charset="0"/>
              </a:rPr>
              <a:t> </a:t>
            </a:r>
            <a:r>
              <a:rPr lang="en-US" sz="1800" b="1" dirty="0">
                <a:solidFill>
                  <a:srgbClr val="0000FF"/>
                </a:solidFill>
                <a:latin typeface="Courier" pitchFamily="49" charset="0"/>
                <a:cs typeface="Arial" charset="0"/>
              </a:rPr>
              <a:t>Point</a:t>
            </a:r>
            <a:r>
              <a:rPr lang="en-US" sz="1800" b="1" dirty="0">
                <a:latin typeface="Courier" pitchFamily="49" charset="0"/>
                <a:cs typeface="Arial" charset="0"/>
              </a:rPr>
              <a:t>:</a:t>
            </a:r>
          </a:p>
          <a:p>
            <a:pPr marL="0" indent="0" eaLnBrk="1" hangingPunct="1">
              <a:buFont typeface="Wingdings 2" pitchFamily="18" charset="2"/>
              <a:buNone/>
            </a:pPr>
            <a:br>
              <a:rPr lang="en-US" sz="1800" b="1" dirty="0">
                <a:latin typeface="Courier" pitchFamily="49" charset="0"/>
                <a:cs typeface="Arial" charset="0"/>
              </a:rPr>
            </a:br>
            <a:r>
              <a:rPr lang="en-US" sz="1800" b="1" dirty="0">
                <a:latin typeface="Courier" pitchFamily="49" charset="0"/>
                <a:cs typeface="Arial" charset="0"/>
              </a:rPr>
              <a:t>    </a:t>
            </a:r>
            <a:r>
              <a:rPr lang="en-US" sz="1800" b="1" dirty="0" err="1">
                <a:solidFill>
                  <a:srgbClr val="FF8C00"/>
                </a:solidFill>
                <a:latin typeface="Courier" pitchFamily="49" charset="0"/>
                <a:cs typeface="Arial" charset="0"/>
              </a:rPr>
              <a:t>def</a:t>
            </a:r>
            <a:r>
              <a:rPr lang="en-US" sz="1800" b="1" dirty="0">
                <a:latin typeface="Courier" pitchFamily="49" charset="0"/>
                <a:cs typeface="Arial" charset="0"/>
              </a:rPr>
              <a:t> </a:t>
            </a:r>
            <a:r>
              <a:rPr lang="en-US" sz="1800" b="1" spc="300" dirty="0">
                <a:solidFill>
                  <a:srgbClr val="0000FF"/>
                </a:solidFill>
                <a:latin typeface="Courier" pitchFamily="49" charset="0"/>
                <a:cs typeface="Arial" charset="0"/>
              </a:rPr>
              <a:t>__</a:t>
            </a:r>
            <a:r>
              <a:rPr lang="en-US" sz="1800" b="1" dirty="0" err="1">
                <a:solidFill>
                  <a:srgbClr val="0000FF"/>
                </a:solidFill>
                <a:latin typeface="Courier" pitchFamily="49" charset="0"/>
                <a:cs typeface="Arial" charset="0"/>
              </a:rPr>
              <a:t>init</a:t>
            </a:r>
            <a:r>
              <a:rPr lang="en-US" sz="1800" b="1" spc="300" dirty="0">
                <a:solidFill>
                  <a:srgbClr val="0000FF"/>
                </a:solidFill>
                <a:latin typeface="Courier" pitchFamily="49" charset="0"/>
                <a:cs typeface="Arial" charset="0"/>
              </a:rPr>
              <a:t>__</a:t>
            </a:r>
            <a:r>
              <a:rPr lang="en-US" sz="1800" b="1" dirty="0">
                <a:latin typeface="Courier" pitchFamily="49" charset="0"/>
                <a:cs typeface="Arial" charset="0"/>
              </a:rPr>
              <a:t>(self, x, y):</a:t>
            </a:r>
          </a:p>
          <a:p>
            <a:pPr marL="0" indent="0" eaLnBrk="1" hangingPunct="1">
              <a:buFont typeface="Wingdings 2" pitchFamily="18" charset="2"/>
              <a:buNone/>
            </a:pPr>
            <a:r>
              <a:rPr lang="en-US" sz="1800" b="1" dirty="0">
                <a:latin typeface="Courier" pitchFamily="49" charset="0"/>
                <a:cs typeface="Arial" charset="0"/>
              </a:rPr>
              <a:t>        </a:t>
            </a:r>
            <a:r>
              <a:rPr lang="en-US" sz="1800" b="1" dirty="0" err="1">
                <a:latin typeface="Courier" pitchFamily="49" charset="0"/>
                <a:cs typeface="Arial" charset="0"/>
              </a:rPr>
              <a:t>self.x</a:t>
            </a:r>
            <a:r>
              <a:rPr lang="en-US" sz="1800" b="1" dirty="0">
                <a:latin typeface="Courier" pitchFamily="49" charset="0"/>
                <a:cs typeface="Arial" charset="0"/>
              </a:rPr>
              <a:t> = x</a:t>
            </a:r>
          </a:p>
          <a:p>
            <a:pPr marL="0" indent="0" eaLnBrk="1" hangingPunct="1">
              <a:buFont typeface="Wingdings 2" pitchFamily="18" charset="2"/>
              <a:buNone/>
            </a:pPr>
            <a:r>
              <a:rPr lang="en-US" sz="1800" b="1" dirty="0">
                <a:latin typeface="Courier" pitchFamily="49" charset="0"/>
                <a:cs typeface="Arial" charset="0"/>
              </a:rPr>
              <a:t>        </a:t>
            </a:r>
            <a:r>
              <a:rPr lang="en-US" sz="1800" b="1" dirty="0" err="1">
                <a:latin typeface="Courier" pitchFamily="49" charset="0"/>
                <a:cs typeface="Arial" charset="0"/>
              </a:rPr>
              <a:t>self.y</a:t>
            </a:r>
            <a:r>
              <a:rPr lang="en-US" sz="1800" b="1" dirty="0">
                <a:latin typeface="Courier" pitchFamily="49" charset="0"/>
                <a:cs typeface="Arial" charset="0"/>
              </a:rPr>
              <a:t> = y</a:t>
            </a:r>
          </a:p>
          <a:p>
            <a:pPr marL="0" indent="0" eaLnBrk="1" hangingPunct="1">
              <a:buFont typeface="Wingdings 2" pitchFamily="18" charset="2"/>
              <a:buNone/>
            </a:pPr>
            <a:endParaRPr lang="he-IL" sz="1800" b="1" dirty="0">
              <a:latin typeface="Courier" pitchFamily="49" charset="0"/>
              <a:cs typeface="Arial" charset="0"/>
            </a:endParaRPr>
          </a:p>
          <a:p>
            <a:pPr marL="0" indent="0" eaLnBrk="1" hangingPunct="1">
              <a:buFont typeface="Wingdings 2" pitchFamily="18" charset="2"/>
              <a:buNone/>
            </a:pPr>
            <a:r>
              <a:rPr lang="en-US" sz="1800" b="1" u="sng" dirty="0">
                <a:latin typeface="Courier" pitchFamily="49" charset="0"/>
                <a:cs typeface="Arial" charset="0"/>
              </a:rPr>
              <a:t>Usage example:</a:t>
            </a:r>
            <a:endParaRPr lang="he-IL" sz="1800" b="1" u="sng" dirty="0">
              <a:latin typeface="Courier" pitchFamily="49" charset="0"/>
              <a:cs typeface="Arial" charset="0"/>
            </a:endParaRPr>
          </a:p>
          <a:p>
            <a:pPr marL="0" indent="0" eaLnBrk="1" hangingPunct="1">
              <a:buNone/>
            </a:pPr>
            <a:r>
              <a:rPr lang="en-US" sz="1800" b="1" dirty="0">
                <a:solidFill>
                  <a:srgbClr val="C00000"/>
                </a:solidFill>
                <a:latin typeface="Courier" pitchFamily="49" charset="0"/>
              </a:rPr>
              <a:t>&gt;&gt;&gt;</a:t>
            </a:r>
            <a:r>
              <a:rPr lang="en-US" sz="1800" b="1" dirty="0">
                <a:latin typeface="Courier" pitchFamily="49" charset="0"/>
              </a:rPr>
              <a:t> p = Point(3,2)</a:t>
            </a:r>
          </a:p>
          <a:p>
            <a:pPr marL="0" indent="0">
              <a:buNone/>
            </a:pPr>
            <a:r>
              <a:rPr lang="en-US" sz="1800" b="1" dirty="0">
                <a:solidFill>
                  <a:srgbClr val="C00000"/>
                </a:solidFill>
                <a:latin typeface="Courier" pitchFamily="49" charset="0"/>
              </a:rPr>
              <a:t>&gt;&gt;&gt;</a:t>
            </a:r>
            <a:r>
              <a:rPr lang="en-US" sz="1800" b="1" dirty="0">
                <a:latin typeface="Courier" pitchFamily="49" charset="0"/>
              </a:rPr>
              <a:t> </a:t>
            </a:r>
            <a:r>
              <a:rPr lang="en-US" sz="1800" b="1" dirty="0" err="1">
                <a:latin typeface="Courier" pitchFamily="49" charset="0"/>
              </a:rPr>
              <a:t>p.x</a:t>
            </a:r>
            <a:endParaRPr lang="en-US" sz="1800" b="1" dirty="0">
              <a:latin typeface="Courier" pitchFamily="49" charset="0"/>
            </a:endParaRPr>
          </a:p>
          <a:p>
            <a:pPr marL="0" indent="0">
              <a:buNone/>
            </a:pPr>
            <a:r>
              <a:rPr lang="en-US" sz="1800" b="1" dirty="0">
                <a:solidFill>
                  <a:srgbClr val="0000FF"/>
                </a:solidFill>
                <a:latin typeface="Courier" pitchFamily="49" charset="0"/>
              </a:rPr>
              <a:t>3</a:t>
            </a:r>
          </a:p>
          <a:p>
            <a:pPr marL="0" indent="0">
              <a:buNone/>
            </a:pPr>
            <a:r>
              <a:rPr lang="en-US" sz="1800" b="1" dirty="0">
                <a:solidFill>
                  <a:srgbClr val="C00000"/>
                </a:solidFill>
                <a:latin typeface="Courier" pitchFamily="49" charset="0"/>
              </a:rPr>
              <a:t>&gt;&gt;&gt;</a:t>
            </a:r>
            <a:r>
              <a:rPr lang="en-US" sz="1800" b="1" dirty="0">
                <a:latin typeface="Courier" pitchFamily="49" charset="0"/>
              </a:rPr>
              <a:t> </a:t>
            </a:r>
            <a:r>
              <a:rPr lang="en-US" sz="1800" b="1" dirty="0" err="1">
                <a:latin typeface="Courier" pitchFamily="49" charset="0"/>
              </a:rPr>
              <a:t>p.y</a:t>
            </a:r>
            <a:endParaRPr lang="en-US" sz="1800" b="1" dirty="0">
              <a:latin typeface="Courier" pitchFamily="49" charset="0"/>
            </a:endParaRPr>
          </a:p>
          <a:p>
            <a:pPr marL="0" indent="0">
              <a:buNone/>
            </a:pPr>
            <a:r>
              <a:rPr lang="en-US" sz="1800" b="1" dirty="0">
                <a:solidFill>
                  <a:srgbClr val="0000FF"/>
                </a:solidFill>
                <a:latin typeface="Courier" pitchFamily="49" charset="0"/>
              </a:rPr>
              <a:t>2</a:t>
            </a:r>
          </a:p>
          <a:p>
            <a:pPr marL="0" indent="0">
              <a:buNone/>
            </a:pPr>
            <a:endParaRPr lang="en-US" sz="1800" b="1" dirty="0">
              <a:solidFill>
                <a:srgbClr val="0000FF"/>
              </a:solidFill>
              <a:latin typeface="Courier" pitchFamily="49" charset="0"/>
            </a:endParaRPr>
          </a:p>
          <a:p>
            <a:pPr marL="0" indent="0">
              <a:buNone/>
            </a:pPr>
            <a:endParaRPr lang="en-US" sz="1800" b="1" dirty="0">
              <a:solidFill>
                <a:srgbClr val="0000FF"/>
              </a:solidFill>
              <a:latin typeface="Courier" pitchFamily="49" charset="0"/>
            </a:endParaRPr>
          </a:p>
          <a:p>
            <a:pPr marL="0" indent="0" eaLnBrk="1" hangingPunct="1">
              <a:buNone/>
            </a:pPr>
            <a:endParaRPr lang="en-US" sz="1800" b="1" dirty="0">
              <a:latin typeface="Courier" pitchFamily="49" charset="0"/>
            </a:endParaRPr>
          </a:p>
          <a:p>
            <a:pPr marL="0" indent="0" eaLnBrk="1" hangingPunct="1">
              <a:buFont typeface="Wingdings 2" pitchFamily="18" charset="2"/>
              <a:buNone/>
            </a:pPr>
            <a:br>
              <a:rPr lang="en-US" sz="1800" b="1" dirty="0">
                <a:latin typeface="Courier" pitchFamily="49" charset="0"/>
                <a:cs typeface="Arial" charset="0"/>
              </a:rPr>
            </a:br>
            <a:r>
              <a:rPr lang="en-US" sz="1800" b="1" dirty="0">
                <a:latin typeface="Courier" pitchFamily="49" charset="0"/>
                <a:cs typeface="Arial" charset="0"/>
              </a:rPr>
              <a:t>    </a:t>
            </a:r>
          </a:p>
          <a:p>
            <a:pPr marL="0" indent="0" eaLnBrk="1" hangingPunct="1">
              <a:buFont typeface="Wingdings 2" pitchFamily="18" charset="2"/>
              <a:buNone/>
            </a:pPr>
            <a:endParaRPr lang="en-US" sz="1800" b="1" dirty="0">
              <a:latin typeface="Courier" pitchFamily="49" charset="0"/>
              <a:cs typeface="Arial" charset="0"/>
            </a:endParaRPr>
          </a:p>
        </p:txBody>
      </p:sp>
      <p:sp>
        <p:nvSpPr>
          <p:cNvPr id="4" name="Slide Number Placeholder 3"/>
          <p:cNvSpPr>
            <a:spLocks noGrp="1"/>
          </p:cNvSpPr>
          <p:nvPr>
            <p:ph type="sldNum" sz="quarter" idx="12"/>
          </p:nvPr>
        </p:nvSpPr>
        <p:spPr/>
        <p:txBody>
          <a:bodyPr/>
          <a:lstStyle/>
          <a:p>
            <a:pPr>
              <a:defRPr/>
            </a:pPr>
            <a:fld id="{01DD7B6D-A85D-437D-ADE6-870DD3BBAF63}" type="slidenum">
              <a:rPr lang="x-none" smtClean="0"/>
              <a:pPr>
                <a:defRPr/>
              </a:pPr>
              <a:t>3</a:t>
            </a:fld>
            <a:endParaRPr lang="he-IL">
              <a:cs typeface="Aharoni" pitchFamily="2" charset="-79"/>
            </a:endParaRPr>
          </a:p>
        </p:txBody>
      </p:sp>
      <p:sp>
        <p:nvSpPr>
          <p:cNvPr id="23" name="Title 1"/>
          <p:cNvSpPr>
            <a:spLocks noGrp="1"/>
          </p:cNvSpPr>
          <p:nvPr>
            <p:ph type="title"/>
          </p:nvPr>
        </p:nvSpPr>
        <p:spPr>
          <a:xfrm>
            <a:off x="914400" y="274638"/>
            <a:ext cx="7772400" cy="805571"/>
          </a:xfrm>
        </p:spPr>
        <p:txBody>
          <a:bodyPr>
            <a:noAutofit/>
          </a:bodyPr>
          <a:lstStyle/>
          <a:p>
            <a:pPr rtl="0"/>
            <a:r>
              <a:rPr lang="en-US" sz="4400" b="1" dirty="0">
                <a:solidFill>
                  <a:srgbClr val="C00000"/>
                </a:solidFill>
                <a:latin typeface="Arial" charset="0"/>
                <a:cs typeface="Arial" charset="0"/>
              </a:rPr>
              <a:t>Classes - example</a:t>
            </a:r>
          </a:p>
        </p:txBody>
      </p:sp>
      <p:sp>
        <p:nvSpPr>
          <p:cNvPr id="2" name="TextBox 1"/>
          <p:cNvSpPr txBox="1"/>
          <p:nvPr/>
        </p:nvSpPr>
        <p:spPr>
          <a:xfrm>
            <a:off x="4052440" y="1892340"/>
            <a:ext cx="216024" cy="369332"/>
          </a:xfrm>
          <a:prstGeom prst="rect">
            <a:avLst/>
          </a:prstGeom>
          <a:noFill/>
        </p:spPr>
        <p:txBody>
          <a:bodyPr wrap="square" rtlCol="0">
            <a:spAutoFit/>
          </a:bodyPr>
          <a:lstStyle/>
          <a:p>
            <a:r>
              <a:rPr lang="en-US" b="1" dirty="0">
                <a:solidFill>
                  <a:srgbClr val="00B050"/>
                </a:solidFill>
                <a:latin typeface="Courier New" panose="02070309020205020404" pitchFamily="49" charset="0"/>
                <a:cs typeface="Courier New" panose="02070309020205020404" pitchFamily="49" charset="0"/>
              </a:rPr>
              <a:t>3</a:t>
            </a:r>
          </a:p>
        </p:txBody>
      </p:sp>
      <p:sp>
        <p:nvSpPr>
          <p:cNvPr id="6" name="TextBox 5"/>
          <p:cNvSpPr txBox="1"/>
          <p:nvPr/>
        </p:nvSpPr>
        <p:spPr>
          <a:xfrm>
            <a:off x="4484488" y="1892340"/>
            <a:ext cx="216024" cy="369332"/>
          </a:xfrm>
          <a:prstGeom prst="rect">
            <a:avLst/>
          </a:prstGeom>
          <a:noFill/>
        </p:spPr>
        <p:txBody>
          <a:bodyPr wrap="square" rtlCol="0">
            <a:spAutoFit/>
          </a:bodyPr>
          <a:lstStyle/>
          <a:p>
            <a:r>
              <a:rPr lang="en-US" b="1" dirty="0">
                <a:solidFill>
                  <a:srgbClr val="00B050"/>
                </a:solidFill>
                <a:latin typeface="Courier New" panose="02070309020205020404" pitchFamily="49" charset="0"/>
                <a:cs typeface="Courier New" panose="02070309020205020404" pitchFamily="49" charset="0"/>
              </a:rPr>
              <a:t>2</a:t>
            </a:r>
          </a:p>
        </p:txBody>
      </p:sp>
      <p:sp>
        <p:nvSpPr>
          <p:cNvPr id="7" name="Rectangle 42"/>
          <p:cNvSpPr>
            <a:spLocks noChangeArrowheads="1"/>
          </p:cNvSpPr>
          <p:nvPr/>
        </p:nvSpPr>
        <p:spPr bwMode="auto">
          <a:xfrm>
            <a:off x="2022029" y="2407387"/>
            <a:ext cx="957164" cy="334909"/>
          </a:xfrm>
          <a:prstGeom prst="rect">
            <a:avLst/>
          </a:prstGeom>
          <a:noFill/>
          <a:ln w="38100">
            <a:solidFill>
              <a:srgbClr val="008000"/>
            </a:solidFill>
            <a:miter lim="800000"/>
            <a:headEnd/>
            <a:tailEnd/>
          </a:ln>
        </p:spPr>
        <p:txBody>
          <a:bodyPr wrap="none" anchor="ctr"/>
          <a:lstStyle/>
          <a:p>
            <a:endParaRPr lang="en-US"/>
          </a:p>
        </p:txBody>
      </p:sp>
      <p:sp>
        <p:nvSpPr>
          <p:cNvPr id="8" name="Rectangle 42"/>
          <p:cNvSpPr>
            <a:spLocks noChangeArrowheads="1"/>
          </p:cNvSpPr>
          <p:nvPr/>
        </p:nvSpPr>
        <p:spPr bwMode="auto">
          <a:xfrm>
            <a:off x="2022029" y="2796272"/>
            <a:ext cx="957164" cy="339724"/>
          </a:xfrm>
          <a:prstGeom prst="rect">
            <a:avLst/>
          </a:prstGeom>
          <a:noFill/>
          <a:ln w="38100">
            <a:solidFill>
              <a:srgbClr val="008000"/>
            </a:solidFill>
            <a:miter lim="800000"/>
            <a:headEnd/>
            <a:tailEnd/>
          </a:ln>
        </p:spPr>
        <p:txBody>
          <a:bodyPr wrap="none" anchor="ctr"/>
          <a:lstStyle/>
          <a:p>
            <a:endParaRPr lang="en-US"/>
          </a:p>
        </p:txBody>
      </p:sp>
      <p:sp>
        <p:nvSpPr>
          <p:cNvPr id="3" name="Right Arrow 2"/>
          <p:cNvSpPr/>
          <p:nvPr/>
        </p:nvSpPr>
        <p:spPr>
          <a:xfrm flipH="1">
            <a:off x="5420592" y="3884747"/>
            <a:ext cx="540060" cy="216024"/>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5420592" y="2141005"/>
            <a:ext cx="540060" cy="216024"/>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430328" y="1854473"/>
            <a:ext cx="216024" cy="369332"/>
          </a:xfrm>
          <a:prstGeom prst="rect">
            <a:avLst/>
          </a:prstGeom>
          <a:noFill/>
        </p:spPr>
        <p:txBody>
          <a:bodyPr wrap="square" rtlCol="0">
            <a:spAutoFit/>
          </a:bodyPr>
          <a:lstStyle/>
          <a:p>
            <a:r>
              <a:rPr lang="en-US" b="1" dirty="0">
                <a:solidFill>
                  <a:srgbClr val="00B050"/>
                </a:solidFill>
                <a:latin typeface="Courier New" panose="02070309020205020404" pitchFamily="49" charset="0"/>
                <a:cs typeface="Courier New" panose="02070309020205020404" pitchFamily="49" charset="0"/>
              </a:rPr>
              <a:t>p</a:t>
            </a:r>
          </a:p>
        </p:txBody>
      </p:sp>
      <p:sp>
        <p:nvSpPr>
          <p:cNvPr id="12" name="Right Arrow 11"/>
          <p:cNvSpPr/>
          <p:nvPr/>
        </p:nvSpPr>
        <p:spPr>
          <a:xfrm flipH="1">
            <a:off x="5420592" y="2523479"/>
            <a:ext cx="540060" cy="216024"/>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2" y="2856592"/>
            <a:ext cx="540060" cy="216024"/>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069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xit" presetSubtype="0" fill="hold" grpId="2"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xit" presetSubtype="0" fill="hold" grpId="1"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9" presetClass="exit" presetSubtype="0" fill="hold" grpId="1" nodeType="withEffect">
                                  <p:stCondLst>
                                    <p:cond delay="0"/>
                                  </p:stCondLst>
                                  <p:childTnLst>
                                    <p:animEffect transition="out" filter="dissolve">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1" nodeType="clickEffect">
                                  <p:stCondLst>
                                    <p:cond delay="0"/>
                                  </p:stCondLst>
                                  <p:childTnLst>
                                    <p:animEffect transition="out" filter="dissolve">
                                      <p:cBhvr>
                                        <p:cTn id="50" dur="500"/>
                                        <p:tgtEl>
                                          <p:spTgt spid="13"/>
                                        </p:tgtEl>
                                      </p:cBhvr>
                                    </p:animEffect>
                                    <p:set>
                                      <p:cBhvr>
                                        <p:cTn id="51" dur="1" fill="hold">
                                          <p:stCondLst>
                                            <p:cond delay="499"/>
                                          </p:stCondLst>
                                        </p:cTn>
                                        <p:tgtEl>
                                          <p:spTgt spid="13"/>
                                        </p:tgtEl>
                                        <p:attrNameLst>
                                          <p:attrName>style.visibility</p:attrName>
                                        </p:attrNameLst>
                                      </p:cBhvr>
                                      <p:to>
                                        <p:strVal val="hidden"/>
                                      </p:to>
                                    </p:set>
                                  </p:childTnLst>
                                </p:cTn>
                              </p:par>
                              <p:par>
                                <p:cTn id="52" presetID="9" presetClass="exit" presetSubtype="0" fill="hold" grpId="1" nodeType="withEffect">
                                  <p:stCondLst>
                                    <p:cond delay="0"/>
                                  </p:stCondLst>
                                  <p:childTnLst>
                                    <p:animEffect transition="out" filter="dissolv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8"/>
                                        </p:tgtEl>
                                      </p:cBhvr>
                                    </p:animEffect>
                                    <p:set>
                                      <p:cBhvr>
                                        <p:cTn id="57" dur="1" fill="hold">
                                          <p:stCondLst>
                                            <p:cond delay="499"/>
                                          </p:stCondLst>
                                        </p:cTn>
                                        <p:tgtEl>
                                          <p:spTgt spid="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grpId="1" nodeType="clickEffect">
                                  <p:stCondLst>
                                    <p:cond delay="0"/>
                                  </p:stCondLst>
                                  <p:childTnLst>
                                    <p:animEffect transition="out" filter="dissolve">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par>
                                <p:cTn id="63" presetID="10" presetClass="entr" presetSubtype="0" fill="hold" nodeType="with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Effect transition="in" filter="fade">
                                      <p:cBhvr>
                                        <p:cTn id="65" dur="500"/>
                                        <p:tgtEl>
                                          <p:spTgt spid="5">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
                                            <p:txEl>
                                              <p:pRg st="8" end="8"/>
                                            </p:txEl>
                                          </p:spTgt>
                                        </p:tgtEl>
                                        <p:attrNameLst>
                                          <p:attrName>style.visibility</p:attrName>
                                        </p:attrNameLst>
                                      </p:cBhvr>
                                      <p:to>
                                        <p:strVal val="visible"/>
                                      </p:to>
                                    </p:set>
                                    <p:animEffect transition="in" filter="fade">
                                      <p:cBhvr>
                                        <p:cTn id="70" dur="500"/>
                                        <p:tgtEl>
                                          <p:spTgt spid="5">
                                            <p:txEl>
                                              <p:pRg st="8" end="8"/>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5">
                                            <p:txEl>
                                              <p:pRg st="9" end="9"/>
                                            </p:txEl>
                                          </p:spTgt>
                                        </p:tgtEl>
                                        <p:attrNameLst>
                                          <p:attrName>style.visibility</p:attrName>
                                        </p:attrNameLst>
                                      </p:cBhvr>
                                      <p:to>
                                        <p:strVal val="visible"/>
                                      </p:to>
                                    </p:set>
                                    <p:animEffect transition="in" filter="fade">
                                      <p:cBhvr>
                                        <p:cTn id="75" dur="500"/>
                                        <p:tgtEl>
                                          <p:spTgt spid="5">
                                            <p:txEl>
                                              <p:pRg st="9" end="9"/>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
                                            <p:txEl>
                                              <p:pRg st="10" end="10"/>
                                            </p:txEl>
                                          </p:spTgt>
                                        </p:tgtEl>
                                        <p:attrNameLst>
                                          <p:attrName>style.visibility</p:attrName>
                                        </p:attrNameLst>
                                      </p:cBhvr>
                                      <p:to>
                                        <p:strVal val="visible"/>
                                      </p:to>
                                    </p:set>
                                    <p:animEffect transition="in" filter="fade">
                                      <p:cBhvr>
                                        <p:cTn id="80"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P spid="7" grpId="1" animBg="1"/>
      <p:bldP spid="8" grpId="0" animBg="1"/>
      <p:bldP spid="8" grpId="1" animBg="1"/>
      <p:bldP spid="3" grpId="0" animBg="1"/>
      <p:bldP spid="3" grpId="1" animBg="1"/>
      <p:bldP spid="10" grpId="0" animBg="1"/>
      <p:bldP spid="10" grpId="1" animBg="1"/>
      <p:bldP spid="10" grpId="2" animBg="1"/>
      <p:bldP spid="11" grpId="0"/>
      <p:bldP spid="12" grpId="0" animBg="1"/>
      <p:bldP spid="12" grpId="1" animBg="1"/>
      <p:bldP spid="13" grpId="0" animBg="1"/>
      <p:bldP spid="13"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6334-2AF7-41F0-A1C7-004DCD782946}"/>
              </a:ext>
            </a:extLst>
          </p:cNvPr>
          <p:cNvSpPr>
            <a:spLocks noGrp="1"/>
          </p:cNvSpPr>
          <p:nvPr>
            <p:ph type="title"/>
          </p:nvPr>
        </p:nvSpPr>
        <p:spPr/>
        <p:txBody>
          <a:bodyPr/>
          <a:lstStyle/>
          <a:p>
            <a:r>
              <a:rPr lang="en-US" b="1" dirty="0" err="1">
                <a:solidFill>
                  <a:srgbClr val="C00000"/>
                </a:solidFill>
                <a:latin typeface="Arial" charset="0"/>
                <a:cs typeface="Arial" charset="0"/>
              </a:rPr>
              <a:t>Moed</a:t>
            </a:r>
            <a:r>
              <a:rPr lang="en-US" b="1" dirty="0">
                <a:solidFill>
                  <a:srgbClr val="C00000"/>
                </a:solidFill>
                <a:latin typeface="Arial" charset="0"/>
                <a:cs typeface="Arial" charset="0"/>
              </a:rPr>
              <a:t> B exam- Fall 2015</a:t>
            </a:r>
            <a:endParaRPr lang="fr-FR" dirty="0"/>
          </a:p>
        </p:txBody>
      </p:sp>
      <p:sp>
        <p:nvSpPr>
          <p:cNvPr id="3" name="Slide Number Placeholder 2">
            <a:extLst>
              <a:ext uri="{FF2B5EF4-FFF2-40B4-BE49-F238E27FC236}">
                <a16:creationId xmlns:a16="http://schemas.microsoft.com/office/drawing/2014/main" id="{9DC68E7B-85DB-4592-BEAE-5BF0F936CB6A}"/>
              </a:ext>
            </a:extLst>
          </p:cNvPr>
          <p:cNvSpPr>
            <a:spLocks noGrp="1"/>
          </p:cNvSpPr>
          <p:nvPr>
            <p:ph type="sldNum" sz="quarter" idx="12"/>
          </p:nvPr>
        </p:nvSpPr>
        <p:spPr/>
        <p:txBody>
          <a:bodyPr/>
          <a:lstStyle/>
          <a:p>
            <a:fld id="{5BFAECAB-C45E-4A96-B7DD-92EBDA7AC1F7}" type="slidenum">
              <a:rPr lang="he-IL" smtClean="0"/>
              <a:pPr/>
              <a:t>30</a:t>
            </a:fld>
            <a:endParaRPr lang="he-IL" dirty="0"/>
          </a:p>
        </p:txBody>
      </p:sp>
      <p:sp>
        <p:nvSpPr>
          <p:cNvPr id="4" name="Content Placeholder 3">
            <a:extLst>
              <a:ext uri="{FF2B5EF4-FFF2-40B4-BE49-F238E27FC236}">
                <a16:creationId xmlns:a16="http://schemas.microsoft.com/office/drawing/2014/main" id="{E605D52F-B6E8-4379-9952-0ABBD8909A0A}"/>
              </a:ext>
            </a:extLst>
          </p:cNvPr>
          <p:cNvSpPr>
            <a:spLocks noGrp="1"/>
          </p:cNvSpPr>
          <p:nvPr>
            <p:ph sz="quarter" idx="1"/>
          </p:nvPr>
        </p:nvSpPr>
        <p:spPr>
          <a:xfrm>
            <a:off x="914400" y="1429869"/>
            <a:ext cx="7772400" cy="5144527"/>
          </a:xfrm>
        </p:spPr>
        <p:txBody>
          <a:bodyPr>
            <a:normAutofit fontScale="92500" lnSpcReduction="10000"/>
          </a:bodyPr>
          <a:lstStyle/>
          <a:p>
            <a:pPr marL="0" indent="0">
              <a:buNone/>
            </a:pPr>
            <a:r>
              <a:rPr lang="en-US" b="1" u="sng" dirty="0"/>
              <a:t>Question 1 (33 points)</a:t>
            </a:r>
          </a:p>
          <a:p>
            <a:pPr marL="0" indent="0">
              <a:buNone/>
            </a:pPr>
            <a:r>
              <a:rPr lang="en-US" dirty="0"/>
              <a:t>In this question, you will implement classes related to machine parts. </a:t>
            </a:r>
          </a:p>
          <a:p>
            <a:pPr marL="0" indent="0">
              <a:buNone/>
            </a:pPr>
            <a:r>
              <a:rPr lang="en-US" u="sng" dirty="0"/>
              <a:t>Part A (6 points)</a:t>
            </a:r>
          </a:p>
          <a:p>
            <a:pPr marL="0" indent="0">
              <a:buNone/>
            </a:pPr>
            <a:r>
              <a:rPr lang="en-US" dirty="0"/>
              <a:t>The class </a:t>
            </a:r>
            <a:r>
              <a:rPr lang="en-US" b="1" dirty="0" err="1"/>
              <a:t>TRange</a:t>
            </a:r>
            <a:r>
              <a:rPr lang="en-US" dirty="0"/>
              <a:t> represents a range of temperatures. The class contains two fields that represent the minimal and the maximal temperatures in the range (both these temperatures are also included in the range). Temperatures are represented by integer numbers. Implement the methods </a:t>
            </a:r>
            <a:r>
              <a:rPr lang="en-US" i="1" dirty="0"/>
              <a:t>__</a:t>
            </a:r>
            <a:r>
              <a:rPr lang="en-US" i="1" dirty="0" err="1"/>
              <a:t>init</a:t>
            </a:r>
            <a:r>
              <a:rPr lang="en-US" i="1" dirty="0"/>
              <a:t>__</a:t>
            </a:r>
            <a:r>
              <a:rPr lang="en-US" dirty="0"/>
              <a:t> and </a:t>
            </a:r>
            <a:r>
              <a:rPr lang="en-US" i="1" dirty="0"/>
              <a:t>__</a:t>
            </a:r>
            <a:r>
              <a:rPr lang="en-US" i="1" dirty="0" err="1"/>
              <a:t>repr</a:t>
            </a:r>
            <a:r>
              <a:rPr lang="en-US" i="1" dirty="0"/>
              <a:t>__</a:t>
            </a:r>
            <a:r>
              <a:rPr lang="en-US" dirty="0"/>
              <a:t> of the class </a:t>
            </a:r>
            <a:r>
              <a:rPr lang="en-US" b="1" dirty="0" err="1"/>
              <a:t>TRange</a:t>
            </a:r>
            <a:r>
              <a:rPr lang="en-US" dirty="0"/>
              <a:t>. </a:t>
            </a:r>
            <a:r>
              <a:rPr lang="en-US" i="1" dirty="0"/>
              <a:t>__</a:t>
            </a:r>
            <a:r>
              <a:rPr lang="en-US" i="1" dirty="0" err="1"/>
              <a:t>init</a:t>
            </a:r>
            <a:r>
              <a:rPr lang="en-US" i="1" dirty="0"/>
              <a:t>__ </a:t>
            </a:r>
            <a:r>
              <a:rPr lang="en-US" dirty="0"/>
              <a:t>should receive the two extremities of the range and should save them as attributes in the object. </a:t>
            </a:r>
            <a:r>
              <a:rPr lang="en-US" i="1" dirty="0"/>
              <a:t>__</a:t>
            </a:r>
            <a:r>
              <a:rPr lang="en-US" i="1" dirty="0" err="1"/>
              <a:t>repr</a:t>
            </a:r>
            <a:r>
              <a:rPr lang="en-US" i="1" dirty="0"/>
              <a:t>__ </a:t>
            </a:r>
            <a:r>
              <a:rPr lang="en-US" dirty="0"/>
              <a:t>should return a string that represents the range. The string will contain the two extremities of the range, separated by a comma, and contained within “&lt;” and “&gt;” signs. For example: &lt;15,25&gt;. For the moment, we do not require checking the validity of the input data.</a:t>
            </a:r>
            <a:endParaRPr lang="en-US" i="1" dirty="0"/>
          </a:p>
        </p:txBody>
      </p:sp>
    </p:spTree>
    <p:extLst>
      <p:ext uri="{BB962C8B-B14F-4D97-AF65-F5344CB8AC3E}">
        <p14:creationId xmlns:p14="http://schemas.microsoft.com/office/powerpoint/2010/main" val="3936297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FAECAB-C45E-4A96-B7DD-92EBDA7AC1F7}" type="slidenum">
              <a:rPr lang="he-IL" smtClean="0"/>
              <a:pPr/>
              <a:t>31</a:t>
            </a:fld>
            <a:endParaRPr lang="he-IL" dirty="0"/>
          </a:p>
        </p:txBody>
      </p:sp>
      <p:sp>
        <p:nvSpPr>
          <p:cNvPr id="5" name="Text Box 125"/>
          <p:cNvSpPr txBox="1">
            <a:spLocks noChangeArrowheads="1"/>
          </p:cNvSpPr>
          <p:nvPr/>
        </p:nvSpPr>
        <p:spPr bwMode="auto">
          <a:xfrm>
            <a:off x="469900" y="783200"/>
            <a:ext cx="8140700" cy="322527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FF9900"/>
                </a:solidFill>
                <a:effectLst/>
                <a:latin typeface="Courier New" pitchFamily="49" charset="0"/>
                <a:ea typeface="Times New Roman" pitchFamily="18" charset="0"/>
                <a:cs typeface="Courier New" pitchFamily="49" charset="0"/>
              </a:rPr>
              <a:t>class </a:t>
            </a:r>
            <a:r>
              <a:rPr kumimoji="0" lang="en-US" sz="2200" b="1" i="0" u="none" strike="noStrike" cap="none" normalizeH="0" baseline="0" dirty="0" err="1">
                <a:ln>
                  <a:noFill/>
                </a:ln>
                <a:solidFill>
                  <a:srgbClr val="0000FF"/>
                </a:solidFill>
                <a:effectLst/>
                <a:latin typeface="Courier New" pitchFamily="49" charset="0"/>
                <a:ea typeface="Times New Roman" pitchFamily="18" charset="0"/>
                <a:cs typeface="Courier New" pitchFamily="49" charset="0"/>
              </a:rPr>
              <a:t>TRange</a:t>
            </a:r>
            <a:r>
              <a:rPr kumimoji="0" lang="en-US" sz="22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p>
          <a:p>
            <a:pPr marL="0" marR="0" lvl="0" indent="0" algn="l" rtl="0" eaLnBrk="1" fontAlgn="base" latinLnBrk="0" hangingPunct="1">
              <a:lnSpc>
                <a:spcPct val="100000"/>
              </a:lnSpc>
              <a:spcBef>
                <a:spcPct val="0"/>
              </a:spcBef>
              <a:spcAft>
                <a:spcPct val="0"/>
              </a:spcAft>
              <a:buClrTx/>
              <a:buSzTx/>
              <a:buFontTx/>
              <a:buNone/>
              <a:tabLst/>
            </a:pPr>
            <a:r>
              <a:rPr lang="en-US" sz="2200" b="1" dirty="0">
                <a:latin typeface="Courier New" pitchFamily="49" charset="0"/>
                <a:ea typeface="Times New Roman" pitchFamily="18" charset="0"/>
                <a:cs typeface="Courier New" pitchFamily="49" charset="0"/>
              </a:rPr>
              <a:t>	</a:t>
            </a:r>
          </a:p>
          <a:p>
            <a:pPr marL="0" marR="0" lvl="0" indent="0" algn="l"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FF9900"/>
                </a:solidFill>
                <a:effectLst/>
                <a:latin typeface="Courier New" pitchFamily="49" charset="0"/>
                <a:ea typeface="Times New Roman" pitchFamily="18" charset="0"/>
                <a:cs typeface="Courier New" pitchFamily="49" charset="0"/>
              </a:rPr>
              <a:t>	def </a:t>
            </a:r>
            <a:r>
              <a:rPr kumimoji="0" lang="en-US" sz="2200" b="1"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__init__</a:t>
            </a:r>
            <a:r>
              <a:rPr kumimoji="0" lang="en-US" sz="22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(self, </a:t>
            </a:r>
            <a:r>
              <a:rPr kumimoji="0" lang="en-US" sz="22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min_temp</a:t>
            </a:r>
            <a:r>
              <a:rPr kumimoji="0" lang="en-US" sz="22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22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max_temp</a:t>
            </a:r>
            <a:r>
              <a:rPr kumimoji="0" lang="en-US" sz="22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lang="en-US" sz="2200" dirty="0">
              <a:latin typeface="Arial" pitchFamily="34" charset="0"/>
              <a:cs typeface="Arial" pitchFamily="34" charset="0"/>
            </a:endParaRPr>
          </a:p>
          <a:p>
            <a:pPr marL="0" marR="0" lvl="0" indent="0" algn="l"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2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self.min_temp</a:t>
            </a:r>
            <a:r>
              <a:rPr kumimoji="0" lang="en-US" sz="22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a:t>
            </a:r>
            <a:r>
              <a:rPr kumimoji="0" lang="en-US" sz="22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min_temp</a:t>
            </a:r>
            <a:endParaRPr lang="en-US" sz="2200" dirty="0">
              <a:latin typeface="Arial" pitchFamily="34" charset="0"/>
              <a:cs typeface="Arial" pitchFamily="34" charset="0"/>
            </a:endParaRPr>
          </a:p>
          <a:p>
            <a:pPr marL="0" marR="0" lvl="0" indent="0" algn="l"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2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self.max_temp</a:t>
            </a:r>
            <a:r>
              <a:rPr kumimoji="0" lang="en-US" sz="22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a:t>
            </a:r>
            <a:r>
              <a:rPr kumimoji="0" lang="en-US" sz="22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max_temp</a:t>
            </a:r>
            <a:endParaRPr lang="en-US" sz="2200" b="1" dirty="0">
              <a:latin typeface="Courier New" pitchFamily="49" charset="0"/>
              <a:ea typeface="Times New Roman" pitchFamily="18" charset="0"/>
              <a:cs typeface="Courier New" pitchFamily="49" charset="0"/>
            </a:endParaRPr>
          </a:p>
          <a:p>
            <a:pPr marL="0" marR="0" lvl="0" indent="0" algn="l"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a:ln>
                <a:noFill/>
              </a:ln>
              <a:solidFill>
                <a:srgbClr val="FF9900"/>
              </a:solidFill>
              <a:effectLst/>
              <a:latin typeface="Courier New" pitchFamily="49" charset="0"/>
              <a:ea typeface="Times New Roman" pitchFamily="18" charset="0"/>
              <a:cs typeface="Courier New" pitchFamily="49" charset="0"/>
            </a:endParaRPr>
          </a:p>
          <a:p>
            <a:pPr marL="0" marR="0" lvl="0" indent="0" algn="l" rtl="0" eaLnBrk="1" fontAlgn="base" latinLnBrk="0" hangingPunct="1">
              <a:lnSpc>
                <a:spcPct val="100000"/>
              </a:lnSpc>
              <a:spcBef>
                <a:spcPct val="0"/>
              </a:spcBef>
              <a:spcAft>
                <a:spcPct val="0"/>
              </a:spcAft>
              <a:buClrTx/>
              <a:buSzTx/>
              <a:buFontTx/>
              <a:buNone/>
              <a:tabLst/>
            </a:pPr>
            <a:r>
              <a:rPr lang="en-US" sz="2200" b="1" dirty="0">
                <a:solidFill>
                  <a:srgbClr val="FF9900"/>
                </a:solidFill>
                <a:latin typeface="Courier New" pitchFamily="49" charset="0"/>
                <a:ea typeface="Times New Roman" pitchFamily="18" charset="0"/>
                <a:cs typeface="Courier New" pitchFamily="49" charset="0"/>
              </a:rPr>
              <a:t>	</a:t>
            </a:r>
            <a:r>
              <a:rPr kumimoji="0" lang="en-US" sz="2200" b="1" i="0" u="none" strike="noStrike" cap="none" normalizeH="0" baseline="0" dirty="0">
                <a:ln>
                  <a:noFill/>
                </a:ln>
                <a:solidFill>
                  <a:srgbClr val="FF9900"/>
                </a:solidFill>
                <a:effectLst/>
                <a:latin typeface="Courier New" pitchFamily="49" charset="0"/>
                <a:ea typeface="Times New Roman" pitchFamily="18" charset="0"/>
                <a:cs typeface="Courier New" pitchFamily="49" charset="0"/>
              </a:rPr>
              <a:t>def </a:t>
            </a:r>
            <a:r>
              <a:rPr kumimoji="0" lang="en-US" sz="2200" b="1"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__</a:t>
            </a:r>
            <a:r>
              <a:rPr kumimoji="0" lang="en-US" sz="2200" b="1" i="0" u="none" strike="noStrike" cap="none" normalizeH="0" baseline="0" dirty="0" err="1">
                <a:ln>
                  <a:noFill/>
                </a:ln>
                <a:solidFill>
                  <a:srgbClr val="0000FF"/>
                </a:solidFill>
                <a:effectLst/>
                <a:latin typeface="Courier New" pitchFamily="49" charset="0"/>
                <a:ea typeface="Times New Roman" pitchFamily="18" charset="0"/>
                <a:cs typeface="Courier New" pitchFamily="49" charset="0"/>
              </a:rPr>
              <a:t>repr</a:t>
            </a:r>
            <a:r>
              <a:rPr kumimoji="0" lang="en-US" sz="2200" b="1"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__</a:t>
            </a:r>
            <a:r>
              <a:rPr kumimoji="0" lang="en-US" sz="22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(self):</a:t>
            </a:r>
            <a:endParaRPr lang="en-US" sz="2200" dirty="0">
              <a:latin typeface="Arial" pitchFamily="34" charset="0"/>
              <a:cs typeface="Arial" pitchFamily="34" charset="0"/>
            </a:endParaRPr>
          </a:p>
          <a:p>
            <a:pPr marL="0" marR="0" lvl="0" indent="0" algn="l"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FF9900"/>
                </a:solidFill>
                <a:effectLst/>
                <a:latin typeface="Arial" pitchFamily="34" charset="0"/>
                <a:ea typeface="Times New Roman" pitchFamily="18" charset="0"/>
                <a:cs typeface="Arial" pitchFamily="34" charset="0"/>
              </a:rPr>
              <a:t>		</a:t>
            </a:r>
            <a:r>
              <a:rPr kumimoji="0" lang="en-US" sz="2200" b="1" i="0" u="none" strike="noStrike" cap="none" normalizeH="0" baseline="0" dirty="0">
                <a:ln>
                  <a:noFill/>
                </a:ln>
                <a:solidFill>
                  <a:srgbClr val="FF9900"/>
                </a:solidFill>
                <a:effectLst/>
                <a:latin typeface="Courier New" pitchFamily="49" charset="0"/>
                <a:ea typeface="Times New Roman" pitchFamily="18" charset="0"/>
                <a:cs typeface="Courier New" pitchFamily="49" charset="0"/>
              </a:rPr>
              <a:t>return </a:t>
            </a:r>
            <a:r>
              <a:rPr kumimoji="0" lang="en-US" sz="2200" b="1" i="0" u="none" strike="noStrike" cap="none" normalizeH="0" baseline="0" dirty="0">
                <a:ln>
                  <a:noFill/>
                </a:ln>
                <a:solidFill>
                  <a:srgbClr val="00B050"/>
                </a:solidFill>
                <a:effectLst/>
                <a:latin typeface="Courier New" pitchFamily="49" charset="0"/>
                <a:ea typeface="Times New Roman" pitchFamily="18" charset="0"/>
                <a:cs typeface="Courier New" pitchFamily="49" charset="0"/>
              </a:rPr>
              <a:t>"&lt;"</a:t>
            </a:r>
            <a:r>
              <a:rPr kumimoji="0" lang="en-US" sz="22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a:t>
            </a:r>
            <a:r>
              <a:rPr kumimoji="0" lang="en-US" sz="2200" b="1" i="0" u="none" strike="noStrike" cap="none" normalizeH="0" baseline="0" dirty="0">
                <a:ln>
                  <a:noFill/>
                </a:ln>
                <a:solidFill>
                  <a:srgbClr val="7030A0"/>
                </a:solidFill>
                <a:effectLst/>
                <a:latin typeface="Courier New" pitchFamily="49" charset="0"/>
                <a:ea typeface="Times New Roman" pitchFamily="18" charset="0"/>
                <a:cs typeface="Courier New" pitchFamily="49" charset="0"/>
              </a:rPr>
              <a:t>str</a:t>
            </a:r>
            <a:r>
              <a:rPr kumimoji="0" lang="en-US" sz="22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r>
              <a:rPr kumimoji="0" lang="en-US" sz="22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self.min_temp</a:t>
            </a:r>
            <a:r>
              <a:rPr kumimoji="0" lang="en-US" sz="22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a:t>
            </a:r>
            <a:r>
              <a:rPr kumimoji="0" lang="en-US" sz="2200" b="1" i="0" u="none" strike="noStrike" cap="none" normalizeH="0" baseline="0" dirty="0">
                <a:ln>
                  <a:noFill/>
                </a:ln>
                <a:solidFill>
                  <a:srgbClr val="00B050"/>
                </a:solidFill>
                <a:effectLst/>
                <a:latin typeface="Courier New" pitchFamily="49" charset="0"/>
                <a:ea typeface="Times New Roman" pitchFamily="18" charset="0"/>
                <a:cs typeface="Courier New" pitchFamily="49" charset="0"/>
              </a:rPr>
              <a:t>"," </a:t>
            </a:r>
            <a:r>
              <a:rPr kumimoji="0" lang="en-US" sz="22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p>
          <a:p>
            <a:pPr marL="0" marR="0" lvl="0" indent="0" algn="l" rtl="0" eaLnBrk="1" fontAlgn="base" latinLnBrk="0" hangingPunct="1">
              <a:lnSpc>
                <a:spcPct val="100000"/>
              </a:lnSpc>
              <a:spcBef>
                <a:spcPct val="0"/>
              </a:spcBef>
              <a:spcAft>
                <a:spcPct val="0"/>
              </a:spcAft>
              <a:buClrTx/>
              <a:buSzTx/>
              <a:buFontTx/>
              <a:buNone/>
              <a:tabLst/>
            </a:pPr>
            <a:r>
              <a:rPr lang="en-US" sz="2200" b="1" dirty="0">
                <a:latin typeface="Courier New" pitchFamily="49" charset="0"/>
                <a:ea typeface="Times New Roman" pitchFamily="18" charset="0"/>
                <a:cs typeface="Courier New" pitchFamily="49" charset="0"/>
              </a:rPr>
              <a:t>					</a:t>
            </a:r>
            <a:r>
              <a:rPr kumimoji="0" lang="en-US" sz="2200" b="1" i="0" u="none" strike="noStrike" cap="none" normalizeH="0" baseline="0" dirty="0">
                <a:ln>
                  <a:noFill/>
                </a:ln>
                <a:solidFill>
                  <a:srgbClr val="7030A0"/>
                </a:solidFill>
                <a:effectLst/>
                <a:latin typeface="Courier New" pitchFamily="49" charset="0"/>
                <a:ea typeface="Times New Roman" pitchFamily="18" charset="0"/>
                <a:cs typeface="Courier New" pitchFamily="49" charset="0"/>
              </a:rPr>
              <a:t>str</a:t>
            </a:r>
            <a:r>
              <a:rPr kumimoji="0" lang="en-US" sz="22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r>
              <a:rPr kumimoji="0" lang="en-US" sz="22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self.max_temp</a:t>
            </a:r>
            <a:r>
              <a:rPr kumimoji="0" lang="en-US" sz="22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a:t>
            </a:r>
            <a:r>
              <a:rPr kumimoji="0" lang="en-US" sz="2200" b="1" i="0" u="none" strike="noStrike" cap="none" normalizeH="0" baseline="0" dirty="0">
                <a:ln>
                  <a:noFill/>
                </a:ln>
                <a:solidFill>
                  <a:srgbClr val="00B050"/>
                </a:solidFill>
                <a:effectLst/>
                <a:latin typeface="Courier New" pitchFamily="49" charset="0"/>
                <a:ea typeface="Times New Roman" pitchFamily="18" charset="0"/>
                <a:cs typeface="Courier New" pitchFamily="49" charset="0"/>
              </a:rPr>
              <a:t>"&gt;"</a:t>
            </a:r>
            <a:endParaRPr kumimoji="0" lang="en-US" sz="2200" b="0" i="0" u="none" strike="noStrike" cap="none" normalizeH="0" baseline="0" dirty="0">
              <a:ln>
                <a:noFill/>
              </a:ln>
              <a:solidFill>
                <a:srgbClr val="00B050"/>
              </a:solidFill>
              <a:effectLst/>
              <a:latin typeface="Arial" pitchFamily="34" charset="0"/>
              <a:cs typeface="Arial" pitchFamily="34" charset="0"/>
            </a:endParaRPr>
          </a:p>
          <a:p>
            <a:pPr marL="0" marR="0" lvl="0" indent="0" algn="l"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56587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FAECAB-C45E-4A96-B7DD-92EBDA7AC1F7}" type="slidenum">
              <a:rPr lang="he-IL" smtClean="0"/>
              <a:pPr/>
              <a:t>32</a:t>
            </a:fld>
            <a:endParaRPr lang="he-IL" dirty="0"/>
          </a:p>
        </p:txBody>
      </p:sp>
      <p:pic>
        <p:nvPicPr>
          <p:cNvPr id="59395" name="Picture 3"/>
          <p:cNvPicPr>
            <a:picLocks noChangeAspect="1" noChangeArrowheads="1"/>
          </p:cNvPicPr>
          <p:nvPr/>
        </p:nvPicPr>
        <p:blipFill>
          <a:blip r:embed="rId2"/>
          <a:srcRect l="10090" t="36286" r="14730" b="18148"/>
          <a:stretch>
            <a:fillRect/>
          </a:stretch>
        </p:blipFill>
        <p:spPr bwMode="auto">
          <a:xfrm>
            <a:off x="513973" y="433987"/>
            <a:ext cx="8104981" cy="2763173"/>
          </a:xfrm>
          <a:prstGeom prst="rect">
            <a:avLst/>
          </a:prstGeom>
          <a:noFill/>
          <a:ln w="9525">
            <a:noFill/>
            <a:miter lim="800000"/>
            <a:headEnd/>
            <a:tailEnd/>
          </a:ln>
        </p:spPr>
      </p:pic>
    </p:spTree>
    <p:extLst>
      <p:ext uri="{BB962C8B-B14F-4D97-AF65-F5344CB8AC3E}">
        <p14:creationId xmlns:p14="http://schemas.microsoft.com/office/powerpoint/2010/main" val="255240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93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C68E7B-85DB-4592-BEAE-5BF0F936CB6A}"/>
              </a:ext>
            </a:extLst>
          </p:cNvPr>
          <p:cNvSpPr>
            <a:spLocks noGrp="1"/>
          </p:cNvSpPr>
          <p:nvPr>
            <p:ph type="sldNum" sz="quarter" idx="12"/>
          </p:nvPr>
        </p:nvSpPr>
        <p:spPr/>
        <p:txBody>
          <a:bodyPr/>
          <a:lstStyle/>
          <a:p>
            <a:fld id="{5BFAECAB-C45E-4A96-B7DD-92EBDA7AC1F7}" type="slidenum">
              <a:rPr lang="he-IL" smtClean="0"/>
              <a:pPr/>
              <a:t>33</a:t>
            </a:fld>
            <a:endParaRPr lang="he-IL" dirty="0"/>
          </a:p>
        </p:txBody>
      </p:sp>
      <p:sp>
        <p:nvSpPr>
          <p:cNvPr id="4" name="Content Placeholder 3">
            <a:extLst>
              <a:ext uri="{FF2B5EF4-FFF2-40B4-BE49-F238E27FC236}">
                <a16:creationId xmlns:a16="http://schemas.microsoft.com/office/drawing/2014/main" id="{E605D52F-B6E8-4379-9952-0ABBD8909A0A}"/>
              </a:ext>
            </a:extLst>
          </p:cNvPr>
          <p:cNvSpPr>
            <a:spLocks noGrp="1"/>
          </p:cNvSpPr>
          <p:nvPr>
            <p:ph sz="quarter" idx="1"/>
          </p:nvPr>
        </p:nvSpPr>
        <p:spPr>
          <a:xfrm>
            <a:off x="914400" y="457200"/>
            <a:ext cx="7772400" cy="5553636"/>
          </a:xfrm>
        </p:spPr>
        <p:txBody>
          <a:bodyPr>
            <a:normAutofit/>
          </a:bodyPr>
          <a:lstStyle/>
          <a:p>
            <a:pPr marL="0" indent="0">
              <a:buNone/>
            </a:pPr>
            <a:r>
              <a:rPr lang="en-US" u="sng" dirty="0"/>
              <a:t>Part B (9 points)</a:t>
            </a:r>
          </a:p>
          <a:p>
            <a:pPr marL="0" indent="0">
              <a:buNone/>
            </a:pPr>
            <a:r>
              <a:rPr lang="en-US" dirty="0"/>
              <a:t>Implement the method </a:t>
            </a:r>
            <a:r>
              <a:rPr lang="en-US" i="1" dirty="0"/>
              <a:t>intersect(self, other) </a:t>
            </a:r>
            <a:r>
              <a:rPr lang="en-US" dirty="0"/>
              <a:t>of the class </a:t>
            </a:r>
            <a:r>
              <a:rPr lang="en-US" b="1" dirty="0" err="1"/>
              <a:t>TRange</a:t>
            </a:r>
            <a:r>
              <a:rPr lang="en-US" dirty="0"/>
              <a:t>. This method finds the intersection of the ranges </a:t>
            </a:r>
            <a:r>
              <a:rPr lang="en-US" i="1" dirty="0"/>
              <a:t>self</a:t>
            </a:r>
            <a:r>
              <a:rPr lang="en-US" dirty="0"/>
              <a:t> and </a:t>
            </a:r>
            <a:r>
              <a:rPr lang="en-US" i="1" dirty="0"/>
              <a:t>other</a:t>
            </a:r>
            <a:r>
              <a:rPr lang="en-US" dirty="0"/>
              <a:t>. The value returned by the method is of type </a:t>
            </a:r>
            <a:r>
              <a:rPr lang="en-US" b="1" dirty="0" err="1"/>
              <a:t>TRange</a:t>
            </a:r>
            <a:r>
              <a:rPr lang="en-US" dirty="0"/>
              <a:t> and represents the intersection.</a:t>
            </a:r>
          </a:p>
          <a:p>
            <a:pPr marL="0" indent="0">
              <a:buNone/>
            </a:pPr>
            <a:r>
              <a:rPr lang="en-US" sz="2800" dirty="0"/>
              <a:t>For example:</a:t>
            </a:r>
            <a:endParaRPr lang="en-US" dirty="0"/>
          </a:p>
          <a:p>
            <a:pPr marL="0" indent="0">
              <a:buNone/>
            </a:pPr>
            <a:r>
              <a:rPr lang="en-US" sz="2400" dirty="0"/>
              <a:t>The intersection between &lt;20,30&gt; and &lt;25,35&gt; is &lt;25,30&gt;.</a:t>
            </a:r>
          </a:p>
          <a:p>
            <a:pPr marL="0" indent="0">
              <a:buNone/>
            </a:pPr>
            <a:r>
              <a:rPr lang="en-US" sz="2400" dirty="0"/>
              <a:t>The intersection between &lt;20,25&gt; and &lt;25,35&gt; is &lt;25,25&gt;.</a:t>
            </a:r>
          </a:p>
          <a:p>
            <a:pPr marL="0" indent="0">
              <a:buNone/>
            </a:pPr>
            <a:r>
              <a:rPr lang="en-US" dirty="0"/>
              <a:t>If the intersection between the two ranges is empty, you should raise an exception of type </a:t>
            </a:r>
            <a:r>
              <a:rPr lang="en-US" i="1" dirty="0" err="1"/>
              <a:t>ValueError</a:t>
            </a:r>
            <a:r>
              <a:rPr lang="en-US" dirty="0"/>
              <a:t>.</a:t>
            </a:r>
          </a:p>
          <a:p>
            <a:pPr marL="0" indent="0">
              <a:buNone/>
            </a:pPr>
            <a:endParaRPr lang="en-US" dirty="0"/>
          </a:p>
        </p:txBody>
      </p:sp>
    </p:spTree>
    <p:extLst>
      <p:ext uri="{BB962C8B-B14F-4D97-AF65-F5344CB8AC3E}">
        <p14:creationId xmlns:p14="http://schemas.microsoft.com/office/powerpoint/2010/main" val="3931525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FAECAB-C45E-4A96-B7DD-92EBDA7AC1F7}" type="slidenum">
              <a:rPr lang="he-IL" smtClean="0"/>
              <a:pPr/>
              <a:t>34</a:t>
            </a:fld>
            <a:endParaRPr lang="he-IL" dirty="0"/>
          </a:p>
        </p:txBody>
      </p:sp>
      <p:sp>
        <p:nvSpPr>
          <p:cNvPr id="2" name="Rectangle 1">
            <a:extLst>
              <a:ext uri="{FF2B5EF4-FFF2-40B4-BE49-F238E27FC236}">
                <a16:creationId xmlns:a16="http://schemas.microsoft.com/office/drawing/2014/main" id="{55DC9DA9-0B89-4124-A947-01D63D88D732}"/>
              </a:ext>
            </a:extLst>
          </p:cNvPr>
          <p:cNvSpPr/>
          <p:nvPr/>
        </p:nvSpPr>
        <p:spPr>
          <a:xfrm>
            <a:off x="273899" y="1158956"/>
            <a:ext cx="8583027" cy="2823850"/>
          </a:xfrm>
          <a:prstGeom prst="rect">
            <a:avLst/>
          </a:prstGeom>
        </p:spPr>
        <p:txBody>
          <a:bodyPr wrap="square">
            <a:spAutoFit/>
          </a:bodyPr>
          <a:lstStyle/>
          <a:p>
            <a:pPr>
              <a:lnSpc>
                <a:spcPct val="150000"/>
              </a:lnSpc>
            </a:pPr>
            <a:r>
              <a:rPr lang="en-US" sz="2000" b="1" dirty="0">
                <a:solidFill>
                  <a:srgbClr val="FF9900"/>
                </a:solidFill>
                <a:latin typeface="Courier New" panose="02070309020205020404" pitchFamily="49" charset="0"/>
                <a:cs typeface="Courier New" panose="02070309020205020404" pitchFamily="49" charset="0"/>
              </a:rPr>
              <a:t>def</a:t>
            </a: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intersect</a:t>
            </a:r>
            <a:r>
              <a:rPr lang="en-US" sz="2000" b="1" dirty="0">
                <a:latin typeface="Courier New" panose="02070309020205020404" pitchFamily="49" charset="0"/>
                <a:cs typeface="Courier New" panose="02070309020205020404" pitchFamily="49" charset="0"/>
              </a:rPr>
              <a:t>(self, other):</a:t>
            </a:r>
          </a:p>
          <a:p>
            <a:pPr>
              <a:lnSpc>
                <a:spcPct val="150000"/>
              </a:lnSpc>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min_temp_result</a:t>
            </a:r>
            <a:r>
              <a:rPr lang="en-US" sz="2000" b="1" dirty="0">
                <a:latin typeface="Courier New" panose="02070309020205020404" pitchFamily="49" charset="0"/>
                <a:cs typeface="Courier New" panose="02070309020205020404" pitchFamily="49" charset="0"/>
              </a:rPr>
              <a:t> = </a:t>
            </a:r>
            <a:r>
              <a:rPr lang="en-US" sz="2000" b="1" dirty="0">
                <a:solidFill>
                  <a:srgbClr val="7030A0"/>
                </a:solidFill>
                <a:latin typeface="Courier New" panose="02070309020205020404" pitchFamily="49" charset="0"/>
                <a:cs typeface="Courier New" panose="02070309020205020404" pitchFamily="49" charset="0"/>
              </a:rPr>
              <a:t>max</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self.min_temp</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other.min_temp</a:t>
            </a:r>
            <a:r>
              <a:rPr lang="en-US" sz="2000" b="1" dirty="0">
                <a:latin typeface="Courier New" panose="02070309020205020404" pitchFamily="49" charset="0"/>
                <a:cs typeface="Courier New" panose="02070309020205020404" pitchFamily="49" charset="0"/>
              </a:rPr>
              <a:t>)</a:t>
            </a:r>
          </a:p>
          <a:p>
            <a:pPr>
              <a:lnSpc>
                <a:spcPct val="150000"/>
              </a:lnSpc>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max_temp_result</a:t>
            </a:r>
            <a:r>
              <a:rPr lang="en-US" sz="2000" b="1" dirty="0">
                <a:latin typeface="Courier New" panose="02070309020205020404" pitchFamily="49" charset="0"/>
                <a:cs typeface="Courier New" panose="02070309020205020404" pitchFamily="49" charset="0"/>
              </a:rPr>
              <a:t> = </a:t>
            </a:r>
            <a:r>
              <a:rPr lang="en-US" sz="2000" b="1" dirty="0">
                <a:solidFill>
                  <a:srgbClr val="7030A0"/>
                </a:solidFill>
                <a:latin typeface="Courier New" panose="02070309020205020404" pitchFamily="49" charset="0"/>
                <a:cs typeface="Courier New" panose="02070309020205020404" pitchFamily="49" charset="0"/>
              </a:rPr>
              <a:t>min</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self.max_temp</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other.max_temp</a:t>
            </a:r>
            <a:r>
              <a:rPr lang="en-US" sz="2000" b="1" dirty="0">
                <a:latin typeface="Courier New" panose="02070309020205020404" pitchFamily="49" charset="0"/>
                <a:cs typeface="Courier New" panose="02070309020205020404" pitchFamily="49" charset="0"/>
              </a:rPr>
              <a:t>)</a:t>
            </a:r>
          </a:p>
          <a:p>
            <a:pPr>
              <a:lnSpc>
                <a:spcPct val="150000"/>
              </a:lnSpc>
            </a:pPr>
            <a:r>
              <a:rPr lang="en-US" sz="2000" b="1" dirty="0">
                <a:latin typeface="Courier New" panose="02070309020205020404" pitchFamily="49" charset="0"/>
                <a:cs typeface="Courier New" panose="02070309020205020404" pitchFamily="49" charset="0"/>
              </a:rPr>
              <a:t>	</a:t>
            </a:r>
            <a:r>
              <a:rPr lang="en-US" sz="2000" b="1" dirty="0">
                <a:solidFill>
                  <a:srgbClr val="FF9900"/>
                </a:solidFill>
                <a:latin typeface="Courier New" panose="02070309020205020404" pitchFamily="49" charset="0"/>
                <a:cs typeface="Courier New" panose="02070309020205020404" pitchFamily="49" charset="0"/>
              </a:rPr>
              <a:t>if</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min_temp_result</a:t>
            </a:r>
            <a:r>
              <a:rPr lang="en-US" sz="2000" b="1" dirty="0">
                <a:latin typeface="Courier New" panose="02070309020205020404" pitchFamily="49" charset="0"/>
                <a:cs typeface="Courier New" panose="02070309020205020404" pitchFamily="49" charset="0"/>
              </a:rPr>
              <a:t> &gt; </a:t>
            </a:r>
            <a:r>
              <a:rPr lang="en-US" sz="2000" b="1" dirty="0" err="1">
                <a:latin typeface="Courier New" panose="02070309020205020404" pitchFamily="49" charset="0"/>
                <a:cs typeface="Courier New" panose="02070309020205020404" pitchFamily="49" charset="0"/>
              </a:rPr>
              <a:t>max_temp_result</a:t>
            </a:r>
            <a:r>
              <a:rPr lang="en-US" sz="2000" b="1" dirty="0">
                <a:latin typeface="Courier New" panose="02070309020205020404" pitchFamily="49" charset="0"/>
                <a:cs typeface="Courier New" panose="02070309020205020404" pitchFamily="49" charset="0"/>
              </a:rPr>
              <a:t>:</a:t>
            </a:r>
          </a:p>
          <a:p>
            <a:pPr>
              <a:lnSpc>
                <a:spcPct val="150000"/>
              </a:lnSpc>
            </a:pPr>
            <a:r>
              <a:rPr lang="en-US" sz="2000" b="1" dirty="0">
                <a:latin typeface="Courier New" panose="02070309020205020404" pitchFamily="49" charset="0"/>
                <a:cs typeface="Courier New" panose="02070309020205020404" pitchFamily="49" charset="0"/>
              </a:rPr>
              <a:t>		</a:t>
            </a:r>
            <a:r>
              <a:rPr lang="en-US" sz="2000" b="1" dirty="0">
                <a:solidFill>
                  <a:srgbClr val="FF9900"/>
                </a:solidFill>
                <a:latin typeface="Courier New" panose="02070309020205020404" pitchFamily="49" charset="0"/>
                <a:cs typeface="Courier New" panose="02070309020205020404" pitchFamily="49" charset="0"/>
              </a:rPr>
              <a:t>raise</a:t>
            </a:r>
            <a:r>
              <a:rPr lang="en-US" sz="2000" b="1" dirty="0">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ValueError</a:t>
            </a:r>
            <a:r>
              <a:rPr lang="en-US" sz="2000" b="1" dirty="0">
                <a:latin typeface="Courier New" panose="02070309020205020404" pitchFamily="49" charset="0"/>
                <a:cs typeface="Courier New" panose="02070309020205020404" pitchFamily="49" charset="0"/>
              </a:rPr>
              <a:t>(</a:t>
            </a:r>
            <a:r>
              <a:rPr lang="en-US" sz="2000" b="1" dirty="0">
                <a:solidFill>
                  <a:srgbClr val="00B050"/>
                </a:solidFill>
                <a:latin typeface="Courier New" panose="02070309020205020404" pitchFamily="49" charset="0"/>
                <a:cs typeface="Courier New" panose="02070309020205020404" pitchFamily="49" charset="0"/>
              </a:rPr>
              <a:t>'No intersection!'</a:t>
            </a:r>
            <a:r>
              <a:rPr lang="en-US" sz="2000" b="1" dirty="0">
                <a:latin typeface="Courier New" panose="02070309020205020404" pitchFamily="49" charset="0"/>
                <a:cs typeface="Courier New" panose="02070309020205020404" pitchFamily="49" charset="0"/>
              </a:rPr>
              <a:t>)</a:t>
            </a:r>
          </a:p>
          <a:p>
            <a:pPr>
              <a:lnSpc>
                <a:spcPct val="150000"/>
              </a:lnSpc>
            </a:pPr>
            <a:r>
              <a:rPr lang="en-US" sz="2000" b="1" dirty="0">
                <a:latin typeface="Courier New" panose="02070309020205020404" pitchFamily="49" charset="0"/>
                <a:cs typeface="Courier New" panose="02070309020205020404" pitchFamily="49" charset="0"/>
              </a:rPr>
              <a:t>	</a:t>
            </a:r>
            <a:r>
              <a:rPr lang="en-US" sz="2000" b="1" dirty="0">
                <a:solidFill>
                  <a:srgbClr val="FF9900"/>
                </a:solidFill>
                <a:latin typeface="Courier New" panose="02070309020205020404" pitchFamily="49" charset="0"/>
                <a:cs typeface="Courier New" panose="02070309020205020404" pitchFamily="49" charset="0"/>
              </a:rPr>
              <a:t>return</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TRange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min_temp_result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max_temp_result</a:t>
            </a: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8191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FAECAB-C45E-4A96-B7DD-92EBDA7AC1F7}" type="slidenum">
              <a:rPr lang="he-IL" smtClean="0"/>
              <a:pPr/>
              <a:t>35</a:t>
            </a:fld>
            <a:endParaRPr lang="he-IL" dirty="0"/>
          </a:p>
        </p:txBody>
      </p:sp>
      <p:pic>
        <p:nvPicPr>
          <p:cNvPr id="60418" name="Picture 2"/>
          <p:cNvPicPr>
            <a:picLocks noChangeAspect="1" noChangeArrowheads="1"/>
          </p:cNvPicPr>
          <p:nvPr/>
        </p:nvPicPr>
        <p:blipFill>
          <a:blip r:embed="rId2"/>
          <a:srcRect/>
          <a:stretch>
            <a:fillRect/>
          </a:stretch>
        </p:blipFill>
        <p:spPr bwMode="auto">
          <a:xfrm>
            <a:off x="319702" y="0"/>
            <a:ext cx="8686733" cy="2908300"/>
          </a:xfrm>
          <a:prstGeom prst="rect">
            <a:avLst/>
          </a:prstGeom>
          <a:noFill/>
          <a:ln w="9525">
            <a:noFill/>
            <a:miter lim="800000"/>
            <a:headEnd/>
            <a:tailEnd/>
          </a:ln>
        </p:spPr>
      </p:pic>
      <p:pic>
        <p:nvPicPr>
          <p:cNvPr id="60419" name="Picture 3"/>
          <p:cNvPicPr>
            <a:picLocks noChangeAspect="1" noChangeArrowheads="1"/>
          </p:cNvPicPr>
          <p:nvPr/>
        </p:nvPicPr>
        <p:blipFill>
          <a:blip r:embed="rId3"/>
          <a:srcRect/>
          <a:stretch>
            <a:fillRect/>
          </a:stretch>
        </p:blipFill>
        <p:spPr bwMode="auto">
          <a:xfrm>
            <a:off x="1092200" y="2908299"/>
            <a:ext cx="7622135" cy="3438557"/>
          </a:xfrm>
          <a:prstGeom prst="rect">
            <a:avLst/>
          </a:prstGeom>
          <a:noFill/>
          <a:ln w="9525">
            <a:noFill/>
            <a:miter lim="800000"/>
            <a:headEnd/>
            <a:tailEnd/>
          </a:ln>
        </p:spPr>
      </p:pic>
    </p:spTree>
    <p:extLst>
      <p:ext uri="{BB962C8B-B14F-4D97-AF65-F5344CB8AC3E}">
        <p14:creationId xmlns:p14="http://schemas.microsoft.com/office/powerpoint/2010/main" val="2573775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C68E7B-85DB-4592-BEAE-5BF0F936CB6A}"/>
              </a:ext>
            </a:extLst>
          </p:cNvPr>
          <p:cNvSpPr>
            <a:spLocks noGrp="1"/>
          </p:cNvSpPr>
          <p:nvPr>
            <p:ph type="sldNum" sz="quarter" idx="12"/>
          </p:nvPr>
        </p:nvSpPr>
        <p:spPr/>
        <p:txBody>
          <a:bodyPr/>
          <a:lstStyle/>
          <a:p>
            <a:fld id="{5BFAECAB-C45E-4A96-B7DD-92EBDA7AC1F7}" type="slidenum">
              <a:rPr lang="he-IL" smtClean="0"/>
              <a:pPr/>
              <a:t>36</a:t>
            </a:fld>
            <a:endParaRPr lang="he-IL" dirty="0"/>
          </a:p>
        </p:txBody>
      </p:sp>
      <p:sp>
        <p:nvSpPr>
          <p:cNvPr id="4" name="Content Placeholder 3">
            <a:extLst>
              <a:ext uri="{FF2B5EF4-FFF2-40B4-BE49-F238E27FC236}">
                <a16:creationId xmlns:a16="http://schemas.microsoft.com/office/drawing/2014/main" id="{E605D52F-B6E8-4379-9952-0ABBD8909A0A}"/>
              </a:ext>
            </a:extLst>
          </p:cNvPr>
          <p:cNvSpPr>
            <a:spLocks noGrp="1"/>
          </p:cNvSpPr>
          <p:nvPr>
            <p:ph sz="quarter" idx="1"/>
          </p:nvPr>
        </p:nvSpPr>
        <p:spPr>
          <a:xfrm>
            <a:off x="914400" y="268942"/>
            <a:ext cx="7772400" cy="5741894"/>
          </a:xfrm>
        </p:spPr>
        <p:txBody>
          <a:bodyPr>
            <a:normAutofit fontScale="92500"/>
          </a:bodyPr>
          <a:lstStyle/>
          <a:p>
            <a:pPr marL="0" indent="0">
              <a:buNone/>
            </a:pPr>
            <a:r>
              <a:rPr lang="en-US" u="sng" dirty="0"/>
              <a:t>Part C (9 points)</a:t>
            </a:r>
          </a:p>
          <a:p>
            <a:pPr marL="0" indent="0">
              <a:buNone/>
            </a:pPr>
            <a:r>
              <a:rPr lang="en-US" dirty="0"/>
              <a:t>You are given a class </a:t>
            </a:r>
            <a:r>
              <a:rPr lang="en-US" b="1" dirty="0"/>
              <a:t>Part </a:t>
            </a:r>
            <a:r>
              <a:rPr lang="en-US" dirty="0"/>
              <a:t>which represents a part of a machine. Objects of type </a:t>
            </a:r>
            <a:r>
              <a:rPr lang="en-US" b="1" dirty="0"/>
              <a:t>Part</a:t>
            </a:r>
            <a:r>
              <a:rPr lang="en-US" dirty="0"/>
              <a:t> have two attributes:</a:t>
            </a:r>
          </a:p>
          <a:p>
            <a:pPr marL="514350" indent="-514350">
              <a:buFont typeface="+mj-lt"/>
              <a:buAutoNum type="arabicPeriod"/>
            </a:pPr>
            <a:r>
              <a:rPr lang="en-US" i="1" dirty="0"/>
              <a:t>name</a:t>
            </a:r>
            <a:r>
              <a:rPr lang="en-US" dirty="0"/>
              <a:t>:</a:t>
            </a:r>
            <a:r>
              <a:rPr lang="en-US" b="1" dirty="0"/>
              <a:t> </a:t>
            </a:r>
            <a:r>
              <a:rPr lang="en-US" dirty="0"/>
              <a:t>represents the name of the part (type </a:t>
            </a:r>
            <a:r>
              <a:rPr lang="en-US" i="1" dirty="0"/>
              <a:t>string</a:t>
            </a:r>
            <a:r>
              <a:rPr lang="en-US" dirty="0"/>
              <a:t>)</a:t>
            </a:r>
          </a:p>
          <a:p>
            <a:pPr marL="514350" indent="-514350">
              <a:buFont typeface="+mj-lt"/>
              <a:buAutoNum type="arabicPeriod"/>
            </a:pPr>
            <a:r>
              <a:rPr lang="en-US" i="1" dirty="0"/>
              <a:t>temps: </a:t>
            </a:r>
            <a:r>
              <a:rPr lang="en-US" dirty="0"/>
              <a:t>represents the range of temperatures between which the part can function properly (type </a:t>
            </a:r>
            <a:r>
              <a:rPr lang="en-US" b="1" dirty="0" err="1"/>
              <a:t>TRange</a:t>
            </a:r>
            <a:r>
              <a:rPr lang="en-US" dirty="0"/>
              <a:t>)</a:t>
            </a:r>
          </a:p>
          <a:p>
            <a:pPr marL="0" indent="0">
              <a:buNone/>
            </a:pPr>
            <a:r>
              <a:rPr lang="en-US" dirty="0"/>
              <a:t>The class </a:t>
            </a:r>
            <a:r>
              <a:rPr lang="en-US" b="1" dirty="0"/>
              <a:t>Machine</a:t>
            </a:r>
            <a:r>
              <a:rPr lang="en-US" dirty="0"/>
              <a:t> represents a machine made of a collection of parts. The class contains an attribute called </a:t>
            </a:r>
            <a:r>
              <a:rPr lang="en-US" i="1" dirty="0"/>
              <a:t>parts </a:t>
            </a:r>
            <a:r>
              <a:rPr lang="en-US" dirty="0"/>
              <a:t>which is a list of parts (objects of type </a:t>
            </a:r>
            <a:r>
              <a:rPr lang="en-US" b="1" dirty="0"/>
              <a:t>Part</a:t>
            </a:r>
            <a:r>
              <a:rPr lang="en-US" dirty="0"/>
              <a:t>). </a:t>
            </a:r>
          </a:p>
          <a:p>
            <a:pPr marL="0" indent="0">
              <a:buNone/>
            </a:pPr>
            <a:r>
              <a:rPr lang="en-US" dirty="0"/>
              <a:t>Write the constructor of the class </a:t>
            </a:r>
            <a:r>
              <a:rPr lang="en-US" b="1" dirty="0"/>
              <a:t>Machine </a:t>
            </a:r>
            <a:r>
              <a:rPr lang="en-US" dirty="0"/>
              <a:t>which receives a non-empty list of parts (objects of type </a:t>
            </a:r>
            <a:r>
              <a:rPr lang="en-US" b="1" dirty="0"/>
              <a:t>Part</a:t>
            </a:r>
            <a:r>
              <a:rPr lang="en-US" dirty="0"/>
              <a:t>) called </a:t>
            </a:r>
            <a:r>
              <a:rPr lang="en-US" i="1" dirty="0" err="1"/>
              <a:t>unsorted_parts</a:t>
            </a:r>
            <a:r>
              <a:rPr lang="en-US" i="1" dirty="0"/>
              <a:t> </a:t>
            </a:r>
            <a:r>
              <a:rPr lang="en-US" dirty="0"/>
              <a:t>and initializes the attribute </a:t>
            </a:r>
            <a:r>
              <a:rPr lang="en-US" i="1" dirty="0"/>
              <a:t>parts</a:t>
            </a:r>
            <a:r>
              <a:rPr lang="en-US" dirty="0"/>
              <a:t> which will be a sorted list containing the same objects. The list </a:t>
            </a:r>
            <a:r>
              <a:rPr lang="en-US" i="1" dirty="0"/>
              <a:t>parts</a:t>
            </a:r>
            <a:r>
              <a:rPr lang="en-US" dirty="0"/>
              <a:t> should be sorted according in increasing order according to the maximum temperature of the parts.</a:t>
            </a:r>
          </a:p>
          <a:p>
            <a:pPr marL="0" indent="0">
              <a:buNone/>
            </a:pPr>
            <a:endParaRPr lang="en-US" dirty="0"/>
          </a:p>
        </p:txBody>
      </p:sp>
    </p:spTree>
    <p:extLst>
      <p:ext uri="{BB962C8B-B14F-4D97-AF65-F5344CB8AC3E}">
        <p14:creationId xmlns:p14="http://schemas.microsoft.com/office/powerpoint/2010/main" val="3997470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C68E7B-85DB-4592-BEAE-5BF0F936CB6A}"/>
              </a:ext>
            </a:extLst>
          </p:cNvPr>
          <p:cNvSpPr>
            <a:spLocks noGrp="1"/>
          </p:cNvSpPr>
          <p:nvPr>
            <p:ph type="sldNum" sz="quarter" idx="12"/>
          </p:nvPr>
        </p:nvSpPr>
        <p:spPr/>
        <p:txBody>
          <a:bodyPr/>
          <a:lstStyle/>
          <a:p>
            <a:fld id="{5BFAECAB-C45E-4A96-B7DD-92EBDA7AC1F7}" type="slidenum">
              <a:rPr lang="he-IL" smtClean="0"/>
              <a:pPr/>
              <a:t>37</a:t>
            </a:fld>
            <a:endParaRPr lang="he-IL" dirty="0"/>
          </a:p>
        </p:txBody>
      </p:sp>
      <p:sp>
        <p:nvSpPr>
          <p:cNvPr id="4" name="Content Placeholder 3">
            <a:extLst>
              <a:ext uri="{FF2B5EF4-FFF2-40B4-BE49-F238E27FC236}">
                <a16:creationId xmlns:a16="http://schemas.microsoft.com/office/drawing/2014/main" id="{E605D52F-B6E8-4379-9952-0ABBD8909A0A}"/>
              </a:ext>
            </a:extLst>
          </p:cNvPr>
          <p:cNvSpPr>
            <a:spLocks noGrp="1"/>
          </p:cNvSpPr>
          <p:nvPr>
            <p:ph sz="quarter" idx="1"/>
          </p:nvPr>
        </p:nvSpPr>
        <p:spPr>
          <a:xfrm>
            <a:off x="914400" y="268942"/>
            <a:ext cx="7772400" cy="5741894"/>
          </a:xfrm>
        </p:spPr>
        <p:txBody>
          <a:bodyPr>
            <a:normAutofit/>
          </a:bodyPr>
          <a:lstStyle/>
          <a:p>
            <a:pPr marL="0" indent="0">
              <a:buNone/>
            </a:pPr>
            <a:r>
              <a:rPr lang="en-US" dirty="0"/>
              <a:t>In order to simplify things, you can assume that:</a:t>
            </a:r>
          </a:p>
          <a:p>
            <a:pPr marL="514350" indent="-514350">
              <a:buFont typeface="+mj-lt"/>
              <a:buAutoNum type="arabicPeriod"/>
            </a:pPr>
            <a:r>
              <a:rPr lang="en-US" dirty="0"/>
              <a:t>All the parts have </a:t>
            </a:r>
            <a:r>
              <a:rPr lang="en-US" b="1" dirty="0"/>
              <a:t>different </a:t>
            </a:r>
            <a:r>
              <a:rPr lang="en-US" dirty="0"/>
              <a:t>minimum temperatures</a:t>
            </a:r>
          </a:p>
          <a:p>
            <a:pPr marL="514350" indent="-514350">
              <a:buFont typeface="+mj-lt"/>
              <a:buAutoNum type="arabicPeriod"/>
            </a:pPr>
            <a:r>
              <a:rPr lang="en-US" dirty="0"/>
              <a:t>All the temperatures are integers between 0 and 100</a:t>
            </a:r>
          </a:p>
          <a:p>
            <a:pPr marL="0" indent="0">
              <a:buNone/>
            </a:pPr>
            <a:r>
              <a:rPr lang="en-US" u="sng" dirty="0"/>
              <a:t>Note</a:t>
            </a:r>
            <a:r>
              <a:rPr lang="en-US" dirty="0"/>
              <a:t>: a full grade will be given to code that does not use Python’s </a:t>
            </a:r>
            <a:r>
              <a:rPr lang="en-US" i="1" dirty="0"/>
              <a:t>sort</a:t>
            </a:r>
            <a:r>
              <a:rPr lang="en-US" dirty="0"/>
              <a:t> function. You do not need to devise a complicated or efficient sorting procedure. Every solution that works will be accepted. If you choose to use the function </a:t>
            </a:r>
            <a:r>
              <a:rPr lang="en-US" i="1" dirty="0"/>
              <a:t>sort</a:t>
            </a:r>
            <a:r>
              <a:rPr lang="en-US" dirty="0"/>
              <a:t> anyway, your solution will receive a partial grade (if it works).</a:t>
            </a:r>
          </a:p>
          <a:p>
            <a:pPr marL="514350" indent="-514350">
              <a:buFont typeface="+mj-lt"/>
              <a:buAutoNum type="arabicPeriod"/>
            </a:pPr>
            <a:endParaRPr lang="en-US" dirty="0"/>
          </a:p>
        </p:txBody>
      </p:sp>
    </p:spTree>
    <p:extLst>
      <p:ext uri="{BB962C8B-B14F-4D97-AF65-F5344CB8AC3E}">
        <p14:creationId xmlns:p14="http://schemas.microsoft.com/office/powerpoint/2010/main" val="3721037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FAECAB-C45E-4A96-B7DD-92EBDA7AC1F7}" type="slidenum">
              <a:rPr lang="he-IL" smtClean="0"/>
              <a:pPr/>
              <a:t>38</a:t>
            </a:fld>
            <a:endParaRPr lang="he-IL" dirty="0"/>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1" name="Text Box 123"/>
          <p:cNvSpPr txBox="1">
            <a:spLocks noChangeArrowheads="1"/>
          </p:cNvSpPr>
          <p:nvPr/>
        </p:nvSpPr>
        <p:spPr bwMode="auto">
          <a:xfrm>
            <a:off x="680484" y="339866"/>
            <a:ext cx="8102009" cy="60134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a:ln>
                  <a:noFill/>
                </a:ln>
                <a:solidFill>
                  <a:srgbClr val="FF9900"/>
                </a:solidFill>
                <a:effectLst/>
                <a:latin typeface="Courier New" pitchFamily="49" charset="0"/>
                <a:ea typeface="Times New Roman" pitchFamily="18" charset="0"/>
                <a:cs typeface="Courier New" pitchFamily="49" charset="0"/>
              </a:rPr>
              <a:t>class</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Machine</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sz="9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rgbClr val="FF9900"/>
                </a:solidFill>
                <a:effectLst/>
                <a:latin typeface="Courier New" pitchFamily="49" charset="0"/>
                <a:ea typeface="Times New Roman" pitchFamily="18" charset="0"/>
                <a:cs typeface="Courier New" pitchFamily="49" charset="0"/>
              </a:rPr>
              <a:t>def</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__</a:t>
            </a:r>
            <a:r>
              <a:rPr kumimoji="0" lang="en-US" sz="1600" b="1" i="0" u="none" strike="noStrike" cap="none" normalizeH="0" baseline="0" dirty="0" err="1">
                <a:ln>
                  <a:noFill/>
                </a:ln>
                <a:solidFill>
                  <a:srgbClr val="0000FF"/>
                </a:solidFill>
                <a:effectLst/>
                <a:latin typeface="Courier New" pitchFamily="49" charset="0"/>
                <a:ea typeface="Times New Roman" pitchFamily="18" charset="0"/>
                <a:cs typeface="Courier New" pitchFamily="49" charset="0"/>
              </a:rPr>
              <a:t>init</a:t>
            </a:r>
            <a:r>
              <a:rPr kumimoji="0" lang="en-US" sz="1600" b="1"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__</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(self, </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unsorted_parts</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sz="9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self.parts</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a:t>
            </a:r>
            <a:endParaRPr kumimoji="0" lang="en-US" sz="9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last_part_max_temp</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-1</a:t>
            </a:r>
            <a:endParaRPr kumimoji="0" lang="en-US" sz="9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next_part</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a:t>
            </a:r>
            <a:r>
              <a:rPr kumimoji="0" lang="en-US" sz="1600" b="1" i="0" u="none" strike="noStrike" cap="none" normalizeH="0" baseline="0" dirty="0">
                <a:ln>
                  <a:noFill/>
                </a:ln>
                <a:solidFill>
                  <a:srgbClr val="FF9900"/>
                </a:solidFill>
                <a:effectLst/>
                <a:latin typeface="Courier New" pitchFamily="49" charset="0"/>
                <a:ea typeface="Times New Roman" pitchFamily="18" charset="0"/>
                <a:cs typeface="Courier New" pitchFamily="49" charset="0"/>
              </a:rPr>
              <a:t>None</a:t>
            </a:r>
            <a:endParaRPr kumimoji="0" lang="en-US" sz="900" b="1" i="0" u="none" strike="noStrike" cap="none" normalizeH="0" baseline="0" dirty="0">
              <a:ln>
                <a:noFill/>
              </a:ln>
              <a:solidFill>
                <a:srgbClr val="FF9900"/>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FF9900"/>
                </a:solidFill>
                <a:effectLst/>
                <a:latin typeface="Courier New" pitchFamily="49" charset="0"/>
                <a:ea typeface="Times New Roman" pitchFamily="18" charset="0"/>
                <a:cs typeface="Courier New" pitchFamily="49" charset="0"/>
              </a:rPr>
              <a:t>for</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index </a:t>
            </a:r>
            <a:r>
              <a:rPr kumimoji="0" lang="en-US" sz="1600" b="1" i="0" u="none" strike="noStrike" cap="none" normalizeH="0" baseline="0" dirty="0">
                <a:ln>
                  <a:noFill/>
                </a:ln>
                <a:solidFill>
                  <a:srgbClr val="FF9900"/>
                </a:solidFill>
                <a:effectLst/>
                <a:latin typeface="Courier New" pitchFamily="49" charset="0"/>
                <a:ea typeface="Times New Roman" pitchFamily="18" charset="0"/>
                <a:cs typeface="Courier New" pitchFamily="49" charset="0"/>
              </a:rPr>
              <a:t>in</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7030A0"/>
                </a:solidFill>
                <a:effectLst/>
                <a:latin typeface="Courier New" pitchFamily="49" charset="0"/>
                <a:ea typeface="Times New Roman" pitchFamily="18" charset="0"/>
                <a:cs typeface="Courier New" pitchFamily="49" charset="0"/>
              </a:rPr>
              <a:t>range</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err="1">
                <a:ln>
                  <a:noFill/>
                </a:ln>
                <a:solidFill>
                  <a:srgbClr val="7030A0"/>
                </a:solidFill>
                <a:effectLst/>
                <a:latin typeface="Courier New" pitchFamily="49" charset="0"/>
                <a:ea typeface="Times New Roman" pitchFamily="18" charset="0"/>
                <a:cs typeface="Courier New" pitchFamily="49" charset="0"/>
              </a:rPr>
              <a:t>len</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unsorted_parts</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sz="9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next_max_temp</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101</a:t>
            </a:r>
            <a:endParaRPr kumimoji="0" lang="en-US" sz="9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FF9900"/>
                </a:solidFill>
                <a:effectLst/>
                <a:latin typeface="Courier New" pitchFamily="49" charset="0"/>
                <a:ea typeface="Times New Roman" pitchFamily="18" charset="0"/>
                <a:cs typeface="Courier New" pitchFamily="49" charset="0"/>
              </a:rPr>
              <a:t>for</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part </a:t>
            </a:r>
            <a:r>
              <a:rPr kumimoji="0" lang="en-US" sz="1600" b="1" i="0" u="none" strike="noStrike" cap="none" normalizeH="0" baseline="0" dirty="0">
                <a:ln>
                  <a:noFill/>
                </a:ln>
                <a:solidFill>
                  <a:srgbClr val="FF9900"/>
                </a:solidFill>
                <a:effectLst/>
                <a:latin typeface="Courier New" pitchFamily="49" charset="0"/>
                <a:ea typeface="Times New Roman" pitchFamily="18" charset="0"/>
                <a:cs typeface="Courier New" pitchFamily="49" charset="0"/>
              </a:rPr>
              <a:t>in</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unsorted_parts</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sz="9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                # Analyze all parts that are not yet sorted </a:t>
            </a:r>
            <a:endParaRPr kumimoji="0" lang="en-US" sz="900" b="1" i="0" u="none" strike="noStrike" cap="none" normalizeH="0" baseline="0" dirty="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FF9900"/>
                </a:solidFill>
                <a:effectLst/>
                <a:latin typeface="Courier New" pitchFamily="49" charset="0"/>
                <a:ea typeface="Times New Roman" pitchFamily="18" charset="0"/>
                <a:cs typeface="Courier New" pitchFamily="49" charset="0"/>
              </a:rPr>
              <a:t>if</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part.temps.max_temp</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&gt; </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last_part_max_temp</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sz="9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                    # Update possible next part</a:t>
            </a:r>
            <a:endParaRPr kumimoji="0" lang="en-US" sz="900" b="1" i="0" u="none" strike="noStrike" cap="none" normalizeH="0" baseline="0" dirty="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a:ln>
                  <a:noFill/>
                </a:ln>
                <a:solidFill>
                  <a:srgbClr val="FF9900"/>
                </a:solidFill>
                <a:effectLst/>
                <a:latin typeface="Courier New" pitchFamily="49" charset="0"/>
                <a:ea typeface="Times New Roman" pitchFamily="18" charset="0"/>
                <a:cs typeface="Courier New" pitchFamily="49" charset="0"/>
              </a:rPr>
              <a:t>if</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part.temps.max_temp</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&lt; </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next_max_temp</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sz="9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next_max_temp</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part.temps.max_temp</a:t>
            </a:r>
            <a:endParaRPr kumimoji="0" lang="en-US" sz="9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next_part</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part</a:t>
            </a:r>
            <a:endParaRPr kumimoji="0" lang="en-US" sz="9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self.parts.append</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next_part</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sz="9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last_part_max_temp</a:t>
            </a: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a:t>
            </a:r>
            <a:r>
              <a:rPr kumimoji="0" lang="en-US" sz="16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next_part.temps.max_temp</a:t>
            </a:r>
            <a:endParaRPr kumimoji="0" lang="en-US" sz="900" b="1"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59168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1"/>
          </p:nvPr>
        </p:nvSpPr>
        <p:spPr>
          <a:xfrm>
            <a:off x="899592" y="1412777"/>
            <a:ext cx="6912768" cy="3312368"/>
          </a:xfrm>
        </p:spPr>
        <p:txBody>
          <a:bodyPr>
            <a:normAutofit lnSpcReduction="10000"/>
          </a:bodyPr>
          <a:lstStyle/>
          <a:p>
            <a:pPr marL="0" indent="0" eaLnBrk="1" hangingPunct="1">
              <a:buFont typeface="Wingdings 2" pitchFamily="18" charset="2"/>
              <a:buNone/>
            </a:pPr>
            <a:r>
              <a:rPr lang="en-US" sz="2800" b="1" dirty="0">
                <a:latin typeface="Arial" panose="020B0604020202020204" pitchFamily="34" charset="0"/>
                <a:cs typeface="Arial" panose="020B0604020202020204" pitchFamily="34" charset="0"/>
              </a:rPr>
              <a:t>Reminder</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str</a:t>
            </a:r>
            <a:endParaRPr lang="en-US" sz="2800" dirty="0">
              <a:latin typeface="Arial" panose="020B0604020202020204" pitchFamily="34" charset="0"/>
              <a:cs typeface="Arial" panose="020B0604020202020204" pitchFamily="34" charset="0"/>
            </a:endParaRPr>
          </a:p>
          <a:p>
            <a:pPr marL="0" indent="0">
              <a:buNone/>
            </a:pPr>
            <a:r>
              <a:rPr lang="en-US" sz="2800" dirty="0">
                <a:latin typeface="Arial" panose="020B0604020202020204" pitchFamily="34" charset="0"/>
                <a:cs typeface="Arial" panose="020B0604020202020204" pitchFamily="34" charset="0"/>
              </a:rPr>
              <a:t>In order to apply a Method to a string:</a:t>
            </a:r>
          </a:p>
          <a:p>
            <a:pPr marL="0" indent="0" eaLnBrk="1" hangingPunct="1">
              <a:buFont typeface="Wingdings 2" pitchFamily="18" charset="2"/>
              <a:buNone/>
            </a:pPr>
            <a:endParaRPr lang="en-US" sz="2200" dirty="0"/>
          </a:p>
          <a:p>
            <a:pPr marL="0" indent="0" eaLnBrk="1" hangingPunct="1">
              <a:buNone/>
            </a:pPr>
            <a:r>
              <a:rPr lang="en-US" sz="2000" b="1" dirty="0">
                <a:solidFill>
                  <a:srgbClr val="C00000"/>
                </a:solidFill>
                <a:latin typeface="Courier" pitchFamily="49" charset="0"/>
                <a:cs typeface="Arial" charset="0"/>
              </a:rPr>
              <a:t>&gt;&gt;&gt;</a:t>
            </a:r>
            <a:r>
              <a:rPr lang="en-US" sz="2000" b="1" dirty="0">
                <a:latin typeface="Courier" pitchFamily="49" charset="0"/>
                <a:cs typeface="Arial" charset="0"/>
              </a:rPr>
              <a:t> s =</a:t>
            </a:r>
            <a:r>
              <a:rPr lang="en-US" sz="2000" b="1" dirty="0">
                <a:solidFill>
                  <a:srgbClr val="A52A2A"/>
                </a:solidFill>
                <a:latin typeface="Courier" pitchFamily="49" charset="0"/>
                <a:cs typeface="Arial" charset="0"/>
              </a:rPr>
              <a:t> </a:t>
            </a:r>
            <a:r>
              <a:rPr lang="en-US" sz="2000" b="1" dirty="0">
                <a:solidFill>
                  <a:srgbClr val="00B050"/>
                </a:solidFill>
                <a:latin typeface="Courier" pitchFamily="49" charset="0"/>
                <a:cs typeface="Arial" charset="0"/>
              </a:rPr>
              <a:t>"ABC"</a:t>
            </a:r>
          </a:p>
          <a:p>
            <a:pPr marL="0" indent="0">
              <a:buNone/>
            </a:pPr>
            <a:r>
              <a:rPr lang="en-US" sz="2000" b="1" dirty="0">
                <a:solidFill>
                  <a:srgbClr val="C00000"/>
                </a:solidFill>
                <a:latin typeface="Courier" pitchFamily="49" charset="0"/>
                <a:cs typeface="Arial" charset="0"/>
              </a:rPr>
              <a:t>&gt;&gt;&gt;</a:t>
            </a:r>
            <a:r>
              <a:rPr lang="en-US" sz="2000" b="1" dirty="0">
                <a:solidFill>
                  <a:srgbClr val="A52A2A"/>
                </a:solidFill>
                <a:latin typeface="Courier" pitchFamily="49" charset="0"/>
                <a:cs typeface="Arial" charset="0"/>
              </a:rPr>
              <a:t> </a:t>
            </a:r>
            <a:r>
              <a:rPr lang="en-US" sz="2000" b="1" dirty="0" err="1">
                <a:latin typeface="Courier" pitchFamily="49" charset="0"/>
                <a:cs typeface="Arial" charset="0"/>
              </a:rPr>
              <a:t>s.lower</a:t>
            </a:r>
            <a:r>
              <a:rPr lang="en-US" sz="2000" b="1" dirty="0">
                <a:latin typeface="Courier" pitchFamily="49" charset="0"/>
                <a:cs typeface="Arial" charset="0"/>
              </a:rPr>
              <a:t>() </a:t>
            </a:r>
            <a:endParaRPr lang="he-IL" sz="2000" b="1" dirty="0">
              <a:latin typeface="Courier" pitchFamily="49" charset="0"/>
              <a:cs typeface="Arial" charset="0"/>
            </a:endParaRPr>
          </a:p>
          <a:p>
            <a:pPr marL="0" indent="0">
              <a:buNone/>
            </a:pPr>
            <a:r>
              <a:rPr lang="en-US" sz="2000" b="1" dirty="0">
                <a:solidFill>
                  <a:srgbClr val="0000FF"/>
                </a:solidFill>
                <a:latin typeface="Courier" pitchFamily="49" charset="0"/>
                <a:cs typeface="Arial" charset="0"/>
              </a:rPr>
              <a:t>'</a:t>
            </a:r>
            <a:r>
              <a:rPr lang="en-US" sz="2000" b="1" dirty="0" err="1">
                <a:solidFill>
                  <a:srgbClr val="0000FF"/>
                </a:solidFill>
                <a:latin typeface="Courier" pitchFamily="49" charset="0"/>
                <a:cs typeface="Arial" charset="0"/>
              </a:rPr>
              <a:t>abc</a:t>
            </a:r>
            <a:r>
              <a:rPr lang="en-US" sz="2000" b="1" dirty="0">
                <a:solidFill>
                  <a:srgbClr val="0000FF"/>
                </a:solidFill>
                <a:latin typeface="Courier" pitchFamily="49" charset="0"/>
                <a:cs typeface="Arial" charset="0"/>
              </a:rPr>
              <a:t>'</a:t>
            </a:r>
          </a:p>
          <a:p>
            <a:pPr marL="0" indent="0" eaLnBrk="1" hangingPunct="1">
              <a:buFont typeface="Wingdings 2" pitchFamily="18" charset="2"/>
              <a:buNone/>
            </a:pPr>
            <a:endParaRPr lang="en-US" sz="2000" b="1" dirty="0">
              <a:solidFill>
                <a:srgbClr val="FF8C00"/>
              </a:solidFill>
              <a:latin typeface="Courier" pitchFamily="49" charset="0"/>
              <a:cs typeface="Arial" charset="0"/>
            </a:endParaRPr>
          </a:p>
          <a:p>
            <a:pPr marL="0" indent="0" eaLnBrk="1" hangingPunct="1">
              <a:buFont typeface="Wingdings 2" pitchFamily="18" charset="2"/>
              <a:buNone/>
            </a:pPr>
            <a:r>
              <a:rPr lang="en-US" sz="2000" b="1" dirty="0">
                <a:latin typeface="Courier" pitchFamily="49" charset="0"/>
                <a:cs typeface="Arial" charset="0"/>
              </a:rPr>
              <a:t>        </a:t>
            </a:r>
          </a:p>
          <a:p>
            <a:pPr marL="0" indent="0" eaLnBrk="1" hangingPunct="1">
              <a:buFont typeface="Wingdings 2" pitchFamily="18" charset="2"/>
              <a:buNone/>
            </a:pPr>
            <a:endParaRPr lang="en-US" sz="2000" b="1" dirty="0">
              <a:latin typeface="Courier" pitchFamily="49" charset="0"/>
              <a:cs typeface="Arial" charset="0"/>
            </a:endParaRPr>
          </a:p>
          <a:p>
            <a:pPr marL="0" indent="0" eaLnBrk="1" hangingPunct="1">
              <a:buFont typeface="Wingdings 2" pitchFamily="18" charset="2"/>
              <a:buNone/>
            </a:pPr>
            <a:endParaRPr lang="en-US" sz="2000" b="1" dirty="0">
              <a:latin typeface="Courier" pitchFamily="49" charset="0"/>
              <a:cs typeface="Arial" charset="0"/>
            </a:endParaRPr>
          </a:p>
        </p:txBody>
      </p:sp>
      <p:sp>
        <p:nvSpPr>
          <p:cNvPr id="4" name="Slide Number Placeholder 3"/>
          <p:cNvSpPr>
            <a:spLocks noGrp="1"/>
          </p:cNvSpPr>
          <p:nvPr>
            <p:ph type="sldNum" sz="quarter" idx="12"/>
          </p:nvPr>
        </p:nvSpPr>
        <p:spPr/>
        <p:txBody>
          <a:bodyPr/>
          <a:lstStyle/>
          <a:p>
            <a:pPr>
              <a:defRPr/>
            </a:pPr>
            <a:fld id="{01DD7B6D-A85D-437D-ADE6-870DD3BBAF63}" type="slidenum">
              <a:rPr lang="x-none" smtClean="0"/>
              <a:pPr>
                <a:defRPr/>
              </a:pPr>
              <a:t>4</a:t>
            </a:fld>
            <a:endParaRPr lang="he-IL">
              <a:cs typeface="Aharoni" pitchFamily="2" charset="-79"/>
            </a:endParaRPr>
          </a:p>
        </p:txBody>
      </p:sp>
      <p:sp>
        <p:nvSpPr>
          <p:cNvPr id="6" name="Title 1"/>
          <p:cNvSpPr>
            <a:spLocks noGrp="1"/>
          </p:cNvSpPr>
          <p:nvPr>
            <p:ph type="title"/>
          </p:nvPr>
        </p:nvSpPr>
        <p:spPr>
          <a:xfrm>
            <a:off x="400000" y="274638"/>
            <a:ext cx="8458250" cy="922114"/>
          </a:xfrm>
        </p:spPr>
        <p:txBody>
          <a:bodyPr>
            <a:normAutofit fontScale="90000"/>
          </a:bodyPr>
          <a:lstStyle/>
          <a:p>
            <a:r>
              <a:rPr lang="en-US" sz="4400" b="1" dirty="0">
                <a:solidFill>
                  <a:srgbClr val="C00000"/>
                </a:solidFill>
                <a:latin typeface="Arial" charset="0"/>
                <a:cs typeface="Arial" charset="0"/>
              </a:rPr>
              <a:t>Classes – Attributes and Methods</a:t>
            </a:r>
          </a:p>
        </p:txBody>
      </p:sp>
      <p:sp>
        <p:nvSpPr>
          <p:cNvPr id="3" name="Cloud Callout 2"/>
          <p:cNvSpPr/>
          <p:nvPr/>
        </p:nvSpPr>
        <p:spPr>
          <a:xfrm>
            <a:off x="4211173" y="3284984"/>
            <a:ext cx="4535716" cy="2376264"/>
          </a:xfrm>
          <a:prstGeom prst="cloudCallout">
            <a:avLst>
              <a:gd name="adj1" fmla="val -70295"/>
              <a:gd name="adj2" fmla="val -34685"/>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marL="0" indent="0" eaLnBrk="1" hangingPunct="1">
              <a:buFont typeface="Wingdings 2" pitchFamily="18" charset="2"/>
              <a:buNone/>
            </a:pPr>
            <a:r>
              <a:rPr lang="en-US" b="1" dirty="0">
                <a:solidFill>
                  <a:srgbClr val="FF8C00"/>
                </a:solidFill>
                <a:latin typeface="Courier" pitchFamily="49" charset="0"/>
              </a:rPr>
              <a:t>class</a:t>
            </a:r>
            <a:r>
              <a:rPr lang="en-US" b="1" dirty="0">
                <a:latin typeface="Courier" pitchFamily="49" charset="0"/>
              </a:rPr>
              <a:t> </a:t>
            </a:r>
            <a:r>
              <a:rPr lang="en-US" b="1" dirty="0" err="1">
                <a:solidFill>
                  <a:srgbClr val="0000FF"/>
                </a:solidFill>
                <a:latin typeface="Courier" pitchFamily="49" charset="0"/>
              </a:rPr>
              <a:t>str</a:t>
            </a:r>
            <a:r>
              <a:rPr lang="en-US" b="1" dirty="0">
                <a:latin typeface="Courier" pitchFamily="49" charset="0"/>
              </a:rPr>
              <a:t>:</a:t>
            </a:r>
          </a:p>
          <a:p>
            <a:pPr marL="0" indent="0" eaLnBrk="1" hangingPunct="1">
              <a:buFont typeface="Wingdings 2" pitchFamily="18" charset="2"/>
              <a:buNone/>
            </a:pPr>
            <a:r>
              <a:rPr lang="en-US" b="1" dirty="0">
                <a:latin typeface="Calibri"/>
              </a:rPr>
              <a:t>	</a:t>
            </a:r>
            <a:r>
              <a:rPr lang="en-US" sz="2400" b="1" dirty="0">
                <a:latin typeface="Calibri"/>
              </a:rPr>
              <a:t>⁞</a:t>
            </a:r>
            <a:endParaRPr lang="en-US" b="1" dirty="0">
              <a:latin typeface="Calibri"/>
            </a:endParaRPr>
          </a:p>
          <a:p>
            <a:pPr marL="0" indent="0" eaLnBrk="1" hangingPunct="1">
              <a:buFont typeface="Wingdings 2" pitchFamily="18" charset="2"/>
              <a:buNone/>
            </a:pPr>
            <a:br>
              <a:rPr lang="en-US" b="1" dirty="0">
                <a:latin typeface="Courier" pitchFamily="49" charset="0"/>
              </a:rPr>
            </a:br>
            <a:r>
              <a:rPr lang="en-US" b="1" dirty="0">
                <a:latin typeface="Courier" pitchFamily="49" charset="0"/>
              </a:rPr>
              <a:t>    </a:t>
            </a:r>
            <a:r>
              <a:rPr lang="en-US" b="1" dirty="0" err="1">
                <a:solidFill>
                  <a:srgbClr val="FF8C00"/>
                </a:solidFill>
                <a:latin typeface="Courier" pitchFamily="49" charset="0"/>
              </a:rPr>
              <a:t>def</a:t>
            </a:r>
            <a:r>
              <a:rPr lang="en-US" b="1" dirty="0">
                <a:latin typeface="Courier" pitchFamily="49" charset="0"/>
              </a:rPr>
              <a:t> </a:t>
            </a:r>
            <a:r>
              <a:rPr lang="en-US" b="1" dirty="0">
                <a:solidFill>
                  <a:srgbClr val="0000FF"/>
                </a:solidFill>
                <a:latin typeface="Courier" pitchFamily="49" charset="0"/>
              </a:rPr>
              <a:t>lower</a:t>
            </a:r>
            <a:r>
              <a:rPr lang="en-US" b="1" dirty="0">
                <a:latin typeface="Courier" pitchFamily="49" charset="0"/>
              </a:rPr>
              <a:t>(self):</a:t>
            </a:r>
          </a:p>
          <a:p>
            <a:r>
              <a:rPr lang="en-US" dirty="0"/>
              <a:t>	</a:t>
            </a:r>
            <a:r>
              <a:rPr lang="en-US" b="1" dirty="0">
                <a:latin typeface="Calibri"/>
              </a:rPr>
              <a:t> </a:t>
            </a:r>
            <a:r>
              <a:rPr lang="en-US" sz="2400" b="1" dirty="0">
                <a:latin typeface="Calibri"/>
              </a:rPr>
              <a:t>⁞</a:t>
            </a:r>
            <a:endParaRPr lang="en-US" dirty="0"/>
          </a:p>
        </p:txBody>
      </p:sp>
    </p:spTree>
    <p:extLst>
      <p:ext uri="{BB962C8B-B14F-4D97-AF65-F5344CB8AC3E}">
        <p14:creationId xmlns:p14="http://schemas.microsoft.com/office/powerpoint/2010/main" val="25314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1"/>
          </p:nvPr>
        </p:nvSpPr>
        <p:spPr>
          <a:xfrm>
            <a:off x="900113" y="1412874"/>
            <a:ext cx="7772400" cy="4844807"/>
          </a:xfrm>
        </p:spPr>
        <p:txBody>
          <a:bodyPr/>
          <a:lstStyle/>
          <a:p>
            <a:pPr marL="0" indent="0" eaLnBrk="1" hangingPunct="1">
              <a:buFont typeface="Wingdings 2" pitchFamily="18" charset="2"/>
              <a:buNone/>
            </a:pPr>
            <a:r>
              <a:rPr lang="en-US" sz="2000" b="1" dirty="0">
                <a:solidFill>
                  <a:srgbClr val="FF8C00"/>
                </a:solidFill>
                <a:latin typeface="Courier" pitchFamily="49" charset="0"/>
                <a:cs typeface="Arial" charset="0"/>
              </a:rPr>
              <a:t>class</a:t>
            </a:r>
            <a:r>
              <a:rPr lang="en-US" sz="2000" b="1" dirty="0">
                <a:latin typeface="Courier" pitchFamily="49" charset="0"/>
                <a:cs typeface="Arial" charset="0"/>
              </a:rPr>
              <a:t> </a:t>
            </a:r>
            <a:r>
              <a:rPr lang="en-US" sz="2000" b="1" dirty="0">
                <a:solidFill>
                  <a:srgbClr val="0000FF"/>
                </a:solidFill>
                <a:latin typeface="Courier" pitchFamily="49" charset="0"/>
                <a:cs typeface="Arial" charset="0"/>
              </a:rPr>
              <a:t>Point</a:t>
            </a:r>
            <a:r>
              <a:rPr lang="en-US" sz="2000" b="1" dirty="0">
                <a:latin typeface="Courier" pitchFamily="49" charset="0"/>
                <a:cs typeface="Arial" charset="0"/>
              </a:rPr>
              <a:t>:</a:t>
            </a:r>
          </a:p>
          <a:p>
            <a:pPr marL="0" indent="0" eaLnBrk="1" hangingPunct="1">
              <a:buFont typeface="Wingdings 2" pitchFamily="18" charset="2"/>
              <a:buNone/>
            </a:pPr>
            <a:br>
              <a:rPr lang="en-US" sz="2000" b="1" dirty="0">
                <a:latin typeface="Courier" pitchFamily="49" charset="0"/>
                <a:cs typeface="Arial" charset="0"/>
              </a:rPr>
            </a:br>
            <a:r>
              <a:rPr lang="en-US" sz="2000" b="1" dirty="0">
                <a:latin typeface="Courier" pitchFamily="49" charset="0"/>
                <a:cs typeface="Arial" charset="0"/>
              </a:rPr>
              <a:t>    </a:t>
            </a:r>
            <a:r>
              <a:rPr lang="en-US" sz="2000" b="1" dirty="0" err="1">
                <a:solidFill>
                  <a:srgbClr val="FF8C00"/>
                </a:solidFill>
                <a:latin typeface="Courier" pitchFamily="49" charset="0"/>
                <a:cs typeface="Arial" charset="0"/>
              </a:rPr>
              <a:t>def</a:t>
            </a:r>
            <a:r>
              <a:rPr lang="en-US" sz="2000" b="1" dirty="0">
                <a:latin typeface="Courier" pitchFamily="49" charset="0"/>
                <a:cs typeface="Arial" charset="0"/>
              </a:rPr>
              <a:t> </a:t>
            </a:r>
            <a:r>
              <a:rPr lang="en-US" sz="2000" b="1" dirty="0">
                <a:solidFill>
                  <a:srgbClr val="0000FF"/>
                </a:solidFill>
                <a:latin typeface="Courier" pitchFamily="49" charset="0"/>
                <a:cs typeface="Arial" charset="0"/>
              </a:rPr>
              <a:t>__</a:t>
            </a:r>
            <a:r>
              <a:rPr lang="en-US" sz="2000" b="1" dirty="0" err="1">
                <a:solidFill>
                  <a:srgbClr val="0000FF"/>
                </a:solidFill>
                <a:latin typeface="Courier" pitchFamily="49" charset="0"/>
                <a:cs typeface="Arial" charset="0"/>
              </a:rPr>
              <a:t>init</a:t>
            </a:r>
            <a:r>
              <a:rPr lang="en-US" sz="2000" b="1" dirty="0">
                <a:solidFill>
                  <a:srgbClr val="0000FF"/>
                </a:solidFill>
                <a:latin typeface="Courier" pitchFamily="49" charset="0"/>
                <a:cs typeface="Arial" charset="0"/>
              </a:rPr>
              <a:t>__</a:t>
            </a:r>
            <a:r>
              <a:rPr lang="en-US" sz="2000" b="1" dirty="0">
                <a:latin typeface="Courier" pitchFamily="49" charset="0"/>
                <a:cs typeface="Arial" charset="0"/>
              </a:rPr>
              <a:t>(self, x, y):</a:t>
            </a:r>
          </a:p>
          <a:p>
            <a:pPr marL="0" indent="0">
              <a:buNone/>
            </a:pPr>
            <a:r>
              <a:rPr lang="en-US" sz="2000" b="1" dirty="0">
                <a:latin typeface="Courier" pitchFamily="49" charset="0"/>
                <a:cs typeface="Arial" charset="0"/>
              </a:rPr>
              <a:t>        ...</a:t>
            </a:r>
          </a:p>
          <a:p>
            <a:pPr marL="0" indent="0" eaLnBrk="1" hangingPunct="1">
              <a:buFont typeface="Wingdings 2" pitchFamily="18" charset="2"/>
              <a:buNone/>
            </a:pPr>
            <a:br>
              <a:rPr lang="en-US" sz="2000" b="1" dirty="0">
                <a:latin typeface="Courier" pitchFamily="49" charset="0"/>
                <a:cs typeface="Arial" charset="0"/>
              </a:rPr>
            </a:br>
            <a:r>
              <a:rPr lang="en-US" sz="2000" b="1" dirty="0">
                <a:latin typeface="Courier" pitchFamily="49" charset="0"/>
                <a:cs typeface="Arial" charset="0"/>
              </a:rPr>
              <a:t>    </a:t>
            </a:r>
            <a:r>
              <a:rPr lang="en-US" sz="2000" b="1" dirty="0" err="1">
                <a:solidFill>
                  <a:srgbClr val="FF8C00"/>
                </a:solidFill>
                <a:latin typeface="Courier" pitchFamily="49" charset="0"/>
                <a:cs typeface="Arial" charset="0"/>
              </a:rPr>
              <a:t>def</a:t>
            </a:r>
            <a:r>
              <a:rPr lang="en-US" sz="2000" b="1" dirty="0">
                <a:solidFill>
                  <a:srgbClr val="0000FF"/>
                </a:solidFill>
                <a:latin typeface="Courier" pitchFamily="49" charset="0"/>
                <a:cs typeface="Arial" charset="0"/>
              </a:rPr>
              <a:t> </a:t>
            </a:r>
            <a:r>
              <a:rPr lang="en-US" sz="2000" b="1" dirty="0" err="1">
                <a:solidFill>
                  <a:srgbClr val="0000FF"/>
                </a:solidFill>
                <a:latin typeface="Courier" pitchFamily="49" charset="0"/>
                <a:cs typeface="Arial" charset="0"/>
              </a:rPr>
              <a:t>distance_from_axes_origins</a:t>
            </a:r>
            <a:r>
              <a:rPr lang="en-US" sz="2000" b="1" dirty="0">
                <a:latin typeface="Courier" pitchFamily="49" charset="0"/>
                <a:cs typeface="Arial" charset="0"/>
              </a:rPr>
              <a:t>(self):</a:t>
            </a:r>
          </a:p>
          <a:p>
            <a:pPr marL="0" indent="0" eaLnBrk="1" hangingPunct="1">
              <a:buFont typeface="Wingdings 2" pitchFamily="18" charset="2"/>
              <a:buNone/>
            </a:pPr>
            <a:r>
              <a:rPr lang="en-US" sz="2000" b="1" dirty="0">
                <a:latin typeface="Courier" pitchFamily="49" charset="0"/>
                <a:cs typeface="Arial" charset="0"/>
              </a:rPr>
              <a:t>        ...</a:t>
            </a:r>
          </a:p>
          <a:p>
            <a:pPr marL="0" indent="0" eaLnBrk="1" hangingPunct="1">
              <a:buNone/>
            </a:pPr>
            <a:r>
              <a:rPr lang="en-US" sz="2000" b="1" dirty="0">
                <a:latin typeface="Courier" pitchFamily="49" charset="0"/>
                <a:cs typeface="Arial" charset="0"/>
              </a:rPr>
              <a:t>        </a:t>
            </a:r>
          </a:p>
          <a:p>
            <a:pPr marL="0" indent="0" eaLnBrk="1" hangingPunct="1">
              <a:buNone/>
            </a:pPr>
            <a:r>
              <a:rPr lang="en-US" sz="2000" b="1" dirty="0">
                <a:solidFill>
                  <a:srgbClr val="FF8C00"/>
                </a:solidFill>
                <a:latin typeface="Courier" pitchFamily="49" charset="0"/>
                <a:cs typeface="Arial" charset="0"/>
              </a:rPr>
              <a:t>    </a:t>
            </a:r>
            <a:r>
              <a:rPr lang="en-US" sz="2000" b="1" dirty="0" err="1">
                <a:solidFill>
                  <a:srgbClr val="FF8C00"/>
                </a:solidFill>
                <a:latin typeface="Courier" pitchFamily="49" charset="0"/>
                <a:cs typeface="Arial" charset="0"/>
              </a:rPr>
              <a:t>def</a:t>
            </a:r>
            <a:r>
              <a:rPr lang="en-US" sz="2000" b="1" dirty="0">
                <a:solidFill>
                  <a:srgbClr val="0000FF"/>
                </a:solidFill>
                <a:latin typeface="Courier" pitchFamily="49" charset="0"/>
                <a:cs typeface="Arial" charset="0"/>
              </a:rPr>
              <a:t> </a:t>
            </a:r>
            <a:r>
              <a:rPr lang="en-US" sz="2000" b="1" dirty="0" err="1">
                <a:solidFill>
                  <a:srgbClr val="0000FF"/>
                </a:solidFill>
                <a:latin typeface="Courier" pitchFamily="49" charset="0"/>
                <a:cs typeface="Arial" charset="0"/>
              </a:rPr>
              <a:t>distance_from_other_point</a:t>
            </a:r>
            <a:r>
              <a:rPr lang="en-US" sz="2000" b="1" dirty="0">
                <a:latin typeface="Courier" pitchFamily="49" charset="0"/>
                <a:cs typeface="Arial" charset="0"/>
              </a:rPr>
              <a:t>(self, other):</a:t>
            </a:r>
          </a:p>
          <a:p>
            <a:pPr marL="0" indent="0">
              <a:buNone/>
            </a:pPr>
            <a:r>
              <a:rPr lang="en-US" sz="2000" b="1" dirty="0">
                <a:latin typeface="Courier" pitchFamily="49" charset="0"/>
                <a:cs typeface="Arial" charset="0"/>
              </a:rPr>
              <a:t>        ...</a:t>
            </a:r>
          </a:p>
          <a:p>
            <a:pPr marL="0" indent="0" eaLnBrk="1" hangingPunct="1">
              <a:buFont typeface="Wingdings 2" pitchFamily="18" charset="2"/>
              <a:buNone/>
            </a:pPr>
            <a:endParaRPr lang="en-US" sz="2000" b="1" dirty="0">
              <a:latin typeface="Courier" pitchFamily="49" charset="0"/>
              <a:cs typeface="Arial" charset="0"/>
            </a:endParaRPr>
          </a:p>
          <a:p>
            <a:pPr marL="0" indent="0" eaLnBrk="1" hangingPunct="1">
              <a:buFont typeface="Wingdings 2" pitchFamily="18" charset="2"/>
              <a:buNone/>
            </a:pPr>
            <a:endParaRPr lang="en-US" sz="2000" b="1" dirty="0">
              <a:latin typeface="Courier" pitchFamily="49" charset="0"/>
              <a:cs typeface="Arial" charset="0"/>
            </a:endParaRPr>
          </a:p>
          <a:p>
            <a:pPr marL="0" indent="0" eaLnBrk="1" hangingPunct="1">
              <a:buFont typeface="Wingdings 2" pitchFamily="18" charset="2"/>
              <a:buNone/>
            </a:pPr>
            <a:endParaRPr lang="en-US" sz="2000" b="1" dirty="0">
              <a:latin typeface="Courier" pitchFamily="49" charset="0"/>
              <a:cs typeface="Arial" charset="0"/>
            </a:endParaRPr>
          </a:p>
        </p:txBody>
      </p:sp>
      <p:sp>
        <p:nvSpPr>
          <p:cNvPr id="4" name="Slide Number Placeholder 3"/>
          <p:cNvSpPr>
            <a:spLocks noGrp="1"/>
          </p:cNvSpPr>
          <p:nvPr>
            <p:ph type="sldNum" sz="quarter" idx="12"/>
          </p:nvPr>
        </p:nvSpPr>
        <p:spPr/>
        <p:txBody>
          <a:bodyPr/>
          <a:lstStyle/>
          <a:p>
            <a:pPr>
              <a:defRPr/>
            </a:pPr>
            <a:fld id="{01DD7B6D-A85D-437D-ADE6-870DD3BBAF63}" type="slidenum">
              <a:rPr lang="x-none" smtClean="0"/>
              <a:pPr>
                <a:defRPr/>
              </a:pPr>
              <a:t>5</a:t>
            </a:fld>
            <a:endParaRPr lang="he-IL">
              <a:cs typeface="Aharoni" pitchFamily="2" charset="-79"/>
            </a:endParaRPr>
          </a:p>
        </p:txBody>
      </p:sp>
      <p:sp>
        <p:nvSpPr>
          <p:cNvPr id="7" name="Title 1">
            <a:extLst>
              <a:ext uri="{FF2B5EF4-FFF2-40B4-BE49-F238E27FC236}">
                <a16:creationId xmlns:a16="http://schemas.microsoft.com/office/drawing/2014/main" id="{7ADCF6E6-F86F-41F1-9CF1-5E5F8B18540B}"/>
              </a:ext>
            </a:extLst>
          </p:cNvPr>
          <p:cNvSpPr>
            <a:spLocks noGrp="1"/>
          </p:cNvSpPr>
          <p:nvPr>
            <p:ph type="title"/>
          </p:nvPr>
        </p:nvSpPr>
        <p:spPr>
          <a:xfrm>
            <a:off x="400000" y="274638"/>
            <a:ext cx="8458250" cy="922114"/>
          </a:xfrm>
        </p:spPr>
        <p:txBody>
          <a:bodyPr>
            <a:normAutofit fontScale="90000"/>
          </a:bodyPr>
          <a:lstStyle/>
          <a:p>
            <a:r>
              <a:rPr lang="en-US" sz="4400" b="1" dirty="0">
                <a:solidFill>
                  <a:srgbClr val="C00000"/>
                </a:solidFill>
                <a:latin typeface="Arial" charset="0"/>
                <a:cs typeface="Arial" charset="0"/>
              </a:rPr>
              <a:t>Classes – Attributes and Methods</a:t>
            </a:r>
          </a:p>
        </p:txBody>
      </p:sp>
    </p:spTree>
    <p:extLst>
      <p:ext uri="{BB962C8B-B14F-4D97-AF65-F5344CB8AC3E}">
        <p14:creationId xmlns:p14="http://schemas.microsoft.com/office/powerpoint/2010/main" val="250627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Content Placeholder 2"/>
          <p:cNvSpPr>
            <a:spLocks noGrp="1"/>
          </p:cNvSpPr>
          <p:nvPr>
            <p:ph sz="quarter" idx="1"/>
          </p:nvPr>
        </p:nvSpPr>
        <p:spPr>
          <a:xfrm>
            <a:off x="358577" y="1499592"/>
            <a:ext cx="8458398" cy="4731444"/>
          </a:xfrm>
        </p:spPr>
        <p:txBody>
          <a:bodyPr/>
          <a:lstStyle/>
          <a:p>
            <a:pPr marL="0" indent="0">
              <a:buNone/>
            </a:pPr>
            <a:r>
              <a:rPr lang="en-US" sz="1750" b="1" dirty="0">
                <a:solidFill>
                  <a:srgbClr val="A52A2A"/>
                </a:solidFill>
                <a:latin typeface="Courier" pitchFamily="49" charset="0"/>
                <a:cs typeface="Arial" charset="0"/>
              </a:rPr>
              <a:t>&gt;&gt;&gt;</a:t>
            </a:r>
            <a:r>
              <a:rPr lang="en-US" sz="1750" b="1" dirty="0">
                <a:latin typeface="Courier" pitchFamily="49" charset="0"/>
                <a:cs typeface="Arial" charset="0"/>
              </a:rPr>
              <a:t> p1 = Point(1, 0) </a:t>
            </a:r>
          </a:p>
          <a:p>
            <a:pPr marL="0" indent="0">
              <a:buNone/>
            </a:pPr>
            <a:r>
              <a:rPr lang="en-US" sz="1750" b="1" dirty="0">
                <a:solidFill>
                  <a:srgbClr val="A52A2A"/>
                </a:solidFill>
                <a:latin typeface="Courier" pitchFamily="49" charset="0"/>
                <a:cs typeface="Arial" charset="0"/>
              </a:rPr>
              <a:t>&gt;&gt;&gt;</a:t>
            </a:r>
            <a:r>
              <a:rPr lang="en-US" sz="1750" b="1" dirty="0">
                <a:latin typeface="Courier" pitchFamily="49" charset="0"/>
                <a:cs typeface="Arial" charset="0"/>
              </a:rPr>
              <a:t> p2 = Point(0, 1)</a:t>
            </a:r>
          </a:p>
          <a:p>
            <a:pPr marL="0" indent="0">
              <a:buNone/>
            </a:pPr>
            <a:r>
              <a:rPr lang="en-US" sz="1750" b="1" dirty="0">
                <a:solidFill>
                  <a:srgbClr val="A52A2A"/>
                </a:solidFill>
                <a:latin typeface="Courier" pitchFamily="49" charset="0"/>
                <a:cs typeface="Arial" charset="0"/>
              </a:rPr>
              <a:t>&gt;&gt;&gt;</a:t>
            </a:r>
            <a:r>
              <a:rPr lang="en-US" sz="1750" b="1" dirty="0">
                <a:latin typeface="Courier" pitchFamily="49" charset="0"/>
                <a:cs typeface="Arial" charset="0"/>
              </a:rPr>
              <a:t> </a:t>
            </a:r>
            <a:r>
              <a:rPr lang="en-US" sz="1750" b="1" dirty="0" err="1">
                <a:latin typeface="Courier" pitchFamily="49" charset="0"/>
                <a:cs typeface="Arial" charset="0"/>
              </a:rPr>
              <a:t>distance_from_other_point</a:t>
            </a:r>
            <a:r>
              <a:rPr lang="en-US" sz="1750" b="1" dirty="0">
                <a:latin typeface="Courier" pitchFamily="49" charset="0"/>
                <a:cs typeface="Arial" charset="0"/>
              </a:rPr>
              <a:t>(p1,p2)</a:t>
            </a:r>
          </a:p>
          <a:p>
            <a:pPr marL="0" indent="0">
              <a:buNone/>
            </a:pPr>
            <a:r>
              <a:rPr lang="en-US" sz="1750" b="1" dirty="0">
                <a:solidFill>
                  <a:srgbClr val="FF0000"/>
                </a:solidFill>
                <a:latin typeface="Courier" pitchFamily="49" charset="0"/>
                <a:cs typeface="Arial" charset="0"/>
              </a:rPr>
              <a:t>Traceback (most recent call last):</a:t>
            </a:r>
          </a:p>
          <a:p>
            <a:pPr marL="0" indent="0">
              <a:buNone/>
            </a:pPr>
            <a:r>
              <a:rPr lang="en-US" sz="1750" b="1" dirty="0">
                <a:solidFill>
                  <a:srgbClr val="FF0000"/>
                </a:solidFill>
                <a:latin typeface="Courier" pitchFamily="49" charset="0"/>
                <a:cs typeface="Arial" charset="0"/>
              </a:rPr>
              <a:t>  File "&lt;pyshell#7&gt;", line 1, in &lt;module&gt;</a:t>
            </a:r>
          </a:p>
          <a:p>
            <a:pPr marL="0" indent="0">
              <a:buNone/>
            </a:pPr>
            <a:r>
              <a:rPr lang="en-US" sz="1750" b="1" dirty="0">
                <a:solidFill>
                  <a:srgbClr val="FF0000"/>
                </a:solidFill>
                <a:latin typeface="Courier" pitchFamily="49" charset="0"/>
                <a:cs typeface="Arial" charset="0"/>
              </a:rPr>
              <a:t>    </a:t>
            </a:r>
            <a:r>
              <a:rPr lang="en-US" sz="1750" b="1" dirty="0" err="1">
                <a:solidFill>
                  <a:srgbClr val="FF0000"/>
                </a:solidFill>
                <a:latin typeface="Courier" pitchFamily="49" charset="0"/>
                <a:cs typeface="Arial" charset="0"/>
              </a:rPr>
              <a:t>distance_from_other_point</a:t>
            </a:r>
            <a:r>
              <a:rPr lang="en-US" sz="1750" b="1" dirty="0">
                <a:solidFill>
                  <a:srgbClr val="FF0000"/>
                </a:solidFill>
                <a:latin typeface="Courier" pitchFamily="49" charset="0"/>
                <a:cs typeface="Arial" charset="0"/>
              </a:rPr>
              <a:t>(p1,p2)</a:t>
            </a:r>
          </a:p>
          <a:p>
            <a:pPr marL="0" indent="0">
              <a:buNone/>
            </a:pPr>
            <a:r>
              <a:rPr lang="en-US" sz="1750" b="1" dirty="0" err="1">
                <a:solidFill>
                  <a:srgbClr val="FF0000"/>
                </a:solidFill>
                <a:latin typeface="Courier" pitchFamily="49" charset="0"/>
                <a:cs typeface="Arial" charset="0"/>
              </a:rPr>
              <a:t>NameError</a:t>
            </a:r>
            <a:r>
              <a:rPr lang="en-US" sz="1750" b="1" dirty="0">
                <a:solidFill>
                  <a:srgbClr val="FF0000"/>
                </a:solidFill>
                <a:latin typeface="Courier" pitchFamily="49" charset="0"/>
                <a:cs typeface="Arial" charset="0"/>
              </a:rPr>
              <a:t>: name '</a:t>
            </a:r>
            <a:r>
              <a:rPr lang="en-US" sz="1750" b="1" dirty="0" err="1">
                <a:solidFill>
                  <a:srgbClr val="FF0000"/>
                </a:solidFill>
                <a:latin typeface="Courier" pitchFamily="49" charset="0"/>
                <a:cs typeface="Arial" charset="0"/>
              </a:rPr>
              <a:t>distance_from_other_point</a:t>
            </a:r>
            <a:r>
              <a:rPr lang="en-US" sz="1750" b="1" dirty="0">
                <a:solidFill>
                  <a:srgbClr val="FF0000"/>
                </a:solidFill>
                <a:latin typeface="Courier" pitchFamily="49" charset="0"/>
                <a:cs typeface="Arial" charset="0"/>
              </a:rPr>
              <a:t>' is not defined </a:t>
            </a:r>
          </a:p>
          <a:p>
            <a:pPr marL="0" indent="0">
              <a:buNone/>
            </a:pPr>
            <a:r>
              <a:rPr lang="en-US" sz="1750" b="1" dirty="0">
                <a:solidFill>
                  <a:srgbClr val="A52A2A"/>
                </a:solidFill>
                <a:latin typeface="Courier" pitchFamily="49" charset="0"/>
                <a:cs typeface="Arial" charset="0"/>
              </a:rPr>
              <a:t>&gt;&gt;&gt;</a:t>
            </a:r>
            <a:r>
              <a:rPr lang="en-US" sz="1750" b="1" dirty="0">
                <a:latin typeface="Courier" pitchFamily="49" charset="0"/>
                <a:cs typeface="Arial" charset="0"/>
              </a:rPr>
              <a:t> p1.distance_from_other_point(p2) </a:t>
            </a:r>
            <a:r>
              <a:rPr lang="en-US" sz="1750" b="1" dirty="0">
                <a:solidFill>
                  <a:srgbClr val="FF0000"/>
                </a:solidFill>
                <a:latin typeface="Courier" pitchFamily="49" charset="0"/>
                <a:cs typeface="Arial" charset="0"/>
              </a:rPr>
              <a:t># Call method on instance</a:t>
            </a:r>
          </a:p>
          <a:p>
            <a:pPr marL="0" indent="0">
              <a:buNone/>
            </a:pPr>
            <a:r>
              <a:rPr lang="en-US" sz="1750" b="1" dirty="0">
                <a:solidFill>
                  <a:srgbClr val="0000FF"/>
                </a:solidFill>
                <a:latin typeface="Courier" pitchFamily="49" charset="0"/>
                <a:cs typeface="Arial" charset="0"/>
              </a:rPr>
              <a:t>1.4142135623730951</a:t>
            </a:r>
          </a:p>
          <a:p>
            <a:pPr marL="0" indent="0" eaLnBrk="1" hangingPunct="1">
              <a:buNone/>
            </a:pPr>
            <a:endParaRPr lang="en-US" sz="1750" b="1" dirty="0">
              <a:solidFill>
                <a:srgbClr val="0000FF"/>
              </a:solidFill>
              <a:latin typeface="Courier" pitchFamily="49" charset="0"/>
              <a:cs typeface="Arial" charset="0"/>
            </a:endParaRPr>
          </a:p>
        </p:txBody>
      </p:sp>
      <p:sp>
        <p:nvSpPr>
          <p:cNvPr id="24579" name="Title 1"/>
          <p:cNvSpPr>
            <a:spLocks noGrp="1"/>
          </p:cNvSpPr>
          <p:nvPr>
            <p:ph type="title"/>
          </p:nvPr>
        </p:nvSpPr>
        <p:spPr>
          <a:xfrm>
            <a:off x="914400" y="274638"/>
            <a:ext cx="7772400" cy="813990"/>
          </a:xfrm>
        </p:spPr>
        <p:txBody>
          <a:bodyPr>
            <a:normAutofit fontScale="90000"/>
          </a:bodyPr>
          <a:lstStyle/>
          <a:p>
            <a:r>
              <a:rPr lang="en-US" sz="4400" b="1" dirty="0">
                <a:solidFill>
                  <a:srgbClr val="C00000"/>
                </a:solidFill>
                <a:latin typeface="Arial" charset="0"/>
                <a:cs typeface="Arial" charset="0"/>
              </a:rPr>
              <a:t>Classes – Instantiate and Use</a:t>
            </a:r>
          </a:p>
        </p:txBody>
      </p:sp>
      <p:sp>
        <p:nvSpPr>
          <p:cNvPr id="5" name="Slide Number Placeholder 3"/>
          <p:cNvSpPr>
            <a:spLocks noGrp="1"/>
          </p:cNvSpPr>
          <p:nvPr>
            <p:ph type="sldNum" sz="quarter" idx="12"/>
          </p:nvPr>
        </p:nvSpPr>
        <p:spPr bwMode="auto">
          <a:xfrm>
            <a:off x="146050" y="6210300"/>
            <a:ext cx="457200" cy="457200"/>
          </a:xfrm>
          <a:ln>
            <a:round/>
            <a:headEnd/>
            <a:tailEnd/>
          </a:ln>
        </p:spPr>
        <p:txBody>
          <a:bodyPr/>
          <a:lstStyle/>
          <a:p>
            <a:fld id="{3E417F3B-5AC1-486C-99DB-CAC5C21ED4F8}" type="slidenum">
              <a:rPr lang="x-none" smtClean="0"/>
              <a:pPr/>
              <a:t>6</a:t>
            </a:fld>
            <a:endParaRPr lang="he-IL">
              <a:cs typeface="Aharoni" pitchFamily="2" charset="-79"/>
            </a:endParaRPr>
          </a:p>
        </p:txBody>
      </p:sp>
      <p:sp>
        <p:nvSpPr>
          <p:cNvPr id="6" name="Rectangle 5"/>
          <p:cNvSpPr/>
          <p:nvPr/>
        </p:nvSpPr>
        <p:spPr>
          <a:xfrm>
            <a:off x="6389277" y="5562339"/>
            <a:ext cx="2431195" cy="257733"/>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54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rgbClr val="C00000"/>
                </a:solidFill>
                <a:latin typeface="Arial" charset="0"/>
                <a:cs typeface="Arial" charset="0"/>
              </a:rPr>
              <a:t>Plan</a:t>
            </a:r>
            <a:endParaRPr lang="he-IL" sz="4400" b="1" dirty="0">
              <a:solidFill>
                <a:srgbClr val="C00000"/>
              </a:solidFill>
              <a:latin typeface="Arial" charset="0"/>
              <a:cs typeface="Arial" charset="0"/>
            </a:endParaRPr>
          </a:p>
        </p:txBody>
      </p:sp>
      <p:sp>
        <p:nvSpPr>
          <p:cNvPr id="5" name="Slide Number Placeholder 4"/>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5BFAECAB-C45E-4A96-B7DD-92EBDA7AC1F7}" type="slidenum">
              <a:rPr kumimoji="0" lang="he-IL" sz="2000" b="0" i="0" u="none" strike="noStrike" kern="1200" cap="none" spc="0" normalizeH="0" baseline="0" noProof="0" smtClean="0">
                <a:ln>
                  <a:noFill/>
                </a:ln>
                <a:solidFill>
                  <a:srgbClr val="FFFFFF"/>
                </a:solidFill>
                <a:effectLst/>
                <a:uLnTx/>
                <a:uFillTx/>
                <a:latin typeface="Franklin Gothic Book"/>
                <a:ea typeface="+mj-ea"/>
                <a:cs typeface="Aharoni" panose="02010803020104030203" pitchFamily="2" charset="-79"/>
              </a:rPr>
              <a:pPr marL="0" marR="0" lvl="0" indent="0" algn="ctr" defTabSz="457200" rtl="0" eaLnBrk="1" fontAlgn="auto" latinLnBrk="0" hangingPunct="1">
                <a:lnSpc>
                  <a:spcPct val="100000"/>
                </a:lnSpc>
                <a:spcBef>
                  <a:spcPts val="0"/>
                </a:spcBef>
                <a:spcAft>
                  <a:spcPts val="0"/>
                </a:spcAft>
                <a:buClrTx/>
                <a:buSzTx/>
                <a:buFontTx/>
                <a:buNone/>
                <a:tabLst/>
                <a:defRPr/>
              </a:pPr>
              <a:t>7</a:t>
            </a:fld>
            <a:endParaRPr kumimoji="0" lang="he-IL" sz="2000" b="0" i="0" u="none" strike="noStrike" kern="1200" cap="none" spc="0" normalizeH="0" baseline="0" noProof="0" dirty="0">
              <a:ln>
                <a:noFill/>
              </a:ln>
              <a:solidFill>
                <a:srgbClr val="FFFFFF"/>
              </a:solidFill>
              <a:effectLst/>
              <a:uLnTx/>
              <a:uFillTx/>
              <a:latin typeface="Franklin Gothic Book"/>
              <a:ea typeface="+mj-ea"/>
              <a:cs typeface="Aharoni" panose="02010803020104030203" pitchFamily="2" charset="-79"/>
            </a:endParaRPr>
          </a:p>
        </p:txBody>
      </p:sp>
      <p:sp>
        <p:nvSpPr>
          <p:cNvPr id="3" name="Content Placeholder 2"/>
          <p:cNvSpPr>
            <a:spLocks noGrp="1"/>
          </p:cNvSpPr>
          <p:nvPr>
            <p:ph sz="quarter" idx="1"/>
          </p:nvPr>
        </p:nvSpPr>
        <p:spPr>
          <a:xfrm>
            <a:off x="744014" y="1765852"/>
            <a:ext cx="7942785" cy="4572000"/>
          </a:xfrm>
        </p:spPr>
        <p:txBody>
          <a:bodyPr>
            <a:normAutofit/>
          </a:bodyPr>
          <a:lstStyle/>
          <a:p>
            <a:pPr marL="457200" indent="-457200" algn="l" rtl="0">
              <a:buFont typeface="+mj-lt"/>
              <a:buAutoNum type="arabicPeriod"/>
            </a:pPr>
            <a:r>
              <a:rPr lang="en-US" sz="3200" b="1" dirty="0">
                <a:latin typeface="Arial" pitchFamily="34" charset="0"/>
                <a:cs typeface="Arial" pitchFamily="34" charset="0"/>
              </a:rPr>
              <a:t>LUD(Least used dictionary)</a:t>
            </a:r>
            <a:endParaRPr lang="en-US" sz="3000" dirty="0">
              <a:latin typeface="Arial" pitchFamily="34" charset="0"/>
              <a:cs typeface="Arial" pitchFamily="34" charset="0"/>
            </a:endParaRPr>
          </a:p>
          <a:p>
            <a:pPr marL="457200" indent="-457200" algn="l">
              <a:buFont typeface="+mj-lt"/>
              <a:buAutoNum type="arabicPeriod"/>
            </a:pPr>
            <a:r>
              <a:rPr lang="en-US" sz="3200" dirty="0">
                <a:latin typeface="Arial" pitchFamily="34" charset="0"/>
                <a:cs typeface="Arial" pitchFamily="34" charset="0"/>
              </a:rPr>
              <a:t>Hamming Distance</a:t>
            </a:r>
          </a:p>
          <a:p>
            <a:pPr marL="457200" indent="-457200" algn="l">
              <a:buFont typeface="+mj-lt"/>
              <a:buAutoNum type="arabicPeriod"/>
            </a:pPr>
            <a:r>
              <a:rPr lang="en-US" sz="3200" dirty="0">
                <a:latin typeface="Arial" pitchFamily="34" charset="0"/>
                <a:cs typeface="Arial" pitchFamily="34" charset="0"/>
              </a:rPr>
              <a:t>Gene Class</a:t>
            </a:r>
          </a:p>
          <a:p>
            <a:pPr marL="457200" indent="-457200" algn="l">
              <a:buFont typeface="+mj-lt"/>
              <a:buAutoNum type="arabicPeriod"/>
            </a:pPr>
            <a:r>
              <a:rPr lang="en-US" sz="3200" dirty="0">
                <a:latin typeface="Arial" pitchFamily="34" charset="0"/>
                <a:cs typeface="Arial" pitchFamily="34" charset="0"/>
              </a:rPr>
              <a:t>Machine Parts</a:t>
            </a:r>
          </a:p>
          <a:p>
            <a:pPr marL="457200" indent="-457200" algn="l">
              <a:buFont typeface="+mj-lt"/>
              <a:buAutoNum type="arabicPeriod"/>
            </a:pPr>
            <a:endParaRPr lang="he-IL" sz="3200" dirty="0"/>
          </a:p>
        </p:txBody>
      </p:sp>
    </p:spTree>
    <p:extLst>
      <p:ext uri="{BB962C8B-B14F-4D97-AF65-F5344CB8AC3E}">
        <p14:creationId xmlns:p14="http://schemas.microsoft.com/office/powerpoint/2010/main" val="103133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Least used dictionary</a:t>
            </a:r>
          </a:p>
        </p:txBody>
      </p:sp>
      <p:sp>
        <p:nvSpPr>
          <p:cNvPr id="3" name="Slide Number Placeholder 2"/>
          <p:cNvSpPr>
            <a:spLocks noGrp="1"/>
          </p:cNvSpPr>
          <p:nvPr>
            <p:ph type="sldNum" sz="quarter" idx="12"/>
          </p:nvPr>
        </p:nvSpPr>
        <p:spPr/>
        <p:txBody>
          <a:bodyPr/>
          <a:lstStyle/>
          <a:p>
            <a:fld id="{5BFAECAB-C45E-4A96-B7DD-92EBDA7AC1F7}" type="slidenum">
              <a:rPr lang="he-IL" smtClean="0"/>
              <a:pPr/>
              <a:t>8</a:t>
            </a:fld>
            <a:endParaRPr lang="he-IL" dirty="0"/>
          </a:p>
        </p:txBody>
      </p:sp>
      <p:sp>
        <p:nvSpPr>
          <p:cNvPr id="4" name="Content Placeholder 3"/>
          <p:cNvSpPr>
            <a:spLocks noGrp="1"/>
          </p:cNvSpPr>
          <p:nvPr>
            <p:ph sz="quarter" idx="1"/>
          </p:nvPr>
        </p:nvSpPr>
        <p:spPr>
          <a:xfrm>
            <a:off x="795867" y="1538229"/>
            <a:ext cx="7717366" cy="4572000"/>
          </a:xfrm>
        </p:spPr>
        <p:txBody>
          <a:bodyPr>
            <a:normAutofit/>
          </a:bodyPr>
          <a:lstStyle/>
          <a:p>
            <a:r>
              <a:rPr lang="en-US" dirty="0">
                <a:latin typeface="Arial" pitchFamily="34" charset="0"/>
                <a:cs typeface="Arial" pitchFamily="34" charset="0"/>
              </a:rPr>
              <a:t>Our objective is to implement a bounded size dictionary that keeps track on the number of times an element is accessed. </a:t>
            </a:r>
          </a:p>
          <a:p>
            <a:pPr lvl="1"/>
            <a:r>
              <a:rPr lang="en-US" dirty="0">
                <a:latin typeface="Arial" pitchFamily="34" charset="0"/>
                <a:cs typeface="Arial" pitchFamily="34" charset="0"/>
              </a:rPr>
              <a:t>By accessed we mean getting the value of the key, i.e., get(key).</a:t>
            </a:r>
          </a:p>
          <a:p>
            <a:r>
              <a:rPr lang="en-US" dirty="0">
                <a:latin typeface="Arial" pitchFamily="34" charset="0"/>
                <a:cs typeface="Arial" pitchFamily="34" charset="0"/>
              </a:rPr>
              <a:t>When the dictionary is full, and the user tries to add a new (key, value), the class will check the least accessed key and will remove it from the dict. Only after that, we add the new key to the dictionary.</a:t>
            </a:r>
            <a:endParaRPr lang="he-IL" dirty="0">
              <a:latin typeface="Arial" pitchFamily="34" charset="0"/>
              <a:cs typeface="Arial" pitchFamily="34" charset="0"/>
            </a:endParaRPr>
          </a:p>
        </p:txBody>
      </p:sp>
    </p:spTree>
    <p:extLst>
      <p:ext uri="{BB962C8B-B14F-4D97-AF65-F5344CB8AC3E}">
        <p14:creationId xmlns:p14="http://schemas.microsoft.com/office/powerpoint/2010/main" val="400699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7772400" cy="1143000"/>
          </a:xfrm>
        </p:spPr>
        <p:txBody>
          <a:bodyPr/>
          <a:lstStyle/>
          <a:p>
            <a:r>
              <a:rPr lang="en-US" dirty="0"/>
              <a:t>Least used dictionary</a:t>
            </a:r>
          </a:p>
        </p:txBody>
      </p:sp>
      <p:sp>
        <p:nvSpPr>
          <p:cNvPr id="3" name="Slide Number Placeholder 2"/>
          <p:cNvSpPr>
            <a:spLocks noGrp="1"/>
          </p:cNvSpPr>
          <p:nvPr>
            <p:ph type="sldNum" sz="quarter" idx="12"/>
          </p:nvPr>
        </p:nvSpPr>
        <p:spPr/>
        <p:txBody>
          <a:bodyPr/>
          <a:lstStyle/>
          <a:p>
            <a:fld id="{5BFAECAB-C45E-4A96-B7DD-92EBDA7AC1F7}" type="slidenum">
              <a:rPr lang="he-IL" smtClean="0"/>
              <a:pPr/>
              <a:t>9</a:t>
            </a:fld>
            <a:endParaRPr lang="he-IL" dirty="0"/>
          </a:p>
        </p:txBody>
      </p:sp>
      <p:sp>
        <p:nvSpPr>
          <p:cNvPr id="4" name="Content Placeholder 3"/>
          <p:cNvSpPr>
            <a:spLocks noGrp="1"/>
          </p:cNvSpPr>
          <p:nvPr>
            <p:ph sz="quarter" idx="1"/>
          </p:nvPr>
        </p:nvSpPr>
        <p:spPr>
          <a:xfrm>
            <a:off x="279401" y="1267296"/>
            <a:ext cx="8339666" cy="5031904"/>
          </a:xfrm>
        </p:spPr>
        <p:txBody>
          <a:bodyPr>
            <a:normAutofit lnSpcReduction="10000"/>
          </a:bodyPr>
          <a:lstStyle/>
          <a:p>
            <a:pPr>
              <a:spcBef>
                <a:spcPts val="600"/>
              </a:spcBef>
              <a:buNone/>
            </a:pPr>
            <a:r>
              <a:rPr lang="en-US" dirty="0">
                <a:latin typeface="Arial" pitchFamily="34" charset="0"/>
                <a:cs typeface="Arial" pitchFamily="34" charset="0"/>
              </a:rPr>
              <a:t>The methods we will implement are:</a:t>
            </a:r>
            <a:endParaRPr lang="he-IL" dirty="0">
              <a:latin typeface="Arial" pitchFamily="34" charset="0"/>
              <a:cs typeface="Arial" pitchFamily="34" charset="0"/>
            </a:endParaRPr>
          </a:p>
          <a:p>
            <a:pPr lvl="1">
              <a:spcBef>
                <a:spcPts val="600"/>
              </a:spcBef>
            </a:pPr>
            <a:r>
              <a:rPr lang="en-US" dirty="0">
                <a:latin typeface="Arial" pitchFamily="34" charset="0"/>
                <a:cs typeface="Arial" pitchFamily="34" charset="0"/>
              </a:rPr>
              <a:t>__</a:t>
            </a:r>
            <a:r>
              <a:rPr lang="en-US" dirty="0" err="1">
                <a:latin typeface="Arial" pitchFamily="34" charset="0"/>
                <a:cs typeface="Arial" pitchFamily="34" charset="0"/>
              </a:rPr>
              <a:t>init</a:t>
            </a:r>
            <a:r>
              <a:rPr lang="en-US" dirty="0">
                <a:latin typeface="Arial" pitchFamily="34" charset="0"/>
                <a:cs typeface="Arial" pitchFamily="34" charset="0"/>
              </a:rPr>
              <a:t>__(self, </a:t>
            </a:r>
            <a:r>
              <a:rPr lang="en-US" dirty="0" err="1">
                <a:latin typeface="Arial" pitchFamily="34" charset="0"/>
                <a:cs typeface="Arial" pitchFamily="34" charset="0"/>
              </a:rPr>
              <a:t>memory_size</a:t>
            </a:r>
            <a:r>
              <a:rPr lang="en-US" dirty="0">
                <a:latin typeface="Arial" pitchFamily="34" charset="0"/>
                <a:cs typeface="Arial" pitchFamily="34" charset="0"/>
              </a:rPr>
              <a:t>)</a:t>
            </a:r>
            <a:r>
              <a:rPr lang="he-IL" dirty="0">
                <a:latin typeface="Arial" pitchFamily="34" charset="0"/>
                <a:cs typeface="Arial" pitchFamily="34" charset="0"/>
              </a:rPr>
              <a:t>:</a:t>
            </a:r>
            <a:endParaRPr lang="en-US" dirty="0">
              <a:latin typeface="Arial" pitchFamily="34" charset="0"/>
              <a:cs typeface="Arial" pitchFamily="34" charset="0"/>
            </a:endParaRPr>
          </a:p>
          <a:p>
            <a:pPr lvl="2">
              <a:spcBef>
                <a:spcPts val="600"/>
              </a:spcBef>
            </a:pPr>
            <a:r>
              <a:rPr lang="en-GB" dirty="0">
                <a:latin typeface="Arial" pitchFamily="34" charset="0"/>
                <a:cs typeface="Arial" pitchFamily="34" charset="0"/>
              </a:rPr>
              <a:t>Initiates our dictionary, and sets it maximal size to </a:t>
            </a:r>
            <a:r>
              <a:rPr lang="en-US" dirty="0" err="1">
                <a:latin typeface="Arial" pitchFamily="34" charset="0"/>
                <a:cs typeface="Arial" pitchFamily="34" charset="0"/>
              </a:rPr>
              <a:t>memory_size</a:t>
            </a:r>
            <a:r>
              <a:rPr lang="en-GB" dirty="0">
                <a:latin typeface="Arial" pitchFamily="34" charset="0"/>
                <a:cs typeface="Arial" pitchFamily="34" charset="0"/>
              </a:rPr>
              <a:t>.</a:t>
            </a:r>
          </a:p>
          <a:p>
            <a:pPr lvl="2">
              <a:spcBef>
                <a:spcPts val="600"/>
              </a:spcBef>
            </a:pPr>
            <a:r>
              <a:rPr lang="en-GB" dirty="0">
                <a:latin typeface="Arial" pitchFamily="34" charset="0"/>
                <a:cs typeface="Arial" pitchFamily="34" charset="0"/>
              </a:rPr>
              <a:t>If </a:t>
            </a:r>
            <a:r>
              <a:rPr lang="en-GB" dirty="0" err="1">
                <a:latin typeface="Arial" pitchFamily="34" charset="0"/>
                <a:cs typeface="Arial" pitchFamily="34" charset="0"/>
              </a:rPr>
              <a:t>memory_size</a:t>
            </a:r>
            <a:r>
              <a:rPr lang="en-GB" dirty="0">
                <a:latin typeface="Arial" pitchFamily="34" charset="0"/>
                <a:cs typeface="Arial" pitchFamily="34" charset="0"/>
              </a:rPr>
              <a:t> is smaller than 1, raise </a:t>
            </a:r>
            <a:r>
              <a:rPr lang="en-GB" dirty="0" err="1">
                <a:latin typeface="Arial" pitchFamily="34" charset="0"/>
                <a:cs typeface="Arial" pitchFamily="34" charset="0"/>
              </a:rPr>
              <a:t>ValueError</a:t>
            </a:r>
            <a:r>
              <a:rPr lang="en-GB" dirty="0">
                <a:latin typeface="Arial" pitchFamily="34" charset="0"/>
                <a:cs typeface="Arial" pitchFamily="34" charset="0"/>
              </a:rPr>
              <a:t>.</a:t>
            </a:r>
            <a:endParaRPr lang="he-IL" dirty="0">
              <a:latin typeface="Arial" pitchFamily="34" charset="0"/>
              <a:cs typeface="Arial" pitchFamily="34" charset="0"/>
            </a:endParaRPr>
          </a:p>
          <a:p>
            <a:pPr lvl="1">
              <a:spcBef>
                <a:spcPts val="600"/>
              </a:spcBef>
            </a:pPr>
            <a:r>
              <a:rPr lang="en-US" dirty="0">
                <a:latin typeface="Arial" pitchFamily="34" charset="0"/>
                <a:cs typeface="Arial" pitchFamily="34" charset="0"/>
              </a:rPr>
              <a:t>__</a:t>
            </a:r>
            <a:r>
              <a:rPr lang="en-US" dirty="0" err="1">
                <a:latin typeface="Arial" pitchFamily="34" charset="0"/>
                <a:cs typeface="Arial" pitchFamily="34" charset="0"/>
              </a:rPr>
              <a:t>len</a:t>
            </a:r>
            <a:r>
              <a:rPr lang="en-US" dirty="0">
                <a:latin typeface="Arial" pitchFamily="34" charset="0"/>
                <a:cs typeface="Arial" pitchFamily="34" charset="0"/>
              </a:rPr>
              <a:t>__(self)</a:t>
            </a:r>
            <a:r>
              <a:rPr lang="he-IL" dirty="0">
                <a:latin typeface="Arial" pitchFamily="34" charset="0"/>
                <a:cs typeface="Arial" pitchFamily="34" charset="0"/>
              </a:rPr>
              <a:t>: </a:t>
            </a:r>
            <a:endParaRPr lang="en-US" dirty="0">
              <a:latin typeface="Arial" pitchFamily="34" charset="0"/>
              <a:cs typeface="Arial" pitchFamily="34" charset="0"/>
            </a:endParaRPr>
          </a:p>
          <a:p>
            <a:pPr lvl="2">
              <a:spcBef>
                <a:spcPts val="600"/>
              </a:spcBef>
            </a:pPr>
            <a:r>
              <a:rPr lang="en-US" dirty="0">
                <a:latin typeface="Arial" pitchFamily="34" charset="0"/>
                <a:cs typeface="Arial" pitchFamily="34" charset="0"/>
              </a:rPr>
              <a:t>Returns the number of elements in the LUD.</a:t>
            </a:r>
            <a:endParaRPr lang="he-IL" dirty="0">
              <a:latin typeface="Arial" pitchFamily="34" charset="0"/>
              <a:cs typeface="Arial" pitchFamily="34" charset="0"/>
            </a:endParaRPr>
          </a:p>
          <a:p>
            <a:pPr lvl="1">
              <a:spcBef>
                <a:spcPts val="600"/>
              </a:spcBef>
            </a:pPr>
            <a:r>
              <a:rPr lang="en-US" dirty="0">
                <a:latin typeface="Arial" pitchFamily="34" charset="0"/>
                <a:cs typeface="Arial" pitchFamily="34" charset="0"/>
              </a:rPr>
              <a:t>__contains__(self, key)</a:t>
            </a:r>
            <a:r>
              <a:rPr lang="he-IL" dirty="0">
                <a:latin typeface="Arial" pitchFamily="34" charset="0"/>
                <a:cs typeface="Arial" pitchFamily="34" charset="0"/>
              </a:rPr>
              <a:t>:</a:t>
            </a:r>
            <a:endParaRPr lang="en-US" dirty="0">
              <a:latin typeface="Arial" pitchFamily="34" charset="0"/>
              <a:cs typeface="Arial" pitchFamily="34" charset="0"/>
            </a:endParaRPr>
          </a:p>
          <a:p>
            <a:pPr lvl="2">
              <a:spcBef>
                <a:spcPts val="600"/>
              </a:spcBef>
            </a:pPr>
            <a:r>
              <a:rPr lang="en-US" dirty="0">
                <a:latin typeface="Arial" pitchFamily="34" charset="0"/>
                <a:cs typeface="Arial" pitchFamily="34" charset="0"/>
              </a:rPr>
              <a:t>Returns True if there key is in the dictionary.</a:t>
            </a:r>
            <a:endParaRPr lang="he-IL" dirty="0">
              <a:latin typeface="Arial" pitchFamily="34" charset="0"/>
              <a:cs typeface="Arial" pitchFamily="34" charset="0"/>
            </a:endParaRPr>
          </a:p>
          <a:p>
            <a:pPr lvl="1">
              <a:spcBef>
                <a:spcPts val="600"/>
              </a:spcBef>
            </a:pPr>
            <a:r>
              <a:rPr lang="en-US" dirty="0">
                <a:latin typeface="Arial" pitchFamily="34" charset="0"/>
                <a:cs typeface="Arial" pitchFamily="34" charset="0"/>
              </a:rPr>
              <a:t>get(self, key)</a:t>
            </a:r>
            <a:r>
              <a:rPr lang="he-IL" dirty="0">
                <a:latin typeface="Arial" pitchFamily="34" charset="0"/>
                <a:cs typeface="Arial" pitchFamily="34" charset="0"/>
              </a:rPr>
              <a:t>:</a:t>
            </a:r>
            <a:endParaRPr lang="en-US" dirty="0">
              <a:latin typeface="Arial" pitchFamily="34" charset="0"/>
              <a:cs typeface="Arial" pitchFamily="34" charset="0"/>
            </a:endParaRPr>
          </a:p>
          <a:p>
            <a:pPr lvl="2">
              <a:spcBef>
                <a:spcPts val="600"/>
              </a:spcBef>
            </a:pPr>
            <a:r>
              <a:rPr lang="en-US" dirty="0">
                <a:latin typeface="Arial" pitchFamily="34" charset="0"/>
                <a:cs typeface="Arial" pitchFamily="34" charset="0"/>
              </a:rPr>
              <a:t>Returns the value of the key, moreover, it updates the counter. If key not exists in the dictionary, the method returns none.</a:t>
            </a:r>
            <a:endParaRPr lang="he-IL" dirty="0">
              <a:latin typeface="Arial" pitchFamily="34" charset="0"/>
              <a:cs typeface="Arial" pitchFamily="34" charset="0"/>
            </a:endParaRPr>
          </a:p>
          <a:p>
            <a:pPr lvl="1">
              <a:spcBef>
                <a:spcPts val="600"/>
              </a:spcBef>
            </a:pPr>
            <a:r>
              <a:rPr lang="en-US" dirty="0">
                <a:latin typeface="Arial" pitchFamily="34" charset="0"/>
                <a:cs typeface="Arial" pitchFamily="34" charset="0"/>
              </a:rPr>
              <a:t>put(self, key, value)</a:t>
            </a:r>
            <a:r>
              <a:rPr lang="he-IL" dirty="0">
                <a:latin typeface="Arial" pitchFamily="34" charset="0"/>
                <a:cs typeface="Arial" pitchFamily="34" charset="0"/>
              </a:rPr>
              <a:t>:</a:t>
            </a:r>
            <a:endParaRPr lang="en-US" dirty="0">
              <a:latin typeface="Arial" pitchFamily="34" charset="0"/>
              <a:cs typeface="Arial" pitchFamily="34" charset="0"/>
            </a:endParaRPr>
          </a:p>
          <a:p>
            <a:pPr lvl="2">
              <a:spcBef>
                <a:spcPts val="600"/>
              </a:spcBef>
            </a:pPr>
            <a:r>
              <a:rPr lang="en-US" dirty="0">
                <a:latin typeface="Arial" pitchFamily="34" charset="0"/>
                <a:cs typeface="Arial" pitchFamily="34" charset="0"/>
              </a:rPr>
              <a:t>Adds a new key, value element to the dictionary.</a:t>
            </a:r>
            <a:endParaRPr lang="he-IL" dirty="0">
              <a:latin typeface="Arial" pitchFamily="34" charset="0"/>
              <a:cs typeface="Arial" pitchFamily="34" charset="0"/>
            </a:endParaRPr>
          </a:p>
        </p:txBody>
      </p:sp>
    </p:spTree>
    <p:extLst>
      <p:ext uri="{BB962C8B-B14F-4D97-AF65-F5344CB8AC3E}">
        <p14:creationId xmlns:p14="http://schemas.microsoft.com/office/powerpoint/2010/main" val="282257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500"/>
                                        <p:tgtEl>
                                          <p:spTgt spid="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Effect transition="in" filter="fade">
                                      <p:cBhvr>
                                        <p:cTn id="5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39600</TotalTime>
  <Words>2921</Words>
  <Application>Microsoft Office PowerPoint</Application>
  <PresentationFormat>On-screen Show (4:3)</PresentationFormat>
  <Paragraphs>401</Paragraphs>
  <Slides>38</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38</vt:i4>
      </vt:variant>
    </vt:vector>
  </HeadingPairs>
  <TitlesOfParts>
    <vt:vector size="50" baseType="lpstr">
      <vt:lpstr>Arial</vt:lpstr>
      <vt:lpstr>Arial Narrow</vt:lpstr>
      <vt:lpstr>Calibri</vt:lpstr>
      <vt:lpstr>Courier</vt:lpstr>
      <vt:lpstr>Courier New</vt:lpstr>
      <vt:lpstr>Franklin Gothic Book</vt:lpstr>
      <vt:lpstr>Perpetua</vt:lpstr>
      <vt:lpstr>Times New Roman</vt:lpstr>
      <vt:lpstr>Wingdings</vt:lpstr>
      <vt:lpstr>Wingdings 2</vt:lpstr>
      <vt:lpstr>Equity</vt:lpstr>
      <vt:lpstr>1_Equity</vt:lpstr>
      <vt:lpstr>Programming for Engineers in Python</vt:lpstr>
      <vt:lpstr>OOP1 – Recap: </vt:lpstr>
      <vt:lpstr>Classes - example</vt:lpstr>
      <vt:lpstr>Classes – Attributes and Methods</vt:lpstr>
      <vt:lpstr>Classes – Attributes and Methods</vt:lpstr>
      <vt:lpstr>Classes – Instantiate and Use</vt:lpstr>
      <vt:lpstr>Plan</vt:lpstr>
      <vt:lpstr> Least used dictionary</vt:lpstr>
      <vt:lpstr>Least used dictionary</vt:lpstr>
      <vt:lpstr>code</vt:lpstr>
      <vt:lpstr>code</vt:lpstr>
      <vt:lpstr>Usage example</vt:lpstr>
      <vt:lpstr>Plan</vt:lpstr>
      <vt:lpstr>PowerPoint Presentation</vt:lpstr>
      <vt:lpstr>String Distance Function</vt:lpstr>
      <vt:lpstr>PowerPoint Presentation</vt:lpstr>
      <vt:lpstr>PowerPoint Presentation</vt:lpstr>
      <vt:lpstr>Plan</vt:lpstr>
      <vt:lpstr>PowerPoint Presentation</vt:lpstr>
      <vt:lpstr>Gene Class – Constructor</vt:lpstr>
      <vt:lpstr>Gene Class – is_valid</vt:lpstr>
      <vt:lpstr>Gene Class – __repr__ and __len__</vt:lpstr>
      <vt:lpstr>Gene Class – distance</vt:lpstr>
      <vt:lpstr>Gene Class – Codons</vt:lpstr>
      <vt:lpstr>PowerPoint Presentation</vt:lpstr>
      <vt:lpstr>PowerPoint Presentation</vt:lpstr>
      <vt:lpstr>PowerPoint Presentation</vt:lpstr>
      <vt:lpstr>Plan</vt:lpstr>
      <vt:lpstr>Moed B exam- Fall 2015</vt:lpstr>
      <vt:lpstr>Moed B exam- Fall 2015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tel aviv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Engineers in Python</dc:title>
  <dc:creator>roye</dc:creator>
  <cp:lastModifiedBy>E. Levy</cp:lastModifiedBy>
  <cp:revision>539</cp:revision>
  <cp:lastPrinted>2016-12-28T09:42:41Z</cp:lastPrinted>
  <dcterms:created xsi:type="dcterms:W3CDTF">2014-12-08T08:57:57Z</dcterms:created>
  <dcterms:modified xsi:type="dcterms:W3CDTF">2019-12-22T07:14:55Z</dcterms:modified>
</cp:coreProperties>
</file>