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2"/>
  </p:notesMasterIdLst>
  <p:handoutMasterIdLst>
    <p:handoutMasterId r:id="rId43"/>
  </p:handoutMasterIdLst>
  <p:sldIdLst>
    <p:sldId id="256" r:id="rId3"/>
    <p:sldId id="558" r:id="rId4"/>
    <p:sldId id="641" r:id="rId5"/>
    <p:sldId id="642" r:id="rId6"/>
    <p:sldId id="625" r:id="rId7"/>
    <p:sldId id="640" r:id="rId8"/>
    <p:sldId id="643" r:id="rId9"/>
    <p:sldId id="590" r:id="rId10"/>
    <p:sldId id="648" r:id="rId11"/>
    <p:sldId id="649" r:id="rId12"/>
    <p:sldId id="650" r:id="rId13"/>
    <p:sldId id="651" r:id="rId14"/>
    <p:sldId id="593" r:id="rId15"/>
    <p:sldId id="647" r:id="rId16"/>
    <p:sldId id="608" r:id="rId17"/>
    <p:sldId id="617" r:id="rId18"/>
    <p:sldId id="594" r:id="rId19"/>
    <p:sldId id="652" r:id="rId20"/>
    <p:sldId id="665" r:id="rId21"/>
    <p:sldId id="666" r:id="rId22"/>
    <p:sldId id="660" r:id="rId23"/>
    <p:sldId id="661" r:id="rId24"/>
    <p:sldId id="511" r:id="rId25"/>
    <p:sldId id="513" r:id="rId26"/>
    <p:sldId id="515" r:id="rId27"/>
    <p:sldId id="516" r:id="rId28"/>
    <p:sldId id="514" r:id="rId29"/>
    <p:sldId id="512" r:id="rId30"/>
    <p:sldId id="518" r:id="rId31"/>
    <p:sldId id="611" r:id="rId32"/>
    <p:sldId id="519" r:id="rId33"/>
    <p:sldId id="521" r:id="rId34"/>
    <p:sldId id="535" r:id="rId35"/>
    <p:sldId id="540" r:id="rId36"/>
    <p:sldId id="618" r:id="rId37"/>
    <p:sldId id="619" r:id="rId38"/>
    <p:sldId id="620" r:id="rId39"/>
    <p:sldId id="621" r:id="rId40"/>
    <p:sldId id="622" r:id="rId41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FF6600"/>
    <a:srgbClr val="CC0000"/>
    <a:srgbClr val="33CC33"/>
    <a:srgbClr val="008080"/>
    <a:srgbClr val="CCFFCC"/>
    <a:srgbClr val="CC0066"/>
    <a:srgbClr val="CC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2140" autoAdjust="0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FF60AA1-A725-418B-B58B-D2B9D4575C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DBCE330-ECC2-49B0-8CF5-25ECA4030D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27DCB41B-3EC4-4BFF-845B-C48F84409F31}" type="slidenum">
              <a:rPr lang="he-IL" sz="1200"/>
              <a:pPr rtl="0"/>
              <a:t>27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1D2B7B4F-B85D-4068-8486-4ED27027A4C3}" type="slidenum">
              <a:rPr lang="he-IL" sz="1200"/>
              <a:pPr rtl="0"/>
              <a:t>28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B94C7C7-EB49-4710-AC2C-F31834816499}" type="slidenum">
              <a:rPr lang="he-IL" sz="1200"/>
              <a:pPr rtl="0"/>
              <a:t>29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90B2A6B-CB0B-4A1F-B947-FD177108438E}" type="slidenum">
              <a:rPr lang="he-IL" sz="1200"/>
              <a:pPr rtl="0"/>
              <a:t>30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90B2A6B-CB0B-4A1F-B947-FD177108438E}" type="slidenum">
              <a:rPr lang="he-IL" sz="1200"/>
              <a:pPr rtl="0"/>
              <a:t>31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A02E307-73DC-4274-9596-5E932CA57D64}" type="slidenum">
              <a:rPr lang="he-IL" sz="1200"/>
              <a:pPr rtl="0"/>
              <a:t>32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D060FCE6-7265-440F-A52C-2D90760B915E}" type="slidenum">
              <a:rPr lang="he-IL" sz="1200"/>
              <a:pPr rtl="0"/>
              <a:t>33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89477DAD-E0C9-47A9-9C42-37CC0DA27257}" type="slidenum">
              <a:rPr lang="he-IL" sz="1200"/>
              <a:pPr rtl="0"/>
              <a:t>34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10B0670B-1095-4E27-B5E3-77A2806D3705}" type="slidenum">
              <a:rPr lang="he-IL" sz="1200"/>
              <a:pPr rtl="0"/>
              <a:t>23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B22F2F1-E8E5-4373-A3BD-8254F607243C}" type="slidenum">
              <a:rPr lang="he-IL" sz="1200"/>
              <a:pPr rtl="0"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E8D84257-6810-4D75-BB68-3F47020CD974}" type="slidenum">
              <a:rPr lang="he-IL" sz="1200"/>
              <a:pPr rtl="0"/>
              <a:t>25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47A73E6-4336-4522-B578-A8A486B7D666}" type="slidenum">
              <a:rPr lang="he-IL" sz="1200"/>
              <a:pPr rtl="0"/>
              <a:t>26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7E74-F38D-465A-8197-2075CD94142E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3D43-989B-401C-B121-982FD55414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1EF2-A3F8-4CDB-9100-745D96F7CCFB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3387-8B02-41D3-9C6E-68FD6D5546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9596-A11E-42AD-9062-CFF7CF3D661E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9047-6ED9-44DC-8B0D-397CC0327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B821-1D36-49E2-BCA8-63CB8A1EA1D8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9CBF-561D-42A5-88F6-7A394B6A84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7B53-DEC0-439C-8767-2ADCCFF916E8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25D2-69B4-482F-94AF-E5FE2588A8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1C88-E25A-4A7A-95BB-F71BA8FBE781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1D52-EBF5-4D4D-AC54-B574AC3278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F9C4-C4AD-46CA-8C13-5DCC9B6FEEFF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9935-9240-4FF9-AE8D-6C8B6D56CE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D30C-C160-4288-BA57-B995D2BFD012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06BB5-DC03-4A6A-9DB7-D48A1ABA85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00D6-D604-495E-9A52-8A304D3C09A8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81312-57E8-4813-8E19-41A24483D4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41D1-9EDE-43DC-ADF4-D7CBF91C1A50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E4602-71B5-4DD3-898D-339C6D0202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F63E-6BA9-4B73-BD03-2FFA51F05803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6284-CAA0-40BA-8C97-B936C3B012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9F6D-9BAB-447A-8D8F-74A147911969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B6B9-6F0A-42D1-B7F5-4B16C7EACE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8D8D1-5650-41FF-8553-C328D2772B50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19C0-C649-4FFD-9573-45840500CD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D52B-6521-4C69-864A-442FF38D063F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5A7A-00E8-4BC9-9AF3-A3C9544636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677B-8156-4252-9338-A7BF594361EA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90F6E-2F71-4C0C-BBD4-D38A5EB4D8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D060-3D21-40F9-89DB-AC276C26FAA3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E9276-5EC4-48F5-80F2-8E0F78DF04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BD6BB-BC69-4B76-B8B6-48BFF84D4A7B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99E6-DBED-4C08-9130-649A36C136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830F-D232-4119-AE2C-36BC994DDF8F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E0EF-D244-4AB2-85A5-57B30F15F6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6C9F-A878-47A0-818B-8F16BE701330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EEF0-B141-424C-8F96-B691109035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1A5D-2592-4A46-B0C3-4B1136A07DEA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F97E-D28F-4DAA-89C5-957715D248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4F0F-AF7E-4FE6-9DEF-F65292B5E5AE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9A12-6225-4C0E-AC14-3B9C1CC054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AE103-04AE-469E-A357-7277046B1DF2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1F6B-5AB2-4B5F-813D-965A6DCC04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A0BA9-4D52-49DA-8D75-5E9A2E0B8CE2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04D6B-B77F-4830-97DA-7C210DCC5C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E35B-A115-4D48-A20C-2D2685406408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C31F1-4D30-41AF-A832-6074F6F60FB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E8C65E-7FEE-4B15-AFC1-B530BBC8D718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CD23F7-2141-4B6C-B6B5-2F0C27B9ED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8AAB5C-EB61-4F4D-9D83-B314D4588BFB}" type="datetime1">
              <a:rPr lang="en-US"/>
              <a:pPr>
                <a:defRPr/>
              </a:pPr>
              <a:t>12/20/20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1D5026-7931-450B-829B-8D3296F5A6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www.youtube.com/watch?v=bgtHKR0aQpQ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imgres?imgurl=http://belmadogdas.com/mr_ct_segmentation.jpg&amp;imgrefurl=http://belmadogdas.com/research.html&amp;h=766&amp;w=591&amp;sz=85&amp;tbnid=Mt3T-YLhtebXIM:&amp;tbnh=90&amp;tbnw=69&amp;prev=/search?q=image+segmentation&amp;tbm=isch&amp;tbo=u&amp;zoom=1&amp;q=image+segmentation&amp;docid=pJobuqo1-VXtQM&amp;sa=X&amp;ei=LzYET_qvMJPb8QPghvi6AQ&amp;ved=0CFAQ9QEwBg&amp;dur=52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refere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C66D2-FF18-4418-882F-5D53CE8602FF}" type="slidenum">
              <a:rPr lang="he-IL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7772400" cy="914400"/>
          </a:xfrm>
        </p:spPr>
        <p:txBody>
          <a:bodyPr/>
          <a:lstStyle/>
          <a:p>
            <a:pPr eaLnBrk="1" hangingPunct="1"/>
            <a:r>
              <a:rPr lang="en-GB" sz="7200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5181600"/>
            <a:ext cx="373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Fall 2020</a:t>
            </a:r>
          </a:p>
        </p:txBody>
      </p:sp>
      <p:sp>
        <p:nvSpPr>
          <p:cNvPr id="3078" name="Rectangle 2"/>
          <p:cNvSpPr txBox="1">
            <a:spLocks noChangeArrowheads="1"/>
          </p:cNvSpPr>
          <p:nvPr/>
        </p:nvSpPr>
        <p:spPr bwMode="auto">
          <a:xfrm>
            <a:off x="457200" y="3429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NumPy and </a:t>
            </a:r>
          </a:p>
          <a:p>
            <a:pPr algn="ctr" rtl="0"/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הסבר קווי 1 5"/>
          <p:cNvSpPr/>
          <p:nvPr/>
        </p:nvSpPr>
        <p:spPr bwMode="auto">
          <a:xfrm>
            <a:off x="5486400" y="1798638"/>
            <a:ext cx="3429000" cy="646331"/>
          </a:xfrm>
          <a:prstGeom prst="borderCallout1">
            <a:avLst>
              <a:gd name="adj1" fmla="val 48266"/>
              <a:gd name="adj2" fmla="val -275"/>
              <a:gd name="adj3" fmla="val 75364"/>
              <a:gd name="adj4" fmla="val -53136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Like range in Python, but returns a </a:t>
            </a:r>
            <a:r>
              <a:rPr lang="en-US" dirty="0" err="1">
                <a:latin typeface="Arial" charset="0"/>
              </a:rPr>
              <a:t>numpy</a:t>
            </a:r>
            <a:r>
              <a:rPr lang="en-US" dirty="0">
                <a:latin typeface="Arial" charset="0"/>
              </a:rPr>
              <a:t> array object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905000"/>
            <a:ext cx="86106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2, 3, 4, 5, 6, 7, 8, 9])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3, 4, 5, 6])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(2,7,2)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 (exclusive), step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4, 6])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7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5.5, 0.5))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 (exclusive), step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  1.5 2.  2.5 3.  3.5 4.  4.5 5.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 is similar to standard lists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5.5, 0.5)[3:1:-1])</a:t>
            </a:r>
            <a:endParaRPr lang="en-US" sz="19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[2.5 2.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end, number of points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5, 9))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  1.5 2.  2.5 3.  3.5 4.  4.5 5.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Arrays with random values between 0 and 1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[0.16857547 0.31380802 0.00347811 0.87055124 0.23589622]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81000" y="62116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Additional ways to create arrays in </a:t>
            </a:r>
            <a:r>
              <a:rPr lang="en-US" sz="1200" dirty="0" err="1"/>
              <a:t>NumPy</a:t>
            </a:r>
            <a:r>
              <a:rPr lang="en-US" sz="1200" dirty="0"/>
              <a:t>: </a:t>
            </a:r>
            <a:endParaRPr lang="he-IL" sz="1200" dirty="0">
              <a:hlinkClick r:id="" action="ppaction://noaction"/>
            </a:endParaRPr>
          </a:p>
          <a:p>
            <a:pPr algn="l" rtl="0"/>
            <a:r>
              <a:rPr lang="he-IL" sz="1200" dirty="0">
                <a:hlinkClick r:id="" action="ppaction://noaction"/>
              </a:rPr>
              <a:t>http://docs.scipy.org/doc/numpy-1.10.1/reference/routines.array-creation.html#routines-array-creation</a:t>
            </a:r>
            <a:endParaRPr lang="he-IL" sz="1200" dirty="0"/>
          </a:p>
          <a:p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343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/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Indexing and slicing: similar to lists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38200" y="1676400"/>
            <a:ext cx="5257800" cy="4861520"/>
          </a:xfrm>
        </p:spPr>
        <p:txBody>
          <a:bodyPr>
            <a:noAutofit/>
          </a:bodyPr>
          <a:lstStyle/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np.diag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0, 0],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[0, 1, 0],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[0, 0, 2]])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a[1, 1]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a[2, 1] = 10</a:t>
            </a:r>
            <a:endParaRPr lang="en-US" sz="2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a[1, :]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a[1] also works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0])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a[:,1]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 1, 10])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a[2, 1:]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 2])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181600" y="2209800"/>
            <a:ext cx="3714776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Slicing: specify which rows/columns </a:t>
            </a:r>
          </a:p>
          <a:p>
            <a:pPr algn="ctr"/>
            <a:r>
              <a:rPr lang="he-IL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to take by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A[rows, columns]</a:t>
            </a:r>
          </a:p>
        </p:txBody>
      </p:sp>
    </p:spTree>
    <p:extLst>
      <p:ext uri="{BB962C8B-B14F-4D97-AF65-F5344CB8AC3E}">
        <p14:creationId xmlns:p14="http://schemas.microsoft.com/office/powerpoint/2010/main" val="21398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2358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Reshaping an Array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array([0., 1., 2., 3., 4., 5., 6., 7., 8., 9.])</a:t>
            </a:r>
          </a:p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((5, 2))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array([[0., 1.],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[2., 3.],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[4., 5.],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[6., 7.],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[8., 9.]])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(5, 2) </a:t>
            </a:r>
            <a:endParaRPr lang="he-IL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286000"/>
          <a:ext cx="39624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3810000"/>
          <a:ext cx="79248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858000" y="289560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048000"/>
            <a:ext cx="1107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Reshape</a:t>
            </a:r>
            <a:endParaRPr lang="he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82F791-287F-495B-AD4B-785AAF1B63E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743200"/>
            <a:ext cx="137160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D2E6B-36CC-46DE-8CF2-835AB8F6903C}"/>
              </a:ext>
            </a:extLst>
          </p:cNvPr>
          <p:cNvCxnSpPr/>
          <p:nvPr/>
        </p:nvCxnSpPr>
        <p:spPr bwMode="auto">
          <a:xfrm>
            <a:off x="2684502" y="2743200"/>
            <a:ext cx="1524000" cy="8382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39B6B-1B4E-4CCA-B4B7-DF116842F4E4}"/>
              </a:ext>
            </a:extLst>
          </p:cNvPr>
          <p:cNvSpPr txBox="1"/>
          <p:nvPr/>
        </p:nvSpPr>
        <p:spPr>
          <a:xfrm>
            <a:off x="3669520" y="3653589"/>
            <a:ext cx="22621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Creates a new array</a:t>
            </a:r>
          </a:p>
        </p:txBody>
      </p:sp>
    </p:spTree>
    <p:extLst>
      <p:ext uri="{BB962C8B-B14F-4D97-AF65-F5344CB8AC3E}">
        <p14:creationId xmlns:p14="http://schemas.microsoft.com/office/powerpoint/2010/main" val="25692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28599" y="1752600"/>
            <a:ext cx="8667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(0, 10, 15)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array([ 4,  9,  1,  7,  0,  9,  8, 10,  1,  0,  7,  7,  9,  5,  1])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6" y="3124200"/>
            <a:ext cx="5338763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3733800"/>
            <a:ext cx="3124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Documentation - search </a:t>
            </a:r>
            <a:r>
              <a:rPr lang="en-US" dirty="0" err="1"/>
              <a:t>np.random.random_integers</a:t>
            </a:r>
            <a:r>
              <a:rPr lang="en-US" dirty="0"/>
              <a:t> in google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4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28600" y="1801614"/>
            <a:ext cx="8686800" cy="530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(0, 10, 15)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9, 5,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10, 10, 8, 4, 1, 5, 1, 6, 5, 10, 5])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4, 5, 6, 7, 8, 9, 10, 11, 12, 13, 14])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 = a==b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False, False, False,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False, False, False, False, False, False])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comp1.any()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comp1.all()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comp1.nonzero()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(array([0, 3],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=int64),)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</a:rPr>
              <a:t>&gt;&gt;&gt;</a:t>
            </a:r>
            <a:r>
              <a:rPr lang="en-US" sz="1600" dirty="0"/>
              <a:t> comp1.sum()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</a:rPr>
              <a:t>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43434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Any is true?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49530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Are all true?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5626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Get the True indices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130C9E9-A8F4-4186-AD68-647A25783813}"/>
              </a:ext>
            </a:extLst>
          </p:cNvPr>
          <p:cNvSpPr/>
          <p:nvPr/>
        </p:nvSpPr>
        <p:spPr bwMode="auto">
          <a:xfrm rot="5400000">
            <a:off x="1950218" y="3196673"/>
            <a:ext cx="143547" cy="569053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873B-57D8-4A16-AA87-B9C5796799E0}"/>
              </a:ext>
            </a:extLst>
          </p:cNvPr>
          <p:cNvSpPr txBox="1"/>
          <p:nvPr/>
        </p:nvSpPr>
        <p:spPr>
          <a:xfrm>
            <a:off x="2316997" y="3186193"/>
            <a:ext cx="5370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# array of Booleans, elementwise comparison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6114365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How many TRUEs are in comp1?</a:t>
            </a:r>
          </a:p>
        </p:txBody>
      </p:sp>
    </p:spTree>
    <p:extLst>
      <p:ext uri="{BB962C8B-B14F-4D97-AF65-F5344CB8AC3E}">
        <p14:creationId xmlns:p14="http://schemas.microsoft.com/office/powerpoint/2010/main" val="29033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152400" y="1697323"/>
            <a:ext cx="8991600" cy="1840195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3, 8, 0, 19, 10, 11, 9, 10, 6, 0, 20, 12, 7, 14])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71500" y="5112603"/>
            <a:ext cx="826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da-DK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True, False, True, False, False, False, True, False,True, True, False, True, False, False])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3817203"/>
            <a:ext cx="60960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result?</a:t>
            </a: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type of the new object?</a:t>
            </a:r>
          </a:p>
        </p:txBody>
      </p:sp>
    </p:spTree>
    <p:extLst>
      <p:ext uri="{BB962C8B-B14F-4D97-AF65-F5344CB8AC3E}">
        <p14:creationId xmlns:p14="http://schemas.microsoft.com/office/powerpoint/2010/main" val="40577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268688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 3,  8,  0, 19, 10, 11,  9, 10,  6,  0, 20, 12,  7, 14])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 True, False,  True, False, False, False,  True, False, True,  True, False,  True, False, False])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= (a % 3 == 0)</a:t>
            </a:r>
          </a:p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sub-array: this is a copy!</a:t>
            </a:r>
          </a:p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a[mask]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6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274"/>
          </a:xfrm>
        </p:spPr>
        <p:txBody>
          <a:bodyPr/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483066" y="1600200"/>
            <a:ext cx="8229600" cy="457348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19, 10, 11,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7, 14])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= (a % 3 == 0)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sub-array: this is a copy!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a[mask]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array([ 3, 0, 9, 6, 0, 12])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sub-array 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a[mask] = -1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-1, 8, -1, 19, 10, 11, -1, 10, -1, -1, 20, -1, 7, 14])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1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	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600" dirty="0"/>
              <a:t>Basics of </a:t>
            </a:r>
            <a:r>
              <a:rPr lang="en-US" dirty="0"/>
              <a:t>:</a:t>
            </a:r>
          </a:p>
          <a:p>
            <a:pPr lvl="1">
              <a:spcBef>
                <a:spcPts val="900"/>
              </a:spcBef>
              <a:buSzPct val="70000"/>
              <a:buFont typeface="Courier New" pitchFamily="49" charset="0"/>
              <a:buChar char="o"/>
            </a:pPr>
            <a:r>
              <a:rPr lang="en-US" dirty="0" err="1">
                <a:cs typeface="+mj-cs"/>
              </a:rPr>
              <a:t>NumPy</a:t>
            </a:r>
            <a:r>
              <a:rPr lang="en-US" dirty="0">
                <a:cs typeface="+mj-cs"/>
              </a:rPr>
              <a:t> </a:t>
            </a:r>
          </a:p>
          <a:p>
            <a:pPr lvl="1">
              <a:spcBef>
                <a:spcPts val="900"/>
              </a:spcBef>
              <a:buSzPct val="70000"/>
              <a:buFont typeface="Courier New" pitchFamily="49" charset="0"/>
              <a:buChar char="o"/>
            </a:pPr>
            <a:r>
              <a:rPr lang="en-US" dirty="0" err="1">
                <a:cs typeface="+mj-cs"/>
              </a:rPr>
              <a:t>SciPy</a:t>
            </a:r>
            <a:r>
              <a:rPr lang="en-US" dirty="0">
                <a:cs typeface="+mj-cs"/>
              </a:rPr>
              <a:t> </a:t>
            </a:r>
          </a:p>
          <a:p>
            <a:pPr lvl="1">
              <a:spcBef>
                <a:spcPts val="900"/>
              </a:spcBef>
              <a:buSzPct val="70000"/>
              <a:buNone/>
            </a:pPr>
            <a:endParaRPr lang="en-US" dirty="0">
              <a:cs typeface="+mj-cs"/>
            </a:endParaRPr>
          </a:p>
          <a:p>
            <a:pPr marL="0" indent="0"/>
            <a:r>
              <a:rPr lang="en-US" dirty="0">
                <a:cs typeface="+mj-cs"/>
              </a:rPr>
              <a:t>  </a:t>
            </a:r>
            <a:r>
              <a:rPr lang="en-US" sz="3600" dirty="0">
                <a:cs typeface="+mj-cs"/>
              </a:rPr>
              <a:t>Image Processing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281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 descr="http://www.cs.cmu.edu/afs/cs.cmu.edu/academic/class/15463-f10/www/final_proj/www/gmethvin/pu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572000"/>
            <a:ext cx="2319020" cy="2095500"/>
          </a:xfrm>
          <a:prstGeom prst="rect">
            <a:avLst/>
          </a:prstGeom>
          <a:noFill/>
        </p:spPr>
      </p:pic>
      <p:pic>
        <p:nvPicPr>
          <p:cNvPr id="62470" name="Picture 6" descr="http://i.stack.imgur.com/vEze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9674" y="4572000"/>
            <a:ext cx="2295525" cy="2074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41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 II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27584" y="1519808"/>
            <a:ext cx="8011616" cy="343319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Indexing with array/list of integers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(0, 100, 10)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10, 20, 30, 40, 50, 60, 70, 80, 90])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a[[2, 3, 2, 4, 2]] 	    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[2, 3, 2, 4, 2] is a list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array([20, 30, 20, 40, 20])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7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38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545" y="1088025"/>
            <a:ext cx="3036455" cy="249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609600" y="2005657"/>
            <a:ext cx="6324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 1], [2, 2]])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array([[1, 1],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[2, 2]])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works on the entire matrix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l" rtl="0"/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(axis=0)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the columns along axis 0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array([3, 3])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x[:, 0].sum(), x[:, 1].sum()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algn="l" rtl="0"/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the rows along axis 1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4])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x[0, :].sum(), x[1, :].sum()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9880" y="4779141"/>
            <a:ext cx="25279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Also works with </a:t>
            </a:r>
            <a:r>
              <a:rPr lang="en-US" sz="2400" b="1" dirty="0"/>
              <a:t>x.min, x.max, </a:t>
            </a:r>
            <a:r>
              <a:rPr lang="en-US" sz="2400" b="1" dirty="0" err="1"/>
              <a:t>x.mean</a:t>
            </a:r>
            <a:r>
              <a:rPr lang="en-US" sz="2400" b="1" dirty="0"/>
              <a:t> </a:t>
            </a:r>
            <a:r>
              <a:rPr lang="en-US" sz="2000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599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Sorting along an axis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928662" y="1643050"/>
            <a:ext cx="8062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([[4, 3, 5], [1, 2, 1]])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axis=1)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array([[3, 4, 5],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1, 2]])</a:t>
            </a:r>
          </a:p>
        </p:txBody>
      </p:sp>
      <p:sp>
        <p:nvSpPr>
          <p:cNvPr id="6" name="מלבן 5"/>
          <p:cNvSpPr/>
          <p:nvPr/>
        </p:nvSpPr>
        <p:spPr>
          <a:xfrm>
            <a:off x="928662" y="406270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array([[3, 4, 5],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1, 2]])</a:t>
            </a:r>
          </a:p>
        </p:txBody>
      </p:sp>
      <p:sp>
        <p:nvSpPr>
          <p:cNvPr id="7" name="כוכב עם 5 פינות 3"/>
          <p:cNvSpPr/>
          <p:nvPr/>
        </p:nvSpPr>
        <p:spPr bwMode="auto">
          <a:xfrm>
            <a:off x="7911900" y="5827272"/>
            <a:ext cx="457200" cy="381000"/>
          </a:xfrm>
          <a:prstGeom prst="star5">
            <a:avLst/>
          </a:prstGeom>
          <a:solidFill>
            <a:srgbClr val="FFC000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508C772-2E74-44D3-961A-1ABE252CC1A0}" type="slidenum">
              <a:rPr lang="he-IL" sz="1400"/>
              <a:pPr rtl="0"/>
              <a:t>23</a:t>
            </a:fld>
            <a:endParaRPr lang="en-US" sz="140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Application: image processing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Digital image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numeric representation of a two-dimensional image</a:t>
            </a:r>
          </a:p>
          <a:p>
            <a:pPr algn="l" rtl="0">
              <a:spcBef>
                <a:spcPct val="20000"/>
              </a:spcBef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photos, microscopic, medical, astronomical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505200"/>
            <a:ext cx="5486400" cy="322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3105584" cy="2229161"/>
          </a:xfrm>
          <a:prstGeom prst="rect">
            <a:avLst/>
          </a:prstGeom>
        </p:spPr>
      </p:pic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6273BB1-A59A-4CBE-A89B-3B620983C5FB}" type="slidenum">
              <a:rPr lang="he-IL" sz="1400"/>
              <a:pPr rtl="0"/>
              <a:t>24</a:t>
            </a:fld>
            <a:endParaRPr lang="en-US" sz="14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Representation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Encoded as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-by-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Each element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an image is called picture element (</a:t>
            </a:r>
            <a:r>
              <a:rPr lang="en-US" sz="28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), representing the light intensity / color at that location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RGB / gray-level images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Video – an image for each time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838200" y="60198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1155CC"/>
                </a:solidFill>
                <a:hlinkClick r:id="rId4"/>
              </a:rPr>
              <a:t>http://www.youtube.com/watch?v=bgtHKR0aQpQ</a:t>
            </a:r>
            <a:endParaRPr lang="en-US" dirty="0"/>
          </a:p>
        </p:txBody>
      </p:sp>
      <p:sp>
        <p:nvSpPr>
          <p:cNvPr id="27650" name="AutoShape 2" descr="Displaying rgb.PN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Picture 7" descr="rg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2690" y="3542986"/>
            <a:ext cx="3115110" cy="2248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A03D93FA-81AC-4DB3-9E6C-468384512749}" type="slidenum">
              <a:rPr lang="he-IL" sz="1400"/>
              <a:pPr rtl="0"/>
              <a:t>25</a:t>
            </a:fld>
            <a:endParaRPr lang="en-US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</a:p>
        </p:txBody>
      </p:sp>
      <p:pic>
        <p:nvPicPr>
          <p:cNvPr id="9222" name="Picture 7" descr="Resolution_illustr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800601"/>
            <a:ext cx="857794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057400" y="838200"/>
            <a:ext cx="5205413" cy="3429000"/>
            <a:chOff x="0" y="1600200"/>
            <a:chExt cx="5205413" cy="3429000"/>
          </a:xfrm>
        </p:grpSpPr>
        <p:pic>
          <p:nvPicPr>
            <p:cNvPr id="9220" name="Picture 5" descr="resolution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906588"/>
              <a:ext cx="5205413" cy="312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5" name="Rectangle 10"/>
            <p:cNvSpPr>
              <a:spLocks noChangeArrowheads="1"/>
            </p:cNvSpPr>
            <p:nvPr/>
          </p:nvSpPr>
          <p:spPr bwMode="auto">
            <a:xfrm>
              <a:off x="838200" y="1600200"/>
              <a:ext cx="3476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/>
                <a:t>Pixel resolution == pixel count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Quantization</a:t>
            </a:r>
          </a:p>
          <a:p>
            <a:pPr algn="ctr" rtl="0"/>
            <a:r>
              <a:rPr lang="en-US" sz="32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Number of bits per pixel</a:t>
            </a:r>
          </a:p>
        </p:txBody>
      </p:sp>
      <p:pic>
        <p:nvPicPr>
          <p:cNvPr id="10243" name="Picture 9" descr="Dithering_example_undithere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40360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10" descr="Dithering_example_undithered_16color_palet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6000"/>
            <a:ext cx="34036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1371600" y="1981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24 bit RGB</a:t>
            </a:r>
            <a:endParaRPr lang="he-IL"/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5105400" y="1981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16 colors</a:t>
            </a:r>
            <a:endParaRPr lang="he-IL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295400" y="56388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Note that both images have the same pixel &amp; spatial resolution</a:t>
            </a:r>
            <a:endParaRPr lang="he-I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3030093-F5E3-4413-9A9B-114E7D6AC468}" type="slidenum">
              <a:rPr lang="he-IL" sz="1400"/>
              <a:pPr rtl="0"/>
              <a:t>27</a:t>
            </a:fld>
            <a:endParaRPr lang="en-US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Gray Level Images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Most of class will deal with gray-level images (although can be applicable for color images)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 bits per pixel (256 gray levels), 0 – black, 255 – white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 representations: 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Binary – 1bit per pixel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applications use more colors (medical imaging)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FC2BC970-F97F-4FA8-8222-4C1119F91C00}" type="slidenum">
              <a:rPr lang="he-IL" sz="1400"/>
              <a:pPr rtl="0"/>
              <a:t>28</a:t>
            </a:fld>
            <a:endParaRPr lang="en-US" sz="140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 Example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7613"/>
            <a:ext cx="5672138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C254CA4-5252-45F0-881D-A1640E271025}" type="slidenum">
              <a:rPr lang="he-IL" sz="1400"/>
              <a:pPr rtl="0"/>
              <a:t>29</a:t>
            </a:fld>
            <a:endParaRPr lang="en-US" sz="140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Typical operations: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Color corrections / calibration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segmentation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registration / alignment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Denoising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Typical applications: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Machine vision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Medical image processing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125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NumPy and SciPy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packages for scientific computing that provide fast pre-compiled mathematical and numerical functions.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(Numeric Python) package provides basic routines for manipulating large arrays and matrices of numeric data.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Matlab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alternative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(Scientific Python) package extends the functionality of NumPy with a large collection of useful algorithms, like minimization, regression, and other applied mathematical techniques.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6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466C705-7A09-4A0F-B732-57651EA88017}" type="slidenum">
              <a:rPr lang="he-IL" sz="1400"/>
              <a:pPr rtl="0"/>
              <a:t>30</a:t>
            </a:fld>
            <a:endParaRPr 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Loading and Viewing an Image</a:t>
            </a:r>
          </a:p>
        </p:txBody>
      </p:sp>
      <p:sp>
        <p:nvSpPr>
          <p:cNvPr id="8" name="מציין מיקום תוכן 3"/>
          <p:cNvSpPr txBox="1">
            <a:spLocks/>
          </p:cNvSpPr>
          <p:nvPr/>
        </p:nvSpPr>
        <p:spPr>
          <a:xfrm>
            <a:off x="609600" y="1600200"/>
            <a:ext cx="4104456" cy="4539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matplotlib.pyplot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</a:rPr>
              <a:t>&gt;&gt;&gt; </a:t>
            </a:r>
            <a:r>
              <a:rPr lang="en-US" sz="2000" kern="0" dirty="0">
                <a:solidFill>
                  <a:srgbClr val="E6931A"/>
                </a:solidFill>
                <a:latin typeface="+mn-lt"/>
              </a:rPr>
              <a:t>import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</a:t>
            </a:r>
            <a:r>
              <a:rPr lang="en-US" sz="2000" kern="0" dirty="0">
                <a:solidFill>
                  <a:srgbClr val="003399"/>
                </a:solidFill>
                <a:latin typeface="+mn-lt"/>
              </a:rPr>
              <a:t> =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imageio.imread</a:t>
            </a:r>
            <a:r>
              <a:rPr lang="en-US" sz="2000" kern="0" dirty="0">
                <a:solidFill>
                  <a:srgbClr val="003399"/>
                </a:solidFill>
                <a:latin typeface="+mn-lt"/>
              </a:rPr>
              <a:t>(‘puppy1.jpg’)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&lt;type 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numpy.ndarray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'&gt;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im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[:5,:5]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array([[255, 231, 255, 250, 251],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[232, 102,  88,  71,  94],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[255,  98,  85,  86,  94],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[245,  79,  94, 104,  85],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[255,  87,  89,  90,  75]],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dtype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=uint8)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1" name="Picture 1" descr="Z:\davidama\python_for_eng\1415\week 10 numpy and ip\puppy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2696519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466C705-7A09-4A0F-B732-57651EA88017}" type="slidenum">
              <a:rPr lang="he-IL" sz="1400"/>
              <a:pPr rtl="0"/>
              <a:t>31</a:t>
            </a:fld>
            <a:endParaRPr 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Loading and Viewing an Image</a:t>
            </a:r>
          </a:p>
        </p:txBody>
      </p:sp>
      <p:sp>
        <p:nvSpPr>
          <p:cNvPr id="8" name="מציין מיקום תוכן 3"/>
          <p:cNvSpPr txBox="1">
            <a:spLocks/>
          </p:cNvSpPr>
          <p:nvPr/>
        </p:nvSpPr>
        <p:spPr>
          <a:xfrm>
            <a:off x="609600" y="1600200"/>
            <a:ext cx="4104456" cy="4539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matplotlib.pyplot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lang="en-US" sz="2000" kern="0" dirty="0">
                <a:solidFill>
                  <a:srgbClr val="E6931A"/>
                </a:solidFill>
                <a:latin typeface="+mn-lt"/>
              </a:rPr>
              <a:t>import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imread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(‘puppy1.jpg’)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&lt;type 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numpy.ndarray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im.shape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im.dtype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((256L, 256L),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dtype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('uint8')) </a:t>
            </a:r>
          </a:p>
          <a:p>
            <a:pPr marL="342900" lvl="0" indent="-342900" algn="l" rtl="0" eaLnBrk="0" hangingPunct="0">
              <a:spcBef>
                <a:spcPct val="20000"/>
              </a:spcBef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np.min(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np.max(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(3, 238)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plt.figure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plt.imshow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05000"/>
            <a:ext cx="4191000" cy="365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7ED6D86-0926-4B28-9B72-A413CAEE7CB6}" type="slidenum">
              <a:rPr lang="he-IL" sz="1400"/>
              <a:pPr rtl="0"/>
              <a:t>32</a:t>
            </a:fld>
            <a:endParaRPr lang="en-US" sz="14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Create and Save an Image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676400"/>
            <a:ext cx="5057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  <a:latin typeface="+mn-lt"/>
              </a:rPr>
              <a:t># create and save an image of vertical lines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np.zeros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((100,100))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[:,::2] = 255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plt.figure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plt.imshow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cmap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=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plt.cm.gray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  <a:latin typeface="+mn-lt"/>
              </a:rPr>
              <a:t># save image as a new file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imageio.imwrite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('newfig.bmp’,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7319" y="3722147"/>
            <a:ext cx="3308091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361830" y="3046360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3ECB16B-288E-4B60-9AE5-0CF7550CD0DF}" type="slidenum">
              <a:rPr lang="he-IL" sz="1400"/>
              <a:pPr rtl="0"/>
              <a:t>33</a:t>
            </a:fld>
            <a:endParaRPr 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28600" y="1600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Simplest segmentation method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Apply a threshold to turn a gray-scale image into a binary image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key is to select the appropriate threshold value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Popular method – Otsu’s method (maximal variance)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0" descr="ANd9GcRVdno8g9UhLby0S4ePFA3AToDAD9nw3h0alczeb4LFA4eHgMi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91000"/>
            <a:ext cx="193565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ANd9GcQm95TGs14jZ1IpjDj7h5oZ6kyUru_2JTaplh8aTDPiFAO10bo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343400"/>
            <a:ext cx="30480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FEA364B-8958-4953-9784-439892FB4653}" type="slidenum">
              <a:rPr lang="he-IL" sz="1400"/>
              <a:pPr rtl="0"/>
              <a:t>34</a:t>
            </a:fld>
            <a:endParaRPr 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Thresholding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0" y="1676400"/>
            <a:ext cx="6553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  <a:cs typeface="Arial" pitchFamily="34" charset="0"/>
              </a:rPr>
              <a:t># thresholding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lang="he-IL" sz="2400" dirty="0">
                <a:solidFill>
                  <a:srgbClr val="FF8C00"/>
                </a:solidFill>
                <a:latin typeface="+mn-lt"/>
              </a:rPr>
              <a:t>def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ment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_im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age(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im_mat, th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: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 new_mat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=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np.zeros(im_mat.shape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 new_mat[im_mat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&gt;=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] =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255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 err="1">
                <a:ln>
                  <a:noFill/>
                </a:ln>
                <a:solidFill>
                  <a:srgbClr val="FF8C00"/>
                </a:solidFill>
                <a:effectLst/>
                <a:latin typeface="+mn-lt"/>
                <a:cs typeface="Arial" pitchFamily="34" charset="0"/>
              </a:rPr>
              <a:t>return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new_mat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4068634"/>
            <a:ext cx="4495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imageio.imread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(‘puppy1.jpg’)</a:t>
            </a:r>
          </a:p>
          <a:p>
            <a:pPr lvl="0" algn="l" rtl="0"/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new_image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seg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ment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_im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age(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i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150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b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plt.figure()</a:t>
            </a:r>
            <a:b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plt.imshow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(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new_image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cmap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plt.cm.gray</a:t>
            </a:r>
            <a:r>
              <a:rPr lang="he-IL" sz="2000" dirty="0">
                <a:solidFill>
                  <a:srgbClr val="000000"/>
                </a:solidFill>
                <a:latin typeface="+mn-lt"/>
              </a:rPr>
              <a:t> (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0" algn="l" rtl="0"/>
            <a:r>
              <a:rPr lang="en-US" sz="2000" dirty="0" err="1">
                <a:solidFill>
                  <a:srgbClr val="000000"/>
                </a:solidFill>
                <a:latin typeface="+mn-lt"/>
              </a:rPr>
              <a:t>plt.show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()</a:t>
            </a:r>
            <a:endParaRPr lang="he-IL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362200"/>
            <a:ext cx="295277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haroni" pitchFamily="2" charset="-79"/>
                <a:cs typeface="Aharoni" pitchFamily="2" charset="-79"/>
              </a:rPr>
              <a:t>new_mat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=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im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&gt;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th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2000" dirty="0">
                <a:latin typeface="Aharoni" pitchFamily="2" charset="-79"/>
                <a:cs typeface="Aharoni" pitchFamily="2" charset="-79"/>
              </a:rPr>
              <a:t>Also works!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352800"/>
            <a:ext cx="319690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If time permits...</a:t>
            </a:r>
          </a:p>
          <a:p>
            <a:r>
              <a:rPr lang="en-US" dirty="0"/>
              <a:t>Squeeze an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31718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048000"/>
            <a:ext cx="317747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4267200" y="403860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Input: an image m and a factor k (integer)</a:t>
            </a:r>
          </a:p>
          <a:p>
            <a:r>
              <a:rPr lang="en-US" dirty="0"/>
              <a:t>Create a new image</a:t>
            </a:r>
          </a:p>
          <a:p>
            <a:pPr lvl="1"/>
            <a:r>
              <a:rPr lang="en-US" dirty="0"/>
              <a:t>A column in the new image = the mean of k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62350"/>
            <a:ext cx="31718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62350"/>
            <a:ext cx="317747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4114800" y="455295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Input: an image m and a factor k (integer)</a:t>
            </a:r>
          </a:p>
          <a:p>
            <a:r>
              <a:rPr lang="en-US" dirty="0"/>
              <a:t>Create a new image</a:t>
            </a:r>
          </a:p>
          <a:p>
            <a:pPr lvl="1"/>
            <a:r>
              <a:rPr lang="en-US" dirty="0"/>
              <a:t>A column in the new image = the mean of k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3810000"/>
          <a:ext cx="2590800" cy="21336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343400" y="441960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43600" y="3810000"/>
          <a:ext cx="1295400" cy="21336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 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61336"/>
              </p:ext>
            </p:extLst>
          </p:nvPr>
        </p:nvGraphicFramePr>
        <p:xfrm>
          <a:off x="762000" y="1828800"/>
          <a:ext cx="7162800" cy="3017520"/>
        </p:xfrm>
        <a:graphic>
          <a:graphicData uri="http://schemas.openxmlformats.org/drawingml/2006/table">
            <a:tbl>
              <a:tblPr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kern="1200" dirty="0">
                          <a:solidFill>
                            <a:srgbClr val="FF8C00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</a:rPr>
                        <a:t>squeeze_image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im,factor</a:t>
                      </a:r>
                      <a:r>
                        <a:rPr lang="en-US" sz="2400" dirty="0"/>
                        <a:t>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im.shape</a:t>
                      </a:r>
                      <a:r>
                        <a:rPr lang="en-US" sz="2400" dirty="0"/>
                        <a:t>[0]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im.shape</a:t>
                      </a:r>
                      <a:r>
                        <a:rPr lang="en-US" sz="2400" dirty="0"/>
                        <a:t>[1] </a:t>
                      </a:r>
                      <a:r>
                        <a:rPr lang="en-US" sz="2400" kern="1200" dirty="0">
                          <a:solidFill>
                            <a:srgbClr val="A52A2A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 </a:t>
                      </a:r>
                      <a:r>
                        <a:rPr lang="en-US" sz="2400" dirty="0"/>
                        <a:t>factor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new_mat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np.zeros</a:t>
                      </a:r>
                      <a:r>
                        <a:rPr lang="en-US" sz="2400" dirty="0"/>
                        <a:t>((</a:t>
                      </a:r>
                      <a:r>
                        <a:rPr lang="en-US" sz="2400" dirty="0" err="1"/>
                        <a:t>new_n,new_m</a:t>
                      </a:r>
                      <a:r>
                        <a:rPr lang="en-US" sz="2400" dirty="0"/>
                        <a:t>))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400" dirty="0"/>
                        <a:t> j 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800080"/>
                          </a:solidFill>
                        </a:rPr>
                        <a:t>range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new_mat.shape</a:t>
                      </a:r>
                      <a:r>
                        <a:rPr lang="en-US" sz="2400" dirty="0"/>
                        <a:t>[1]):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    </a:t>
                      </a:r>
                      <a:r>
                        <a:rPr lang="en-US" sz="2400" dirty="0" err="1"/>
                        <a:t>curr_range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800080"/>
                          </a:solidFill>
                        </a:rPr>
                        <a:t>range</a:t>
                      </a:r>
                      <a:r>
                        <a:rPr lang="en-US" sz="2400" dirty="0"/>
                        <a:t>(j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*</a:t>
                      </a:r>
                      <a:r>
                        <a:rPr lang="en-US" sz="2400" dirty="0" err="1"/>
                        <a:t>factor,</a:t>
                      </a:r>
                      <a:r>
                        <a:rPr lang="en-US" sz="2400" dirty="0" err="1">
                          <a:solidFill>
                            <a:srgbClr val="800080"/>
                          </a:solidFill>
                        </a:rPr>
                        <a:t>min</a:t>
                      </a:r>
                      <a:r>
                        <a:rPr lang="en-US" sz="2400" dirty="0"/>
                        <a:t>((j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+</a:t>
                      </a:r>
                      <a:r>
                        <a:rPr lang="en-US" sz="2400" dirty="0"/>
                        <a:t>1)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*</a:t>
                      </a:r>
                      <a:r>
                        <a:rPr lang="en-US" sz="2400" dirty="0" err="1"/>
                        <a:t>factor,im.shape</a:t>
                      </a:r>
                      <a:r>
                        <a:rPr lang="en-US" sz="2400" dirty="0"/>
                        <a:t>[1]))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    </a:t>
                      </a:r>
                      <a:r>
                        <a:rPr lang="en-US" sz="2400" dirty="0" err="1"/>
                        <a:t>new_mat</a:t>
                      </a:r>
                      <a:r>
                        <a:rPr lang="en-US" sz="2400" dirty="0"/>
                        <a:t>[:,j]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</a:t>
                      </a:r>
                      <a:r>
                        <a:rPr lang="en-US" sz="2400" dirty="0"/>
                        <a:t>[:,</a:t>
                      </a:r>
                      <a:r>
                        <a:rPr lang="en-US" sz="2400" dirty="0" err="1"/>
                        <a:t>curr_range</a:t>
                      </a:r>
                      <a:r>
                        <a:rPr lang="en-US" sz="2400" dirty="0"/>
                        <a:t>].mean(axis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1)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return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new_mat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 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8461"/>
              </p:ext>
            </p:extLst>
          </p:nvPr>
        </p:nvGraphicFramePr>
        <p:xfrm>
          <a:off x="533400" y="1524001"/>
          <a:ext cx="5889855" cy="5011457"/>
        </p:xfrm>
        <a:graphic>
          <a:graphicData uri="http://schemas.openxmlformats.org/drawingml/2006/table">
            <a:tbl>
              <a:tblPr/>
              <a:tblGrid>
                <a:gridCol w="588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29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/>
                        <a:t>im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imageio.imread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228B22"/>
                          </a:solidFill>
                        </a:rPr>
                        <a:t>'puppy1.jpg'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squeeze_image</a:t>
                      </a:r>
                      <a:r>
                        <a:rPr lang="en-US" sz="2000" dirty="0"/>
                        <a:t>(im,1) 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plt.figure</a:t>
                      </a:r>
                      <a:r>
                        <a:rPr lang="en-US" sz="2000" dirty="0"/>
                        <a:t>()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plt.imshow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cmap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 err="1"/>
                        <a:t>plt.cm.gray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plt.show</a:t>
                      </a:r>
                      <a:r>
                        <a:rPr lang="en-US" sz="2000" dirty="0"/>
                        <a:t>()</a:t>
                      </a:r>
                    </a:p>
                    <a:p>
                      <a:pPr fontAlgn="t"/>
                      <a:endParaRPr lang="en-US" sz="2000" dirty="0"/>
                    </a:p>
                    <a:p>
                      <a:pPr fontAlgn="t"/>
                      <a:endParaRPr lang="en-US" sz="2000" dirty="0"/>
                    </a:p>
                    <a:p>
                      <a:pPr fontAlgn="t"/>
                      <a:endParaRPr lang="en-US" sz="2000" dirty="0"/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imageio.imread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228B22"/>
                          </a:solidFill>
                        </a:rPr>
                        <a:t>'puppy1.jpg'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squeeze_image</a:t>
                      </a:r>
                      <a:r>
                        <a:rPr lang="en-US" sz="2000" dirty="0"/>
                        <a:t>(im,2) 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plt.figure</a:t>
                      </a:r>
                      <a:r>
                        <a:rPr lang="en-US" sz="2000" dirty="0"/>
                        <a:t>()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plt.imshow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cmap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 err="1"/>
                        <a:t>plt.cm.gray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plt.show</a:t>
                      </a:r>
                      <a:r>
                        <a:rPr lang="en-US" sz="2000" dirty="0"/>
                        <a:t>()</a:t>
                      </a:r>
                    </a:p>
                    <a:p>
                      <a:pPr fontAlgn="t"/>
                      <a:endParaRPr lang="en-US" sz="2000" dirty="0"/>
                    </a:p>
                  </a:txBody>
                  <a:tcPr marL="88348" marR="88348" marT="44174" marB="441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09"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</a:txBody>
                  <a:tcPr marL="88348" marR="88348" marT="44174" marB="441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162" y="1524000"/>
            <a:ext cx="2519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62401"/>
            <a:ext cx="2550152" cy="21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open-source, and therefore provide a free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alternative.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packages are popular among scientists, researchers and engineers who want to apply various mathematical methods on large datasets.</a:t>
            </a:r>
          </a:p>
          <a:p>
            <a:pPr marL="457200" lvl="1" indent="0">
              <a:buNone/>
              <a:defRPr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more here: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http://docs.scipy.org/doc/numpy/reference/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3CECA91-C863-4837-9180-2EF8203C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125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NumPy and SciPy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Importing the required modules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packages we need are already included within the installation of Anaconda.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import any needed package at the beginning of your program in order to use its classes….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מלבן 6"/>
          <p:cNvSpPr/>
          <p:nvPr/>
        </p:nvSpPr>
        <p:spPr>
          <a:xfrm>
            <a:off x="762000" y="50292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2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e-IL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he-IL" sz="2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he-IL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np, matplotlib, scipy 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95800" y="5638800"/>
            <a:ext cx="609600" cy="457200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67200" y="5638800"/>
            <a:ext cx="717917" cy="408623"/>
          </a:xfrm>
          <a:prstGeom prst="wedgeRoundRectCallout">
            <a:avLst>
              <a:gd name="adj1" fmla="val -32572"/>
              <a:gd name="adj2" fmla="val -8315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Alias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2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NumPy’s main object is the Array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NumPy’s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 object is the homogeneous multidimensional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table of elements (usually numbers), all of the same type, indexed by a tuple of positive integers.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dimensions are called 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axes is 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number of array’s dimensions).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 of rank 1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 of rank 2.</a:t>
            </a:r>
            <a:endParaRPr 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Array object - Creation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069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 1, 2])</a:t>
            </a:r>
          </a:p>
          <a:p>
            <a:pPr marL="0" indent="0" algn="l" rtl="0">
              <a:buNone/>
            </a:pP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1D array of size 3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2])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2D array of size 2 x 3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1, 2],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[3, 4, 5]])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49530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4648200" y="2819400"/>
          <a:ext cx="3886200" cy="6858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– Attributes &amp; Methods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173162"/>
            <a:ext cx="8075240" cy="40694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 2 x 3 array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sz="18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1, 2],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[3, 4, 5]])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b.ndim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dimensions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dimension sizes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the size of the first dimension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Transpose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3],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4],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[2, 5]])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9462" y="1970015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5029200"/>
          <a:ext cx="2590800" cy="16764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an array of zeros or ones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0, 0, 0, 0, 0, 0])</a:t>
            </a:r>
          </a:p>
          <a:p>
            <a:pPr>
              <a:buNone/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((2,3),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array([[1., 1., 1.],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[1., 1., 1.]])</a:t>
            </a:r>
          </a:p>
        </p:txBody>
      </p:sp>
    </p:spTree>
    <p:extLst>
      <p:ext uri="{BB962C8B-B14F-4D97-AF65-F5344CB8AC3E}">
        <p14:creationId xmlns:p14="http://schemas.microsoft.com/office/powerpoint/2010/main" val="26669657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34537</TotalTime>
  <Words>3093</Words>
  <Application>Microsoft Macintosh PowerPoint</Application>
  <PresentationFormat>On-screen Show (4:3)</PresentationFormat>
  <Paragraphs>442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Arial Narrow</vt:lpstr>
      <vt:lpstr>Courier New</vt:lpstr>
      <vt:lpstr>Times New Roman</vt:lpstr>
      <vt:lpstr>Wingdings</vt:lpstr>
      <vt:lpstr>Default Design</vt:lpstr>
      <vt:lpstr>Custom Design</vt:lpstr>
      <vt:lpstr>Programming for Engineers in Python </vt:lpstr>
      <vt:lpstr>Today  </vt:lpstr>
      <vt:lpstr>NumPy and SciPy</vt:lpstr>
      <vt:lpstr>NumPy and SciPy</vt:lpstr>
      <vt:lpstr>Importing the required modules</vt:lpstr>
      <vt:lpstr>NumPy’s main object is the Array</vt:lpstr>
      <vt:lpstr>The Array object - Creation</vt:lpstr>
      <vt:lpstr>Array – Attributes &amp; Methods</vt:lpstr>
      <vt:lpstr>Creating an array of zeros or ones</vt:lpstr>
      <vt:lpstr>Creating arrays containing number sequences</vt:lpstr>
      <vt:lpstr>Creating arrays containing number sequences</vt:lpstr>
      <vt:lpstr>Indexing and slicing: similar to lists</vt:lpstr>
      <vt:lpstr>Indexing and slicing: matrices</vt:lpstr>
      <vt:lpstr>Reshaping an Array</vt:lpstr>
      <vt:lpstr>Comparisons and Boolean operations</vt:lpstr>
      <vt:lpstr>Comparisons and Boolean operations</vt:lpstr>
      <vt:lpstr>Fancy indexing: Logical indexing</vt:lpstr>
      <vt:lpstr>Fancy indexing: Logical indexing</vt:lpstr>
      <vt:lpstr>Fancy indexing: Logical indexing</vt:lpstr>
      <vt:lpstr>Fancy indexing II</vt:lpstr>
      <vt:lpstr>Reductions</vt:lpstr>
      <vt:lpstr>Sorting along an 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example</vt:lpstr>
      <vt:lpstr>Squeeze!</vt:lpstr>
      <vt:lpstr>Squeeze!</vt:lpstr>
      <vt:lpstr>Squeeze code</vt:lpstr>
      <vt:lpstr>Squeeze code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Lena Dankin</cp:lastModifiedBy>
  <cp:revision>1697</cp:revision>
  <dcterms:created xsi:type="dcterms:W3CDTF">2007-03-25T12:09:30Z</dcterms:created>
  <dcterms:modified xsi:type="dcterms:W3CDTF">2020-12-20T18:22:18Z</dcterms:modified>
</cp:coreProperties>
</file>