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61"/>
  </p:notesMasterIdLst>
  <p:handoutMasterIdLst>
    <p:handoutMasterId r:id="rId62"/>
  </p:handoutMasterIdLst>
  <p:sldIdLst>
    <p:sldId id="618" r:id="rId3"/>
    <p:sldId id="612" r:id="rId4"/>
    <p:sldId id="565" r:id="rId5"/>
    <p:sldId id="656" r:id="rId6"/>
    <p:sldId id="628" r:id="rId7"/>
    <p:sldId id="629" r:id="rId8"/>
    <p:sldId id="630" r:id="rId9"/>
    <p:sldId id="631" r:id="rId10"/>
    <p:sldId id="632" r:id="rId11"/>
    <p:sldId id="650" r:id="rId12"/>
    <p:sldId id="633" r:id="rId13"/>
    <p:sldId id="634" r:id="rId14"/>
    <p:sldId id="635" r:id="rId15"/>
    <p:sldId id="636" r:id="rId16"/>
    <p:sldId id="637" r:id="rId17"/>
    <p:sldId id="638" r:id="rId18"/>
    <p:sldId id="639" r:id="rId19"/>
    <p:sldId id="640" r:id="rId20"/>
    <p:sldId id="641" r:id="rId21"/>
    <p:sldId id="642" r:id="rId22"/>
    <p:sldId id="643" r:id="rId23"/>
    <p:sldId id="644" r:id="rId24"/>
    <p:sldId id="645" r:id="rId25"/>
    <p:sldId id="646" r:id="rId26"/>
    <p:sldId id="647" r:id="rId27"/>
    <p:sldId id="613" r:id="rId28"/>
    <p:sldId id="614" r:id="rId29"/>
    <p:sldId id="615" r:id="rId30"/>
    <p:sldId id="542" r:id="rId31"/>
    <p:sldId id="544" r:id="rId32"/>
    <p:sldId id="541" r:id="rId33"/>
    <p:sldId id="546" r:id="rId34"/>
    <p:sldId id="648" r:id="rId35"/>
    <p:sldId id="581" r:id="rId36"/>
    <p:sldId id="608" r:id="rId37"/>
    <p:sldId id="582" r:id="rId38"/>
    <p:sldId id="649" r:id="rId39"/>
    <p:sldId id="583" r:id="rId40"/>
    <p:sldId id="652" r:id="rId41"/>
    <p:sldId id="653" r:id="rId42"/>
    <p:sldId id="654" r:id="rId43"/>
    <p:sldId id="655" r:id="rId44"/>
    <p:sldId id="626" r:id="rId45"/>
    <p:sldId id="627" r:id="rId46"/>
    <p:sldId id="594" r:id="rId47"/>
    <p:sldId id="596" r:id="rId48"/>
    <p:sldId id="597" r:id="rId49"/>
    <p:sldId id="584" r:id="rId50"/>
    <p:sldId id="585" r:id="rId51"/>
    <p:sldId id="586" r:id="rId52"/>
    <p:sldId id="620" r:id="rId53"/>
    <p:sldId id="609" r:id="rId54"/>
    <p:sldId id="616" r:id="rId55"/>
    <p:sldId id="617" r:id="rId56"/>
    <p:sldId id="606" r:id="rId57"/>
    <p:sldId id="587" r:id="rId58"/>
    <p:sldId id="624" r:id="rId59"/>
    <p:sldId id="625" r:id="rId60"/>
  </p:sldIdLst>
  <p:sldSz cx="9144000" cy="6858000" type="screen4x3"/>
  <p:notesSz cx="6788150" cy="991711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ny Con" initials="RC" lastIdx="1" clrIdx="0">
    <p:extLst>
      <p:ext uri="{19B8F6BF-5375-455C-9EA6-DF929625EA0E}">
        <p15:presenceInfo xmlns:p15="http://schemas.microsoft.com/office/powerpoint/2012/main" userId="10c4fb59fd4598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3718"/>
    <a:srgbClr val="0000FF"/>
    <a:srgbClr val="DA8200"/>
    <a:srgbClr val="FF9900"/>
    <a:srgbClr val="008000"/>
    <a:srgbClr val="33CCFF"/>
    <a:srgbClr val="FF6600"/>
    <a:srgbClr val="FFB547"/>
    <a:srgbClr val="FFC993"/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6163" autoAdjust="0"/>
  </p:normalViewPr>
  <p:slideViewPr>
    <p:cSldViewPr>
      <p:cViewPr varScale="1">
        <p:scale>
          <a:sx n="88" d="100"/>
          <a:sy n="88" d="100"/>
        </p:scale>
        <p:origin x="23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0BE1A5-CB0E-4EF5-88EC-C5AADC6EE3F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09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451BA186-1777-4A0E-A720-908485F7A74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67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0E2D9-541C-47EA-9E0E-C1BDABE2C033}" type="slidenum">
              <a:rPr lang="ar-SA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64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CEA3B-C946-446A-A097-DEF81D1436C1}" type="slidenum">
              <a:rPr lang="he-IL" smtClean="0">
                <a:latin typeface="Arial" pitchFamily="34" charset="0"/>
              </a:rPr>
              <a:pPr/>
              <a:t>11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610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24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8413A5-72B0-4D9E-B274-7BA9A598C19C}" type="slidenum">
              <a:rPr lang="he-IL" smtClean="0">
                <a:latin typeface="Arial" pitchFamily="34" charset="0"/>
              </a:rPr>
              <a:pPr/>
              <a:t>12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9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34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F4647-07BB-49AD-AC19-25B907E2E426}" type="slidenum">
              <a:rPr lang="he-IL" smtClean="0">
                <a:latin typeface="Arial" pitchFamily="34" charset="0"/>
              </a:rPr>
              <a:pPr/>
              <a:t>13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42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34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F4647-07BB-49AD-AC19-25B907E2E426}" type="slidenum">
              <a:rPr lang="he-IL" smtClean="0">
                <a:latin typeface="Arial" pitchFamily="34" charset="0"/>
              </a:rPr>
              <a:pPr/>
              <a:t>14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538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4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921A2-217A-45C9-8E10-C67EA5B612FD}" type="slidenum">
              <a:rPr lang="he-IL" smtClean="0">
                <a:latin typeface="Arial" pitchFamily="34" charset="0"/>
              </a:rPr>
              <a:pPr/>
              <a:t>15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091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4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921A2-217A-45C9-8E10-C67EA5B612FD}" type="slidenum">
              <a:rPr lang="he-IL" smtClean="0">
                <a:latin typeface="Arial" pitchFamily="34" charset="0"/>
              </a:rPr>
              <a:pPr/>
              <a:t>16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975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532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83994D-DA31-4B1E-90E7-E38655E41C14}" type="slidenum">
              <a:rPr lang="en-US" smtClean="0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901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54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98F373-88A7-476C-91AA-3A61533819AB}" type="slidenum">
              <a:rPr lang="en-US" smtClean="0">
                <a:latin typeface="Arial" pitchFamily="34" charset="0"/>
              </a:rPr>
              <a:pPr/>
              <a:t>18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89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553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AA4195-0D3E-4EEF-85E7-CA737DFBB101}" type="slidenum">
              <a:rPr lang="ar-SA" smtClean="0">
                <a:latin typeface="Arial" pitchFamily="34" charset="0"/>
              </a:rPr>
              <a:pPr/>
              <a:t>19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35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4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921A2-217A-45C9-8E10-C67EA5B612FD}" type="slidenum">
              <a:rPr lang="he-IL" smtClean="0">
                <a:latin typeface="Arial" pitchFamily="34" charset="0"/>
              </a:rPr>
              <a:pPr/>
              <a:t>21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27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533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563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E8505-0C46-4D59-884A-E0989156824E}" type="slidenum">
              <a:rPr lang="en-US" smtClean="0">
                <a:latin typeface="Arial" pitchFamily="34" charset="0"/>
              </a:rPr>
              <a:pPr/>
              <a:t>24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576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25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2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DB0CA4-0626-4C34-9F63-237974AC308E}" type="slidenum">
              <a:rPr lang="en-US" smtClean="0">
                <a:latin typeface="Arial" pitchFamily="34" charset="0"/>
              </a:rPr>
              <a:pPr/>
              <a:t>26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4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2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DB0CA4-0626-4C34-9F63-237974AC308E}" type="slidenum">
              <a:rPr lang="en-US" smtClean="0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99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2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DB0CA4-0626-4C34-9F63-237974AC308E}" type="slidenum">
              <a:rPr lang="en-US" smtClean="0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71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2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DB0CA4-0626-4C34-9F63-237974AC308E}" type="slidenum">
              <a:rPr lang="en-US" smtClean="0">
                <a:latin typeface="Arial" pitchFamily="34" charset="0"/>
              </a:rPr>
              <a:pPr/>
              <a:t>29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19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33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03039-8EDD-4570-BDEA-9A75CF2A6072}" type="slidenum">
              <a:rPr lang="ar-SA" smtClean="0">
                <a:latin typeface="Arial" pitchFamily="34" charset="0"/>
              </a:rPr>
              <a:pPr/>
              <a:t>30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894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43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5203DA-6F72-4E0E-9745-C61883BA2BAC}" type="slidenum">
              <a:rPr lang="en-US" smtClean="0">
                <a:latin typeface="Arial" pitchFamily="34" charset="0"/>
              </a:rPr>
              <a:pPr/>
              <a:t>31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528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63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862340-4BA4-490C-AFEE-AD91A11DA2F7}" type="slidenum">
              <a:rPr lang="ar-SA" smtClean="0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49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2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3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13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65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C90D9-0237-4F6B-8973-7B489AA84435}" type="slidenum">
              <a:rPr lang="he-IL" smtClean="0">
                <a:latin typeface="Arial" pitchFamily="34" charset="0"/>
              </a:rPr>
              <a:pPr/>
              <a:t>34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0968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What happens</a:t>
            </a:r>
            <a:r>
              <a:rPr lang="en-US" baseline="0" dirty="0" smtClean="0">
                <a:latin typeface="Arial" pitchFamily="34" charset="0"/>
              </a:rPr>
              <a:t> if n=1?</a:t>
            </a:r>
            <a:endParaRPr lang="he-IL" dirty="0">
              <a:latin typeface="Arial" pitchFamily="34" charset="0"/>
            </a:endParaRPr>
          </a:p>
        </p:txBody>
      </p:sp>
      <p:sp>
        <p:nvSpPr>
          <p:cNvPr id="675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11C05-7588-45BB-85AE-5BA855F6342F}" type="slidenum">
              <a:rPr lang="he-IL" smtClean="0">
                <a:latin typeface="Arial" pitchFamily="34" charset="0"/>
              </a:rPr>
              <a:pPr/>
              <a:t>38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35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4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921A2-217A-45C9-8E10-C67EA5B612FD}" type="slidenum">
              <a:rPr lang="he-IL" smtClean="0">
                <a:solidFill>
                  <a:srgbClr val="000000"/>
                </a:solidFill>
                <a:latin typeface="Arial" pitchFamily="34" charset="0"/>
              </a:rPr>
              <a:pPr/>
              <a:t>41</a:t>
            </a:fld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0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4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921A2-217A-45C9-8E10-C67EA5B612FD}" type="slidenum">
              <a:rPr lang="he-IL" smtClean="0">
                <a:solidFill>
                  <a:srgbClr val="000000"/>
                </a:solidFill>
                <a:latin typeface="Arial" pitchFamily="34" charset="0"/>
              </a:rPr>
              <a:pPr/>
              <a:t>42</a:t>
            </a:fld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95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801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763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089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86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51578-14D7-4CD6-8E6F-52423F9656A3}" type="slidenum">
              <a:rPr lang="he-IL" smtClean="0">
                <a:latin typeface="Arial" pitchFamily="34" charset="0"/>
              </a:rPr>
              <a:pPr/>
              <a:t>48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80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963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3E7DD4-E5AE-4D2F-9D03-4FCB782087B5}" type="slidenum">
              <a:rPr lang="he-IL" smtClean="0">
                <a:latin typeface="Arial" pitchFamily="34" charset="0"/>
              </a:rPr>
              <a:pPr/>
              <a:t>49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455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951D-DF88-42D3-9DEC-112C2C9DC221}" type="slidenum">
              <a:rPr lang="he-IL" smtClean="0">
                <a:latin typeface="Arial" pitchFamily="34" charset="0"/>
              </a:rPr>
              <a:pPr/>
              <a:t>50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95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563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E8505-0C46-4D59-884A-E0989156824E}" type="slidenum">
              <a:rPr lang="en-US" smtClean="0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980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53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CEB6EF-9C96-4CD0-90B8-44BB9A59E199}" type="slidenum">
              <a:rPr lang="ar-SA" smtClean="0">
                <a:latin typeface="Arial" pitchFamily="34" charset="0"/>
              </a:rPr>
              <a:pPr/>
              <a:t>51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912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53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CEB6EF-9C96-4CD0-90B8-44BB9A59E199}" type="slidenum">
              <a:rPr lang="ar-SA" smtClean="0">
                <a:latin typeface="Arial" pitchFamily="34" charset="0"/>
              </a:rPr>
              <a:pPr/>
              <a:t>52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912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53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CEB6EF-9C96-4CD0-90B8-44BB9A59E199}" type="slidenum">
              <a:rPr lang="ar-SA" smtClean="0">
                <a:latin typeface="Arial" pitchFamily="34" charset="0"/>
              </a:rPr>
              <a:pPr/>
              <a:t>53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166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53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CEB6EF-9C96-4CD0-90B8-44BB9A59E199}" type="slidenum">
              <a:rPr lang="ar-SA" smtClean="0">
                <a:latin typeface="Arial" pitchFamily="34" charset="0"/>
              </a:rPr>
              <a:pPr/>
              <a:t>54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6671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963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3E7DD4-E5AE-4D2F-9D03-4FCB782087B5}" type="slidenum">
              <a:rPr lang="he-IL" smtClean="0">
                <a:latin typeface="Arial" pitchFamily="34" charset="0"/>
              </a:rPr>
              <a:pPr/>
              <a:t>55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980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7168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4A5704-7962-4B15-8FF4-9C4AFF2CCB02}" type="slidenum">
              <a:rPr lang="he-IL" smtClean="0">
                <a:latin typeface="Arial" pitchFamily="34" charset="0"/>
              </a:rPr>
              <a:pPr/>
              <a:t>56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327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563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E8505-0C46-4D59-884A-E0989156824E}" type="slidenum">
              <a:rPr lang="en-US" smtClean="0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94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573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077E8F-3AA9-4C49-B7F6-4E9F66518D2F}" type="slidenum">
              <a:rPr lang="en-US" smtClean="0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5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583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22C60E-F79C-4C7A-8FB1-55EF11CC48D0}" type="slidenum">
              <a:rPr lang="he-IL" smtClean="0">
                <a:latin typeface="Arial" pitchFamily="34" charset="0"/>
              </a:rPr>
              <a:pPr/>
              <a:t>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964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593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B0C675-2802-4774-A374-24998B8FFEE3}" type="slidenum">
              <a:rPr lang="he-IL" smtClean="0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05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04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6CAE3-0A67-4AC2-8683-9601AC21895C}" type="slidenum">
              <a:rPr lang="he-IL" smtClean="0">
                <a:latin typeface="Arial" pitchFamily="34" charset="0"/>
              </a:rPr>
              <a:pPr/>
              <a:t>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25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2612F-8AB8-425E-BD22-93B4521AB105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94D96-1669-406E-9F2B-899535EE8D1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CF2DE-97D9-4E60-8330-7DA81E378D93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15C57-1AC8-46F8-9C77-817E7B3C50B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FA7CA-2640-4EF8-976C-917E8272CDC4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D1FDD-C255-4072-95EB-94429EB54D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CC51C-CDF9-4817-ACF2-6AAE296A2EE0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03BB8-EBA1-40A2-9C6C-8EA37F5BE3D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0BAA1-A879-4309-844F-DA7542032C77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FD24E-D2EC-4C15-898F-89C95420774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7FCD7-B3DE-4A02-BEB0-CA89E152B5A1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11DF2-4A36-42F1-9A6B-FF8A3A616BE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3D26E-E3D4-4427-92D0-EFD0152DF2B4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CC8AD-D1EE-4F6B-90E6-7C5A5BCD8EF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C29BC-A874-4308-A161-E66B0E9CC160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299E5-ECF5-441B-B8D4-FA635629409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0CE86-3A46-4E6E-895F-F6401C5D5BB1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7723E-B808-423F-BDBB-3C0E1F70651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4A473-DF7E-4B03-B272-54158F6EBFE0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DF8C6-A33C-4F46-B6F8-05776765A10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09D84-0B85-46A1-8539-9750528A28CB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6F712-F464-4382-99CF-8BF2A4249BD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79443-142E-471E-B4B6-98B02DA2E12C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0F6E7-6E04-43E2-9ED4-0A72B4E01F8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C506E-9275-4958-B612-5DA9FBC64E9F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76309-35BA-4B04-9C76-A554255C6C1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15912-B7E8-4D36-828F-39651DD3ED5B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D59B1-6357-4BF8-A19F-67DB000F7E5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17A3A-76A7-41B9-8D51-554E14F6FBC2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06FA7-2FF4-48A3-BC11-B77B7500DFD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AF159-4266-4E0C-B085-CCD210E12929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7B9F2-26A0-4A6C-A206-8857DA0B584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11B1A-1CCE-4CB2-86F8-AB3EEA2DEEA4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BA6D4-6763-4E5C-85D9-D6561521A2D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30C96-6444-4FFD-8C9D-177F8D61040C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5733E-C08B-41C7-9E1F-C7B380261FF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A843F-3BF0-4A78-9CF6-ACC8FC98617D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C13A5-2E30-48D8-9E5D-9FE21F393CA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4A3C4-97CC-44F6-A0C6-3BDB4A98439F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D2D52-F707-4FF9-B542-F399292D4F2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EDA26-2599-4480-A301-C4B21B305103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05861-EE88-4F92-B144-5C14385DE41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53013-A78D-4C39-A862-5560A2BC4369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74C51-26C0-4B72-A619-FD5DE1DDD1F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9270D-D698-4379-9DF1-A4A85B3F7B5F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21EE3-8211-4698-9BCD-C4FD5D960F0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32B96-EDA0-473D-9473-42F27B9612EE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95A60-8B6E-46D1-B760-EA702FA7974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E72B1FE1-893C-48B5-B94B-B78E6DA0DC34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</a:t>
            </a:r>
            <a:r>
              <a:rPr lang="en-US" err="1"/>
              <a:t>Scala</a:t>
            </a:r>
            <a:r>
              <a:rPr lang="en-US"/>
              <a:t>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0A12DE7-6E77-48FF-AE48-56192455404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011D11A4-4F18-4D99-9014-E4517925A6CD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</a:t>
            </a:r>
            <a:r>
              <a:rPr lang="en-US" err="1"/>
              <a:t>Scala</a:t>
            </a:r>
            <a:r>
              <a:rPr lang="en-US"/>
              <a:t>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91F24FC-4A08-417A-93B6-B254107E1EF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ring.html#format-exampl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pythontuto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A1E85-08EA-4B48-B384-7D1D917588D6}" type="slidenum">
              <a:rPr lang="he-IL">
                <a:cs typeface="Arial" pitchFamily="34" charset="0"/>
              </a:rPr>
              <a:pPr>
                <a:defRPr/>
              </a:pPr>
              <a:t>1</a:t>
            </a:fld>
            <a:endParaRPr lang="en-US">
              <a:cs typeface="Arial" pitchFamily="34" charset="0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457200" y="5343525"/>
            <a:ext cx="830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GB" sz="48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2</a:t>
            </a:r>
            <a:r>
              <a:rPr lang="en-GB" sz="4800" ker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4800" b="1" ker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Lists &amp; </a:t>
            </a:r>
            <a:r>
              <a:rPr lang="en-GB" sz="48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Loops</a:t>
            </a:r>
            <a:endParaRPr lang="en-US" sz="4800" b="1" kern="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51264" y="4495800"/>
            <a:ext cx="1992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</a:t>
            </a:r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2020</a:t>
            </a:r>
            <a:endParaRPr lang="en-US" sz="3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 bwMode="auto">
          <a:xfrm>
            <a:off x="800100" y="14478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 Engineers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 </a:t>
            </a:r>
            <a:r>
              <a:rPr lang="en-GB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8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1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/>
              <a:t>To get a sliced list we need to store it:</a:t>
            </a:r>
            <a:endParaRPr lang="en-US" b="1" dirty="0">
              <a:solidFill>
                <a:srgbClr val="80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= [1, 2, 3, 4, 5]</a:t>
            </a:r>
          </a:p>
          <a:p>
            <a:pPr>
              <a:buNone/>
            </a:pPr>
            <a:r>
              <a:rPr lang="en-US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new_list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[::2]</a:t>
            </a:r>
          </a:p>
          <a:p>
            <a:pPr>
              <a:buNone/>
            </a:pPr>
            <a:r>
              <a:rPr lang="en-US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new_list</a:t>
            </a:r>
            <a:endParaRPr lang="en-US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[1, 3, 5]</a:t>
            </a:r>
          </a:p>
          <a:p>
            <a:pPr>
              <a:buNone/>
            </a:pPr>
            <a:r>
              <a:rPr lang="en-US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[1, 2, 3, 4, 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0F6E7-6E04-43E2-9ED4-0A72B4E01F81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Lists</a:t>
            </a:r>
            <a:endParaRPr lang="he-I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219200"/>
            <a:ext cx="8218487" cy="54864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Lists can contain strings: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days = [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"Sun"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 "Mon"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 "Tue"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 "Wed"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\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 			"Thu"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 "Fri"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 "Sat"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]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days[3]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'Wed'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 err="1">
                <a:solidFill>
                  <a:srgbClr val="7030A0"/>
                </a:solidFill>
                <a:latin typeface="Courier" pitchFamily="49" charset="0"/>
                <a:ea typeface="+mn-ea"/>
                <a:cs typeface="Arial" pitchFamily="34" charset="0"/>
              </a:rPr>
              <a:t>len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(days)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7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Lists can mix different types: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pi = [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'pi'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3.14159, </a:t>
            </a:r>
            <a:r>
              <a:rPr lang="en-US" sz="24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True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]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Courier" pitchFamily="49" charset="0"/>
                <a:cs typeface="Arial" pitchFamily="34" charset="0"/>
              </a:rPr>
              <a:t># student: name, age, height, SAT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student = [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'Roy'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21, 1.83, 782]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8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Lists – Dynamic</a:t>
            </a:r>
            <a:endParaRPr lang="he-I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2587" cy="45720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Maintain a list of the students either by name or by id: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students = [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400" b="1" dirty="0" err="1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Itay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'Roy'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 'Alon'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'Zohar'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'Danielle'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]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students[2]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Alon</a:t>
            </a: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'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Michal decided to join the course, so we update the list: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# append - adds an element to the end of the list</a:t>
            </a:r>
            <a:endParaRPr lang="en-US" sz="2400" b="1" dirty="0"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students.append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'Michal'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students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['Itay', 'Roy', 'Alon', 'Zohar', 'Danielle', 'Michal']</a:t>
            </a:r>
            <a:endParaRPr lang="he-IL" sz="24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93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Lists – Dynamic</a:t>
            </a:r>
            <a:endParaRPr lang="he-I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Alon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wants to leave the course: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students.remove</a:t>
            </a: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800" b="1" dirty="0" err="1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Alon</a:t>
            </a:r>
            <a:r>
              <a:rPr lang="en-US" sz="28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students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['Itay', 'Roy', 'Zohar', 'Danielle', 'Michal']</a:t>
            </a:r>
          </a:p>
          <a:p>
            <a:pPr>
              <a:buFontTx/>
              <a:buNone/>
            </a:pPr>
            <a:endParaRPr lang="en-US" sz="2800" i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8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remove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removes only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first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occurrence of a value.</a:t>
            </a: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Lists – Dynamic</a:t>
            </a:r>
            <a:endParaRPr lang="he-I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839200" cy="5105400"/>
          </a:xfrm>
        </p:spPr>
        <p:txBody>
          <a:bodyPr/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students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['Itay', 'Roy', 'Zohar', '</a:t>
            </a:r>
            <a:r>
              <a:rPr lang="en-US" sz="2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Daniellle</a:t>
            </a: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', 'Michal']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x = </a:t>
            </a:r>
            <a:r>
              <a:rPr lang="en-US" sz="28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students.</a:t>
            </a:r>
            <a:r>
              <a:rPr lang="en-US" sz="2800" b="1" i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pop</a:t>
            </a: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(2)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students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['Itay', 'Roy', 'Danielle', 'Michal']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x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'Zohar'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sz="1400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1200"/>
              </a:spcAft>
              <a:buFontTx/>
              <a:buNone/>
            </a:pPr>
            <a:r>
              <a:rPr lang="en-US" sz="28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pop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removes an item by its index (or removes the last element if index is omitted) </a:t>
            </a:r>
            <a:r>
              <a:rPr lang="en-US" sz="28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returns the item.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sz="2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Comment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there is no obligation to "catch“ the item and 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assign it to a variable.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Nested Lists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6934200" cy="4525963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25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fi-FI" sz="25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mat = [[1, 2, 3],</a:t>
            </a:r>
            <a:r>
              <a:rPr lang="he-IL" sz="25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fi-FI" sz="25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[4, 5, 6]]</a:t>
            </a:r>
          </a:p>
          <a:p>
            <a:pPr>
              <a:buFontTx/>
              <a:buNone/>
              <a:defRPr/>
            </a:pPr>
            <a:r>
              <a:rPr lang="en-US" sz="25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5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mat[1]</a:t>
            </a:r>
          </a:p>
          <a:p>
            <a:pPr>
              <a:buFontTx/>
              <a:buNone/>
              <a:defRPr/>
            </a:pPr>
            <a:r>
              <a:rPr lang="en-US" sz="25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[4, 5, 6]</a:t>
            </a:r>
          </a:p>
          <a:p>
            <a:pPr>
              <a:buNone/>
              <a:defRPr/>
            </a:pPr>
            <a:r>
              <a:rPr lang="en-US" sz="25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5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mat[1][2]</a:t>
            </a:r>
          </a:p>
          <a:p>
            <a:pPr>
              <a:buNone/>
              <a:defRPr/>
            </a:pPr>
            <a:r>
              <a:rPr lang="en-US" sz="25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6</a:t>
            </a:r>
          </a:p>
          <a:p>
            <a:pPr>
              <a:buFontTx/>
              <a:buNone/>
              <a:defRPr/>
            </a:pPr>
            <a:endParaRPr lang="en-US" sz="25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b="1" dirty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len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(mat)</a:t>
            </a: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2</a:t>
            </a: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C3C4BC-FCFD-44E9-8F42-AB1B80E22EFA}"/>
              </a:ext>
            </a:extLst>
          </p:cNvPr>
          <p:cNvGrpSpPr/>
          <p:nvPr/>
        </p:nvGrpSpPr>
        <p:grpSpPr>
          <a:xfrm>
            <a:off x="1700213" y="3271838"/>
            <a:ext cx="1193006" cy="154781"/>
            <a:chOff x="1014413" y="3271838"/>
            <a:chExt cx="1193006" cy="15478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662BE39-99C6-45B1-8308-DAF772848BB0}"/>
                </a:ext>
              </a:extLst>
            </p:cNvPr>
            <p:cNvCxnSpPr/>
            <p:nvPr/>
          </p:nvCxnSpPr>
          <p:spPr bwMode="auto">
            <a:xfrm>
              <a:off x="1026319" y="3274219"/>
              <a:ext cx="0" cy="15240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499134B-3725-4E1D-8BD6-CD7021E8FF0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4413" y="3409950"/>
              <a:ext cx="1193006" cy="4763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C553E7-08CE-4689-93B9-E49AA6D8C91C}"/>
                </a:ext>
              </a:extLst>
            </p:cNvPr>
            <p:cNvCxnSpPr/>
            <p:nvPr/>
          </p:nvCxnSpPr>
          <p:spPr bwMode="auto">
            <a:xfrm>
              <a:off x="2195512" y="3271838"/>
              <a:ext cx="0" cy="15240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0EFAE0-B606-4A93-A51B-18EEBF323F39}"/>
              </a:ext>
            </a:extLst>
          </p:cNvPr>
          <p:cNvCxnSpPr>
            <a:cxnSpLocks/>
          </p:cNvCxnSpPr>
          <p:nvPr/>
        </p:nvCxnSpPr>
        <p:spPr bwMode="auto">
          <a:xfrm>
            <a:off x="2286000" y="3424238"/>
            <a:ext cx="2667000" cy="46196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97C9DD-BB30-4216-AE88-6D076A5C50F0}"/>
              </a:ext>
            </a:extLst>
          </p:cNvPr>
          <p:cNvSpPr txBox="1"/>
          <p:nvPr/>
        </p:nvSpPr>
        <p:spPr>
          <a:xfrm>
            <a:off x="4934476" y="3678515"/>
            <a:ext cx="18774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This is a list!</a:t>
            </a:r>
            <a:endParaRPr lang="he-IL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2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Nested Lists</a:t>
            </a:r>
            <a:endParaRPr lang="he-I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family = </a:t>
            </a:r>
            <a:r>
              <a:rPr lang="en-US" sz="20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'Meir'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</a:p>
          <a:p>
            <a:pPr lvl="0"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			    </a:t>
            </a:r>
            <a:r>
              <a:rPr lang="en-US" sz="2000" b="1" dirty="0">
                <a:solidFill>
                  <a:srgbClr val="00B0F0"/>
                </a:solidFill>
                <a:latin typeface="Courier" pitchFamily="49" charset="0"/>
                <a:cs typeface="Arial" pitchFamily="34" charset="0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'Yossi'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</a:p>
          <a:p>
            <a:pPr lvl="0"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                  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'Yuval'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 </a:t>
            </a:r>
          </a:p>
          <a:p>
            <a:pPr lvl="0"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                       </a:t>
            </a:r>
            <a:r>
              <a:rPr lang="en-US" sz="2000" b="1" dirty="0">
                <a:solidFill>
                  <a:srgbClr val="2D2D8A">
                    <a:lumMod val="20000"/>
                    <a:lumOff val="80000"/>
                  </a:srgbClr>
                </a:solidFill>
                <a:latin typeface="Courier" pitchFamily="49" charset="0"/>
                <a:cs typeface="Arial" pitchFamily="34" charset="0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 err="1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Gilit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rgbClr val="2D2D8A">
                    <a:lumMod val="20000"/>
                    <a:lumOff val="80000"/>
                  </a:srgbClr>
                </a:solidFill>
                <a:latin typeface="Courier" pitchFamily="49" charset="0"/>
                <a:cs typeface="Arial" pitchFamily="34" charset="0"/>
              </a:rPr>
              <a:t>]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]</a:t>
            </a:r>
            <a:r>
              <a:rPr lang="en-US" sz="2000" b="1" dirty="0">
                <a:solidFill>
                  <a:srgbClr val="00B0F0"/>
                </a:solidFill>
                <a:latin typeface="Courier" pitchFamily="49" charset="0"/>
                <a:cs typeface="Arial" pitchFamily="34" charset="0"/>
              </a:rPr>
              <a:t>]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</a:p>
          <a:p>
            <a:pPr lvl="0"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			    </a:t>
            </a:r>
            <a:r>
              <a:rPr lang="en-US" sz="2000" b="1" dirty="0">
                <a:solidFill>
                  <a:srgbClr val="00B0F0"/>
                </a:solidFill>
                <a:latin typeface="Courier" pitchFamily="49" charset="0"/>
                <a:cs typeface="Arial" pitchFamily="34" charset="0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'Shoshana'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 </a:t>
            </a:r>
          </a:p>
          <a:p>
            <a:pPr lvl="0"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                  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'Meir'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],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 err="1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Orna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],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 err="1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Evyatar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]</a:t>
            </a:r>
            <a:r>
              <a:rPr lang="en-US" sz="2000" b="1" dirty="0">
                <a:solidFill>
                  <a:srgbClr val="00B0F0"/>
                </a:solidFill>
                <a:latin typeface="Courier" pitchFamily="49" charset="0"/>
                <a:cs typeface="Arial" pitchFamily="34" charset="0"/>
              </a:rPr>
              <a:t>]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</a:p>
          <a:p>
            <a:pPr lvl="0"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			    </a:t>
            </a:r>
            <a:r>
              <a:rPr lang="en-US" sz="2000" b="1" dirty="0">
                <a:solidFill>
                  <a:srgbClr val="00B0F0"/>
                </a:solidFill>
                <a:latin typeface="Courier" pitchFamily="49" charset="0"/>
                <a:cs typeface="Arial" pitchFamily="34" charset="0"/>
              </a:rPr>
              <a:t>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 err="1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Gavri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,</a:t>
            </a:r>
          </a:p>
          <a:p>
            <a:pPr lvl="0"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                  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'Uri'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],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'Boaz'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]</a:t>
            </a:r>
            <a:r>
              <a:rPr lang="en-US" sz="2000" b="1" dirty="0">
                <a:solidFill>
                  <a:srgbClr val="00B0F0"/>
                </a:solidFill>
                <a:latin typeface="Courier" pitchFamily="49" charset="0"/>
                <a:cs typeface="Arial" pitchFamily="34" charset="0"/>
              </a:rPr>
              <a:t>]</a:t>
            </a:r>
            <a:r>
              <a:rPr lang="en-US" sz="20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]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67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Range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686800" cy="5076825"/>
          </a:xfrm>
        </p:spPr>
        <p:txBody>
          <a:bodyPr/>
          <a:lstStyle/>
          <a:p>
            <a:pPr marL="0">
              <a:spcBef>
                <a:spcPts val="0"/>
              </a:spcBef>
              <a:buFontTx/>
              <a:buNone/>
            </a:pPr>
            <a:r>
              <a:rPr lang="en-US" sz="2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returns an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iterable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with ordered integers in the given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range. It generates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elements upon request, and not in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advance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2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2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(10)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2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range(0, 10)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2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2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(10))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2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[0, 1, 2, 3, 4, 5, 6, 7, 8, 9]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3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n-US" sz="2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(from, to)</a:t>
            </a:r>
            <a:r>
              <a:rPr lang="en-US" sz="23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contains all integers k satisfying 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 ≤ k &lt; to</a:t>
            </a:r>
            <a:r>
              <a:rPr lang="en-US" sz="23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3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n-US" sz="2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(to) </a:t>
            </a:r>
            <a:r>
              <a:rPr lang="en-US" sz="23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a shorthand for </a:t>
            </a:r>
            <a:r>
              <a:rPr lang="en-US" sz="23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n-US" sz="2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(0, to)</a:t>
            </a:r>
            <a:r>
              <a:rPr lang="en-US" sz="23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22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2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2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(2,10))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2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[ 2, 3, 4, 5, 6, 7, 8, 9]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2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2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2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(-2,2))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2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[-2, -1, 0, 1]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9FF86-EFFF-4924-8DD9-1220870D3BC9}"/>
              </a:ext>
            </a:extLst>
          </p:cNvPr>
          <p:cNvSpPr/>
          <p:nvPr/>
        </p:nvSpPr>
        <p:spPr>
          <a:xfrm>
            <a:off x="5229225" y="5086350"/>
            <a:ext cx="3886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22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2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2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200" b="1" dirty="0">
                <a:latin typeface="Courier" pitchFamily="49" charset="0"/>
                <a:cs typeface="Arial" pitchFamily="34" charset="0"/>
              </a:rPr>
              <a:t>(4,2))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2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8781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Range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55725"/>
            <a:ext cx="7772400" cy="5005388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type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(3))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&lt;class 'range'&gt;</a:t>
            </a:r>
          </a:p>
          <a:p>
            <a:pPr>
              <a:buFontTx/>
              <a:buNone/>
            </a:pPr>
            <a:endParaRPr lang="en-US" sz="14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size: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(from, to, step)</a:t>
            </a:r>
            <a:r>
              <a:rPr lang="en-US" sz="2400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returns: 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from+step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+2*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,…, </a:t>
            </a:r>
            <a:r>
              <a:rPr lang="en-US" sz="24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+i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until </a:t>
            </a:r>
            <a:r>
              <a:rPr lang="en-US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reached, </a:t>
            </a:r>
            <a:r>
              <a:rPr lang="en-US" sz="2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not including </a:t>
            </a:r>
            <a:r>
              <a:rPr lang="en-US" b="1" i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n-US" sz="2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itself.</a:t>
            </a:r>
          </a:p>
          <a:p>
            <a:pPr>
              <a:buFontTx/>
              <a:buNone/>
            </a:pPr>
            <a:endParaRPr lang="en-US" sz="1400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(0,10,2))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[0, 2, 4, 6, 8]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(10,0,-2))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[10, 8, 6, 4, 2]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0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Range</a:t>
            </a:r>
            <a:endParaRPr lang="en-US" dirty="0"/>
          </a:p>
        </p:txBody>
      </p:sp>
      <p:sp>
        <p:nvSpPr>
          <p:cNvPr id="1024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646237"/>
            <a:ext cx="85344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6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6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(0, 10, -1))</a:t>
            </a:r>
          </a:p>
          <a:p>
            <a:pPr>
              <a:buFontTx/>
              <a:buNone/>
            </a:pPr>
            <a:r>
              <a:rPr lang="en-US" sz="2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[]</a:t>
            </a:r>
          </a:p>
          <a:p>
            <a:pPr>
              <a:buFontTx/>
              <a:buNone/>
            </a:pPr>
            <a:r>
              <a:rPr lang="en-US" sz="26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(0,10,0)</a:t>
            </a:r>
          </a:p>
          <a:p>
            <a:pPr>
              <a:buFontTx/>
              <a:buNone/>
            </a:pPr>
            <a:r>
              <a:rPr lang="en-US" sz="26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Traceback (most recent call last):</a:t>
            </a:r>
          </a:p>
          <a:p>
            <a:pPr>
              <a:buFontTx/>
              <a:buNone/>
            </a:pPr>
            <a:r>
              <a:rPr lang="en-US" sz="26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  File "&lt;pyshell#4&gt;", line 1, in &lt;module&gt;</a:t>
            </a:r>
          </a:p>
          <a:p>
            <a:pPr>
              <a:buFontTx/>
              <a:buNone/>
            </a:pPr>
            <a:r>
              <a:rPr lang="en-US" sz="26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    range(0,10,0)</a:t>
            </a:r>
          </a:p>
          <a:p>
            <a:pPr>
              <a:buFontTx/>
              <a:buNone/>
            </a:pPr>
            <a:r>
              <a:rPr lang="en-US" sz="2600" b="1" dirty="0" err="1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ValueError</a:t>
            </a:r>
            <a:r>
              <a:rPr lang="en-US" sz="26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: range() </a:t>
            </a:r>
            <a:r>
              <a:rPr lang="en-US" sz="2600" b="1" dirty="0" err="1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arg</a:t>
            </a:r>
            <a:r>
              <a:rPr lang="en-US" sz="26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 3 must not be zero</a:t>
            </a:r>
            <a:endParaRPr lang="en-US" sz="2600" dirty="0"/>
          </a:p>
        </p:txBody>
      </p:sp>
      <p:sp>
        <p:nvSpPr>
          <p:cNvPr id="102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0901D9-75EC-4715-80CC-A4DF86A924A8}" type="slidenum">
              <a:rPr lang="ar-SA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54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EDCEF3-0FF6-4762-867E-9B062409600E}" type="slidenum">
              <a:rPr lang="ar-SA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Last Week’s Highlights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16002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Memory and variables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Different variable types (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Different operations for different types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If-else statements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FF9900"/>
                </a:solidFill>
                <a:latin typeface="Courier" pitchFamily="49" charset="0"/>
                <a:cs typeface="Times New Roman" pitchFamily="18" charset="0"/>
              </a:rPr>
              <a:t>if</a:t>
            </a:r>
            <a:r>
              <a:rPr lang="en-US" sz="3200" b="1" dirty="0">
                <a:latin typeface="Courier" pitchFamily="49" charset="0"/>
                <a:cs typeface="Times New Roman" pitchFamily="18" charset="0"/>
              </a:rPr>
              <a:t> </a:t>
            </a:r>
            <a:r>
              <a:rPr lang="en-US" sz="3200" b="1" i="1" dirty="0">
                <a:latin typeface="Courier" pitchFamily="49" charset="0"/>
                <a:cs typeface="Times New Roman" pitchFamily="18" charset="0"/>
              </a:rPr>
              <a:t>expression:</a:t>
            </a:r>
            <a:r>
              <a:rPr lang="en-US" sz="3200" b="1" dirty="0">
                <a:latin typeface="Courier" pitchFamily="49" charset="0"/>
                <a:cs typeface="Times New Roman" pitchFamily="18" charset="0"/>
              </a:rPr>
              <a:t> </a:t>
            </a:r>
            <a:br>
              <a:rPr lang="en-US" sz="3200" b="1" dirty="0">
                <a:latin typeface="Courier" pitchFamily="49" charset="0"/>
                <a:cs typeface="Times New Roman" pitchFamily="18" charset="0"/>
              </a:rPr>
            </a:br>
            <a:r>
              <a:rPr lang="en-US" sz="3200" b="1" i="1" dirty="0">
                <a:latin typeface="Courier" pitchFamily="49" charset="0"/>
                <a:cs typeface="Times New Roman" pitchFamily="18" charset="0"/>
              </a:rPr>
              <a:t>	statement1</a:t>
            </a:r>
            <a:r>
              <a:rPr lang="en-US" sz="3200" b="1" dirty="0">
                <a:latin typeface="Courier" pitchFamily="49" charset="0"/>
                <a:cs typeface="Times New Roman" pitchFamily="18" charset="0"/>
              </a:rPr>
              <a:t> </a:t>
            </a:r>
            <a:br>
              <a:rPr lang="en-US" sz="3200" b="1" dirty="0">
                <a:latin typeface="Courier" pitchFamily="49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FF9900"/>
                </a:solidFill>
                <a:latin typeface="Courier" pitchFamily="49" charset="0"/>
                <a:cs typeface="Times New Roman" pitchFamily="18" charset="0"/>
              </a:rPr>
              <a:t>else</a:t>
            </a:r>
            <a:r>
              <a:rPr lang="en-US" sz="3200" b="1" dirty="0">
                <a:latin typeface="Courier" pitchFamily="49" charset="0"/>
                <a:cs typeface="Times New Roman" pitchFamily="18" charset="0"/>
              </a:rPr>
              <a:t>: </a:t>
            </a:r>
            <a:br>
              <a:rPr lang="en-US" sz="3200" b="1" dirty="0">
                <a:latin typeface="Courier" pitchFamily="49" charset="0"/>
                <a:cs typeface="Times New Roman" pitchFamily="18" charset="0"/>
              </a:rPr>
            </a:br>
            <a:r>
              <a:rPr lang="en-US" sz="3200" b="1" i="1" dirty="0">
                <a:latin typeface="Courier" pitchFamily="49" charset="0"/>
                <a:cs typeface="Times New Roman" pitchFamily="18" charset="0"/>
              </a:rPr>
              <a:t>	statement2</a:t>
            </a:r>
            <a:r>
              <a:rPr lang="en-US" sz="3200" b="1" dirty="0">
                <a:latin typeface="Courier" pitchFamily="49" charset="0"/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list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28600"/>
          </a:xfrm>
        </p:spPr>
        <p:txBody>
          <a:bodyPr/>
          <a:lstStyle/>
          <a:p>
            <a:pPr>
              <a:defRPr/>
            </a:pPr>
            <a:fld id="{64C0F6E7-6E04-43E2-9ED4-0A72B4E01F81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1958876"/>
            <a:ext cx="6514060" cy="2308324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en-US" altLang="he-IL" sz="2400" dirty="0">
                <a:solidFill>
                  <a:srgbClr val="C00000"/>
                </a:solidFill>
              </a:rPr>
              <a:t>&gt;&gt;&gt;</a:t>
            </a:r>
            <a:r>
              <a:rPr lang="en-US" altLang="he-IL" sz="2400" dirty="0"/>
              <a:t> a = </a:t>
            </a:r>
            <a:r>
              <a:rPr lang="en-US" sz="2400" dirty="0"/>
              <a:t>[5, 2, 3, 1, 4]</a:t>
            </a:r>
            <a:endParaRPr lang="en-US" altLang="he-IL" sz="2400" dirty="0"/>
          </a:p>
          <a:p>
            <a:pPr marL="0" marR="0" lvl="0" indent="0" defTabSz="914400" eaLnBrk="0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en-US" altLang="he-IL" sz="2400" dirty="0">
                <a:solidFill>
                  <a:srgbClr val="C00000"/>
                </a:solidFill>
              </a:rPr>
              <a:t>&gt;&gt;&gt;</a:t>
            </a:r>
            <a:r>
              <a:rPr lang="en-US" altLang="he-IL" sz="2400" dirty="0"/>
              <a:t> b = </a:t>
            </a:r>
            <a:r>
              <a:rPr lang="he-IL" altLang="he-IL" sz="2400" dirty="0">
                <a:solidFill>
                  <a:srgbClr val="7030A0"/>
                </a:solidFill>
              </a:rPr>
              <a:t>sorted</a:t>
            </a:r>
            <a:r>
              <a:rPr lang="en-US" altLang="he-IL" sz="2400" dirty="0"/>
              <a:t>(</a:t>
            </a:r>
            <a:r>
              <a:rPr lang="en-US" sz="2400" dirty="0"/>
              <a:t>a)</a:t>
            </a:r>
          </a:p>
          <a:p>
            <a:pPr marL="0" marR="0" lvl="0" indent="0" defTabSz="914400" eaLnBrk="0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en-US" altLang="he-IL" sz="2400" dirty="0">
                <a:solidFill>
                  <a:srgbClr val="C00000"/>
                </a:solidFill>
              </a:rPr>
              <a:t>&gt;&gt;&gt;</a:t>
            </a:r>
            <a:r>
              <a:rPr lang="en-US" altLang="he-IL" sz="2400" dirty="0"/>
              <a:t> b</a:t>
            </a:r>
            <a:endParaRPr lang="en-US" sz="2400" dirty="0"/>
          </a:p>
          <a:p>
            <a:pPr eaLnBrk="0" hangingPunct="0"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</a:rPr>
              <a:t>[1, 2, 3, 4, 5]</a:t>
            </a:r>
          </a:p>
          <a:p>
            <a:pPr eaLnBrk="0" hangingPunct="0">
              <a:spcBef>
                <a:spcPts val="0"/>
              </a:spcBef>
            </a:pPr>
            <a:r>
              <a:rPr lang="en-US" altLang="he-IL" sz="2400" dirty="0">
                <a:solidFill>
                  <a:srgbClr val="C00000"/>
                </a:solidFill>
              </a:rPr>
              <a:t>&gt;&gt;&gt;</a:t>
            </a:r>
            <a:r>
              <a:rPr lang="en-US" altLang="he-IL" sz="2400" dirty="0"/>
              <a:t> a</a:t>
            </a:r>
          </a:p>
          <a:p>
            <a:pPr eaLnBrk="0" hangingPunct="0"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</a:rPr>
              <a:t>[5, 2, 3, 1, 4]</a:t>
            </a:r>
            <a:endParaRPr lang="en-US" altLang="he-IL" sz="2400" dirty="0">
              <a:solidFill>
                <a:srgbClr val="0000FF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457200" y="5077361"/>
            <a:ext cx="617220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/>
              <a:t> c = [5, 2, 3, 1, 4]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/>
              <a:t> </a:t>
            </a:r>
            <a:r>
              <a:rPr lang="en-US" sz="2400" dirty="0" err="1"/>
              <a:t>c.sort</a:t>
            </a:r>
            <a:r>
              <a:rPr lang="en-US" sz="2400" dirty="0"/>
              <a:t>()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/>
              <a:t> c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</a:rPr>
              <a:t>[1, 2, 3, 4, 5]</a:t>
            </a:r>
            <a:endParaRPr lang="he-IL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371600"/>
            <a:ext cx="8534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i="1" dirty="0">
                <a:solidFill>
                  <a:srgbClr val="7030A0"/>
                </a:solidFill>
                <a:cs typeface="Arial" pitchFamily="34" charset="0"/>
              </a:rPr>
              <a:t>sorted</a:t>
            </a:r>
            <a:r>
              <a:rPr lang="en-US" sz="2800" i="1" dirty="0">
                <a:cs typeface="Arial" pitchFamily="34" charset="0"/>
              </a:rPr>
              <a:t>(</a:t>
            </a:r>
            <a:r>
              <a:rPr lang="en-US" sz="2800" i="1" dirty="0" err="1">
                <a:cs typeface="Arial" pitchFamily="34" charset="0"/>
              </a:rPr>
              <a:t>lst</a:t>
            </a:r>
            <a:r>
              <a:rPr lang="en-US" sz="2800" i="1" dirty="0">
                <a:cs typeface="Arial" pitchFamily="34" charset="0"/>
              </a:rPr>
              <a:t>)</a:t>
            </a:r>
            <a:r>
              <a:rPr lang="en-US" sz="2400" dirty="0">
                <a:cs typeface="Arial" pitchFamily="34" charset="0"/>
              </a:rPr>
              <a:t> creates a sorted </a:t>
            </a:r>
            <a:r>
              <a:rPr lang="en-US" sz="2400" b="1" u="sng" dirty="0">
                <a:cs typeface="Arial" pitchFamily="34" charset="0"/>
              </a:rPr>
              <a:t>copy</a:t>
            </a:r>
            <a:r>
              <a:rPr lang="en-US" sz="2400" dirty="0">
                <a:cs typeface="Arial" pitchFamily="34" charset="0"/>
              </a:rPr>
              <a:t> of </a:t>
            </a:r>
            <a:r>
              <a:rPr lang="en-US" sz="2400" b="1" i="1" dirty="0" err="1">
                <a:cs typeface="Arial" pitchFamily="34" charset="0"/>
              </a:rPr>
              <a:t>lst</a:t>
            </a:r>
            <a:r>
              <a:rPr lang="en-US" sz="2400" dirty="0">
                <a:cs typeface="Arial" pitchFamily="34" charset="0"/>
              </a:rPr>
              <a:t>:</a:t>
            </a:r>
            <a:endParaRPr lang="he-IL" sz="2400" dirty="0"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4582180"/>
            <a:ext cx="6858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i="1" dirty="0">
                <a:cs typeface="Arial" pitchFamily="34" charset="0"/>
              </a:rPr>
              <a:t> </a:t>
            </a:r>
            <a:r>
              <a:rPr lang="en-US" sz="2800" dirty="0">
                <a:cs typeface="Arial" pitchFamily="34" charset="0"/>
              </a:rPr>
              <a:t>sorts </a:t>
            </a:r>
            <a:r>
              <a:rPr lang="en-US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u="sng" dirty="0">
                <a:cs typeface="Arial" pitchFamily="34" charset="0"/>
              </a:rPr>
              <a:t>itself</a:t>
            </a:r>
            <a:r>
              <a:rPr lang="en-US" sz="2800" dirty="0">
                <a:cs typeface="Arial" pitchFamily="34" charset="0"/>
              </a:rPr>
              <a:t> (in-place):</a:t>
            </a:r>
            <a:endParaRPr lang="he-IL" sz="2800" dirty="0">
              <a:cs typeface="Arial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CD446C-47DB-4AB3-BF61-A5A026A5D523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 flipV="1">
            <a:off x="1447800" y="3306426"/>
            <a:ext cx="2940702" cy="351174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3A56B9-D78B-4351-86D3-ADDEE094FD6E}"/>
              </a:ext>
            </a:extLst>
          </p:cNvPr>
          <p:cNvSpPr txBox="1"/>
          <p:nvPr/>
        </p:nvSpPr>
        <p:spPr>
          <a:xfrm>
            <a:off x="4388502" y="3075593"/>
            <a:ext cx="258275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 wasn’t changed</a:t>
            </a:r>
            <a:endParaRPr lang="he-IL" sz="24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348E2A-A328-4DE4-B262-7ECA853A7529}"/>
              </a:ext>
            </a:extLst>
          </p:cNvPr>
          <p:cNvSpPr txBox="1"/>
          <p:nvPr/>
        </p:nvSpPr>
        <p:spPr>
          <a:xfrm>
            <a:off x="4405029" y="5447973"/>
            <a:ext cx="223971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 was changed</a:t>
            </a:r>
            <a:endParaRPr lang="he-IL" sz="2400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1B70D2-7CC7-4728-85DF-1058B33D170A}"/>
              </a:ext>
            </a:extLst>
          </p:cNvPr>
          <p:cNvCxnSpPr>
            <a:cxnSpLocks/>
          </p:cNvCxnSpPr>
          <p:nvPr/>
        </p:nvCxnSpPr>
        <p:spPr bwMode="auto">
          <a:xfrm flipV="1">
            <a:off x="1447800" y="5714999"/>
            <a:ext cx="2940702" cy="351174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8018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7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Sorting a list (cont.)</a:t>
            </a:r>
            <a:endParaRPr lang="he-IL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0405" y="1967813"/>
            <a:ext cx="6392562" cy="2499463"/>
          </a:xfrm>
          <a:solidFill>
            <a:schemeClr val="accent3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sz="2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'123 this is a simple </a:t>
            </a:r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check'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.split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endParaRPr lang="en-US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['123', 'this', 'is', 'a', 'simple', 'check']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(l)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['123', 'a', 'check', 'is', 'simple', 'this']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(l, key=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['a', 'is', '123', 'this', 'check', 'simple']</a:t>
            </a: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x-none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הסבר קווי 1 13"/>
          <p:cNvSpPr/>
          <p:nvPr/>
        </p:nvSpPr>
        <p:spPr bwMode="auto">
          <a:xfrm>
            <a:off x="1942070" y="4876800"/>
            <a:ext cx="3115962" cy="1200329"/>
          </a:xfrm>
          <a:prstGeom prst="borderCallout1">
            <a:avLst>
              <a:gd name="adj1" fmla="val -81155"/>
              <a:gd name="adj2" fmla="val 11812"/>
              <a:gd name="adj3" fmla="val 550"/>
              <a:gd name="adj4" fmla="val 30525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" charset="0"/>
              </a:rPr>
              <a:t>Optional parameter specifying a function to be applied on each list element before sorting. </a:t>
            </a:r>
          </a:p>
          <a:p>
            <a:r>
              <a:rPr lang="en-US" sz="1600" dirty="0">
                <a:latin typeface="Arial" charset="0"/>
              </a:rPr>
              <a:t>Also applicable for </a:t>
            </a:r>
            <a:r>
              <a:rPr lang="en-US" sz="1600" dirty="0" err="1">
                <a:latin typeface="Arial" charset="0"/>
              </a:rPr>
              <a:t>l.sort</a:t>
            </a:r>
            <a:r>
              <a:rPr lang="en-US" sz="1600" dirty="0">
                <a:latin typeface="Arial" charset="0"/>
              </a:rPr>
              <a:t>(key=…)</a:t>
            </a:r>
            <a:endParaRPr lang="he-IL" sz="1600" dirty="0">
              <a:latin typeface="Arial" charset="0"/>
            </a:endParaRPr>
          </a:p>
        </p:txBody>
      </p:sp>
      <p:sp>
        <p:nvSpPr>
          <p:cNvPr id="13" name="הסבר קווי 1 12">
            <a:extLst>
              <a:ext uri="{FF2B5EF4-FFF2-40B4-BE49-F238E27FC236}">
                <a16:creationId xmlns:a16="http://schemas.microsoft.com/office/drawing/2014/main" id="{D454C353-C27A-44CF-8511-557E35A9E865}"/>
              </a:ext>
            </a:extLst>
          </p:cNvPr>
          <p:cNvSpPr/>
          <p:nvPr/>
        </p:nvSpPr>
        <p:spPr bwMode="auto">
          <a:xfrm>
            <a:off x="5766116" y="4724400"/>
            <a:ext cx="3085807" cy="830997"/>
          </a:xfrm>
          <a:prstGeom prst="borderCallout1">
            <a:avLst>
              <a:gd name="adj1" fmla="val 288"/>
              <a:gd name="adj2" fmla="val 5437"/>
              <a:gd name="adj3" fmla="val -295723"/>
              <a:gd name="adj4" fmla="val -38667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</a:rPr>
              <a:t>Splits a string to words (tokens) based on default delimiters. Returns a list of strings.</a:t>
            </a:r>
            <a:endParaRPr kumimoji="0" 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950675" y="1091513"/>
            <a:ext cx="2133600" cy="1752600"/>
            <a:chOff x="6629400" y="4447639"/>
            <a:chExt cx="2133600" cy="1752600"/>
          </a:xfrm>
        </p:grpSpPr>
        <p:sp>
          <p:nvSpPr>
            <p:cNvPr id="15" name="Cloud Callout 14"/>
            <p:cNvSpPr/>
            <p:nvPr/>
          </p:nvSpPr>
          <p:spPr bwMode="auto">
            <a:xfrm>
              <a:off x="6629400" y="4447639"/>
              <a:ext cx="2133600" cy="1752600"/>
            </a:xfrm>
            <a:prstGeom prst="cloudCallout">
              <a:avLst>
                <a:gd name="adj1" fmla="val -54038"/>
                <a:gd name="adj2" fmla="val 10198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87745" y="4734077"/>
              <a:ext cx="141690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What would happen if we sort with </a:t>
              </a:r>
              <a:r>
                <a:rPr 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key=</a:t>
              </a:r>
              <a:r>
                <a:rPr lang="en-US" sz="1600" dirty="0" err="1">
                  <a:solidFill>
                    <a:srgbClr val="7030A0"/>
                  </a:solidFill>
                  <a:cs typeface="Arial" panose="020B0604020202020204" pitchFamily="34" charset="0"/>
                </a:rPr>
                <a:t>str</a:t>
              </a:r>
              <a:r>
                <a:rPr lang="en-US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.lower</a:t>
              </a:r>
              <a:endParaRPr lang="he-IL" sz="16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2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Summary of List Methods</a:t>
            </a:r>
            <a:endParaRPr lang="en-US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495071"/>
              </p:ext>
            </p:extLst>
          </p:nvPr>
        </p:nvGraphicFramePr>
        <p:xfrm>
          <a:off x="685800" y="1600200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lst.append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(item)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append an item to the end of the list</a:t>
                      </a:r>
                      <a:endParaRPr lang="en-US" dirty="0">
                        <a:solidFill>
                          <a:srgbClr val="00518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lst.count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return the number of occurrences of </a:t>
                      </a:r>
                      <a:r>
                        <a:rPr lang="en-US" sz="1800" dirty="0" err="1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val</a:t>
                      </a:r>
                      <a:endParaRPr lang="en-US" dirty="0">
                        <a:solidFill>
                          <a:srgbClr val="00518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lst.extend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another_lst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extend list by appending items from another list</a:t>
                      </a:r>
                      <a:endParaRPr lang="en-US" dirty="0">
                        <a:solidFill>
                          <a:srgbClr val="00518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lst.index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return </a:t>
                      </a:r>
                      <a:r>
                        <a:rPr lang="en-US" sz="1800" b="1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first</a:t>
                      </a:r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 index of </a:t>
                      </a:r>
                      <a:r>
                        <a:rPr lang="en-US" sz="1800" dirty="0" err="1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val</a:t>
                      </a:r>
                      <a:endParaRPr lang="en-US" dirty="0">
                        <a:solidFill>
                          <a:srgbClr val="00518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lst.insert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(index, item)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insert an item before index</a:t>
                      </a:r>
                      <a:endParaRPr lang="en-US" dirty="0">
                        <a:solidFill>
                          <a:srgbClr val="00518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lst.pop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(index)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remove the item at location</a:t>
                      </a:r>
                      <a:r>
                        <a:rPr lang="en-US" sz="1800" baseline="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index </a:t>
                      </a:r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and return it</a:t>
                      </a:r>
                      <a:r>
                        <a:rPr lang="en-US" sz="1800" baseline="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(remove</a:t>
                      </a:r>
                      <a:r>
                        <a:rPr lang="en-US" sz="1800" baseline="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 last element if index is omitted)</a:t>
                      </a:r>
                      <a:endParaRPr lang="en-US" dirty="0">
                        <a:solidFill>
                          <a:srgbClr val="00518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lst.remove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remove </a:t>
                      </a:r>
                      <a:r>
                        <a:rPr lang="en-US" sz="1800" b="1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first</a:t>
                      </a:r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 occurrence of a </a:t>
                      </a:r>
                      <a:r>
                        <a:rPr lang="en-US" sz="1800" dirty="0" err="1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val</a:t>
                      </a:r>
                      <a:endParaRPr lang="en-US" dirty="0">
                        <a:solidFill>
                          <a:srgbClr val="00518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lst.reverse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reverse </a:t>
                      </a:r>
                      <a:r>
                        <a:rPr lang="en-US" sz="1800" b="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the list (in place)</a:t>
                      </a:r>
                      <a:endParaRPr lang="en-US" b="0" dirty="0">
                        <a:solidFill>
                          <a:srgbClr val="00518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lst.sort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sort the list </a:t>
                      </a:r>
                      <a:r>
                        <a:rPr lang="en-US" sz="1800" b="0" dirty="0">
                          <a:solidFill>
                            <a:srgbClr val="00518E"/>
                          </a:solidFill>
                          <a:latin typeface="Arial" pitchFamily="34" charset="0"/>
                          <a:cs typeface="Arial" pitchFamily="34" charset="0"/>
                        </a:rPr>
                        <a:t>(in place)</a:t>
                      </a:r>
                      <a:endParaRPr lang="en-US" dirty="0">
                        <a:solidFill>
                          <a:srgbClr val="00518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חץ ימינה 8"/>
          <p:cNvSpPr/>
          <p:nvPr/>
        </p:nvSpPr>
        <p:spPr bwMode="auto">
          <a:xfrm>
            <a:off x="228600" y="2438400"/>
            <a:ext cx="457200" cy="228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חץ ימינה 10"/>
          <p:cNvSpPr/>
          <p:nvPr/>
        </p:nvSpPr>
        <p:spPr bwMode="auto">
          <a:xfrm>
            <a:off x="228600" y="3124200"/>
            <a:ext cx="457200" cy="228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חץ ימינה 11"/>
          <p:cNvSpPr/>
          <p:nvPr/>
        </p:nvSpPr>
        <p:spPr bwMode="auto">
          <a:xfrm>
            <a:off x="1004664" y="6004520"/>
            <a:ext cx="457200" cy="228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8064" y="593998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These are “queries that do not change the list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6324600"/>
            <a:ext cx="7848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 dirty="0"/>
              <a:t>Comment</a:t>
            </a:r>
            <a:r>
              <a:rPr lang="en-US" dirty="0"/>
              <a:t>: All commands are applied to an existing list named </a:t>
            </a:r>
            <a:r>
              <a:rPr lang="en-US" dirty="0" err="1"/>
              <a:t>lst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75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 on lists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7030A0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() – returns the list’s length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</a:rPr>
              <a:t>sum</a:t>
            </a:r>
            <a:r>
              <a:rPr lang="en-US" dirty="0">
                <a:solidFill>
                  <a:schemeClr val="tx1"/>
                </a:solidFill>
              </a:rPr>
              <a:t>() – returns a sum of all list elements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</a:rPr>
              <a:t>min</a:t>
            </a:r>
            <a:r>
              <a:rPr lang="en-US" dirty="0">
                <a:solidFill>
                  <a:schemeClr val="tx1"/>
                </a:solidFill>
              </a:rPr>
              <a:t>() – returns the minimal element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</a:rPr>
              <a:t>max</a:t>
            </a:r>
            <a:r>
              <a:rPr lang="en-US" dirty="0">
                <a:solidFill>
                  <a:schemeClr val="tx1"/>
                </a:solidFill>
              </a:rPr>
              <a:t>() – returns the maximal element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DA8200"/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 – returns </a:t>
            </a:r>
            <a:r>
              <a:rPr lang="en-US" dirty="0">
                <a:solidFill>
                  <a:srgbClr val="DA8200"/>
                </a:solidFill>
              </a:rPr>
              <a:t>True</a:t>
            </a:r>
            <a:r>
              <a:rPr lang="en-US" dirty="0">
                <a:solidFill>
                  <a:schemeClr val="tx1"/>
                </a:solidFill>
              </a:rPr>
              <a:t> if element in list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0F6E7-6E04-43E2-9ED4-0A72B4E01F81}" type="slidenum">
              <a:rPr lang="ar-SA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Lists documentation</a:t>
            </a:r>
            <a:endParaRPr lang="he-IL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Complete documentation on Python lists is available at:</a:t>
            </a:r>
          </a:p>
          <a:p>
            <a:pPr>
              <a:buFontTx/>
              <a:buNone/>
            </a:pPr>
            <a:endParaRPr lang="en-US" sz="2800" b="1" kern="1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None/>
            </a:pPr>
            <a:r>
              <a:rPr lang="en-US" sz="2400" kern="1200" dirty="0">
                <a:solidFill>
                  <a:schemeClr val="tx1"/>
                </a:solidFill>
                <a:latin typeface="Arial" pitchFamily="34" charset="0"/>
                <a:hlinkClick r:id="rId3"/>
              </a:rPr>
              <a:t>https://docs.python.org/3/tutorial/datastructures.html</a:t>
            </a:r>
            <a:endParaRPr lang="en-US" sz="2400" kern="1200" dirty="0">
              <a:solidFill>
                <a:schemeClr val="tx1"/>
              </a:solidFill>
              <a:latin typeface="Arial" pitchFamily="34" charset="0"/>
              <a:hlinkClick r:id="rId4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EDCEF3-0FF6-4762-867E-9B062409600E}" type="slidenum">
              <a:rPr lang="ar-SA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Formatting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40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4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</p:txBody>
      </p:sp>
      <p:pic>
        <p:nvPicPr>
          <p:cNvPr id="1026" name="Picture 2" descr="×ª××¦××ª ×ª××× × ×¢×××¨ âªloops programming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529" y="3892818"/>
            <a:ext cx="3646714" cy="221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4"/>
          <a:srcRect l="13669" t="33983" r="44604" b="41774"/>
          <a:stretch/>
        </p:blipFill>
        <p:spPr>
          <a:xfrm>
            <a:off x="3973286" y="2582917"/>
            <a:ext cx="3505200" cy="8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Algorithms and Pseudo Codes</a:t>
            </a:r>
            <a:endParaRPr lang="he-IL" dirty="0"/>
          </a:p>
        </p:txBody>
      </p:sp>
      <p:sp>
        <p:nvSpPr>
          <p:cNvPr id="921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How can I get to the university in the morning?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	</a:t>
            </a: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Algorithms and Pseudo Codes</a:t>
            </a:r>
            <a:endParaRPr lang="he-IL" dirty="0"/>
          </a:p>
        </p:txBody>
      </p:sp>
      <p:sp>
        <p:nvSpPr>
          <p:cNvPr id="921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33587"/>
            <a:ext cx="8229600" cy="4525963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How can I get to the university in the morning?</a:t>
            </a:r>
          </a:p>
          <a:p>
            <a:pPr marL="514350" indent="-514350">
              <a:buFontTx/>
              <a:buAutoNum type="arabicPeriod"/>
            </a:pP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Get up</a:t>
            </a:r>
          </a:p>
          <a:p>
            <a:pPr marL="514350" indent="-514350">
              <a:buFontTx/>
              <a:buAutoNum type="arabicPeriod"/>
            </a:pP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Drink coffee if there is time</a:t>
            </a:r>
          </a:p>
          <a:p>
            <a:pPr marL="514350" indent="-514350">
              <a:buFontTx/>
              <a:buAutoNum type="arabicPeriod"/>
            </a:pP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Get out of the house</a:t>
            </a:r>
          </a:p>
          <a:p>
            <a:pPr marL="514350" indent="-514350">
              <a:buFontTx/>
              <a:buAutoNum type="arabicPeriod"/>
            </a:pP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Walk for four blocks</a:t>
            </a:r>
          </a:p>
          <a:p>
            <a:pPr marL="514350" indent="-514350">
              <a:buFontTx/>
              <a:buAutoNum type="arabicPeriod"/>
            </a:pP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While waiting for the bus:</a:t>
            </a:r>
            <a:endParaRPr lang="en-US" sz="2800" b="1" dirty="0">
              <a:solidFill>
                <a:srgbClr val="FF99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play 'Clash of Clans'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text friends</a:t>
            </a:r>
          </a:p>
          <a:p>
            <a:pPr>
              <a:buFontTx/>
              <a:buNone/>
            </a:pP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6. Get on the bus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	…</a:t>
            </a: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Think First, Code Later</a:t>
            </a:r>
            <a:endParaRPr lang="he-IL" dirty="0"/>
          </a:p>
        </p:txBody>
      </p:sp>
      <p:sp>
        <p:nvSpPr>
          <p:cNvPr id="921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How can I get to the university in the morning?</a:t>
            </a:r>
          </a:p>
          <a:p>
            <a:pPr marL="514350" indent="-514350">
              <a:buFontTx/>
              <a:buAutoNum type="arabicPeriod"/>
            </a:pP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Get up</a:t>
            </a:r>
          </a:p>
          <a:p>
            <a:pPr marL="514350" indent="-514350">
              <a:buFontTx/>
              <a:buAutoNum type="arabicPeriod"/>
            </a:pP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Drink coffee </a:t>
            </a:r>
            <a:r>
              <a:rPr lang="en-US" sz="2800" b="1" i="1" dirty="0">
                <a:solidFill>
                  <a:srgbClr val="DA8200"/>
                </a:solidFill>
                <a:latin typeface="Courier" pitchFamily="49" charset="0"/>
                <a:cs typeface="Times New Roman" pitchFamily="18" charset="0"/>
              </a:rPr>
              <a:t>if</a:t>
            </a: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 there is time</a:t>
            </a:r>
          </a:p>
          <a:p>
            <a:pPr marL="514350" indent="-514350">
              <a:buFontTx/>
              <a:buAutoNum type="arabicPeriod"/>
            </a:pP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Get out of the house</a:t>
            </a:r>
          </a:p>
          <a:p>
            <a:pPr marL="514350" indent="-514350">
              <a:buFontTx/>
              <a:buAutoNum type="arabicPeriod"/>
            </a:pP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Walk </a:t>
            </a:r>
            <a:r>
              <a:rPr lang="en-US" sz="2800" b="1" i="1" dirty="0">
                <a:solidFill>
                  <a:srgbClr val="DA8200"/>
                </a:solidFill>
                <a:latin typeface="Courier" pitchFamily="49" charset="0"/>
                <a:cs typeface="Times New Roman" pitchFamily="18" charset="0"/>
              </a:rPr>
              <a:t>for</a:t>
            </a: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 four blocks</a:t>
            </a:r>
          </a:p>
          <a:p>
            <a:pPr marL="514350" indent="-514350">
              <a:buFontTx/>
              <a:buAutoNum type="arabicPeriod"/>
            </a:pPr>
            <a:r>
              <a:rPr lang="en-US" sz="2800" b="1" i="1" dirty="0">
                <a:solidFill>
                  <a:srgbClr val="DA8200"/>
                </a:solidFill>
                <a:latin typeface="Courier" pitchFamily="49" charset="0"/>
                <a:cs typeface="Times New Roman" pitchFamily="18" charset="0"/>
              </a:rPr>
              <a:t>While</a:t>
            </a: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 waiting for the bus:</a:t>
            </a:r>
            <a:endParaRPr lang="en-US" sz="2800" b="1" dirty="0">
              <a:solidFill>
                <a:srgbClr val="FF99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play ‘Clash of Clans’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text friends</a:t>
            </a:r>
          </a:p>
          <a:p>
            <a:pPr>
              <a:buFontTx/>
              <a:buNone/>
            </a:pPr>
            <a:r>
              <a:rPr lang="en-US" sz="2800" b="1" i="1" dirty="0">
                <a:solidFill>
                  <a:schemeClr val="tx1"/>
                </a:solidFill>
                <a:latin typeface="Courier" pitchFamily="49" charset="0"/>
                <a:cs typeface="Times New Roman" pitchFamily="18" charset="0"/>
              </a:rPr>
              <a:t>6. Get on the bus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	…</a:t>
            </a: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While Loop</a:t>
            </a:r>
            <a:endParaRPr lang="he-IL" dirty="0"/>
          </a:p>
        </p:txBody>
      </p:sp>
      <p:sp>
        <p:nvSpPr>
          <p:cNvPr id="921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to repeat the same instructions until a stop criterion is met</a:t>
            </a:r>
          </a:p>
          <a:p>
            <a:pPr lvl="1">
              <a:buFontTx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</a:p>
          <a:p>
            <a:pPr>
              <a:buFontTx/>
              <a:buNone/>
            </a:pPr>
            <a:r>
              <a:rPr lang="en-US" sz="28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statement2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of code…</a:t>
            </a: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11864" y="2286001"/>
            <a:ext cx="2332038" cy="3200401"/>
            <a:chOff x="6011864" y="2286001"/>
            <a:chExt cx="2332038" cy="3200401"/>
          </a:xfrm>
        </p:grpSpPr>
        <p:sp>
          <p:nvSpPr>
            <p:cNvPr id="92165" name="AutoShape 8"/>
            <p:cNvSpPr>
              <a:spLocks noChangeArrowheads="1"/>
            </p:cNvSpPr>
            <p:nvPr/>
          </p:nvSpPr>
          <p:spPr bwMode="auto">
            <a:xfrm>
              <a:off x="6019802" y="2819401"/>
              <a:ext cx="1752600" cy="609600"/>
            </a:xfrm>
            <a:prstGeom prst="flowChartDecision">
              <a:avLst/>
            </a:prstGeom>
            <a:solidFill>
              <a:srgbClr val="6DD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ea typeface="SimSun" pitchFamily="2" charset="-122"/>
                </a:rPr>
                <a:t>expression</a:t>
              </a:r>
            </a:p>
          </p:txBody>
        </p:sp>
        <p:cxnSp>
          <p:nvCxnSpPr>
            <p:cNvPr id="92167" name="AutoShape 10"/>
            <p:cNvCxnSpPr>
              <a:cxnSpLocks noChangeShapeType="1"/>
              <a:stCxn id="92165" idx="2"/>
              <a:endCxn id="92166" idx="0"/>
            </p:cNvCxnSpPr>
            <p:nvPr/>
          </p:nvCxnSpPr>
          <p:spPr bwMode="auto">
            <a:xfrm flipH="1">
              <a:off x="6888164" y="3429001"/>
              <a:ext cx="7938" cy="9445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92168" name="AutoShape 13"/>
            <p:cNvCxnSpPr>
              <a:cxnSpLocks noChangeShapeType="1"/>
              <a:stCxn id="92166" idx="1"/>
              <a:endCxn id="92165" idx="1"/>
            </p:cNvCxnSpPr>
            <p:nvPr/>
          </p:nvCxnSpPr>
          <p:spPr bwMode="auto">
            <a:xfrm rot="10800000" flipH="1">
              <a:off x="6011864" y="3124201"/>
              <a:ext cx="7938" cy="1439863"/>
            </a:xfrm>
            <a:prstGeom prst="bentConnector3">
              <a:avLst>
                <a:gd name="adj1" fmla="val -2880181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92169" name="Text Box 14"/>
            <p:cNvSpPr txBox="1">
              <a:spLocks noChangeArrowheads="1"/>
            </p:cNvSpPr>
            <p:nvPr/>
          </p:nvSpPr>
          <p:spPr bwMode="auto">
            <a:xfrm>
              <a:off x="6367464" y="3808414"/>
              <a:ext cx="5683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ea typeface="SimSun" pitchFamily="2" charset="-122"/>
                </a:rPr>
                <a:t>true</a:t>
              </a:r>
            </a:p>
          </p:txBody>
        </p:sp>
        <p:sp>
          <p:nvSpPr>
            <p:cNvPr id="92170" name="Text Box 15"/>
            <p:cNvSpPr txBox="1">
              <a:spLocks noChangeArrowheads="1"/>
            </p:cNvSpPr>
            <p:nvPr/>
          </p:nvSpPr>
          <p:spPr bwMode="auto">
            <a:xfrm>
              <a:off x="7696202" y="2819401"/>
              <a:ext cx="6477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ea typeface="SimSun" pitchFamily="2" charset="-122"/>
                </a:rPr>
                <a:t>false</a:t>
              </a:r>
            </a:p>
          </p:txBody>
        </p:sp>
        <p:cxnSp>
          <p:nvCxnSpPr>
            <p:cNvPr id="92171" name="AutoShape 21"/>
            <p:cNvCxnSpPr>
              <a:cxnSpLocks noChangeShapeType="1"/>
            </p:cNvCxnSpPr>
            <p:nvPr/>
          </p:nvCxnSpPr>
          <p:spPr bwMode="auto">
            <a:xfrm flipH="1">
              <a:off x="6858002" y="3124201"/>
              <a:ext cx="884238" cy="2362201"/>
            </a:xfrm>
            <a:prstGeom prst="bentConnector4">
              <a:avLst>
                <a:gd name="adj1" fmla="val -70572"/>
                <a:gd name="adj2" fmla="val 8051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92172" name="AutoShape 24"/>
            <p:cNvCxnSpPr>
              <a:cxnSpLocks noChangeShapeType="1"/>
              <a:endCxn id="92165" idx="0"/>
            </p:cNvCxnSpPr>
            <p:nvPr/>
          </p:nvCxnSpPr>
          <p:spPr bwMode="auto">
            <a:xfrm>
              <a:off x="6888164" y="2286001"/>
              <a:ext cx="7938" cy="533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7" name="AutoShape 10"/>
            <p:cNvCxnSpPr>
              <a:cxnSpLocks noChangeShapeType="1"/>
            </p:cNvCxnSpPr>
            <p:nvPr/>
          </p:nvCxnSpPr>
          <p:spPr bwMode="auto">
            <a:xfrm>
              <a:off x="6858000" y="4724400"/>
              <a:ext cx="0" cy="304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92166" name="AutoShape 9"/>
            <p:cNvSpPr>
              <a:spLocks noChangeArrowheads="1"/>
            </p:cNvSpPr>
            <p:nvPr/>
          </p:nvSpPr>
          <p:spPr bwMode="auto">
            <a:xfrm>
              <a:off x="6011864" y="4373564"/>
              <a:ext cx="1752600" cy="381000"/>
            </a:xfrm>
            <a:prstGeom prst="flowChartProcess">
              <a:avLst/>
            </a:prstGeom>
            <a:solidFill>
              <a:srgbClr val="ADDB7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ea typeface="SimSun" pitchFamily="2" charset="-122"/>
                </a:rPr>
                <a:t>statement(s)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EDCEF3-0FF6-4762-867E-9B062409600E}" type="slidenum">
              <a:rPr lang="ar-SA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String Formatting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4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Lists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4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</p:txBody>
      </p:sp>
      <p:pic>
        <p:nvPicPr>
          <p:cNvPr id="1026" name="Picture 2" descr="×ª××¦××ª ×ª××× × ×¢×××¨ âªloops programming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084" y="3265301"/>
            <a:ext cx="3646714" cy="221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4"/>
          <a:srcRect l="13669" t="33983" r="44604" b="41774"/>
          <a:stretch/>
        </p:blipFill>
        <p:spPr>
          <a:xfrm>
            <a:off x="4953000" y="2419218"/>
            <a:ext cx="3505200" cy="84608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A9B8BB-9838-407A-89BB-43FE5B3B9B5B}" type="slidenum">
              <a:rPr lang="ar-SA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18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 - factorial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838200" y="1371600"/>
            <a:ext cx="4724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C00000"/>
                </a:solidFill>
                <a:latin typeface="Courier" pitchFamily="49" charset="0"/>
              </a:rPr>
              <a:t>#factorial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n = 7</a:t>
            </a:r>
          </a:p>
          <a:p>
            <a:pPr>
              <a:spcBef>
                <a:spcPct val="20000"/>
              </a:spcBef>
            </a:pPr>
            <a:endParaRPr lang="en-US" sz="2400" b="1" dirty="0">
              <a:latin typeface="Courier" pitchFamily="49" charset="0"/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fact = 1</a:t>
            </a:r>
          </a:p>
          <a:p>
            <a:pPr>
              <a:spcBef>
                <a:spcPct val="20000"/>
              </a:spcBef>
            </a:pPr>
            <a:r>
              <a:rPr lang="en-US" sz="2400" b="1" dirty="0" err="1">
                <a:latin typeface="Courier" pitchFamily="49" charset="0"/>
                <a:cs typeface="Arial" pitchFamily="34" charset="0"/>
              </a:rPr>
              <a:t>i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 = 1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FF9900"/>
                </a:solidFill>
                <a:latin typeface="Courier" pitchFamily="49" charset="0"/>
                <a:cs typeface="Arial" pitchFamily="34" charset="0"/>
              </a:rPr>
              <a:t>while</a:t>
            </a:r>
            <a:r>
              <a:rPr lang="en-US" sz="24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i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 &lt;= n: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fact = fact * 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i</a:t>
            </a:r>
            <a:endParaRPr lang="en-US" sz="2400" b="1" dirty="0">
              <a:latin typeface="Courier" pitchFamily="49" charset="0"/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i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 = 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i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 + 1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(n,</a:t>
            </a:r>
            <a:r>
              <a:rPr lang="en-US" sz="24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'! ='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, fact)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0FE5BC-BC75-4665-B96C-C2AFE753BDD2}"/>
                  </a:ext>
                </a:extLst>
              </p:cNvPr>
              <p:cNvSpPr txBox="1"/>
              <p:nvPr/>
            </p:nvSpPr>
            <p:spPr>
              <a:xfrm>
                <a:off x="5181600" y="1371600"/>
                <a:ext cx="3541290" cy="120032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⋅…⋅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F0FE5BC-BC75-4665-B96C-C2AFE753B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371600"/>
                <a:ext cx="3541290" cy="1200329"/>
              </a:xfrm>
              <a:prstGeom prst="rect">
                <a:avLst/>
              </a:prstGeom>
              <a:blipFill>
                <a:blip r:embed="rId3" cstate="print"/>
                <a:stretch>
                  <a:fillRect l="-17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 – smallest divisor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1534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# Find the smallest divisor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n = 2019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div = 2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while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n % div != 0: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div = div + 1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b="1" kern="1200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"Smallest divisor of"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n, 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"is"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div)</a:t>
            </a: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Can the 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while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loop above be infinite?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C4A9B8BB-9838-407A-89BB-43FE5B3B9B5B}" type="slidenum">
              <a:rPr lang="ar-SA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59F028-F3AA-44A8-8A1C-F086E3BEABB8}"/>
                  </a:ext>
                </a:extLst>
              </p:cNvPr>
              <p:cNvSpPr txBox="1"/>
              <p:nvPr/>
            </p:nvSpPr>
            <p:spPr>
              <a:xfrm>
                <a:off x="7062356" y="2064603"/>
                <a:ext cx="1548244" cy="83099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221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F59F028-F3AA-44A8-8A1C-F086E3BE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356" y="2064603"/>
                <a:ext cx="1548244" cy="830997"/>
              </a:xfrm>
              <a:prstGeom prst="rect">
                <a:avLst/>
              </a:prstGeom>
              <a:blipFill>
                <a:blip r:embed="rId3" cstate="print"/>
                <a:stretch>
                  <a:fillRect l="-78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Infinite Loops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= 1</a:t>
            </a:r>
          </a:p>
          <a:p>
            <a:pPr>
              <a:buFontTx/>
              <a:buNone/>
              <a:defRPr/>
            </a:pPr>
            <a:r>
              <a:rPr lang="en-US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while</a:t>
            </a:r>
            <a:r>
              <a:rPr lang="en-US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&lt; 4:</a:t>
            </a:r>
          </a:p>
          <a:p>
            <a:pPr>
              <a:buFontTx/>
              <a:buNone/>
              <a:defRPr/>
            </a:pPr>
            <a:r>
              <a:rPr lang="en-US" b="1" dirty="0">
                <a:latin typeface="Courier" pitchFamily="49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 marL="0" indent="0">
              <a:buFontTx/>
              <a:buNone/>
              <a:defRPr/>
            </a:pPr>
            <a:endParaRPr lang="en-US" sz="4000" dirty="0"/>
          </a:p>
        </p:txBody>
      </p:sp>
      <p:sp>
        <p:nvSpPr>
          <p:cNvPr id="96260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2133600"/>
            <a:ext cx="3438525" cy="343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EDCEF3-0FF6-4762-867E-9B062409600E}" type="slidenum">
              <a:rPr lang="ar-SA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Formatting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40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Lists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4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Loops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4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</p:txBody>
      </p:sp>
      <p:pic>
        <p:nvPicPr>
          <p:cNvPr id="1026" name="Picture 2" descr="×ª××¦××ª ×ª××× × ×¢×××¨ âªloops programming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529" y="4001607"/>
            <a:ext cx="3646714" cy="221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4"/>
          <a:srcRect l="13669" t="33983" r="44604" b="41774"/>
          <a:stretch/>
        </p:blipFill>
        <p:spPr>
          <a:xfrm>
            <a:off x="3973286" y="2582809"/>
            <a:ext cx="3505200" cy="8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Loop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077200" cy="5410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600" b="1" dirty="0">
                <a:solidFill>
                  <a:srgbClr val="DA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</a:t>
            </a:r>
            <a:r>
              <a:rPr lang="en-US" sz="2600" b="1" dirty="0">
                <a:solidFill>
                  <a:srgbClr val="DA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statement1</a:t>
            </a:r>
            <a:endParaRPr lang="en-US" sz="2600" b="1" baseline="-25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statement2</a:t>
            </a:r>
            <a:endParaRPr lang="en-US" sz="2600" b="1" baseline="-25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of code…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2000" dirty="0">
              <a:latin typeface="Courier"/>
              <a:cs typeface="Arial" pitchFamily="34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 over all elements in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(list, string, etc.) </a:t>
            </a:r>
          </a:p>
          <a:p>
            <a:pPr>
              <a:spcBef>
                <a:spcPts val="100"/>
              </a:spcBef>
              <a:buFontTx/>
              <a:buNone/>
              <a:defRPr/>
            </a:pPr>
            <a:r>
              <a:rPr lang="en-US" sz="2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Iteration 0: </a:t>
            </a: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Assign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>
              <a:spcBef>
                <a:spcPts val="100"/>
              </a:spcBef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statement2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…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00"/>
              </a:spcBef>
              <a:buNone/>
              <a:defRPr/>
            </a:pPr>
            <a:r>
              <a:rPr lang="en-US" sz="2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Iteration 1: </a:t>
            </a: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Assign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>
              <a:spcBef>
                <a:spcPts val="100"/>
              </a:spcBef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statement1, statement2, …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00"/>
              </a:spcBef>
              <a:buNone/>
              <a:defRPr/>
            </a:pPr>
            <a:r>
              <a:rPr lang="en-US" sz="2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…</a:t>
            </a:r>
          </a:p>
          <a:p>
            <a:pPr marL="0" indent="0">
              <a:spcBef>
                <a:spcPts val="100"/>
              </a:spcBef>
              <a:buNone/>
              <a:defRPr/>
            </a:pP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defined by the loop!</a:t>
            </a: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Loop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 marL="0">
              <a:buFontTx/>
              <a:buNone/>
              <a:defRPr/>
            </a:pP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Indentation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determines the block of the iteration.</a:t>
            </a:r>
          </a:p>
          <a:p>
            <a:pPr marL="0">
              <a:buFontTx/>
              <a:buNone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>
              <a:buFontTx/>
              <a:buNone/>
              <a:defRPr/>
            </a:pPr>
            <a:r>
              <a:rPr lang="en-US" sz="3600" u="sng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</a:t>
            </a:r>
          </a:p>
          <a:p>
            <a:pPr marL="0">
              <a:buFontTx/>
              <a:buNone/>
              <a:defRPr/>
            </a:pP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 infinite lists in Python 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</a:p>
          <a:p>
            <a:pPr marL="0">
              <a:buFontTx/>
              <a:buNone/>
              <a:defRPr/>
            </a:pP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No infinite </a:t>
            </a:r>
            <a:r>
              <a:rPr lang="en-US" sz="3600" b="1" dirty="0">
                <a:solidFill>
                  <a:srgbClr val="DA82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for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loops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! (at least in this course…)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0F6E7-6E04-43E2-9ED4-0A72B4E01F81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For Example</a:t>
            </a:r>
            <a:endParaRPr lang="he-I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8229600" cy="5181599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print elements from a list</a:t>
            </a:r>
          </a:p>
          <a:p>
            <a:pPr>
              <a:buFontTx/>
              <a:buNone/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lst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= [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'python'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2019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'TAU'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]</a:t>
            </a: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elem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lst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"current element:"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elem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>
              <a:buFontTx/>
              <a:buNone/>
              <a:defRPr/>
            </a:pPr>
            <a:endParaRPr lang="en-US" sz="16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16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fr-FR" sz="2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current</a:t>
            </a:r>
            <a:r>
              <a:rPr lang="fr-FR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fr-FR" sz="2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element</a:t>
            </a:r>
            <a:r>
              <a:rPr lang="fr-FR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: python</a:t>
            </a:r>
          </a:p>
          <a:p>
            <a:pPr>
              <a:buFontTx/>
              <a:buNone/>
              <a:defRPr/>
            </a:pPr>
            <a:r>
              <a:rPr lang="fr-FR" sz="2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current</a:t>
            </a:r>
            <a:r>
              <a:rPr lang="fr-FR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fr-FR" sz="2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element</a:t>
            </a:r>
            <a:r>
              <a:rPr lang="fr-FR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: 2019</a:t>
            </a:r>
          </a:p>
          <a:p>
            <a:pPr>
              <a:buFontTx/>
              <a:buNone/>
              <a:defRPr/>
            </a:pPr>
            <a:r>
              <a:rPr lang="fr-FR" sz="2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current</a:t>
            </a:r>
            <a:r>
              <a:rPr lang="fr-FR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fr-FR" sz="2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element</a:t>
            </a:r>
            <a:r>
              <a:rPr lang="fr-FR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: TAU</a:t>
            </a:r>
            <a:endParaRPr lang="en-US" sz="2000" b="1" dirty="0">
              <a:ln>
                <a:solidFill>
                  <a:schemeClr val="tx1"/>
                </a:solidFill>
              </a:ln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b="1" dirty="0">
              <a:solidFill>
                <a:srgbClr val="1A1AE6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he-IL" sz="2400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064747-4A5A-4E2E-A27C-E7022BD24603}" type="slidenum">
              <a:rPr lang="ar-SA" smtClean="0">
                <a:latin typeface="Arial" pitchFamily="34" charset="0"/>
                <a:cs typeface="Arial" pitchFamily="34" charset="0"/>
              </a:rPr>
              <a:pPr/>
              <a:t>36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For Example</a:t>
            </a:r>
            <a:endParaRPr lang="he-I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714" y="1447801"/>
            <a:ext cx="8229600" cy="5181599"/>
          </a:xfrm>
        </p:spPr>
        <p:txBody>
          <a:bodyPr/>
          <a:lstStyle/>
          <a:p>
            <a:pPr defTabSz="1828800">
              <a:buFontTx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Compute 1 + 2 + … + 100:</a:t>
            </a:r>
          </a:p>
          <a:p>
            <a:pPr defTabSz="1828800">
              <a:buFontTx/>
              <a:buNone/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defTabSz="1828800">
              <a:buFontTx/>
              <a:buNone/>
              <a:defRPr/>
            </a:pP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partial_sum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= 0</a:t>
            </a:r>
          </a:p>
          <a:p>
            <a:pPr defTabSz="1828800">
              <a:buFontTx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numbers = </a:t>
            </a:r>
            <a:r>
              <a:rPr lang="en-US" sz="2400" b="1" dirty="0">
                <a:solidFill>
                  <a:srgbClr val="7A007A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(1,101)</a:t>
            </a:r>
          </a:p>
          <a:p>
            <a:pPr defTabSz="1828800">
              <a:buFontTx/>
              <a:buNone/>
              <a:defRPr/>
            </a:pPr>
            <a:r>
              <a:rPr lang="en-US" sz="24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num </a:t>
            </a:r>
            <a:r>
              <a:rPr lang="en-US" sz="24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numbers:</a:t>
            </a:r>
          </a:p>
          <a:p>
            <a:pPr defTabSz="1828800">
              <a:buFontTx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partial_sum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= 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partial_sum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+ num</a:t>
            </a:r>
          </a:p>
          <a:p>
            <a:pPr defTabSz="1828800">
              <a:buFontTx/>
              <a:buNone/>
              <a:defRPr/>
            </a:pP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"The sum is"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partial_sum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 defTabSz="1828800">
              <a:buFontTx/>
              <a:buNone/>
              <a:defRPr/>
            </a:pPr>
            <a:endParaRPr lang="en-US" sz="16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  <a:p>
            <a:pPr defTabSz="1828800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The sum is 5050</a:t>
            </a:r>
          </a:p>
          <a:p>
            <a:pPr defTabSz="1828800">
              <a:buFontTx/>
              <a:buNone/>
              <a:defRPr/>
            </a:pPr>
            <a:endParaRPr lang="en-US" sz="2000" b="1" dirty="0">
              <a:ln>
                <a:solidFill>
                  <a:schemeClr val="tx1"/>
                </a:solidFill>
              </a:ln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defTabSz="1828800">
              <a:buFontTx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 simply:</a:t>
            </a:r>
          </a:p>
          <a:p>
            <a:pPr defTabSz="1828800">
              <a:buFontTx/>
              <a:buNone/>
              <a:defRPr/>
            </a:pPr>
            <a:r>
              <a:rPr lang="en-US" sz="2400" b="1" dirty="0">
                <a:solidFill>
                  <a:srgbClr val="7A007A"/>
                </a:solidFill>
                <a:latin typeface="Courier" pitchFamily="49" charset="0"/>
                <a:cs typeface="Arial" pitchFamily="34" charset="0"/>
              </a:rPr>
              <a:t>sum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7A007A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(1,101))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064747-4A5A-4E2E-A27C-E7022BD24603}" type="slidenum">
              <a:rPr lang="ar-SA" smtClean="0">
                <a:latin typeface="Arial" pitchFamily="34" charset="0"/>
                <a:cs typeface="Arial" pitchFamily="34" charset="0"/>
              </a:rPr>
              <a:pPr/>
              <a:t>37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146AB3-FDBA-428D-AC4B-B52C549302D1}"/>
              </a:ext>
            </a:extLst>
          </p:cNvPr>
          <p:cNvCxnSpPr>
            <a:cxnSpLocks/>
          </p:cNvCxnSpPr>
          <p:nvPr/>
        </p:nvCxnSpPr>
        <p:spPr bwMode="auto">
          <a:xfrm>
            <a:off x="5105400" y="2819400"/>
            <a:ext cx="1143000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359CB85-B932-4D50-8A72-D6FE825F1C8C}"/>
              </a:ext>
            </a:extLst>
          </p:cNvPr>
          <p:cNvSpPr txBox="1"/>
          <p:nvPr/>
        </p:nvSpPr>
        <p:spPr>
          <a:xfrm>
            <a:off x="6276975" y="2609850"/>
            <a:ext cx="203132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urier"/>
              </a:rPr>
              <a:t>1, 2, …, 100</a:t>
            </a:r>
            <a:endParaRPr lang="he-IL" sz="2000" b="1" dirty="0">
              <a:solidFill>
                <a:srgbClr val="C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0433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crypted-tbn3.gstatic.com/images?q=tbn:ANd9GcQWns_kp3dRtnKSa1H7KE534ynPRvOydy9lgTsKRUUs0DB0bkdIi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4724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313017-7CFD-40FC-8A04-334F5AC5F6E0}" type="slidenum">
              <a:rPr lang="he-IL" smtClean="0">
                <a:latin typeface="Arial" pitchFamily="34" charset="0"/>
                <a:cs typeface="Arial" pitchFamily="34" charset="0"/>
              </a:rPr>
              <a:pPr/>
              <a:t>38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For Example 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# factorial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Courier"/>
                <a:cs typeface="Arial" pitchFamily="34" charset="0"/>
              </a:rPr>
              <a:t>n  = 7</a:t>
            </a:r>
          </a:p>
          <a:p>
            <a:pPr>
              <a:spcBef>
                <a:spcPct val="20000"/>
              </a:spcBef>
            </a:pPr>
            <a:endParaRPr lang="en-US" sz="2400" b="1" dirty="0">
              <a:latin typeface="Courier"/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Courier"/>
                <a:cs typeface="Arial" pitchFamily="34" charset="0"/>
              </a:rPr>
              <a:t>fact = 1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FF6600"/>
                </a:solidFill>
                <a:latin typeface="Courier"/>
                <a:cs typeface="Arial" pitchFamily="34" charset="0"/>
              </a:rPr>
              <a:t>for</a:t>
            </a:r>
            <a:r>
              <a:rPr lang="en-US" sz="2400" b="1" dirty="0">
                <a:latin typeface="Courier"/>
                <a:cs typeface="Arial" pitchFamily="34" charset="0"/>
              </a:rPr>
              <a:t> </a:t>
            </a:r>
            <a:r>
              <a:rPr lang="en-US" sz="2400" b="1" dirty="0" err="1">
                <a:latin typeface="Courier"/>
                <a:cs typeface="Arial" pitchFamily="34" charset="0"/>
              </a:rPr>
              <a:t>i</a:t>
            </a:r>
            <a:r>
              <a:rPr lang="en-US" sz="2400" b="1" dirty="0">
                <a:latin typeface="Courier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6600"/>
                </a:solidFill>
                <a:latin typeface="Courier"/>
                <a:cs typeface="Arial" pitchFamily="34" charset="0"/>
              </a:rPr>
              <a:t>in</a:t>
            </a:r>
            <a:r>
              <a:rPr lang="en-US" sz="2400" b="1" dirty="0">
                <a:latin typeface="Courier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/>
                <a:cs typeface="Arial" pitchFamily="34" charset="0"/>
              </a:rPr>
              <a:t>range</a:t>
            </a:r>
            <a:r>
              <a:rPr lang="en-US" sz="2400" b="1" dirty="0">
                <a:latin typeface="Courier"/>
                <a:cs typeface="Arial" pitchFamily="34" charset="0"/>
              </a:rPr>
              <a:t>(2, n+1):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latin typeface="Courier"/>
                <a:cs typeface="Arial" pitchFamily="34" charset="0"/>
              </a:rPr>
              <a:t>	fact = fact * </a:t>
            </a:r>
            <a:r>
              <a:rPr lang="en-US" sz="2400" b="1" dirty="0" err="1">
                <a:latin typeface="Courier"/>
                <a:cs typeface="Arial" pitchFamily="34" charset="0"/>
              </a:rPr>
              <a:t>i</a:t>
            </a:r>
            <a:endParaRPr lang="en-US" sz="2400" b="1" dirty="0">
              <a:latin typeface="Courier"/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  <a:latin typeface="Courier"/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7030A0"/>
                </a:solidFill>
                <a:latin typeface="Courier"/>
                <a:cs typeface="Arial" pitchFamily="34" charset="0"/>
              </a:rPr>
              <a:t>print</a:t>
            </a:r>
            <a:r>
              <a:rPr lang="en-US" sz="2400" b="1" dirty="0">
                <a:latin typeface="Courier"/>
                <a:cs typeface="Arial" pitchFamily="34" charset="0"/>
              </a:rPr>
              <a:t>(n, </a:t>
            </a:r>
            <a:r>
              <a:rPr lang="en-US" sz="2400" b="1" dirty="0">
                <a:solidFill>
                  <a:srgbClr val="008000"/>
                </a:solidFill>
                <a:latin typeface="Courier"/>
                <a:cs typeface="Arial" pitchFamily="34" charset="0"/>
              </a:rPr>
              <a:t>"! ="</a:t>
            </a:r>
            <a:r>
              <a:rPr lang="en-US" sz="2400" b="1" dirty="0">
                <a:latin typeface="Courier"/>
                <a:cs typeface="Arial" pitchFamily="34" charset="0"/>
              </a:rPr>
              <a:t>, fact)</a:t>
            </a:r>
          </a:p>
          <a:p>
            <a:pPr>
              <a:spcBef>
                <a:spcPct val="20000"/>
              </a:spcBef>
            </a:pPr>
            <a:endParaRPr lang="en-US" sz="24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u="sng" dirty="0">
                <a:cs typeface="Arial" pitchFamily="34" charset="0"/>
              </a:rPr>
              <a:t>Syntactic sugar</a:t>
            </a:r>
            <a:r>
              <a:rPr lang="en-US" sz="2400" dirty="0">
                <a:cs typeface="Arial" pitchFamily="34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sz="2400" b="1" i="1" dirty="0">
                <a:cs typeface="Arial" pitchFamily="34" charset="0"/>
              </a:rPr>
              <a:t>fact *= </a:t>
            </a:r>
            <a:r>
              <a:rPr lang="en-US" sz="2400" b="1" i="1" dirty="0" err="1">
                <a:cs typeface="Arial" pitchFamily="34" charset="0"/>
              </a:rPr>
              <a:t>i</a:t>
            </a:r>
            <a:r>
              <a:rPr lang="en-US" sz="2400" b="1" i="1" dirty="0">
                <a:cs typeface="Arial" pitchFamily="34" charset="0"/>
              </a:rPr>
              <a:t>  </a:t>
            </a:r>
            <a:r>
              <a:rPr lang="en-US" sz="2400" dirty="0">
                <a:solidFill>
                  <a:srgbClr val="003399"/>
                </a:solidFill>
                <a:cs typeface="Arial" pitchFamily="34" charset="0"/>
              </a:rPr>
              <a:t>is equivalent to </a:t>
            </a:r>
            <a:r>
              <a:rPr lang="en-US" sz="2400" b="1" i="1" dirty="0">
                <a:cs typeface="Arial" pitchFamily="34" charset="0"/>
              </a:rPr>
              <a:t>fact = fact * </a:t>
            </a:r>
            <a:r>
              <a:rPr lang="en-US" sz="2400" b="1" i="1" dirty="0" err="1">
                <a:cs typeface="Arial" pitchFamily="34" charset="0"/>
              </a:rPr>
              <a:t>i</a:t>
            </a:r>
            <a:endParaRPr lang="en-US" sz="2400" b="1" i="1" dirty="0"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8AADF8-EA2E-4C22-BF6F-B5AB1EBEE075}"/>
              </a:ext>
            </a:extLst>
          </p:cNvPr>
          <p:cNvSpPr/>
          <p:nvPr/>
        </p:nvSpPr>
        <p:spPr>
          <a:xfrm>
            <a:off x="5638800" y="1219200"/>
            <a:ext cx="3429000" cy="26161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C00000"/>
                </a:solidFill>
                <a:latin typeface="Courier" pitchFamily="49" charset="0"/>
                <a:cs typeface="Arial" panose="020B0604020202020204" pitchFamily="34" charset="0"/>
              </a:rPr>
              <a:t># reminder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Courier" pitchFamily="49" charset="0"/>
                <a:cs typeface="Arial" panose="020B0604020202020204" pitchFamily="34" charset="0"/>
              </a:rPr>
              <a:t>n = 7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Courier" pitchFamily="49" charset="0"/>
                <a:cs typeface="Arial" panose="020B0604020202020204" pitchFamily="34" charset="0"/>
              </a:rPr>
              <a:t>fact = 1</a:t>
            </a:r>
          </a:p>
          <a:p>
            <a:pPr>
              <a:spcBef>
                <a:spcPct val="20000"/>
              </a:spcBef>
            </a:pPr>
            <a:r>
              <a:rPr lang="en-US" sz="2000" b="1" dirty="0" err="1">
                <a:latin typeface="Courier" pitchFamily="49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Courier" pitchFamily="49" charset="0"/>
                <a:cs typeface="Arial" panose="020B0604020202020204" pitchFamily="34" charset="0"/>
              </a:rPr>
              <a:t> = 1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FF6600"/>
                </a:solidFill>
                <a:latin typeface="Courier" pitchFamily="49" charset="0"/>
                <a:cs typeface="Arial" panose="020B0604020202020204" pitchFamily="34" charset="0"/>
              </a:rPr>
              <a:t>while</a:t>
            </a:r>
            <a:r>
              <a:rPr lang="en-US" sz="2000" b="1" dirty="0">
                <a:solidFill>
                  <a:srgbClr val="003399"/>
                </a:solidFill>
                <a:latin typeface="Courier" pitchFamily="49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Courier" pitchFamily="49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Courier" pitchFamily="49" charset="0"/>
                <a:cs typeface="Arial" panose="020B0604020202020204" pitchFamily="34" charset="0"/>
              </a:rPr>
              <a:t> &lt;= n: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003399"/>
                </a:solidFill>
                <a:latin typeface="Courier" pitchFamily="49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latin typeface="Courier" pitchFamily="49" charset="0"/>
                <a:cs typeface="Arial" panose="020B0604020202020204" pitchFamily="34" charset="0"/>
              </a:rPr>
              <a:t>fact = fact * </a:t>
            </a:r>
            <a:r>
              <a:rPr lang="en-US" sz="2000" b="1" dirty="0" err="1">
                <a:latin typeface="Courier" pitchFamily="49" charset="0"/>
                <a:cs typeface="Arial" panose="020B0604020202020204" pitchFamily="34" charset="0"/>
              </a:rPr>
              <a:t>i</a:t>
            </a:r>
            <a:endParaRPr lang="en-US" sz="2000" b="1" dirty="0">
              <a:latin typeface="Courier" pitchFamily="49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Courier" pitchFamily="49" charset="0"/>
                <a:cs typeface="Arial" panose="020B0604020202020204" pitchFamily="34" charset="0"/>
              </a:rPr>
              <a:t>	</a:t>
            </a:r>
            <a:r>
              <a:rPr lang="en-US" sz="2000" b="1" dirty="0" err="1">
                <a:latin typeface="Courier" pitchFamily="49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Courier" pitchFamily="49" charset="0"/>
                <a:cs typeface="Arial" panose="020B0604020202020204" pitchFamily="34" charset="0"/>
              </a:rPr>
              <a:t> = </a:t>
            </a:r>
            <a:r>
              <a:rPr lang="en-US" sz="2000" b="1" dirty="0" err="1">
                <a:latin typeface="Courier" pitchFamily="49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Courier" pitchFamily="49" charset="0"/>
                <a:cs typeface="Arial" panose="020B0604020202020204" pitchFamily="34" charset="0"/>
              </a:rPr>
              <a:t> + 1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F3AECD-699B-4579-8348-819EC5527875}"/>
              </a:ext>
            </a:extLst>
          </p:cNvPr>
          <p:cNvCxnSpPr/>
          <p:nvPr/>
        </p:nvCxnSpPr>
        <p:spPr bwMode="auto">
          <a:xfrm flipH="1">
            <a:off x="3226475" y="2228285"/>
            <a:ext cx="304800" cy="629215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B9BF3A-D9B2-4B46-9D3E-D59D537EF7E6}"/>
              </a:ext>
            </a:extLst>
          </p:cNvPr>
          <p:cNvSpPr txBox="1"/>
          <p:nvPr/>
        </p:nvSpPr>
        <p:spPr>
          <a:xfrm>
            <a:off x="2924651" y="1809690"/>
            <a:ext cx="172354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urier"/>
              </a:rPr>
              <a:t>2, 3, …, n</a:t>
            </a:r>
            <a:endParaRPr lang="he-IL" sz="2000" b="1" dirty="0">
              <a:solidFill>
                <a:srgbClr val="C00000"/>
              </a:solidFill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Pythonic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way of creating lists.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Combining lists and for loops.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[expression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list]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 can even write: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[expression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list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condition]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0F6E7-6E04-43E2-9ED4-0A72B4E01F81}" type="slidenum">
              <a:rPr lang="ar-SA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4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String Formatting</a:t>
            </a:r>
            <a:endParaRPr lang="he-IL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800" kern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str.format</a:t>
            </a: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 or the f”” syntax to format a string:</a:t>
            </a:r>
            <a:endParaRPr lang="en-US" sz="2800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b="1" kern="1200" dirty="0">
                <a:solidFill>
                  <a:srgbClr val="800000"/>
                </a:solidFill>
                <a:latin typeface="Courier" pitchFamily="49" charset="0"/>
                <a:cs typeface="Times New Roman" pitchFamily="18" charset="0"/>
              </a:rPr>
              <a:t>&gt;&gt;&gt; </a:t>
            </a:r>
            <a:r>
              <a:rPr lang="en-US" sz="2800" b="1" kern="1200" dirty="0">
                <a:solidFill>
                  <a:schemeClr val="tx2"/>
                </a:solidFill>
                <a:latin typeface="Courier" pitchFamily="49" charset="0"/>
                <a:cs typeface="Times New Roman" pitchFamily="18" charset="0"/>
              </a:rPr>
              <a:t>name = </a:t>
            </a:r>
            <a:r>
              <a:rPr lang="en-US" altLang="he-IL" sz="2800" dirty="0">
                <a:solidFill>
                  <a:srgbClr val="008800"/>
                </a:solidFill>
                <a:latin typeface="Menlo"/>
              </a:rPr>
              <a:t>"</a:t>
            </a:r>
            <a:r>
              <a:rPr lang="en-US" altLang="he-IL" sz="2800" dirty="0" err="1">
                <a:solidFill>
                  <a:srgbClr val="008800"/>
                </a:solidFill>
                <a:latin typeface="Menlo"/>
              </a:rPr>
              <a:t>shahar</a:t>
            </a:r>
            <a:r>
              <a:rPr lang="en-US" altLang="he-IL" sz="2800" dirty="0">
                <a:solidFill>
                  <a:srgbClr val="008800"/>
                </a:solidFill>
                <a:latin typeface="Menlo"/>
              </a:rPr>
              <a:t>"</a:t>
            </a:r>
          </a:p>
          <a:p>
            <a:pPr>
              <a:buNone/>
            </a:pPr>
            <a:r>
              <a:rPr lang="en-US" sz="2800" b="1" kern="1200" dirty="0">
                <a:solidFill>
                  <a:srgbClr val="800000"/>
                </a:solidFill>
                <a:latin typeface="Courier" pitchFamily="49" charset="0"/>
                <a:cs typeface="Times New Roman" pitchFamily="18" charset="0"/>
              </a:rPr>
              <a:t>&gt;&gt;&gt; </a:t>
            </a:r>
            <a:r>
              <a:rPr lang="en-US" sz="2800" b="1" kern="1200" dirty="0">
                <a:solidFill>
                  <a:schemeClr val="tx2"/>
                </a:solidFill>
                <a:latin typeface="Courier" pitchFamily="49" charset="0"/>
                <a:cs typeface="Times New Roman" pitchFamily="18" charset="0"/>
              </a:rPr>
              <a:t>pi = 3.14159265359</a:t>
            </a:r>
          </a:p>
          <a:p>
            <a:pPr>
              <a:buNone/>
            </a:pPr>
            <a:r>
              <a:rPr lang="en-US" sz="2800" b="1" kern="1200" dirty="0">
                <a:solidFill>
                  <a:srgbClr val="800000"/>
                </a:solidFill>
                <a:latin typeface="Courier" pitchFamily="49" charset="0"/>
                <a:cs typeface="Times New Roman" pitchFamily="18" charset="0"/>
              </a:rPr>
              <a:t>&gt;&gt;&gt;</a:t>
            </a:r>
            <a:r>
              <a:rPr lang="en-US" sz="2800" b="1" kern="1200" dirty="0">
                <a:solidFill>
                  <a:schemeClr val="tx2"/>
                </a:solidFill>
                <a:latin typeface="Courier" pitchFamily="49" charset="0"/>
                <a:cs typeface="Times New Roman" pitchFamily="18" charset="0"/>
              </a:rPr>
              <a:t> </a:t>
            </a:r>
            <a:r>
              <a:rPr lang="he-IL" altLang="he-IL" sz="2400" dirty="0" err="1">
                <a:solidFill>
                  <a:srgbClr val="7030A0"/>
                </a:solidFill>
                <a:latin typeface="Menlo"/>
              </a:rPr>
              <a:t>print</a:t>
            </a:r>
            <a:r>
              <a:rPr lang="en-US" altLang="he-IL" sz="2400" dirty="0">
                <a:latin typeface="Menlo"/>
              </a:rPr>
              <a:t>(</a:t>
            </a:r>
            <a:r>
              <a:rPr lang="en-US" altLang="he-IL" sz="2400" dirty="0">
                <a:solidFill>
                  <a:srgbClr val="008800"/>
                </a:solidFill>
                <a:latin typeface="Menlo"/>
              </a:rPr>
              <a:t>"My name is {0} and I like {1:.2f} "</a:t>
            </a:r>
            <a:r>
              <a:rPr lang="en-US" altLang="he-IL" sz="2400" dirty="0">
                <a:solidFill>
                  <a:schemeClr val="tx1"/>
                </a:solidFill>
                <a:latin typeface="Menlo"/>
              </a:rPr>
              <a:t>.format(name, pi)</a:t>
            </a:r>
            <a:r>
              <a:rPr lang="en-US" altLang="he-IL" sz="2400" dirty="0">
                <a:latin typeface="Menlo"/>
              </a:rPr>
              <a:t>)</a:t>
            </a:r>
            <a:br>
              <a:rPr lang="en-US" altLang="he-IL" sz="2400" dirty="0">
                <a:latin typeface="Menlo"/>
              </a:rPr>
            </a:br>
            <a:r>
              <a:rPr lang="en-US" altLang="he-IL" sz="2400" dirty="0">
                <a:latin typeface="Menlo"/>
              </a:rPr>
              <a:t>My name is </a:t>
            </a:r>
            <a:r>
              <a:rPr lang="en-US" altLang="he-IL" sz="2400" dirty="0" err="1">
                <a:latin typeface="Menlo"/>
              </a:rPr>
              <a:t>shahar</a:t>
            </a:r>
            <a:r>
              <a:rPr lang="en-US" altLang="he-IL" sz="2400" dirty="0">
                <a:latin typeface="Menlo"/>
              </a:rPr>
              <a:t> and I like 3.14</a:t>
            </a:r>
            <a:endParaRPr lang="en-US" sz="2400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kern="1200" dirty="0">
                <a:solidFill>
                  <a:srgbClr val="800000"/>
                </a:solidFill>
                <a:latin typeface="Courier" pitchFamily="49" charset="0"/>
                <a:cs typeface="Times New Roman" pitchFamily="18" charset="0"/>
              </a:rPr>
              <a:t>&gt;&gt;&gt;</a:t>
            </a:r>
            <a:r>
              <a:rPr lang="en-US" sz="2400" b="1" kern="1200" dirty="0">
                <a:solidFill>
                  <a:schemeClr val="tx2"/>
                </a:solidFill>
                <a:latin typeface="Courier" pitchFamily="49" charset="0"/>
                <a:cs typeface="Times New Roman" pitchFamily="18" charset="0"/>
              </a:rPr>
              <a:t> </a:t>
            </a:r>
            <a:r>
              <a:rPr lang="he-IL" altLang="he-IL" sz="2400" dirty="0" err="1">
                <a:solidFill>
                  <a:srgbClr val="7030A0"/>
                </a:solidFill>
                <a:latin typeface="Menlo"/>
              </a:rPr>
              <a:t>print</a:t>
            </a:r>
            <a:r>
              <a:rPr lang="en-US" altLang="he-IL" sz="2400" dirty="0">
                <a:latin typeface="Menlo"/>
              </a:rPr>
              <a:t>(</a:t>
            </a:r>
            <a:r>
              <a:rPr lang="en-US" altLang="he-IL" b="1" dirty="0" err="1">
                <a:solidFill>
                  <a:srgbClr val="008800"/>
                </a:solidFill>
                <a:latin typeface="Menlo"/>
              </a:rPr>
              <a:t>f</a:t>
            </a:r>
            <a:r>
              <a:rPr lang="en-US" altLang="he-IL" sz="2400" dirty="0" err="1">
                <a:solidFill>
                  <a:srgbClr val="008800"/>
                </a:solidFill>
                <a:latin typeface="Menlo"/>
              </a:rPr>
              <a:t>"My</a:t>
            </a:r>
            <a:r>
              <a:rPr lang="en-US" altLang="he-IL" sz="2400" dirty="0">
                <a:solidFill>
                  <a:srgbClr val="008800"/>
                </a:solidFill>
                <a:latin typeface="Menlo"/>
              </a:rPr>
              <a:t> name is {name} and I like {pi:.2f}"</a:t>
            </a:r>
            <a:r>
              <a:rPr lang="en-US" altLang="he-IL" sz="2400" dirty="0">
                <a:latin typeface="Menlo"/>
              </a:rPr>
              <a:t>)</a:t>
            </a:r>
            <a:br>
              <a:rPr lang="en-US" altLang="he-IL" sz="2400" dirty="0">
                <a:latin typeface="Menlo"/>
              </a:rPr>
            </a:br>
            <a:r>
              <a:rPr lang="en-US" altLang="he-IL" sz="2400" dirty="0">
                <a:latin typeface="Menlo"/>
              </a:rPr>
              <a:t>My name is </a:t>
            </a:r>
            <a:r>
              <a:rPr lang="en-US" altLang="he-IL" sz="2400" dirty="0" err="1">
                <a:latin typeface="Menlo"/>
              </a:rPr>
              <a:t>shahar</a:t>
            </a:r>
            <a:r>
              <a:rPr lang="en-US" altLang="he-IL" sz="2400" dirty="0">
                <a:latin typeface="Menlo"/>
              </a:rPr>
              <a:t> and I like 3.14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b="1" kern="1200" dirty="0">
                <a:solidFill>
                  <a:srgbClr val="0000FF"/>
                </a:solidFill>
                <a:latin typeface="Menlo"/>
                <a:cs typeface="Times New Roman" pitchFamily="18" charset="0"/>
              </a:rPr>
              <a:t>More info</a:t>
            </a:r>
            <a:r>
              <a:rPr lang="en-US" sz="2000" b="1" kern="1200" dirty="0">
                <a:solidFill>
                  <a:srgbClr val="0000FF"/>
                </a:solidFill>
                <a:latin typeface="Menlo"/>
                <a:cs typeface="Times New Roman" pitchFamily="18" charset="0"/>
              </a:rPr>
              <a:t>: </a:t>
            </a:r>
            <a:r>
              <a:rPr lang="en-US" sz="2000" dirty="0">
                <a:hlinkClick r:id="rId3"/>
              </a:rPr>
              <a:t>https://docs.python.org/3/library/string.html#format-examples</a:t>
            </a:r>
            <a:endParaRPr lang="en-US" sz="2000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b="1" kern="1200" dirty="0">
                <a:solidFill>
                  <a:srgbClr val="0000FF"/>
                </a:solidFill>
                <a:latin typeface="Menlo"/>
                <a:cs typeface="Times New Roman" pitchFamily="18" charset="0"/>
              </a:rPr>
              <a:t>		(Or google “python string formatting”!)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sz="2800" b="1" kern="1200" dirty="0">
              <a:solidFill>
                <a:srgbClr val="0000FF"/>
              </a:solidFill>
              <a:latin typeface="Courier" pitchFamily="49" charset="0"/>
              <a:cs typeface="Times New Roman" pitchFamily="18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71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3058"/>
            <a:ext cx="8229600" cy="4837741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Instead of</a:t>
            </a:r>
          </a:p>
          <a:p>
            <a:pPr marL="457200" lvl="1" indent="0">
              <a:buNone/>
            </a:pPr>
            <a:r>
              <a:rPr lang="en-US" altLang="en-US" sz="2000" b="1" dirty="0">
                <a:solidFill>
                  <a:srgbClr val="9137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b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9137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z="2000" b="1" dirty="0">
                <a:solidFill>
                  <a:srgbClr val="A535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altLang="en-US" sz="2000" b="1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2000" b="1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my_list.append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9137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81]</a:t>
            </a:r>
            <a:b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solidFill>
                <a:srgbClr val="0000FF"/>
              </a:solidFill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can simply write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9137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5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solidFill>
                  <a:srgbClr val="FF5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**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 </a:t>
            </a:r>
            <a:r>
              <a:rPr lang="en-US" sz="2000" b="1" dirty="0">
                <a:solidFill>
                  <a:srgbClr val="FF5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5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 </a:t>
            </a:r>
            <a:r>
              <a:rPr lang="en-US" sz="2000" b="1" dirty="0">
                <a:solidFill>
                  <a:srgbClr val="A535A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range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(10)]</a:t>
            </a:r>
            <a:b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9137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[0, 1, 4, 9, 16, 25, 36, 49, 64, 81]</a:t>
            </a:r>
            <a:endParaRPr lang="en-US" sz="2000" b="1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0F6E7-6E04-43E2-9ED4-0A72B4E01F81}" type="slidenum">
              <a:rPr lang="ar-SA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Comprehension</a:t>
            </a:r>
            <a:endParaRPr lang="he-IL" sz="36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7265" y="1417638"/>
            <a:ext cx="8019535" cy="5302079"/>
          </a:xfrm>
        </p:spPr>
        <p:txBody>
          <a:bodyPr>
            <a:noAutofit/>
          </a:bodyPr>
          <a:lstStyle/>
          <a:p>
            <a:pPr marL="0">
              <a:spcBef>
                <a:spcPts val="600"/>
              </a:spcBef>
              <a:buFontTx/>
              <a:buNone/>
              <a:defRPr/>
            </a:pPr>
            <a:r>
              <a:rPr lang="en-US" sz="2600" dirty="0">
                <a:solidFill>
                  <a:schemeClr val="tx1"/>
                </a:solidFill>
                <a:latin typeface="+mj-lt"/>
              </a:rPr>
              <a:t>More examples:</a:t>
            </a:r>
          </a:p>
          <a:p>
            <a:pPr>
              <a:buNone/>
              <a:defRPr/>
            </a:pPr>
            <a:endParaRPr lang="en-US" sz="1800" b="1" dirty="0">
              <a:solidFill>
                <a:srgbClr val="800000"/>
              </a:solidFill>
              <a:latin typeface="Courier" pitchFamily="49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[2**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(10)]</a:t>
            </a:r>
          </a:p>
          <a:p>
            <a:pPr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[1, 2, 4, 8, 16, 32, 64, 128, 256, 512] </a:t>
            </a:r>
          </a:p>
          <a:p>
            <a:pPr>
              <a:buFontTx/>
              <a:buNone/>
              <a:defRPr/>
            </a:pPr>
            <a:endParaRPr lang="he-IL" sz="2000" b="1" dirty="0">
              <a:solidFill>
                <a:srgbClr val="80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fi-FI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[1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(10)] </a:t>
            </a:r>
            <a:r>
              <a:rPr lang="en-US" sz="20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# same as [1]*10</a:t>
            </a:r>
          </a:p>
          <a:p>
            <a:pPr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[1, 1, 1, 1, 1, 1, 1, 1, 1, 1]</a:t>
            </a:r>
          </a:p>
          <a:p>
            <a:pPr>
              <a:buNone/>
              <a:defRPr/>
            </a:pPr>
            <a:endParaRPr lang="he-IL" sz="2000" b="1" dirty="0">
              <a:solidFill>
                <a:srgbClr val="800000"/>
              </a:solidFill>
              <a:latin typeface="Courier" pitchFamily="49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[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(10)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(i%3==0</a:t>
            </a:r>
            <a:r>
              <a:rPr lang="en-US" sz="2000" b="1" dirty="0">
                <a:solidFill>
                  <a:srgbClr val="FFAA2D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or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i%4==0)]</a:t>
            </a:r>
          </a:p>
          <a:p>
            <a:pPr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[0, 3, 4, 6, 8, 9]</a:t>
            </a:r>
          </a:p>
          <a:p>
            <a:pPr>
              <a:buNone/>
              <a:defRPr/>
            </a:pPr>
            <a:endParaRPr lang="en-US" sz="18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5C22D1-6EE3-4BA8-A24E-1CAADA6C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0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Comprehension</a:t>
            </a:r>
            <a:endParaRPr lang="he-IL" sz="36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7265" y="1417638"/>
            <a:ext cx="8019535" cy="5302079"/>
          </a:xfrm>
        </p:spPr>
        <p:txBody>
          <a:bodyPr>
            <a:noAutofit/>
          </a:bodyPr>
          <a:lstStyle/>
          <a:p>
            <a:pPr marL="0">
              <a:spcBef>
                <a:spcPts val="600"/>
              </a:spcBef>
              <a:buFontTx/>
              <a:buNone/>
              <a:defRPr/>
            </a:pPr>
            <a:r>
              <a:rPr lang="en-US" sz="2600" dirty="0">
                <a:solidFill>
                  <a:schemeClr val="tx1"/>
                </a:solidFill>
                <a:latin typeface="+mj-lt"/>
              </a:rPr>
              <a:t>More examples:</a:t>
            </a:r>
          </a:p>
          <a:p>
            <a:pPr>
              <a:buNone/>
              <a:defRPr/>
            </a:pPr>
            <a:endParaRPr lang="en-US" sz="1800" b="1" dirty="0">
              <a:solidFill>
                <a:srgbClr val="800000"/>
              </a:solidFill>
              <a:latin typeface="Courier" pitchFamily="49" charset="0"/>
              <a:cs typeface="Arial" pitchFamily="34" charset="0"/>
            </a:endParaRPr>
          </a:p>
          <a:p>
            <a:pPr marL="0">
              <a:spcBef>
                <a:spcPts val="600"/>
              </a:spcBef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l = 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'The'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'quick'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'brown'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'fox'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'jumps'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'over'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'the'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'lazy'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'dog'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]</a:t>
            </a:r>
          </a:p>
          <a:p>
            <a:pPr marL="0">
              <a:spcBef>
                <a:spcPts val="600"/>
              </a:spcBef>
              <a:buNone/>
              <a:defRPr/>
            </a:pPr>
            <a:endParaRPr lang="he-IL" sz="2000" b="1" dirty="0">
              <a:solidFill>
                <a:srgbClr val="800000"/>
              </a:solidFill>
              <a:latin typeface="Courier" pitchFamily="49" charset="0"/>
              <a:cs typeface="Arial" pitchFamily="34" charset="0"/>
            </a:endParaRPr>
          </a:p>
          <a:p>
            <a:pPr marL="0">
              <a:spcBef>
                <a:spcPts val="600"/>
              </a:spcBef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[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word.upper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()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word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l]</a:t>
            </a:r>
          </a:p>
          <a:p>
            <a:pPr marL="0">
              <a:spcBef>
                <a:spcPts val="600"/>
              </a:spcBef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['THE', 'QUICK', 'BROWN', 'FOX', 'JUMPS', 'OVER', 'THE', 'LAZY', 'DOG']</a:t>
            </a:r>
          </a:p>
          <a:p>
            <a:pPr marL="0">
              <a:spcBef>
                <a:spcPts val="600"/>
              </a:spcBef>
              <a:buNone/>
              <a:defRPr/>
            </a:pPr>
            <a:endParaRPr lang="he-IL" sz="2000" b="1" dirty="0">
              <a:solidFill>
                <a:srgbClr val="800000"/>
              </a:solidFill>
              <a:latin typeface="Courier" pitchFamily="49" charset="0"/>
              <a:cs typeface="Arial" pitchFamily="34" charset="0"/>
            </a:endParaRPr>
          </a:p>
          <a:p>
            <a:pPr marL="0">
              <a:spcBef>
                <a:spcPts val="600"/>
              </a:spcBef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[word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word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l </a:t>
            </a:r>
            <a:r>
              <a:rPr lang="en-US" sz="20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len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(word) &lt; 4]</a:t>
            </a:r>
          </a:p>
          <a:p>
            <a:pPr marL="0">
              <a:spcBef>
                <a:spcPts val="600"/>
              </a:spcBef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['The', 'fox', 'the', 'dog']</a:t>
            </a:r>
          </a:p>
          <a:p>
            <a:pPr>
              <a:buNone/>
              <a:defRPr/>
            </a:pPr>
            <a:endParaRPr lang="en-US" sz="18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5C22D1-6EE3-4BA8-A24E-1CAADA6C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6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Fibonacci series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0F6E7-6E04-43E2-9ED4-0A72B4E01F81}" type="slidenum">
              <a:rPr lang="ar-SA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1026" name="Picture 2" descr="תוצאת תמונה עבור ‪fibonacci‬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83" y="1600200"/>
            <a:ext cx="718763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8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Fibonacci series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0F6E7-6E04-43E2-9ED4-0A72B4E01F81}" type="slidenum">
              <a:rPr lang="ar-SA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2050" name="Picture 2" descr="תוצאת תמונה עבור ‪fibonacci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992313"/>
            <a:ext cx="61912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2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2C182F-5855-4B11-9134-DC9E39A04FEA}" type="slidenum">
              <a:rPr lang="he-IL" smtClean="0">
                <a:latin typeface="Arial" pitchFamily="34" charset="0"/>
                <a:cs typeface="Arial" pitchFamily="34" charset="0"/>
              </a:rPr>
              <a:pPr/>
              <a:t>45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4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Fibonacci series</a:t>
            </a:r>
          </a:p>
        </p:txBody>
      </p:sp>
      <p:sp>
        <p:nvSpPr>
          <p:cNvPr id="112644" name="Rectangle 3"/>
          <p:cNvSpPr>
            <a:spLocks noChangeArrowheads="1"/>
          </p:cNvSpPr>
          <p:nvPr/>
        </p:nvSpPr>
        <p:spPr bwMode="auto">
          <a:xfrm>
            <a:off x="228600" y="1447800"/>
            <a:ext cx="472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cs typeface="Arial" pitchFamily="34" charset="0"/>
              </a:rPr>
              <a:t>Fibonacci series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cs typeface="Arial" pitchFamily="34" charset="0"/>
              </a:rPr>
              <a:t>1, 1, 2, 3, 5, 8, 13, 21, 34</a:t>
            </a:r>
          </a:p>
          <a:p>
            <a:pPr>
              <a:spcBef>
                <a:spcPct val="20000"/>
              </a:spcBef>
            </a:pPr>
            <a:endParaRPr lang="en-US" sz="2800" u="sng" dirty="0">
              <a:solidFill>
                <a:srgbClr val="C00000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800" u="sng" dirty="0">
                <a:solidFill>
                  <a:srgbClr val="C00000"/>
                </a:solidFill>
                <a:cs typeface="Arial" pitchFamily="34" charset="0"/>
              </a:rPr>
              <a:t>Definition</a:t>
            </a:r>
          </a:p>
          <a:p>
            <a:pPr lvl="1"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cs typeface="Arial" pitchFamily="34" charset="0"/>
              </a:rPr>
              <a:t>fib(1) = 1</a:t>
            </a:r>
          </a:p>
          <a:p>
            <a:pPr lvl="1"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cs typeface="Arial" pitchFamily="34" charset="0"/>
              </a:rPr>
              <a:t>fib(2) = 1</a:t>
            </a:r>
          </a:p>
          <a:p>
            <a:pPr lvl="1">
              <a:spcBef>
                <a:spcPct val="20000"/>
              </a:spcBef>
            </a:pPr>
            <a:r>
              <a:rPr lang="en-US" sz="2800" dirty="0">
                <a:solidFill>
                  <a:srgbClr val="003399"/>
                </a:solidFill>
                <a:cs typeface="Arial" pitchFamily="34" charset="0"/>
              </a:rPr>
              <a:t>fib(n) = fib(n-1) + fib(n-2)</a:t>
            </a:r>
          </a:p>
        </p:txBody>
      </p:sp>
      <p:sp>
        <p:nvSpPr>
          <p:cNvPr id="112646" name="Text Box 5"/>
          <p:cNvSpPr txBox="1">
            <a:spLocks noChangeArrowheads="1"/>
          </p:cNvSpPr>
          <p:nvPr/>
        </p:nvSpPr>
        <p:spPr bwMode="auto">
          <a:xfrm>
            <a:off x="533400" y="5867400"/>
            <a:ext cx="4648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en.wikipedia.org/wiki/Fibonacci_number </a:t>
            </a:r>
          </a:p>
        </p:txBody>
      </p:sp>
      <p:pic>
        <p:nvPicPr>
          <p:cNvPr id="4098" name="Picture 2" descr="http://upload.wikimedia.org/wikipedia/commons/a/a2/Fibonacc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22" y="1295400"/>
            <a:ext cx="33909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18738" y="5867400"/>
            <a:ext cx="221086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Leonardo Fibonacci</a:t>
            </a:r>
          </a:p>
          <a:p>
            <a:pPr algn="ctr"/>
            <a:r>
              <a:rPr lang="en-US" dirty="0"/>
              <a:t>1170-1250, Italy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FD9860-5BF3-455E-A7BC-3DCF3288AC67}" type="slidenum">
              <a:rPr lang="he-IL" smtClean="0">
                <a:latin typeface="Arial" pitchFamily="34" charset="0"/>
                <a:cs typeface="Arial" pitchFamily="34" charset="0"/>
              </a:rPr>
              <a:pPr/>
              <a:t>46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Fibonacci series</a:t>
            </a:r>
          </a:p>
        </p:txBody>
      </p:sp>
      <p:sp>
        <p:nvSpPr>
          <p:cNvPr id="114692" name="Rectangle 3"/>
          <p:cNvSpPr>
            <a:spLocks noChangeArrowheads="1"/>
          </p:cNvSpPr>
          <p:nvPr/>
        </p:nvSpPr>
        <p:spPr bwMode="auto">
          <a:xfrm>
            <a:off x="990600" y="13335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sz="2800" dirty="0">
                <a:cs typeface="Arial" pitchFamily="34" charset="0"/>
              </a:rPr>
              <a:t>Write a program that for any integer n &gt; 0, </a:t>
            </a:r>
          </a:p>
          <a:p>
            <a:pPr marL="609600" indent="-609600">
              <a:spcBef>
                <a:spcPct val="20000"/>
              </a:spcBef>
            </a:pPr>
            <a:r>
              <a:rPr lang="en-US" sz="2800" dirty="0">
                <a:cs typeface="Arial" pitchFamily="34" charset="0"/>
              </a:rPr>
              <a:t>prints the n</a:t>
            </a:r>
            <a:r>
              <a:rPr lang="en-US" sz="2800" baseline="30000" dirty="0">
                <a:cs typeface="Arial" pitchFamily="34" charset="0"/>
              </a:rPr>
              <a:t>th </a:t>
            </a:r>
            <a:r>
              <a:rPr lang="en-US" sz="2800" dirty="0">
                <a:cs typeface="Arial" pitchFamily="34" charset="0"/>
              </a:rPr>
              <a:t>Fibonacci number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3076" name="Picture 4" descr="http://www.theoremoftheday.org/LinkArrows/fibonacc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08988"/>
            <a:ext cx="5972175" cy="373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FD9860-5BF3-455E-A7BC-3DCF3288AC67}" type="slidenum">
              <a:rPr lang="he-IL" smtClean="0">
                <a:latin typeface="Arial" pitchFamily="34" charset="0"/>
                <a:cs typeface="Arial" pitchFamily="34" charset="0"/>
              </a:rPr>
              <a:pPr/>
              <a:t>47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Fibonacci series -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524000"/>
            <a:ext cx="8267700" cy="331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n = </a:t>
            </a:r>
            <a:r>
              <a:rPr lang="en-US" sz="2400" b="1" dirty="0" smtClean="0">
                <a:latin typeface="Courier" pitchFamily="49" charset="0"/>
                <a:cs typeface="Arial" pitchFamily="34" charset="0"/>
              </a:rPr>
              <a:t>10</a:t>
            </a:r>
          </a:p>
          <a:p>
            <a:pPr>
              <a:spcBef>
                <a:spcPts val="300"/>
              </a:spcBef>
            </a:pPr>
            <a:r>
              <a:rPr lang="en-US" sz="2400" b="1" dirty="0" err="1" smtClean="0">
                <a:latin typeface="Courier" pitchFamily="49" charset="0"/>
              </a:rPr>
              <a:t>prev</a:t>
            </a:r>
            <a:r>
              <a:rPr lang="en-US" sz="2400" b="1" dirty="0" smtClean="0">
                <a:latin typeface="Courier" pitchFamily="49" charset="0"/>
              </a:rPr>
              <a:t> </a:t>
            </a:r>
            <a:r>
              <a:rPr lang="en-US" sz="2400" b="1" dirty="0">
                <a:latin typeface="Courier" pitchFamily="49" charset="0"/>
              </a:rPr>
              <a:t>= </a:t>
            </a:r>
            <a:r>
              <a:rPr lang="en-US" sz="2400" b="1" dirty="0" smtClean="0">
                <a:latin typeface="Courier" pitchFamily="49" charset="0"/>
              </a:rPr>
              <a:t>1</a:t>
            </a:r>
          </a:p>
          <a:p>
            <a:pPr>
              <a:spcBef>
                <a:spcPts val="300"/>
              </a:spcBef>
            </a:pPr>
            <a:r>
              <a:rPr lang="en-US" sz="2400" b="1" dirty="0" err="1" smtClean="0">
                <a:latin typeface="Courier" pitchFamily="49" charset="0"/>
              </a:rPr>
              <a:t>curr</a:t>
            </a:r>
            <a:r>
              <a:rPr lang="en-US" sz="2400" b="1" dirty="0" smtClean="0">
                <a:latin typeface="Courier" pitchFamily="49" charset="0"/>
              </a:rPr>
              <a:t> </a:t>
            </a:r>
            <a:r>
              <a:rPr lang="en-US" sz="2400" b="1" dirty="0">
                <a:latin typeface="Courier" pitchFamily="49" charset="0"/>
              </a:rPr>
              <a:t>= </a:t>
            </a:r>
            <a:r>
              <a:rPr lang="en-US" sz="2400" b="1" dirty="0" smtClean="0">
                <a:latin typeface="Courier" pitchFamily="49" charset="0"/>
              </a:rPr>
              <a:t>1</a:t>
            </a:r>
          </a:p>
          <a:p>
            <a:pPr>
              <a:spcBef>
                <a:spcPts val="300"/>
              </a:spcBef>
            </a:pPr>
            <a:r>
              <a:rPr lang="en-US" sz="2400" b="1" dirty="0" smtClean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400" b="1" dirty="0" smtClean="0">
                <a:latin typeface="Courier" pitchFamily="49" charset="0"/>
              </a:rPr>
              <a:t> </a:t>
            </a:r>
            <a:r>
              <a:rPr lang="en-US" sz="2400" b="1" dirty="0" err="1" smtClean="0">
                <a:latin typeface="Courier" pitchFamily="49" charset="0"/>
              </a:rPr>
              <a:t>i</a:t>
            </a:r>
            <a:r>
              <a:rPr lang="en-US" sz="2400" b="1" dirty="0" smtClean="0">
                <a:latin typeface="Courier" pitchFamily="49" charset="0"/>
              </a:rPr>
              <a:t> </a:t>
            </a:r>
            <a:r>
              <a:rPr lang="en-US" sz="2400" b="1" dirty="0">
                <a:solidFill>
                  <a:srgbClr val="DA8200"/>
                </a:solidFill>
                <a:latin typeface="Courier" pitchFamily="49" charset="0"/>
              </a:rPr>
              <a:t>in</a:t>
            </a:r>
            <a:r>
              <a:rPr lang="en-US" sz="2400" b="1" dirty="0">
                <a:latin typeface="Courier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400" b="1" dirty="0" smtClean="0">
                <a:latin typeface="Courier" pitchFamily="49" charset="0"/>
              </a:rPr>
              <a:t>(n-2):</a:t>
            </a:r>
          </a:p>
          <a:p>
            <a:pPr>
              <a:spcBef>
                <a:spcPts val="300"/>
              </a:spcBef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Courier" pitchFamily="49" charset="0"/>
                <a:cs typeface="Arial" pitchFamily="34" charset="0"/>
              </a:rPr>
              <a:t>   </a:t>
            </a:r>
            <a:r>
              <a:rPr lang="en-US" sz="2400" b="1" dirty="0" smtClean="0">
                <a:latin typeface="Courier" pitchFamily="49" charset="0"/>
              </a:rPr>
              <a:t>new </a:t>
            </a:r>
            <a:r>
              <a:rPr lang="en-US" sz="2400" b="1" dirty="0">
                <a:latin typeface="Courier" pitchFamily="49" charset="0"/>
              </a:rPr>
              <a:t>= </a:t>
            </a:r>
            <a:r>
              <a:rPr lang="en-US" sz="2400" b="1" dirty="0" err="1">
                <a:latin typeface="Courier" pitchFamily="49" charset="0"/>
              </a:rPr>
              <a:t>prev</a:t>
            </a:r>
            <a:r>
              <a:rPr lang="en-US" sz="2400" b="1" dirty="0">
                <a:latin typeface="Courier" pitchFamily="49" charset="0"/>
              </a:rPr>
              <a:t> + </a:t>
            </a:r>
            <a:r>
              <a:rPr lang="en-US" sz="2400" b="1" dirty="0" err="1" smtClean="0">
                <a:latin typeface="Courier" pitchFamily="49" charset="0"/>
              </a:rPr>
              <a:t>curr</a:t>
            </a:r>
            <a:endParaRPr lang="en-US" sz="2400" b="1" dirty="0">
              <a:latin typeface="Courier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2400" b="1" dirty="0">
                <a:latin typeface="Courier" pitchFamily="49" charset="0"/>
              </a:rPr>
              <a:t> </a:t>
            </a:r>
            <a:r>
              <a:rPr lang="en-US" sz="2400" b="1" dirty="0" smtClean="0">
                <a:latin typeface="Courier" pitchFamily="49" charset="0"/>
              </a:rPr>
              <a:t>   </a:t>
            </a:r>
            <a:r>
              <a:rPr lang="en-US" sz="2400" b="1" dirty="0" err="1" smtClean="0">
                <a:latin typeface="Courier" pitchFamily="49" charset="0"/>
              </a:rPr>
              <a:t>prev</a:t>
            </a:r>
            <a:r>
              <a:rPr lang="en-US" sz="2400" b="1" dirty="0" smtClean="0">
                <a:latin typeface="Courier" pitchFamily="49" charset="0"/>
              </a:rPr>
              <a:t> </a:t>
            </a:r>
            <a:r>
              <a:rPr lang="en-US" sz="2400" b="1" dirty="0">
                <a:latin typeface="Courier" pitchFamily="49" charset="0"/>
              </a:rPr>
              <a:t>= </a:t>
            </a:r>
            <a:r>
              <a:rPr lang="en-US" sz="2400" b="1" dirty="0" err="1" smtClean="0">
                <a:latin typeface="Courier" pitchFamily="49" charset="0"/>
              </a:rPr>
              <a:t>curr</a:t>
            </a:r>
            <a:endParaRPr lang="en-US" sz="2400" b="1" dirty="0">
              <a:latin typeface="Courier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2400" b="1" dirty="0">
                <a:latin typeface="Courier" pitchFamily="49" charset="0"/>
              </a:rPr>
              <a:t> </a:t>
            </a:r>
            <a:r>
              <a:rPr lang="en-US" sz="2400" b="1" dirty="0" smtClean="0">
                <a:latin typeface="Courier" pitchFamily="49" charset="0"/>
              </a:rPr>
              <a:t>   </a:t>
            </a:r>
            <a:r>
              <a:rPr lang="en-US" sz="2400" b="1" dirty="0" err="1" smtClean="0">
                <a:latin typeface="Courier" pitchFamily="49" charset="0"/>
              </a:rPr>
              <a:t>curr</a:t>
            </a:r>
            <a:r>
              <a:rPr lang="en-US" sz="2400" b="1" dirty="0" smtClean="0">
                <a:latin typeface="Courier" pitchFamily="49" charset="0"/>
              </a:rPr>
              <a:t> </a:t>
            </a:r>
            <a:r>
              <a:rPr lang="en-US" sz="2400" b="1" dirty="0">
                <a:latin typeface="Courier" pitchFamily="49" charset="0"/>
              </a:rPr>
              <a:t>= new</a:t>
            </a:r>
          </a:p>
          <a:p>
            <a:pPr>
              <a:spcBef>
                <a:spcPts val="300"/>
              </a:spcBef>
            </a:pP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</a:rPr>
              <a:t>"The"</a:t>
            </a:r>
            <a:r>
              <a:rPr lang="en-US" sz="2400" b="1" dirty="0">
                <a:latin typeface="Courier" pitchFamily="49" charset="0"/>
              </a:rPr>
              <a:t>, n,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</a:rPr>
              <a:t>"Fibonacci number is"</a:t>
            </a:r>
            <a:r>
              <a:rPr lang="en-US" sz="2400" b="1" dirty="0">
                <a:latin typeface="Courier" pitchFamily="49" charset="0"/>
              </a:rPr>
              <a:t>, </a:t>
            </a:r>
            <a:r>
              <a:rPr lang="en-US" sz="2400" b="1" dirty="0" err="1">
                <a:latin typeface="Courier" pitchFamily="49" charset="0"/>
              </a:rPr>
              <a:t>curr</a:t>
            </a:r>
            <a:r>
              <a:rPr lang="en-US" sz="2400" b="1" dirty="0">
                <a:latin typeface="Courier" pitchFamily="49" charset="0"/>
              </a:rPr>
              <a:t>)</a:t>
            </a:r>
            <a:endParaRPr lang="he-IL" sz="2400" b="1" dirty="0"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For Loop and Strings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 can iterate also over strings:</a:t>
            </a:r>
          </a:p>
          <a:p>
            <a:pPr marL="0" indent="0">
              <a:buNone/>
              <a:defRPr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name = </a:t>
            </a:r>
            <a:r>
              <a:rPr lang="en-US" sz="2600" b="1" dirty="0">
                <a:solidFill>
                  <a:srgbClr val="00B050"/>
                </a:solidFill>
                <a:latin typeface="Courier" pitchFamily="49" charset="0"/>
              </a:rPr>
              <a:t>"</a:t>
            </a:r>
            <a:r>
              <a:rPr lang="en-US" sz="26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Kobe</a:t>
            </a:r>
            <a:r>
              <a:rPr lang="en-US" sz="2600" b="1" dirty="0">
                <a:solidFill>
                  <a:srgbClr val="00B050"/>
                </a:solidFill>
                <a:latin typeface="Courier" pitchFamily="49" charset="0"/>
              </a:rPr>
              <a:t>"</a:t>
            </a:r>
            <a:endParaRPr lang="en-US" sz="26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6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letter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name:</a:t>
            </a:r>
          </a:p>
          <a:p>
            <a:pPr>
              <a:buFontTx/>
              <a:buNone/>
              <a:defRPr/>
            </a:pPr>
            <a:r>
              <a:rPr lang="en-US" sz="26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26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600" b="1" dirty="0">
                <a:solidFill>
                  <a:srgbClr val="00B050"/>
                </a:solidFill>
                <a:latin typeface="Courier" pitchFamily="49" charset="0"/>
              </a:rPr>
              <a:t>"Give me"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letter)</a:t>
            </a:r>
          </a:p>
          <a:p>
            <a:pPr>
              <a:buFontTx/>
              <a:buNone/>
              <a:defRPr/>
            </a:pPr>
            <a:r>
              <a:rPr lang="en-US" sz="26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600" b="1" dirty="0">
                <a:solidFill>
                  <a:srgbClr val="00B050"/>
                </a:solidFill>
                <a:latin typeface="Courier" pitchFamily="49" charset="0"/>
              </a:rPr>
              <a:t>"What did we get?"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name)</a:t>
            </a: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Give me K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Give me o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Give me b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Give me e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What did we get? Kobe</a:t>
            </a: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48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71950"/>
            <a:ext cx="23844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Break – breaking loops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>
              <a:buFontTx/>
              <a:buNone/>
            </a:pPr>
            <a:r>
              <a:rPr lang="en-US" sz="2800" b="1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break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terminates the </a:t>
            </a:r>
            <a:r>
              <a:rPr lang="en-US" sz="2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nearest enclosing loop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skipping the code that follows the break inside the loop.</a:t>
            </a:r>
          </a:p>
          <a:p>
            <a:pPr>
              <a:buFontTx/>
              <a:buNone/>
            </a:pP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Used for getting out of loops when a condition occurs.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FontTx/>
              <a:buNone/>
            </a:pP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lst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= [4, 2, -6, 3,-9]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400" b="1" dirty="0">
                <a:solidFill>
                  <a:srgbClr val="FF8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elem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400" b="1" dirty="0">
                <a:solidFill>
                  <a:srgbClr val="FF8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lst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FF8000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4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400" b="1" dirty="0">
                <a:solidFill>
                  <a:srgbClr val="FF8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elem</a:t>
            </a: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&lt; 0: </a:t>
            </a:r>
          </a:p>
          <a:p>
            <a:pPr>
              <a:buNone/>
            </a:pP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</a:rPr>
              <a:t>"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First negative number is</a:t>
            </a:r>
            <a:r>
              <a:rPr lang="en-US" sz="2400" b="1" dirty="0">
                <a:solidFill>
                  <a:srgbClr val="00B050"/>
                </a:solidFill>
                <a:latin typeface="Courier" pitchFamily="49" charset="0"/>
              </a:rPr>
              <a:t>"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elem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)</a:t>
            </a:r>
            <a:endParaRPr lang="en-US" sz="2400" b="1" dirty="0">
              <a:solidFill>
                <a:srgbClr val="00206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4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break</a:t>
            </a:r>
          </a:p>
          <a:p>
            <a:pPr>
              <a:buFontTx/>
              <a:buNone/>
            </a:pPr>
            <a:endParaRPr lang="en-US" sz="24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First negative number is -6</a:t>
            </a:r>
          </a:p>
          <a:p>
            <a:pPr>
              <a:buFontTx/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49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200400"/>
            <a:ext cx="1216141" cy="160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Lists</a:t>
            </a:r>
            <a:endParaRPr lang="he-IL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kern="1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an ordered sequence of elements. </a:t>
            </a:r>
          </a:p>
          <a:p>
            <a:pPr>
              <a:buFontTx/>
              <a:buNone/>
            </a:pP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a list in Python:</a:t>
            </a:r>
          </a:p>
          <a:p>
            <a:pPr>
              <a:buFontTx/>
              <a:buNone/>
            </a:pPr>
            <a:endParaRPr lang="en-US" sz="2800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b="1" kern="1200" dirty="0">
                <a:solidFill>
                  <a:srgbClr val="800000"/>
                </a:solidFill>
                <a:latin typeface="Courier" pitchFamily="49" charset="0"/>
                <a:cs typeface="Times New Roman" pitchFamily="18" charset="0"/>
              </a:rPr>
              <a:t>&gt;&gt;&gt;</a:t>
            </a:r>
            <a:r>
              <a:rPr lang="en-US" sz="2800" b="1" kern="1200" dirty="0">
                <a:solidFill>
                  <a:schemeClr val="tx2"/>
                </a:solidFill>
                <a:latin typeface="Courier" pitchFamily="49" charset="0"/>
                <a:cs typeface="Times New Roman" pitchFamily="18" charset="0"/>
              </a:rPr>
              <a:t> </a:t>
            </a:r>
            <a:r>
              <a:rPr lang="en-US" sz="2800" b="1" kern="1200" dirty="0" err="1">
                <a:solidFill>
                  <a:schemeClr val="tx2"/>
                </a:solidFill>
                <a:latin typeface="Courier" pitchFamily="49" charset="0"/>
                <a:cs typeface="Times New Roman" pitchFamily="18" charset="0"/>
              </a:rPr>
              <a:t>my_list</a:t>
            </a:r>
            <a:r>
              <a:rPr lang="en-US" sz="2800" b="1" kern="1200" dirty="0">
                <a:solidFill>
                  <a:schemeClr val="tx2"/>
                </a:solidFill>
                <a:latin typeface="Courier" pitchFamily="49" charset="0"/>
                <a:cs typeface="Times New Roman" pitchFamily="18" charset="0"/>
              </a:rPr>
              <a:t> = [2, 3, 5, 7, 11]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b="1" kern="1200" dirty="0">
                <a:solidFill>
                  <a:srgbClr val="800000"/>
                </a:solidFill>
                <a:latin typeface="Courier" pitchFamily="49" charset="0"/>
                <a:cs typeface="Times New Roman" pitchFamily="18" charset="0"/>
              </a:rPr>
              <a:t>&gt;&gt;&gt;</a:t>
            </a:r>
            <a:r>
              <a:rPr lang="en-US" sz="2800" b="1" kern="1200" dirty="0">
                <a:solidFill>
                  <a:schemeClr val="tx2"/>
                </a:solidFill>
                <a:latin typeface="Courier" pitchFamily="49" charset="0"/>
                <a:cs typeface="Times New Roman" pitchFamily="18" charset="0"/>
              </a:rPr>
              <a:t> </a:t>
            </a:r>
            <a:r>
              <a:rPr lang="en-US" sz="2800" b="1" kern="1200" dirty="0" err="1">
                <a:solidFill>
                  <a:schemeClr val="tx2"/>
                </a:solidFill>
                <a:latin typeface="Courier" pitchFamily="49" charset="0"/>
                <a:cs typeface="Times New Roman" pitchFamily="18" charset="0"/>
              </a:rPr>
              <a:t>my_list</a:t>
            </a:r>
            <a:endParaRPr lang="en-US" sz="2800" b="1" kern="1200" dirty="0">
              <a:solidFill>
                <a:schemeClr val="tx2"/>
              </a:solidFill>
              <a:latin typeface="Courier" pitchFamily="49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b="1" kern="1200" dirty="0">
                <a:solidFill>
                  <a:srgbClr val="0000FF"/>
                </a:solidFill>
                <a:latin typeface="Courier" pitchFamily="49" charset="0"/>
                <a:cs typeface="Times New Roman" pitchFamily="18" charset="0"/>
              </a:rPr>
              <a:t>[2, 3, 5, 7, 11]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65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Find smallest divisor using for loop:</a:t>
            </a:r>
          </a:p>
          <a:p>
            <a:pPr>
              <a:buFontTx/>
              <a:buNone/>
            </a:pPr>
            <a:endParaRPr lang="en-US" sz="28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n = … </a:t>
            </a:r>
            <a:r>
              <a:rPr lang="en-US" sz="28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# some number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div</a:t>
            </a:r>
            <a:r>
              <a:rPr lang="en-US" sz="2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8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(2, n+1):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n % div == 0: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b="1" dirty="0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break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(div)</a:t>
            </a:r>
          </a:p>
          <a:p>
            <a:pPr>
              <a:buFontTx/>
              <a:buNone/>
            </a:pPr>
            <a:endParaRPr lang="he-IL" dirty="0">
              <a:solidFill>
                <a:srgbClr val="F4910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Break Example</a:t>
            </a:r>
            <a:endParaRPr lang="he-I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50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041775"/>
            <a:ext cx="1560513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3942D-AE05-4FF4-BB7D-FA9ABF1B18B2}" type="slidenum">
              <a:rPr lang="ar-SA" smtClean="0">
                <a:latin typeface="Arial" pitchFamily="34" charset="0"/>
                <a:cs typeface="Arial" pitchFamily="34" charset="0"/>
              </a:rPr>
              <a:pPr/>
              <a:t>51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 - Prime</a:t>
            </a: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609600" y="1143000"/>
            <a:ext cx="8001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>
                <a:cs typeface="Arial" panose="020B0604020202020204" pitchFamily="34" charset="0"/>
              </a:rPr>
              <a:t>Check if a number is prime:</a:t>
            </a:r>
          </a:p>
          <a:p>
            <a:pPr>
              <a:spcBef>
                <a:spcPct val="20000"/>
              </a:spcBef>
            </a:pPr>
            <a:endParaRPr lang="en-US" sz="2000" dirty="0"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2800" b="1" dirty="0">
                <a:latin typeface="Courier" pitchFamily="49" charset="0"/>
                <a:cs typeface="Arial" pitchFamily="34" charset="0"/>
              </a:rPr>
              <a:t>n = 2019</a:t>
            </a:r>
          </a:p>
          <a:p>
            <a:pPr>
              <a:spcBef>
                <a:spcPts val="300"/>
              </a:spcBef>
            </a:pP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800" b="1" dirty="0">
                <a:solidFill>
                  <a:srgbClr val="FF99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div 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(2,n): 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n % div == 0: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break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n % div == 0: 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(n,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"is not prime"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else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(n,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"is prime"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)</a:t>
            </a:r>
            <a:endParaRPr lang="en-US" sz="2800" b="1" dirty="0">
              <a:latin typeface="Courier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06DBCA-7DB7-4663-9832-8ED43FBAF005}"/>
              </a:ext>
            </a:extLst>
          </p:cNvPr>
          <p:cNvCxnSpPr>
            <a:cxnSpLocks/>
          </p:cNvCxnSpPr>
          <p:nvPr/>
        </p:nvCxnSpPr>
        <p:spPr bwMode="auto">
          <a:xfrm flipV="1">
            <a:off x="4876800" y="2209800"/>
            <a:ext cx="1600200" cy="68580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5EEEF8-D778-45F0-9F86-354088EA5E2B}"/>
              </a:ext>
            </a:extLst>
          </p:cNvPr>
          <p:cNvSpPr txBox="1"/>
          <p:nvPr/>
        </p:nvSpPr>
        <p:spPr>
          <a:xfrm>
            <a:off x="6553200" y="1721703"/>
            <a:ext cx="2286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Must we iterate up to n?</a:t>
            </a:r>
            <a:endParaRPr lang="he-IL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3942D-AE05-4FF4-BB7D-FA9ABF1B18B2}" type="slidenum">
              <a:rPr lang="ar-SA" smtClean="0">
                <a:latin typeface="Arial" pitchFamily="34" charset="0"/>
                <a:cs typeface="Arial" pitchFamily="34" charset="0"/>
              </a:rPr>
              <a:pPr/>
              <a:t>52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571500" y="1295400"/>
            <a:ext cx="8001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>
                <a:cs typeface="Arial" panose="020B0604020202020204" pitchFamily="34" charset="0"/>
              </a:rPr>
              <a:t>Optimization:</a:t>
            </a:r>
          </a:p>
          <a:p>
            <a:pPr>
              <a:spcBef>
                <a:spcPct val="20000"/>
              </a:spcBef>
            </a:pP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2800" b="1" dirty="0">
                <a:latin typeface="Courier" pitchFamily="49" charset="0"/>
                <a:cs typeface="Arial" pitchFamily="34" charset="0"/>
              </a:rPr>
              <a:t>n = 2019</a:t>
            </a:r>
          </a:p>
          <a:p>
            <a:pPr>
              <a:spcBef>
                <a:spcPts val="300"/>
              </a:spcBef>
            </a:pPr>
            <a:endParaRPr lang="en-US" sz="2000" dirty="0">
              <a:latin typeface="Courier" pitchFamily="49" charset="0"/>
              <a:cs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800" b="1" dirty="0">
                <a:solidFill>
                  <a:srgbClr val="FF99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div 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(2,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(n**0.5)): 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n % div == 0: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break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n % div == 0: 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	print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(n,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"is not prime"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else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(n,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"is prime"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)</a:t>
            </a:r>
            <a:endParaRPr lang="en-US" sz="2800" b="1" dirty="0">
              <a:solidFill>
                <a:srgbClr val="008000"/>
              </a:solidFill>
              <a:latin typeface="Courier" pitchFamily="49" charset="0"/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 bwMode="auto">
          <a:xfrm>
            <a:off x="5181600" y="3429000"/>
            <a:ext cx="1104900" cy="765929"/>
          </a:xfrm>
          <a:prstGeom prst="straightConnector1">
            <a:avLst/>
          </a:prstGeom>
          <a:noFill/>
          <a:ln w="25400" cap="flat" cmpd="sng" algn="ctr">
            <a:solidFill>
              <a:srgbClr val="DA82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1" name="Flowchart: Alternate Process 10"/>
          <p:cNvSpPr/>
          <p:nvPr/>
        </p:nvSpPr>
        <p:spPr bwMode="auto">
          <a:xfrm>
            <a:off x="6400800" y="3657600"/>
            <a:ext cx="2667000" cy="1055608"/>
          </a:xfrm>
          <a:prstGeom prst="flowChartAlternateProcess">
            <a:avLst/>
          </a:prstGeom>
          <a:noFill/>
          <a:ln w="25400" cap="flat" cmpd="sng" algn="ctr">
            <a:solidFill>
              <a:srgbClr val="DA82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latin typeface="Arial" charset="0"/>
              </a:rPr>
              <a:t>range </a:t>
            </a:r>
            <a:r>
              <a:rPr lang="en-US" sz="1400" dirty="0">
                <a:latin typeface="Arial" charset="0"/>
              </a:rPr>
              <a:t>must accept argument of the type </a:t>
            </a:r>
            <a:r>
              <a:rPr lang="en-US" sz="1400" i="1" dirty="0" err="1">
                <a:latin typeface="Arial" charset="0"/>
              </a:rPr>
              <a:t>int</a:t>
            </a:r>
            <a:r>
              <a:rPr lang="en-US" sz="1400" dirty="0">
                <a:latin typeface="Arial" charset="0"/>
              </a:rPr>
              <a:t> so we perform </a:t>
            </a:r>
            <a:r>
              <a:rPr lang="en-US" sz="1400" i="1" dirty="0">
                <a:latin typeface="Arial" charset="0"/>
              </a:rPr>
              <a:t>casting</a:t>
            </a:r>
            <a:r>
              <a:rPr lang="en-US" sz="1400" dirty="0">
                <a:latin typeface="Arial" charset="0"/>
              </a:rPr>
              <a:t> on the result of the power operation.</a:t>
            </a:r>
            <a:endParaRPr lang="he-IL" sz="1400" dirty="0">
              <a:latin typeface="Arial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42BC62F-8F70-4EB8-86F4-18EDBEBB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 - Prime</a:t>
            </a:r>
          </a:p>
        </p:txBody>
      </p:sp>
    </p:spTree>
    <p:extLst>
      <p:ext uri="{BB962C8B-B14F-4D97-AF65-F5344CB8AC3E}">
        <p14:creationId xmlns:p14="http://schemas.microsoft.com/office/powerpoint/2010/main" val="39399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3942D-AE05-4FF4-BB7D-FA9ABF1B18B2}" type="slidenum">
              <a:rPr lang="ar-SA" smtClean="0">
                <a:latin typeface="Arial" pitchFamily="34" charset="0"/>
                <a:cs typeface="Arial" pitchFamily="34" charset="0"/>
              </a:rPr>
              <a:pPr/>
              <a:t>53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Where is the bug?...</a:t>
            </a: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609600" y="1143000"/>
            <a:ext cx="8001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b="1" dirty="0">
                <a:latin typeface="Courier" pitchFamily="49" charset="0"/>
                <a:cs typeface="Arial" pitchFamily="34" charset="0"/>
              </a:rPr>
              <a:t>n = ???</a:t>
            </a:r>
          </a:p>
          <a:p>
            <a:pPr>
              <a:spcBef>
                <a:spcPct val="20000"/>
              </a:spcBef>
            </a:pPr>
            <a:endParaRPr lang="en-US" sz="2800" b="1" dirty="0">
              <a:latin typeface="Courier" pitchFamily="49" charset="0"/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800" b="1" dirty="0">
                <a:solidFill>
                  <a:srgbClr val="FF99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div 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(2,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(n**0.5)): 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n % div == 0: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break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n % div == 0: 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	print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(n,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"is not prime"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else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(n,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"is prime"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)</a:t>
            </a:r>
            <a:endParaRPr lang="en-US" sz="2800" b="1" dirty="0">
              <a:solidFill>
                <a:srgbClr val="008000"/>
              </a:solidFill>
              <a:latin typeface="Courier" pitchFamily="49" charset="0"/>
            </a:endParaRPr>
          </a:p>
          <a:p>
            <a:pPr>
              <a:spcBef>
                <a:spcPct val="20000"/>
              </a:spcBef>
            </a:pPr>
            <a:endParaRPr lang="en-US" sz="2800" b="1" dirty="0">
              <a:solidFill>
                <a:srgbClr val="008000"/>
              </a:solidFill>
              <a:latin typeface="Courier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724400" y="2209800"/>
            <a:ext cx="2362200" cy="408623"/>
          </a:xfrm>
          <a:prstGeom prst="roundRect">
            <a:avLst/>
          </a:prstGeom>
          <a:noFill/>
          <a:ln w="25400" cap="flat" cmpd="sng" algn="ctr">
            <a:solidFill>
              <a:srgbClr val="DA82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1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3942D-AE05-4FF4-BB7D-FA9ABF1B18B2}" type="slidenum">
              <a:rPr lang="ar-SA" smtClean="0">
                <a:latin typeface="Arial" pitchFamily="34" charset="0"/>
                <a:cs typeface="Arial" pitchFamily="34" charset="0"/>
              </a:rPr>
              <a:pPr/>
              <a:t>54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Where is the bug?...</a:t>
            </a: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609600" y="1143000"/>
            <a:ext cx="8001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b="1" dirty="0">
                <a:latin typeface="Courier" pitchFamily="49" charset="0"/>
                <a:cs typeface="Arial" pitchFamily="34" charset="0"/>
              </a:rPr>
              <a:t>n = ???</a:t>
            </a:r>
          </a:p>
          <a:p>
            <a:pPr>
              <a:spcBef>
                <a:spcPct val="20000"/>
              </a:spcBef>
            </a:pPr>
            <a:endParaRPr lang="en-US" sz="2800" b="1" dirty="0">
              <a:latin typeface="Courier" pitchFamily="49" charset="0"/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800" b="1" dirty="0">
                <a:solidFill>
                  <a:srgbClr val="FF99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div 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(2,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(n**0.5)</a:t>
            </a:r>
            <a:r>
              <a:rPr lang="en-US" sz="3200" b="1" dirty="0">
                <a:latin typeface="Courier" pitchFamily="49" charset="0"/>
                <a:cs typeface="Arial" pitchFamily="34" charset="0"/>
              </a:rPr>
              <a:t>+1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): 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n % div == 0: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	</a:t>
            </a: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break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n % div == 0: 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	print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(n,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"is not prime"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DA8200"/>
                </a:solidFill>
                <a:latin typeface="Courier" pitchFamily="49" charset="0"/>
                <a:cs typeface="Arial" pitchFamily="34" charset="0"/>
              </a:rPr>
              <a:t>else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>
              <a:spcBef>
                <a:spcPts val="300"/>
              </a:spcBef>
            </a:pP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(n,</a:t>
            </a:r>
            <a:r>
              <a:rPr lang="en-US" sz="2800" b="1" dirty="0">
                <a:solidFill>
                  <a:srgbClr val="003399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"is prime"</a:t>
            </a:r>
            <a:r>
              <a:rPr lang="en-US" sz="2800" b="1" dirty="0">
                <a:latin typeface="Courier" pitchFamily="49" charset="0"/>
                <a:cs typeface="Arial" pitchFamily="34" charset="0"/>
              </a:rPr>
              <a:t>)</a:t>
            </a:r>
            <a:endParaRPr lang="en-US" sz="2800" b="1" dirty="0">
              <a:solidFill>
                <a:srgbClr val="008000"/>
              </a:solidFill>
              <a:latin typeface="Courier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724400" y="2209800"/>
            <a:ext cx="2895600" cy="484823"/>
          </a:xfrm>
          <a:prstGeom prst="roundRect">
            <a:avLst/>
          </a:prstGeom>
          <a:noFill/>
          <a:ln w="25400" cap="flat" cmpd="sng" algn="ctr">
            <a:solidFill>
              <a:srgbClr val="DA82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1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Continue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55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371601"/>
            <a:ext cx="74676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cs typeface="Arial" pitchFamily="34" charset="0"/>
              </a:rPr>
              <a:t>The </a:t>
            </a:r>
            <a:r>
              <a:rPr lang="en-US" sz="2800" b="1" i="1" dirty="0">
                <a:solidFill>
                  <a:srgbClr val="DA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400" dirty="0">
                <a:cs typeface="Arial" pitchFamily="34" charset="0"/>
              </a:rPr>
              <a:t> statement, continues with the next iteration of the loop.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cs typeface="Arial" pitchFamily="34" charset="0"/>
              </a:rPr>
              <a:t>Example - create a list of unique elements:</a:t>
            </a:r>
          </a:p>
          <a:p>
            <a:pPr>
              <a:spcBef>
                <a:spcPts val="0"/>
              </a:spcBef>
            </a:pPr>
            <a:endParaRPr lang="en-US" sz="2400" dirty="0"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 err="1">
                <a:latin typeface="Courier" pitchFamily="49" charset="0"/>
              </a:rPr>
              <a:t>lst</a:t>
            </a:r>
            <a:r>
              <a:rPr lang="en-US" sz="2400" b="1" dirty="0">
                <a:latin typeface="Courier" pitchFamily="49" charset="0"/>
              </a:rPr>
              <a:t> = [1,4,5,8,3,5,7,1,2]</a:t>
            </a:r>
          </a:p>
          <a:p>
            <a:pPr>
              <a:spcBef>
                <a:spcPts val="0"/>
              </a:spcBef>
            </a:pPr>
            <a:r>
              <a:rPr lang="en-US" sz="2400" b="1" dirty="0" err="1">
                <a:latin typeface="Courier" pitchFamily="49" charset="0"/>
              </a:rPr>
              <a:t>uniques</a:t>
            </a:r>
            <a:r>
              <a:rPr lang="en-US" sz="2400" b="1" dirty="0">
                <a:latin typeface="Courier" pitchFamily="49" charset="0"/>
              </a:rPr>
              <a:t> = []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DA8200"/>
                </a:solidFill>
                <a:latin typeface="Courier" pitchFamily="49" charset="0"/>
              </a:rPr>
              <a:t>for</a:t>
            </a:r>
            <a:r>
              <a:rPr lang="en-US" sz="2400" b="1" dirty="0">
                <a:latin typeface="Courier" pitchFamily="49" charset="0"/>
              </a:rPr>
              <a:t> x </a:t>
            </a:r>
            <a:r>
              <a:rPr lang="en-US" sz="2400" b="1" dirty="0">
                <a:solidFill>
                  <a:srgbClr val="DA8200"/>
                </a:solidFill>
                <a:latin typeface="Courier" pitchFamily="49" charset="0"/>
              </a:rPr>
              <a:t>in</a:t>
            </a:r>
            <a:r>
              <a:rPr lang="en-US" sz="2400" b="1" dirty="0">
                <a:latin typeface="Courier" pitchFamily="49" charset="0"/>
              </a:rPr>
              <a:t> </a:t>
            </a:r>
            <a:r>
              <a:rPr lang="en-US" sz="2400" b="1" dirty="0" err="1">
                <a:latin typeface="Courier" pitchFamily="49" charset="0"/>
              </a:rPr>
              <a:t>lst</a:t>
            </a:r>
            <a:r>
              <a:rPr lang="en-US" sz="2400" b="1" dirty="0">
                <a:latin typeface="Courier" pitchFamily="49" charset="0"/>
              </a:rPr>
              <a:t>: 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latin typeface="Courier" pitchFamily="49" charset="0"/>
              </a:rPr>
              <a:t>	</a:t>
            </a:r>
            <a:r>
              <a:rPr lang="en-US" sz="2400" b="1" dirty="0">
                <a:solidFill>
                  <a:srgbClr val="DA8200"/>
                </a:solidFill>
                <a:latin typeface="Courier" pitchFamily="49" charset="0"/>
              </a:rPr>
              <a:t>if</a:t>
            </a:r>
            <a:r>
              <a:rPr lang="en-US" sz="2400" b="1" dirty="0">
                <a:latin typeface="Courier" pitchFamily="49" charset="0"/>
              </a:rPr>
              <a:t> x </a:t>
            </a:r>
            <a:r>
              <a:rPr lang="en-US" sz="2400" b="1" dirty="0">
                <a:solidFill>
                  <a:srgbClr val="DA8200"/>
                </a:solidFill>
                <a:latin typeface="Courier" pitchFamily="49" charset="0"/>
              </a:rPr>
              <a:t>in</a:t>
            </a:r>
            <a:r>
              <a:rPr lang="en-US" sz="2400" b="1" dirty="0">
                <a:latin typeface="Courier" pitchFamily="49" charset="0"/>
              </a:rPr>
              <a:t> </a:t>
            </a:r>
            <a:r>
              <a:rPr lang="en-US" sz="2400" b="1" dirty="0" err="1">
                <a:latin typeface="Courier" pitchFamily="49" charset="0"/>
              </a:rPr>
              <a:t>uniques</a:t>
            </a:r>
            <a:r>
              <a:rPr lang="en-US" sz="2400" b="1" dirty="0">
                <a:latin typeface="Courier" pitchFamily="49" charset="0"/>
              </a:rPr>
              <a:t>: 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latin typeface="Courier" pitchFamily="49" charset="0"/>
              </a:rPr>
              <a:t>		</a:t>
            </a:r>
            <a:r>
              <a:rPr lang="en-US" sz="2400" b="1" dirty="0">
                <a:solidFill>
                  <a:srgbClr val="DA8200"/>
                </a:solidFill>
                <a:latin typeface="Courier" pitchFamily="49" charset="0"/>
              </a:rPr>
              <a:t>continue</a:t>
            </a:r>
            <a:r>
              <a:rPr lang="en-US" sz="2400" b="1" dirty="0">
                <a:solidFill>
                  <a:srgbClr val="FF8C00"/>
                </a:solidFill>
                <a:latin typeface="Courier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latin typeface="Courier" pitchFamily="49" charset="0"/>
              </a:rPr>
              <a:t>	</a:t>
            </a:r>
            <a:r>
              <a:rPr lang="en-US" sz="2400" b="1" dirty="0" err="1">
                <a:latin typeface="Courier" pitchFamily="49" charset="0"/>
              </a:rPr>
              <a:t>uniques.append</a:t>
            </a:r>
            <a:r>
              <a:rPr lang="en-US" sz="2400" b="1" dirty="0">
                <a:latin typeface="Courier" pitchFamily="49" charset="0"/>
              </a:rPr>
              <a:t>(x)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7030A0"/>
                </a:solidFill>
                <a:latin typeface="Courier" pitchFamily="49" charset="0"/>
              </a:rPr>
              <a:t>print</a:t>
            </a:r>
            <a:r>
              <a:rPr lang="en-US" sz="2400" b="1" dirty="0">
                <a:latin typeface="Courier" pitchFamily="49" charset="0"/>
              </a:rPr>
              <a:t>(</a:t>
            </a:r>
            <a:r>
              <a:rPr lang="en-US" sz="2400" b="1" dirty="0" err="1">
                <a:latin typeface="Courier" pitchFamily="49" charset="0"/>
              </a:rPr>
              <a:t>uniques</a:t>
            </a:r>
            <a:r>
              <a:rPr lang="en-US" sz="2400" b="1" dirty="0">
                <a:latin typeface="Courier" pitchFamily="49" charset="0"/>
              </a:rPr>
              <a:t>)</a:t>
            </a:r>
            <a:r>
              <a:rPr lang="en-US" sz="2400" dirty="0">
                <a:latin typeface="Courier" pitchFamily="49" charset="0"/>
              </a:rPr>
              <a:t/>
            </a:r>
            <a:br>
              <a:rPr lang="en-US" sz="2400" dirty="0">
                <a:latin typeface="Courier" pitchFamily="49" charset="0"/>
              </a:rPr>
            </a:br>
            <a:endParaRPr lang="en-US" sz="2400" dirty="0">
              <a:latin typeface="Courier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0000FF"/>
                </a:solidFill>
                <a:latin typeface="Courier" pitchFamily="49" charset="0"/>
              </a:rPr>
              <a:t>[1, 4, 5, 8, 3, 7, 2]</a:t>
            </a:r>
            <a:endParaRPr lang="en-US" sz="24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</p:txBody>
      </p:sp>
      <p:pic>
        <p:nvPicPr>
          <p:cNvPr id="8194" name="Picture 2" descr="http://3.bp.blogspot.com/-z0s7SsJPLwQ/TuEl4w5RvYI/AAAAAAAAALk/HzJS4jA2udo/s1600/ToBeContinued...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33800"/>
            <a:ext cx="2667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2F1B21-C915-475B-B655-8B0304C806FC}" type="slidenum">
              <a:rPr lang="he-IL" smtClean="0">
                <a:latin typeface="Arial" pitchFamily="34" charset="0"/>
                <a:cs typeface="Arial" pitchFamily="34" charset="0"/>
              </a:rPr>
              <a:pPr/>
              <a:t>56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for or while?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cases it is more natural to use </a:t>
            </a:r>
            <a:r>
              <a:rPr lang="en-US" b="1" i="1" dirty="0">
                <a:solidFill>
                  <a:srgbClr val="DA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some cases it is better to use </a:t>
            </a:r>
            <a:r>
              <a:rPr lang="en-US" b="1" i="1" dirty="0">
                <a:solidFill>
                  <a:srgbClr val="DA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DA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Predefined number of iterations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need to initialize or advance the loop variable</a:t>
            </a: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DA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Unknown number of iterations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specify a stop condition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F47A3CF-BE5D-473F-A28F-CA5FDE0EE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510" y="1203349"/>
            <a:ext cx="3476625" cy="1981200"/>
          </a:xfrm>
          <a:prstGeom prst="rect">
            <a:avLst/>
          </a:prstGeom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8" name="Rectangle 1"/>
          <p:cNvSpPr/>
          <p:nvPr/>
        </p:nvSpPr>
        <p:spPr>
          <a:xfrm>
            <a:off x="5118608" y="6330434"/>
            <a:ext cx="301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Created by </a:t>
            </a:r>
            <a:r>
              <a:rPr lang="en-US" dirty="0">
                <a:hlinkClick r:id="rId3"/>
              </a:rPr>
              <a:t>pythontutor.com</a:t>
            </a:r>
            <a:endParaRPr lang="he-IL" dirty="0"/>
          </a:p>
        </p:txBody>
      </p:sp>
      <p:cxnSp>
        <p:nvCxnSpPr>
          <p:cNvPr id="5" name="מחבר ישר 4"/>
          <p:cNvCxnSpPr/>
          <p:nvPr/>
        </p:nvCxnSpPr>
        <p:spPr bwMode="auto">
          <a:xfrm flipV="1">
            <a:off x="261597" y="3253859"/>
            <a:ext cx="8610600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מלבן 10"/>
          <p:cNvSpPr/>
          <p:nvPr/>
        </p:nvSpPr>
        <p:spPr>
          <a:xfrm>
            <a:off x="381000" y="118272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kern="0" dirty="0">
                <a:solidFill>
                  <a:srgbClr val="CC0000"/>
                </a:solidFill>
                <a:latin typeface="Arial Narrow"/>
                <a:ea typeface="+mj-ea"/>
                <a:cs typeface="+mj-cs"/>
              </a:rPr>
              <a:t>What really happens in memory?</a:t>
            </a:r>
          </a:p>
          <a:p>
            <a:r>
              <a:rPr lang="en-US" sz="3200" kern="0" dirty="0">
                <a:solidFill>
                  <a:srgbClr val="CC0000"/>
                </a:solidFill>
                <a:latin typeface="Arial Narrow"/>
                <a:ea typeface="+mj-ea"/>
                <a:cs typeface="+mj-cs"/>
              </a:rPr>
              <a:t>Example – Assignments in Python</a:t>
            </a:r>
            <a:endParaRPr lang="he-IL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5373681"/>
            <a:ext cx="7436864" cy="10618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a, b and c are </a:t>
            </a:r>
            <a:r>
              <a:rPr lang="en-US" sz="1400" b="1" i="1" dirty="0"/>
              <a:t>name variables </a:t>
            </a:r>
            <a:r>
              <a:rPr lang="en-US" sz="1400" dirty="0"/>
              <a:t>which point to the locations in memory (objects) where their values are stored.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assignment a=1 creates both a name-variable </a:t>
            </a:r>
            <a:r>
              <a:rPr lang="en-US" sz="1400" b="1" dirty="0"/>
              <a:t>a, </a:t>
            </a:r>
            <a:r>
              <a:rPr lang="en-US" sz="1400" dirty="0"/>
              <a:t>and an object of type </a:t>
            </a:r>
            <a:r>
              <a:rPr lang="en-US" sz="1400" b="1" dirty="0"/>
              <a:t>int</a:t>
            </a:r>
            <a:r>
              <a:rPr lang="en-US" sz="1400" dirty="0"/>
              <a:t> which is being pointed by a, and stores the value 1.</a:t>
            </a:r>
            <a:endParaRPr lang="he-IL" sz="14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49982B-E96D-49A8-8370-8D15B53A4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517374"/>
            <a:ext cx="2128356" cy="15841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4B3639-285B-4801-BDE5-BD51512C2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3303971"/>
            <a:ext cx="2057400" cy="19982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46B623-6076-48C5-AECD-4DE20200B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1409" y="3300198"/>
            <a:ext cx="3294391" cy="208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Rectangle 1"/>
          <p:cNvSpPr/>
          <p:nvPr/>
        </p:nvSpPr>
        <p:spPr>
          <a:xfrm>
            <a:off x="5118608" y="6330434"/>
            <a:ext cx="301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Created by </a:t>
            </a:r>
            <a:r>
              <a:rPr lang="en-US" dirty="0">
                <a:hlinkClick r:id="rId2"/>
              </a:rPr>
              <a:t>pythontutor.com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381000" y="118272"/>
            <a:ext cx="830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kern="0" dirty="0">
                <a:solidFill>
                  <a:srgbClr val="CC0000"/>
                </a:solidFill>
                <a:latin typeface="Arial Narrow"/>
                <a:ea typeface="+mj-ea"/>
                <a:cs typeface="+mj-cs"/>
              </a:rPr>
              <a:t>Example – Assignments in Python</a:t>
            </a:r>
            <a:endParaRPr lang="he-IL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3" cstate="print"/>
          <a:srcRect l="32909" t="12405" r="45925" b="57079"/>
          <a:stretch/>
        </p:blipFill>
        <p:spPr>
          <a:xfrm>
            <a:off x="3200400" y="1372686"/>
            <a:ext cx="5638800" cy="48873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A08475-DC4A-47A6-88F3-1AE28F56A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64" y="2114550"/>
            <a:ext cx="2838036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Lists are </a:t>
            </a:r>
            <a:r>
              <a:rPr lang="en-US" kern="1200" dirty="0" err="1">
                <a:latin typeface="Times New Roman" pitchFamily="18" charset="0"/>
                <a:cs typeface="Times New Roman" pitchFamily="18" charset="0"/>
              </a:rPr>
              <a:t>Indexable</a:t>
            </a:r>
            <a:endParaRPr lang="he-IL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lvl="1">
              <a:buFontTx/>
              <a:buNone/>
              <a:defRPr/>
            </a:pPr>
            <a:r>
              <a:rPr lang="en-US" sz="3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Remember this?</a:t>
            </a:r>
          </a:p>
          <a:p>
            <a:pPr lvl="1">
              <a:buFontTx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lvl="1">
              <a:buFontTx/>
              <a:buNone/>
              <a:defRPr/>
            </a:pPr>
            <a:r>
              <a:rPr lang="en-US" sz="3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same indexing + slicing we saw for strings, also work for lists!</a:t>
            </a:r>
          </a:p>
          <a:p>
            <a:pPr lvl="1">
              <a:buFontTx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טבלה 1"/>
          <p:cNvGraphicFramePr>
            <a:graphicFrameLocks noGrp="1"/>
          </p:cNvGraphicFramePr>
          <p:nvPr/>
        </p:nvGraphicFramePr>
        <p:xfrm>
          <a:off x="1295400" y="2362200"/>
          <a:ext cx="6748780" cy="2438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3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4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8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78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095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6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6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56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Lists are </a:t>
            </a:r>
            <a:r>
              <a:rPr lang="en-US" kern="1200" dirty="0" err="1">
                <a:latin typeface="Times New Roman" pitchFamily="18" charset="0"/>
                <a:cs typeface="Times New Roman" pitchFamily="18" charset="0"/>
              </a:rPr>
              <a:t>Indexable</a:t>
            </a:r>
            <a:endParaRPr lang="he-IL" dirty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2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= [2, 3, 5, 7, 11]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[0]</a:t>
            </a:r>
          </a:p>
          <a:p>
            <a:pPr>
              <a:buFontTx/>
              <a:buNone/>
            </a:pPr>
            <a:r>
              <a:rPr lang="he-IL" sz="22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2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[4]</a:t>
            </a:r>
          </a:p>
          <a:p>
            <a:pPr>
              <a:buFontTx/>
              <a:buNone/>
            </a:pPr>
            <a:r>
              <a:rPr lang="he-IL" sz="22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11</a:t>
            </a:r>
            <a:endParaRPr lang="en-US" sz="2200" b="1" dirty="0">
              <a:solidFill>
                <a:srgbClr val="1A1AE6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2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[-3]</a:t>
            </a:r>
          </a:p>
          <a:p>
            <a:pPr>
              <a:buFontTx/>
              <a:buNone/>
            </a:pPr>
            <a:r>
              <a:rPr lang="he-IL" sz="2200" b="1" dirty="0">
                <a:solidFill>
                  <a:srgbClr val="1A1AE6"/>
                </a:solidFill>
                <a:latin typeface="Courier" pitchFamily="49" charset="0"/>
                <a:cs typeface="Arial" pitchFamily="34" charset="0"/>
              </a:rPr>
              <a:t>5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[5]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Traceback (most recent call last):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 File "&lt;pyshell#1&gt;", line 1, in &lt;module&gt;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    </a:t>
            </a:r>
            <a:r>
              <a:rPr lang="en-US" sz="2200" b="1" dirty="0" err="1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[5]</a:t>
            </a:r>
          </a:p>
          <a:p>
            <a:pPr>
              <a:buFontTx/>
              <a:buNone/>
            </a:pPr>
            <a:r>
              <a:rPr lang="en-US" sz="2200" b="1" dirty="0" err="1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IndexError</a:t>
            </a:r>
            <a:r>
              <a:rPr lang="en-US" sz="2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: list index out of range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2514600"/>
          <a:ext cx="3132665" cy="1198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6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4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3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2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1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0</a:t>
                      </a:r>
                      <a:endParaRPr lang="he-IL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-1</a:t>
                      </a:r>
                      <a:endParaRPr lang="he-IL" sz="160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-2</a:t>
                      </a:r>
                      <a:endParaRPr lang="he-IL" sz="160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-3</a:t>
                      </a:r>
                      <a:endParaRPr lang="he-IL" sz="160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-4</a:t>
                      </a:r>
                      <a:endParaRPr lang="he-IL" sz="160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-5</a:t>
                      </a:r>
                      <a:endParaRPr lang="he-IL" sz="160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6DB18C-0DCC-4585-BB39-E2CE3B0BAADE}"/>
              </a:ext>
            </a:extLst>
          </p:cNvPr>
          <p:cNvSpPr txBox="1"/>
          <p:nvPr/>
        </p:nvSpPr>
        <p:spPr>
          <a:xfrm>
            <a:off x="4332133" y="2286000"/>
            <a:ext cx="341760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/>
              <a:t>[</a:t>
            </a:r>
            <a:endParaRPr lang="he-I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AC5C1-8EB2-46E6-A394-6BED71288CAA}"/>
              </a:ext>
            </a:extLst>
          </p:cNvPr>
          <p:cNvSpPr txBox="1"/>
          <p:nvPr/>
        </p:nvSpPr>
        <p:spPr>
          <a:xfrm>
            <a:off x="7620000" y="2286000"/>
            <a:ext cx="341760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/>
              <a:t>]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57912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23975"/>
            <a:ext cx="8305800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Slicing format: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list_name</a:t>
            </a:r>
            <a:r>
              <a:rPr lang="en-US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600" i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</a:t>
            </a:r>
            <a:r>
              <a:rPr lang="en-US" sz="2800" i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i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800" i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i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step(optional)</a:t>
            </a:r>
            <a:r>
              <a:rPr lang="en-US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2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sz="900" b="1" dirty="0">
              <a:solidFill>
                <a:srgbClr val="80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= [1,2,3,4,5,6,7,8,9,10]</a:t>
            </a:r>
          </a:p>
          <a:p>
            <a:pPr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2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[1:5] </a:t>
            </a:r>
            <a:r>
              <a:rPr lang="en-US" sz="2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slicing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[2, 3, 4, 5]</a:t>
            </a:r>
            <a:endParaRPr lang="he-IL" sz="22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[0:-1] </a:t>
            </a:r>
            <a:r>
              <a:rPr lang="en-US" sz="2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forward/backward indexing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[1, 2, 3, 4, 5, 6, 7, 8, 9]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[::2] </a:t>
            </a:r>
            <a:r>
              <a:rPr lang="en-US" sz="2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add a step</a:t>
            </a:r>
            <a:endParaRPr lang="en-US" sz="2200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2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[1, 3, 5, 7, 9]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טבלה 1"/>
          <p:cNvGraphicFramePr>
            <a:graphicFrameLocks noGrp="1"/>
          </p:cNvGraphicFramePr>
          <p:nvPr/>
        </p:nvGraphicFramePr>
        <p:xfrm>
          <a:off x="838200" y="2619375"/>
          <a:ext cx="7688197" cy="11683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8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7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7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3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6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5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46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061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4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65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022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2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149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851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3473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52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497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9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rtl="1"/>
                      <a:endParaRPr lang="he-IL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9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-10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-8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-7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-6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he-IL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-4</a:t>
                      </a:r>
                      <a:endParaRPr lang="he-IL" sz="14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 -3</a:t>
                      </a:r>
                      <a:endParaRPr lang="he-IL" sz="14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-2</a:t>
                      </a:r>
                      <a:endParaRPr lang="he-IL" sz="14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-1</a:t>
                      </a:r>
                      <a:endParaRPr lang="he-IL" sz="1400" dirty="0"/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1143000" y="1600200"/>
            <a:ext cx="381000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40D0B66-17FE-44EF-AAA8-616ABDF3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Slicing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5153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Slicing</a:t>
            </a:r>
            <a:endParaRPr lang="he-IL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reverse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[::-1]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[10, 9, 8, 7, 6, 5, 4, 3, 2, 1] </a:t>
            </a:r>
          </a:p>
          <a:p>
            <a:pPr>
              <a:buFontTx/>
              <a:buNone/>
            </a:pPr>
            <a:endParaRPr lang="en-US" sz="22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output is an empty list. This is NOT an error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r>
              <a:rPr lang="en-US" sz="2200" b="1" dirty="0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[3:8:-2]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[]</a:t>
            </a:r>
          </a:p>
          <a:p>
            <a:pPr>
              <a:buFontTx/>
              <a:buNone/>
            </a:pPr>
            <a:endParaRPr lang="en-US" sz="2200" b="1" dirty="0">
              <a:solidFill>
                <a:srgbClr val="E6001A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2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slicing does NOT change original list!</a:t>
            </a:r>
            <a:endParaRPr lang="he-IL" sz="2200" b="1" dirty="0"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2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200" b="1" dirty="0" err="1">
                <a:solidFill>
                  <a:srgbClr val="000000"/>
                </a:solidFill>
                <a:latin typeface="Courier" pitchFamily="49" charset="0"/>
                <a:cs typeface="Arial" pitchFamily="34" charset="0"/>
              </a:rPr>
              <a:t>my_list</a:t>
            </a:r>
            <a:endParaRPr lang="en-US" sz="2200" b="1" dirty="0">
              <a:solidFill>
                <a:srgbClr val="00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2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[1, 2, 3, 4, 5, 6, 7, 8, 9, 10]</a:t>
            </a:r>
            <a:endParaRPr lang="he-IL" sz="22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5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69699</TotalTime>
  <Words>3289</Words>
  <Application>Microsoft Office PowerPoint</Application>
  <PresentationFormat>On-screen Show (4:3)</PresentationFormat>
  <Paragraphs>728</Paragraphs>
  <Slides>58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1" baseType="lpstr">
      <vt:lpstr>SimSun</vt:lpstr>
      <vt:lpstr>Arial</vt:lpstr>
      <vt:lpstr>Arial Narrow</vt:lpstr>
      <vt:lpstr>Calibri</vt:lpstr>
      <vt:lpstr>Cambria Math</vt:lpstr>
      <vt:lpstr>Courier</vt:lpstr>
      <vt:lpstr>Courier New</vt:lpstr>
      <vt:lpstr>Menlo</vt:lpstr>
      <vt:lpstr>Segoe UI Semibold</vt:lpstr>
      <vt:lpstr>Times New Roman</vt:lpstr>
      <vt:lpstr>Wingdings</vt:lpstr>
      <vt:lpstr>Default Design</vt:lpstr>
      <vt:lpstr>Custom Design</vt:lpstr>
      <vt:lpstr>PowerPoint Presentation</vt:lpstr>
      <vt:lpstr>PowerPoint Presentation</vt:lpstr>
      <vt:lpstr>PowerPoint Presentation</vt:lpstr>
      <vt:lpstr>String Formatting</vt:lpstr>
      <vt:lpstr>Lists</vt:lpstr>
      <vt:lpstr>Lists are Indexable</vt:lpstr>
      <vt:lpstr>Lists are Indexable</vt:lpstr>
      <vt:lpstr>Slicing</vt:lpstr>
      <vt:lpstr>Slicing</vt:lpstr>
      <vt:lpstr>Slicing</vt:lpstr>
      <vt:lpstr>Lists</vt:lpstr>
      <vt:lpstr>Lists – Dynamic</vt:lpstr>
      <vt:lpstr>Lists – Dynamic</vt:lpstr>
      <vt:lpstr>Lists – Dynamic</vt:lpstr>
      <vt:lpstr>Nested Lists</vt:lpstr>
      <vt:lpstr>Nested Lists</vt:lpstr>
      <vt:lpstr>Range</vt:lpstr>
      <vt:lpstr>Range</vt:lpstr>
      <vt:lpstr>Range</vt:lpstr>
      <vt:lpstr>Sorting a list</vt:lpstr>
      <vt:lpstr>Sorting a list (cont.)</vt:lpstr>
      <vt:lpstr>Summary of List Methods</vt:lpstr>
      <vt:lpstr>Useful functions on lists</vt:lpstr>
      <vt:lpstr>Lists documentation</vt:lpstr>
      <vt:lpstr>PowerPoint Presentation</vt:lpstr>
      <vt:lpstr>Algorithms and Pseudo Codes</vt:lpstr>
      <vt:lpstr>Algorithms and Pseudo Codes</vt:lpstr>
      <vt:lpstr>Think First, Code Later</vt:lpstr>
      <vt:lpstr>While Loop</vt:lpstr>
      <vt:lpstr>PowerPoint Presentation</vt:lpstr>
      <vt:lpstr>Example – smallest divisor</vt:lpstr>
      <vt:lpstr>Infinite Loops</vt:lpstr>
      <vt:lpstr>PowerPoint Presentation</vt:lpstr>
      <vt:lpstr>For Loop</vt:lpstr>
      <vt:lpstr>For Loop</vt:lpstr>
      <vt:lpstr>For Example</vt:lpstr>
      <vt:lpstr>For Example</vt:lpstr>
      <vt:lpstr>PowerPoint Presentation</vt:lpstr>
      <vt:lpstr>List Comprehension</vt:lpstr>
      <vt:lpstr>List Comprehension - Example</vt:lpstr>
      <vt:lpstr>List Comprehension</vt:lpstr>
      <vt:lpstr>List Comprehension</vt:lpstr>
      <vt:lpstr>Fibonacci series</vt:lpstr>
      <vt:lpstr>Fibonacci series</vt:lpstr>
      <vt:lpstr>PowerPoint Presentation</vt:lpstr>
      <vt:lpstr>PowerPoint Presentation</vt:lpstr>
      <vt:lpstr>PowerPoint Presentation</vt:lpstr>
      <vt:lpstr>For Loop and Strings</vt:lpstr>
      <vt:lpstr>Break – breaking loops</vt:lpstr>
      <vt:lpstr>Break Example</vt:lpstr>
      <vt:lpstr>PowerPoint Presentation</vt:lpstr>
      <vt:lpstr>PowerPoint Presentation</vt:lpstr>
      <vt:lpstr>PowerPoint Presentation</vt:lpstr>
      <vt:lpstr>PowerPoint Presentation</vt:lpstr>
      <vt:lpstr>Continue</vt:lpstr>
      <vt:lpstr>for or while?</vt:lpstr>
      <vt:lpstr>PowerPoint Presentation</vt:lpstr>
      <vt:lpstr>PowerPoint Presentation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- Lecture 2</dc:title>
  <dc:creator>Dvir Netanely</dc:creator>
  <cp:lastModifiedBy>Zvi Gregory Geft</cp:lastModifiedBy>
  <cp:revision>1382</cp:revision>
  <dcterms:created xsi:type="dcterms:W3CDTF">2007-03-25T12:09:30Z</dcterms:created>
  <dcterms:modified xsi:type="dcterms:W3CDTF">2020-10-27T22:12:46Z</dcterms:modified>
</cp:coreProperties>
</file>