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49" r:id="rId2"/>
  </p:sldMasterIdLst>
  <p:notesMasterIdLst>
    <p:notesMasterId r:id="rId62"/>
  </p:notesMasterIdLst>
  <p:sldIdLst>
    <p:sldId id="607" r:id="rId3"/>
    <p:sldId id="631" r:id="rId4"/>
    <p:sldId id="644" r:id="rId5"/>
    <p:sldId id="645" r:id="rId6"/>
    <p:sldId id="633" r:id="rId7"/>
    <p:sldId id="635" r:id="rId8"/>
    <p:sldId id="726" r:id="rId9"/>
    <p:sldId id="640" r:id="rId10"/>
    <p:sldId id="641" r:id="rId11"/>
    <p:sldId id="698" r:id="rId12"/>
    <p:sldId id="687" r:id="rId13"/>
    <p:sldId id="647" r:id="rId14"/>
    <p:sldId id="648" r:id="rId15"/>
    <p:sldId id="699" r:id="rId16"/>
    <p:sldId id="504" r:id="rId17"/>
    <p:sldId id="650" r:id="rId18"/>
    <p:sldId id="662" r:id="rId19"/>
    <p:sldId id="688" r:id="rId20"/>
    <p:sldId id="663" r:id="rId21"/>
    <p:sldId id="664" r:id="rId22"/>
    <p:sldId id="665" r:id="rId23"/>
    <p:sldId id="689" r:id="rId24"/>
    <p:sldId id="739" r:id="rId25"/>
    <p:sldId id="666" r:id="rId26"/>
    <p:sldId id="731" r:id="rId27"/>
    <p:sldId id="603" r:id="rId28"/>
    <p:sldId id="506" r:id="rId29"/>
    <p:sldId id="655" r:id="rId30"/>
    <p:sldId id="740" r:id="rId31"/>
    <p:sldId id="741" r:id="rId32"/>
    <p:sldId id="742" r:id="rId33"/>
    <p:sldId id="743" r:id="rId34"/>
    <p:sldId id="744" r:id="rId35"/>
    <p:sldId id="670" r:id="rId36"/>
    <p:sldId id="668" r:id="rId37"/>
    <p:sldId id="735" r:id="rId38"/>
    <p:sldId id="671" r:id="rId39"/>
    <p:sldId id="690" r:id="rId40"/>
    <p:sldId id="745" r:id="rId41"/>
    <p:sldId id="746" r:id="rId42"/>
    <p:sldId id="747" r:id="rId43"/>
    <p:sldId id="748" r:id="rId44"/>
    <p:sldId id="694" r:id="rId45"/>
    <p:sldId id="695" r:id="rId46"/>
    <p:sldId id="749" r:id="rId47"/>
    <p:sldId id="750" r:id="rId48"/>
    <p:sldId id="751" r:id="rId49"/>
    <p:sldId id="752" r:id="rId50"/>
    <p:sldId id="753" r:id="rId51"/>
    <p:sldId id="754" r:id="rId52"/>
    <p:sldId id="755" r:id="rId53"/>
    <p:sldId id="756" r:id="rId54"/>
    <p:sldId id="736" r:id="rId55"/>
    <p:sldId id="627" r:id="rId56"/>
    <p:sldId id="725" r:id="rId57"/>
    <p:sldId id="630" r:id="rId58"/>
    <p:sldId id="728" r:id="rId59"/>
    <p:sldId id="722" r:id="rId60"/>
    <p:sldId id="723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C5F0"/>
    <a:srgbClr val="EFCDF2"/>
    <a:srgbClr val="F17B0F"/>
    <a:srgbClr val="006600"/>
    <a:srgbClr val="CC0000"/>
    <a:srgbClr val="CC0066"/>
    <a:srgbClr val="3399FF"/>
    <a:srgbClr val="FF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280" autoAdjust="0"/>
  </p:normalViewPr>
  <p:slideViewPr>
    <p:cSldViewPr>
      <p:cViewPr varScale="1">
        <p:scale>
          <a:sx n="114" d="100"/>
          <a:sy n="114" d="100"/>
        </p:scale>
        <p:origin x="17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5DFF5E8-DFA0-4B58-A4F5-BB554F18D8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6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9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12D86-E269-4EBD-866F-6306812C5EBB}" type="slidenum">
              <a:rPr lang="he-IL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5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1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A2835-F24B-4ADA-9483-ED01E3473ED8}" type="slidenum">
              <a:rPr lang="he-IL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4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77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9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6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90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84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71BB5-FDB7-4AAE-9744-9F08AE0DA7C7}" type="slidenum">
              <a:rPr lang="he-IL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04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71BB5-FDB7-4AAE-9744-9F08AE0DA7C7}" type="slidenum">
              <a:rPr lang="he-IL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45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679B7-A583-47C3-B984-4E192EA332FB}" type="slidenum">
              <a:rPr lang="en-US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3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44260-194E-4738-AAC9-CE6ACE326CFC}" type="slidenum">
              <a:rPr lang="he-IL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77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1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5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2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80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8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7A7D5-AF59-4399-922B-76C113EBA57E}" type="slidenum">
              <a:rPr lang="en-US" smtClean="0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24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6339E-E6E3-4714-9E4A-33E30746A152}" type="slidenum">
              <a:rPr lang="en-US" smtClean="0">
                <a:latin typeface="Arial" pitchFamily="34" charset="0"/>
              </a:rPr>
              <a:pPr/>
              <a:t>36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83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5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1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1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1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5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63BC3A-2BC5-4121-9ECE-66CCE2151E6D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338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03039-8EDD-4570-BDEA-9A75CF2A6072}" type="slidenum">
              <a:rPr lang="ar-SA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7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479FE7-32BC-452C-997F-49C5BA77187C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4986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28D20C-6B5C-40EC-9797-ED309B667F76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0042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2837A6-2CBB-4C62-AE6B-8D6E341E08A5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47172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8A4A2E-493D-401E-8268-18FD9F4B6B1E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1093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37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7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0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2AB018-B44E-4923-92C3-585EDB76F7D0}" type="slidenum">
              <a:rPr lang="en-US" smtClean="0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0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2AB018-B44E-4923-92C3-585EDB76F7D0}" type="slidenum">
              <a:rPr lang="en-US" smtClean="0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1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0C675-2802-4774-A374-24998B8FFEE3}" type="slidenum">
              <a:rPr lang="he-IL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C90D9-0237-4F6B-8973-7B489AA84435}" type="slidenum">
              <a:rPr lang="he-IL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1BA186-1777-4A0E-A720-908485F7A747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8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A82CE-5A74-4621-B0E9-5949159E8B68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5A818-8C96-4ACC-AA15-3B968493532E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30845-8C18-4DC6-90D5-8C49136345BB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12198-165D-4618-89D5-448602A5C8F7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8607-175E-4305-94E8-A59E590B7D4C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40FA5-02C8-47EE-9708-D3C879A402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45C6A-97E1-491B-B97F-E1E564F97C82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4FB8-CB17-4376-8B15-F47460AF6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82D8-CDE7-4B92-9CDA-90D7789FF406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493F-0FDC-4B82-85D4-C02EE1B797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57815-397E-44D9-A541-080DD6068A36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9FE0-610B-435F-9748-9FF5B99B30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F903-0229-48B4-9E1A-D2FF47D64126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F7ED-2841-4D61-B1F2-2D2246A9DE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F3C21-3686-4292-B817-E3D7DFE4983A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C22D-388D-4DB7-AB9B-9A4E449B53A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17F9-8F83-495E-9C92-A25B751A7DE0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55FA0-98C7-40AF-B8A3-8F1415BA7C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A955B-C9B1-4341-BC08-A31AD09FCAA0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E64C-888F-4E2E-91CC-16FC1E888E98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4FCB-7635-413E-AFBD-90B2F7E1F3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325B-09CB-4BEC-A7B9-8FB3A2176CC5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4CAB-9E7D-451C-82B4-E46DCA5CC3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91B7-1AD1-4D8A-8359-8B09F04EBB47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A969-07C3-4B48-B4C1-D86A99ADAC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2FBF9-32E2-4465-A388-99EE7CE4A2F6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58CF7-7A24-43A7-9953-820B01E5581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AB009-D5DB-4609-B9EA-2783A115C47C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C991-C70E-445E-A190-7FF2F510BBB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35C8-037F-4178-84B4-F7834204559A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A8022-46ED-4763-877B-829A57DB805A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EEEE-27F8-4FC6-9047-C0830F275C41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15B8C-5ABA-42E0-8254-85001EAF01B8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9CA2B-3739-4C61-8C07-286BE0C8D41F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7D0-2D9A-4F98-9BF4-33C34B85C328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3059-87CC-4574-B56C-BD83010B1C39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85A45DDA-3846-4256-A7A9-E358B1CEAB40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815494-BEFD-4C2B-AE3C-67B88A728A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30D9E7CA-F755-4847-8070-CB85D04F090E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BEA00A-AEB0-4226-92F8-284EC6EF80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function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 smtClean="0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9" y="53340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3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b="1" kern="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762" y="4572000"/>
            <a:ext cx="159050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 smtClean="0">
                <a:cs typeface="Arial" pitchFamily="34" charset="0"/>
              </a:rPr>
              <a:pPr>
                <a:defRPr/>
              </a:pPr>
              <a:t>10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447800" y="2438400"/>
            <a:ext cx="6477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8000" b="1" dirty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Functions</a:t>
            </a:r>
            <a:endParaRPr lang="en-US" sz="6600" b="1" dirty="0">
              <a:solidFill>
                <a:srgbClr val="003399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Highlights from last week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b="1" dirty="0">
                <a:solidFill>
                  <a:srgbClr val="003399"/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Defining New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Assignment rules in Python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FA33C-041F-463C-A3C0-8EB0246F093A}" type="slidenum">
              <a:rPr lang="ar-SA" smtClean="0"/>
              <a:pPr eaLnBrk="1" hangingPunct="1"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Calculate 5! + 3! + 6!?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67171"/>
            <a:ext cx="731519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factorial5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factorial3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factorial6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8C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8C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range</a:t>
            </a:r>
            <a:r>
              <a:rPr lang="en-US" sz="2400" dirty="0"/>
              <a:t>(1, 6):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factorial5 </a:t>
            </a:r>
            <a:r>
              <a:rPr lang="en-US" sz="2400" dirty="0">
                <a:solidFill>
                  <a:srgbClr val="A52A2A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8C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8C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range</a:t>
            </a:r>
            <a:r>
              <a:rPr lang="en-US" sz="2400" dirty="0"/>
              <a:t>(1, 4):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factorial3 </a:t>
            </a:r>
            <a:r>
              <a:rPr lang="en-US" sz="2400" dirty="0">
                <a:solidFill>
                  <a:srgbClr val="A52A2A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8C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8C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range</a:t>
            </a:r>
            <a:r>
              <a:rPr lang="en-US" sz="2400" dirty="0"/>
              <a:t>(1, 7):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factorial6 </a:t>
            </a:r>
            <a:r>
              <a:rPr lang="en-US" sz="2400" dirty="0">
                <a:solidFill>
                  <a:srgbClr val="A52A2A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"5!+3!+6!="</a:t>
            </a:r>
            <a:r>
              <a:rPr lang="en-US" sz="2400" dirty="0"/>
              <a:t>, factorial5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factorial3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factorial6)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657600"/>
            <a:ext cx="2895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Code Duplication</a:t>
            </a:r>
            <a:endParaRPr lang="he-IL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886200" y="3505200"/>
            <a:ext cx="1981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 bwMode="auto">
          <a:xfrm>
            <a:off x="3581400" y="2971800"/>
            <a:ext cx="228600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3429000" y="3810000"/>
            <a:ext cx="228600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3581400" y="4648200"/>
            <a:ext cx="228600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3810000" y="4267200"/>
            <a:ext cx="20574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886200" y="4495800"/>
            <a:ext cx="1981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EE607D-0597-4DF7-8241-7EBEB2B9D2E8}" type="slidenum">
              <a:rPr lang="ar-SA" smtClean="0"/>
              <a:pPr eaLnBrk="1" hangingPunct="1"/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Code duplication is bad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828800"/>
            <a:ext cx="784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cs typeface="Arial" pitchFamily="34" charset="0"/>
              </a:rPr>
              <a:t>Duplicated bugs (harder to fix later)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cs typeface="Arial" pitchFamily="34" charset="0"/>
                <a:sym typeface="Wingdings" pitchFamily="2" charset="2"/>
              </a:rPr>
              <a:t>Longer programs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cs typeface="Arial" pitchFamily="34" charset="0"/>
                <a:sym typeface="Wingdings" pitchFamily="2" charset="2"/>
              </a:rPr>
              <a:t>Copy &amp; Paste errors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solidFill>
                <a:srgbClr val="003399"/>
              </a:solidFill>
              <a:cs typeface="Arial" pitchFamily="34" charset="0"/>
              <a:sym typeface="Wingdings" pitchFamily="2" charset="2"/>
            </a:endParaRPr>
          </a:p>
          <a:p>
            <a:pPr marL="342900" indent="-342900" algn="l" rtl="0">
              <a:spcBef>
                <a:spcPct val="20000"/>
              </a:spcBef>
              <a:defRPr/>
            </a:pPr>
            <a:r>
              <a:rPr lang="en-US" sz="3200" kern="0" dirty="0">
                <a:solidFill>
                  <a:srgbClr val="CC0000"/>
                </a:solidFill>
                <a:cs typeface="Arial" pitchFamily="34" charset="0"/>
                <a:sym typeface="Wingdings" pitchFamily="2" charset="2"/>
              </a:rPr>
              <a:t>Rule of Thumb - Write the code once!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cs typeface="Arial" pitchFamily="34" charset="0"/>
                <a:sym typeface="Wingdings" pitchFamily="2" charset="2"/>
              </a:rPr>
              <a:t>Use it several times with different arguments (Code reuse is encouraged)</a:t>
            </a:r>
            <a:endParaRPr lang="en-US" sz="3200" kern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function</a:t>
            </a:r>
            <a:r>
              <a:rPr lang="en-US" dirty="0"/>
              <a:t> in programming 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function is a block of organized, reusable code that is used to perform a single, well defined action.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Functions provide better modularity for your application and a high degree of code reusing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2008A-7BAF-4530-A5F2-E90384D38545}" type="slidenum">
              <a:rPr lang="he-IL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 – Definition II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marL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sequence of statements that performs a </a:t>
            </a:r>
            <a:r>
              <a:rPr lang="en-US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specific task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independently of the remaining code. </a:t>
            </a:r>
          </a:p>
        </p:txBody>
      </p:sp>
      <p:pic>
        <p:nvPicPr>
          <p:cNvPr id="5" name="Picture 4" descr="fun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429000"/>
            <a:ext cx="2706914" cy="25838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 flipH="1">
            <a:off x="6019800" y="3276600"/>
            <a:ext cx="1676400" cy="22098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138" name="Picture 2" descr="http://www.richwandell.com/wordpress/wp-content/uploads/2012/08/250px-Graph_of_example_functi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6099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4800600" y="3352800"/>
            <a:ext cx="3124200" cy="28194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4572000" y="3352800"/>
            <a:ext cx="3048000" cy="28956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92" y="3657600"/>
            <a:ext cx="3264408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Modularity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enables code reuse ! </a:t>
            </a:r>
            <a:br>
              <a:rPr lang="he-IL" b="1" dirty="0">
                <a:solidFill>
                  <a:schemeClr val="tx1"/>
                </a:solidFill>
              </a:rPr>
            </a:b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>
              <a:buNone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Modularity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the degree to which a system's components may be separated and recombined (Wikipedia).</a:t>
            </a:r>
          </a:p>
          <a:p>
            <a:pPr mar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Top-down design</a:t>
            </a:r>
          </a:p>
          <a:p>
            <a:pPr mar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Improves maintainability</a:t>
            </a:r>
          </a:p>
          <a:p>
            <a:pPr mar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Enforces logical boundaries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between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A5054-A2F5-4348-9A9F-5BA8474DAE0B}" type="slidenum">
              <a:rPr lang="he-IL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So – Why use functions?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Modularity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Break a task into smaller sub-tasks (divide and conquer), enables code reuse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Abstraction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Solve each problem once and wrap it in a function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Maintenance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- Solve bugs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Readability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Main code is shorter, implementation details are hidden within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Limited Variable Scope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Temporary variables are restricted to the function’s scope</a:t>
            </a:r>
          </a:p>
        </p:txBody>
      </p:sp>
    </p:spTree>
    <p:extLst>
      <p:ext uri="{BB962C8B-B14F-4D97-AF65-F5344CB8AC3E}">
        <p14:creationId xmlns:p14="http://schemas.microsoft.com/office/powerpoint/2010/main" val="323639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421794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Highlights from last week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b="1" dirty="0">
                <a:solidFill>
                  <a:srgbClr val="003399"/>
                </a:solidFill>
                <a:cs typeface="Arial" pitchFamily="34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Defining New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Assignment rules in Python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Built-in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http://docs.python.org/library/functions.html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already used built-in functions: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</a:p>
          <a:p>
            <a:pPr marL="0" indent="0">
              <a:buNone/>
            </a:pP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(8,100, 8))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547019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Highlights from last week’s lesson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Defining New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Assignment rules in Python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Built-in Functions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Conversion functions: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(3.2)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'1.41421'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1.41421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Math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 = 6378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circumference = 2 *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radius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log_2_1024 = math.log(1024, 2)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 = 45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sinus = math.sin(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math.radians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(angle))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546" y="3863181"/>
            <a:ext cx="3409908" cy="70788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Pre-defined functions contained in the imported math module</a:t>
            </a:r>
            <a:endParaRPr lang="he-IL" sz="2000" dirty="0"/>
          </a:p>
        </p:txBody>
      </p:sp>
      <p:cxnSp>
        <p:nvCxnSpPr>
          <p:cNvPr id="9" name="מחבר חץ ישר 8"/>
          <p:cNvCxnSpPr/>
          <p:nvPr/>
        </p:nvCxnSpPr>
        <p:spPr bwMode="auto">
          <a:xfrm flipH="1">
            <a:off x="2667000" y="4114800"/>
            <a:ext cx="2590800" cy="53808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מחבר חץ ישר 11"/>
          <p:cNvCxnSpPr/>
          <p:nvPr/>
        </p:nvCxnSpPr>
        <p:spPr bwMode="auto">
          <a:xfrm flipH="1" flipV="1">
            <a:off x="3524250" y="3867646"/>
            <a:ext cx="1752642" cy="1709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מחבר חץ ישר 16"/>
          <p:cNvCxnSpPr/>
          <p:nvPr/>
        </p:nvCxnSpPr>
        <p:spPr bwMode="auto">
          <a:xfrm flipH="1">
            <a:off x="4191000" y="4191000"/>
            <a:ext cx="1085892" cy="461888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32997" y="3280509"/>
            <a:ext cx="3420457" cy="40011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Pre-defined constant</a:t>
            </a:r>
            <a:endParaRPr lang="he-IL" sz="2000" dirty="0"/>
          </a:p>
        </p:txBody>
      </p:sp>
      <p:cxnSp>
        <p:nvCxnSpPr>
          <p:cNvPr id="22" name="מחבר חץ ישר 21"/>
          <p:cNvCxnSpPr/>
          <p:nvPr/>
        </p:nvCxnSpPr>
        <p:spPr bwMode="auto">
          <a:xfrm flipH="1" flipV="1">
            <a:off x="4114800" y="3124200"/>
            <a:ext cx="1162092" cy="38100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690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141763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Highlights from last week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b="1" dirty="0">
                <a:solidFill>
                  <a:srgbClr val="003399"/>
                </a:solidFill>
                <a:cs typeface="Arial" pitchFamily="34" charset="0"/>
              </a:rPr>
              <a:t>Defining New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Assignment rules in Python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FE209-E8E3-4564-97C1-0E9DB586189C}" type="slidenum">
              <a:rPr lang="he-IL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7007" y="2274716"/>
            <a:ext cx="3561936" cy="310854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is_over_9000</a:t>
            </a:r>
            <a:r>
              <a:rPr lang="en-US" sz="2800" dirty="0"/>
              <a:t>(x):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6600"/>
                </a:solidFill>
              </a:rPr>
              <a:t>if</a:t>
            </a:r>
            <a:r>
              <a:rPr lang="en-US" sz="2800" dirty="0"/>
              <a:t> x &gt; 9000:</a:t>
            </a:r>
          </a:p>
          <a:p>
            <a:pPr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6600"/>
                </a:solidFill>
              </a:rPr>
              <a:t>return True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else</a:t>
            </a:r>
            <a:r>
              <a:rPr lang="en-US" sz="2800" dirty="0"/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    return False</a:t>
            </a:r>
            <a:endParaRPr lang="he-IL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5846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35847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1143000" y="1676400"/>
            <a:ext cx="438150" cy="718996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80936" y="1404796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cxnSpLocks/>
            <a:stCxn id="15" idx="2"/>
          </p:cNvCxnSpPr>
          <p:nvPr/>
        </p:nvCxnSpPr>
        <p:spPr bwMode="auto">
          <a:xfrm flipH="1">
            <a:off x="3252373" y="1774684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77748" y="1284116"/>
            <a:ext cx="28194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cxnSpLocks/>
            <a:stCxn id="21" idx="2"/>
          </p:cNvCxnSpPr>
          <p:nvPr/>
        </p:nvCxnSpPr>
        <p:spPr bwMode="auto">
          <a:xfrm flipH="1">
            <a:off x="4401448" y="1653448"/>
            <a:ext cx="2286000" cy="76805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05186" y="2532856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>
            <a:off x="4504899" y="2835396"/>
            <a:ext cx="2196560" cy="948926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855" name="Right Brace 33"/>
          <p:cNvSpPr>
            <a:spLocks/>
          </p:cNvSpPr>
          <p:nvPr/>
        </p:nvSpPr>
        <p:spPr bwMode="auto">
          <a:xfrm>
            <a:off x="3200400" y="30829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4168947" y="2883425"/>
            <a:ext cx="304800" cy="2365946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no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5459" y="5758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H="1" flipV="1">
            <a:off x="3694146" y="5288986"/>
            <a:ext cx="1030256" cy="469016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H="1" flipV="1">
            <a:off x="4002571" y="3955205"/>
            <a:ext cx="1138858" cy="1825986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6">
            <a:extLst>
              <a:ext uri="{FF2B5EF4-FFF2-40B4-BE49-F238E27FC236}">
                <a16:creationId xmlns:a16="http://schemas.microsoft.com/office/drawing/2014/main" id="{9D73B422-42AB-3243-8C13-F0007050BA70}"/>
              </a:ext>
            </a:extLst>
          </p:cNvPr>
          <p:cNvSpPr/>
          <p:nvPr/>
        </p:nvSpPr>
        <p:spPr>
          <a:xfrm rot="2850644">
            <a:off x="-178692" y="5295220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  <p:pic>
        <p:nvPicPr>
          <p:cNvPr id="1026" name="Picture 2" descr="It's Over 9000! | Know Your Meme">
            <a:extLst>
              <a:ext uri="{FF2B5EF4-FFF2-40B4-BE49-F238E27FC236}">
                <a16:creationId xmlns:a16="http://schemas.microsoft.com/office/drawing/2014/main" id="{142F6505-0191-4EC0-B49B-BAADB2DB9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r="12917"/>
          <a:stretch/>
        </p:blipFill>
        <p:spPr bwMode="auto">
          <a:xfrm>
            <a:off x="6086963" y="3385484"/>
            <a:ext cx="2808046" cy="212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32" grpId="0" animBg="1"/>
      <p:bldP spid="35" grpId="0" animBg="1"/>
      <p:bldP spid="39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FE209-E8E3-4564-97C1-0E9DB586189C}" type="slidenum">
              <a:rPr lang="he-IL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752600"/>
            <a:ext cx="2438400" cy="24468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Defining the function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is_over_9000</a:t>
            </a:r>
            <a:r>
              <a:rPr lang="en-US" dirty="0"/>
              <a:t>(x):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&gt; 9000: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 True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    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        return False</a:t>
            </a:r>
            <a:endParaRPr lang="he-IL" dirty="0">
              <a:solidFill>
                <a:srgbClr val="FF6600"/>
              </a:solidFill>
            </a:endParaRPr>
          </a:p>
        </p:txBody>
      </p:sp>
      <p:cxnSp>
        <p:nvCxnSpPr>
          <p:cNvPr id="35846" name="Straight Arrow Connector 7"/>
          <p:cNvCxnSpPr>
            <a:cxnSpLocks noChangeShapeType="1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35847" name="Straight Arrow Connector 9"/>
          <p:cNvCxnSpPr>
            <a:cxnSpLocks noChangeShapeType="1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5855" name="Right Brace 33"/>
          <p:cNvSpPr>
            <a:spLocks/>
          </p:cNvSpPr>
          <p:nvPr/>
        </p:nvSpPr>
        <p:spPr bwMode="auto">
          <a:xfrm>
            <a:off x="3200400" y="30829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4267200" y="4745385"/>
            <a:ext cx="3810000" cy="181588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u="sng" dirty="0"/>
              <a:t>Short definition: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is_over_9000</a:t>
            </a:r>
            <a:r>
              <a:rPr lang="en-US" sz="2800" dirty="0"/>
              <a:t>(x):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return</a:t>
            </a:r>
            <a:r>
              <a:rPr lang="en-US" sz="2800" dirty="0"/>
              <a:t> x &gt; 9000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1648723"/>
            <a:ext cx="3276602" cy="24468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Using the function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is_over_9000(5000)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a = is_over_9000(15000)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a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24" name="Rectangle 6"/>
          <p:cNvSpPr/>
          <p:nvPr/>
        </p:nvSpPr>
        <p:spPr>
          <a:xfrm rot="2850644">
            <a:off x="-178692" y="5295220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3C488-4572-4E84-B8B6-266AA91F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8A28E-1C36-450C-A97D-DB8695A5CEDB}"/>
              </a:ext>
            </a:extLst>
          </p:cNvPr>
          <p:cNvSpPr/>
          <p:nvPr/>
        </p:nvSpPr>
        <p:spPr>
          <a:xfrm>
            <a:off x="457200" y="1676400"/>
            <a:ext cx="4114800" cy="267765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some_func</a:t>
            </a:r>
            <a:r>
              <a:rPr lang="en-US" sz="2400" dirty="0"/>
              <a:t>(parameters):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some_condition:</a:t>
            </a:r>
          </a:p>
          <a:p>
            <a:pPr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6600"/>
                </a:solidFill>
              </a:rPr>
              <a:t>return True</a:t>
            </a:r>
          </a:p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    else</a:t>
            </a:r>
            <a:r>
              <a:rPr lang="en-US" sz="2400" dirty="0"/>
              <a:t>:</a:t>
            </a:r>
          </a:p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        return False</a:t>
            </a:r>
            <a:endParaRPr lang="he-IL" sz="2400" dirty="0">
              <a:solidFill>
                <a:srgbClr val="FF66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3BDD8-A7D2-485A-9E70-6D022299A2FA}"/>
              </a:ext>
            </a:extLst>
          </p:cNvPr>
          <p:cNvSpPr/>
          <p:nvPr/>
        </p:nvSpPr>
        <p:spPr>
          <a:xfrm>
            <a:off x="4861414" y="2507397"/>
            <a:ext cx="4114800" cy="101566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some_func</a:t>
            </a:r>
            <a:r>
              <a:rPr lang="en-US" sz="2400" dirty="0"/>
              <a:t>(parameters):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/>
              <a:t> some_condition</a:t>
            </a:r>
            <a:endParaRPr lang="he-IL" sz="24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AFA86-27F6-4804-91EF-AF85F8A27B97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2667002" y="2667002"/>
            <a:ext cx="3222165" cy="23416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85D36B-55A6-4AD3-8EE9-54FBFFE828A0}"/>
              </a:ext>
            </a:extLst>
          </p:cNvPr>
          <p:cNvSpPr txBox="1"/>
          <p:nvPr/>
        </p:nvSpPr>
        <p:spPr>
          <a:xfrm>
            <a:off x="4348520" y="5008660"/>
            <a:ext cx="3081293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/>
              <a:t>This is already a </a:t>
            </a:r>
          </a:p>
          <a:p>
            <a:pPr algn="ctr">
              <a:spcBef>
                <a:spcPts val="0"/>
              </a:spcBef>
            </a:pPr>
            <a:r>
              <a:rPr lang="en-US" sz="2800" b="1" dirty="0"/>
              <a:t>Boolean object!</a:t>
            </a:r>
            <a:endParaRPr lang="he-IL" sz="28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9ACDB74-13A5-43A5-99CA-378989C8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43F3908-441A-654B-A4A4-BB79EDACA67D}"/>
              </a:ext>
            </a:extLst>
          </p:cNvPr>
          <p:cNvSpPr/>
          <p:nvPr/>
        </p:nvSpPr>
        <p:spPr>
          <a:xfrm rot="2850644">
            <a:off x="-178692" y="5295220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(parameter1, parameter2,...):  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statement1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result1, result2, … 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return is optional!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# if return is not specified, the function 		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# 	returns the constant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None</a:t>
            </a:r>
          </a:p>
          <a:p>
            <a:pPr>
              <a:buFontTx/>
              <a:buNone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Calling a function:</a:t>
            </a:r>
          </a:p>
          <a:p>
            <a:pPr>
              <a:buFontTx/>
              <a:buNone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var1, var2,… =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EBE862-C97A-47CA-B51E-7FEC7FBF5D61}" type="slidenum">
              <a:rPr lang="he-IL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Function’s Input /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Input: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Arguments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of any type - int / float / str / Boolean / list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400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statement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Returns a value (of any type) to the function caller.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Multiple values are wrapped in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sz="2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no value after </a:t>
            </a:r>
            <a:r>
              <a:rPr lang="en-US" sz="2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returns </a:t>
            </a:r>
            <a:r>
              <a:rPr lang="en-US" sz="2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immediately stops the function’s execution and returns to the caller!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different from 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28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 to the factorial example…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Avoiding Code Duplication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89591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Calculate 5! + 3! + 6! using a function:</a:t>
            </a:r>
          </a:p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(n):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1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1):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i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b="1">
                <a:solidFill>
                  <a:srgbClr val="7030A0"/>
                </a:solidFill>
                <a:latin typeface="Monaco" pitchFamily="2" charset="77"/>
              </a:rPr>
              <a:t>print</a:t>
            </a:r>
            <a:r>
              <a:rPr lang="en-US" sz="1600" b="1">
                <a:latin typeface="Monaco" pitchFamily="2" charset="77"/>
              </a:rPr>
              <a:t>(</a:t>
            </a:r>
            <a:r>
              <a:rPr lang="en-US" sz="1600" b="1">
                <a:solidFill>
                  <a:srgbClr val="228B22"/>
                </a:solidFill>
                <a:latin typeface="Monaco" pitchFamily="2" charset="77"/>
              </a:rPr>
              <a:t>"5!+3!+6! ="</a:t>
            </a:r>
            <a:r>
              <a:rPr lang="en-US" sz="1600" b="1">
                <a:latin typeface="Monaco" pitchFamily="2" charset="77"/>
              </a:rPr>
              <a:t>, factorial(5) </a:t>
            </a:r>
            <a:r>
              <a:rPr lang="en-US" sz="1600" b="1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>
                <a:latin typeface="Monaco" pitchFamily="2" charset="77"/>
              </a:rPr>
              <a:t> factorial(3) </a:t>
            </a:r>
            <a:r>
              <a:rPr lang="en-US" sz="1600" b="1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>
                <a:latin typeface="Monaco" pitchFamily="2" charset="77"/>
              </a:rPr>
              <a:t> factorial(6))</a:t>
            </a:r>
            <a:endParaRPr lang="en-US" sz="1600" b="1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2" name="סוגר מסולסל ימני 1"/>
          <p:cNvSpPr/>
          <p:nvPr/>
        </p:nvSpPr>
        <p:spPr bwMode="auto">
          <a:xfrm>
            <a:off x="4368665" y="2503492"/>
            <a:ext cx="457200" cy="213360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7715" y="3356099"/>
            <a:ext cx="2707793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Defining a new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966865"/>
            <a:ext cx="389777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Calling the function from the main script or from another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מחבר חץ ישר 5"/>
          <p:cNvCxnSpPr>
            <a:cxnSpLocks/>
          </p:cNvCxnSpPr>
          <p:nvPr/>
        </p:nvCxnSpPr>
        <p:spPr bwMode="auto">
          <a:xfrm flipH="1">
            <a:off x="2819400" y="4637092"/>
            <a:ext cx="4546532" cy="53954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מחבר חץ ישר 8"/>
          <p:cNvCxnSpPr>
            <a:cxnSpLocks/>
          </p:cNvCxnSpPr>
          <p:nvPr/>
        </p:nvCxnSpPr>
        <p:spPr bwMode="auto">
          <a:xfrm flipH="1">
            <a:off x="3810000" y="4637092"/>
            <a:ext cx="3555933" cy="53954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מחבר חץ ישר 10"/>
          <p:cNvCxnSpPr>
            <a:cxnSpLocks/>
          </p:cNvCxnSpPr>
          <p:nvPr/>
        </p:nvCxnSpPr>
        <p:spPr bwMode="auto">
          <a:xfrm flipH="1">
            <a:off x="5105400" y="4637092"/>
            <a:ext cx="2260532" cy="5229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752600" y="6099095"/>
            <a:ext cx="64007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, </a:t>
            </a:r>
            <a:r>
              <a:rPr lang="en-US" b="1" dirty="0"/>
              <a:t>fact</a:t>
            </a:r>
            <a:r>
              <a:rPr lang="en-US" dirty="0"/>
              <a:t> and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are called “Local Variables” – They exist only within the scope of the function and disappear when it ends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91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489591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Calculate 5! + 3! + 6! using a function:</a:t>
            </a:r>
          </a:p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(n):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1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1):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i</a:t>
            </a:r>
            <a:endParaRPr lang="en-US" sz="2000" b="1" dirty="0">
              <a:latin typeface="Monaco" pitchFamily="2" charset="77"/>
              <a:cs typeface="Calibri" panose="020F0502020204030204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b="1">
                <a:solidFill>
                  <a:srgbClr val="7030A0"/>
                </a:solidFill>
                <a:latin typeface="Monaco" pitchFamily="2" charset="77"/>
              </a:rPr>
              <a:t>print</a:t>
            </a:r>
            <a:r>
              <a:rPr lang="en-US" sz="1600" b="1">
                <a:latin typeface="Monaco" pitchFamily="2" charset="77"/>
              </a:rPr>
              <a:t>(</a:t>
            </a:r>
            <a:r>
              <a:rPr lang="en-US" sz="1600" b="1">
                <a:solidFill>
                  <a:srgbClr val="228B22"/>
                </a:solidFill>
                <a:latin typeface="Monaco" pitchFamily="2" charset="77"/>
              </a:rPr>
              <a:t>"5!+3!+6! ="</a:t>
            </a:r>
            <a:r>
              <a:rPr lang="en-US" sz="1600" b="1">
                <a:latin typeface="Monaco" pitchFamily="2" charset="77"/>
              </a:rPr>
              <a:t>, factorial(5) </a:t>
            </a:r>
            <a:r>
              <a:rPr lang="en-US" sz="1600" b="1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>
                <a:latin typeface="Monaco" pitchFamily="2" charset="77"/>
              </a:rPr>
              <a:t> factorial(3) </a:t>
            </a:r>
            <a:r>
              <a:rPr lang="en-US" sz="1600" b="1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>
                <a:latin typeface="Monaco" pitchFamily="2" charset="77"/>
              </a:rPr>
              <a:t> factorial(6))</a:t>
            </a:r>
            <a:endParaRPr lang="en-US" sz="1600" b="1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966865"/>
            <a:ext cx="389777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Calling the function from the main script or from another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מחבר חץ ישר 5"/>
          <p:cNvCxnSpPr>
            <a:cxnSpLocks/>
          </p:cNvCxnSpPr>
          <p:nvPr/>
        </p:nvCxnSpPr>
        <p:spPr bwMode="auto">
          <a:xfrm flipH="1">
            <a:off x="2819400" y="4637092"/>
            <a:ext cx="4546532" cy="53954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מחבר חץ ישר 8"/>
          <p:cNvCxnSpPr>
            <a:cxnSpLocks/>
          </p:cNvCxnSpPr>
          <p:nvPr/>
        </p:nvCxnSpPr>
        <p:spPr bwMode="auto">
          <a:xfrm flipH="1">
            <a:off x="3962400" y="4637092"/>
            <a:ext cx="3403533" cy="53954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מחבר חץ ישר 10"/>
          <p:cNvCxnSpPr>
            <a:cxnSpLocks/>
          </p:cNvCxnSpPr>
          <p:nvPr/>
        </p:nvCxnSpPr>
        <p:spPr bwMode="auto">
          <a:xfrm flipH="1">
            <a:off x="5029200" y="4607565"/>
            <a:ext cx="2336732" cy="5690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752600" y="6099095"/>
            <a:ext cx="64007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, </a:t>
            </a:r>
            <a:r>
              <a:rPr lang="en-US" b="1" dirty="0"/>
              <a:t>fact</a:t>
            </a:r>
            <a:r>
              <a:rPr lang="en-US" dirty="0"/>
              <a:t> and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are called “Local Variables” – They exist only within the scope of the function and disappear when it ends</a:t>
            </a:r>
            <a:endParaRPr lang="he-IL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9874EF-3D53-2E4F-A6CA-C22600D2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80000" lvl="1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Repeats a block of instructions until a stop criterion is met</a:t>
            </a:r>
          </a:p>
          <a:p>
            <a:pPr lvl="1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statement2</a:t>
            </a:r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164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2165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2166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2167" name="AutoShape 10"/>
            <p:cNvCxnSpPr>
              <a:cxnSpLocks noChangeShapeType="1"/>
              <a:stCxn id="92165" idx="2"/>
              <a:endCxn id="92166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168" name="AutoShape 13"/>
            <p:cNvCxnSpPr>
              <a:cxnSpLocks noChangeShapeType="1"/>
              <a:stCxn id="92166" idx="1"/>
              <a:endCxn id="92165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92169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2170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2171" name="AutoShape 21"/>
            <p:cNvCxnSpPr>
              <a:cxnSpLocks noChangeShapeType="1"/>
              <a:stCxn id="92165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92172" name="AutoShape 24"/>
            <p:cNvCxnSpPr>
              <a:cxnSpLocks noChangeShapeType="1"/>
              <a:endCxn id="92165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– how does it work?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989092E-301C-F24B-ACBF-106C4ED1B76F}"/>
              </a:ext>
            </a:extLst>
          </p:cNvPr>
          <p:cNvSpPr/>
          <p:nvPr/>
        </p:nvSpPr>
        <p:spPr bwMode="auto">
          <a:xfrm>
            <a:off x="304800" y="43434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CF2A2-F221-784C-802D-81422CE1AAF4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6780FB-EEE1-6747-B514-09570256CE66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</p:spTree>
    <p:extLst>
      <p:ext uri="{BB962C8B-B14F-4D97-AF65-F5344CB8AC3E}">
        <p14:creationId xmlns:p14="http://schemas.microsoft.com/office/powerpoint/2010/main" val="32097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BE1CA9-2881-F545-9FAB-49B7C4E6D152}"/>
              </a:ext>
            </a:extLst>
          </p:cNvPr>
          <p:cNvSpPr/>
          <p:nvPr/>
        </p:nvSpPr>
        <p:spPr bwMode="auto">
          <a:xfrm>
            <a:off x="6629400" y="2828335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1</a:t>
            </a:r>
            <a:endParaRPr kumimoji="0" 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>
                <a:latin typeface="Arial" charset="0"/>
              </a:rPr>
              <a:t>i =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31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– how does it work?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EAC7476-F75F-7944-8C49-3885CA64F9BE}"/>
              </a:ext>
            </a:extLst>
          </p:cNvPr>
          <p:cNvSpPr/>
          <p:nvPr/>
        </p:nvSpPr>
        <p:spPr bwMode="auto">
          <a:xfrm>
            <a:off x="304800" y="22098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E8C9C4-ABCD-0E40-9CE0-ED001BDA673A}"/>
              </a:ext>
            </a:extLst>
          </p:cNvPr>
          <p:cNvSpPr/>
          <p:nvPr/>
        </p:nvSpPr>
        <p:spPr bwMode="auto">
          <a:xfrm>
            <a:off x="304800" y="2517913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9657EB-B1E3-764E-8041-1CE8E6951C67}"/>
              </a:ext>
            </a:extLst>
          </p:cNvPr>
          <p:cNvSpPr/>
          <p:nvPr/>
        </p:nvSpPr>
        <p:spPr bwMode="auto">
          <a:xfrm>
            <a:off x="304800" y="2832318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74C98-A415-F64A-8E77-472AE2CD3BAC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F2D4E1-D388-6F43-9A4E-99614ED2248A}"/>
              </a:ext>
            </a:extLst>
          </p:cNvPr>
          <p:cNvSpPr/>
          <p:nvPr/>
        </p:nvSpPr>
        <p:spPr bwMode="auto">
          <a:xfrm>
            <a:off x="6629400" y="2828335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1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E6106-CE74-EF4B-96A2-0CB412B9A3CD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0C053-AB0F-C147-A487-85303FE666B3}"/>
              </a:ext>
            </a:extLst>
          </p:cNvPr>
          <p:cNvSpPr/>
          <p:nvPr/>
        </p:nvSpPr>
        <p:spPr bwMode="auto">
          <a:xfrm>
            <a:off x="6629400" y="2815451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2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5EC3CC-7D20-FE4C-9C60-156A49752D2D}"/>
              </a:ext>
            </a:extLst>
          </p:cNvPr>
          <p:cNvSpPr/>
          <p:nvPr/>
        </p:nvSpPr>
        <p:spPr bwMode="auto">
          <a:xfrm>
            <a:off x="6629400" y="2819400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2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1D717A-DC8F-F648-9852-D0F0D37FB38A}"/>
              </a:ext>
            </a:extLst>
          </p:cNvPr>
          <p:cNvSpPr/>
          <p:nvPr/>
        </p:nvSpPr>
        <p:spPr bwMode="auto">
          <a:xfrm>
            <a:off x="6629400" y="2822713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6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9" grpId="4" animBg="1"/>
      <p:bldP spid="11" grpId="0" animBg="1"/>
      <p:bldP spid="19" grpId="0" animBg="1"/>
      <p:bldP spid="22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32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– how does it work?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9657EB-B1E3-764E-8041-1CE8E6951C67}"/>
              </a:ext>
            </a:extLst>
          </p:cNvPr>
          <p:cNvSpPr/>
          <p:nvPr/>
        </p:nvSpPr>
        <p:spPr bwMode="auto">
          <a:xfrm>
            <a:off x="304800" y="31242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47C5B-8633-E142-9D72-E1FE70ECFEFF}"/>
              </a:ext>
            </a:extLst>
          </p:cNvPr>
          <p:cNvSpPr/>
          <p:nvPr/>
        </p:nvSpPr>
        <p:spPr bwMode="auto">
          <a:xfrm>
            <a:off x="6629400" y="1989950"/>
            <a:ext cx="1600200" cy="8323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 = 6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9A43C5D-4359-1647-AC73-72C05D2555DE}"/>
              </a:ext>
            </a:extLst>
          </p:cNvPr>
          <p:cNvSpPr/>
          <p:nvPr/>
        </p:nvSpPr>
        <p:spPr bwMode="auto">
          <a:xfrm>
            <a:off x="304800" y="43434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3695F-92FD-504E-8532-8EBD0134281B}"/>
              </a:ext>
            </a:extLst>
          </p:cNvPr>
          <p:cNvSpPr/>
          <p:nvPr/>
        </p:nvSpPr>
        <p:spPr bwMode="auto">
          <a:xfrm>
            <a:off x="6629400" y="2825233"/>
            <a:ext cx="1600200" cy="11371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6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73946-B0BC-7643-A4BB-51024608F1BC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C5825-3946-B348-969E-8C6080A39882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A26F46-6990-0B44-AA86-824D245ADB18}"/>
              </a:ext>
            </a:extLst>
          </p:cNvPr>
          <p:cNvSpPr/>
          <p:nvPr/>
        </p:nvSpPr>
        <p:spPr bwMode="auto">
          <a:xfrm>
            <a:off x="304800" y="48006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2533F-E0DA-8942-B37B-A8BBC7C0EBEF}"/>
              </a:ext>
            </a:extLst>
          </p:cNvPr>
          <p:cNvSpPr txBox="1"/>
          <p:nvPr/>
        </p:nvSpPr>
        <p:spPr>
          <a:xfrm>
            <a:off x="1981429" y="562381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factorial(x) = 6</a:t>
            </a:r>
          </a:p>
        </p:txBody>
      </p:sp>
    </p:spTree>
    <p:extLst>
      <p:ext uri="{BB962C8B-B14F-4D97-AF65-F5344CB8AC3E}">
        <p14:creationId xmlns:p14="http://schemas.microsoft.com/office/powerpoint/2010/main" val="3793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16" grpId="1" animBg="1"/>
      <p:bldP spid="17" grpId="0" animBg="1"/>
      <p:bldP spid="20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33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if we used print instead of return?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print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(fact)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9657EB-B1E3-764E-8041-1CE8E6951C67}"/>
              </a:ext>
            </a:extLst>
          </p:cNvPr>
          <p:cNvSpPr/>
          <p:nvPr/>
        </p:nvSpPr>
        <p:spPr bwMode="auto">
          <a:xfrm>
            <a:off x="304800" y="31242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47C5B-8633-E142-9D72-E1FE70ECFEFF}"/>
              </a:ext>
            </a:extLst>
          </p:cNvPr>
          <p:cNvSpPr/>
          <p:nvPr/>
        </p:nvSpPr>
        <p:spPr bwMode="auto">
          <a:xfrm>
            <a:off x="6629400" y="1990347"/>
            <a:ext cx="1600200" cy="8323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 = None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9A43C5D-4359-1647-AC73-72C05D2555DE}"/>
              </a:ext>
            </a:extLst>
          </p:cNvPr>
          <p:cNvSpPr/>
          <p:nvPr/>
        </p:nvSpPr>
        <p:spPr bwMode="auto">
          <a:xfrm>
            <a:off x="304800" y="43434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3695F-92FD-504E-8532-8EBD0134281B}"/>
              </a:ext>
            </a:extLst>
          </p:cNvPr>
          <p:cNvSpPr/>
          <p:nvPr/>
        </p:nvSpPr>
        <p:spPr bwMode="auto">
          <a:xfrm>
            <a:off x="6629400" y="2825234"/>
            <a:ext cx="1600200" cy="11371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6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73946-B0BC-7643-A4BB-51024608F1BC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C5825-3946-B348-969E-8C6080A39882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A26F46-6990-0B44-AA86-824D245ADB18}"/>
              </a:ext>
            </a:extLst>
          </p:cNvPr>
          <p:cNvSpPr/>
          <p:nvPr/>
        </p:nvSpPr>
        <p:spPr bwMode="auto">
          <a:xfrm>
            <a:off x="304800" y="48006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2533F-E0DA-8942-B37B-A8BBC7C0EBEF}"/>
              </a:ext>
            </a:extLst>
          </p:cNvPr>
          <p:cNvSpPr txBox="1"/>
          <p:nvPr/>
        </p:nvSpPr>
        <p:spPr>
          <a:xfrm>
            <a:off x="1958276" y="595447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factorial(x) = 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85769-59C9-054F-8C2A-9F4A5D234FF9}"/>
              </a:ext>
            </a:extLst>
          </p:cNvPr>
          <p:cNvSpPr txBox="1"/>
          <p:nvPr/>
        </p:nvSpPr>
        <p:spPr>
          <a:xfrm>
            <a:off x="1958276" y="558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74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16" grpId="1" animBg="1"/>
      <p:bldP spid="17" grpId="0" animBg="1"/>
      <p:bldP spid="20" grpId="0" animBg="1"/>
      <p:bldP spid="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- Palindromes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6172200" cy="3429000"/>
          </a:xfrm>
        </p:spPr>
        <p:txBody>
          <a:bodyPr>
            <a:noAutofit/>
          </a:bodyPr>
          <a:lstStyle/>
          <a:p>
            <a:pPr marL="0" lvl="1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Palindromes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are 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ead the same way in either direction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6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339966"/>
                </a:solidFill>
                <a:latin typeface="Arial" pitchFamily="34" charset="0"/>
                <a:ea typeface="+mn-ea"/>
                <a:cs typeface="Arial" pitchFamily="34" charset="0"/>
              </a:rPr>
              <a:t>Examples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21.11.12</a:t>
            </a:r>
          </a:p>
          <a:p>
            <a:pPr lvl="1"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Alula</a:t>
            </a:r>
            <a:endParaRPr lang="en-US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Anna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Deified</a:t>
            </a:r>
          </a:p>
          <a:p>
            <a:pPr lvl="1">
              <a:buNone/>
              <a:defRPr/>
            </a:pPr>
            <a:endParaRPr lang="en-US" b="1" dirty="0">
              <a:solidFill>
                <a:srgbClr val="339966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200400"/>
            <a:ext cx="19050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he-IL" sz="2800" dirty="0"/>
              <a:t>פ ר ש נ ו</a:t>
            </a:r>
            <a:br>
              <a:rPr lang="he-IL" sz="2800" dirty="0"/>
            </a:br>
            <a:r>
              <a:rPr lang="he-IL" sz="2800" dirty="0"/>
              <a:t>ר ע ב ת ן</a:t>
            </a:r>
            <a:br>
              <a:rPr lang="he-IL" sz="2800" dirty="0"/>
            </a:br>
            <a:r>
              <a:rPr lang="he-IL" sz="2800" dirty="0"/>
              <a:t>ש ב ד ב ש</a:t>
            </a:r>
            <a:br>
              <a:rPr lang="he-IL" sz="2800" dirty="0"/>
            </a:br>
            <a:r>
              <a:rPr lang="he-IL" sz="2800" dirty="0"/>
              <a:t>נ ת ב ע ר</a:t>
            </a:r>
            <a:br>
              <a:rPr lang="he-IL" sz="2800" dirty="0"/>
            </a:br>
            <a:r>
              <a:rPr lang="he-IL" sz="2800" dirty="0"/>
              <a:t>ו נ ש ר ף</a:t>
            </a:r>
          </a:p>
        </p:txBody>
      </p:sp>
    </p:spTree>
    <p:extLst>
      <p:ext uri="{BB962C8B-B14F-4D97-AF65-F5344CB8AC3E}">
        <p14:creationId xmlns:p14="http://schemas.microsoft.com/office/powerpoint/2010/main" val="556939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- Palindromes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None/>
              <a:defRPr/>
            </a:pPr>
            <a:r>
              <a:rPr lang="en-US" b="1" i="1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Pseudo-code  </a:t>
            </a:r>
          </a:p>
          <a:p>
            <a:pPr marL="0" lvl="1"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Translate a verbal description to code.</a:t>
            </a:r>
          </a:p>
          <a:p>
            <a:pPr marL="0" lvl="1">
              <a:buNone/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every index in the string: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Check if the i</a:t>
            </a:r>
            <a:r>
              <a:rPr lang="en-US" baseline="30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letter is equal to the (n-i-1)</a:t>
            </a:r>
            <a:r>
              <a:rPr lang="en-US" baseline="30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letter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If not return False </a:t>
            </a: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(this is not a palindrome)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endParaRPr lang="en-US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all indexes were checked – this is a palindrome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Palindromes – Code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is_palindrome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(text):</a:t>
            </a:r>
            <a:endParaRPr lang="en-US" sz="2400" dirty="0"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	for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i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</a:t>
            </a:r>
            <a:r>
              <a:rPr lang="en-US" sz="240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len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(text) // 2):</a:t>
            </a:r>
            <a:endParaRPr lang="en-US" sz="2400" dirty="0"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		if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text[i] != text[-i-1]:</a:t>
            </a:r>
            <a:endParaRPr lang="en-US" sz="2400" dirty="0">
              <a:solidFill>
                <a:schemeClr val="tx1"/>
              </a:solidFill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				</a:t>
            </a: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return False</a:t>
            </a:r>
            <a:endParaRPr lang="en-US" sz="2400" dirty="0">
              <a:solidFill>
                <a:srgbClr val="FF8C00"/>
              </a:solidFill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	return True</a:t>
            </a:r>
            <a:endParaRPr lang="en-US" sz="2400" dirty="0">
              <a:solidFill>
                <a:srgbClr val="FF8C00"/>
              </a:solidFill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solidFill>
                <a:srgbClr val="FF8C00"/>
              </a:solidFill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is_palindrome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(text):</a:t>
            </a:r>
            <a:b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</a:b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 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   </a:t>
            </a:r>
            <a:r>
              <a:rPr lang="en-US" sz="240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return</a:t>
            </a:r>
            <a:r>
              <a:rPr lang="en-US" sz="240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text == text[::-1]</a:t>
            </a:r>
            <a:endParaRPr lang="he-IL" sz="2400" dirty="0">
              <a:solidFill>
                <a:schemeClr val="tx1"/>
              </a:solidFill>
              <a:latin typeface="Monaco" pitchFamily="2" charset="77"/>
              <a:cs typeface="Calibri" panose="020F050202020403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can call other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def </a:t>
            </a:r>
            <a:r>
              <a:rPr lang="en-US" sz="2000" dirty="0" err="1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print_lyrics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onaco" pitchFamily="2" charset="77"/>
                <a:cs typeface="Arial" pitchFamily="34" charset="0"/>
              </a:rPr>
              <a:t>"The wheels on the bus go round and round"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  <a:br>
              <a:rPr lang="en-US" sz="2000" dirty="0">
                <a:latin typeface="Monaco" pitchFamily="2" charset="77"/>
                <a:cs typeface="Arial" pitchFamily="34" charset="0"/>
              </a:rPr>
            </a:br>
            <a:r>
              <a:rPr lang="en-US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onaco" pitchFamily="2" charset="77"/>
                <a:cs typeface="Arial" pitchFamily="34" charset="0"/>
              </a:rPr>
              <a:t>"Round and round, round and round"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def </a:t>
            </a:r>
            <a:r>
              <a:rPr lang="en-US" sz="2000" dirty="0" err="1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repeat_lyrics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print_lyrics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print_lyrics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repeat_lyrics()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wheels on the bus go round and round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Round and round, round and round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wheels on the bus go round and round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Round and round, round and round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7E73D5-44E4-4B34-8B57-6355B96AD69A}" type="slidenum">
              <a:rPr lang="he-IL" smtClean="0"/>
              <a:pPr eaLnBrk="1" hangingPunct="1"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1762"/>
            <a:ext cx="8229600" cy="472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a function call, </a:t>
            </a:r>
            <a:r>
              <a:rPr lang="en-US" sz="2800" b="1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sz="2800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execution: 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argument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are assigned to function parameters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order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def </a:t>
            </a:r>
            <a:r>
              <a:rPr lang="en-US" sz="2000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calculator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(x, y, op):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  </a:t>
            </a:r>
            <a:r>
              <a:rPr lang="he-IL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if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op == </a:t>
            </a:r>
            <a:r>
              <a:rPr lang="en-US" sz="2000" dirty="0">
                <a:solidFill>
                  <a:srgbClr val="339966"/>
                </a:solidFill>
                <a:latin typeface="Monaco" pitchFamily="2" charset="77"/>
                <a:cs typeface="Arial" pitchFamily="34" charset="0"/>
              </a:rPr>
              <a:t>'+'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he-IL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latin typeface="Monaco" pitchFamily="2" charset="77"/>
              <a:cs typeface="Arial" pitchFamily="34" charset="0"/>
            </a:endParaRP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  </a:t>
            </a:r>
            <a:r>
              <a:rPr lang="he-IL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elif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op == </a:t>
            </a:r>
            <a:r>
              <a:rPr lang="en-US" sz="2000" dirty="0">
                <a:solidFill>
                  <a:srgbClr val="339966"/>
                </a:solidFill>
                <a:latin typeface="Monaco" pitchFamily="2" charset="77"/>
                <a:cs typeface="Arial" pitchFamily="34" charset="0"/>
              </a:rPr>
              <a:t>'-’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he-IL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x-y 	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else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he-IL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None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rgbClr val="7030A0"/>
              </a:solidFill>
              <a:latin typeface="Monaco" pitchFamily="2" charset="77"/>
              <a:cs typeface="Arial" pitchFamily="34" charset="0"/>
            </a:endParaRP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calculator(2, 3, </a:t>
            </a:r>
            <a:r>
              <a:rPr lang="en-US" sz="2000" dirty="0">
                <a:solidFill>
                  <a:srgbClr val="339966"/>
                </a:solidFill>
                <a:latin typeface="Monaco" pitchFamily="2" charset="77"/>
                <a:cs typeface="Arial" pitchFamily="34" charset="0"/>
              </a:rPr>
              <a:t>'+'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))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A21D9B-0968-47FD-9B7C-F22070885DC9}"/>
              </a:ext>
            </a:extLst>
          </p:cNvPr>
          <p:cNvSpPr/>
          <p:nvPr/>
        </p:nvSpPr>
        <p:spPr bwMode="auto">
          <a:xfrm>
            <a:off x="448554" y="5466694"/>
            <a:ext cx="4428245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703C93-3CEF-46BA-861A-2AD6B6526AD5}"/>
              </a:ext>
            </a:extLst>
          </p:cNvPr>
          <p:cNvCxnSpPr>
            <a:cxnSpLocks/>
          </p:cNvCxnSpPr>
          <p:nvPr/>
        </p:nvCxnSpPr>
        <p:spPr bwMode="auto">
          <a:xfrm>
            <a:off x="4876799" y="5715000"/>
            <a:ext cx="38100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4DFEDC-15D4-4271-8955-01791E4D9041}"/>
              </a:ext>
            </a:extLst>
          </p:cNvPr>
          <p:cNvSpPr/>
          <p:nvPr/>
        </p:nvSpPr>
        <p:spPr bwMode="auto">
          <a:xfrm>
            <a:off x="5395912" y="5502561"/>
            <a:ext cx="2314575" cy="461665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function’s caller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7E73D5-44E4-4B34-8B57-6355B96AD69A}" type="slidenum">
              <a:rPr lang="he-IL" smtClean="0"/>
              <a:pPr eaLnBrk="1" hangingPunct="1"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1762"/>
            <a:ext cx="8229600" cy="472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can also pass </a:t>
            </a: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 arguments to functions!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calculator(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x,y,op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op(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add(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subtract(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x-y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(calculator(2,3,add)</a:t>
            </a:r>
            <a:r>
              <a:rPr lang="he-IL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C94D21-37BE-B649-8DA0-EEC2E025DB65}"/>
              </a:ext>
            </a:extLst>
          </p:cNvPr>
          <p:cNvCxnSpPr>
            <a:cxnSpLocks/>
          </p:cNvCxnSpPr>
          <p:nvPr/>
        </p:nvCxnSpPr>
        <p:spPr bwMode="auto">
          <a:xfrm>
            <a:off x="2971800" y="3124200"/>
            <a:ext cx="1981200" cy="0"/>
          </a:xfrm>
          <a:prstGeom prst="straightConnector1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5DF5CA-5E43-ED49-8CCE-9F5E82DAED66}"/>
              </a:ext>
            </a:extLst>
          </p:cNvPr>
          <p:cNvSpPr/>
          <p:nvPr/>
        </p:nvSpPr>
        <p:spPr bwMode="auto">
          <a:xfrm>
            <a:off x="5029200" y="2743199"/>
            <a:ext cx="3733800" cy="1020729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op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should be a binary </a:t>
            </a:r>
            <a:r>
              <a:rPr lang="en-US" dirty="0">
                <a:latin typeface="Arial" charset="0"/>
              </a:rPr>
              <a:t>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(= accepts two parameters)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05A68-BEFD-C14B-AA8F-6B6A7401251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5013289"/>
            <a:ext cx="1905000" cy="503239"/>
          </a:xfrm>
          <a:prstGeom prst="straightConnector1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4014C-DA12-D94B-AC8F-09126B483EFD}"/>
              </a:ext>
            </a:extLst>
          </p:cNvPr>
          <p:cNvSpPr/>
          <p:nvPr/>
        </p:nvSpPr>
        <p:spPr bwMode="auto">
          <a:xfrm>
            <a:off x="5277678" y="4496299"/>
            <a:ext cx="3180522" cy="837702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add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the name of a binary function</a:t>
            </a:r>
          </a:p>
        </p:txBody>
      </p:sp>
    </p:spTree>
    <p:extLst>
      <p:ext uri="{BB962C8B-B14F-4D97-AF65-F5344CB8AC3E}">
        <p14:creationId xmlns:p14="http://schemas.microsoft.com/office/powerpoint/2010/main" val="284860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9B8BB-9838-407A-89BB-43FE5B3B9B5B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609600" y="16764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n: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fact *=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 ="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fact)</a:t>
            </a:r>
          </a:p>
        </p:txBody>
      </p:sp>
    </p:spTree>
    <p:extLst>
      <p:ext uri="{BB962C8B-B14F-4D97-AF65-F5344CB8AC3E}">
        <p14:creationId xmlns:p14="http://schemas.microsoft.com/office/powerpoint/2010/main" val="147791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7E73D5-44E4-4B34-8B57-6355B96AD69A}" type="slidenum">
              <a:rPr lang="he-IL" smtClean="0"/>
              <a:pPr eaLnBrk="1" hangingPunct="1"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1762"/>
            <a:ext cx="8229600" cy="472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calculator(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x,y,op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op(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add(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subtract(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x-y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(calculator(calculator(2,3,add),1,subtract))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A06241B-76FD-8748-8048-DBF345839C97}"/>
              </a:ext>
            </a:extLst>
          </p:cNvPr>
          <p:cNvSpPr/>
          <p:nvPr/>
        </p:nvSpPr>
        <p:spPr bwMode="auto">
          <a:xfrm rot="16200000">
            <a:off x="3048000" y="3739733"/>
            <a:ext cx="381000" cy="1905000"/>
          </a:xfrm>
          <a:prstGeom prst="leftBrace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17473-3041-4A45-9927-B7A97BC065CD}"/>
              </a:ext>
            </a:extLst>
          </p:cNvPr>
          <p:cNvSpPr txBox="1"/>
          <p:nvPr/>
        </p:nvSpPr>
        <p:spPr>
          <a:xfrm>
            <a:off x="2755034" y="48827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2+3 = 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242B4A-0496-604B-949A-B9D7963699B1}"/>
              </a:ext>
            </a:extLst>
          </p:cNvPr>
          <p:cNvSpPr/>
          <p:nvPr/>
        </p:nvSpPr>
        <p:spPr bwMode="auto">
          <a:xfrm rot="16200000">
            <a:off x="3086099" y="3270469"/>
            <a:ext cx="381000" cy="4114800"/>
          </a:xfrm>
          <a:prstGeom prst="leftBrace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2A81A-F6BD-F543-A7FE-0356FB2B19A4}"/>
              </a:ext>
            </a:extLst>
          </p:cNvPr>
          <p:cNvSpPr txBox="1"/>
          <p:nvPr/>
        </p:nvSpPr>
        <p:spPr>
          <a:xfrm>
            <a:off x="2821987" y="549513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5-1 = 4</a:t>
            </a:r>
          </a:p>
        </p:txBody>
      </p:sp>
    </p:spTree>
    <p:extLst>
      <p:ext uri="{BB962C8B-B14F-4D97-AF65-F5344CB8AC3E}">
        <p14:creationId xmlns:p14="http://schemas.microsoft.com/office/powerpoint/2010/main" val="214694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F83-D393-D144-847E-66F64CC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A9C7-9334-AB40-B5F5-81E779AB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shorter way to implement </a:t>
            </a:r>
            <a:r>
              <a:rPr lang="en-US" dirty="0">
                <a:solidFill>
                  <a:srgbClr val="7030A0"/>
                </a:solidFill>
              </a:rPr>
              <a:t>add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subtract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DE9C-EA1A-4049-916B-3250DAA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59E7-F5F2-384D-B4F4-6E8E441C9EFF}"/>
              </a:ext>
            </a:extLst>
          </p:cNvPr>
          <p:cNvSpPr/>
          <p:nvPr/>
        </p:nvSpPr>
        <p:spPr>
          <a:xfrm>
            <a:off x="2101840" y="2611037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Monaco" pitchFamily="2" charset="77"/>
                <a:cs typeface="Arial" pitchFamily="34" charset="0"/>
              </a:rPr>
              <a:t>add =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lambda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x, y:  </a:t>
            </a:r>
            <a:r>
              <a:rPr lang="en-US" sz="2000" dirty="0" err="1"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C0F4267-0D67-A54B-B1EB-527F4C1C2B6D}"/>
              </a:ext>
            </a:extLst>
          </p:cNvPr>
          <p:cNvSpPr/>
          <p:nvPr/>
        </p:nvSpPr>
        <p:spPr bwMode="auto">
          <a:xfrm rot="16200000">
            <a:off x="3678107" y="2972753"/>
            <a:ext cx="304800" cy="345814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F921C8-BE4F-8C4F-9E72-9CA75285FAA7}"/>
              </a:ext>
            </a:extLst>
          </p:cNvPr>
          <p:cNvSpPr/>
          <p:nvPr/>
        </p:nvSpPr>
        <p:spPr bwMode="auto">
          <a:xfrm>
            <a:off x="1066800" y="3358970"/>
            <a:ext cx="3022866" cy="76200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function accepts two arguments, named 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x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6E41E58-8C3E-3347-91BD-8C833343BB05}"/>
              </a:ext>
            </a:extLst>
          </p:cNvPr>
          <p:cNvSpPr/>
          <p:nvPr/>
        </p:nvSpPr>
        <p:spPr bwMode="auto">
          <a:xfrm rot="16200000">
            <a:off x="4238162" y="2888020"/>
            <a:ext cx="304800" cy="515277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E92EE0-1A80-6A4A-9EC7-2DFA113578E6}"/>
              </a:ext>
            </a:extLst>
          </p:cNvPr>
          <p:cNvSpPr/>
          <p:nvPr/>
        </p:nvSpPr>
        <p:spPr bwMode="auto">
          <a:xfrm>
            <a:off x="4191000" y="3361574"/>
            <a:ext cx="1860274" cy="76200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function returns </a:t>
            </a:r>
            <a:r>
              <a:rPr lang="en-US" sz="2000" dirty="0" err="1"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5A6C9-0761-3646-B72D-6417331FEB7A}"/>
              </a:ext>
            </a:extLst>
          </p:cNvPr>
          <p:cNvSpPr/>
          <p:nvPr/>
        </p:nvSpPr>
        <p:spPr>
          <a:xfrm>
            <a:off x="685800" y="4474086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(calculator(2,3,add))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5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(calculator(2,3,</a:t>
            </a:r>
            <a:r>
              <a:rPr lang="en-US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lambda</a:t>
            </a:r>
            <a:r>
              <a:rPr lang="en-US" dirty="0">
                <a:latin typeface="Monaco" pitchFamily="2" charset="77"/>
                <a:cs typeface="Arial" pitchFamily="34" charset="0"/>
              </a:rPr>
              <a:t> x, y: x*y))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4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F83-D393-D144-847E-66F64CC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function (Advanced)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DE9C-EA1A-4049-916B-3250DAA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9FC32-8901-CB40-829F-466EB751AC7F}"/>
              </a:ext>
            </a:extLst>
          </p:cNvPr>
          <p:cNvSpPr/>
          <p:nvPr/>
        </p:nvSpPr>
        <p:spPr>
          <a:xfrm>
            <a:off x="685800" y="141763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dirty="0">
                <a:latin typeface="Monaco" pitchFamily="2" charset="77"/>
                <a:cs typeface="Arial" pitchFamily="34" charset="0"/>
              </a:rPr>
              <a:t> 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(f):</a:t>
            </a:r>
          </a:p>
          <a:p>
            <a:r>
              <a:rPr lang="en-US" dirty="0">
                <a:latin typeface="Monaco" pitchFamily="2" charset="77"/>
                <a:cs typeface="Arial" pitchFamily="34" charset="0"/>
              </a:rPr>
              <a:t>    return </a:t>
            </a:r>
            <a:r>
              <a:rPr lang="en-US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lambda</a:t>
            </a:r>
            <a:r>
              <a:rPr lang="en-US" dirty="0">
                <a:latin typeface="Monaco" pitchFamily="2" charset="77"/>
                <a:cs typeface="Arial" pitchFamily="34" charset="0"/>
              </a:rPr>
              <a:t> x: f(2, x)</a:t>
            </a:r>
          </a:p>
          <a:p>
            <a:endParaRPr lang="en-US" dirty="0">
              <a:latin typeface="Monaco" pitchFamily="2" charset="77"/>
              <a:cs typeface="Arial" pitchFamily="34" charset="0"/>
            </a:endParaRPr>
          </a:p>
          <a:p>
            <a:r>
              <a:rPr lang="en-US" dirty="0">
                <a:latin typeface="Monaco" pitchFamily="2" charset="77"/>
                <a:cs typeface="Arial" pitchFamily="34" charset="0"/>
              </a:rPr>
              <a:t>f1 = lambda x, y: x+3*y</a:t>
            </a:r>
          </a:p>
          <a:p>
            <a:r>
              <a:rPr lang="en-US" dirty="0">
                <a:latin typeface="Monaco" pitchFamily="2" charset="77"/>
                <a:cs typeface="Arial" pitchFamily="34" charset="0"/>
              </a:rPr>
              <a:t>f2 = lambda x, y: x**y</a:t>
            </a:r>
          </a:p>
          <a:p>
            <a:endParaRPr lang="en-US" dirty="0">
              <a:latin typeface="Monaco" pitchFamily="2" charset="77"/>
              <a:cs typeface="Arial" pitchFamily="34" charset="0"/>
            </a:endParaRPr>
          </a:p>
          <a:p>
            <a:endParaRPr lang="en-US" dirty="0">
              <a:solidFill>
                <a:srgbClr val="7030A0"/>
              </a:solidFill>
              <a:latin typeface="Monaco" pitchFamily="2" charset="77"/>
              <a:cs typeface="Arial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(f1)(5))</a:t>
            </a:r>
          </a:p>
          <a:p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?</a:t>
            </a:r>
          </a:p>
          <a:p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(f2)(3))</a:t>
            </a:r>
          </a:p>
          <a:p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?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37807A-FBD8-0147-A0B8-4F15934E6F1C}"/>
              </a:ext>
            </a:extLst>
          </p:cNvPr>
          <p:cNvSpPr/>
          <p:nvPr/>
        </p:nvSpPr>
        <p:spPr bwMode="auto">
          <a:xfrm rot="10800000">
            <a:off x="4800600" y="1417638"/>
            <a:ext cx="304800" cy="792162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rgbClr val="EDC5F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5F4F82-92AF-0A43-A4E3-9542F7052B08}"/>
              </a:ext>
            </a:extLst>
          </p:cNvPr>
          <p:cNvSpPr/>
          <p:nvPr/>
        </p:nvSpPr>
        <p:spPr bwMode="auto">
          <a:xfrm>
            <a:off x="5257800" y="1357703"/>
            <a:ext cx="3200400" cy="2011363"/>
          </a:xfrm>
          <a:prstGeom prst="roundRect">
            <a:avLst/>
          </a:prstGeom>
          <a:noFill/>
          <a:ln w="25400" cap="flat" cmpd="sng" algn="ctr">
            <a:solidFill>
              <a:srgbClr val="EDC5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 is a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binary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function.</a:t>
            </a:r>
          </a:p>
          <a:p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first_arg_two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returns a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unary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function (one parameter only). This </a:t>
            </a:r>
            <a:r>
              <a:rPr lang="en-US" dirty="0">
                <a:latin typeface="Arial" charset="0"/>
              </a:rPr>
              <a:t>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 called x, and f is applied on 2 and x.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646330D-7082-7345-B2AE-A12A90060DFE}"/>
              </a:ext>
            </a:extLst>
          </p:cNvPr>
          <p:cNvSpPr/>
          <p:nvPr/>
        </p:nvSpPr>
        <p:spPr bwMode="auto">
          <a:xfrm rot="10800000">
            <a:off x="4797287" y="4335050"/>
            <a:ext cx="265043" cy="294907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rgbClr val="EDC5F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7F50B7-DE39-1D45-894E-E627EA564A06}"/>
              </a:ext>
            </a:extLst>
          </p:cNvPr>
          <p:cNvSpPr/>
          <p:nvPr/>
        </p:nvSpPr>
        <p:spPr bwMode="auto">
          <a:xfrm>
            <a:off x="5267739" y="4023519"/>
            <a:ext cx="3419061" cy="2011363"/>
          </a:xfrm>
          <a:prstGeom prst="roundRect">
            <a:avLst/>
          </a:prstGeom>
          <a:noFill/>
          <a:ln w="25400" cap="flat" cmpd="sng" algn="ctr">
            <a:solidFill>
              <a:srgbClr val="EDC5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function that 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returns is </a:t>
            </a:r>
            <a:r>
              <a:rPr lang="en-US" dirty="0">
                <a:latin typeface="Monaco" pitchFamily="2" charset="77"/>
                <a:cs typeface="Arial" pitchFamily="34" charset="0"/>
              </a:rPr>
              <a:t>f1(2, x)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Then, it applied on 5 and the calculation if </a:t>
            </a:r>
            <a:r>
              <a:rPr lang="en-US" dirty="0">
                <a:latin typeface="Monaco" pitchFamily="2" charset="77"/>
                <a:cs typeface="Arial" pitchFamily="34" charset="0"/>
              </a:rPr>
              <a:t>f1(2, 5)</a:t>
            </a:r>
          </a:p>
        </p:txBody>
      </p:sp>
    </p:spTree>
    <p:extLst>
      <p:ext uri="{BB962C8B-B14F-4D97-AF65-F5344CB8AC3E}">
        <p14:creationId xmlns:p14="http://schemas.microsoft.com/office/powerpoint/2010/main" val="13106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Default Arguments For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We can specify default values for the arguments of the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default value will be used only when the function is called </a:t>
            </a:r>
            <a:r>
              <a:rPr lang="en-US" sz="2400" b="1" dirty="0">
                <a:solidFill>
                  <a:schemeClr val="tx1"/>
                </a:solidFill>
              </a:rPr>
              <a:t>without</a:t>
            </a:r>
            <a:r>
              <a:rPr lang="en-US" sz="2400" dirty="0">
                <a:solidFill>
                  <a:schemeClr val="tx1"/>
                </a:solidFill>
              </a:rPr>
              <a:t> specifying a value for the argument.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9748B-7DFB-41F4-B7F2-3986596AAC74}"/>
              </a:ext>
            </a:extLst>
          </p:cNvPr>
          <p:cNvSpPr txBox="1"/>
          <p:nvPr/>
        </p:nvSpPr>
        <p:spPr>
          <a:xfrm>
            <a:off x="457200" y="3000193"/>
            <a:ext cx="81804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y=1):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f1(1, 2)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x=1, y=2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f1(3)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x=3, y=1 (the default value)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f1()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doesn’t have a default value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"&lt;pyshell#6&gt;", line 1, in &lt;module&gt;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pPr defTabSz="457200">
              <a:spcBef>
                <a:spcPts val="0"/>
              </a:spcBef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 positional argument: 'x'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Default Arguments For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What about this case?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33003-C5FA-4B1D-975F-B050743E91F4}"/>
              </a:ext>
            </a:extLst>
          </p:cNvPr>
          <p:cNvSpPr txBox="1"/>
          <p:nvPr/>
        </p:nvSpPr>
        <p:spPr>
          <a:xfrm>
            <a:off x="419986" y="2514600"/>
            <a:ext cx="8510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(x=1, y=2, z=3):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x+y+z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f2()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 = 1, y = 2, z = 3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f2(10)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 = 10, y = 2, z = 3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f2(y=5)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 = 1, y = 5, z = 3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651451" y="2438400"/>
            <a:ext cx="5993949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Assignment rules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in Python</a:t>
            </a:r>
          </a:p>
        </p:txBody>
      </p:sp>
      <p:pic>
        <p:nvPicPr>
          <p:cNvPr id="1026" name="Picture 2" descr="Image result for python re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484547" cy="20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02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 rules in Python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191000"/>
            <a:ext cx="5562600" cy="1884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300" y="1156080"/>
            <a:ext cx="792480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All information in Python is stored in </a:t>
            </a:r>
            <a:r>
              <a:rPr lang="en-US" sz="2000" b="1" dirty="0">
                <a:solidFill>
                  <a:srgbClr val="003399"/>
                </a:solidFill>
                <a:cs typeface="Arial" pitchFamily="34" charset="0"/>
              </a:rPr>
              <a:t>objects</a:t>
            </a: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 of different types (no primitive types).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The following statement creates a new object AND a name pointing to it:    </a:t>
            </a:r>
            <a:r>
              <a:rPr lang="en-US" sz="2000" dirty="0"/>
              <a:t>	  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Assignment of a variable to another (like in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) actually copies the address in memory to which the name (variable) points. </a:t>
            </a:r>
          </a:p>
        </p:txBody>
      </p:sp>
    </p:spTree>
    <p:extLst>
      <p:ext uri="{BB962C8B-B14F-4D97-AF65-F5344CB8AC3E}">
        <p14:creationId xmlns:p14="http://schemas.microsoft.com/office/powerpoint/2010/main" val="1674588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</a:t>
            </a:r>
            <a:r>
              <a:rPr lang="en-US" b="1" dirty="0"/>
              <a:t>Mutable</a:t>
            </a:r>
            <a:r>
              <a:rPr lang="en-US" dirty="0"/>
              <a:t> vs. </a:t>
            </a:r>
            <a:r>
              <a:rPr lang="en-US" b="1" dirty="0"/>
              <a:t>Immutable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Objects of mutable types (</a:t>
            </a:r>
            <a:r>
              <a:rPr lang="en-US" sz="2400" b="1" i="1" dirty="0">
                <a:solidFill>
                  <a:schemeClr val="tx1"/>
                </a:solidFill>
              </a:rPr>
              <a:t>lists </a:t>
            </a:r>
            <a:r>
              <a:rPr lang="en-US" sz="2400" dirty="0">
                <a:solidFill>
                  <a:schemeClr val="tx1"/>
                </a:solidFill>
              </a:rPr>
              <a:t>etc.) can be modified after creation.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legal: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4, 5, 7, 8]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500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Strings are </a:t>
            </a:r>
            <a:r>
              <a:rPr lang="en-US" sz="2400" b="1">
                <a:solidFill>
                  <a:schemeClr val="tx1"/>
                </a:solidFill>
              </a:rPr>
              <a:t>Immutable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This is not legal (produces an error):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 =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'aaa'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my_string[2] =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/>
            <a:r>
              <a:rPr lang="en-US" sz="2400">
                <a:solidFill>
                  <a:schemeClr val="tx1"/>
                </a:solidFill>
                <a:ea typeface="+mn-ea"/>
                <a:cs typeface="+mn-cs"/>
              </a:rPr>
              <a:t>Numeric types (int, float,…) are also </a:t>
            </a:r>
            <a:r>
              <a:rPr lang="en-US" sz="2400" b="1">
                <a:solidFill>
                  <a:schemeClr val="tx1"/>
                </a:solidFill>
                <a:ea typeface="+mn-ea"/>
                <a:cs typeface="+mn-cs"/>
              </a:rPr>
              <a:t>Immutable</a:t>
            </a:r>
            <a:endParaRPr lang="en-US" sz="2400" b="1" dirty="0">
              <a:solidFill>
                <a:schemeClr val="tx1"/>
              </a:solidFill>
              <a:ea typeface="+mn-ea"/>
              <a:cs typeface="+mn-cs"/>
            </a:endParaRPr>
          </a:p>
          <a:p>
            <a:pPr marL="400050" lvl="2" indent="0">
              <a:buNone/>
            </a:pPr>
            <a:r>
              <a:rPr lang="en-US">
                <a:solidFill>
                  <a:srgbClr val="C00000"/>
                </a:solidFill>
                <a:ea typeface="+mn-ea"/>
                <a:cs typeface="+mn-cs"/>
              </a:rPr>
              <a:t>&gt;&gt;&gt;</a:t>
            </a:r>
            <a:r>
              <a:rPr lang="en-US">
                <a:ea typeface="+mn-ea"/>
                <a:cs typeface="+mn-cs"/>
              </a:rPr>
              <a:t> </a:t>
            </a:r>
            <a:r>
              <a:rPr lang="en-US">
                <a:solidFill>
                  <a:schemeClr val="tx1"/>
                </a:solidFill>
                <a:ea typeface="+mn-ea"/>
                <a:cs typeface="+mn-cs"/>
              </a:rPr>
              <a:t>a=5</a:t>
            </a: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marL="400050" lvl="2" indent="0">
              <a:buNone/>
            </a:pPr>
            <a:r>
              <a:rPr lang="en-US">
                <a:solidFill>
                  <a:srgbClr val="C00000"/>
                </a:solidFill>
                <a:ea typeface="+mn-ea"/>
                <a:cs typeface="+mn-cs"/>
              </a:rPr>
              <a:t>&gt;&gt;&gt;</a:t>
            </a:r>
            <a:r>
              <a:rPr lang="en-US">
                <a:ea typeface="+mn-ea"/>
                <a:cs typeface="+mn-cs"/>
              </a:rPr>
              <a:t> </a:t>
            </a:r>
            <a:r>
              <a:rPr lang="en-US">
                <a:solidFill>
                  <a:schemeClr val="tx1"/>
                </a:solidFill>
                <a:ea typeface="+mn-ea"/>
                <a:cs typeface="+mn-cs"/>
              </a:rPr>
              <a:t>a=6</a:t>
            </a:r>
            <a:r>
              <a:rPr lang="en-US">
                <a:ea typeface="+mn-ea"/>
                <a:cs typeface="+mn-cs"/>
              </a:rPr>
              <a:t>  </a:t>
            </a:r>
            <a:r>
              <a:rPr lang="en-US">
                <a:solidFill>
                  <a:srgbClr val="CC0000"/>
                </a:solidFill>
                <a:ea typeface="+mn-ea"/>
                <a:cs typeface="+mn-cs"/>
              </a:rPr>
              <a:t>#  (the variable 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rgbClr val="CC0000"/>
                </a:solidFill>
                <a:ea typeface="+mn-ea"/>
                <a:cs typeface="+mn-cs"/>
              </a:rPr>
              <a:t> now references a new object)</a:t>
            </a:r>
            <a:endParaRPr lang="en-US" dirty="0">
              <a:solidFill>
                <a:srgbClr val="CC0000"/>
              </a:solidFill>
              <a:ea typeface="+mn-ea"/>
              <a:cs typeface="+mn-cs"/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copy_list = orig_list 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orig_list = [6,7,8,9]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copy_list 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he-IL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orig_list 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 7, 8, 9]</a:t>
            </a:r>
            <a:endParaRPr lang="en-US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e-IL" sz="2800" dirty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pitchFamily="34" charset="0"/>
              </a:rPr>
              <a:t>So far - no surprises</a:t>
            </a:r>
            <a:endParaRPr lang="he-IL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7800" y="6238875"/>
            <a:ext cx="286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it with </a:t>
            </a:r>
            <a:r>
              <a:rPr lang="en-US" dirty="0">
                <a:hlinkClick r:id="rId3"/>
              </a:rPr>
              <a:t>pythontutor.com</a:t>
            </a:r>
            <a:endParaRPr lang="he-IL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BF8654-C4D0-448B-9A7E-0A44282C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[6,7,8,9]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orig_list[0] = 1000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orig_list 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[1000, 7, 8, 9]</a:t>
            </a:r>
            <a:endParaRPr lang="en-US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 </a:t>
            </a:r>
            <a:endParaRPr lang="en-US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[1000, 7, 8, 9]</a:t>
            </a:r>
            <a:endParaRPr lang="en-US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pitchFamily="34" charset="0"/>
              </a:rPr>
              <a:t>Surprise!</a:t>
            </a:r>
            <a:endParaRPr lang="en-US" sz="2800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nogale\AppData\Local\Microsoft\Windows\Temporary Internet Files\Content.IE5\B0OETBR9\MC90043440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12271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2D078-FDFE-43D9-89B6-4A76FB1A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49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kern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ordered sequence of elements. </a:t>
            </a:r>
          </a:p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list in Python: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 3, 5, 7, 11]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endParaRPr lang="en-US" sz="2800" b="1" kern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5, 7, 11]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82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42912" y="1412875"/>
            <a:ext cx="8243887" cy="4572000"/>
          </a:xfrm>
        </p:spPr>
        <p:txBody>
          <a:bodyPr/>
          <a:lstStyle/>
          <a:p>
            <a:pPr algn="l" rtl="0">
              <a:buFont typeface="Wingdings 2" pitchFamily="18" charset="2"/>
              <a:buNone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 assignment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[6,7,8,9]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creates: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list object, </a:t>
            </a:r>
            <a:r>
              <a:rPr lang="en-US" sz="2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[6,7,8,9]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Font typeface="Wingdings" pitchFamily="2" charset="2"/>
              <a:buChar char="§"/>
            </a:pPr>
            <a:r>
              <a:rPr lang="en-US" sz="2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reference from the variable name, </a:t>
            </a:r>
            <a:r>
              <a:rPr lang="en-US" sz="2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to this object.</a:t>
            </a:r>
            <a:endParaRPr lang="en-US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8538" y="4437063"/>
            <a:ext cx="208756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[6,7,8,9] </a:t>
            </a:r>
            <a:endParaRPr lang="he-IL" sz="2400" b="1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2771775" y="4005263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Memory</a:t>
            </a:r>
            <a:endParaRPr lang="he-IL" dirty="0">
              <a:latin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6100" y="4437063"/>
            <a:ext cx="647700" cy="28733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4932363" y="4019550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19700" y="4151313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orig_list </a:t>
            </a:r>
            <a:endParaRPr lang="en-US">
              <a:cs typeface="Aharoni" pitchFamily="2" charset="-79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5EB10D8-BADB-4BA4-A9F9-416A78DD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413" grpId="0"/>
      <p:bldP spid="11" grpId="0" animBg="1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en-US" dirty="0">
              <a:cs typeface="Aharoni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assignment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does not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new object, just a new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variable 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which now refers to the same object.</a:t>
            </a:r>
            <a:endParaRPr lang="he-IL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8538" y="4437063"/>
            <a:ext cx="208756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[6,7,8,9] </a:t>
            </a:r>
            <a:endParaRPr lang="he-IL" sz="2400" b="1" dirty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771775" y="4005263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Memory</a:t>
            </a:r>
            <a:endParaRPr lang="he-IL">
              <a:latin typeface="Arial" pitchFamily="34" charset="0"/>
            </a:endParaRPr>
          </a:p>
        </p:txBody>
      </p:sp>
      <p:cxnSp>
        <p:nvCxnSpPr>
          <p:cNvPr id="6" name="Straight Arrow Connector 7"/>
          <p:cNvCxnSpPr/>
          <p:nvPr/>
        </p:nvCxnSpPr>
        <p:spPr>
          <a:xfrm flipH="1">
            <a:off x="4356100" y="4437063"/>
            <a:ext cx="647700" cy="28733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אליפסה 6"/>
          <p:cNvSpPr/>
          <p:nvPr/>
        </p:nvSpPr>
        <p:spPr>
          <a:xfrm>
            <a:off x="4932363" y="4019550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5219700" y="4151313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orig_list </a:t>
            </a:r>
            <a:endParaRPr lang="en-US">
              <a:cs typeface="Aharoni" pitchFamily="2" charset="-79"/>
            </a:endParaRPr>
          </a:p>
        </p:txBody>
      </p:sp>
      <p:cxnSp>
        <p:nvCxnSpPr>
          <p:cNvPr id="9" name="Straight Arrow Connector 7"/>
          <p:cNvCxnSpPr/>
          <p:nvPr/>
        </p:nvCxnSpPr>
        <p:spPr>
          <a:xfrm flipH="1" flipV="1">
            <a:off x="4356100" y="5343525"/>
            <a:ext cx="647700" cy="24606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4932363" y="5343525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19700" y="5505450"/>
            <a:ext cx="1081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copy_list </a:t>
            </a:r>
            <a:endParaRPr lang="en-US">
              <a:cs typeface="Aharoni" pitchFamily="2" charset="-79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44861F2-1913-4846-BD70-0EC4B7B2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 algn="l" rtl="0">
              <a:buFont typeface="Wingdings 2" pitchFamily="18" charset="2"/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command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1000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changes the list referenced by </a:t>
            </a:r>
            <a:r>
              <a:rPr lang="en-US" sz="2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l" rtl="0">
              <a:buFont typeface="Wingdings 2" pitchFamily="18" charset="2"/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 changes will also be apparent when we access the list object using another name variable referencing it – </a:t>
            </a:r>
            <a:r>
              <a:rPr lang="en-US" sz="2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l" rtl="0">
              <a:buFont typeface="Wingdings 2" pitchFamily="18" charset="2"/>
              <a:buNone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8538" y="4802188"/>
            <a:ext cx="208756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[1000,7,8,9] </a:t>
            </a:r>
            <a:endParaRPr lang="he-IL" sz="2400" b="1" dirty="0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2771775" y="4370388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Memory</a:t>
            </a:r>
            <a:endParaRPr lang="he-IL">
              <a:latin typeface="Arial" pitchFamily="34" charset="0"/>
            </a:endParaRPr>
          </a:p>
        </p:txBody>
      </p:sp>
      <p:cxnSp>
        <p:nvCxnSpPr>
          <p:cNvPr id="7" name="Straight Arrow Connector 7"/>
          <p:cNvCxnSpPr/>
          <p:nvPr/>
        </p:nvCxnSpPr>
        <p:spPr>
          <a:xfrm flipH="1">
            <a:off x="4356100" y="4802188"/>
            <a:ext cx="647700" cy="28733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4932363" y="4384675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5219700" y="4516438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orig_list </a:t>
            </a:r>
            <a:endParaRPr lang="en-US">
              <a:cs typeface="Aharoni" pitchFamily="2" charset="-79"/>
            </a:endParaRPr>
          </a:p>
        </p:txBody>
      </p:sp>
      <p:cxnSp>
        <p:nvCxnSpPr>
          <p:cNvPr id="10" name="Straight Arrow Connector 7"/>
          <p:cNvCxnSpPr/>
          <p:nvPr/>
        </p:nvCxnSpPr>
        <p:spPr>
          <a:xfrm flipH="1" flipV="1">
            <a:off x="4356100" y="5708650"/>
            <a:ext cx="647700" cy="24606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4932363" y="5708650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5219700" y="5870575"/>
            <a:ext cx="1081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copy_list </a:t>
            </a:r>
            <a:endParaRPr lang="en-US">
              <a:cs typeface="Aharoni" pitchFamily="2" charset="-79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7F5A160-8870-4D18-906C-7CD94CF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33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 of a function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Local vs. Global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Variables defined outside of a function are called </a:t>
            </a:r>
            <a:r>
              <a:rPr lang="en-US" sz="2400" b="1" dirty="0">
                <a:solidFill>
                  <a:schemeClr val="tx1"/>
                </a:solidFill>
              </a:rPr>
              <a:t>Global</a:t>
            </a:r>
            <a:r>
              <a:rPr lang="en-US" sz="2400" dirty="0">
                <a:solidFill>
                  <a:schemeClr val="tx1"/>
                </a:solidFill>
              </a:rPr>
              <a:t> variables.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Variables defined within a function are considered </a:t>
            </a:r>
            <a:r>
              <a:rPr lang="en-US" sz="2400" b="1" dirty="0">
                <a:solidFill>
                  <a:schemeClr val="tx1"/>
                </a:solidFill>
              </a:rPr>
              <a:t>Local</a:t>
            </a:r>
            <a:r>
              <a:rPr lang="en-US" sz="2400" dirty="0">
                <a:solidFill>
                  <a:schemeClr val="tx1"/>
                </a:solidFill>
              </a:rPr>
              <a:t>, and can be used only within the function’s block of code. Local variables disappear when the function ends.</a:t>
            </a:r>
          </a:p>
          <a:p>
            <a:r>
              <a:rPr lang="en-US" sz="2400">
                <a:solidFill>
                  <a:schemeClr val="tx1"/>
                </a:solidFill>
              </a:rPr>
              <a:t>When we send a variable to a function, the address stored in this variable is copied to the local variable of the function (Now both point to the same object in memory). </a:t>
            </a:r>
            <a:endParaRPr lang="en-US" sz="2400" dirty="0">
              <a:solidFill>
                <a:schemeClr val="tx1"/>
              </a:solidFill>
            </a:endParaRPr>
          </a:p>
          <a:p>
            <a:endParaRPr lang="he-IL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graphicFrame>
        <p:nvGraphicFramePr>
          <p:cNvPr id="6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87898"/>
              </p:ext>
            </p:extLst>
          </p:nvPr>
        </p:nvGraphicFramePr>
        <p:xfrm>
          <a:off x="6400800" y="5586950"/>
          <a:ext cx="1828800" cy="400197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740390" y="5543186"/>
            <a:ext cx="366346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a</a:t>
            </a: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 flipV="1">
            <a:off x="5106736" y="5758487"/>
            <a:ext cx="1161353" cy="259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5630715" y="6352795"/>
            <a:ext cx="31699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x</a:t>
            </a:r>
          </a:p>
        </p:txBody>
      </p:sp>
      <p:sp>
        <p:nvSpPr>
          <p:cNvPr id="11" name="מלבן 10"/>
          <p:cNvSpPr/>
          <p:nvPr/>
        </p:nvSpPr>
        <p:spPr bwMode="auto">
          <a:xfrm>
            <a:off x="4713848" y="6096000"/>
            <a:ext cx="1415796" cy="723275"/>
          </a:xfrm>
          <a:prstGeom prst="rect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5776179" y="5890050"/>
            <a:ext cx="486176" cy="45506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חץ מעוקל ימינה 12"/>
          <p:cNvSpPr/>
          <p:nvPr/>
        </p:nvSpPr>
        <p:spPr bwMode="auto">
          <a:xfrm>
            <a:off x="4309867" y="5680288"/>
            <a:ext cx="403982" cy="990600"/>
          </a:xfrm>
          <a:prstGeom prst="curvedRightArrow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4705505" y="4527483"/>
            <a:ext cx="42098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C0066"/>
                </a:solidFill>
                <a:latin typeface="Maiandra GD" panose="020E0502030308020204" pitchFamily="34" charset="0"/>
              </a:rPr>
              <a:t>a</a:t>
            </a:r>
            <a:r>
              <a:rPr lang="en-US" dirty="0">
                <a:solidFill>
                  <a:srgbClr val="CC0066"/>
                </a:solidFill>
                <a:latin typeface="Maiandra GD" panose="020E0502030308020204" pitchFamily="34" charset="0"/>
              </a:rPr>
              <a:t> is a global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C0066"/>
                </a:solidFill>
                <a:latin typeface="Maiandra GD" panose="020E0502030308020204" pitchFamily="34" charset="0"/>
              </a:rPr>
              <a:t>x</a:t>
            </a:r>
            <a:r>
              <a:rPr lang="en-US" dirty="0">
                <a:solidFill>
                  <a:srgbClr val="CC0066"/>
                </a:solidFill>
                <a:latin typeface="Maiandra GD" panose="020E0502030308020204" pitchFamily="34" charset="0"/>
              </a:rPr>
              <a:t> is a local variable within </a:t>
            </a:r>
            <a:r>
              <a:rPr lang="en-US" i="1" dirty="0" err="1">
                <a:solidFill>
                  <a:srgbClr val="CC0066"/>
                </a:solidFill>
                <a:latin typeface="Maiandra GD" panose="020E0502030308020204" pitchFamily="34" charset="0"/>
              </a:rPr>
              <a:t>my_func</a:t>
            </a:r>
            <a:endParaRPr lang="he-IL" dirty="0">
              <a:solidFill>
                <a:srgbClr val="CC0066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B9AE4-046F-4BEB-8D6B-EADADCE436C4}"/>
              </a:ext>
            </a:extLst>
          </p:cNvPr>
          <p:cNvSpPr txBox="1"/>
          <p:nvPr/>
        </p:nvSpPr>
        <p:spPr>
          <a:xfrm>
            <a:off x="324658" y="4644370"/>
            <a:ext cx="3687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2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defTabSz="45720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defTabSz="457200">
              <a:spcBef>
                <a:spcPts val="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[4, 5, 6, 7, 8]</a:t>
            </a:r>
          </a:p>
          <a:p>
            <a:pPr defTabSz="457200">
              <a:spcBef>
                <a:spcPts val="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8041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582014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89955A-5E10-4BAA-ABD7-599C7183FE3C}" type="slidenum">
              <a:rPr lang="he-IL" smtClean="0"/>
              <a:pPr eaLnBrk="1" hangingPunct="1"/>
              <a:t>54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functions change objects they receive as arguments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Functions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cannot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change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objects sent to them (like numeric types or strings).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Functions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change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mutable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objects sent to them (like lists). Changes made to these object will persist after the function ends.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796069"/>
              </p:ext>
            </p:extLst>
          </p:nvPr>
        </p:nvGraphicFramePr>
        <p:xfrm>
          <a:off x="6400800" y="4768164"/>
          <a:ext cx="1828800" cy="400197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4740390" y="4724400"/>
            <a:ext cx="366346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a</a:t>
            </a: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106736" y="4939701"/>
            <a:ext cx="1161353" cy="259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630715" y="5534009"/>
            <a:ext cx="31699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x</a:t>
            </a:r>
          </a:p>
        </p:txBody>
      </p:sp>
      <p:sp>
        <p:nvSpPr>
          <p:cNvPr id="17" name="מלבן 16"/>
          <p:cNvSpPr/>
          <p:nvPr/>
        </p:nvSpPr>
        <p:spPr bwMode="auto">
          <a:xfrm>
            <a:off x="4713848" y="5277214"/>
            <a:ext cx="1415796" cy="723275"/>
          </a:xfrm>
          <a:prstGeom prst="rect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V="1">
            <a:off x="5776179" y="5071264"/>
            <a:ext cx="486176" cy="45506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חץ מעוקל ימינה 18"/>
          <p:cNvSpPr/>
          <p:nvPr/>
        </p:nvSpPr>
        <p:spPr bwMode="auto">
          <a:xfrm>
            <a:off x="4309867" y="4861502"/>
            <a:ext cx="403982" cy="990600"/>
          </a:xfrm>
          <a:prstGeom prst="curvedRightArrow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C8E7F-CD36-4E93-ABD4-4F3FA6731E57}" type="slidenum">
              <a:rPr lang="he-IL" smtClean="0"/>
              <a:pPr eaLnBrk="1" hangingPunct="1"/>
              <a:t>55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6467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Mutable vs. Immutable arguments to a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9387" y="1752145"/>
            <a:ext cx="3857625" cy="464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D800E-1352-46C7-8E18-55585C1BEA60}"/>
              </a:ext>
            </a:extLst>
          </p:cNvPr>
          <p:cNvSpPr txBox="1"/>
          <p:nvPr/>
        </p:nvSpPr>
        <p:spPr>
          <a:xfrm>
            <a:off x="0" y="89972"/>
            <a:ext cx="9144000" cy="369332"/>
          </a:xfrm>
          <a:prstGeom prst="rect">
            <a:avLst/>
          </a:prstGeom>
          <a:solidFill>
            <a:srgbClr val="3399F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IMPORTANT !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22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9A8864-48CC-4AFC-9797-127BAD0D6C79}" type="slidenum">
              <a:rPr lang="he-IL" smtClean="0"/>
              <a:pPr eaLnBrk="1" hangingPunct="1"/>
              <a:t>56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Summary: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Options for returning information from a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038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the return value of the function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changing mutable arguments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changing global variables (See Bonus section ahead), but this is not advised…</a:t>
            </a:r>
          </a:p>
        </p:txBody>
      </p:sp>
    </p:spTree>
    <p:extLst>
      <p:ext uri="{BB962C8B-B14F-4D97-AF65-F5344CB8AC3E}">
        <p14:creationId xmlns:p14="http://schemas.microsoft.com/office/powerpoint/2010/main" val="2111106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20181"/>
            <a:ext cx="8229600" cy="1143000"/>
          </a:xfrm>
        </p:spPr>
        <p:txBody>
          <a:bodyPr/>
          <a:lstStyle/>
          <a:p>
            <a:r>
              <a:rPr lang="en-US" b="1" dirty="0"/>
              <a:t>BONUS: </a:t>
            </a:r>
            <a:br>
              <a:rPr lang="en-US" b="1" dirty="0"/>
            </a:br>
            <a:r>
              <a:rPr lang="en-US" b="1" dirty="0"/>
              <a:t>Local</a:t>
            </a:r>
            <a:r>
              <a:rPr lang="en-US" dirty="0"/>
              <a:t> vs. </a:t>
            </a:r>
            <a:r>
              <a:rPr lang="en-US" b="1" dirty="0"/>
              <a:t>Global</a:t>
            </a:r>
            <a:r>
              <a:rPr lang="en-US" dirty="0"/>
              <a:t> variables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40FA5-02C8-47EE-9708-D3C879A40219}" type="slidenum">
              <a:rPr lang="he-IL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1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Local vs. Global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is defined within a function, and exists only within that function.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is defined in the main script (outside of any function) and it is known globally (including within functions).</a:t>
            </a:r>
            <a:endParaRPr lang="he-IL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סוגר מסולסל ימני 4"/>
          <p:cNvSpPr/>
          <p:nvPr/>
        </p:nvSpPr>
        <p:spPr bwMode="auto">
          <a:xfrm>
            <a:off x="5859216" y="3926821"/>
            <a:ext cx="285750" cy="76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907" y="3991432"/>
            <a:ext cx="102969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scope of variable ‘</a:t>
            </a:r>
            <a:r>
              <a:rPr lang="en-US" sz="1400" dirty="0" err="1"/>
              <a:t>localVar</a:t>
            </a:r>
            <a:r>
              <a:rPr lang="en-US" sz="1400" dirty="0"/>
              <a:t>’</a:t>
            </a:r>
            <a:endParaRPr lang="he-IL" sz="1400" dirty="0"/>
          </a:p>
        </p:txBody>
      </p:sp>
      <p:sp>
        <p:nvSpPr>
          <p:cNvPr id="18" name="סוגר מסולסל ימני 17"/>
          <p:cNvSpPr/>
          <p:nvPr/>
        </p:nvSpPr>
        <p:spPr bwMode="auto">
          <a:xfrm>
            <a:off x="6982392" y="3733800"/>
            <a:ext cx="941007" cy="2400906"/>
          </a:xfrm>
          <a:prstGeom prst="rightBrace">
            <a:avLst>
              <a:gd name="adj1" fmla="val 8333"/>
              <a:gd name="adj2" fmla="val 48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0522" y="4415341"/>
            <a:ext cx="1125882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scope of variable ‘</a:t>
            </a:r>
            <a:r>
              <a:rPr lang="en-US" sz="1400" dirty="0" err="1"/>
              <a:t>globalVar</a:t>
            </a:r>
            <a:r>
              <a:rPr lang="en-US" sz="1400" dirty="0"/>
              <a:t>’ is the entire program</a:t>
            </a:r>
            <a:endParaRPr lang="he-IL" sz="1400" dirty="0"/>
          </a:p>
        </p:txBody>
      </p:sp>
      <p:sp>
        <p:nvSpPr>
          <p:cNvPr id="20" name="הסבר קווי 1 19"/>
          <p:cNvSpPr/>
          <p:nvPr/>
        </p:nvSpPr>
        <p:spPr bwMode="auto">
          <a:xfrm>
            <a:off x="304800" y="3694128"/>
            <a:ext cx="2414314" cy="1107996"/>
          </a:xfrm>
          <a:prstGeom prst="borderCallout1">
            <a:avLst>
              <a:gd name="adj1" fmla="val 76520"/>
              <a:gd name="adj2" fmla="val 102381"/>
              <a:gd name="adj3" fmla="val 76370"/>
              <a:gd name="adj4" fmla="val 13842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Global variables can be 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accessed within functions.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latin typeface="Arial" charset="0"/>
              </a:rPr>
              <a:t>Defining a variable</a:t>
            </a:r>
            <a:r>
              <a:rPr lang="en-US" sz="1200" dirty="0">
                <a:latin typeface="Arial" charset="0"/>
              </a:rPr>
              <a:t> by the same name will create a local variable hiding the global variable</a:t>
            </a:r>
            <a:endParaRPr kumimoji="0" 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הסבר קווי 1 26"/>
          <p:cNvSpPr/>
          <p:nvPr/>
        </p:nvSpPr>
        <p:spPr bwMode="auto">
          <a:xfrm>
            <a:off x="247984" y="5350466"/>
            <a:ext cx="2414314" cy="646331"/>
          </a:xfrm>
          <a:prstGeom prst="borderCallout1">
            <a:avLst>
              <a:gd name="adj1" fmla="val 76520"/>
              <a:gd name="adj2" fmla="val 100408"/>
              <a:gd name="adj3" fmla="val 76370"/>
              <a:gd name="adj4" fmla="val 11751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Local variables exist only with the function in which they were defined</a:t>
            </a:r>
            <a:endParaRPr kumimoji="0" 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7668122" y="5804768"/>
            <a:ext cx="790078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5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10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F165234-8F1D-43D3-9687-BB2606D1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B5DC4-CE9F-41E6-B92E-DBA3594E39D7}"/>
              </a:ext>
            </a:extLst>
          </p:cNvPr>
          <p:cNvSpPr txBox="1"/>
          <p:nvPr/>
        </p:nvSpPr>
        <p:spPr>
          <a:xfrm>
            <a:off x="3191191" y="3607514"/>
            <a:ext cx="35173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### Error</a:t>
            </a:r>
          </a:p>
          <a:p>
            <a:pPr defTabSz="457200"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 animBg="1"/>
      <p:bldP spid="19" grpId="0"/>
      <p:bldP spid="20" grpId="0" animBg="1"/>
      <p:bldP spid="27" grpId="0" animBg="1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Local vs. Global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the </a:t>
            </a:r>
            <a:r>
              <a:rPr lang="en-US" sz="2400" b="1" i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keyword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define a global variable within a function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state you are referring to an existing global variable, before you can change its value</a:t>
            </a:r>
            <a:endParaRPr lang="he-IL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הסבר קווי 1 19"/>
          <p:cNvSpPr/>
          <p:nvPr/>
        </p:nvSpPr>
        <p:spPr bwMode="auto">
          <a:xfrm>
            <a:off x="209612" y="3289777"/>
            <a:ext cx="3295588" cy="523220"/>
          </a:xfrm>
          <a:prstGeom prst="borderCallout1">
            <a:avLst>
              <a:gd name="adj1" fmla="val 76520"/>
              <a:gd name="adj2" fmla="val 102381"/>
              <a:gd name="adj3" fmla="val 73491"/>
              <a:gd name="adj4" fmla="val 12196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Defines a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local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variable that </a:t>
            </a:r>
            <a:r>
              <a:rPr kumimoji="0" lang="en-US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hides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global variable with the same name !</a:t>
            </a:r>
            <a:endParaRPr kumimoji="0" 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הסבר קווי 1 26"/>
          <p:cNvSpPr/>
          <p:nvPr/>
        </p:nvSpPr>
        <p:spPr bwMode="auto">
          <a:xfrm>
            <a:off x="219136" y="4100156"/>
            <a:ext cx="2786061" cy="523220"/>
          </a:xfrm>
          <a:prstGeom prst="borderCallout1">
            <a:avLst>
              <a:gd name="adj1" fmla="val 30835"/>
              <a:gd name="adj2" fmla="val 100408"/>
              <a:gd name="adj3" fmla="val 3177"/>
              <a:gd name="adj4" fmla="val 14174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States that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globalVar2 will refer to the existing global variable</a:t>
            </a:r>
            <a:endParaRPr kumimoji="0" 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705767" y="5269508"/>
            <a:ext cx="8382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10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25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" name="הסבר קווי 1 13"/>
          <p:cNvSpPr/>
          <p:nvPr/>
        </p:nvSpPr>
        <p:spPr bwMode="auto">
          <a:xfrm>
            <a:off x="219136" y="4910535"/>
            <a:ext cx="2786061" cy="523220"/>
          </a:xfrm>
          <a:prstGeom prst="borderCallout1">
            <a:avLst>
              <a:gd name="adj1" fmla="val 30835"/>
              <a:gd name="adj2" fmla="val 100408"/>
              <a:gd name="adj3" fmla="val -28237"/>
              <a:gd name="adj4" fmla="val 142004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Defined a new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global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variable within a function</a:t>
            </a:r>
            <a:endParaRPr kumimoji="0" 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A9E7272-CBFD-46A1-BF19-F3D619E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43869-5235-437D-8EBB-07BE3B72046D}"/>
              </a:ext>
            </a:extLst>
          </p:cNvPr>
          <p:cNvSpPr txBox="1"/>
          <p:nvPr/>
        </p:nvSpPr>
        <p:spPr>
          <a:xfrm>
            <a:off x="3804139" y="3089970"/>
            <a:ext cx="35461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he-I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999</a:t>
            </a:r>
          </a:p>
          <a:p>
            <a:pPr defTabSz="457200"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globalVar2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globalVar2 = globalVar2 + 5</a:t>
            </a:r>
          </a:p>
          <a:p>
            <a:pPr defTabSz="457200"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globalVar3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globalVar3 = 30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globalVar1 = 10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globalVar2 = 20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(globalVar1)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(globalVar2)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(globalVar3)</a:t>
            </a:r>
          </a:p>
        </p:txBody>
      </p:sp>
    </p:spTree>
    <p:extLst>
      <p:ext uri="{BB962C8B-B14F-4D97-AF65-F5344CB8AC3E}">
        <p14:creationId xmlns:p14="http://schemas.microsoft.com/office/powerpoint/2010/main" val="21386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38275"/>
            <a:ext cx="85344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[1,2,3,4,5,6,7,8,9,10]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 </a:t>
            </a:r>
            <a:r>
              <a:rPr lang="en-US" sz="20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 returns a new sub-list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4, 5]</a:t>
            </a:r>
            <a:endParaRPr lang="he-IL" sz="20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he-IL" sz="20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[0:-1] </a:t>
            </a:r>
            <a:r>
              <a:rPr lang="en-US" sz="20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mixing forward/backward indexing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  <a:endParaRPr lang="he-IL" sz="20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[::2]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5, 7, 9]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List functions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68718"/>
              </p:ext>
            </p:extLst>
          </p:nvPr>
        </p:nvGraphicFramePr>
        <p:xfrm>
          <a:off x="507731" y="1831499"/>
          <a:ext cx="8483868" cy="4348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41934">
                  <a:extLst>
                    <a:ext uri="{9D8B030D-6E8A-4147-A177-3AD203B41FA5}">
                      <a16:colId xmlns:a16="http://schemas.microsoft.com/office/drawing/2014/main" val="1739630291"/>
                    </a:ext>
                  </a:extLst>
                </a:gridCol>
                <a:gridCol w="4241934">
                  <a:extLst>
                    <a:ext uri="{9D8B030D-6E8A-4147-A177-3AD203B41FA5}">
                      <a16:colId xmlns:a16="http://schemas.microsoft.com/office/drawing/2014/main" val="1188319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Explanation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Command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6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Creates a new list</a:t>
                      </a:r>
                      <a:r>
                        <a:rPr lang="en-US" baseline="0" dirty="0"/>
                        <a:t> referenced by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</a:t>
                      </a:r>
                      <a:r>
                        <a:rPr lang="en-US" baseline="0" dirty="0"/>
                        <a:t> = [1, 2, 3, 4, 5]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Returns a new list containing</a:t>
                      </a:r>
                      <a:r>
                        <a:rPr lang="en-US" baseline="0" dirty="0"/>
                        <a:t> [2,3]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l2</a:t>
                      </a:r>
                      <a:r>
                        <a:rPr lang="en-US" baseline="0" dirty="0"/>
                        <a:t> = l[1:3]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5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Adds </a:t>
                      </a:r>
                      <a:r>
                        <a:rPr lang="en-US" i="1" dirty="0" err="1"/>
                        <a:t>val</a:t>
                      </a:r>
                      <a:r>
                        <a:rPr lang="en-US" baseline="0" dirty="0"/>
                        <a:t> to the end of list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l.append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1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Removes the first occurrence of </a:t>
                      </a:r>
                      <a:r>
                        <a:rPr lang="en-US" i="1" dirty="0" err="1"/>
                        <a:t>val</a:t>
                      </a:r>
                      <a:r>
                        <a:rPr lang="en-US" dirty="0"/>
                        <a:t> in the 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l.remove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9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Removes and returns the element at index </a:t>
                      </a:r>
                      <a:r>
                        <a:rPr lang="en-US" i="1" dirty="0" err="1"/>
                        <a:t>index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l.pop</a:t>
                      </a:r>
                      <a:r>
                        <a:rPr lang="en-US" dirty="0"/>
                        <a:t>(index)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Returns the index of the first occurrence of </a:t>
                      </a:r>
                      <a:r>
                        <a:rPr lang="en-US" i="1" dirty="0" err="1"/>
                        <a:t>val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l.index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7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Returns the number of occurrences of </a:t>
                      </a:r>
                      <a:r>
                        <a:rPr lang="en-US" i="1" dirty="0" err="1"/>
                        <a:t>val</a:t>
                      </a:r>
                      <a:r>
                        <a:rPr lang="en-US" dirty="0"/>
                        <a:t> in the 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l.count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Inserts the element </a:t>
                      </a:r>
                      <a:r>
                        <a:rPr lang="en-US" i="1" dirty="0" err="1"/>
                        <a:t>val</a:t>
                      </a:r>
                      <a:r>
                        <a:rPr lang="en-US" dirty="0"/>
                        <a:t> to location </a:t>
                      </a:r>
                      <a:r>
                        <a:rPr lang="en-US" i="1" dirty="0"/>
                        <a:t>index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l.insert</a:t>
                      </a:r>
                      <a:r>
                        <a:rPr lang="en-US" dirty="0"/>
                        <a:t>(index,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0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Adds all elements in l2 to the end of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l.extend</a:t>
                      </a:r>
                      <a:r>
                        <a:rPr lang="en-US" dirty="0"/>
                        <a:t>(l2)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Sorts list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l.sort</a:t>
                      </a:r>
                      <a:r>
                        <a:rPr lang="en-US" dirty="0"/>
                        <a:t>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2118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7772400" cy="5005536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statement1</a:t>
            </a:r>
            <a:endParaRPr lang="en-US" sz="2200" i="1" baseline="-25000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statement2</a:t>
            </a:r>
            <a:endParaRPr lang="en-US" sz="2200" i="1" baseline="-25000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 over all elements in the list.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0: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1: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[1]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3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28800"/>
            <a:ext cx="76962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[1, 4, 3, 6, 8]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even_sum = 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numbers:</a:t>
            </a:r>
            <a:endParaRPr 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he-IL" sz="24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% 2 == 0: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he-IL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even_sum += num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of even numbers is"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even_sum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t" anchorCtr="0" compatLnSpc="1">
        <a:prstTxWarp prst="textNoShape">
          <a:avLst/>
        </a:prstTxWarp>
        <a:noAutofit/>
      </a:bodyPr>
      <a:lstStyle>
        <a:defPPr marL="0" marR="0" indent="0" algn="l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2225" cap="flat" cmpd="sng" algn="ctr">
          <a:solidFill>
            <a:srgbClr val="92D05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29474</TotalTime>
  <Words>3815</Words>
  <Application>Microsoft Office PowerPoint</Application>
  <PresentationFormat>On-screen Show (4:3)</PresentationFormat>
  <Paragraphs>734</Paragraphs>
  <Slides>59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Arial</vt:lpstr>
      <vt:lpstr>Arial Black</vt:lpstr>
      <vt:lpstr>Arial Narrow</vt:lpstr>
      <vt:lpstr>Calibri</vt:lpstr>
      <vt:lpstr>Comic Sans MS</vt:lpstr>
      <vt:lpstr>Courier New</vt:lpstr>
      <vt:lpstr>Maiandra GD</vt:lpstr>
      <vt:lpstr>Monaco</vt:lpstr>
      <vt:lpstr>Segoe UI Semibold</vt:lpstr>
      <vt:lpstr>Times New Roman</vt:lpstr>
      <vt:lpstr>Wingdings</vt:lpstr>
      <vt:lpstr>Wingdings 2</vt:lpstr>
      <vt:lpstr>Default Design</vt:lpstr>
      <vt:lpstr>Custom Design</vt:lpstr>
      <vt:lpstr>PowerPoint Presentation</vt:lpstr>
      <vt:lpstr>PowerPoint Presentation</vt:lpstr>
      <vt:lpstr>While Loop</vt:lpstr>
      <vt:lpstr>PowerPoint Presentation</vt:lpstr>
      <vt:lpstr>Lists</vt:lpstr>
      <vt:lpstr>Slicing</vt:lpstr>
      <vt:lpstr>Summary of List functions</vt:lpstr>
      <vt:lpstr>For Loop</vt:lpstr>
      <vt:lpstr>For Example</vt:lpstr>
      <vt:lpstr>PowerPoint Presentation</vt:lpstr>
      <vt:lpstr>PowerPoint Presentation</vt:lpstr>
      <vt:lpstr>How to Calculate 5! + 3! + 6!?</vt:lpstr>
      <vt:lpstr>Code duplication is bad</vt:lpstr>
      <vt:lpstr>What is a function in programming ?</vt:lpstr>
      <vt:lpstr>Function – Definition II</vt:lpstr>
      <vt:lpstr>Modularity enables code reuse !  </vt:lpstr>
      <vt:lpstr>So – Why use functions?</vt:lpstr>
      <vt:lpstr>PowerPoint Presentation</vt:lpstr>
      <vt:lpstr>Built-in Functions</vt:lpstr>
      <vt:lpstr>Built-in Functions</vt:lpstr>
      <vt:lpstr>Math Functions</vt:lpstr>
      <vt:lpstr>PowerPoint Presentation</vt:lpstr>
      <vt:lpstr>Defining a new function in Python</vt:lpstr>
      <vt:lpstr>Defining a new function in Python</vt:lpstr>
      <vt:lpstr>Defining a new function in Python</vt:lpstr>
      <vt:lpstr>Functions</vt:lpstr>
      <vt:lpstr>Function’s Input / Output</vt:lpstr>
      <vt:lpstr>Back to the factorial example… Avoiding Code Duplication </vt:lpstr>
      <vt:lpstr>PowerPoint Presentation</vt:lpstr>
      <vt:lpstr>Factorial – how does it work?</vt:lpstr>
      <vt:lpstr>Factorial – how does it work?</vt:lpstr>
      <vt:lpstr>Factorial – how does it work?</vt:lpstr>
      <vt:lpstr>What if we used print instead of return?</vt:lpstr>
      <vt:lpstr>Example - Palindromes</vt:lpstr>
      <vt:lpstr>Example - Palindromes</vt:lpstr>
      <vt:lpstr>Palindromes – Code</vt:lpstr>
      <vt:lpstr>Functions can call other functions</vt:lpstr>
      <vt:lpstr>Passing Arguments to Functions</vt:lpstr>
      <vt:lpstr>Passing Arguments to Functions</vt:lpstr>
      <vt:lpstr>Passing Arguments to Functions</vt:lpstr>
      <vt:lpstr>Lambda function</vt:lpstr>
      <vt:lpstr>Lambda function (Advanced)</vt:lpstr>
      <vt:lpstr>Default Arguments For Functions</vt:lpstr>
      <vt:lpstr>Default Arguments For Functions</vt:lpstr>
      <vt:lpstr>PowerPoint Presentation</vt:lpstr>
      <vt:lpstr>Assignment rules in Python</vt:lpstr>
      <vt:lpstr>Data Types: Mutable vs. Immutable</vt:lpstr>
      <vt:lpstr>Assignments of List Variables</vt:lpstr>
      <vt:lpstr>Assignments of List Variables</vt:lpstr>
      <vt:lpstr>Assignments of List Variables</vt:lpstr>
      <vt:lpstr>Assignments of List Variables</vt:lpstr>
      <vt:lpstr>Assignments of List Variables</vt:lpstr>
      <vt:lpstr>Scope of a function Local vs. Global variables</vt:lpstr>
      <vt:lpstr>Passing Arguments to Functions</vt:lpstr>
      <vt:lpstr>Example: Mutable vs. Immutable arguments to a function</vt:lpstr>
      <vt:lpstr>Summary:  Options for returning information from a function</vt:lpstr>
      <vt:lpstr>BONUS:  Local vs. Global variables</vt:lpstr>
      <vt:lpstr>Local vs. Global variables</vt:lpstr>
      <vt:lpstr>Local vs. Global variables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3</dc:title>
  <dc:creator>Dvir Netanely</dc:creator>
  <cp:lastModifiedBy>Zvi Gregory Geft</cp:lastModifiedBy>
  <cp:revision>1174</cp:revision>
  <dcterms:created xsi:type="dcterms:W3CDTF">2007-03-25T12:09:30Z</dcterms:created>
  <dcterms:modified xsi:type="dcterms:W3CDTF">2020-11-05T08:16:08Z</dcterms:modified>
</cp:coreProperties>
</file>