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49" r:id="rId2"/>
  </p:sldMasterIdLst>
  <p:notesMasterIdLst>
    <p:notesMasterId r:id="rId78"/>
  </p:notesMasterIdLst>
  <p:handoutMasterIdLst>
    <p:handoutMasterId r:id="rId79"/>
  </p:handoutMasterIdLst>
  <p:sldIdLst>
    <p:sldId id="360" r:id="rId3"/>
    <p:sldId id="374" r:id="rId4"/>
    <p:sldId id="375" r:id="rId5"/>
    <p:sldId id="376" r:id="rId6"/>
    <p:sldId id="377" r:id="rId7"/>
    <p:sldId id="378" r:id="rId8"/>
    <p:sldId id="379" r:id="rId9"/>
    <p:sldId id="380" r:id="rId10"/>
    <p:sldId id="381" r:id="rId11"/>
    <p:sldId id="382" r:id="rId12"/>
    <p:sldId id="383" r:id="rId13"/>
    <p:sldId id="384" r:id="rId14"/>
    <p:sldId id="385" r:id="rId15"/>
    <p:sldId id="386" r:id="rId16"/>
    <p:sldId id="387" r:id="rId17"/>
    <p:sldId id="388" r:id="rId18"/>
    <p:sldId id="389" r:id="rId19"/>
    <p:sldId id="390" r:id="rId20"/>
    <p:sldId id="391" r:id="rId21"/>
    <p:sldId id="392" r:id="rId22"/>
    <p:sldId id="393" r:id="rId23"/>
    <p:sldId id="394" r:id="rId24"/>
    <p:sldId id="395" r:id="rId25"/>
    <p:sldId id="396" r:id="rId26"/>
    <p:sldId id="397" r:id="rId27"/>
    <p:sldId id="398" r:id="rId28"/>
    <p:sldId id="399" r:id="rId29"/>
    <p:sldId id="400" r:id="rId30"/>
    <p:sldId id="401" r:id="rId31"/>
    <p:sldId id="402" r:id="rId32"/>
    <p:sldId id="477" r:id="rId33"/>
    <p:sldId id="404" r:id="rId34"/>
    <p:sldId id="405" r:id="rId35"/>
    <p:sldId id="478" r:id="rId36"/>
    <p:sldId id="479" r:id="rId37"/>
    <p:sldId id="480" r:id="rId38"/>
    <p:sldId id="481" r:id="rId39"/>
    <p:sldId id="493" r:id="rId40"/>
    <p:sldId id="494" r:id="rId41"/>
    <p:sldId id="495" r:id="rId42"/>
    <p:sldId id="496" r:id="rId43"/>
    <p:sldId id="497" r:id="rId44"/>
    <p:sldId id="504" r:id="rId45"/>
    <p:sldId id="505" r:id="rId46"/>
    <p:sldId id="498" r:id="rId47"/>
    <p:sldId id="506" r:id="rId48"/>
    <p:sldId id="507" r:id="rId49"/>
    <p:sldId id="482" r:id="rId50"/>
    <p:sldId id="418" r:id="rId51"/>
    <p:sldId id="420" r:id="rId52"/>
    <p:sldId id="421" r:id="rId53"/>
    <p:sldId id="422" r:id="rId54"/>
    <p:sldId id="502" r:id="rId55"/>
    <p:sldId id="486" r:id="rId56"/>
    <p:sldId id="487" r:id="rId57"/>
    <p:sldId id="488" r:id="rId58"/>
    <p:sldId id="489" r:id="rId59"/>
    <p:sldId id="490" r:id="rId60"/>
    <p:sldId id="423" r:id="rId61"/>
    <p:sldId id="424" r:id="rId62"/>
    <p:sldId id="425" r:id="rId63"/>
    <p:sldId id="426" r:id="rId64"/>
    <p:sldId id="427" r:id="rId65"/>
    <p:sldId id="428" r:id="rId66"/>
    <p:sldId id="429" r:id="rId67"/>
    <p:sldId id="430" r:id="rId68"/>
    <p:sldId id="431" r:id="rId69"/>
    <p:sldId id="432" r:id="rId70"/>
    <p:sldId id="433" r:id="rId71"/>
    <p:sldId id="434" r:id="rId72"/>
    <p:sldId id="435" r:id="rId73"/>
    <p:sldId id="436" r:id="rId74"/>
    <p:sldId id="437" r:id="rId75"/>
    <p:sldId id="438" r:id="rId76"/>
    <p:sldId id="503" r:id="rId77"/>
  </p:sldIdLst>
  <p:sldSz cx="9144000" cy="6858000" type="screen4x3"/>
  <p:notesSz cx="6788150" cy="9917113"/>
  <p:defaultTextStyle>
    <a:defPPr>
      <a:defRPr lang="en-US"/>
    </a:defPPr>
    <a:lvl1pPr algn="l" rtl="0" fontAlgn="base">
      <a:spcBef>
        <a:spcPct val="5000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37B7"/>
    <a:srgbClr val="FF66FF"/>
    <a:srgbClr val="0000FF"/>
    <a:srgbClr val="FF860D"/>
    <a:srgbClr val="0033CC"/>
    <a:srgbClr val="CC0099"/>
    <a:srgbClr val="0099FF"/>
    <a:srgbClr val="FF1515"/>
    <a:srgbClr val="006600"/>
    <a:srgbClr val="009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320" autoAdjust="0"/>
    <p:restoredTop sz="91921" autoAdjust="0"/>
  </p:normalViewPr>
  <p:slideViewPr>
    <p:cSldViewPr>
      <p:cViewPr varScale="1">
        <p:scale>
          <a:sx n="105" d="100"/>
          <a:sy n="105" d="100"/>
        </p:scale>
        <p:origin x="158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6" Type="http://schemas.openxmlformats.org/officeDocument/2006/relationships/slide" Target="slides/slide7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notesMaster" Target="notesMasters/notesMaster1.xml"/><Relationship Id="rId8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presProps" Target="pres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846513" y="0"/>
            <a:ext cx="294163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97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1588" y="0"/>
            <a:ext cx="294163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97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3846513" y="9420225"/>
            <a:ext cx="294163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97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1588" y="9420225"/>
            <a:ext cx="294163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fld id="{99617014-7D69-4270-91A5-B5DCA93A2D09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2811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16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4925" y="0"/>
            <a:ext cx="29416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06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5988" y="744538"/>
            <a:ext cx="4957762" cy="3717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57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0113"/>
            <a:ext cx="5429250" cy="4462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57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0225"/>
            <a:ext cx="29416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57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4925" y="9420225"/>
            <a:ext cx="29416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fld id="{9A8D7C27-D48B-4CC0-A0C5-D64EA5143E1B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1268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 dirty="0">
              <a:latin typeface="Arial" pitchFamily="34" charset="0"/>
            </a:endParaRPr>
          </a:p>
        </p:txBody>
      </p:sp>
      <p:sp>
        <p:nvSpPr>
          <p:cNvPr id="70660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9F0E2D9-541C-47EA-9E0E-C1BDABE2C033}" type="slidenum">
              <a:rPr lang="ar-SA" smtClean="0">
                <a:latin typeface="Arial" pitchFamily="34" charset="0"/>
              </a:rPr>
              <a:pPr/>
              <a:t>1</a:t>
            </a:fld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878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2403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>
              <a:latin typeface="Arial" pitchFamily="34" charset="0"/>
            </a:endParaRPr>
          </a:p>
        </p:txBody>
      </p:sp>
      <p:sp>
        <p:nvSpPr>
          <p:cNvPr id="102404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18C9B3F-A962-4F80-B7E0-ED43EFB105FA}" type="slidenum">
              <a:rPr lang="ar-SA" smtClean="0">
                <a:latin typeface="Arial" pitchFamily="34" charset="0"/>
              </a:rPr>
              <a:pPr/>
              <a:t>12</a:t>
            </a:fld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53375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4451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>
              <a:latin typeface="Arial" pitchFamily="34" charset="0"/>
            </a:endParaRPr>
          </a:p>
        </p:txBody>
      </p:sp>
      <p:sp>
        <p:nvSpPr>
          <p:cNvPr id="104452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E1AD250-A56C-4E86-85C9-95C87DE6D556}" type="slidenum">
              <a:rPr lang="ar-SA" smtClean="0">
                <a:latin typeface="Arial" pitchFamily="34" charset="0"/>
              </a:rPr>
              <a:pPr/>
              <a:t>13</a:t>
            </a:fld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8284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5475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>
              <a:latin typeface="Arial" pitchFamily="34" charset="0"/>
            </a:endParaRPr>
          </a:p>
        </p:txBody>
      </p:sp>
      <p:sp>
        <p:nvSpPr>
          <p:cNvPr id="105476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7451713-23CD-4288-A916-0BA19A97D108}" type="slidenum">
              <a:rPr lang="ar-SA" smtClean="0">
                <a:latin typeface="Arial" pitchFamily="34" charset="0"/>
              </a:rPr>
              <a:pPr/>
              <a:t>14</a:t>
            </a:fld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61838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6499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>
              <a:latin typeface="Arial" pitchFamily="34" charset="0"/>
            </a:endParaRPr>
          </a:p>
        </p:txBody>
      </p:sp>
      <p:sp>
        <p:nvSpPr>
          <p:cNvPr id="106500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10AC35-8087-421B-8A1A-DE7714940BE2}" type="slidenum">
              <a:rPr lang="ar-SA" smtClean="0">
                <a:latin typeface="Arial" pitchFamily="34" charset="0"/>
              </a:rPr>
              <a:pPr/>
              <a:t>15</a:t>
            </a:fld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01474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7523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>
              <a:latin typeface="Arial" pitchFamily="34" charset="0"/>
            </a:endParaRPr>
          </a:p>
        </p:txBody>
      </p:sp>
      <p:sp>
        <p:nvSpPr>
          <p:cNvPr id="107524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E38C03D-002E-4A71-B926-1AB2FC911D0D}" type="slidenum">
              <a:rPr lang="ar-SA" smtClean="0">
                <a:latin typeface="Arial" pitchFamily="34" charset="0"/>
              </a:rPr>
              <a:pPr/>
              <a:t>16</a:t>
            </a:fld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43919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8547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>
              <a:latin typeface="Arial" pitchFamily="34" charset="0"/>
            </a:endParaRPr>
          </a:p>
        </p:txBody>
      </p:sp>
      <p:sp>
        <p:nvSpPr>
          <p:cNvPr id="108548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B7377F-79D8-45D8-A7AD-293D58043AFB}" type="slidenum">
              <a:rPr lang="ar-SA" smtClean="0">
                <a:latin typeface="Arial" pitchFamily="34" charset="0"/>
              </a:rPr>
              <a:pPr/>
              <a:t>17</a:t>
            </a:fld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48341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9571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>
              <a:latin typeface="Arial" pitchFamily="34" charset="0"/>
            </a:endParaRPr>
          </a:p>
        </p:txBody>
      </p:sp>
      <p:sp>
        <p:nvSpPr>
          <p:cNvPr id="109572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4D1439-70C3-4DEA-B000-8EBA2A267654}" type="slidenum">
              <a:rPr lang="ar-SA" smtClean="0">
                <a:latin typeface="Arial" pitchFamily="34" charset="0"/>
              </a:rPr>
              <a:pPr/>
              <a:t>18</a:t>
            </a:fld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64168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0595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>
              <a:latin typeface="Arial" pitchFamily="34" charset="0"/>
            </a:endParaRPr>
          </a:p>
        </p:txBody>
      </p:sp>
      <p:sp>
        <p:nvSpPr>
          <p:cNvPr id="110596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36EF5D3-E574-4624-BF9D-6EA2C6BBD82B}" type="slidenum">
              <a:rPr lang="ar-SA" smtClean="0">
                <a:latin typeface="Arial" pitchFamily="34" charset="0"/>
              </a:rPr>
              <a:pPr/>
              <a:t>19</a:t>
            </a:fld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03325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1619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>
              <a:latin typeface="Arial" pitchFamily="34" charset="0"/>
            </a:endParaRPr>
          </a:p>
        </p:txBody>
      </p:sp>
      <p:sp>
        <p:nvSpPr>
          <p:cNvPr id="111620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2239D99-31CF-4A56-9D47-22F1EC17BE88}" type="slidenum">
              <a:rPr lang="ar-SA" smtClean="0">
                <a:latin typeface="Arial" pitchFamily="34" charset="0"/>
              </a:rPr>
              <a:pPr/>
              <a:t>20</a:t>
            </a:fld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3363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43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>
              <a:latin typeface="Arial" pitchFamily="34" charset="0"/>
            </a:endParaRPr>
          </a:p>
        </p:txBody>
      </p:sp>
      <p:sp>
        <p:nvSpPr>
          <p:cNvPr id="112644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5BD7B59-7623-4D9D-BD79-0F7276528FBF}" type="slidenum">
              <a:rPr lang="ar-SA" smtClean="0">
                <a:latin typeface="Arial" pitchFamily="34" charset="0"/>
              </a:rPr>
              <a:pPr/>
              <a:t>21</a:t>
            </a:fld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05532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6259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>
              <a:latin typeface="Arial" pitchFamily="34" charset="0"/>
            </a:endParaRPr>
          </a:p>
        </p:txBody>
      </p:sp>
      <p:sp>
        <p:nvSpPr>
          <p:cNvPr id="96260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2AED3E7-0B8E-488C-B1AF-4AB15C6D9F39}" type="slidenum">
              <a:rPr lang="ar-SA" smtClean="0">
                <a:latin typeface="Arial" pitchFamily="34" charset="0"/>
              </a:rPr>
              <a:pPr/>
              <a:t>4</a:t>
            </a:fld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911533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43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>
              <a:latin typeface="Arial" pitchFamily="34" charset="0"/>
            </a:endParaRPr>
          </a:p>
        </p:txBody>
      </p:sp>
      <p:sp>
        <p:nvSpPr>
          <p:cNvPr id="112644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5BD7B59-7623-4D9D-BD79-0F7276528FBF}" type="slidenum">
              <a:rPr lang="ar-SA" smtClean="0">
                <a:latin typeface="Arial" pitchFamily="34" charset="0"/>
              </a:rPr>
              <a:pPr/>
              <a:t>22</a:t>
            </a:fld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978058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5715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>
              <a:latin typeface="Arial" pitchFamily="34" charset="0"/>
            </a:endParaRPr>
          </a:p>
        </p:txBody>
      </p:sp>
      <p:sp>
        <p:nvSpPr>
          <p:cNvPr id="115716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2E4F0B8-07B4-4907-B00F-C85DD42030BA}" type="slidenum">
              <a:rPr lang="ar-SA" smtClean="0">
                <a:latin typeface="Arial" pitchFamily="34" charset="0"/>
              </a:rPr>
              <a:pPr/>
              <a:t>23</a:t>
            </a:fld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986784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6739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>
              <a:latin typeface="Arial" pitchFamily="34" charset="0"/>
            </a:endParaRPr>
          </a:p>
        </p:txBody>
      </p:sp>
      <p:sp>
        <p:nvSpPr>
          <p:cNvPr id="116740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3B921EA-CA18-4CD6-BD27-9AC2FEE75412}" type="slidenum">
              <a:rPr lang="ar-SA" smtClean="0">
                <a:latin typeface="Arial" pitchFamily="34" charset="0"/>
              </a:rPr>
              <a:pPr/>
              <a:t>24</a:t>
            </a:fld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561009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7763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>
              <a:latin typeface="Arial" pitchFamily="34" charset="0"/>
            </a:endParaRPr>
          </a:p>
        </p:txBody>
      </p:sp>
      <p:sp>
        <p:nvSpPr>
          <p:cNvPr id="117764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BC57458-2E60-4BBB-BF8A-F960B16745E3}" type="slidenum">
              <a:rPr lang="ar-SA" smtClean="0">
                <a:latin typeface="Arial" pitchFamily="34" charset="0"/>
              </a:rPr>
              <a:pPr/>
              <a:t>25</a:t>
            </a:fld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1806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8787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>
              <a:latin typeface="Arial" pitchFamily="34" charset="0"/>
            </a:endParaRPr>
          </a:p>
        </p:txBody>
      </p:sp>
      <p:sp>
        <p:nvSpPr>
          <p:cNvPr id="118788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A5579B6-EA09-4449-A4BA-FFA2D949C476}" type="slidenum">
              <a:rPr lang="ar-SA" smtClean="0">
                <a:latin typeface="Arial" pitchFamily="34" charset="0"/>
              </a:rPr>
              <a:pPr/>
              <a:t>26</a:t>
            </a:fld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261041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5235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>
              <a:latin typeface="Arial" pitchFamily="34" charset="0"/>
            </a:endParaRPr>
          </a:p>
        </p:txBody>
      </p:sp>
      <p:sp>
        <p:nvSpPr>
          <p:cNvPr id="95236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E16AC4-A605-48D6-8860-B3F672239B23}" type="slidenum">
              <a:rPr lang="ar-SA" smtClean="0">
                <a:latin typeface="Arial" pitchFamily="34" charset="0"/>
              </a:rPr>
              <a:pPr/>
              <a:t>27</a:t>
            </a:fld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571127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8307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>
              <a:latin typeface="Arial" pitchFamily="34" charset="0"/>
            </a:endParaRPr>
          </a:p>
        </p:txBody>
      </p:sp>
      <p:sp>
        <p:nvSpPr>
          <p:cNvPr id="98308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BA692B3-C2D6-4C39-BC90-EFB67D304C0A}" type="slidenum">
              <a:rPr lang="ar-SA" smtClean="0">
                <a:latin typeface="Arial" pitchFamily="34" charset="0"/>
              </a:rPr>
              <a:pPr/>
              <a:t>28</a:t>
            </a:fld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268923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B6CF0AB-8B77-43F1-AAA0-38AEAFA5E21C}" type="slidenum">
              <a:rPr lang="he-IL" altLang="en-US" smtClean="0">
                <a:latin typeface="Arial" pitchFamily="34" charset="0"/>
              </a:rPr>
              <a:pPr/>
              <a:t>29</a:t>
            </a:fld>
            <a:endParaRPr lang="en-US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57762" cy="3719512"/>
          </a:xfrm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708525"/>
            <a:ext cx="4975225" cy="4464050"/>
          </a:xfrm>
          <a:noFill/>
          <a:ln/>
        </p:spPr>
        <p:txBody>
          <a:bodyPr/>
          <a:lstStyle/>
          <a:p>
            <a:endParaRPr lang="he-IL" alt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235622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D39732D-154D-4FBB-BC93-8809BBE54080}" type="slidenum">
              <a:rPr lang="he-IL" altLang="en-US" smtClean="0">
                <a:latin typeface="Arial" pitchFamily="34" charset="0"/>
              </a:rPr>
              <a:pPr/>
              <a:t>30</a:t>
            </a:fld>
            <a:endParaRPr lang="en-US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57762" cy="3719512"/>
          </a:xfrm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708525"/>
            <a:ext cx="4975225" cy="4464050"/>
          </a:xfrm>
          <a:noFill/>
          <a:ln/>
        </p:spPr>
        <p:txBody>
          <a:bodyPr/>
          <a:lstStyle/>
          <a:p>
            <a:endParaRPr lang="he-IL" alt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964559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2883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>
              <a:latin typeface="Arial" pitchFamily="34" charset="0"/>
            </a:endParaRPr>
          </a:p>
        </p:txBody>
      </p:sp>
      <p:sp>
        <p:nvSpPr>
          <p:cNvPr id="122884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3EFDE1E-7861-410E-B3AE-895EA356707F}" type="slidenum">
              <a:rPr lang="ar-SA" smtClean="0">
                <a:latin typeface="Arial" pitchFamily="34" charset="0"/>
              </a:rPr>
              <a:pPr/>
              <a:t>32</a:t>
            </a:fld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70936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7283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>
              <a:latin typeface="Arial" pitchFamily="34" charset="0"/>
            </a:endParaRPr>
          </a:p>
        </p:txBody>
      </p:sp>
      <p:sp>
        <p:nvSpPr>
          <p:cNvPr id="97284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1FDC980-44CC-400C-96AD-25CCF47F32C2}" type="slidenum">
              <a:rPr lang="ar-SA" smtClean="0">
                <a:latin typeface="Arial" pitchFamily="34" charset="0"/>
              </a:rPr>
              <a:pPr/>
              <a:t>5</a:t>
            </a:fld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602958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3907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>
              <a:latin typeface="Arial" pitchFamily="34" charset="0"/>
            </a:endParaRPr>
          </a:p>
        </p:txBody>
      </p:sp>
      <p:sp>
        <p:nvSpPr>
          <p:cNvPr id="123908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C70682D-1198-42CA-BC9C-89DD095D2F41}" type="slidenum">
              <a:rPr lang="ar-SA" smtClean="0">
                <a:latin typeface="Arial" pitchFamily="34" charset="0"/>
              </a:rPr>
              <a:pPr/>
              <a:t>33</a:t>
            </a:fld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209178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1075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>
              <a:latin typeface="Arial" pitchFamily="34" charset="0"/>
            </a:endParaRPr>
          </a:p>
        </p:txBody>
      </p:sp>
      <p:sp>
        <p:nvSpPr>
          <p:cNvPr id="131076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E74A5FC3-6381-4001-B1DF-B4A990ACA78C}" type="slidenum">
              <a:rPr lang="ar-SA" smtClean="0"/>
              <a:pPr eaLnBrk="1" hangingPunct="1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15968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2099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>
              <a:latin typeface="Arial" pitchFamily="34" charset="0"/>
            </a:endParaRPr>
          </a:p>
        </p:txBody>
      </p:sp>
      <p:sp>
        <p:nvSpPr>
          <p:cNvPr id="132100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A7D94CE7-CE9C-4460-A6E2-BC41810A746C}" type="slidenum">
              <a:rPr lang="ar-SA" smtClean="0"/>
              <a:pPr eaLnBrk="1" hangingPunct="1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49087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2099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>
              <a:latin typeface="Arial" pitchFamily="34" charset="0"/>
            </a:endParaRPr>
          </a:p>
        </p:txBody>
      </p:sp>
      <p:sp>
        <p:nvSpPr>
          <p:cNvPr id="132100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867C1B3-ECD1-45D0-B722-0F6E7D0470B9}" type="slidenum">
              <a:rPr lang="ar-SA" smtClean="0">
                <a:latin typeface="Arial" pitchFamily="34" charset="0"/>
              </a:rPr>
              <a:pPr/>
              <a:t>49</a:t>
            </a:fld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469796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4147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>
              <a:latin typeface="Arial" pitchFamily="34" charset="0"/>
            </a:endParaRPr>
          </a:p>
        </p:txBody>
      </p:sp>
      <p:sp>
        <p:nvSpPr>
          <p:cNvPr id="134148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B21AB17-763C-4141-9191-E1E29055A940}" type="slidenum">
              <a:rPr lang="ar-SA" smtClean="0">
                <a:latin typeface="Arial" pitchFamily="34" charset="0"/>
              </a:rPr>
              <a:pPr/>
              <a:t>50</a:t>
            </a:fld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896405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5171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>
              <a:latin typeface="Arial" pitchFamily="34" charset="0"/>
            </a:endParaRPr>
          </a:p>
        </p:txBody>
      </p:sp>
      <p:sp>
        <p:nvSpPr>
          <p:cNvPr id="135172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2F2051F-DB7F-4535-97D8-1A4C3629DDC6}" type="slidenum">
              <a:rPr lang="ar-SA" smtClean="0">
                <a:latin typeface="Arial" pitchFamily="34" charset="0"/>
              </a:rPr>
              <a:pPr/>
              <a:t>51</a:t>
            </a:fld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499806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6195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>
              <a:latin typeface="Arial" pitchFamily="34" charset="0"/>
            </a:endParaRPr>
          </a:p>
        </p:txBody>
      </p:sp>
      <p:sp>
        <p:nvSpPr>
          <p:cNvPr id="136196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8CFE09C-AE14-488D-B4AD-0C978B627131}" type="slidenum">
              <a:rPr lang="ar-SA" smtClean="0">
                <a:latin typeface="Arial" pitchFamily="34" charset="0"/>
              </a:rPr>
              <a:pPr/>
              <a:t>52</a:t>
            </a:fld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254713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6195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>
              <a:latin typeface="Arial" pitchFamily="34" charset="0"/>
            </a:endParaRPr>
          </a:p>
        </p:txBody>
      </p:sp>
      <p:sp>
        <p:nvSpPr>
          <p:cNvPr id="136196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8CFE09C-AE14-488D-B4AD-0C978B627131}" type="slidenum">
              <a:rPr lang="ar-SA" smtClean="0">
                <a:latin typeface="Arial" pitchFamily="34" charset="0"/>
              </a:rPr>
              <a:pPr/>
              <a:t>53</a:t>
            </a:fld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312419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0899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>
              <a:latin typeface="Arial" pitchFamily="34" charset="0"/>
            </a:endParaRPr>
          </a:p>
        </p:txBody>
      </p:sp>
      <p:sp>
        <p:nvSpPr>
          <p:cNvPr id="80900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8DF1B3-00DF-4469-B488-24DD6509D9A2}" type="slidenum">
              <a:rPr lang="ar-SA" smtClean="0">
                <a:latin typeface="Arial" pitchFamily="34" charset="0"/>
              </a:rPr>
              <a:pPr/>
              <a:t>63</a:t>
            </a:fld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760511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23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>
              <a:latin typeface="Arial" pitchFamily="34" charset="0"/>
            </a:endParaRPr>
          </a:p>
        </p:txBody>
      </p:sp>
      <p:sp>
        <p:nvSpPr>
          <p:cNvPr id="81924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CA1CA19-716D-41B0-8E07-51E60F58535B}" type="slidenum">
              <a:rPr lang="ar-SA" smtClean="0">
                <a:latin typeface="Arial" pitchFamily="34" charset="0"/>
              </a:rPr>
              <a:pPr/>
              <a:t>64</a:t>
            </a:fld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21042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9331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>
              <a:latin typeface="Arial" pitchFamily="34" charset="0"/>
            </a:endParaRPr>
          </a:p>
        </p:txBody>
      </p:sp>
      <p:sp>
        <p:nvSpPr>
          <p:cNvPr id="99332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7D4705-586B-4EA3-8D6E-44E2733164B5}" type="slidenum">
              <a:rPr lang="ar-SA" smtClean="0">
                <a:latin typeface="Arial" pitchFamily="34" charset="0"/>
              </a:rPr>
              <a:pPr/>
              <a:t>6</a:t>
            </a:fld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427848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2947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>
              <a:latin typeface="Arial" pitchFamily="34" charset="0"/>
            </a:endParaRPr>
          </a:p>
        </p:txBody>
      </p:sp>
      <p:sp>
        <p:nvSpPr>
          <p:cNvPr id="82948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A8EF66E-F7F1-4E37-8153-692F903F8AD1}" type="slidenum">
              <a:rPr lang="ar-SA" smtClean="0">
                <a:latin typeface="Arial" pitchFamily="34" charset="0"/>
              </a:rPr>
              <a:pPr/>
              <a:t>65</a:t>
            </a:fld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949808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3971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>
              <a:latin typeface="Arial" pitchFamily="34" charset="0"/>
            </a:endParaRPr>
          </a:p>
        </p:txBody>
      </p:sp>
      <p:sp>
        <p:nvSpPr>
          <p:cNvPr id="83972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C23A879-4584-4CAD-9F75-C97C08C61B3E}" type="slidenum">
              <a:rPr lang="ar-SA" smtClean="0">
                <a:latin typeface="Arial" pitchFamily="34" charset="0"/>
              </a:rPr>
              <a:pPr/>
              <a:t>66</a:t>
            </a:fld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013173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4995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>
              <a:latin typeface="Arial" pitchFamily="34" charset="0"/>
            </a:endParaRPr>
          </a:p>
        </p:txBody>
      </p:sp>
      <p:sp>
        <p:nvSpPr>
          <p:cNvPr id="84996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1112459-1A17-441F-9C5C-5A79D9DBBEB8}" type="slidenum">
              <a:rPr lang="ar-SA" smtClean="0">
                <a:latin typeface="Arial" pitchFamily="34" charset="0"/>
              </a:rPr>
              <a:pPr/>
              <a:t>67</a:t>
            </a:fld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840145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6019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>
              <a:latin typeface="Arial" pitchFamily="34" charset="0"/>
            </a:endParaRPr>
          </a:p>
        </p:txBody>
      </p:sp>
      <p:sp>
        <p:nvSpPr>
          <p:cNvPr id="86020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6315526-D5D8-4EA3-BF9F-C2F309B8CF13}" type="slidenum">
              <a:rPr lang="ar-SA" smtClean="0">
                <a:latin typeface="Arial" pitchFamily="34" charset="0"/>
              </a:rPr>
              <a:pPr/>
              <a:t>68</a:t>
            </a:fld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032460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7043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>
              <a:latin typeface="Arial" pitchFamily="34" charset="0"/>
            </a:endParaRPr>
          </a:p>
        </p:txBody>
      </p:sp>
      <p:sp>
        <p:nvSpPr>
          <p:cNvPr id="87044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7027FA-564C-4869-A2FB-DCFF7B6E17ED}" type="slidenum">
              <a:rPr lang="ar-SA" smtClean="0">
                <a:latin typeface="Arial" pitchFamily="34" charset="0"/>
              </a:rPr>
              <a:pPr/>
              <a:t>69</a:t>
            </a:fld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018080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8067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>
              <a:latin typeface="Arial" pitchFamily="34" charset="0"/>
            </a:endParaRPr>
          </a:p>
        </p:txBody>
      </p:sp>
      <p:sp>
        <p:nvSpPr>
          <p:cNvPr id="88068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3333FD5-71C0-48CF-A986-66FC9C0D99D9}" type="slidenum">
              <a:rPr lang="ar-SA" smtClean="0">
                <a:latin typeface="Arial" pitchFamily="34" charset="0"/>
              </a:rPr>
              <a:pPr/>
              <a:t>70</a:t>
            </a:fld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084378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9091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>
              <a:latin typeface="Arial" pitchFamily="34" charset="0"/>
            </a:endParaRPr>
          </a:p>
        </p:txBody>
      </p:sp>
      <p:sp>
        <p:nvSpPr>
          <p:cNvPr id="89092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CE6FE9-38BE-47D0-956F-3F28678D783F}" type="slidenum">
              <a:rPr lang="ar-SA" smtClean="0">
                <a:latin typeface="Arial" pitchFamily="34" charset="0"/>
              </a:rPr>
              <a:pPr/>
              <a:t>71</a:t>
            </a:fld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018889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0115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>
              <a:latin typeface="Arial" pitchFamily="34" charset="0"/>
            </a:endParaRPr>
          </a:p>
        </p:txBody>
      </p:sp>
      <p:sp>
        <p:nvSpPr>
          <p:cNvPr id="90116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FB4F919-386B-464D-9C7D-FD32E68D5B23}" type="slidenum">
              <a:rPr lang="ar-SA" smtClean="0">
                <a:latin typeface="Arial" pitchFamily="34" charset="0"/>
              </a:rPr>
              <a:pPr/>
              <a:t>72</a:t>
            </a:fld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613231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1139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>
              <a:latin typeface="Arial" pitchFamily="34" charset="0"/>
            </a:endParaRPr>
          </a:p>
        </p:txBody>
      </p:sp>
      <p:sp>
        <p:nvSpPr>
          <p:cNvPr id="91140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005C155-256E-4DD7-8448-F7A0746646CF}" type="slidenum">
              <a:rPr lang="ar-SA" smtClean="0">
                <a:latin typeface="Arial" pitchFamily="34" charset="0"/>
              </a:rPr>
              <a:pPr/>
              <a:t>73</a:t>
            </a:fld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663967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63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>
              <a:latin typeface="Arial" pitchFamily="34" charset="0"/>
            </a:endParaRPr>
          </a:p>
        </p:txBody>
      </p:sp>
      <p:sp>
        <p:nvSpPr>
          <p:cNvPr id="92164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0F2D682-CDB4-4B24-B9FE-30A4C7DD59C4}" type="slidenum">
              <a:rPr lang="ar-SA" smtClean="0">
                <a:latin typeface="Arial" pitchFamily="34" charset="0"/>
              </a:rPr>
              <a:pPr/>
              <a:t>74</a:t>
            </a:fld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55345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4211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>
              <a:latin typeface="Arial" pitchFamily="34" charset="0"/>
            </a:endParaRPr>
          </a:p>
        </p:txBody>
      </p:sp>
      <p:sp>
        <p:nvSpPr>
          <p:cNvPr id="94212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A4E67FB-2218-4A17-9EDA-AE0034F40A2D}" type="slidenum">
              <a:rPr lang="ar-SA" smtClean="0">
                <a:latin typeface="Arial" pitchFamily="34" charset="0"/>
              </a:rPr>
              <a:pPr/>
              <a:t>7</a:t>
            </a:fld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815566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3187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>
              <a:latin typeface="Arial" pitchFamily="34" charset="0"/>
            </a:endParaRPr>
          </a:p>
        </p:txBody>
      </p:sp>
      <p:sp>
        <p:nvSpPr>
          <p:cNvPr id="93188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37497BD-EA93-45BB-B3F0-04CD4B4D13CA}" type="slidenum">
              <a:rPr lang="ar-SA" smtClean="0">
                <a:latin typeface="Arial" pitchFamily="34" charset="0"/>
              </a:rPr>
              <a:pPr/>
              <a:t>75</a:t>
            </a:fld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92512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0355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>
              <a:latin typeface="Arial" pitchFamily="34" charset="0"/>
            </a:endParaRPr>
          </a:p>
        </p:txBody>
      </p:sp>
      <p:sp>
        <p:nvSpPr>
          <p:cNvPr id="100356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79F7CA-45EA-4493-87F6-D28F1419EFED}" type="slidenum">
              <a:rPr lang="ar-SA" smtClean="0">
                <a:latin typeface="Arial" pitchFamily="34" charset="0"/>
              </a:rPr>
              <a:pPr/>
              <a:t>8</a:t>
            </a:fld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10698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0355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>
              <a:latin typeface="Arial" pitchFamily="34" charset="0"/>
            </a:endParaRPr>
          </a:p>
        </p:txBody>
      </p:sp>
      <p:sp>
        <p:nvSpPr>
          <p:cNvPr id="100356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79F7CA-45EA-4493-87F6-D28F1419EFED}" type="slidenum">
              <a:rPr lang="ar-SA" smtClean="0">
                <a:latin typeface="Arial" pitchFamily="34" charset="0"/>
              </a:rPr>
              <a:pPr/>
              <a:t>9</a:t>
            </a:fld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8504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1379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>
              <a:latin typeface="Arial" pitchFamily="34" charset="0"/>
            </a:endParaRPr>
          </a:p>
        </p:txBody>
      </p:sp>
      <p:sp>
        <p:nvSpPr>
          <p:cNvPr id="101380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C952C88-59E9-4E4A-861B-6CD407283F19}" type="slidenum">
              <a:rPr lang="ar-SA" smtClean="0">
                <a:latin typeface="Arial" pitchFamily="34" charset="0"/>
              </a:rPr>
              <a:pPr/>
              <a:t>10</a:t>
            </a:fld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70009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2403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>
              <a:latin typeface="Arial" pitchFamily="34" charset="0"/>
            </a:endParaRPr>
          </a:p>
        </p:txBody>
      </p:sp>
      <p:sp>
        <p:nvSpPr>
          <p:cNvPr id="102404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18C9B3F-A962-4F80-B7E0-ED43EFB105FA}" type="slidenum">
              <a:rPr lang="ar-SA" smtClean="0">
                <a:latin typeface="Arial" pitchFamily="34" charset="0"/>
              </a:rPr>
              <a:pPr/>
              <a:t>11</a:t>
            </a:fld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13651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56BD12-98DE-4A7F-AD20-17E3081894B7}" type="datetime1">
              <a:rPr lang="en-US"/>
              <a:pPr>
                <a:defRPr/>
              </a:pPr>
              <a:t>11/24/2020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CA0430-E38B-47B7-B674-FA86A8D22FAA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434679-849D-4FF7-9F3B-4D47E8AE6793}" type="datetime1">
              <a:rPr lang="en-US"/>
              <a:pPr>
                <a:defRPr/>
              </a:pPr>
              <a:t>11/24/2020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30F40A-9FD3-4A72-93F8-D72CC333E938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BC5A35-DC7D-4603-A71F-3FB50C6E691C}" type="datetime1">
              <a:rPr lang="en-US"/>
              <a:pPr>
                <a:defRPr/>
              </a:pPr>
              <a:t>11/24/2020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EDF64C-66E6-415E-A984-7655BBAF452A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BAAC10-EC86-4F4A-8B90-BA6B8A0E529F}" type="datetime1">
              <a:rPr lang="en-US"/>
              <a:pPr>
                <a:defRPr/>
              </a:pPr>
              <a:t>11/24/2020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39A05A-6589-4FD1-8780-CB967152E987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C64D44-B54F-41CB-9547-23811BE2C090}" type="datetime1">
              <a:rPr lang="en-US"/>
              <a:pPr>
                <a:defRPr/>
              </a:pPr>
              <a:t>11/24/2020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9292EB-F213-49BB-92A8-509DD495B511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98476D-1039-4B91-8193-9E834F2C4A09}" type="datetime1">
              <a:rPr lang="en-US"/>
              <a:pPr>
                <a:defRPr/>
              </a:pPr>
              <a:t>11/24/2020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44F8D2-86A3-4240-9D17-93CEE4ED1454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8987D6-2595-4543-B7DD-0DC72D5022E4}" type="datetime1">
              <a:rPr lang="en-US"/>
              <a:pPr>
                <a:defRPr/>
              </a:pPr>
              <a:t>11/24/2020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D27ECB-259E-4912-88FE-B015FB2D05FF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2D538E-FB44-497C-AD10-26C53F3FD845}" type="datetime1">
              <a:rPr lang="en-US"/>
              <a:pPr>
                <a:defRPr/>
              </a:pPr>
              <a:t>11/24/2020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A3AFFB-9764-4A8A-AB84-E70005395850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51EF92-FC00-4B70-95C8-2710938915FD}" type="datetime1">
              <a:rPr lang="en-US"/>
              <a:pPr>
                <a:defRPr/>
              </a:pPr>
              <a:t>11/24/2020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17E3D1-59A3-4845-80E6-100479E3818C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67277D-9A9A-45A6-B64E-F7AFA276DEB6}" type="datetime1">
              <a:rPr lang="en-US"/>
              <a:pPr>
                <a:defRPr/>
              </a:pPr>
              <a:t>11/24/2020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59EFFD-7248-4062-AA35-EFF3729DF097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FD8EC9-956B-4F1E-9678-A48FC65C2384}" type="datetime1">
              <a:rPr lang="en-US"/>
              <a:pPr>
                <a:defRPr/>
              </a:pPr>
              <a:t>11/24/2020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D95D17-033A-4026-B375-1F09BC18AD63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D1EA8C-F353-4738-844E-39ADB8286231}" type="datetime1">
              <a:rPr lang="en-US"/>
              <a:pPr>
                <a:defRPr/>
              </a:pPr>
              <a:t>11/24/2020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DAC56B-1654-4964-A9C9-63BA9CD7F2DC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8C7500-6449-4C02-A7B4-6D2089C9D625}" type="datetime1">
              <a:rPr lang="en-US"/>
              <a:pPr>
                <a:defRPr/>
              </a:pPr>
              <a:t>11/24/2020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9E7EEE-E3F9-470F-B8D9-02CB5AA9A269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D6CD72-314F-49BD-B720-77E5928EA71D}" type="datetime1">
              <a:rPr lang="en-US"/>
              <a:pPr>
                <a:defRPr/>
              </a:pPr>
              <a:t>11/24/2020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E403C8-61AB-432F-90F4-E7E4B93B486F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63C1AF-4801-484C-88D4-A41FCA0C1F93}" type="datetime1">
              <a:rPr lang="en-US"/>
              <a:pPr>
                <a:defRPr/>
              </a:pPr>
              <a:t>11/24/2020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E4FA9E-7F67-49BF-8392-834C57265BB1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FF965B-3242-475B-9CEA-ED51AA6C3D17}" type="datetime1">
              <a:rPr lang="en-US"/>
              <a:pPr>
                <a:defRPr/>
              </a:pPr>
              <a:t>11/24/2020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3D3179-4633-4231-8EA6-5008C2C9DDE3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82AEE2-24DB-4BCC-8D68-64F747B75050}" type="datetime1">
              <a:rPr lang="en-US"/>
              <a:pPr>
                <a:defRPr/>
              </a:pPr>
              <a:t>11/24/2020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D7BACE-2352-42FC-8CB4-68DE11DA9651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4FDB2A-FEDB-4D20-BE66-8EA7F4FD62AC}" type="datetime1">
              <a:rPr lang="en-US"/>
              <a:pPr>
                <a:defRPr/>
              </a:pPr>
              <a:t>11/24/2020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D0D6F4-F265-4DBF-9AFC-494944A4696A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65DF81-FD17-47C5-844F-62C22A31ED1E}" type="datetime1">
              <a:rPr lang="en-US"/>
              <a:pPr>
                <a:defRPr/>
              </a:pPr>
              <a:t>11/24/2020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2EEA9F-C7F9-49AA-8FB4-3EB66D6DA9CD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5D97C8-0010-4187-8563-3EFE174551CA}" type="datetime1">
              <a:rPr lang="en-US"/>
              <a:pPr>
                <a:defRPr/>
              </a:pPr>
              <a:t>11/24/2020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355588-8194-4EB9-BB06-7E91A9801F3C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7008C8-51C9-4CD2-A94D-D0B6015214A3}" type="datetime1">
              <a:rPr lang="en-US"/>
              <a:pPr>
                <a:defRPr/>
              </a:pPr>
              <a:t>11/24/2020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4D787A-6204-4255-BB24-C4152069407E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674635-C2B1-4449-A50D-6A2E91DD0FE6}" type="datetime1">
              <a:rPr lang="en-US"/>
              <a:pPr>
                <a:defRPr/>
              </a:pPr>
              <a:t>11/24/2020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8AA0CC-D770-4589-B7C4-DFD0D08E2510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6EA30F-4DDD-4553-8F65-A49372784956}" type="datetime1">
              <a:rPr lang="en-US"/>
              <a:pPr>
                <a:defRPr/>
              </a:pPr>
              <a:t>11/24/2020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25C0B9-866B-4B2F-AE92-624D195C3E1A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331CAC-8313-4974-B67C-316C2C9C6A51}" type="datetime1">
              <a:rPr lang="en-US"/>
              <a:pPr>
                <a:defRPr/>
              </a:pPr>
              <a:t>11/24/2020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4A228E-D771-40C9-8358-027C5FF05202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>
                <a:latin typeface="Arial" charset="0"/>
              </a:defRPr>
            </a:lvl1pPr>
          </a:lstStyle>
          <a:p>
            <a:pPr>
              <a:defRPr/>
            </a:pPr>
            <a:fld id="{C9685DB1-4E3A-4827-98C0-CDCBEE583DA8}" type="datetime1">
              <a:rPr lang="en-US"/>
              <a:pPr>
                <a:defRPr/>
              </a:pPr>
              <a:t>11/24/2020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667000" y="6381750"/>
            <a:ext cx="44196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40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2133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6AA70E3A-91A5-4A5C-B88C-2BBB802EFB86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8" r:id="rId1"/>
    <p:sldLayoutId id="2147483859" r:id="rId2"/>
    <p:sldLayoutId id="2147483860" r:id="rId3"/>
    <p:sldLayoutId id="2147483861" r:id="rId4"/>
    <p:sldLayoutId id="2147483862" r:id="rId5"/>
    <p:sldLayoutId id="2147483863" r:id="rId6"/>
    <p:sldLayoutId id="2147483864" r:id="rId7"/>
    <p:sldLayoutId id="2147483865" r:id="rId8"/>
    <p:sldLayoutId id="2147483866" r:id="rId9"/>
    <p:sldLayoutId id="2147483867" r:id="rId10"/>
    <p:sldLayoutId id="2147483868" r:id="rId11"/>
    <p:sldLayoutId id="2147483869" r:id="rId12"/>
    <p:sldLayoutId id="2147483870" r:id="rId1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 Narrow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 Narrow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 Narrow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 Narrow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 Narrow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 Narrow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 Narrow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 Narrow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rgbClr val="003399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rgbClr val="003399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3399"/>
          </a:solidFill>
          <a:latin typeface="Arial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v"/>
        <a:defRPr sz="2000">
          <a:solidFill>
            <a:srgbClr val="003399"/>
          </a:solidFill>
          <a:latin typeface="Arial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v"/>
        <a:defRPr sz="2000">
          <a:solidFill>
            <a:srgbClr val="003399"/>
          </a:solidFill>
          <a:latin typeface="Arial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 sz="2000">
          <a:solidFill>
            <a:srgbClr val="003399"/>
          </a:solidFill>
          <a:latin typeface="Arial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 sz="2000">
          <a:solidFill>
            <a:srgbClr val="003399"/>
          </a:solidFill>
          <a:latin typeface="Arial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 sz="2000">
          <a:solidFill>
            <a:srgbClr val="003399"/>
          </a:solidFill>
          <a:latin typeface="Arial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 sz="2000">
          <a:solidFill>
            <a:srgbClr val="003399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>
                <a:latin typeface="Arial" charset="0"/>
              </a:defRPr>
            </a:lvl1pPr>
          </a:lstStyle>
          <a:p>
            <a:pPr>
              <a:defRPr/>
            </a:pPr>
            <a:fld id="{CA5FD561-CD20-4CBE-B131-D9BDFA7566C1}" type="datetime1">
              <a:rPr lang="en-US"/>
              <a:pPr>
                <a:defRPr/>
              </a:pPr>
              <a:t>11/24/2020</a:t>
            </a:fld>
            <a:endParaRPr lang="en-US"/>
          </a:p>
        </p:txBody>
      </p:sp>
      <p:sp>
        <p:nvSpPr>
          <p:cNvPr id="6144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40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934020AD-E074-4A71-A03F-BF6A87728255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1" r:id="rId1"/>
    <p:sldLayoutId id="2147483872" r:id="rId2"/>
    <p:sldLayoutId id="2147483873" r:id="rId3"/>
    <p:sldLayoutId id="2147483874" r:id="rId4"/>
    <p:sldLayoutId id="2147483875" r:id="rId5"/>
    <p:sldLayoutId id="2147483876" r:id="rId6"/>
    <p:sldLayoutId id="2147483877" r:id="rId7"/>
    <p:sldLayoutId id="2147483878" r:id="rId8"/>
    <p:sldLayoutId id="2147483879" r:id="rId9"/>
    <p:sldLayoutId id="2147483880" r:id="rId10"/>
    <p:sldLayoutId id="2147483881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ibonacci_number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2A1E85-08EA-4B48-B384-7D1D917588D6}" type="slidenum">
              <a:rPr lang="he-IL">
                <a:cs typeface="Arial" pitchFamily="34" charset="0"/>
              </a:rPr>
              <a:pPr>
                <a:defRPr/>
              </a:pPr>
              <a:t>1</a:t>
            </a:fld>
            <a:endParaRPr lang="en-US">
              <a:cs typeface="Arial" pitchFamily="34" charset="0"/>
            </a:endParaRPr>
          </a:p>
        </p:txBody>
      </p:sp>
      <p:sp>
        <p:nvSpPr>
          <p:cNvPr id="7172" name="Rectangle 7"/>
          <p:cNvSpPr>
            <a:spLocks noChangeArrowheads="1"/>
          </p:cNvSpPr>
          <p:nvPr/>
        </p:nvSpPr>
        <p:spPr bwMode="auto">
          <a:xfrm>
            <a:off x="419100" y="5312842"/>
            <a:ext cx="8305800" cy="1301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0"/>
              </a:spcBef>
              <a:defRPr/>
            </a:pPr>
            <a:r>
              <a:rPr lang="en-GB" sz="4800" b="1" kern="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Lecture 6</a:t>
            </a:r>
            <a:r>
              <a:rPr lang="en-GB" sz="4800" kern="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GB" sz="4800" b="1" kern="0" dirty="0">
                <a:solidFill>
                  <a:srgbClr val="99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Recursion</a:t>
            </a:r>
            <a:endParaRPr lang="en-US" sz="4800" b="1" kern="0" dirty="0">
              <a:solidFill>
                <a:srgbClr val="99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357570" y="4572000"/>
            <a:ext cx="2428871" cy="437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  <a:spcBef>
                <a:spcPct val="20000"/>
              </a:spcBef>
            </a:pPr>
            <a:r>
              <a:rPr lang="en-US" sz="2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Fall 2020-2021</a:t>
            </a:r>
          </a:p>
        </p:txBody>
      </p:sp>
      <p:sp>
        <p:nvSpPr>
          <p:cNvPr id="7" name="Title 1"/>
          <p:cNvSpPr>
            <a:spLocks noGrp="1"/>
          </p:cNvSpPr>
          <p:nvPr/>
        </p:nvSpPr>
        <p:spPr bwMode="auto">
          <a:xfrm>
            <a:off x="0" y="1447800"/>
            <a:ext cx="91440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GB" sz="8000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  <a:t>Programming </a:t>
            </a:r>
            <a:br>
              <a:rPr lang="en-GB" sz="8000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GB" sz="8000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  <a:t>for Engineers </a:t>
            </a:r>
            <a:br>
              <a:rPr lang="en-GB" sz="8000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GB" sz="8000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  <a:t>in </a:t>
            </a:r>
            <a:r>
              <a:rPr lang="en-GB" sz="8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  <a:t>Python</a:t>
            </a:r>
            <a:r>
              <a:rPr lang="en-GB" sz="8000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endParaRPr lang="he-IL" sz="8000" dirty="0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56442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14740552-A31A-4927-AD24-32BDE410F228}"/>
              </a:ext>
            </a:extLst>
          </p:cNvPr>
          <p:cNvSpPr txBox="1"/>
          <p:nvPr/>
        </p:nvSpPr>
        <p:spPr>
          <a:xfrm>
            <a:off x="286512" y="1312485"/>
            <a:ext cx="5562600" cy="138499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defTabSz="457200">
              <a:spcBef>
                <a:spcPts val="0"/>
              </a:spcBef>
            </a:pPr>
            <a:r>
              <a:rPr lang="pt-BR" sz="2100" b="1" dirty="0">
                <a:solidFill>
                  <a:srgbClr val="FF860D"/>
                </a:solidFill>
                <a:latin typeface="Courier" pitchFamily="49" charset="0"/>
              </a:rPr>
              <a:t>def</a:t>
            </a:r>
            <a:r>
              <a:rPr lang="pt-BR" sz="2100" b="1" dirty="0">
                <a:latin typeface="Courier" pitchFamily="49" charset="0"/>
              </a:rPr>
              <a:t> </a:t>
            </a:r>
            <a:r>
              <a:rPr lang="pt-BR" sz="2100" b="1" dirty="0">
                <a:solidFill>
                  <a:srgbClr val="0000FF"/>
                </a:solidFill>
                <a:latin typeface="Courier" pitchFamily="49" charset="0"/>
              </a:rPr>
              <a:t>factorial</a:t>
            </a:r>
            <a:r>
              <a:rPr lang="pt-BR" sz="2100" b="1" dirty="0">
                <a:latin typeface="Courier" pitchFamily="49" charset="0"/>
              </a:rPr>
              <a:t>(n):</a:t>
            </a:r>
            <a:endParaRPr lang="pt-BR" sz="2100" b="1" dirty="0">
              <a:solidFill>
                <a:srgbClr val="009A00"/>
              </a:solidFill>
            </a:endParaRPr>
          </a:p>
          <a:p>
            <a:pPr defTabSz="457200">
              <a:spcBef>
                <a:spcPts val="0"/>
              </a:spcBef>
            </a:pPr>
            <a:r>
              <a:rPr lang="pt-BR" sz="2100" b="1" dirty="0">
                <a:solidFill>
                  <a:srgbClr val="009A00"/>
                </a:solidFill>
                <a:latin typeface="Courier" pitchFamily="49" charset="0"/>
              </a:rPr>
              <a:t>	</a:t>
            </a:r>
            <a:r>
              <a:rPr lang="pt-BR" sz="2100" b="1" dirty="0">
                <a:solidFill>
                  <a:srgbClr val="FF860D"/>
                </a:solidFill>
                <a:latin typeface="Courier" pitchFamily="49" charset="0"/>
              </a:rPr>
              <a:t>if</a:t>
            </a:r>
            <a:r>
              <a:rPr lang="pt-BR" sz="2100" b="1" dirty="0">
                <a:latin typeface="Courier" pitchFamily="49" charset="0"/>
              </a:rPr>
              <a:t> n == 0: </a:t>
            </a:r>
          </a:p>
          <a:p>
            <a:pPr defTabSz="457200">
              <a:spcBef>
                <a:spcPts val="0"/>
              </a:spcBef>
            </a:pPr>
            <a:r>
              <a:rPr lang="pt-BR" sz="2100" b="1" dirty="0">
                <a:solidFill>
                  <a:srgbClr val="FF860D"/>
                </a:solidFill>
                <a:latin typeface="Courier" pitchFamily="49" charset="0"/>
              </a:rPr>
              <a:t>		return</a:t>
            </a:r>
            <a:r>
              <a:rPr lang="pt-BR" sz="2100" b="1" dirty="0">
                <a:latin typeface="Courier" pitchFamily="49" charset="0"/>
              </a:rPr>
              <a:t> 1</a:t>
            </a:r>
          </a:p>
          <a:p>
            <a:pPr defTabSz="457200">
              <a:spcBef>
                <a:spcPts val="0"/>
              </a:spcBef>
            </a:pPr>
            <a:r>
              <a:rPr lang="pt-BR" sz="2100" b="1" dirty="0">
                <a:solidFill>
                  <a:srgbClr val="FF860D"/>
                </a:solidFill>
                <a:latin typeface="Courier" pitchFamily="49" charset="0"/>
              </a:rPr>
              <a:t>	return</a:t>
            </a:r>
            <a:r>
              <a:rPr lang="pt-BR" sz="2100" b="1" dirty="0">
                <a:latin typeface="Courier" pitchFamily="49" charset="0"/>
              </a:rPr>
              <a:t> n * factorial(n-1)</a:t>
            </a:r>
          </a:p>
        </p:txBody>
      </p:sp>
      <p:sp>
        <p:nvSpPr>
          <p:cNvPr id="3481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8B449C7-FF51-4058-B229-8ECAEB7341B4}" type="slidenum">
              <a:rPr lang="he-IL" altLang="en-US" smtClean="0">
                <a:latin typeface="Arial" pitchFamily="34" charset="0"/>
                <a:cs typeface="Arial" pitchFamily="34" charset="0"/>
              </a:rPr>
              <a:pPr/>
              <a:t>10</a:t>
            </a:fld>
            <a:endParaRPr lang="en-US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Rounded Rectangle 16"/>
          <p:cNvSpPr/>
          <p:nvPr/>
        </p:nvSpPr>
        <p:spPr bwMode="auto">
          <a:xfrm>
            <a:off x="2514600" y="2331720"/>
            <a:ext cx="2362200" cy="304800"/>
          </a:xfrm>
          <a:prstGeom prst="roundRect">
            <a:avLst/>
          </a:prstGeom>
          <a:noFill/>
          <a:ln w="38100" cap="flat" cmpd="sng" algn="ctr">
            <a:solidFill>
              <a:srgbClr val="00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57800" y="2133600"/>
            <a:ext cx="85725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4" name="Group 12"/>
          <p:cNvGrpSpPr>
            <a:grpSpLocks/>
          </p:cNvGrpSpPr>
          <p:nvPr/>
        </p:nvGrpSpPr>
        <p:grpSpPr bwMode="auto">
          <a:xfrm>
            <a:off x="685800" y="3352800"/>
            <a:ext cx="1600200" cy="2286000"/>
            <a:chOff x="3733800" y="3200400"/>
            <a:chExt cx="1600200" cy="2286000"/>
          </a:xfrm>
        </p:grpSpPr>
        <p:sp>
          <p:nvSpPr>
            <p:cNvPr id="25" name="Rectangle 2"/>
            <p:cNvSpPr>
              <a:spLocks noChangeArrowheads="1"/>
            </p:cNvSpPr>
            <p:nvPr/>
          </p:nvSpPr>
          <p:spPr bwMode="auto">
            <a:xfrm>
              <a:off x="3733800" y="3200400"/>
              <a:ext cx="1600200" cy="2286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 altLang="en-US"/>
            </a:p>
          </p:txBody>
        </p:sp>
        <p:sp>
          <p:nvSpPr>
            <p:cNvPr id="26" name="Text Box 4"/>
            <p:cNvSpPr txBox="1">
              <a:spLocks noChangeArrowheads="1"/>
            </p:cNvSpPr>
            <p:nvPr/>
          </p:nvSpPr>
          <p:spPr bwMode="auto">
            <a:xfrm>
              <a:off x="3810000" y="3276600"/>
              <a:ext cx="144780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 sz="2000">
                  <a:latin typeface="Tahoma" pitchFamily="34" charset="0"/>
                  <a:cs typeface="Arial" pitchFamily="34" charset="0"/>
                </a:rPr>
                <a:t>factorial(4)</a:t>
              </a:r>
            </a:p>
          </p:txBody>
        </p:sp>
        <p:sp>
          <p:nvSpPr>
            <p:cNvPr id="27" name="Text Box 5"/>
            <p:cNvSpPr txBox="1">
              <a:spLocks noChangeArrowheads="1"/>
            </p:cNvSpPr>
            <p:nvPr/>
          </p:nvSpPr>
          <p:spPr bwMode="auto">
            <a:xfrm>
              <a:off x="4038600" y="3733800"/>
              <a:ext cx="3810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>
                  <a:latin typeface="Tahoma" pitchFamily="34" charset="0"/>
                  <a:cs typeface="Arial" pitchFamily="34" charset="0"/>
                </a:rPr>
                <a:t>n</a:t>
              </a:r>
            </a:p>
          </p:txBody>
        </p:sp>
        <p:sp>
          <p:nvSpPr>
            <p:cNvPr id="28" name="Text Box 6"/>
            <p:cNvSpPr txBox="1">
              <a:spLocks noChangeArrowheads="1"/>
            </p:cNvSpPr>
            <p:nvPr/>
          </p:nvSpPr>
          <p:spPr bwMode="auto">
            <a:xfrm>
              <a:off x="3962400" y="4114800"/>
              <a:ext cx="381000" cy="3762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>
                  <a:latin typeface="Tahoma" pitchFamily="34" charset="0"/>
                  <a:cs typeface="Arial" pitchFamily="34" charset="0"/>
                </a:rPr>
                <a:t>4</a:t>
              </a:r>
            </a:p>
          </p:txBody>
        </p:sp>
        <p:sp>
          <p:nvSpPr>
            <p:cNvPr id="29" name="Text Box 7"/>
            <p:cNvSpPr txBox="1">
              <a:spLocks noChangeArrowheads="1"/>
            </p:cNvSpPr>
            <p:nvPr/>
          </p:nvSpPr>
          <p:spPr bwMode="auto">
            <a:xfrm>
              <a:off x="3810000" y="4648200"/>
              <a:ext cx="12954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>
                  <a:latin typeface="Tahoma" pitchFamily="34" charset="0"/>
                  <a:cs typeface="Arial" pitchFamily="34" charset="0"/>
                </a:rPr>
                <a:t>Returns…</a:t>
              </a:r>
            </a:p>
          </p:txBody>
        </p:sp>
        <p:sp>
          <p:nvSpPr>
            <p:cNvPr id="30" name="Text Box 8"/>
            <p:cNvSpPr txBox="1">
              <a:spLocks noChangeArrowheads="1"/>
            </p:cNvSpPr>
            <p:nvPr/>
          </p:nvSpPr>
          <p:spPr bwMode="auto">
            <a:xfrm>
              <a:off x="3962400" y="5029200"/>
              <a:ext cx="685800" cy="3762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 dirty="0">
                  <a:solidFill>
                    <a:srgbClr val="006600"/>
                  </a:solidFill>
                  <a:latin typeface="Tahoma" pitchFamily="34" charset="0"/>
                  <a:cs typeface="Arial" pitchFamily="34" charset="0"/>
                </a:rPr>
                <a:t>4*…</a:t>
              </a:r>
              <a:endParaRPr lang="he-IL" altLang="en-US" dirty="0">
                <a:solidFill>
                  <a:srgbClr val="006600"/>
                </a:solidFill>
                <a:latin typeface="Tahoma" pitchFamily="34" charset="0"/>
                <a:cs typeface="Arial" pitchFamily="34" charset="0"/>
              </a:endParaRPr>
            </a:p>
          </p:txBody>
        </p:sp>
      </p:grpSp>
      <p:sp>
        <p:nvSpPr>
          <p:cNvPr id="16" name="Rectangle 3">
            <a:extLst>
              <a:ext uri="{FF2B5EF4-FFF2-40B4-BE49-F238E27FC236}">
                <a16:creationId xmlns:a16="http://schemas.microsoft.com/office/drawing/2014/main" id="{942F99AE-5EC5-485C-9018-E555896E6A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274638"/>
            <a:ext cx="9144000" cy="792162"/>
          </a:xfrm>
        </p:spPr>
        <p:txBody>
          <a:bodyPr/>
          <a:lstStyle/>
          <a:p>
            <a: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Recursive factorial – step by step</a:t>
            </a:r>
          </a:p>
        </p:txBody>
      </p:sp>
    </p:spTree>
    <p:extLst>
      <p:ext uri="{BB962C8B-B14F-4D97-AF65-F5344CB8AC3E}">
        <p14:creationId xmlns:p14="http://schemas.microsoft.com/office/powerpoint/2010/main" val="2382744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A3B1266-CD58-412B-8214-9ED5ED993BF4}" type="slidenum">
              <a:rPr lang="he-IL" altLang="en-US" smtClean="0">
                <a:latin typeface="Arial" pitchFamily="34" charset="0"/>
                <a:cs typeface="Arial" pitchFamily="34" charset="0"/>
              </a:rPr>
              <a:pPr/>
              <a:t>11</a:t>
            </a:fld>
            <a:endParaRPr lang="en-US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ounded Rectangle 23"/>
          <p:cNvSpPr/>
          <p:nvPr/>
        </p:nvSpPr>
        <p:spPr bwMode="auto">
          <a:xfrm>
            <a:off x="914400" y="1371600"/>
            <a:ext cx="2286000" cy="304800"/>
          </a:xfrm>
          <a:prstGeom prst="roundRect">
            <a:avLst/>
          </a:prstGeom>
          <a:noFill/>
          <a:ln w="38100" cap="flat" cmpd="sng" algn="ctr">
            <a:solidFill>
              <a:srgbClr val="00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57" name="Group 12"/>
          <p:cNvGrpSpPr>
            <a:grpSpLocks/>
          </p:cNvGrpSpPr>
          <p:nvPr/>
        </p:nvGrpSpPr>
        <p:grpSpPr bwMode="auto">
          <a:xfrm>
            <a:off x="685800" y="3352800"/>
            <a:ext cx="1600200" cy="2286000"/>
            <a:chOff x="3733800" y="3200400"/>
            <a:chExt cx="1600200" cy="2286000"/>
          </a:xfrm>
        </p:grpSpPr>
        <p:sp>
          <p:nvSpPr>
            <p:cNvPr id="58" name="Rectangle 2"/>
            <p:cNvSpPr>
              <a:spLocks noChangeArrowheads="1"/>
            </p:cNvSpPr>
            <p:nvPr/>
          </p:nvSpPr>
          <p:spPr bwMode="auto">
            <a:xfrm>
              <a:off x="3733800" y="3200400"/>
              <a:ext cx="1600200" cy="2286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 altLang="en-US"/>
            </a:p>
          </p:txBody>
        </p:sp>
        <p:sp>
          <p:nvSpPr>
            <p:cNvPr id="59" name="Text Box 4"/>
            <p:cNvSpPr txBox="1">
              <a:spLocks noChangeArrowheads="1"/>
            </p:cNvSpPr>
            <p:nvPr/>
          </p:nvSpPr>
          <p:spPr bwMode="auto">
            <a:xfrm>
              <a:off x="3810000" y="3276600"/>
              <a:ext cx="144780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 sz="2000">
                  <a:latin typeface="Tahoma" pitchFamily="34" charset="0"/>
                  <a:cs typeface="Arial" pitchFamily="34" charset="0"/>
                </a:rPr>
                <a:t>factorial(4)</a:t>
              </a:r>
            </a:p>
          </p:txBody>
        </p:sp>
        <p:sp>
          <p:nvSpPr>
            <p:cNvPr id="60" name="Text Box 5"/>
            <p:cNvSpPr txBox="1">
              <a:spLocks noChangeArrowheads="1"/>
            </p:cNvSpPr>
            <p:nvPr/>
          </p:nvSpPr>
          <p:spPr bwMode="auto">
            <a:xfrm>
              <a:off x="4038600" y="3733800"/>
              <a:ext cx="3810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>
                  <a:latin typeface="Tahoma" pitchFamily="34" charset="0"/>
                  <a:cs typeface="Arial" pitchFamily="34" charset="0"/>
                </a:rPr>
                <a:t>n</a:t>
              </a:r>
            </a:p>
          </p:txBody>
        </p:sp>
        <p:sp>
          <p:nvSpPr>
            <p:cNvPr id="61" name="Text Box 6"/>
            <p:cNvSpPr txBox="1">
              <a:spLocks noChangeArrowheads="1"/>
            </p:cNvSpPr>
            <p:nvPr/>
          </p:nvSpPr>
          <p:spPr bwMode="auto">
            <a:xfrm>
              <a:off x="3962400" y="4114800"/>
              <a:ext cx="381000" cy="3762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>
                  <a:latin typeface="Tahoma" pitchFamily="34" charset="0"/>
                  <a:cs typeface="Arial" pitchFamily="34" charset="0"/>
                </a:rPr>
                <a:t>4</a:t>
              </a:r>
            </a:p>
          </p:txBody>
        </p:sp>
        <p:sp>
          <p:nvSpPr>
            <p:cNvPr id="62" name="Text Box 7"/>
            <p:cNvSpPr txBox="1">
              <a:spLocks noChangeArrowheads="1"/>
            </p:cNvSpPr>
            <p:nvPr/>
          </p:nvSpPr>
          <p:spPr bwMode="auto">
            <a:xfrm>
              <a:off x="3810000" y="4648200"/>
              <a:ext cx="12954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>
                  <a:latin typeface="Tahoma" pitchFamily="34" charset="0"/>
                  <a:cs typeface="Arial" pitchFamily="34" charset="0"/>
                </a:rPr>
                <a:t>Returns…</a:t>
              </a:r>
            </a:p>
          </p:txBody>
        </p:sp>
        <p:sp>
          <p:nvSpPr>
            <p:cNvPr id="63" name="Text Box 8"/>
            <p:cNvSpPr txBox="1">
              <a:spLocks noChangeArrowheads="1"/>
            </p:cNvSpPr>
            <p:nvPr/>
          </p:nvSpPr>
          <p:spPr bwMode="auto">
            <a:xfrm>
              <a:off x="3962400" y="5029200"/>
              <a:ext cx="685800" cy="3762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 dirty="0">
                  <a:solidFill>
                    <a:srgbClr val="006600"/>
                  </a:solidFill>
                  <a:latin typeface="Tahoma" pitchFamily="34" charset="0"/>
                  <a:cs typeface="Arial" pitchFamily="34" charset="0"/>
                </a:rPr>
                <a:t>4*…</a:t>
              </a:r>
              <a:endParaRPr lang="he-IL" altLang="en-US" dirty="0">
                <a:solidFill>
                  <a:srgbClr val="006600"/>
                </a:solidFill>
                <a:latin typeface="Tahoma" pitchFamily="34" charset="0"/>
                <a:cs typeface="Arial" pitchFamily="34" charset="0"/>
              </a:endParaRPr>
            </a:p>
          </p:txBody>
        </p:sp>
      </p:grpSp>
      <p:grpSp>
        <p:nvGrpSpPr>
          <p:cNvPr id="64" name="Group 18"/>
          <p:cNvGrpSpPr>
            <a:grpSpLocks/>
          </p:cNvGrpSpPr>
          <p:nvPr/>
        </p:nvGrpSpPr>
        <p:grpSpPr bwMode="auto">
          <a:xfrm>
            <a:off x="2209800" y="3505200"/>
            <a:ext cx="1600200" cy="2286000"/>
            <a:chOff x="3744" y="1200"/>
            <a:chExt cx="1008" cy="1440"/>
          </a:xfrm>
        </p:grpSpPr>
        <p:sp>
          <p:nvSpPr>
            <p:cNvPr id="65" name="Rectangle 19"/>
            <p:cNvSpPr>
              <a:spLocks noChangeArrowheads="1"/>
            </p:cNvSpPr>
            <p:nvPr/>
          </p:nvSpPr>
          <p:spPr bwMode="auto">
            <a:xfrm>
              <a:off x="3744" y="1200"/>
              <a:ext cx="1008" cy="14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 altLang="en-US"/>
            </a:p>
          </p:txBody>
        </p:sp>
        <p:sp>
          <p:nvSpPr>
            <p:cNvPr id="66" name="Text Box 20"/>
            <p:cNvSpPr txBox="1">
              <a:spLocks noChangeArrowheads="1"/>
            </p:cNvSpPr>
            <p:nvPr/>
          </p:nvSpPr>
          <p:spPr bwMode="auto">
            <a:xfrm>
              <a:off x="3792" y="1248"/>
              <a:ext cx="91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 sz="2000">
                  <a:latin typeface="Tahoma" pitchFamily="34" charset="0"/>
                  <a:cs typeface="Arial" pitchFamily="34" charset="0"/>
                </a:rPr>
                <a:t>factorial(3)</a:t>
              </a:r>
            </a:p>
          </p:txBody>
        </p:sp>
        <p:sp>
          <p:nvSpPr>
            <p:cNvPr id="67" name="Text Box 21"/>
            <p:cNvSpPr txBox="1">
              <a:spLocks noChangeArrowheads="1"/>
            </p:cNvSpPr>
            <p:nvPr/>
          </p:nvSpPr>
          <p:spPr bwMode="auto">
            <a:xfrm>
              <a:off x="3936" y="153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>
                  <a:latin typeface="Tahoma" pitchFamily="34" charset="0"/>
                  <a:cs typeface="Arial" pitchFamily="34" charset="0"/>
                </a:rPr>
                <a:t>n</a:t>
              </a:r>
            </a:p>
          </p:txBody>
        </p:sp>
        <p:sp>
          <p:nvSpPr>
            <p:cNvPr id="68" name="Text Box 22"/>
            <p:cNvSpPr txBox="1">
              <a:spLocks noChangeArrowheads="1"/>
            </p:cNvSpPr>
            <p:nvPr/>
          </p:nvSpPr>
          <p:spPr bwMode="auto">
            <a:xfrm>
              <a:off x="3888" y="1776"/>
              <a:ext cx="240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>
                  <a:latin typeface="Tahoma" pitchFamily="34" charset="0"/>
                  <a:cs typeface="Arial" pitchFamily="34" charset="0"/>
                </a:rPr>
                <a:t>3</a:t>
              </a:r>
            </a:p>
          </p:txBody>
        </p:sp>
        <p:sp>
          <p:nvSpPr>
            <p:cNvPr id="69" name="Text Box 23"/>
            <p:cNvSpPr txBox="1">
              <a:spLocks noChangeArrowheads="1"/>
            </p:cNvSpPr>
            <p:nvPr/>
          </p:nvSpPr>
          <p:spPr bwMode="auto">
            <a:xfrm>
              <a:off x="3792" y="2112"/>
              <a:ext cx="8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>
                  <a:latin typeface="Tahoma" pitchFamily="34" charset="0"/>
                  <a:cs typeface="Arial" pitchFamily="34" charset="0"/>
                </a:rPr>
                <a:t>Returns…</a:t>
              </a:r>
            </a:p>
          </p:txBody>
        </p:sp>
        <p:sp>
          <p:nvSpPr>
            <p:cNvPr id="70" name="Text Box 24"/>
            <p:cNvSpPr txBox="1">
              <a:spLocks noChangeArrowheads="1"/>
            </p:cNvSpPr>
            <p:nvPr/>
          </p:nvSpPr>
          <p:spPr bwMode="auto">
            <a:xfrm>
              <a:off x="3888" y="2352"/>
              <a:ext cx="432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he-IL" altLang="en-US">
                <a:latin typeface="Tahoma" pitchFamily="34" charset="0"/>
                <a:cs typeface="Arial" pitchFamily="34" charset="0"/>
              </a:endParaRPr>
            </a:p>
          </p:txBody>
        </p:sp>
      </p:grpSp>
      <p:sp>
        <p:nvSpPr>
          <p:cNvPr id="22" name="Rectangle 3">
            <a:extLst>
              <a:ext uri="{FF2B5EF4-FFF2-40B4-BE49-F238E27FC236}">
                <a16:creationId xmlns:a16="http://schemas.microsoft.com/office/drawing/2014/main" id="{BB0BD760-049B-4B78-9D9D-5B1B257713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274638"/>
            <a:ext cx="9144000" cy="792162"/>
          </a:xfrm>
        </p:spPr>
        <p:txBody>
          <a:bodyPr/>
          <a:lstStyle/>
          <a:p>
            <a: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Recursive factorial – step by step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FFB4534-3309-4647-AA49-EEB17D6DB5D0}"/>
              </a:ext>
            </a:extLst>
          </p:cNvPr>
          <p:cNvSpPr txBox="1"/>
          <p:nvPr/>
        </p:nvSpPr>
        <p:spPr>
          <a:xfrm>
            <a:off x="286512" y="1312485"/>
            <a:ext cx="5562600" cy="138499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defTabSz="457200">
              <a:spcBef>
                <a:spcPts val="0"/>
              </a:spcBef>
            </a:pPr>
            <a:r>
              <a:rPr lang="pt-BR" sz="2100" b="1" dirty="0">
                <a:solidFill>
                  <a:srgbClr val="FF860D"/>
                </a:solidFill>
                <a:latin typeface="Courier" pitchFamily="49" charset="0"/>
              </a:rPr>
              <a:t>def</a:t>
            </a:r>
            <a:r>
              <a:rPr lang="pt-BR" sz="2100" b="1" dirty="0">
                <a:latin typeface="Courier" pitchFamily="49" charset="0"/>
              </a:rPr>
              <a:t> </a:t>
            </a:r>
            <a:r>
              <a:rPr lang="pt-BR" sz="2100" b="1" dirty="0">
                <a:solidFill>
                  <a:srgbClr val="0000FF"/>
                </a:solidFill>
                <a:latin typeface="Courier" pitchFamily="49" charset="0"/>
              </a:rPr>
              <a:t>factorial</a:t>
            </a:r>
            <a:r>
              <a:rPr lang="pt-BR" sz="2100" b="1" dirty="0">
                <a:latin typeface="Courier" pitchFamily="49" charset="0"/>
              </a:rPr>
              <a:t>(n):</a:t>
            </a:r>
            <a:endParaRPr lang="pt-BR" sz="2100" b="1" dirty="0">
              <a:solidFill>
                <a:srgbClr val="009A00"/>
              </a:solidFill>
            </a:endParaRPr>
          </a:p>
          <a:p>
            <a:pPr defTabSz="457200">
              <a:spcBef>
                <a:spcPts val="0"/>
              </a:spcBef>
            </a:pPr>
            <a:r>
              <a:rPr lang="pt-BR" sz="2100" b="1" dirty="0">
                <a:solidFill>
                  <a:srgbClr val="009A00"/>
                </a:solidFill>
                <a:latin typeface="Courier" pitchFamily="49" charset="0"/>
              </a:rPr>
              <a:t>	</a:t>
            </a:r>
            <a:r>
              <a:rPr lang="pt-BR" sz="2100" b="1" dirty="0">
                <a:solidFill>
                  <a:srgbClr val="FF860D"/>
                </a:solidFill>
                <a:latin typeface="Courier" pitchFamily="49" charset="0"/>
              </a:rPr>
              <a:t>if</a:t>
            </a:r>
            <a:r>
              <a:rPr lang="pt-BR" sz="2100" b="1" dirty="0">
                <a:latin typeface="Courier" pitchFamily="49" charset="0"/>
              </a:rPr>
              <a:t> n == 0: </a:t>
            </a:r>
          </a:p>
          <a:p>
            <a:pPr defTabSz="457200">
              <a:spcBef>
                <a:spcPts val="0"/>
              </a:spcBef>
            </a:pPr>
            <a:r>
              <a:rPr lang="pt-BR" sz="2100" b="1" dirty="0">
                <a:solidFill>
                  <a:srgbClr val="FF860D"/>
                </a:solidFill>
                <a:latin typeface="Courier" pitchFamily="49" charset="0"/>
              </a:rPr>
              <a:t>		return</a:t>
            </a:r>
            <a:r>
              <a:rPr lang="pt-BR" sz="2100" b="1" dirty="0">
                <a:latin typeface="Courier" pitchFamily="49" charset="0"/>
              </a:rPr>
              <a:t> 1</a:t>
            </a:r>
          </a:p>
          <a:p>
            <a:pPr defTabSz="457200">
              <a:spcBef>
                <a:spcPts val="0"/>
              </a:spcBef>
            </a:pPr>
            <a:r>
              <a:rPr lang="pt-BR" sz="2100" b="1" dirty="0">
                <a:solidFill>
                  <a:srgbClr val="FF860D"/>
                </a:solidFill>
                <a:latin typeface="Courier" pitchFamily="49" charset="0"/>
              </a:rPr>
              <a:t>	return</a:t>
            </a:r>
            <a:r>
              <a:rPr lang="pt-BR" sz="2100" b="1" dirty="0">
                <a:latin typeface="Courier" pitchFamily="49" charset="0"/>
              </a:rPr>
              <a:t> n * factorial(n-1)</a:t>
            </a:r>
          </a:p>
        </p:txBody>
      </p:sp>
    </p:spTree>
    <p:extLst>
      <p:ext uri="{BB962C8B-B14F-4D97-AF65-F5344CB8AC3E}">
        <p14:creationId xmlns:p14="http://schemas.microsoft.com/office/powerpoint/2010/main" val="30901763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>
            <a:extLst>
              <a:ext uri="{FF2B5EF4-FFF2-40B4-BE49-F238E27FC236}">
                <a16:creationId xmlns:a16="http://schemas.microsoft.com/office/drawing/2014/main" id="{A0BE83F0-8B9F-479C-93FD-4DF1E3C1058D}"/>
              </a:ext>
            </a:extLst>
          </p:cNvPr>
          <p:cNvSpPr txBox="1"/>
          <p:nvPr/>
        </p:nvSpPr>
        <p:spPr>
          <a:xfrm>
            <a:off x="286512" y="1312485"/>
            <a:ext cx="5562600" cy="138499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defTabSz="457200">
              <a:spcBef>
                <a:spcPts val="0"/>
              </a:spcBef>
            </a:pPr>
            <a:r>
              <a:rPr lang="pt-BR" sz="2100" b="1" dirty="0">
                <a:solidFill>
                  <a:srgbClr val="FF860D"/>
                </a:solidFill>
                <a:latin typeface="Courier" pitchFamily="49" charset="0"/>
              </a:rPr>
              <a:t>def</a:t>
            </a:r>
            <a:r>
              <a:rPr lang="pt-BR" sz="2100" b="1" dirty="0">
                <a:latin typeface="Courier" pitchFamily="49" charset="0"/>
              </a:rPr>
              <a:t> </a:t>
            </a:r>
            <a:r>
              <a:rPr lang="pt-BR" sz="2100" b="1" dirty="0">
                <a:solidFill>
                  <a:srgbClr val="0000FF"/>
                </a:solidFill>
                <a:latin typeface="Courier" pitchFamily="49" charset="0"/>
              </a:rPr>
              <a:t>factorial</a:t>
            </a:r>
            <a:r>
              <a:rPr lang="pt-BR" sz="2100" b="1" dirty="0">
                <a:latin typeface="Courier" pitchFamily="49" charset="0"/>
              </a:rPr>
              <a:t>(n):</a:t>
            </a:r>
            <a:endParaRPr lang="pt-BR" sz="2100" b="1" dirty="0">
              <a:solidFill>
                <a:srgbClr val="009A00"/>
              </a:solidFill>
            </a:endParaRPr>
          </a:p>
          <a:p>
            <a:pPr defTabSz="457200">
              <a:spcBef>
                <a:spcPts val="0"/>
              </a:spcBef>
            </a:pPr>
            <a:r>
              <a:rPr lang="pt-BR" sz="2100" b="1" dirty="0">
                <a:solidFill>
                  <a:srgbClr val="009A00"/>
                </a:solidFill>
                <a:latin typeface="Courier" pitchFamily="49" charset="0"/>
              </a:rPr>
              <a:t>	</a:t>
            </a:r>
            <a:r>
              <a:rPr lang="pt-BR" sz="2100" b="1" dirty="0">
                <a:solidFill>
                  <a:srgbClr val="FF860D"/>
                </a:solidFill>
                <a:latin typeface="Courier" pitchFamily="49" charset="0"/>
              </a:rPr>
              <a:t>if</a:t>
            </a:r>
            <a:r>
              <a:rPr lang="pt-BR" sz="2100" b="1" dirty="0">
                <a:latin typeface="Courier" pitchFamily="49" charset="0"/>
              </a:rPr>
              <a:t> n == 0: </a:t>
            </a:r>
          </a:p>
          <a:p>
            <a:pPr defTabSz="457200">
              <a:spcBef>
                <a:spcPts val="0"/>
              </a:spcBef>
            </a:pPr>
            <a:r>
              <a:rPr lang="pt-BR" sz="2100" b="1" dirty="0">
                <a:solidFill>
                  <a:srgbClr val="FF860D"/>
                </a:solidFill>
                <a:latin typeface="Courier" pitchFamily="49" charset="0"/>
              </a:rPr>
              <a:t>		return</a:t>
            </a:r>
            <a:r>
              <a:rPr lang="pt-BR" sz="2100" b="1" dirty="0">
                <a:latin typeface="Courier" pitchFamily="49" charset="0"/>
              </a:rPr>
              <a:t> 1</a:t>
            </a:r>
          </a:p>
          <a:p>
            <a:pPr defTabSz="457200">
              <a:spcBef>
                <a:spcPts val="0"/>
              </a:spcBef>
            </a:pPr>
            <a:r>
              <a:rPr lang="pt-BR" sz="2100" b="1" dirty="0">
                <a:solidFill>
                  <a:srgbClr val="FF860D"/>
                </a:solidFill>
                <a:latin typeface="Courier" pitchFamily="49" charset="0"/>
              </a:rPr>
              <a:t>	return</a:t>
            </a:r>
            <a:r>
              <a:rPr lang="pt-BR" sz="2100" b="1" dirty="0">
                <a:latin typeface="Courier" pitchFamily="49" charset="0"/>
              </a:rPr>
              <a:t> n * factorial(n-1)</a:t>
            </a:r>
          </a:p>
        </p:txBody>
      </p:sp>
      <p:sp>
        <p:nvSpPr>
          <p:cNvPr id="3584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A3B1266-CD58-412B-8214-9ED5ED993BF4}" type="slidenum">
              <a:rPr lang="he-IL" altLang="en-US" smtClean="0">
                <a:latin typeface="Arial" pitchFamily="34" charset="0"/>
                <a:cs typeface="Arial" pitchFamily="34" charset="0"/>
              </a:rPr>
              <a:pPr/>
              <a:t>12</a:t>
            </a:fld>
            <a:endParaRPr lang="en-US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ounded Rectangle 23"/>
          <p:cNvSpPr/>
          <p:nvPr/>
        </p:nvSpPr>
        <p:spPr bwMode="auto">
          <a:xfrm>
            <a:off x="762000" y="1676400"/>
            <a:ext cx="1752600" cy="304800"/>
          </a:xfrm>
          <a:prstGeom prst="roundRect">
            <a:avLst/>
          </a:prstGeom>
          <a:noFill/>
          <a:ln w="38100" cap="flat" cmpd="sng" algn="ctr">
            <a:solidFill>
              <a:srgbClr val="00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0" name="Group 12"/>
          <p:cNvGrpSpPr>
            <a:grpSpLocks/>
          </p:cNvGrpSpPr>
          <p:nvPr/>
        </p:nvGrpSpPr>
        <p:grpSpPr bwMode="auto">
          <a:xfrm>
            <a:off x="685800" y="3352800"/>
            <a:ext cx="1600200" cy="2286000"/>
            <a:chOff x="3733800" y="3200400"/>
            <a:chExt cx="1600200" cy="2286000"/>
          </a:xfrm>
        </p:grpSpPr>
        <p:sp>
          <p:nvSpPr>
            <p:cNvPr id="21" name="Rectangle 2"/>
            <p:cNvSpPr>
              <a:spLocks noChangeArrowheads="1"/>
            </p:cNvSpPr>
            <p:nvPr/>
          </p:nvSpPr>
          <p:spPr bwMode="auto">
            <a:xfrm>
              <a:off x="3733800" y="3200400"/>
              <a:ext cx="1600200" cy="2286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 altLang="en-US"/>
            </a:p>
          </p:txBody>
        </p:sp>
        <p:sp>
          <p:nvSpPr>
            <p:cNvPr id="22" name="Text Box 4"/>
            <p:cNvSpPr txBox="1">
              <a:spLocks noChangeArrowheads="1"/>
            </p:cNvSpPr>
            <p:nvPr/>
          </p:nvSpPr>
          <p:spPr bwMode="auto">
            <a:xfrm>
              <a:off x="3810000" y="3276600"/>
              <a:ext cx="144780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 sz="2000">
                  <a:latin typeface="Tahoma" pitchFamily="34" charset="0"/>
                  <a:cs typeface="Arial" pitchFamily="34" charset="0"/>
                </a:rPr>
                <a:t>factorial(4)</a:t>
              </a:r>
            </a:p>
          </p:txBody>
        </p:sp>
        <p:sp>
          <p:nvSpPr>
            <p:cNvPr id="25" name="Text Box 5"/>
            <p:cNvSpPr txBox="1">
              <a:spLocks noChangeArrowheads="1"/>
            </p:cNvSpPr>
            <p:nvPr/>
          </p:nvSpPr>
          <p:spPr bwMode="auto">
            <a:xfrm>
              <a:off x="4038600" y="3733800"/>
              <a:ext cx="3810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>
                  <a:latin typeface="Tahoma" pitchFamily="34" charset="0"/>
                  <a:cs typeface="Arial" pitchFamily="34" charset="0"/>
                </a:rPr>
                <a:t>n</a:t>
              </a:r>
            </a:p>
          </p:txBody>
        </p:sp>
        <p:sp>
          <p:nvSpPr>
            <p:cNvPr id="26" name="Text Box 6"/>
            <p:cNvSpPr txBox="1">
              <a:spLocks noChangeArrowheads="1"/>
            </p:cNvSpPr>
            <p:nvPr/>
          </p:nvSpPr>
          <p:spPr bwMode="auto">
            <a:xfrm>
              <a:off x="3962400" y="4114800"/>
              <a:ext cx="381000" cy="3762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>
                  <a:latin typeface="Tahoma" pitchFamily="34" charset="0"/>
                  <a:cs typeface="Arial" pitchFamily="34" charset="0"/>
                </a:rPr>
                <a:t>4</a:t>
              </a:r>
            </a:p>
          </p:txBody>
        </p:sp>
        <p:sp>
          <p:nvSpPr>
            <p:cNvPr id="27" name="Text Box 7"/>
            <p:cNvSpPr txBox="1">
              <a:spLocks noChangeArrowheads="1"/>
            </p:cNvSpPr>
            <p:nvPr/>
          </p:nvSpPr>
          <p:spPr bwMode="auto">
            <a:xfrm>
              <a:off x="3810000" y="4648200"/>
              <a:ext cx="12954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>
                  <a:latin typeface="Tahoma" pitchFamily="34" charset="0"/>
                  <a:cs typeface="Arial" pitchFamily="34" charset="0"/>
                </a:rPr>
                <a:t>Returns…</a:t>
              </a:r>
            </a:p>
          </p:txBody>
        </p:sp>
        <p:sp>
          <p:nvSpPr>
            <p:cNvPr id="28" name="Text Box 8"/>
            <p:cNvSpPr txBox="1">
              <a:spLocks noChangeArrowheads="1"/>
            </p:cNvSpPr>
            <p:nvPr/>
          </p:nvSpPr>
          <p:spPr bwMode="auto">
            <a:xfrm>
              <a:off x="3962400" y="5029200"/>
              <a:ext cx="685800" cy="3762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 dirty="0">
                  <a:solidFill>
                    <a:srgbClr val="006600"/>
                  </a:solidFill>
                  <a:latin typeface="Tahoma" pitchFamily="34" charset="0"/>
                  <a:cs typeface="Arial" pitchFamily="34" charset="0"/>
                </a:rPr>
                <a:t>4*…</a:t>
              </a:r>
              <a:endParaRPr lang="he-IL" altLang="en-US" dirty="0">
                <a:solidFill>
                  <a:srgbClr val="006600"/>
                </a:solidFill>
                <a:latin typeface="Tahoma" pitchFamily="34" charset="0"/>
                <a:cs typeface="Arial" pitchFamily="34" charset="0"/>
              </a:endParaRPr>
            </a:p>
          </p:txBody>
        </p:sp>
      </p:grpSp>
      <p:grpSp>
        <p:nvGrpSpPr>
          <p:cNvPr id="29" name="Group 18"/>
          <p:cNvGrpSpPr>
            <a:grpSpLocks/>
          </p:cNvGrpSpPr>
          <p:nvPr/>
        </p:nvGrpSpPr>
        <p:grpSpPr bwMode="auto">
          <a:xfrm>
            <a:off x="2209800" y="3505200"/>
            <a:ext cx="1600200" cy="2286000"/>
            <a:chOff x="3744" y="1200"/>
            <a:chExt cx="1008" cy="1440"/>
          </a:xfrm>
        </p:grpSpPr>
        <p:sp>
          <p:nvSpPr>
            <p:cNvPr id="30" name="Rectangle 19"/>
            <p:cNvSpPr>
              <a:spLocks noChangeArrowheads="1"/>
            </p:cNvSpPr>
            <p:nvPr/>
          </p:nvSpPr>
          <p:spPr bwMode="auto">
            <a:xfrm>
              <a:off x="3744" y="1200"/>
              <a:ext cx="1008" cy="14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 altLang="en-US"/>
            </a:p>
          </p:txBody>
        </p:sp>
        <p:sp>
          <p:nvSpPr>
            <p:cNvPr id="31" name="Text Box 20"/>
            <p:cNvSpPr txBox="1">
              <a:spLocks noChangeArrowheads="1"/>
            </p:cNvSpPr>
            <p:nvPr/>
          </p:nvSpPr>
          <p:spPr bwMode="auto">
            <a:xfrm>
              <a:off x="3792" y="1248"/>
              <a:ext cx="91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 sz="2000">
                  <a:latin typeface="Tahoma" pitchFamily="34" charset="0"/>
                  <a:cs typeface="Arial" pitchFamily="34" charset="0"/>
                </a:rPr>
                <a:t>factorial(3)</a:t>
              </a:r>
            </a:p>
          </p:txBody>
        </p:sp>
        <p:sp>
          <p:nvSpPr>
            <p:cNvPr id="32" name="Text Box 21"/>
            <p:cNvSpPr txBox="1">
              <a:spLocks noChangeArrowheads="1"/>
            </p:cNvSpPr>
            <p:nvPr/>
          </p:nvSpPr>
          <p:spPr bwMode="auto">
            <a:xfrm>
              <a:off x="3936" y="153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>
                  <a:latin typeface="Tahoma" pitchFamily="34" charset="0"/>
                  <a:cs typeface="Arial" pitchFamily="34" charset="0"/>
                </a:rPr>
                <a:t>n</a:t>
              </a:r>
            </a:p>
          </p:txBody>
        </p:sp>
        <p:sp>
          <p:nvSpPr>
            <p:cNvPr id="33" name="Text Box 22"/>
            <p:cNvSpPr txBox="1">
              <a:spLocks noChangeArrowheads="1"/>
            </p:cNvSpPr>
            <p:nvPr/>
          </p:nvSpPr>
          <p:spPr bwMode="auto">
            <a:xfrm>
              <a:off x="3888" y="1776"/>
              <a:ext cx="240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>
                  <a:latin typeface="Tahoma" pitchFamily="34" charset="0"/>
                  <a:cs typeface="Arial" pitchFamily="34" charset="0"/>
                </a:rPr>
                <a:t>3</a:t>
              </a:r>
            </a:p>
          </p:txBody>
        </p:sp>
        <p:sp>
          <p:nvSpPr>
            <p:cNvPr id="34" name="Text Box 23"/>
            <p:cNvSpPr txBox="1">
              <a:spLocks noChangeArrowheads="1"/>
            </p:cNvSpPr>
            <p:nvPr/>
          </p:nvSpPr>
          <p:spPr bwMode="auto">
            <a:xfrm>
              <a:off x="3792" y="2112"/>
              <a:ext cx="8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>
                  <a:latin typeface="Tahoma" pitchFamily="34" charset="0"/>
                  <a:cs typeface="Arial" pitchFamily="34" charset="0"/>
                </a:rPr>
                <a:t>Returns…</a:t>
              </a:r>
            </a:p>
          </p:txBody>
        </p:sp>
        <p:sp>
          <p:nvSpPr>
            <p:cNvPr id="35" name="Text Box 24"/>
            <p:cNvSpPr txBox="1">
              <a:spLocks noChangeArrowheads="1"/>
            </p:cNvSpPr>
            <p:nvPr/>
          </p:nvSpPr>
          <p:spPr bwMode="auto">
            <a:xfrm>
              <a:off x="3888" y="2352"/>
              <a:ext cx="432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he-IL" altLang="en-US">
                <a:latin typeface="Tahoma" pitchFamily="34" charset="0"/>
                <a:cs typeface="Arial" pitchFamily="34" charset="0"/>
              </a:endParaRPr>
            </a:p>
          </p:txBody>
        </p:sp>
      </p:grpSp>
      <p:sp>
        <p:nvSpPr>
          <p:cNvPr id="36" name="Rectangle 3">
            <a:extLst>
              <a:ext uri="{FF2B5EF4-FFF2-40B4-BE49-F238E27FC236}">
                <a16:creationId xmlns:a16="http://schemas.microsoft.com/office/drawing/2014/main" id="{2793C5C7-BB2C-480F-97CB-92A43B008E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274638"/>
            <a:ext cx="9144000" cy="792162"/>
          </a:xfrm>
        </p:spPr>
        <p:txBody>
          <a:bodyPr/>
          <a:lstStyle/>
          <a:p>
            <a: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Recursive factorial – step by step</a:t>
            </a:r>
          </a:p>
        </p:txBody>
      </p:sp>
    </p:spTree>
    <p:extLst>
      <p:ext uri="{BB962C8B-B14F-4D97-AF65-F5344CB8AC3E}">
        <p14:creationId xmlns:p14="http://schemas.microsoft.com/office/powerpoint/2010/main" val="35574521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0D9FEFE5-73CD-4FBB-A44C-3537BE64C46F}"/>
              </a:ext>
            </a:extLst>
          </p:cNvPr>
          <p:cNvSpPr txBox="1"/>
          <p:nvPr/>
        </p:nvSpPr>
        <p:spPr>
          <a:xfrm>
            <a:off x="286512" y="1312485"/>
            <a:ext cx="5562600" cy="138499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defTabSz="457200">
              <a:spcBef>
                <a:spcPts val="0"/>
              </a:spcBef>
            </a:pPr>
            <a:r>
              <a:rPr lang="pt-BR" sz="2100" b="1" dirty="0">
                <a:solidFill>
                  <a:srgbClr val="FF860D"/>
                </a:solidFill>
                <a:latin typeface="Courier" pitchFamily="49" charset="0"/>
              </a:rPr>
              <a:t>def</a:t>
            </a:r>
            <a:r>
              <a:rPr lang="pt-BR" sz="2100" b="1" dirty="0">
                <a:latin typeface="Courier" pitchFamily="49" charset="0"/>
              </a:rPr>
              <a:t> </a:t>
            </a:r>
            <a:r>
              <a:rPr lang="pt-BR" sz="2100" b="1" dirty="0">
                <a:solidFill>
                  <a:srgbClr val="0000FF"/>
                </a:solidFill>
                <a:latin typeface="Courier" pitchFamily="49" charset="0"/>
              </a:rPr>
              <a:t>factorial</a:t>
            </a:r>
            <a:r>
              <a:rPr lang="pt-BR" sz="2100" b="1" dirty="0">
                <a:latin typeface="Courier" pitchFamily="49" charset="0"/>
              </a:rPr>
              <a:t>(n):</a:t>
            </a:r>
            <a:endParaRPr lang="pt-BR" sz="2100" b="1" dirty="0">
              <a:solidFill>
                <a:srgbClr val="009A00"/>
              </a:solidFill>
            </a:endParaRPr>
          </a:p>
          <a:p>
            <a:pPr defTabSz="457200">
              <a:spcBef>
                <a:spcPts val="0"/>
              </a:spcBef>
            </a:pPr>
            <a:r>
              <a:rPr lang="pt-BR" sz="2100" b="1" dirty="0">
                <a:solidFill>
                  <a:srgbClr val="009A00"/>
                </a:solidFill>
                <a:latin typeface="Courier" pitchFamily="49" charset="0"/>
              </a:rPr>
              <a:t>	</a:t>
            </a:r>
            <a:r>
              <a:rPr lang="pt-BR" sz="2100" b="1" dirty="0">
                <a:solidFill>
                  <a:srgbClr val="FF860D"/>
                </a:solidFill>
                <a:latin typeface="Courier" pitchFamily="49" charset="0"/>
              </a:rPr>
              <a:t>if</a:t>
            </a:r>
            <a:r>
              <a:rPr lang="pt-BR" sz="2100" b="1" dirty="0">
                <a:latin typeface="Courier" pitchFamily="49" charset="0"/>
              </a:rPr>
              <a:t> n == 0: </a:t>
            </a:r>
          </a:p>
          <a:p>
            <a:pPr defTabSz="457200">
              <a:spcBef>
                <a:spcPts val="0"/>
              </a:spcBef>
            </a:pPr>
            <a:r>
              <a:rPr lang="pt-BR" sz="2100" b="1" dirty="0">
                <a:solidFill>
                  <a:srgbClr val="FF860D"/>
                </a:solidFill>
                <a:latin typeface="Courier" pitchFamily="49" charset="0"/>
              </a:rPr>
              <a:t>		return</a:t>
            </a:r>
            <a:r>
              <a:rPr lang="pt-BR" sz="2100" b="1" dirty="0">
                <a:latin typeface="Courier" pitchFamily="49" charset="0"/>
              </a:rPr>
              <a:t> 1</a:t>
            </a:r>
          </a:p>
          <a:p>
            <a:pPr defTabSz="457200">
              <a:spcBef>
                <a:spcPts val="0"/>
              </a:spcBef>
            </a:pPr>
            <a:r>
              <a:rPr lang="pt-BR" sz="2100" b="1" dirty="0">
                <a:solidFill>
                  <a:srgbClr val="FF860D"/>
                </a:solidFill>
                <a:latin typeface="Courier" pitchFamily="49" charset="0"/>
              </a:rPr>
              <a:t>	return</a:t>
            </a:r>
            <a:r>
              <a:rPr lang="pt-BR" sz="2100" b="1" dirty="0">
                <a:latin typeface="Courier" pitchFamily="49" charset="0"/>
              </a:rPr>
              <a:t> n * factorial(n-1)</a:t>
            </a:r>
          </a:p>
        </p:txBody>
      </p:sp>
      <p:sp>
        <p:nvSpPr>
          <p:cNvPr id="378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B037462-BB30-4DC6-8AB4-A3A15A7DB1B9}" type="slidenum">
              <a:rPr lang="he-IL" altLang="en-US" smtClean="0">
                <a:latin typeface="Arial" pitchFamily="34" charset="0"/>
                <a:cs typeface="Arial" pitchFamily="34" charset="0"/>
              </a:rPr>
              <a:pPr/>
              <a:t>13</a:t>
            </a:fld>
            <a:endParaRPr lang="en-US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Rounded Rectangle 21"/>
          <p:cNvSpPr/>
          <p:nvPr/>
        </p:nvSpPr>
        <p:spPr bwMode="auto">
          <a:xfrm>
            <a:off x="2514600" y="2325624"/>
            <a:ext cx="2362200" cy="304800"/>
          </a:xfrm>
          <a:prstGeom prst="roundRect">
            <a:avLst/>
          </a:prstGeom>
          <a:noFill/>
          <a:ln w="38100" cap="flat" cmpd="sng" algn="ctr">
            <a:solidFill>
              <a:srgbClr val="00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57800" y="2133600"/>
            <a:ext cx="85725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2" name="Group 12"/>
          <p:cNvGrpSpPr>
            <a:grpSpLocks/>
          </p:cNvGrpSpPr>
          <p:nvPr/>
        </p:nvGrpSpPr>
        <p:grpSpPr bwMode="auto">
          <a:xfrm>
            <a:off x="685800" y="3352800"/>
            <a:ext cx="1600200" cy="2286000"/>
            <a:chOff x="3733800" y="3200400"/>
            <a:chExt cx="1600200" cy="2286000"/>
          </a:xfrm>
        </p:grpSpPr>
        <p:sp>
          <p:nvSpPr>
            <p:cNvPr id="53" name="Rectangle 2"/>
            <p:cNvSpPr>
              <a:spLocks noChangeArrowheads="1"/>
            </p:cNvSpPr>
            <p:nvPr/>
          </p:nvSpPr>
          <p:spPr bwMode="auto">
            <a:xfrm>
              <a:off x="3733800" y="3200400"/>
              <a:ext cx="1600200" cy="2286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 altLang="en-US"/>
            </a:p>
          </p:txBody>
        </p:sp>
        <p:sp>
          <p:nvSpPr>
            <p:cNvPr id="54" name="Text Box 4"/>
            <p:cNvSpPr txBox="1">
              <a:spLocks noChangeArrowheads="1"/>
            </p:cNvSpPr>
            <p:nvPr/>
          </p:nvSpPr>
          <p:spPr bwMode="auto">
            <a:xfrm>
              <a:off x="3810000" y="3276600"/>
              <a:ext cx="144780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 sz="2000">
                  <a:latin typeface="Tahoma" pitchFamily="34" charset="0"/>
                  <a:cs typeface="Arial" pitchFamily="34" charset="0"/>
                </a:rPr>
                <a:t>factorial(4)</a:t>
              </a:r>
            </a:p>
          </p:txBody>
        </p:sp>
        <p:sp>
          <p:nvSpPr>
            <p:cNvPr id="55" name="Text Box 5"/>
            <p:cNvSpPr txBox="1">
              <a:spLocks noChangeArrowheads="1"/>
            </p:cNvSpPr>
            <p:nvPr/>
          </p:nvSpPr>
          <p:spPr bwMode="auto">
            <a:xfrm>
              <a:off x="4038600" y="3733800"/>
              <a:ext cx="3810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>
                  <a:latin typeface="Tahoma" pitchFamily="34" charset="0"/>
                  <a:cs typeface="Arial" pitchFamily="34" charset="0"/>
                </a:rPr>
                <a:t>n</a:t>
              </a:r>
            </a:p>
          </p:txBody>
        </p:sp>
        <p:sp>
          <p:nvSpPr>
            <p:cNvPr id="56" name="Text Box 6"/>
            <p:cNvSpPr txBox="1">
              <a:spLocks noChangeArrowheads="1"/>
            </p:cNvSpPr>
            <p:nvPr/>
          </p:nvSpPr>
          <p:spPr bwMode="auto">
            <a:xfrm>
              <a:off x="3962400" y="4114800"/>
              <a:ext cx="381000" cy="3762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>
                  <a:latin typeface="Tahoma" pitchFamily="34" charset="0"/>
                  <a:cs typeface="Arial" pitchFamily="34" charset="0"/>
                </a:rPr>
                <a:t>4</a:t>
              </a:r>
            </a:p>
          </p:txBody>
        </p:sp>
        <p:sp>
          <p:nvSpPr>
            <p:cNvPr id="57" name="Text Box 7"/>
            <p:cNvSpPr txBox="1">
              <a:spLocks noChangeArrowheads="1"/>
            </p:cNvSpPr>
            <p:nvPr/>
          </p:nvSpPr>
          <p:spPr bwMode="auto">
            <a:xfrm>
              <a:off x="3810000" y="4648200"/>
              <a:ext cx="12954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>
                  <a:latin typeface="Tahoma" pitchFamily="34" charset="0"/>
                  <a:cs typeface="Arial" pitchFamily="34" charset="0"/>
                </a:rPr>
                <a:t>Returns…</a:t>
              </a:r>
            </a:p>
          </p:txBody>
        </p:sp>
        <p:sp>
          <p:nvSpPr>
            <p:cNvPr id="58" name="Text Box 8"/>
            <p:cNvSpPr txBox="1">
              <a:spLocks noChangeArrowheads="1"/>
            </p:cNvSpPr>
            <p:nvPr/>
          </p:nvSpPr>
          <p:spPr bwMode="auto">
            <a:xfrm>
              <a:off x="3962400" y="5029200"/>
              <a:ext cx="685800" cy="3762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 dirty="0">
                  <a:solidFill>
                    <a:srgbClr val="006600"/>
                  </a:solidFill>
                  <a:latin typeface="Tahoma" pitchFamily="34" charset="0"/>
                  <a:cs typeface="Arial" pitchFamily="34" charset="0"/>
                </a:rPr>
                <a:t>4*…</a:t>
              </a:r>
              <a:endParaRPr lang="he-IL" altLang="en-US" dirty="0">
                <a:solidFill>
                  <a:srgbClr val="006600"/>
                </a:solidFill>
                <a:latin typeface="Tahoma" pitchFamily="34" charset="0"/>
                <a:cs typeface="Arial" pitchFamily="34" charset="0"/>
              </a:endParaRPr>
            </a:p>
          </p:txBody>
        </p:sp>
      </p:grpSp>
      <p:grpSp>
        <p:nvGrpSpPr>
          <p:cNvPr id="59" name="Group 18"/>
          <p:cNvGrpSpPr>
            <a:grpSpLocks/>
          </p:cNvGrpSpPr>
          <p:nvPr/>
        </p:nvGrpSpPr>
        <p:grpSpPr bwMode="auto">
          <a:xfrm>
            <a:off x="2209800" y="3505200"/>
            <a:ext cx="1600200" cy="2286000"/>
            <a:chOff x="3744" y="1200"/>
            <a:chExt cx="1008" cy="1440"/>
          </a:xfrm>
        </p:grpSpPr>
        <p:sp>
          <p:nvSpPr>
            <p:cNvPr id="60" name="Rectangle 19"/>
            <p:cNvSpPr>
              <a:spLocks noChangeArrowheads="1"/>
            </p:cNvSpPr>
            <p:nvPr/>
          </p:nvSpPr>
          <p:spPr bwMode="auto">
            <a:xfrm>
              <a:off x="3744" y="1200"/>
              <a:ext cx="1008" cy="14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 altLang="en-US"/>
            </a:p>
          </p:txBody>
        </p:sp>
        <p:sp>
          <p:nvSpPr>
            <p:cNvPr id="61" name="Text Box 20"/>
            <p:cNvSpPr txBox="1">
              <a:spLocks noChangeArrowheads="1"/>
            </p:cNvSpPr>
            <p:nvPr/>
          </p:nvSpPr>
          <p:spPr bwMode="auto">
            <a:xfrm>
              <a:off x="3792" y="1248"/>
              <a:ext cx="91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 sz="2000">
                  <a:latin typeface="Tahoma" pitchFamily="34" charset="0"/>
                  <a:cs typeface="Arial" pitchFamily="34" charset="0"/>
                </a:rPr>
                <a:t>factorial(3)</a:t>
              </a:r>
            </a:p>
          </p:txBody>
        </p:sp>
        <p:sp>
          <p:nvSpPr>
            <p:cNvPr id="62" name="Text Box 21"/>
            <p:cNvSpPr txBox="1">
              <a:spLocks noChangeArrowheads="1"/>
            </p:cNvSpPr>
            <p:nvPr/>
          </p:nvSpPr>
          <p:spPr bwMode="auto">
            <a:xfrm>
              <a:off x="3936" y="153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>
                  <a:latin typeface="Tahoma" pitchFamily="34" charset="0"/>
                  <a:cs typeface="Arial" pitchFamily="34" charset="0"/>
                </a:rPr>
                <a:t>n</a:t>
              </a:r>
            </a:p>
          </p:txBody>
        </p:sp>
        <p:sp>
          <p:nvSpPr>
            <p:cNvPr id="63" name="Text Box 22"/>
            <p:cNvSpPr txBox="1">
              <a:spLocks noChangeArrowheads="1"/>
            </p:cNvSpPr>
            <p:nvPr/>
          </p:nvSpPr>
          <p:spPr bwMode="auto">
            <a:xfrm>
              <a:off x="3888" y="1776"/>
              <a:ext cx="240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>
                  <a:latin typeface="Tahoma" pitchFamily="34" charset="0"/>
                  <a:cs typeface="Arial" pitchFamily="34" charset="0"/>
                </a:rPr>
                <a:t>3</a:t>
              </a:r>
            </a:p>
          </p:txBody>
        </p:sp>
        <p:sp>
          <p:nvSpPr>
            <p:cNvPr id="64" name="Text Box 23"/>
            <p:cNvSpPr txBox="1">
              <a:spLocks noChangeArrowheads="1"/>
            </p:cNvSpPr>
            <p:nvPr/>
          </p:nvSpPr>
          <p:spPr bwMode="auto">
            <a:xfrm>
              <a:off x="3792" y="2112"/>
              <a:ext cx="8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>
                  <a:latin typeface="Tahoma" pitchFamily="34" charset="0"/>
                  <a:cs typeface="Arial" pitchFamily="34" charset="0"/>
                </a:rPr>
                <a:t>Returns…</a:t>
              </a:r>
            </a:p>
          </p:txBody>
        </p:sp>
        <p:sp>
          <p:nvSpPr>
            <p:cNvPr id="65" name="Text Box 24"/>
            <p:cNvSpPr txBox="1">
              <a:spLocks noChangeArrowheads="1"/>
            </p:cNvSpPr>
            <p:nvPr/>
          </p:nvSpPr>
          <p:spPr bwMode="auto">
            <a:xfrm>
              <a:off x="3888" y="2352"/>
              <a:ext cx="432" cy="2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 dirty="0">
                  <a:solidFill>
                    <a:srgbClr val="006600"/>
                  </a:solidFill>
                  <a:latin typeface="Tahoma" pitchFamily="34" charset="0"/>
                  <a:cs typeface="Arial" pitchFamily="34" charset="0"/>
                </a:rPr>
                <a:t>3*…</a:t>
              </a:r>
              <a:endParaRPr lang="he-IL" altLang="en-US" dirty="0">
                <a:solidFill>
                  <a:srgbClr val="006600"/>
                </a:solidFill>
                <a:latin typeface="Tahoma" pitchFamily="34" charset="0"/>
                <a:cs typeface="Arial" pitchFamily="34" charset="0"/>
              </a:endParaRPr>
            </a:p>
          </p:txBody>
        </p:sp>
      </p:grpSp>
      <p:sp>
        <p:nvSpPr>
          <p:cNvPr id="24" name="Rectangle 3">
            <a:extLst>
              <a:ext uri="{FF2B5EF4-FFF2-40B4-BE49-F238E27FC236}">
                <a16:creationId xmlns:a16="http://schemas.microsoft.com/office/drawing/2014/main" id="{D61208E8-92CC-46A5-B25E-89811C4C57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274638"/>
            <a:ext cx="9144000" cy="792162"/>
          </a:xfrm>
        </p:spPr>
        <p:txBody>
          <a:bodyPr/>
          <a:lstStyle/>
          <a:p>
            <a: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Recursive factorial – step by step</a:t>
            </a:r>
          </a:p>
        </p:txBody>
      </p:sp>
    </p:spTree>
    <p:extLst>
      <p:ext uri="{BB962C8B-B14F-4D97-AF65-F5344CB8AC3E}">
        <p14:creationId xmlns:p14="http://schemas.microsoft.com/office/powerpoint/2010/main" val="3625487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D424E82-B5BB-48F7-8A5B-07158BE6914F}" type="slidenum">
              <a:rPr lang="he-IL" altLang="en-US" smtClean="0">
                <a:latin typeface="Arial" pitchFamily="34" charset="0"/>
                <a:cs typeface="Arial" pitchFamily="34" charset="0"/>
              </a:rPr>
              <a:pPr/>
              <a:t>14</a:t>
            </a:fld>
            <a:endParaRPr lang="en-US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Rounded Rectangle 28"/>
          <p:cNvSpPr/>
          <p:nvPr/>
        </p:nvSpPr>
        <p:spPr bwMode="auto">
          <a:xfrm>
            <a:off x="914400" y="1371600"/>
            <a:ext cx="2286000" cy="304800"/>
          </a:xfrm>
          <a:prstGeom prst="roundRect">
            <a:avLst/>
          </a:prstGeom>
          <a:noFill/>
          <a:ln w="38100" cap="flat" cmpd="sng" algn="ctr">
            <a:solidFill>
              <a:srgbClr val="00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7" name="Group 12"/>
          <p:cNvGrpSpPr>
            <a:grpSpLocks/>
          </p:cNvGrpSpPr>
          <p:nvPr/>
        </p:nvGrpSpPr>
        <p:grpSpPr bwMode="auto">
          <a:xfrm>
            <a:off x="685800" y="3352800"/>
            <a:ext cx="1600200" cy="2286000"/>
            <a:chOff x="3733800" y="3200400"/>
            <a:chExt cx="1600200" cy="2286000"/>
          </a:xfrm>
        </p:grpSpPr>
        <p:sp>
          <p:nvSpPr>
            <p:cNvPr id="30" name="Rectangle 2"/>
            <p:cNvSpPr>
              <a:spLocks noChangeArrowheads="1"/>
            </p:cNvSpPr>
            <p:nvPr/>
          </p:nvSpPr>
          <p:spPr bwMode="auto">
            <a:xfrm>
              <a:off x="3733800" y="3200400"/>
              <a:ext cx="1600200" cy="2286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 altLang="en-US"/>
            </a:p>
          </p:txBody>
        </p:sp>
        <p:sp>
          <p:nvSpPr>
            <p:cNvPr id="31" name="Text Box 4"/>
            <p:cNvSpPr txBox="1">
              <a:spLocks noChangeArrowheads="1"/>
            </p:cNvSpPr>
            <p:nvPr/>
          </p:nvSpPr>
          <p:spPr bwMode="auto">
            <a:xfrm>
              <a:off x="3810000" y="3276600"/>
              <a:ext cx="144780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 sz="2000">
                  <a:latin typeface="Tahoma" pitchFamily="34" charset="0"/>
                  <a:cs typeface="Arial" pitchFamily="34" charset="0"/>
                </a:rPr>
                <a:t>factorial(4)</a:t>
              </a:r>
            </a:p>
          </p:txBody>
        </p:sp>
        <p:sp>
          <p:nvSpPr>
            <p:cNvPr id="32" name="Text Box 5"/>
            <p:cNvSpPr txBox="1">
              <a:spLocks noChangeArrowheads="1"/>
            </p:cNvSpPr>
            <p:nvPr/>
          </p:nvSpPr>
          <p:spPr bwMode="auto">
            <a:xfrm>
              <a:off x="4038600" y="3733800"/>
              <a:ext cx="3810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>
                  <a:latin typeface="Tahoma" pitchFamily="34" charset="0"/>
                  <a:cs typeface="Arial" pitchFamily="34" charset="0"/>
                </a:rPr>
                <a:t>n</a:t>
              </a:r>
            </a:p>
          </p:txBody>
        </p:sp>
        <p:sp>
          <p:nvSpPr>
            <p:cNvPr id="33" name="Text Box 6"/>
            <p:cNvSpPr txBox="1">
              <a:spLocks noChangeArrowheads="1"/>
            </p:cNvSpPr>
            <p:nvPr/>
          </p:nvSpPr>
          <p:spPr bwMode="auto">
            <a:xfrm>
              <a:off x="3962400" y="4114800"/>
              <a:ext cx="381000" cy="3762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>
                  <a:latin typeface="Tahoma" pitchFamily="34" charset="0"/>
                  <a:cs typeface="Arial" pitchFamily="34" charset="0"/>
                </a:rPr>
                <a:t>4</a:t>
              </a:r>
            </a:p>
          </p:txBody>
        </p:sp>
        <p:sp>
          <p:nvSpPr>
            <p:cNvPr id="34" name="Text Box 7"/>
            <p:cNvSpPr txBox="1">
              <a:spLocks noChangeArrowheads="1"/>
            </p:cNvSpPr>
            <p:nvPr/>
          </p:nvSpPr>
          <p:spPr bwMode="auto">
            <a:xfrm>
              <a:off x="3810000" y="4648200"/>
              <a:ext cx="12954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>
                  <a:latin typeface="Tahoma" pitchFamily="34" charset="0"/>
                  <a:cs typeface="Arial" pitchFamily="34" charset="0"/>
                </a:rPr>
                <a:t>Returns…</a:t>
              </a:r>
            </a:p>
          </p:txBody>
        </p:sp>
        <p:sp>
          <p:nvSpPr>
            <p:cNvPr id="35" name="Text Box 8"/>
            <p:cNvSpPr txBox="1">
              <a:spLocks noChangeArrowheads="1"/>
            </p:cNvSpPr>
            <p:nvPr/>
          </p:nvSpPr>
          <p:spPr bwMode="auto">
            <a:xfrm>
              <a:off x="3962400" y="5029200"/>
              <a:ext cx="685800" cy="3762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 dirty="0">
                  <a:solidFill>
                    <a:srgbClr val="006600"/>
                  </a:solidFill>
                  <a:latin typeface="Tahoma" pitchFamily="34" charset="0"/>
                  <a:cs typeface="Arial" pitchFamily="34" charset="0"/>
                </a:rPr>
                <a:t>4*…</a:t>
              </a:r>
              <a:endParaRPr lang="he-IL" altLang="en-US" dirty="0">
                <a:solidFill>
                  <a:srgbClr val="006600"/>
                </a:solidFill>
                <a:latin typeface="Tahoma" pitchFamily="34" charset="0"/>
                <a:cs typeface="Arial" pitchFamily="34" charset="0"/>
              </a:endParaRPr>
            </a:p>
          </p:txBody>
        </p:sp>
      </p:grpSp>
      <p:grpSp>
        <p:nvGrpSpPr>
          <p:cNvPr id="36" name="Group 18"/>
          <p:cNvGrpSpPr>
            <a:grpSpLocks/>
          </p:cNvGrpSpPr>
          <p:nvPr/>
        </p:nvGrpSpPr>
        <p:grpSpPr bwMode="auto">
          <a:xfrm>
            <a:off x="2209800" y="3505200"/>
            <a:ext cx="1600200" cy="2286000"/>
            <a:chOff x="3744" y="1200"/>
            <a:chExt cx="1008" cy="1440"/>
          </a:xfrm>
        </p:grpSpPr>
        <p:sp>
          <p:nvSpPr>
            <p:cNvPr id="37" name="Rectangle 19"/>
            <p:cNvSpPr>
              <a:spLocks noChangeArrowheads="1"/>
            </p:cNvSpPr>
            <p:nvPr/>
          </p:nvSpPr>
          <p:spPr bwMode="auto">
            <a:xfrm>
              <a:off x="3744" y="1200"/>
              <a:ext cx="1008" cy="14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 altLang="en-US"/>
            </a:p>
          </p:txBody>
        </p:sp>
        <p:sp>
          <p:nvSpPr>
            <p:cNvPr id="38" name="Text Box 20"/>
            <p:cNvSpPr txBox="1">
              <a:spLocks noChangeArrowheads="1"/>
            </p:cNvSpPr>
            <p:nvPr/>
          </p:nvSpPr>
          <p:spPr bwMode="auto">
            <a:xfrm>
              <a:off x="3792" y="1248"/>
              <a:ext cx="91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 sz="2000">
                  <a:latin typeface="Tahoma" pitchFamily="34" charset="0"/>
                  <a:cs typeface="Arial" pitchFamily="34" charset="0"/>
                </a:rPr>
                <a:t>factorial(3)</a:t>
              </a:r>
            </a:p>
          </p:txBody>
        </p:sp>
        <p:sp>
          <p:nvSpPr>
            <p:cNvPr id="39" name="Text Box 21"/>
            <p:cNvSpPr txBox="1">
              <a:spLocks noChangeArrowheads="1"/>
            </p:cNvSpPr>
            <p:nvPr/>
          </p:nvSpPr>
          <p:spPr bwMode="auto">
            <a:xfrm>
              <a:off x="3936" y="153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>
                  <a:latin typeface="Tahoma" pitchFamily="34" charset="0"/>
                  <a:cs typeface="Arial" pitchFamily="34" charset="0"/>
                </a:rPr>
                <a:t>n</a:t>
              </a:r>
            </a:p>
          </p:txBody>
        </p:sp>
        <p:sp>
          <p:nvSpPr>
            <p:cNvPr id="40" name="Text Box 22"/>
            <p:cNvSpPr txBox="1">
              <a:spLocks noChangeArrowheads="1"/>
            </p:cNvSpPr>
            <p:nvPr/>
          </p:nvSpPr>
          <p:spPr bwMode="auto">
            <a:xfrm>
              <a:off x="3888" y="1776"/>
              <a:ext cx="240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>
                  <a:latin typeface="Tahoma" pitchFamily="34" charset="0"/>
                  <a:cs typeface="Arial" pitchFamily="34" charset="0"/>
                </a:rPr>
                <a:t>3</a:t>
              </a:r>
            </a:p>
          </p:txBody>
        </p:sp>
        <p:sp>
          <p:nvSpPr>
            <p:cNvPr id="41" name="Text Box 23"/>
            <p:cNvSpPr txBox="1">
              <a:spLocks noChangeArrowheads="1"/>
            </p:cNvSpPr>
            <p:nvPr/>
          </p:nvSpPr>
          <p:spPr bwMode="auto">
            <a:xfrm>
              <a:off x="3792" y="2112"/>
              <a:ext cx="8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>
                  <a:latin typeface="Tahoma" pitchFamily="34" charset="0"/>
                  <a:cs typeface="Arial" pitchFamily="34" charset="0"/>
                </a:rPr>
                <a:t>Returns…</a:t>
              </a:r>
            </a:p>
          </p:txBody>
        </p:sp>
        <p:sp>
          <p:nvSpPr>
            <p:cNvPr id="42" name="Text Box 24"/>
            <p:cNvSpPr txBox="1">
              <a:spLocks noChangeArrowheads="1"/>
            </p:cNvSpPr>
            <p:nvPr/>
          </p:nvSpPr>
          <p:spPr bwMode="auto">
            <a:xfrm>
              <a:off x="3888" y="2352"/>
              <a:ext cx="432" cy="2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 dirty="0">
                  <a:solidFill>
                    <a:srgbClr val="006600"/>
                  </a:solidFill>
                  <a:latin typeface="Tahoma" pitchFamily="34" charset="0"/>
                  <a:cs typeface="Arial" pitchFamily="34" charset="0"/>
                </a:rPr>
                <a:t>3*…</a:t>
              </a:r>
              <a:endParaRPr lang="he-IL" altLang="en-US" dirty="0">
                <a:solidFill>
                  <a:srgbClr val="006600"/>
                </a:solidFill>
                <a:latin typeface="Tahoma" pitchFamily="34" charset="0"/>
                <a:cs typeface="Arial" pitchFamily="34" charset="0"/>
              </a:endParaRPr>
            </a:p>
          </p:txBody>
        </p:sp>
      </p:grpSp>
      <p:grpSp>
        <p:nvGrpSpPr>
          <p:cNvPr id="38920" name="Group 33"/>
          <p:cNvGrpSpPr>
            <a:grpSpLocks/>
          </p:cNvGrpSpPr>
          <p:nvPr/>
        </p:nvGrpSpPr>
        <p:grpSpPr bwMode="auto">
          <a:xfrm>
            <a:off x="3733800" y="3657600"/>
            <a:ext cx="1600200" cy="2286000"/>
            <a:chOff x="3744" y="1200"/>
            <a:chExt cx="1008" cy="1440"/>
          </a:xfrm>
        </p:grpSpPr>
        <p:sp>
          <p:nvSpPr>
            <p:cNvPr id="38921" name="Rectangle 34"/>
            <p:cNvSpPr>
              <a:spLocks noChangeArrowheads="1"/>
            </p:cNvSpPr>
            <p:nvPr/>
          </p:nvSpPr>
          <p:spPr bwMode="auto">
            <a:xfrm>
              <a:off x="3744" y="1200"/>
              <a:ext cx="1008" cy="14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 altLang="en-US"/>
            </a:p>
          </p:txBody>
        </p:sp>
        <p:sp>
          <p:nvSpPr>
            <p:cNvPr id="38922" name="Text Box 35"/>
            <p:cNvSpPr txBox="1">
              <a:spLocks noChangeArrowheads="1"/>
            </p:cNvSpPr>
            <p:nvPr/>
          </p:nvSpPr>
          <p:spPr bwMode="auto">
            <a:xfrm>
              <a:off x="3792" y="1248"/>
              <a:ext cx="91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 sz="2000">
                  <a:latin typeface="Tahoma" pitchFamily="34" charset="0"/>
                  <a:cs typeface="Arial" pitchFamily="34" charset="0"/>
                </a:rPr>
                <a:t>factorial(2)</a:t>
              </a:r>
            </a:p>
          </p:txBody>
        </p:sp>
        <p:sp>
          <p:nvSpPr>
            <p:cNvPr id="38923" name="Text Box 36"/>
            <p:cNvSpPr txBox="1">
              <a:spLocks noChangeArrowheads="1"/>
            </p:cNvSpPr>
            <p:nvPr/>
          </p:nvSpPr>
          <p:spPr bwMode="auto">
            <a:xfrm>
              <a:off x="3936" y="153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>
                  <a:latin typeface="Tahoma" pitchFamily="34" charset="0"/>
                  <a:cs typeface="Arial" pitchFamily="34" charset="0"/>
                </a:rPr>
                <a:t>n</a:t>
              </a:r>
            </a:p>
          </p:txBody>
        </p:sp>
        <p:sp>
          <p:nvSpPr>
            <p:cNvPr id="38924" name="Text Box 37"/>
            <p:cNvSpPr txBox="1">
              <a:spLocks noChangeArrowheads="1"/>
            </p:cNvSpPr>
            <p:nvPr/>
          </p:nvSpPr>
          <p:spPr bwMode="auto">
            <a:xfrm>
              <a:off x="3888" y="1776"/>
              <a:ext cx="240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>
                  <a:latin typeface="Tahoma" pitchFamily="34" charset="0"/>
                  <a:cs typeface="Arial" pitchFamily="34" charset="0"/>
                </a:rPr>
                <a:t>2</a:t>
              </a:r>
            </a:p>
          </p:txBody>
        </p:sp>
        <p:sp>
          <p:nvSpPr>
            <p:cNvPr id="38925" name="Text Box 38"/>
            <p:cNvSpPr txBox="1">
              <a:spLocks noChangeArrowheads="1"/>
            </p:cNvSpPr>
            <p:nvPr/>
          </p:nvSpPr>
          <p:spPr bwMode="auto">
            <a:xfrm>
              <a:off x="3792" y="2112"/>
              <a:ext cx="8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>
                  <a:latin typeface="Tahoma" pitchFamily="34" charset="0"/>
                  <a:cs typeface="Arial" pitchFamily="34" charset="0"/>
                </a:rPr>
                <a:t>Returns…</a:t>
              </a:r>
            </a:p>
          </p:txBody>
        </p:sp>
        <p:sp>
          <p:nvSpPr>
            <p:cNvPr id="38926" name="Text Box 39"/>
            <p:cNvSpPr txBox="1">
              <a:spLocks noChangeArrowheads="1"/>
            </p:cNvSpPr>
            <p:nvPr/>
          </p:nvSpPr>
          <p:spPr bwMode="auto">
            <a:xfrm>
              <a:off x="3888" y="2352"/>
              <a:ext cx="432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he-IL" altLang="en-US">
                <a:latin typeface="Tahoma" pitchFamily="34" charset="0"/>
                <a:cs typeface="Arial" pitchFamily="34" charset="0"/>
              </a:endParaRPr>
            </a:p>
          </p:txBody>
        </p:sp>
      </p:grpSp>
      <p:sp>
        <p:nvSpPr>
          <p:cNvPr id="43" name="Rectangle 3">
            <a:extLst>
              <a:ext uri="{FF2B5EF4-FFF2-40B4-BE49-F238E27FC236}">
                <a16:creationId xmlns:a16="http://schemas.microsoft.com/office/drawing/2014/main" id="{22E873D2-57CC-4B1A-95B9-DCF2A030DF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274638"/>
            <a:ext cx="9144000" cy="792162"/>
          </a:xfrm>
        </p:spPr>
        <p:txBody>
          <a:bodyPr/>
          <a:lstStyle/>
          <a:p>
            <a: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Recursive factorial – step by step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EBEC44B-8930-41A9-B183-A87BBB8DF5E8}"/>
              </a:ext>
            </a:extLst>
          </p:cNvPr>
          <p:cNvSpPr txBox="1"/>
          <p:nvPr/>
        </p:nvSpPr>
        <p:spPr>
          <a:xfrm>
            <a:off x="286512" y="1312485"/>
            <a:ext cx="5562600" cy="138499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defTabSz="457200">
              <a:spcBef>
                <a:spcPts val="0"/>
              </a:spcBef>
            </a:pPr>
            <a:r>
              <a:rPr lang="pt-BR" sz="2100" b="1" dirty="0">
                <a:solidFill>
                  <a:srgbClr val="FF860D"/>
                </a:solidFill>
                <a:latin typeface="Courier" pitchFamily="49" charset="0"/>
              </a:rPr>
              <a:t>def</a:t>
            </a:r>
            <a:r>
              <a:rPr lang="pt-BR" sz="2100" b="1" dirty="0">
                <a:latin typeface="Courier" pitchFamily="49" charset="0"/>
              </a:rPr>
              <a:t> </a:t>
            </a:r>
            <a:r>
              <a:rPr lang="pt-BR" sz="2100" b="1" dirty="0">
                <a:solidFill>
                  <a:srgbClr val="0000FF"/>
                </a:solidFill>
                <a:latin typeface="Courier" pitchFamily="49" charset="0"/>
              </a:rPr>
              <a:t>factorial</a:t>
            </a:r>
            <a:r>
              <a:rPr lang="pt-BR" sz="2100" b="1" dirty="0">
                <a:latin typeface="Courier" pitchFamily="49" charset="0"/>
              </a:rPr>
              <a:t>(n):</a:t>
            </a:r>
            <a:endParaRPr lang="pt-BR" sz="2100" b="1" dirty="0">
              <a:solidFill>
                <a:srgbClr val="009A00"/>
              </a:solidFill>
            </a:endParaRPr>
          </a:p>
          <a:p>
            <a:pPr defTabSz="457200">
              <a:spcBef>
                <a:spcPts val="0"/>
              </a:spcBef>
            </a:pPr>
            <a:r>
              <a:rPr lang="pt-BR" sz="2100" b="1" dirty="0">
                <a:solidFill>
                  <a:srgbClr val="009A00"/>
                </a:solidFill>
                <a:latin typeface="Courier" pitchFamily="49" charset="0"/>
              </a:rPr>
              <a:t>	</a:t>
            </a:r>
            <a:r>
              <a:rPr lang="pt-BR" sz="2100" b="1" dirty="0">
                <a:solidFill>
                  <a:srgbClr val="FF860D"/>
                </a:solidFill>
                <a:latin typeface="Courier" pitchFamily="49" charset="0"/>
              </a:rPr>
              <a:t>if</a:t>
            </a:r>
            <a:r>
              <a:rPr lang="pt-BR" sz="2100" b="1" dirty="0">
                <a:latin typeface="Courier" pitchFamily="49" charset="0"/>
              </a:rPr>
              <a:t> n == 0: </a:t>
            </a:r>
          </a:p>
          <a:p>
            <a:pPr defTabSz="457200">
              <a:spcBef>
                <a:spcPts val="0"/>
              </a:spcBef>
            </a:pPr>
            <a:r>
              <a:rPr lang="pt-BR" sz="2100" b="1" dirty="0">
                <a:solidFill>
                  <a:srgbClr val="FF860D"/>
                </a:solidFill>
                <a:latin typeface="Courier" pitchFamily="49" charset="0"/>
              </a:rPr>
              <a:t>		return</a:t>
            </a:r>
            <a:r>
              <a:rPr lang="pt-BR" sz="2100" b="1" dirty="0">
                <a:latin typeface="Courier" pitchFamily="49" charset="0"/>
              </a:rPr>
              <a:t> 1</a:t>
            </a:r>
          </a:p>
          <a:p>
            <a:pPr defTabSz="457200">
              <a:spcBef>
                <a:spcPts val="0"/>
              </a:spcBef>
            </a:pPr>
            <a:r>
              <a:rPr lang="pt-BR" sz="2100" b="1" dirty="0">
                <a:solidFill>
                  <a:srgbClr val="FF860D"/>
                </a:solidFill>
                <a:latin typeface="Courier" pitchFamily="49" charset="0"/>
              </a:rPr>
              <a:t>	return</a:t>
            </a:r>
            <a:r>
              <a:rPr lang="pt-BR" sz="2100" b="1" dirty="0">
                <a:latin typeface="Courier" pitchFamily="49" charset="0"/>
              </a:rPr>
              <a:t> n * factorial(n-1)</a:t>
            </a:r>
          </a:p>
        </p:txBody>
      </p:sp>
    </p:spTree>
    <p:extLst>
      <p:ext uri="{BB962C8B-B14F-4D97-AF65-F5344CB8AC3E}">
        <p14:creationId xmlns:p14="http://schemas.microsoft.com/office/powerpoint/2010/main" val="27464114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Box 51">
            <a:extLst>
              <a:ext uri="{FF2B5EF4-FFF2-40B4-BE49-F238E27FC236}">
                <a16:creationId xmlns:a16="http://schemas.microsoft.com/office/drawing/2014/main" id="{4E88D6BE-8381-4D0B-BE9F-374B262E2D79}"/>
              </a:ext>
            </a:extLst>
          </p:cNvPr>
          <p:cNvSpPr txBox="1"/>
          <p:nvPr/>
        </p:nvSpPr>
        <p:spPr>
          <a:xfrm>
            <a:off x="286512" y="1312485"/>
            <a:ext cx="5562600" cy="138499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defTabSz="457200">
              <a:spcBef>
                <a:spcPts val="0"/>
              </a:spcBef>
            </a:pPr>
            <a:r>
              <a:rPr lang="pt-BR" sz="2100" b="1" dirty="0">
                <a:solidFill>
                  <a:srgbClr val="FF860D"/>
                </a:solidFill>
                <a:latin typeface="Courier" pitchFamily="49" charset="0"/>
              </a:rPr>
              <a:t>def</a:t>
            </a:r>
            <a:r>
              <a:rPr lang="pt-BR" sz="2100" b="1" dirty="0">
                <a:latin typeface="Courier" pitchFamily="49" charset="0"/>
              </a:rPr>
              <a:t> </a:t>
            </a:r>
            <a:r>
              <a:rPr lang="pt-BR" sz="2100" b="1" dirty="0">
                <a:solidFill>
                  <a:srgbClr val="0000FF"/>
                </a:solidFill>
                <a:latin typeface="Courier" pitchFamily="49" charset="0"/>
              </a:rPr>
              <a:t>factorial</a:t>
            </a:r>
            <a:r>
              <a:rPr lang="pt-BR" sz="2100" b="1" dirty="0">
                <a:latin typeface="Courier" pitchFamily="49" charset="0"/>
              </a:rPr>
              <a:t>(n):</a:t>
            </a:r>
            <a:endParaRPr lang="pt-BR" sz="2100" b="1" dirty="0">
              <a:solidFill>
                <a:srgbClr val="009A00"/>
              </a:solidFill>
            </a:endParaRPr>
          </a:p>
          <a:p>
            <a:pPr defTabSz="457200">
              <a:spcBef>
                <a:spcPts val="0"/>
              </a:spcBef>
            </a:pPr>
            <a:r>
              <a:rPr lang="pt-BR" sz="2100" b="1" dirty="0">
                <a:solidFill>
                  <a:srgbClr val="009A00"/>
                </a:solidFill>
                <a:latin typeface="Courier" pitchFamily="49" charset="0"/>
              </a:rPr>
              <a:t>	</a:t>
            </a:r>
            <a:r>
              <a:rPr lang="pt-BR" sz="2100" b="1" dirty="0">
                <a:solidFill>
                  <a:srgbClr val="FF860D"/>
                </a:solidFill>
                <a:latin typeface="Courier" pitchFamily="49" charset="0"/>
              </a:rPr>
              <a:t>if</a:t>
            </a:r>
            <a:r>
              <a:rPr lang="pt-BR" sz="2100" b="1" dirty="0">
                <a:latin typeface="Courier" pitchFamily="49" charset="0"/>
              </a:rPr>
              <a:t> n == 0: </a:t>
            </a:r>
          </a:p>
          <a:p>
            <a:pPr defTabSz="457200">
              <a:spcBef>
                <a:spcPts val="0"/>
              </a:spcBef>
            </a:pPr>
            <a:r>
              <a:rPr lang="pt-BR" sz="2100" b="1" dirty="0">
                <a:solidFill>
                  <a:srgbClr val="FF860D"/>
                </a:solidFill>
                <a:latin typeface="Courier" pitchFamily="49" charset="0"/>
              </a:rPr>
              <a:t>		return</a:t>
            </a:r>
            <a:r>
              <a:rPr lang="pt-BR" sz="2100" b="1" dirty="0">
                <a:latin typeface="Courier" pitchFamily="49" charset="0"/>
              </a:rPr>
              <a:t> 1</a:t>
            </a:r>
          </a:p>
          <a:p>
            <a:pPr defTabSz="457200">
              <a:spcBef>
                <a:spcPts val="0"/>
              </a:spcBef>
            </a:pPr>
            <a:r>
              <a:rPr lang="pt-BR" sz="2100" b="1" dirty="0">
                <a:solidFill>
                  <a:srgbClr val="FF860D"/>
                </a:solidFill>
                <a:latin typeface="Courier" pitchFamily="49" charset="0"/>
              </a:rPr>
              <a:t>	return</a:t>
            </a:r>
            <a:r>
              <a:rPr lang="pt-BR" sz="2100" b="1" dirty="0">
                <a:latin typeface="Courier" pitchFamily="49" charset="0"/>
              </a:rPr>
              <a:t> n * factorial(n-1)</a:t>
            </a:r>
          </a:p>
        </p:txBody>
      </p:sp>
      <p:sp>
        <p:nvSpPr>
          <p:cNvPr id="3993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C4D15D8-7E09-4108-BAAF-D59F9343A5E3}" type="slidenum">
              <a:rPr lang="he-IL" altLang="en-US" smtClean="0">
                <a:latin typeface="Arial" pitchFamily="34" charset="0"/>
                <a:cs typeface="Arial" pitchFamily="34" charset="0"/>
              </a:rPr>
              <a:pPr/>
              <a:t>15</a:t>
            </a:fld>
            <a:endParaRPr lang="en-US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Rounded Rectangle 27"/>
          <p:cNvSpPr/>
          <p:nvPr/>
        </p:nvSpPr>
        <p:spPr bwMode="auto">
          <a:xfrm>
            <a:off x="783336" y="1685544"/>
            <a:ext cx="1676400" cy="304800"/>
          </a:xfrm>
          <a:prstGeom prst="roundRect">
            <a:avLst/>
          </a:prstGeom>
          <a:noFill/>
          <a:ln w="38100" cap="flat" cmpd="sng" algn="ctr">
            <a:solidFill>
              <a:srgbClr val="00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9" name="Group 12"/>
          <p:cNvGrpSpPr>
            <a:grpSpLocks/>
          </p:cNvGrpSpPr>
          <p:nvPr/>
        </p:nvGrpSpPr>
        <p:grpSpPr bwMode="auto">
          <a:xfrm>
            <a:off x="685800" y="3352800"/>
            <a:ext cx="1600200" cy="2286000"/>
            <a:chOff x="3733800" y="3200400"/>
            <a:chExt cx="1600200" cy="2286000"/>
          </a:xfrm>
        </p:grpSpPr>
        <p:sp>
          <p:nvSpPr>
            <p:cNvPr id="30" name="Rectangle 2"/>
            <p:cNvSpPr>
              <a:spLocks noChangeArrowheads="1"/>
            </p:cNvSpPr>
            <p:nvPr/>
          </p:nvSpPr>
          <p:spPr bwMode="auto">
            <a:xfrm>
              <a:off x="3733800" y="3200400"/>
              <a:ext cx="1600200" cy="2286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 altLang="en-US"/>
            </a:p>
          </p:txBody>
        </p:sp>
        <p:sp>
          <p:nvSpPr>
            <p:cNvPr id="31" name="Text Box 4"/>
            <p:cNvSpPr txBox="1">
              <a:spLocks noChangeArrowheads="1"/>
            </p:cNvSpPr>
            <p:nvPr/>
          </p:nvSpPr>
          <p:spPr bwMode="auto">
            <a:xfrm>
              <a:off x="3810000" y="3276600"/>
              <a:ext cx="144780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 sz="2000">
                  <a:latin typeface="Tahoma" pitchFamily="34" charset="0"/>
                  <a:cs typeface="Arial" pitchFamily="34" charset="0"/>
                </a:rPr>
                <a:t>factorial(4)</a:t>
              </a:r>
            </a:p>
          </p:txBody>
        </p:sp>
        <p:sp>
          <p:nvSpPr>
            <p:cNvPr id="32" name="Text Box 5"/>
            <p:cNvSpPr txBox="1">
              <a:spLocks noChangeArrowheads="1"/>
            </p:cNvSpPr>
            <p:nvPr/>
          </p:nvSpPr>
          <p:spPr bwMode="auto">
            <a:xfrm>
              <a:off x="4038600" y="3733800"/>
              <a:ext cx="3810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>
                  <a:latin typeface="Tahoma" pitchFamily="34" charset="0"/>
                  <a:cs typeface="Arial" pitchFamily="34" charset="0"/>
                </a:rPr>
                <a:t>n</a:t>
              </a:r>
            </a:p>
          </p:txBody>
        </p:sp>
        <p:sp>
          <p:nvSpPr>
            <p:cNvPr id="33" name="Text Box 6"/>
            <p:cNvSpPr txBox="1">
              <a:spLocks noChangeArrowheads="1"/>
            </p:cNvSpPr>
            <p:nvPr/>
          </p:nvSpPr>
          <p:spPr bwMode="auto">
            <a:xfrm>
              <a:off x="3962400" y="4114800"/>
              <a:ext cx="381000" cy="3762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>
                  <a:latin typeface="Tahoma" pitchFamily="34" charset="0"/>
                  <a:cs typeface="Arial" pitchFamily="34" charset="0"/>
                </a:rPr>
                <a:t>4</a:t>
              </a:r>
            </a:p>
          </p:txBody>
        </p:sp>
        <p:sp>
          <p:nvSpPr>
            <p:cNvPr id="34" name="Text Box 7"/>
            <p:cNvSpPr txBox="1">
              <a:spLocks noChangeArrowheads="1"/>
            </p:cNvSpPr>
            <p:nvPr/>
          </p:nvSpPr>
          <p:spPr bwMode="auto">
            <a:xfrm>
              <a:off x="3810000" y="4648200"/>
              <a:ext cx="12954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>
                  <a:latin typeface="Tahoma" pitchFamily="34" charset="0"/>
                  <a:cs typeface="Arial" pitchFamily="34" charset="0"/>
                </a:rPr>
                <a:t>Returns…</a:t>
              </a:r>
            </a:p>
          </p:txBody>
        </p:sp>
        <p:sp>
          <p:nvSpPr>
            <p:cNvPr id="35" name="Text Box 8"/>
            <p:cNvSpPr txBox="1">
              <a:spLocks noChangeArrowheads="1"/>
            </p:cNvSpPr>
            <p:nvPr/>
          </p:nvSpPr>
          <p:spPr bwMode="auto">
            <a:xfrm>
              <a:off x="3962400" y="5029200"/>
              <a:ext cx="685800" cy="3762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 dirty="0">
                  <a:solidFill>
                    <a:srgbClr val="006600"/>
                  </a:solidFill>
                  <a:latin typeface="Tahoma" pitchFamily="34" charset="0"/>
                  <a:cs typeface="Arial" pitchFamily="34" charset="0"/>
                </a:rPr>
                <a:t>4*…</a:t>
              </a:r>
              <a:endParaRPr lang="he-IL" altLang="en-US" dirty="0">
                <a:solidFill>
                  <a:srgbClr val="006600"/>
                </a:solidFill>
                <a:latin typeface="Tahoma" pitchFamily="34" charset="0"/>
                <a:cs typeface="Arial" pitchFamily="34" charset="0"/>
              </a:endParaRPr>
            </a:p>
          </p:txBody>
        </p:sp>
      </p:grpSp>
      <p:grpSp>
        <p:nvGrpSpPr>
          <p:cNvPr id="36" name="Group 18"/>
          <p:cNvGrpSpPr>
            <a:grpSpLocks/>
          </p:cNvGrpSpPr>
          <p:nvPr/>
        </p:nvGrpSpPr>
        <p:grpSpPr bwMode="auto">
          <a:xfrm>
            <a:off x="2209800" y="3505200"/>
            <a:ext cx="1600200" cy="2286000"/>
            <a:chOff x="3744" y="1200"/>
            <a:chExt cx="1008" cy="1440"/>
          </a:xfrm>
        </p:grpSpPr>
        <p:sp>
          <p:nvSpPr>
            <p:cNvPr id="37" name="Rectangle 19"/>
            <p:cNvSpPr>
              <a:spLocks noChangeArrowheads="1"/>
            </p:cNvSpPr>
            <p:nvPr/>
          </p:nvSpPr>
          <p:spPr bwMode="auto">
            <a:xfrm>
              <a:off x="3744" y="1200"/>
              <a:ext cx="1008" cy="14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 altLang="en-US"/>
            </a:p>
          </p:txBody>
        </p:sp>
        <p:sp>
          <p:nvSpPr>
            <p:cNvPr id="38" name="Text Box 20"/>
            <p:cNvSpPr txBox="1">
              <a:spLocks noChangeArrowheads="1"/>
            </p:cNvSpPr>
            <p:nvPr/>
          </p:nvSpPr>
          <p:spPr bwMode="auto">
            <a:xfrm>
              <a:off x="3792" y="1248"/>
              <a:ext cx="91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 sz="2000">
                  <a:latin typeface="Tahoma" pitchFamily="34" charset="0"/>
                  <a:cs typeface="Arial" pitchFamily="34" charset="0"/>
                </a:rPr>
                <a:t>factorial(3)</a:t>
              </a:r>
            </a:p>
          </p:txBody>
        </p:sp>
        <p:sp>
          <p:nvSpPr>
            <p:cNvPr id="39" name="Text Box 21"/>
            <p:cNvSpPr txBox="1">
              <a:spLocks noChangeArrowheads="1"/>
            </p:cNvSpPr>
            <p:nvPr/>
          </p:nvSpPr>
          <p:spPr bwMode="auto">
            <a:xfrm>
              <a:off x="3936" y="153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>
                  <a:latin typeface="Tahoma" pitchFamily="34" charset="0"/>
                  <a:cs typeface="Arial" pitchFamily="34" charset="0"/>
                </a:rPr>
                <a:t>n</a:t>
              </a:r>
            </a:p>
          </p:txBody>
        </p:sp>
        <p:sp>
          <p:nvSpPr>
            <p:cNvPr id="40" name="Text Box 22"/>
            <p:cNvSpPr txBox="1">
              <a:spLocks noChangeArrowheads="1"/>
            </p:cNvSpPr>
            <p:nvPr/>
          </p:nvSpPr>
          <p:spPr bwMode="auto">
            <a:xfrm>
              <a:off x="3888" y="1776"/>
              <a:ext cx="240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>
                  <a:latin typeface="Tahoma" pitchFamily="34" charset="0"/>
                  <a:cs typeface="Arial" pitchFamily="34" charset="0"/>
                </a:rPr>
                <a:t>3</a:t>
              </a:r>
            </a:p>
          </p:txBody>
        </p:sp>
        <p:sp>
          <p:nvSpPr>
            <p:cNvPr id="41" name="Text Box 23"/>
            <p:cNvSpPr txBox="1">
              <a:spLocks noChangeArrowheads="1"/>
            </p:cNvSpPr>
            <p:nvPr/>
          </p:nvSpPr>
          <p:spPr bwMode="auto">
            <a:xfrm>
              <a:off x="3792" y="2112"/>
              <a:ext cx="8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>
                  <a:latin typeface="Tahoma" pitchFamily="34" charset="0"/>
                  <a:cs typeface="Arial" pitchFamily="34" charset="0"/>
                </a:rPr>
                <a:t>Returns…</a:t>
              </a:r>
            </a:p>
          </p:txBody>
        </p:sp>
        <p:sp>
          <p:nvSpPr>
            <p:cNvPr id="42" name="Text Box 24"/>
            <p:cNvSpPr txBox="1">
              <a:spLocks noChangeArrowheads="1"/>
            </p:cNvSpPr>
            <p:nvPr/>
          </p:nvSpPr>
          <p:spPr bwMode="auto">
            <a:xfrm>
              <a:off x="3888" y="2352"/>
              <a:ext cx="432" cy="2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 dirty="0">
                  <a:solidFill>
                    <a:srgbClr val="006600"/>
                  </a:solidFill>
                  <a:latin typeface="Tahoma" pitchFamily="34" charset="0"/>
                  <a:cs typeface="Arial" pitchFamily="34" charset="0"/>
                </a:rPr>
                <a:t>3*…</a:t>
              </a:r>
              <a:endParaRPr lang="he-IL" altLang="en-US" dirty="0">
                <a:solidFill>
                  <a:srgbClr val="006600"/>
                </a:solidFill>
                <a:latin typeface="Tahoma" pitchFamily="34" charset="0"/>
                <a:cs typeface="Arial" pitchFamily="34" charset="0"/>
              </a:endParaRPr>
            </a:p>
          </p:txBody>
        </p:sp>
      </p:grpSp>
      <p:grpSp>
        <p:nvGrpSpPr>
          <p:cNvPr id="43" name="Group 33"/>
          <p:cNvGrpSpPr>
            <a:grpSpLocks/>
          </p:cNvGrpSpPr>
          <p:nvPr/>
        </p:nvGrpSpPr>
        <p:grpSpPr bwMode="auto">
          <a:xfrm>
            <a:off x="3733800" y="3657600"/>
            <a:ext cx="1600200" cy="2286000"/>
            <a:chOff x="3744" y="1200"/>
            <a:chExt cx="1008" cy="1440"/>
          </a:xfrm>
        </p:grpSpPr>
        <p:sp>
          <p:nvSpPr>
            <p:cNvPr id="44" name="Rectangle 34"/>
            <p:cNvSpPr>
              <a:spLocks noChangeArrowheads="1"/>
            </p:cNvSpPr>
            <p:nvPr/>
          </p:nvSpPr>
          <p:spPr bwMode="auto">
            <a:xfrm>
              <a:off x="3744" y="1200"/>
              <a:ext cx="1008" cy="14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 altLang="en-US"/>
            </a:p>
          </p:txBody>
        </p:sp>
        <p:sp>
          <p:nvSpPr>
            <p:cNvPr id="45" name="Text Box 35"/>
            <p:cNvSpPr txBox="1">
              <a:spLocks noChangeArrowheads="1"/>
            </p:cNvSpPr>
            <p:nvPr/>
          </p:nvSpPr>
          <p:spPr bwMode="auto">
            <a:xfrm>
              <a:off x="3792" y="1248"/>
              <a:ext cx="91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 sz="2000">
                  <a:latin typeface="Tahoma" pitchFamily="34" charset="0"/>
                  <a:cs typeface="Arial" pitchFamily="34" charset="0"/>
                </a:rPr>
                <a:t>factorial(2)</a:t>
              </a:r>
            </a:p>
          </p:txBody>
        </p:sp>
        <p:sp>
          <p:nvSpPr>
            <p:cNvPr id="46" name="Text Box 36"/>
            <p:cNvSpPr txBox="1">
              <a:spLocks noChangeArrowheads="1"/>
            </p:cNvSpPr>
            <p:nvPr/>
          </p:nvSpPr>
          <p:spPr bwMode="auto">
            <a:xfrm>
              <a:off x="3936" y="153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>
                  <a:latin typeface="Tahoma" pitchFamily="34" charset="0"/>
                  <a:cs typeface="Arial" pitchFamily="34" charset="0"/>
                </a:rPr>
                <a:t>n</a:t>
              </a:r>
            </a:p>
          </p:txBody>
        </p:sp>
        <p:sp>
          <p:nvSpPr>
            <p:cNvPr id="47" name="Text Box 37"/>
            <p:cNvSpPr txBox="1">
              <a:spLocks noChangeArrowheads="1"/>
            </p:cNvSpPr>
            <p:nvPr/>
          </p:nvSpPr>
          <p:spPr bwMode="auto">
            <a:xfrm>
              <a:off x="3888" y="1776"/>
              <a:ext cx="240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>
                  <a:latin typeface="Tahoma" pitchFamily="34" charset="0"/>
                  <a:cs typeface="Arial" pitchFamily="34" charset="0"/>
                </a:rPr>
                <a:t>2</a:t>
              </a:r>
            </a:p>
          </p:txBody>
        </p:sp>
        <p:sp>
          <p:nvSpPr>
            <p:cNvPr id="48" name="Text Box 38"/>
            <p:cNvSpPr txBox="1">
              <a:spLocks noChangeArrowheads="1"/>
            </p:cNvSpPr>
            <p:nvPr/>
          </p:nvSpPr>
          <p:spPr bwMode="auto">
            <a:xfrm>
              <a:off x="3792" y="2112"/>
              <a:ext cx="8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>
                  <a:latin typeface="Tahoma" pitchFamily="34" charset="0"/>
                  <a:cs typeface="Arial" pitchFamily="34" charset="0"/>
                </a:rPr>
                <a:t>Returns…</a:t>
              </a:r>
            </a:p>
          </p:txBody>
        </p:sp>
        <p:sp>
          <p:nvSpPr>
            <p:cNvPr id="49" name="Text Box 39"/>
            <p:cNvSpPr txBox="1">
              <a:spLocks noChangeArrowheads="1"/>
            </p:cNvSpPr>
            <p:nvPr/>
          </p:nvSpPr>
          <p:spPr bwMode="auto">
            <a:xfrm>
              <a:off x="3888" y="2352"/>
              <a:ext cx="432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he-IL" altLang="en-US">
                <a:latin typeface="Tahoma" pitchFamily="34" charset="0"/>
                <a:cs typeface="Arial" pitchFamily="34" charset="0"/>
              </a:endParaRPr>
            </a:p>
          </p:txBody>
        </p:sp>
      </p:grpSp>
      <p:sp>
        <p:nvSpPr>
          <p:cNvPr id="50" name="Rectangle 3">
            <a:extLst>
              <a:ext uri="{FF2B5EF4-FFF2-40B4-BE49-F238E27FC236}">
                <a16:creationId xmlns:a16="http://schemas.microsoft.com/office/drawing/2014/main" id="{391DDFB2-B834-4A2D-A632-08C4E51994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274638"/>
            <a:ext cx="9144000" cy="792162"/>
          </a:xfrm>
        </p:spPr>
        <p:txBody>
          <a:bodyPr/>
          <a:lstStyle/>
          <a:p>
            <a: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Recursive factorial – step by step</a:t>
            </a:r>
          </a:p>
        </p:txBody>
      </p:sp>
    </p:spTree>
    <p:extLst>
      <p:ext uri="{BB962C8B-B14F-4D97-AF65-F5344CB8AC3E}">
        <p14:creationId xmlns:p14="http://schemas.microsoft.com/office/powerpoint/2010/main" val="36378277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>
            <a:extLst>
              <a:ext uri="{FF2B5EF4-FFF2-40B4-BE49-F238E27FC236}">
                <a16:creationId xmlns:a16="http://schemas.microsoft.com/office/drawing/2014/main" id="{AB31160E-9F06-4606-9155-43BE204925FE}"/>
              </a:ext>
            </a:extLst>
          </p:cNvPr>
          <p:cNvSpPr txBox="1"/>
          <p:nvPr/>
        </p:nvSpPr>
        <p:spPr>
          <a:xfrm>
            <a:off x="286512" y="1312485"/>
            <a:ext cx="5562600" cy="138499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defTabSz="457200">
              <a:spcBef>
                <a:spcPts val="0"/>
              </a:spcBef>
            </a:pPr>
            <a:r>
              <a:rPr lang="pt-BR" sz="2100" b="1" dirty="0">
                <a:solidFill>
                  <a:srgbClr val="FF860D"/>
                </a:solidFill>
                <a:latin typeface="Courier" pitchFamily="49" charset="0"/>
              </a:rPr>
              <a:t>def</a:t>
            </a:r>
            <a:r>
              <a:rPr lang="pt-BR" sz="2100" b="1" dirty="0">
                <a:latin typeface="Courier" pitchFamily="49" charset="0"/>
              </a:rPr>
              <a:t> </a:t>
            </a:r>
            <a:r>
              <a:rPr lang="pt-BR" sz="2100" b="1" dirty="0">
                <a:solidFill>
                  <a:srgbClr val="0000FF"/>
                </a:solidFill>
                <a:latin typeface="Courier" pitchFamily="49" charset="0"/>
              </a:rPr>
              <a:t>factorial</a:t>
            </a:r>
            <a:r>
              <a:rPr lang="pt-BR" sz="2100" b="1" dirty="0">
                <a:latin typeface="Courier" pitchFamily="49" charset="0"/>
              </a:rPr>
              <a:t>(n):</a:t>
            </a:r>
            <a:endParaRPr lang="pt-BR" sz="2100" b="1" dirty="0">
              <a:solidFill>
                <a:srgbClr val="009A00"/>
              </a:solidFill>
            </a:endParaRPr>
          </a:p>
          <a:p>
            <a:pPr defTabSz="457200">
              <a:spcBef>
                <a:spcPts val="0"/>
              </a:spcBef>
            </a:pPr>
            <a:r>
              <a:rPr lang="pt-BR" sz="2100" b="1" dirty="0">
                <a:solidFill>
                  <a:srgbClr val="009A00"/>
                </a:solidFill>
                <a:latin typeface="Courier" pitchFamily="49" charset="0"/>
              </a:rPr>
              <a:t>	</a:t>
            </a:r>
            <a:r>
              <a:rPr lang="pt-BR" sz="2100" b="1" dirty="0">
                <a:solidFill>
                  <a:srgbClr val="FF860D"/>
                </a:solidFill>
                <a:latin typeface="Courier" pitchFamily="49" charset="0"/>
              </a:rPr>
              <a:t>if</a:t>
            </a:r>
            <a:r>
              <a:rPr lang="pt-BR" sz="2100" b="1" dirty="0">
                <a:latin typeface="Courier" pitchFamily="49" charset="0"/>
              </a:rPr>
              <a:t> n == 0: </a:t>
            </a:r>
          </a:p>
          <a:p>
            <a:pPr defTabSz="457200">
              <a:spcBef>
                <a:spcPts val="0"/>
              </a:spcBef>
            </a:pPr>
            <a:r>
              <a:rPr lang="pt-BR" sz="2100" b="1" dirty="0">
                <a:solidFill>
                  <a:srgbClr val="FF860D"/>
                </a:solidFill>
                <a:latin typeface="Courier" pitchFamily="49" charset="0"/>
              </a:rPr>
              <a:t>		return</a:t>
            </a:r>
            <a:r>
              <a:rPr lang="pt-BR" sz="2100" b="1" dirty="0">
                <a:latin typeface="Courier" pitchFamily="49" charset="0"/>
              </a:rPr>
              <a:t> 1</a:t>
            </a:r>
          </a:p>
          <a:p>
            <a:pPr defTabSz="457200">
              <a:spcBef>
                <a:spcPts val="0"/>
              </a:spcBef>
            </a:pPr>
            <a:r>
              <a:rPr lang="pt-BR" sz="2100" b="1" dirty="0">
                <a:solidFill>
                  <a:srgbClr val="FF860D"/>
                </a:solidFill>
                <a:latin typeface="Courier" pitchFamily="49" charset="0"/>
              </a:rPr>
              <a:t>	return</a:t>
            </a:r>
            <a:r>
              <a:rPr lang="pt-BR" sz="2100" b="1" dirty="0">
                <a:latin typeface="Courier" pitchFamily="49" charset="0"/>
              </a:rPr>
              <a:t> n * factorial(n-1)</a:t>
            </a:r>
          </a:p>
        </p:txBody>
      </p:sp>
      <p:sp>
        <p:nvSpPr>
          <p:cNvPr id="409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E950923-5EB0-46F5-BA0B-D46219D27107}" type="slidenum">
              <a:rPr lang="he-IL" altLang="en-US" smtClean="0">
                <a:latin typeface="Arial" pitchFamily="34" charset="0"/>
                <a:cs typeface="Arial" pitchFamily="34" charset="0"/>
              </a:rPr>
              <a:pPr/>
              <a:t>16</a:t>
            </a:fld>
            <a:endParaRPr lang="en-US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Rounded Rectangle 28"/>
          <p:cNvSpPr/>
          <p:nvPr/>
        </p:nvSpPr>
        <p:spPr bwMode="auto">
          <a:xfrm>
            <a:off x="2514600" y="2331720"/>
            <a:ext cx="2362200" cy="304800"/>
          </a:xfrm>
          <a:prstGeom prst="roundRect">
            <a:avLst/>
          </a:prstGeom>
          <a:noFill/>
          <a:ln w="38100" cap="flat" cmpd="sng" algn="ctr">
            <a:solidFill>
              <a:srgbClr val="00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57800" y="2133600"/>
            <a:ext cx="85725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1" name="Group 12"/>
          <p:cNvGrpSpPr>
            <a:grpSpLocks/>
          </p:cNvGrpSpPr>
          <p:nvPr/>
        </p:nvGrpSpPr>
        <p:grpSpPr bwMode="auto">
          <a:xfrm>
            <a:off x="685800" y="3352800"/>
            <a:ext cx="1600200" cy="2286000"/>
            <a:chOff x="3733800" y="3200400"/>
            <a:chExt cx="1600200" cy="2286000"/>
          </a:xfrm>
        </p:grpSpPr>
        <p:sp>
          <p:nvSpPr>
            <p:cNvPr id="32" name="Rectangle 2"/>
            <p:cNvSpPr>
              <a:spLocks noChangeArrowheads="1"/>
            </p:cNvSpPr>
            <p:nvPr/>
          </p:nvSpPr>
          <p:spPr bwMode="auto">
            <a:xfrm>
              <a:off x="3733800" y="3200400"/>
              <a:ext cx="1600200" cy="2286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 altLang="en-US"/>
            </a:p>
          </p:txBody>
        </p:sp>
        <p:sp>
          <p:nvSpPr>
            <p:cNvPr id="33" name="Text Box 4"/>
            <p:cNvSpPr txBox="1">
              <a:spLocks noChangeArrowheads="1"/>
            </p:cNvSpPr>
            <p:nvPr/>
          </p:nvSpPr>
          <p:spPr bwMode="auto">
            <a:xfrm>
              <a:off x="3810000" y="3276600"/>
              <a:ext cx="144780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 sz="2000">
                  <a:latin typeface="Tahoma" pitchFamily="34" charset="0"/>
                  <a:cs typeface="Arial" pitchFamily="34" charset="0"/>
                </a:rPr>
                <a:t>factorial(4)</a:t>
              </a:r>
            </a:p>
          </p:txBody>
        </p:sp>
        <p:sp>
          <p:nvSpPr>
            <p:cNvPr id="34" name="Text Box 5"/>
            <p:cNvSpPr txBox="1">
              <a:spLocks noChangeArrowheads="1"/>
            </p:cNvSpPr>
            <p:nvPr/>
          </p:nvSpPr>
          <p:spPr bwMode="auto">
            <a:xfrm>
              <a:off x="4038600" y="3733800"/>
              <a:ext cx="3810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>
                  <a:latin typeface="Tahoma" pitchFamily="34" charset="0"/>
                  <a:cs typeface="Arial" pitchFamily="34" charset="0"/>
                </a:rPr>
                <a:t>n</a:t>
              </a:r>
            </a:p>
          </p:txBody>
        </p:sp>
        <p:sp>
          <p:nvSpPr>
            <p:cNvPr id="35" name="Text Box 6"/>
            <p:cNvSpPr txBox="1">
              <a:spLocks noChangeArrowheads="1"/>
            </p:cNvSpPr>
            <p:nvPr/>
          </p:nvSpPr>
          <p:spPr bwMode="auto">
            <a:xfrm>
              <a:off x="3962400" y="4114800"/>
              <a:ext cx="381000" cy="3762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>
                  <a:latin typeface="Tahoma" pitchFamily="34" charset="0"/>
                  <a:cs typeface="Arial" pitchFamily="34" charset="0"/>
                </a:rPr>
                <a:t>4</a:t>
              </a:r>
            </a:p>
          </p:txBody>
        </p:sp>
        <p:sp>
          <p:nvSpPr>
            <p:cNvPr id="36" name="Text Box 7"/>
            <p:cNvSpPr txBox="1">
              <a:spLocks noChangeArrowheads="1"/>
            </p:cNvSpPr>
            <p:nvPr/>
          </p:nvSpPr>
          <p:spPr bwMode="auto">
            <a:xfrm>
              <a:off x="3810000" y="4648200"/>
              <a:ext cx="12954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>
                  <a:latin typeface="Tahoma" pitchFamily="34" charset="0"/>
                  <a:cs typeface="Arial" pitchFamily="34" charset="0"/>
                </a:rPr>
                <a:t>Returns…</a:t>
              </a:r>
            </a:p>
          </p:txBody>
        </p:sp>
        <p:sp>
          <p:nvSpPr>
            <p:cNvPr id="37" name="Text Box 8"/>
            <p:cNvSpPr txBox="1">
              <a:spLocks noChangeArrowheads="1"/>
            </p:cNvSpPr>
            <p:nvPr/>
          </p:nvSpPr>
          <p:spPr bwMode="auto">
            <a:xfrm>
              <a:off x="3962400" y="5029200"/>
              <a:ext cx="685800" cy="3762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 dirty="0">
                  <a:solidFill>
                    <a:srgbClr val="006600"/>
                  </a:solidFill>
                  <a:latin typeface="Tahoma" pitchFamily="34" charset="0"/>
                  <a:cs typeface="Arial" pitchFamily="34" charset="0"/>
                </a:rPr>
                <a:t>4*…</a:t>
              </a:r>
              <a:endParaRPr lang="he-IL" altLang="en-US" dirty="0">
                <a:solidFill>
                  <a:srgbClr val="006600"/>
                </a:solidFill>
                <a:latin typeface="Tahoma" pitchFamily="34" charset="0"/>
                <a:cs typeface="Arial" pitchFamily="34" charset="0"/>
              </a:endParaRPr>
            </a:p>
          </p:txBody>
        </p:sp>
      </p:grpSp>
      <p:grpSp>
        <p:nvGrpSpPr>
          <p:cNvPr id="38" name="Group 18"/>
          <p:cNvGrpSpPr>
            <a:grpSpLocks/>
          </p:cNvGrpSpPr>
          <p:nvPr/>
        </p:nvGrpSpPr>
        <p:grpSpPr bwMode="auto">
          <a:xfrm>
            <a:off x="2209800" y="3505200"/>
            <a:ext cx="1600200" cy="2286000"/>
            <a:chOff x="3744" y="1200"/>
            <a:chExt cx="1008" cy="1440"/>
          </a:xfrm>
        </p:grpSpPr>
        <p:sp>
          <p:nvSpPr>
            <p:cNvPr id="39" name="Rectangle 19"/>
            <p:cNvSpPr>
              <a:spLocks noChangeArrowheads="1"/>
            </p:cNvSpPr>
            <p:nvPr/>
          </p:nvSpPr>
          <p:spPr bwMode="auto">
            <a:xfrm>
              <a:off x="3744" y="1200"/>
              <a:ext cx="1008" cy="14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 altLang="en-US"/>
            </a:p>
          </p:txBody>
        </p:sp>
        <p:sp>
          <p:nvSpPr>
            <p:cNvPr id="40" name="Text Box 20"/>
            <p:cNvSpPr txBox="1">
              <a:spLocks noChangeArrowheads="1"/>
            </p:cNvSpPr>
            <p:nvPr/>
          </p:nvSpPr>
          <p:spPr bwMode="auto">
            <a:xfrm>
              <a:off x="3792" y="1248"/>
              <a:ext cx="91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 sz="2000">
                  <a:latin typeface="Tahoma" pitchFamily="34" charset="0"/>
                  <a:cs typeface="Arial" pitchFamily="34" charset="0"/>
                </a:rPr>
                <a:t>factorial(3)</a:t>
              </a:r>
            </a:p>
          </p:txBody>
        </p:sp>
        <p:sp>
          <p:nvSpPr>
            <p:cNvPr id="41" name="Text Box 21"/>
            <p:cNvSpPr txBox="1">
              <a:spLocks noChangeArrowheads="1"/>
            </p:cNvSpPr>
            <p:nvPr/>
          </p:nvSpPr>
          <p:spPr bwMode="auto">
            <a:xfrm>
              <a:off x="3936" y="153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>
                  <a:latin typeface="Tahoma" pitchFamily="34" charset="0"/>
                  <a:cs typeface="Arial" pitchFamily="34" charset="0"/>
                </a:rPr>
                <a:t>n</a:t>
              </a:r>
            </a:p>
          </p:txBody>
        </p:sp>
        <p:sp>
          <p:nvSpPr>
            <p:cNvPr id="42" name="Text Box 22"/>
            <p:cNvSpPr txBox="1">
              <a:spLocks noChangeArrowheads="1"/>
            </p:cNvSpPr>
            <p:nvPr/>
          </p:nvSpPr>
          <p:spPr bwMode="auto">
            <a:xfrm>
              <a:off x="3888" y="1776"/>
              <a:ext cx="240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>
                  <a:latin typeface="Tahoma" pitchFamily="34" charset="0"/>
                  <a:cs typeface="Arial" pitchFamily="34" charset="0"/>
                </a:rPr>
                <a:t>3</a:t>
              </a:r>
            </a:p>
          </p:txBody>
        </p:sp>
        <p:sp>
          <p:nvSpPr>
            <p:cNvPr id="43" name="Text Box 23"/>
            <p:cNvSpPr txBox="1">
              <a:spLocks noChangeArrowheads="1"/>
            </p:cNvSpPr>
            <p:nvPr/>
          </p:nvSpPr>
          <p:spPr bwMode="auto">
            <a:xfrm>
              <a:off x="3792" y="2112"/>
              <a:ext cx="8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>
                  <a:latin typeface="Tahoma" pitchFamily="34" charset="0"/>
                  <a:cs typeface="Arial" pitchFamily="34" charset="0"/>
                </a:rPr>
                <a:t>Returns…</a:t>
              </a:r>
            </a:p>
          </p:txBody>
        </p:sp>
        <p:sp>
          <p:nvSpPr>
            <p:cNvPr id="44" name="Text Box 24"/>
            <p:cNvSpPr txBox="1">
              <a:spLocks noChangeArrowheads="1"/>
            </p:cNvSpPr>
            <p:nvPr/>
          </p:nvSpPr>
          <p:spPr bwMode="auto">
            <a:xfrm>
              <a:off x="3888" y="2352"/>
              <a:ext cx="432" cy="2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 dirty="0">
                  <a:solidFill>
                    <a:srgbClr val="006600"/>
                  </a:solidFill>
                  <a:latin typeface="Tahoma" pitchFamily="34" charset="0"/>
                  <a:cs typeface="Arial" pitchFamily="34" charset="0"/>
                </a:rPr>
                <a:t>3*…</a:t>
              </a:r>
              <a:endParaRPr lang="he-IL" altLang="en-US" dirty="0">
                <a:solidFill>
                  <a:srgbClr val="006600"/>
                </a:solidFill>
                <a:latin typeface="Tahoma" pitchFamily="34" charset="0"/>
                <a:cs typeface="Arial" pitchFamily="34" charset="0"/>
              </a:endParaRPr>
            </a:p>
          </p:txBody>
        </p:sp>
      </p:grpSp>
      <p:grpSp>
        <p:nvGrpSpPr>
          <p:cNvPr id="45" name="Group 33"/>
          <p:cNvGrpSpPr>
            <a:grpSpLocks/>
          </p:cNvGrpSpPr>
          <p:nvPr/>
        </p:nvGrpSpPr>
        <p:grpSpPr bwMode="auto">
          <a:xfrm>
            <a:off x="3733800" y="3657600"/>
            <a:ext cx="1600200" cy="2286000"/>
            <a:chOff x="3744" y="1200"/>
            <a:chExt cx="1008" cy="1440"/>
          </a:xfrm>
        </p:grpSpPr>
        <p:sp>
          <p:nvSpPr>
            <p:cNvPr id="46" name="Rectangle 34"/>
            <p:cNvSpPr>
              <a:spLocks noChangeArrowheads="1"/>
            </p:cNvSpPr>
            <p:nvPr/>
          </p:nvSpPr>
          <p:spPr bwMode="auto">
            <a:xfrm>
              <a:off x="3744" y="1200"/>
              <a:ext cx="1008" cy="14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 altLang="en-US"/>
            </a:p>
          </p:txBody>
        </p:sp>
        <p:sp>
          <p:nvSpPr>
            <p:cNvPr id="47" name="Text Box 35"/>
            <p:cNvSpPr txBox="1">
              <a:spLocks noChangeArrowheads="1"/>
            </p:cNvSpPr>
            <p:nvPr/>
          </p:nvSpPr>
          <p:spPr bwMode="auto">
            <a:xfrm>
              <a:off x="3792" y="1248"/>
              <a:ext cx="91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 sz="2000">
                  <a:latin typeface="Tahoma" pitchFamily="34" charset="0"/>
                  <a:cs typeface="Arial" pitchFamily="34" charset="0"/>
                </a:rPr>
                <a:t>factorial(2)</a:t>
              </a:r>
            </a:p>
          </p:txBody>
        </p:sp>
        <p:sp>
          <p:nvSpPr>
            <p:cNvPr id="48" name="Text Box 36"/>
            <p:cNvSpPr txBox="1">
              <a:spLocks noChangeArrowheads="1"/>
            </p:cNvSpPr>
            <p:nvPr/>
          </p:nvSpPr>
          <p:spPr bwMode="auto">
            <a:xfrm>
              <a:off x="3936" y="153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>
                  <a:latin typeface="Tahoma" pitchFamily="34" charset="0"/>
                  <a:cs typeface="Arial" pitchFamily="34" charset="0"/>
                </a:rPr>
                <a:t>n</a:t>
              </a:r>
            </a:p>
          </p:txBody>
        </p:sp>
        <p:sp>
          <p:nvSpPr>
            <p:cNvPr id="49" name="Text Box 37"/>
            <p:cNvSpPr txBox="1">
              <a:spLocks noChangeArrowheads="1"/>
            </p:cNvSpPr>
            <p:nvPr/>
          </p:nvSpPr>
          <p:spPr bwMode="auto">
            <a:xfrm>
              <a:off x="3888" y="1776"/>
              <a:ext cx="240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>
                  <a:latin typeface="Tahoma" pitchFamily="34" charset="0"/>
                  <a:cs typeface="Arial" pitchFamily="34" charset="0"/>
                </a:rPr>
                <a:t>2</a:t>
              </a:r>
            </a:p>
          </p:txBody>
        </p:sp>
        <p:sp>
          <p:nvSpPr>
            <p:cNvPr id="50" name="Text Box 38"/>
            <p:cNvSpPr txBox="1">
              <a:spLocks noChangeArrowheads="1"/>
            </p:cNvSpPr>
            <p:nvPr/>
          </p:nvSpPr>
          <p:spPr bwMode="auto">
            <a:xfrm>
              <a:off x="3792" y="2112"/>
              <a:ext cx="8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>
                  <a:latin typeface="Tahoma" pitchFamily="34" charset="0"/>
                  <a:cs typeface="Arial" pitchFamily="34" charset="0"/>
                </a:rPr>
                <a:t>Returns…</a:t>
              </a:r>
            </a:p>
          </p:txBody>
        </p:sp>
        <p:sp>
          <p:nvSpPr>
            <p:cNvPr id="51" name="Text Box 39"/>
            <p:cNvSpPr txBox="1">
              <a:spLocks noChangeArrowheads="1"/>
            </p:cNvSpPr>
            <p:nvPr/>
          </p:nvSpPr>
          <p:spPr bwMode="auto">
            <a:xfrm>
              <a:off x="3888" y="2352"/>
              <a:ext cx="432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 dirty="0">
                  <a:solidFill>
                    <a:srgbClr val="006600"/>
                  </a:solidFill>
                  <a:latin typeface="Tahoma" pitchFamily="34" charset="0"/>
                  <a:cs typeface="Arial" pitchFamily="34" charset="0"/>
                </a:rPr>
                <a:t>2*…</a:t>
              </a:r>
              <a:endParaRPr lang="he-IL" altLang="en-US" dirty="0">
                <a:solidFill>
                  <a:srgbClr val="006600"/>
                </a:solidFill>
                <a:latin typeface="Tahoma" pitchFamily="34" charset="0"/>
                <a:cs typeface="Arial" pitchFamily="34" charset="0"/>
              </a:endParaRPr>
            </a:p>
          </p:txBody>
        </p:sp>
      </p:grpSp>
      <p:sp>
        <p:nvSpPr>
          <p:cNvPr id="52" name="Rectangle 3">
            <a:extLst>
              <a:ext uri="{FF2B5EF4-FFF2-40B4-BE49-F238E27FC236}">
                <a16:creationId xmlns:a16="http://schemas.microsoft.com/office/drawing/2014/main" id="{FFCF49D3-D60E-487D-94C2-52869BF661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274638"/>
            <a:ext cx="9144000" cy="792162"/>
          </a:xfrm>
        </p:spPr>
        <p:txBody>
          <a:bodyPr/>
          <a:lstStyle/>
          <a:p>
            <a: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Recursive factorial – step by step</a:t>
            </a:r>
          </a:p>
        </p:txBody>
      </p:sp>
    </p:spTree>
    <p:extLst>
      <p:ext uri="{BB962C8B-B14F-4D97-AF65-F5344CB8AC3E}">
        <p14:creationId xmlns:p14="http://schemas.microsoft.com/office/powerpoint/2010/main" val="3358148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4237AA3-ADC8-4497-9A56-1F344A36EC72}" type="slidenum">
              <a:rPr lang="he-IL" altLang="en-US" smtClean="0">
                <a:latin typeface="Arial" pitchFamily="34" charset="0"/>
                <a:cs typeface="Arial" pitchFamily="34" charset="0"/>
              </a:rPr>
              <a:pPr/>
              <a:t>17</a:t>
            </a:fld>
            <a:endParaRPr lang="en-US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Rounded Rectangle 35"/>
          <p:cNvSpPr/>
          <p:nvPr/>
        </p:nvSpPr>
        <p:spPr bwMode="auto">
          <a:xfrm>
            <a:off x="914400" y="1371600"/>
            <a:ext cx="2362200" cy="304800"/>
          </a:xfrm>
          <a:prstGeom prst="roundRect">
            <a:avLst/>
          </a:prstGeom>
          <a:noFill/>
          <a:ln w="38100" cap="flat" cmpd="sng" algn="ctr">
            <a:solidFill>
              <a:srgbClr val="00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34" name="Group 12"/>
          <p:cNvGrpSpPr>
            <a:grpSpLocks/>
          </p:cNvGrpSpPr>
          <p:nvPr/>
        </p:nvGrpSpPr>
        <p:grpSpPr bwMode="auto">
          <a:xfrm>
            <a:off x="685800" y="3352800"/>
            <a:ext cx="1600200" cy="2286000"/>
            <a:chOff x="3733800" y="3200400"/>
            <a:chExt cx="1600200" cy="2286000"/>
          </a:xfrm>
        </p:grpSpPr>
        <p:sp>
          <p:nvSpPr>
            <p:cNvPr id="37" name="Rectangle 2"/>
            <p:cNvSpPr>
              <a:spLocks noChangeArrowheads="1"/>
            </p:cNvSpPr>
            <p:nvPr/>
          </p:nvSpPr>
          <p:spPr bwMode="auto">
            <a:xfrm>
              <a:off x="3733800" y="3200400"/>
              <a:ext cx="1600200" cy="2286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 altLang="en-US"/>
            </a:p>
          </p:txBody>
        </p:sp>
        <p:sp>
          <p:nvSpPr>
            <p:cNvPr id="38" name="Text Box 4"/>
            <p:cNvSpPr txBox="1">
              <a:spLocks noChangeArrowheads="1"/>
            </p:cNvSpPr>
            <p:nvPr/>
          </p:nvSpPr>
          <p:spPr bwMode="auto">
            <a:xfrm>
              <a:off x="3810000" y="3276600"/>
              <a:ext cx="144780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 sz="2000">
                  <a:latin typeface="Tahoma" pitchFamily="34" charset="0"/>
                  <a:cs typeface="Arial" pitchFamily="34" charset="0"/>
                </a:rPr>
                <a:t>factorial(4)</a:t>
              </a:r>
            </a:p>
          </p:txBody>
        </p:sp>
        <p:sp>
          <p:nvSpPr>
            <p:cNvPr id="39" name="Text Box 5"/>
            <p:cNvSpPr txBox="1">
              <a:spLocks noChangeArrowheads="1"/>
            </p:cNvSpPr>
            <p:nvPr/>
          </p:nvSpPr>
          <p:spPr bwMode="auto">
            <a:xfrm>
              <a:off x="4038600" y="3733800"/>
              <a:ext cx="3810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>
                  <a:latin typeface="Tahoma" pitchFamily="34" charset="0"/>
                  <a:cs typeface="Arial" pitchFamily="34" charset="0"/>
                </a:rPr>
                <a:t>n</a:t>
              </a:r>
            </a:p>
          </p:txBody>
        </p:sp>
        <p:sp>
          <p:nvSpPr>
            <p:cNvPr id="40" name="Text Box 6"/>
            <p:cNvSpPr txBox="1">
              <a:spLocks noChangeArrowheads="1"/>
            </p:cNvSpPr>
            <p:nvPr/>
          </p:nvSpPr>
          <p:spPr bwMode="auto">
            <a:xfrm>
              <a:off x="3962400" y="4114800"/>
              <a:ext cx="381000" cy="3762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>
                  <a:latin typeface="Tahoma" pitchFamily="34" charset="0"/>
                  <a:cs typeface="Arial" pitchFamily="34" charset="0"/>
                </a:rPr>
                <a:t>4</a:t>
              </a:r>
            </a:p>
          </p:txBody>
        </p:sp>
        <p:sp>
          <p:nvSpPr>
            <p:cNvPr id="41" name="Text Box 7"/>
            <p:cNvSpPr txBox="1">
              <a:spLocks noChangeArrowheads="1"/>
            </p:cNvSpPr>
            <p:nvPr/>
          </p:nvSpPr>
          <p:spPr bwMode="auto">
            <a:xfrm>
              <a:off x="3810000" y="4648200"/>
              <a:ext cx="12954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>
                  <a:latin typeface="Tahoma" pitchFamily="34" charset="0"/>
                  <a:cs typeface="Arial" pitchFamily="34" charset="0"/>
                </a:rPr>
                <a:t>Returns…</a:t>
              </a:r>
            </a:p>
          </p:txBody>
        </p:sp>
        <p:sp>
          <p:nvSpPr>
            <p:cNvPr id="42" name="Text Box 8"/>
            <p:cNvSpPr txBox="1">
              <a:spLocks noChangeArrowheads="1"/>
            </p:cNvSpPr>
            <p:nvPr/>
          </p:nvSpPr>
          <p:spPr bwMode="auto">
            <a:xfrm>
              <a:off x="3962400" y="5029200"/>
              <a:ext cx="685800" cy="3762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 dirty="0">
                  <a:solidFill>
                    <a:srgbClr val="006600"/>
                  </a:solidFill>
                  <a:latin typeface="Tahoma" pitchFamily="34" charset="0"/>
                  <a:cs typeface="Arial" pitchFamily="34" charset="0"/>
                </a:rPr>
                <a:t>4*…</a:t>
              </a:r>
              <a:endParaRPr lang="he-IL" altLang="en-US" dirty="0">
                <a:solidFill>
                  <a:srgbClr val="006600"/>
                </a:solidFill>
                <a:latin typeface="Tahoma" pitchFamily="34" charset="0"/>
                <a:cs typeface="Arial" pitchFamily="34" charset="0"/>
              </a:endParaRPr>
            </a:p>
          </p:txBody>
        </p:sp>
      </p:grpSp>
      <p:grpSp>
        <p:nvGrpSpPr>
          <p:cNvPr id="43" name="Group 18"/>
          <p:cNvGrpSpPr>
            <a:grpSpLocks/>
          </p:cNvGrpSpPr>
          <p:nvPr/>
        </p:nvGrpSpPr>
        <p:grpSpPr bwMode="auto">
          <a:xfrm>
            <a:off x="2209800" y="3505200"/>
            <a:ext cx="1600200" cy="2286000"/>
            <a:chOff x="3744" y="1200"/>
            <a:chExt cx="1008" cy="1440"/>
          </a:xfrm>
        </p:grpSpPr>
        <p:sp>
          <p:nvSpPr>
            <p:cNvPr id="44" name="Rectangle 19"/>
            <p:cNvSpPr>
              <a:spLocks noChangeArrowheads="1"/>
            </p:cNvSpPr>
            <p:nvPr/>
          </p:nvSpPr>
          <p:spPr bwMode="auto">
            <a:xfrm>
              <a:off x="3744" y="1200"/>
              <a:ext cx="1008" cy="14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 altLang="en-US"/>
            </a:p>
          </p:txBody>
        </p:sp>
        <p:sp>
          <p:nvSpPr>
            <p:cNvPr id="45" name="Text Box 20"/>
            <p:cNvSpPr txBox="1">
              <a:spLocks noChangeArrowheads="1"/>
            </p:cNvSpPr>
            <p:nvPr/>
          </p:nvSpPr>
          <p:spPr bwMode="auto">
            <a:xfrm>
              <a:off x="3792" y="1248"/>
              <a:ext cx="91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 sz="2000">
                  <a:latin typeface="Tahoma" pitchFamily="34" charset="0"/>
                  <a:cs typeface="Arial" pitchFamily="34" charset="0"/>
                </a:rPr>
                <a:t>factorial(3)</a:t>
              </a:r>
            </a:p>
          </p:txBody>
        </p:sp>
        <p:sp>
          <p:nvSpPr>
            <p:cNvPr id="46" name="Text Box 21"/>
            <p:cNvSpPr txBox="1">
              <a:spLocks noChangeArrowheads="1"/>
            </p:cNvSpPr>
            <p:nvPr/>
          </p:nvSpPr>
          <p:spPr bwMode="auto">
            <a:xfrm>
              <a:off x="3936" y="153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>
                  <a:latin typeface="Tahoma" pitchFamily="34" charset="0"/>
                  <a:cs typeface="Arial" pitchFamily="34" charset="0"/>
                </a:rPr>
                <a:t>n</a:t>
              </a:r>
            </a:p>
          </p:txBody>
        </p:sp>
        <p:sp>
          <p:nvSpPr>
            <p:cNvPr id="47" name="Text Box 22"/>
            <p:cNvSpPr txBox="1">
              <a:spLocks noChangeArrowheads="1"/>
            </p:cNvSpPr>
            <p:nvPr/>
          </p:nvSpPr>
          <p:spPr bwMode="auto">
            <a:xfrm>
              <a:off x="3888" y="1776"/>
              <a:ext cx="240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>
                  <a:latin typeface="Tahoma" pitchFamily="34" charset="0"/>
                  <a:cs typeface="Arial" pitchFamily="34" charset="0"/>
                </a:rPr>
                <a:t>3</a:t>
              </a:r>
            </a:p>
          </p:txBody>
        </p:sp>
        <p:sp>
          <p:nvSpPr>
            <p:cNvPr id="48" name="Text Box 23"/>
            <p:cNvSpPr txBox="1">
              <a:spLocks noChangeArrowheads="1"/>
            </p:cNvSpPr>
            <p:nvPr/>
          </p:nvSpPr>
          <p:spPr bwMode="auto">
            <a:xfrm>
              <a:off x="3792" y="2112"/>
              <a:ext cx="8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>
                  <a:latin typeface="Tahoma" pitchFamily="34" charset="0"/>
                  <a:cs typeface="Arial" pitchFamily="34" charset="0"/>
                </a:rPr>
                <a:t>Returns…</a:t>
              </a:r>
            </a:p>
          </p:txBody>
        </p:sp>
        <p:sp>
          <p:nvSpPr>
            <p:cNvPr id="49" name="Text Box 24"/>
            <p:cNvSpPr txBox="1">
              <a:spLocks noChangeArrowheads="1"/>
            </p:cNvSpPr>
            <p:nvPr/>
          </p:nvSpPr>
          <p:spPr bwMode="auto">
            <a:xfrm>
              <a:off x="3888" y="2352"/>
              <a:ext cx="432" cy="2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 dirty="0">
                  <a:solidFill>
                    <a:srgbClr val="006600"/>
                  </a:solidFill>
                  <a:latin typeface="Tahoma" pitchFamily="34" charset="0"/>
                  <a:cs typeface="Arial" pitchFamily="34" charset="0"/>
                </a:rPr>
                <a:t>3*…</a:t>
              </a:r>
              <a:endParaRPr lang="he-IL" altLang="en-US" dirty="0">
                <a:solidFill>
                  <a:srgbClr val="006600"/>
                </a:solidFill>
                <a:latin typeface="Tahoma" pitchFamily="34" charset="0"/>
                <a:cs typeface="Arial" pitchFamily="34" charset="0"/>
              </a:endParaRPr>
            </a:p>
          </p:txBody>
        </p:sp>
      </p:grpSp>
      <p:grpSp>
        <p:nvGrpSpPr>
          <p:cNvPr id="50" name="Group 33"/>
          <p:cNvGrpSpPr>
            <a:grpSpLocks/>
          </p:cNvGrpSpPr>
          <p:nvPr/>
        </p:nvGrpSpPr>
        <p:grpSpPr bwMode="auto">
          <a:xfrm>
            <a:off x="3733800" y="3657600"/>
            <a:ext cx="1600200" cy="2286000"/>
            <a:chOff x="3744" y="1200"/>
            <a:chExt cx="1008" cy="1440"/>
          </a:xfrm>
        </p:grpSpPr>
        <p:sp>
          <p:nvSpPr>
            <p:cNvPr id="51" name="Rectangle 34"/>
            <p:cNvSpPr>
              <a:spLocks noChangeArrowheads="1"/>
            </p:cNvSpPr>
            <p:nvPr/>
          </p:nvSpPr>
          <p:spPr bwMode="auto">
            <a:xfrm>
              <a:off x="3744" y="1200"/>
              <a:ext cx="1008" cy="14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 altLang="en-US"/>
            </a:p>
          </p:txBody>
        </p:sp>
        <p:sp>
          <p:nvSpPr>
            <p:cNvPr id="52" name="Text Box 35"/>
            <p:cNvSpPr txBox="1">
              <a:spLocks noChangeArrowheads="1"/>
            </p:cNvSpPr>
            <p:nvPr/>
          </p:nvSpPr>
          <p:spPr bwMode="auto">
            <a:xfrm>
              <a:off x="3792" y="1248"/>
              <a:ext cx="91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 sz="2000">
                  <a:latin typeface="Tahoma" pitchFamily="34" charset="0"/>
                  <a:cs typeface="Arial" pitchFamily="34" charset="0"/>
                </a:rPr>
                <a:t>factorial(2)</a:t>
              </a:r>
            </a:p>
          </p:txBody>
        </p:sp>
        <p:sp>
          <p:nvSpPr>
            <p:cNvPr id="53" name="Text Box 36"/>
            <p:cNvSpPr txBox="1">
              <a:spLocks noChangeArrowheads="1"/>
            </p:cNvSpPr>
            <p:nvPr/>
          </p:nvSpPr>
          <p:spPr bwMode="auto">
            <a:xfrm>
              <a:off x="3936" y="153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>
                  <a:latin typeface="Tahoma" pitchFamily="34" charset="0"/>
                  <a:cs typeface="Arial" pitchFamily="34" charset="0"/>
                </a:rPr>
                <a:t>n</a:t>
              </a:r>
            </a:p>
          </p:txBody>
        </p:sp>
        <p:sp>
          <p:nvSpPr>
            <p:cNvPr id="54" name="Text Box 37"/>
            <p:cNvSpPr txBox="1">
              <a:spLocks noChangeArrowheads="1"/>
            </p:cNvSpPr>
            <p:nvPr/>
          </p:nvSpPr>
          <p:spPr bwMode="auto">
            <a:xfrm>
              <a:off x="3888" y="1776"/>
              <a:ext cx="240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>
                  <a:latin typeface="Tahoma" pitchFamily="34" charset="0"/>
                  <a:cs typeface="Arial" pitchFamily="34" charset="0"/>
                </a:rPr>
                <a:t>2</a:t>
              </a:r>
            </a:p>
          </p:txBody>
        </p:sp>
        <p:sp>
          <p:nvSpPr>
            <p:cNvPr id="55" name="Text Box 38"/>
            <p:cNvSpPr txBox="1">
              <a:spLocks noChangeArrowheads="1"/>
            </p:cNvSpPr>
            <p:nvPr/>
          </p:nvSpPr>
          <p:spPr bwMode="auto">
            <a:xfrm>
              <a:off x="3792" y="2112"/>
              <a:ext cx="8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>
                  <a:latin typeface="Tahoma" pitchFamily="34" charset="0"/>
                  <a:cs typeface="Arial" pitchFamily="34" charset="0"/>
                </a:rPr>
                <a:t>Returns…</a:t>
              </a:r>
            </a:p>
          </p:txBody>
        </p:sp>
        <p:sp>
          <p:nvSpPr>
            <p:cNvPr id="56" name="Text Box 39"/>
            <p:cNvSpPr txBox="1">
              <a:spLocks noChangeArrowheads="1"/>
            </p:cNvSpPr>
            <p:nvPr/>
          </p:nvSpPr>
          <p:spPr bwMode="auto">
            <a:xfrm>
              <a:off x="3888" y="2352"/>
              <a:ext cx="432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 dirty="0">
                  <a:solidFill>
                    <a:srgbClr val="006600"/>
                  </a:solidFill>
                  <a:latin typeface="Tahoma" pitchFamily="34" charset="0"/>
                  <a:cs typeface="Arial" pitchFamily="34" charset="0"/>
                </a:rPr>
                <a:t>2*…</a:t>
              </a:r>
              <a:endParaRPr lang="he-IL" altLang="en-US" dirty="0">
                <a:solidFill>
                  <a:srgbClr val="006600"/>
                </a:solidFill>
                <a:latin typeface="Tahoma" pitchFamily="34" charset="0"/>
                <a:cs typeface="Arial" pitchFamily="34" charset="0"/>
              </a:endParaRPr>
            </a:p>
          </p:txBody>
        </p:sp>
      </p:grpSp>
      <p:grpSp>
        <p:nvGrpSpPr>
          <p:cNvPr id="57" name="Group 33"/>
          <p:cNvGrpSpPr>
            <a:grpSpLocks/>
          </p:cNvGrpSpPr>
          <p:nvPr/>
        </p:nvGrpSpPr>
        <p:grpSpPr bwMode="auto">
          <a:xfrm>
            <a:off x="5257800" y="3840956"/>
            <a:ext cx="1600200" cy="2286000"/>
            <a:chOff x="3744" y="1200"/>
            <a:chExt cx="1008" cy="1440"/>
          </a:xfrm>
        </p:grpSpPr>
        <p:sp>
          <p:nvSpPr>
            <p:cNvPr id="58" name="Rectangle 34"/>
            <p:cNvSpPr>
              <a:spLocks noChangeArrowheads="1"/>
            </p:cNvSpPr>
            <p:nvPr/>
          </p:nvSpPr>
          <p:spPr bwMode="auto">
            <a:xfrm>
              <a:off x="3744" y="1200"/>
              <a:ext cx="1008" cy="14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 altLang="en-US"/>
            </a:p>
          </p:txBody>
        </p:sp>
        <p:sp>
          <p:nvSpPr>
            <p:cNvPr id="59" name="Text Box 35"/>
            <p:cNvSpPr txBox="1">
              <a:spLocks noChangeArrowheads="1"/>
            </p:cNvSpPr>
            <p:nvPr/>
          </p:nvSpPr>
          <p:spPr bwMode="auto">
            <a:xfrm>
              <a:off x="3792" y="1248"/>
              <a:ext cx="91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 sz="2000" dirty="0">
                  <a:latin typeface="Tahoma" pitchFamily="34" charset="0"/>
                  <a:cs typeface="Arial" pitchFamily="34" charset="0"/>
                </a:rPr>
                <a:t>factorial(1)</a:t>
              </a:r>
            </a:p>
          </p:txBody>
        </p:sp>
        <p:sp>
          <p:nvSpPr>
            <p:cNvPr id="60" name="Text Box 36"/>
            <p:cNvSpPr txBox="1">
              <a:spLocks noChangeArrowheads="1"/>
            </p:cNvSpPr>
            <p:nvPr/>
          </p:nvSpPr>
          <p:spPr bwMode="auto">
            <a:xfrm>
              <a:off x="3936" y="153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>
                  <a:latin typeface="Tahoma" pitchFamily="34" charset="0"/>
                  <a:cs typeface="Arial" pitchFamily="34" charset="0"/>
                </a:rPr>
                <a:t>n</a:t>
              </a:r>
            </a:p>
          </p:txBody>
        </p:sp>
        <p:sp>
          <p:nvSpPr>
            <p:cNvPr id="61" name="Text Box 37"/>
            <p:cNvSpPr txBox="1">
              <a:spLocks noChangeArrowheads="1"/>
            </p:cNvSpPr>
            <p:nvPr/>
          </p:nvSpPr>
          <p:spPr bwMode="auto">
            <a:xfrm>
              <a:off x="3888" y="1776"/>
              <a:ext cx="240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 dirty="0">
                  <a:latin typeface="Tahoma" pitchFamily="34" charset="0"/>
                  <a:cs typeface="Arial" pitchFamily="34" charset="0"/>
                </a:rPr>
                <a:t>1</a:t>
              </a:r>
            </a:p>
          </p:txBody>
        </p:sp>
        <p:sp>
          <p:nvSpPr>
            <p:cNvPr id="62" name="Text Box 38"/>
            <p:cNvSpPr txBox="1">
              <a:spLocks noChangeArrowheads="1"/>
            </p:cNvSpPr>
            <p:nvPr/>
          </p:nvSpPr>
          <p:spPr bwMode="auto">
            <a:xfrm>
              <a:off x="3792" y="2112"/>
              <a:ext cx="8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>
                  <a:latin typeface="Tahoma" pitchFamily="34" charset="0"/>
                  <a:cs typeface="Arial" pitchFamily="34" charset="0"/>
                </a:rPr>
                <a:t>Returns…</a:t>
              </a:r>
            </a:p>
          </p:txBody>
        </p:sp>
        <p:sp>
          <p:nvSpPr>
            <p:cNvPr id="63" name="Text Box 39"/>
            <p:cNvSpPr txBox="1">
              <a:spLocks noChangeArrowheads="1"/>
            </p:cNvSpPr>
            <p:nvPr/>
          </p:nvSpPr>
          <p:spPr bwMode="auto">
            <a:xfrm>
              <a:off x="3888" y="2352"/>
              <a:ext cx="432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he-IL" altLang="en-US">
                <a:latin typeface="Tahoma" pitchFamily="34" charset="0"/>
                <a:cs typeface="Arial" pitchFamily="34" charset="0"/>
              </a:endParaRPr>
            </a:p>
          </p:txBody>
        </p:sp>
      </p:grpSp>
      <p:sp>
        <p:nvSpPr>
          <p:cNvPr id="64" name="Rectangle 3">
            <a:extLst>
              <a:ext uri="{FF2B5EF4-FFF2-40B4-BE49-F238E27FC236}">
                <a16:creationId xmlns:a16="http://schemas.microsoft.com/office/drawing/2014/main" id="{85812395-C866-4307-BBB0-714235DD7E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792162"/>
          </a:xfrm>
        </p:spPr>
        <p:txBody>
          <a:bodyPr/>
          <a:lstStyle/>
          <a:p>
            <a: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Recursive factorial – step by step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611DA49-773C-4F96-8BEF-79BD9D68A3D6}"/>
              </a:ext>
            </a:extLst>
          </p:cNvPr>
          <p:cNvSpPr txBox="1"/>
          <p:nvPr/>
        </p:nvSpPr>
        <p:spPr>
          <a:xfrm>
            <a:off x="286512" y="1312485"/>
            <a:ext cx="5562600" cy="138499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defTabSz="457200">
              <a:spcBef>
                <a:spcPts val="0"/>
              </a:spcBef>
            </a:pPr>
            <a:r>
              <a:rPr lang="pt-BR" sz="2100" b="1" dirty="0">
                <a:solidFill>
                  <a:srgbClr val="FF860D"/>
                </a:solidFill>
                <a:latin typeface="Courier" pitchFamily="49" charset="0"/>
              </a:rPr>
              <a:t>def</a:t>
            </a:r>
            <a:r>
              <a:rPr lang="pt-BR" sz="2100" b="1" dirty="0">
                <a:latin typeface="Courier" pitchFamily="49" charset="0"/>
              </a:rPr>
              <a:t> </a:t>
            </a:r>
            <a:r>
              <a:rPr lang="pt-BR" sz="2100" b="1" dirty="0">
                <a:solidFill>
                  <a:srgbClr val="0000FF"/>
                </a:solidFill>
                <a:latin typeface="Courier" pitchFamily="49" charset="0"/>
              </a:rPr>
              <a:t>factorial</a:t>
            </a:r>
            <a:r>
              <a:rPr lang="pt-BR" sz="2100" b="1" dirty="0">
                <a:latin typeface="Courier" pitchFamily="49" charset="0"/>
              </a:rPr>
              <a:t>(n):</a:t>
            </a:r>
            <a:endParaRPr lang="pt-BR" sz="2100" b="1" dirty="0">
              <a:solidFill>
                <a:srgbClr val="009A00"/>
              </a:solidFill>
            </a:endParaRPr>
          </a:p>
          <a:p>
            <a:pPr defTabSz="457200">
              <a:spcBef>
                <a:spcPts val="0"/>
              </a:spcBef>
            </a:pPr>
            <a:r>
              <a:rPr lang="pt-BR" sz="2100" b="1" dirty="0">
                <a:solidFill>
                  <a:srgbClr val="009A00"/>
                </a:solidFill>
                <a:latin typeface="Courier" pitchFamily="49" charset="0"/>
              </a:rPr>
              <a:t>	</a:t>
            </a:r>
            <a:r>
              <a:rPr lang="pt-BR" sz="2100" b="1" dirty="0">
                <a:solidFill>
                  <a:srgbClr val="FF860D"/>
                </a:solidFill>
                <a:latin typeface="Courier" pitchFamily="49" charset="0"/>
              </a:rPr>
              <a:t>if</a:t>
            </a:r>
            <a:r>
              <a:rPr lang="pt-BR" sz="2100" b="1" dirty="0">
                <a:latin typeface="Courier" pitchFamily="49" charset="0"/>
              </a:rPr>
              <a:t> n == 0: </a:t>
            </a:r>
          </a:p>
          <a:p>
            <a:pPr defTabSz="457200">
              <a:spcBef>
                <a:spcPts val="0"/>
              </a:spcBef>
            </a:pPr>
            <a:r>
              <a:rPr lang="pt-BR" sz="2100" b="1" dirty="0">
                <a:solidFill>
                  <a:srgbClr val="FF860D"/>
                </a:solidFill>
                <a:latin typeface="Courier" pitchFamily="49" charset="0"/>
              </a:rPr>
              <a:t>		return</a:t>
            </a:r>
            <a:r>
              <a:rPr lang="pt-BR" sz="2100" b="1" dirty="0">
                <a:latin typeface="Courier" pitchFamily="49" charset="0"/>
              </a:rPr>
              <a:t> 1</a:t>
            </a:r>
          </a:p>
          <a:p>
            <a:pPr defTabSz="457200">
              <a:spcBef>
                <a:spcPts val="0"/>
              </a:spcBef>
            </a:pPr>
            <a:r>
              <a:rPr lang="pt-BR" sz="2100" b="1" dirty="0">
                <a:solidFill>
                  <a:srgbClr val="FF860D"/>
                </a:solidFill>
                <a:latin typeface="Courier" pitchFamily="49" charset="0"/>
              </a:rPr>
              <a:t>	return</a:t>
            </a:r>
            <a:r>
              <a:rPr lang="pt-BR" sz="2100" b="1" dirty="0">
                <a:latin typeface="Courier" pitchFamily="49" charset="0"/>
              </a:rPr>
              <a:t> n * factorial(n-1)</a:t>
            </a:r>
          </a:p>
        </p:txBody>
      </p:sp>
    </p:spTree>
    <p:extLst>
      <p:ext uri="{BB962C8B-B14F-4D97-AF65-F5344CB8AC3E}">
        <p14:creationId xmlns:p14="http://schemas.microsoft.com/office/powerpoint/2010/main" val="18640409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65">
            <a:extLst>
              <a:ext uri="{FF2B5EF4-FFF2-40B4-BE49-F238E27FC236}">
                <a16:creationId xmlns:a16="http://schemas.microsoft.com/office/drawing/2014/main" id="{7378B113-ABB8-4124-B4F9-DB9125D0F2FF}"/>
              </a:ext>
            </a:extLst>
          </p:cNvPr>
          <p:cNvSpPr txBox="1"/>
          <p:nvPr/>
        </p:nvSpPr>
        <p:spPr>
          <a:xfrm>
            <a:off x="286512" y="1312485"/>
            <a:ext cx="5562600" cy="138499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defTabSz="457200">
              <a:spcBef>
                <a:spcPts val="0"/>
              </a:spcBef>
            </a:pPr>
            <a:r>
              <a:rPr lang="pt-BR" sz="2100" b="1" dirty="0">
                <a:solidFill>
                  <a:srgbClr val="FF860D"/>
                </a:solidFill>
                <a:latin typeface="Courier" pitchFamily="49" charset="0"/>
              </a:rPr>
              <a:t>def</a:t>
            </a:r>
            <a:r>
              <a:rPr lang="pt-BR" sz="2100" b="1" dirty="0">
                <a:latin typeface="Courier" pitchFamily="49" charset="0"/>
              </a:rPr>
              <a:t> </a:t>
            </a:r>
            <a:r>
              <a:rPr lang="pt-BR" sz="2100" b="1" dirty="0">
                <a:solidFill>
                  <a:srgbClr val="0000FF"/>
                </a:solidFill>
                <a:latin typeface="Courier" pitchFamily="49" charset="0"/>
              </a:rPr>
              <a:t>factorial</a:t>
            </a:r>
            <a:r>
              <a:rPr lang="pt-BR" sz="2100" b="1" dirty="0">
                <a:latin typeface="Courier" pitchFamily="49" charset="0"/>
              </a:rPr>
              <a:t>(n):</a:t>
            </a:r>
            <a:endParaRPr lang="pt-BR" sz="2100" b="1" dirty="0">
              <a:solidFill>
                <a:srgbClr val="009A00"/>
              </a:solidFill>
            </a:endParaRPr>
          </a:p>
          <a:p>
            <a:pPr defTabSz="457200">
              <a:spcBef>
                <a:spcPts val="0"/>
              </a:spcBef>
            </a:pPr>
            <a:r>
              <a:rPr lang="pt-BR" sz="2100" b="1" dirty="0">
                <a:solidFill>
                  <a:srgbClr val="009A00"/>
                </a:solidFill>
                <a:latin typeface="Courier" pitchFamily="49" charset="0"/>
              </a:rPr>
              <a:t>	</a:t>
            </a:r>
            <a:r>
              <a:rPr lang="pt-BR" sz="2100" b="1" dirty="0">
                <a:solidFill>
                  <a:srgbClr val="FF860D"/>
                </a:solidFill>
                <a:latin typeface="Courier" pitchFamily="49" charset="0"/>
              </a:rPr>
              <a:t>if</a:t>
            </a:r>
            <a:r>
              <a:rPr lang="pt-BR" sz="2100" b="1" dirty="0">
                <a:latin typeface="Courier" pitchFamily="49" charset="0"/>
              </a:rPr>
              <a:t> n == 0: </a:t>
            </a:r>
          </a:p>
          <a:p>
            <a:pPr defTabSz="457200">
              <a:spcBef>
                <a:spcPts val="0"/>
              </a:spcBef>
            </a:pPr>
            <a:r>
              <a:rPr lang="pt-BR" sz="2100" b="1" dirty="0">
                <a:solidFill>
                  <a:srgbClr val="FF860D"/>
                </a:solidFill>
                <a:latin typeface="Courier" pitchFamily="49" charset="0"/>
              </a:rPr>
              <a:t>		return</a:t>
            </a:r>
            <a:r>
              <a:rPr lang="pt-BR" sz="2100" b="1" dirty="0">
                <a:latin typeface="Courier" pitchFamily="49" charset="0"/>
              </a:rPr>
              <a:t> 1</a:t>
            </a:r>
          </a:p>
          <a:p>
            <a:pPr defTabSz="457200">
              <a:spcBef>
                <a:spcPts val="0"/>
              </a:spcBef>
            </a:pPr>
            <a:r>
              <a:rPr lang="pt-BR" sz="2100" b="1" dirty="0">
                <a:solidFill>
                  <a:srgbClr val="FF860D"/>
                </a:solidFill>
                <a:latin typeface="Courier" pitchFamily="49" charset="0"/>
              </a:rPr>
              <a:t>	return</a:t>
            </a:r>
            <a:r>
              <a:rPr lang="pt-BR" sz="2100" b="1" dirty="0">
                <a:latin typeface="Courier" pitchFamily="49" charset="0"/>
              </a:rPr>
              <a:t> n * factorial(n-1)</a:t>
            </a:r>
          </a:p>
        </p:txBody>
      </p:sp>
      <p:sp>
        <p:nvSpPr>
          <p:cNvPr id="4301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96CE89C-3637-4F42-AF0F-AECFCBDCAA02}" type="slidenum">
              <a:rPr lang="he-IL" altLang="en-US" smtClean="0">
                <a:latin typeface="Arial" pitchFamily="34" charset="0"/>
                <a:cs typeface="Arial" pitchFamily="34" charset="0"/>
              </a:rPr>
              <a:pPr/>
              <a:t>18</a:t>
            </a:fld>
            <a:endParaRPr lang="en-US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Rounded Rectangle 35"/>
          <p:cNvSpPr/>
          <p:nvPr/>
        </p:nvSpPr>
        <p:spPr bwMode="auto">
          <a:xfrm>
            <a:off x="798576" y="1685544"/>
            <a:ext cx="1676400" cy="304800"/>
          </a:xfrm>
          <a:prstGeom prst="roundRect">
            <a:avLst/>
          </a:prstGeom>
          <a:noFill/>
          <a:ln w="38100" cap="flat" cmpd="sng" algn="ctr">
            <a:solidFill>
              <a:srgbClr val="00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34" name="Group 12"/>
          <p:cNvGrpSpPr>
            <a:grpSpLocks/>
          </p:cNvGrpSpPr>
          <p:nvPr/>
        </p:nvGrpSpPr>
        <p:grpSpPr bwMode="auto">
          <a:xfrm>
            <a:off x="685800" y="3352800"/>
            <a:ext cx="1600200" cy="2286000"/>
            <a:chOff x="3733800" y="3200400"/>
            <a:chExt cx="1600200" cy="2286000"/>
          </a:xfrm>
        </p:grpSpPr>
        <p:sp>
          <p:nvSpPr>
            <p:cNvPr id="37" name="Rectangle 2"/>
            <p:cNvSpPr>
              <a:spLocks noChangeArrowheads="1"/>
            </p:cNvSpPr>
            <p:nvPr/>
          </p:nvSpPr>
          <p:spPr bwMode="auto">
            <a:xfrm>
              <a:off x="3733800" y="3200400"/>
              <a:ext cx="1600200" cy="2286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 altLang="en-US"/>
            </a:p>
          </p:txBody>
        </p:sp>
        <p:sp>
          <p:nvSpPr>
            <p:cNvPr id="38" name="Text Box 4"/>
            <p:cNvSpPr txBox="1">
              <a:spLocks noChangeArrowheads="1"/>
            </p:cNvSpPr>
            <p:nvPr/>
          </p:nvSpPr>
          <p:spPr bwMode="auto">
            <a:xfrm>
              <a:off x="3810000" y="3276600"/>
              <a:ext cx="144780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 sz="2000">
                  <a:latin typeface="Tahoma" pitchFamily="34" charset="0"/>
                  <a:cs typeface="Arial" pitchFamily="34" charset="0"/>
                </a:rPr>
                <a:t>factorial(4)</a:t>
              </a:r>
            </a:p>
          </p:txBody>
        </p:sp>
        <p:sp>
          <p:nvSpPr>
            <p:cNvPr id="39" name="Text Box 5"/>
            <p:cNvSpPr txBox="1">
              <a:spLocks noChangeArrowheads="1"/>
            </p:cNvSpPr>
            <p:nvPr/>
          </p:nvSpPr>
          <p:spPr bwMode="auto">
            <a:xfrm>
              <a:off x="4038600" y="3733800"/>
              <a:ext cx="3810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>
                  <a:latin typeface="Tahoma" pitchFamily="34" charset="0"/>
                  <a:cs typeface="Arial" pitchFamily="34" charset="0"/>
                </a:rPr>
                <a:t>n</a:t>
              </a:r>
            </a:p>
          </p:txBody>
        </p:sp>
        <p:sp>
          <p:nvSpPr>
            <p:cNvPr id="40" name="Text Box 6"/>
            <p:cNvSpPr txBox="1">
              <a:spLocks noChangeArrowheads="1"/>
            </p:cNvSpPr>
            <p:nvPr/>
          </p:nvSpPr>
          <p:spPr bwMode="auto">
            <a:xfrm>
              <a:off x="3962400" y="4114800"/>
              <a:ext cx="381000" cy="3762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>
                  <a:latin typeface="Tahoma" pitchFamily="34" charset="0"/>
                  <a:cs typeface="Arial" pitchFamily="34" charset="0"/>
                </a:rPr>
                <a:t>4</a:t>
              </a:r>
            </a:p>
          </p:txBody>
        </p:sp>
        <p:sp>
          <p:nvSpPr>
            <p:cNvPr id="41" name="Text Box 7"/>
            <p:cNvSpPr txBox="1">
              <a:spLocks noChangeArrowheads="1"/>
            </p:cNvSpPr>
            <p:nvPr/>
          </p:nvSpPr>
          <p:spPr bwMode="auto">
            <a:xfrm>
              <a:off x="3810000" y="4648200"/>
              <a:ext cx="12954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>
                  <a:latin typeface="Tahoma" pitchFamily="34" charset="0"/>
                  <a:cs typeface="Arial" pitchFamily="34" charset="0"/>
                </a:rPr>
                <a:t>Returns…</a:t>
              </a:r>
            </a:p>
          </p:txBody>
        </p:sp>
        <p:sp>
          <p:nvSpPr>
            <p:cNvPr id="42" name="Text Box 8"/>
            <p:cNvSpPr txBox="1">
              <a:spLocks noChangeArrowheads="1"/>
            </p:cNvSpPr>
            <p:nvPr/>
          </p:nvSpPr>
          <p:spPr bwMode="auto">
            <a:xfrm>
              <a:off x="3962400" y="5029200"/>
              <a:ext cx="685800" cy="3762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 dirty="0">
                  <a:solidFill>
                    <a:srgbClr val="006600"/>
                  </a:solidFill>
                  <a:latin typeface="Tahoma" pitchFamily="34" charset="0"/>
                  <a:cs typeface="Arial" pitchFamily="34" charset="0"/>
                </a:rPr>
                <a:t>4*…</a:t>
              </a:r>
              <a:endParaRPr lang="he-IL" altLang="en-US" dirty="0">
                <a:solidFill>
                  <a:srgbClr val="006600"/>
                </a:solidFill>
                <a:latin typeface="Tahoma" pitchFamily="34" charset="0"/>
                <a:cs typeface="Arial" pitchFamily="34" charset="0"/>
              </a:endParaRPr>
            </a:p>
          </p:txBody>
        </p:sp>
      </p:grpSp>
      <p:grpSp>
        <p:nvGrpSpPr>
          <p:cNvPr id="43" name="Group 18"/>
          <p:cNvGrpSpPr>
            <a:grpSpLocks/>
          </p:cNvGrpSpPr>
          <p:nvPr/>
        </p:nvGrpSpPr>
        <p:grpSpPr bwMode="auto">
          <a:xfrm>
            <a:off x="2209800" y="3505200"/>
            <a:ext cx="1600200" cy="2286000"/>
            <a:chOff x="3744" y="1200"/>
            <a:chExt cx="1008" cy="1440"/>
          </a:xfrm>
        </p:grpSpPr>
        <p:sp>
          <p:nvSpPr>
            <p:cNvPr id="44" name="Rectangle 19"/>
            <p:cNvSpPr>
              <a:spLocks noChangeArrowheads="1"/>
            </p:cNvSpPr>
            <p:nvPr/>
          </p:nvSpPr>
          <p:spPr bwMode="auto">
            <a:xfrm>
              <a:off x="3744" y="1200"/>
              <a:ext cx="1008" cy="14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 altLang="en-US"/>
            </a:p>
          </p:txBody>
        </p:sp>
        <p:sp>
          <p:nvSpPr>
            <p:cNvPr id="45" name="Text Box 20"/>
            <p:cNvSpPr txBox="1">
              <a:spLocks noChangeArrowheads="1"/>
            </p:cNvSpPr>
            <p:nvPr/>
          </p:nvSpPr>
          <p:spPr bwMode="auto">
            <a:xfrm>
              <a:off x="3792" y="1248"/>
              <a:ext cx="91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 sz="2000">
                  <a:latin typeface="Tahoma" pitchFamily="34" charset="0"/>
                  <a:cs typeface="Arial" pitchFamily="34" charset="0"/>
                </a:rPr>
                <a:t>factorial(3)</a:t>
              </a:r>
            </a:p>
          </p:txBody>
        </p:sp>
        <p:sp>
          <p:nvSpPr>
            <p:cNvPr id="46" name="Text Box 21"/>
            <p:cNvSpPr txBox="1">
              <a:spLocks noChangeArrowheads="1"/>
            </p:cNvSpPr>
            <p:nvPr/>
          </p:nvSpPr>
          <p:spPr bwMode="auto">
            <a:xfrm>
              <a:off x="3936" y="153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>
                  <a:latin typeface="Tahoma" pitchFamily="34" charset="0"/>
                  <a:cs typeface="Arial" pitchFamily="34" charset="0"/>
                </a:rPr>
                <a:t>n</a:t>
              </a:r>
            </a:p>
          </p:txBody>
        </p:sp>
        <p:sp>
          <p:nvSpPr>
            <p:cNvPr id="47" name="Text Box 22"/>
            <p:cNvSpPr txBox="1">
              <a:spLocks noChangeArrowheads="1"/>
            </p:cNvSpPr>
            <p:nvPr/>
          </p:nvSpPr>
          <p:spPr bwMode="auto">
            <a:xfrm>
              <a:off x="3888" y="1776"/>
              <a:ext cx="240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>
                  <a:latin typeface="Tahoma" pitchFamily="34" charset="0"/>
                  <a:cs typeface="Arial" pitchFamily="34" charset="0"/>
                </a:rPr>
                <a:t>3</a:t>
              </a:r>
            </a:p>
          </p:txBody>
        </p:sp>
        <p:sp>
          <p:nvSpPr>
            <p:cNvPr id="48" name="Text Box 23"/>
            <p:cNvSpPr txBox="1">
              <a:spLocks noChangeArrowheads="1"/>
            </p:cNvSpPr>
            <p:nvPr/>
          </p:nvSpPr>
          <p:spPr bwMode="auto">
            <a:xfrm>
              <a:off x="3792" y="2112"/>
              <a:ext cx="8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>
                  <a:latin typeface="Tahoma" pitchFamily="34" charset="0"/>
                  <a:cs typeface="Arial" pitchFamily="34" charset="0"/>
                </a:rPr>
                <a:t>Returns…</a:t>
              </a:r>
            </a:p>
          </p:txBody>
        </p:sp>
        <p:sp>
          <p:nvSpPr>
            <p:cNvPr id="49" name="Text Box 24"/>
            <p:cNvSpPr txBox="1">
              <a:spLocks noChangeArrowheads="1"/>
            </p:cNvSpPr>
            <p:nvPr/>
          </p:nvSpPr>
          <p:spPr bwMode="auto">
            <a:xfrm>
              <a:off x="3888" y="2352"/>
              <a:ext cx="432" cy="2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 dirty="0">
                  <a:solidFill>
                    <a:srgbClr val="006600"/>
                  </a:solidFill>
                  <a:latin typeface="Tahoma" pitchFamily="34" charset="0"/>
                  <a:cs typeface="Arial" pitchFamily="34" charset="0"/>
                </a:rPr>
                <a:t>3*…</a:t>
              </a:r>
              <a:endParaRPr lang="he-IL" altLang="en-US" dirty="0">
                <a:solidFill>
                  <a:srgbClr val="006600"/>
                </a:solidFill>
                <a:latin typeface="Tahoma" pitchFamily="34" charset="0"/>
                <a:cs typeface="Arial" pitchFamily="34" charset="0"/>
              </a:endParaRPr>
            </a:p>
          </p:txBody>
        </p:sp>
      </p:grpSp>
      <p:grpSp>
        <p:nvGrpSpPr>
          <p:cNvPr id="50" name="Group 33"/>
          <p:cNvGrpSpPr>
            <a:grpSpLocks/>
          </p:cNvGrpSpPr>
          <p:nvPr/>
        </p:nvGrpSpPr>
        <p:grpSpPr bwMode="auto">
          <a:xfrm>
            <a:off x="3733800" y="3657600"/>
            <a:ext cx="1600200" cy="2286000"/>
            <a:chOff x="3744" y="1200"/>
            <a:chExt cx="1008" cy="1440"/>
          </a:xfrm>
        </p:grpSpPr>
        <p:sp>
          <p:nvSpPr>
            <p:cNvPr id="51" name="Rectangle 34"/>
            <p:cNvSpPr>
              <a:spLocks noChangeArrowheads="1"/>
            </p:cNvSpPr>
            <p:nvPr/>
          </p:nvSpPr>
          <p:spPr bwMode="auto">
            <a:xfrm>
              <a:off x="3744" y="1200"/>
              <a:ext cx="1008" cy="14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 altLang="en-US"/>
            </a:p>
          </p:txBody>
        </p:sp>
        <p:sp>
          <p:nvSpPr>
            <p:cNvPr id="52" name="Text Box 35"/>
            <p:cNvSpPr txBox="1">
              <a:spLocks noChangeArrowheads="1"/>
            </p:cNvSpPr>
            <p:nvPr/>
          </p:nvSpPr>
          <p:spPr bwMode="auto">
            <a:xfrm>
              <a:off x="3792" y="1248"/>
              <a:ext cx="91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 sz="2000">
                  <a:latin typeface="Tahoma" pitchFamily="34" charset="0"/>
                  <a:cs typeface="Arial" pitchFamily="34" charset="0"/>
                </a:rPr>
                <a:t>factorial(2)</a:t>
              </a:r>
            </a:p>
          </p:txBody>
        </p:sp>
        <p:sp>
          <p:nvSpPr>
            <p:cNvPr id="53" name="Text Box 36"/>
            <p:cNvSpPr txBox="1">
              <a:spLocks noChangeArrowheads="1"/>
            </p:cNvSpPr>
            <p:nvPr/>
          </p:nvSpPr>
          <p:spPr bwMode="auto">
            <a:xfrm>
              <a:off x="3936" y="153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>
                  <a:latin typeface="Tahoma" pitchFamily="34" charset="0"/>
                  <a:cs typeface="Arial" pitchFamily="34" charset="0"/>
                </a:rPr>
                <a:t>n</a:t>
              </a:r>
            </a:p>
          </p:txBody>
        </p:sp>
        <p:sp>
          <p:nvSpPr>
            <p:cNvPr id="54" name="Text Box 37"/>
            <p:cNvSpPr txBox="1">
              <a:spLocks noChangeArrowheads="1"/>
            </p:cNvSpPr>
            <p:nvPr/>
          </p:nvSpPr>
          <p:spPr bwMode="auto">
            <a:xfrm>
              <a:off x="3888" y="1776"/>
              <a:ext cx="240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>
                  <a:latin typeface="Tahoma" pitchFamily="34" charset="0"/>
                  <a:cs typeface="Arial" pitchFamily="34" charset="0"/>
                </a:rPr>
                <a:t>2</a:t>
              </a:r>
            </a:p>
          </p:txBody>
        </p:sp>
        <p:sp>
          <p:nvSpPr>
            <p:cNvPr id="55" name="Text Box 38"/>
            <p:cNvSpPr txBox="1">
              <a:spLocks noChangeArrowheads="1"/>
            </p:cNvSpPr>
            <p:nvPr/>
          </p:nvSpPr>
          <p:spPr bwMode="auto">
            <a:xfrm>
              <a:off x="3792" y="2112"/>
              <a:ext cx="8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>
                  <a:latin typeface="Tahoma" pitchFamily="34" charset="0"/>
                  <a:cs typeface="Arial" pitchFamily="34" charset="0"/>
                </a:rPr>
                <a:t>Returns…</a:t>
              </a:r>
            </a:p>
          </p:txBody>
        </p:sp>
        <p:sp>
          <p:nvSpPr>
            <p:cNvPr id="56" name="Text Box 39"/>
            <p:cNvSpPr txBox="1">
              <a:spLocks noChangeArrowheads="1"/>
            </p:cNvSpPr>
            <p:nvPr/>
          </p:nvSpPr>
          <p:spPr bwMode="auto">
            <a:xfrm>
              <a:off x="3888" y="2352"/>
              <a:ext cx="432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 dirty="0">
                  <a:solidFill>
                    <a:srgbClr val="006600"/>
                  </a:solidFill>
                  <a:latin typeface="Tahoma" pitchFamily="34" charset="0"/>
                  <a:cs typeface="Arial" pitchFamily="34" charset="0"/>
                </a:rPr>
                <a:t>2*…</a:t>
              </a:r>
              <a:endParaRPr lang="he-IL" altLang="en-US" dirty="0">
                <a:solidFill>
                  <a:srgbClr val="006600"/>
                </a:solidFill>
                <a:latin typeface="Tahoma" pitchFamily="34" charset="0"/>
                <a:cs typeface="Arial" pitchFamily="34" charset="0"/>
              </a:endParaRPr>
            </a:p>
          </p:txBody>
        </p:sp>
      </p:grpSp>
      <p:grpSp>
        <p:nvGrpSpPr>
          <p:cNvPr id="57" name="Group 33"/>
          <p:cNvGrpSpPr>
            <a:grpSpLocks/>
          </p:cNvGrpSpPr>
          <p:nvPr/>
        </p:nvGrpSpPr>
        <p:grpSpPr bwMode="auto">
          <a:xfrm>
            <a:off x="5257800" y="3840956"/>
            <a:ext cx="1600200" cy="2286000"/>
            <a:chOff x="3744" y="1200"/>
            <a:chExt cx="1008" cy="1440"/>
          </a:xfrm>
        </p:grpSpPr>
        <p:sp>
          <p:nvSpPr>
            <p:cNvPr id="58" name="Rectangle 34"/>
            <p:cNvSpPr>
              <a:spLocks noChangeArrowheads="1"/>
            </p:cNvSpPr>
            <p:nvPr/>
          </p:nvSpPr>
          <p:spPr bwMode="auto">
            <a:xfrm>
              <a:off x="3744" y="1200"/>
              <a:ext cx="1008" cy="14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 altLang="en-US"/>
            </a:p>
          </p:txBody>
        </p:sp>
        <p:sp>
          <p:nvSpPr>
            <p:cNvPr id="59" name="Text Box 35"/>
            <p:cNvSpPr txBox="1">
              <a:spLocks noChangeArrowheads="1"/>
            </p:cNvSpPr>
            <p:nvPr/>
          </p:nvSpPr>
          <p:spPr bwMode="auto">
            <a:xfrm>
              <a:off x="3792" y="1248"/>
              <a:ext cx="91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 sz="2000" dirty="0">
                  <a:latin typeface="Tahoma" pitchFamily="34" charset="0"/>
                  <a:cs typeface="Arial" pitchFamily="34" charset="0"/>
                </a:rPr>
                <a:t>factorial(1)</a:t>
              </a:r>
            </a:p>
          </p:txBody>
        </p:sp>
        <p:sp>
          <p:nvSpPr>
            <p:cNvPr id="60" name="Text Box 36"/>
            <p:cNvSpPr txBox="1">
              <a:spLocks noChangeArrowheads="1"/>
            </p:cNvSpPr>
            <p:nvPr/>
          </p:nvSpPr>
          <p:spPr bwMode="auto">
            <a:xfrm>
              <a:off x="3936" y="153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>
                  <a:latin typeface="Tahoma" pitchFamily="34" charset="0"/>
                  <a:cs typeface="Arial" pitchFamily="34" charset="0"/>
                </a:rPr>
                <a:t>n</a:t>
              </a:r>
            </a:p>
          </p:txBody>
        </p:sp>
        <p:sp>
          <p:nvSpPr>
            <p:cNvPr id="61" name="Text Box 37"/>
            <p:cNvSpPr txBox="1">
              <a:spLocks noChangeArrowheads="1"/>
            </p:cNvSpPr>
            <p:nvPr/>
          </p:nvSpPr>
          <p:spPr bwMode="auto">
            <a:xfrm>
              <a:off x="3888" y="1776"/>
              <a:ext cx="240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 dirty="0">
                  <a:latin typeface="Tahoma" pitchFamily="34" charset="0"/>
                  <a:cs typeface="Arial" pitchFamily="34" charset="0"/>
                </a:rPr>
                <a:t>1</a:t>
              </a:r>
            </a:p>
          </p:txBody>
        </p:sp>
        <p:sp>
          <p:nvSpPr>
            <p:cNvPr id="62" name="Text Box 38"/>
            <p:cNvSpPr txBox="1">
              <a:spLocks noChangeArrowheads="1"/>
            </p:cNvSpPr>
            <p:nvPr/>
          </p:nvSpPr>
          <p:spPr bwMode="auto">
            <a:xfrm>
              <a:off x="3792" y="2112"/>
              <a:ext cx="8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>
                  <a:latin typeface="Tahoma" pitchFamily="34" charset="0"/>
                  <a:cs typeface="Arial" pitchFamily="34" charset="0"/>
                </a:rPr>
                <a:t>Returns…</a:t>
              </a:r>
            </a:p>
          </p:txBody>
        </p:sp>
        <p:sp>
          <p:nvSpPr>
            <p:cNvPr id="63" name="Text Box 39"/>
            <p:cNvSpPr txBox="1">
              <a:spLocks noChangeArrowheads="1"/>
            </p:cNvSpPr>
            <p:nvPr/>
          </p:nvSpPr>
          <p:spPr bwMode="auto">
            <a:xfrm>
              <a:off x="3888" y="2352"/>
              <a:ext cx="432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he-IL" altLang="en-US">
                <a:latin typeface="Tahoma" pitchFamily="34" charset="0"/>
                <a:cs typeface="Arial" pitchFamily="34" charset="0"/>
              </a:endParaRPr>
            </a:p>
          </p:txBody>
        </p:sp>
      </p:grpSp>
      <p:sp>
        <p:nvSpPr>
          <p:cNvPr id="64" name="Rectangle 3">
            <a:extLst>
              <a:ext uri="{FF2B5EF4-FFF2-40B4-BE49-F238E27FC236}">
                <a16:creationId xmlns:a16="http://schemas.microsoft.com/office/drawing/2014/main" id="{E5C26B85-B786-4D2E-A577-4DA63171B9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274638"/>
            <a:ext cx="9144000" cy="792162"/>
          </a:xfrm>
        </p:spPr>
        <p:txBody>
          <a:bodyPr/>
          <a:lstStyle/>
          <a:p>
            <a: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Recursive factorial – step by step</a:t>
            </a:r>
          </a:p>
        </p:txBody>
      </p:sp>
    </p:spTree>
    <p:extLst>
      <p:ext uri="{BB962C8B-B14F-4D97-AF65-F5344CB8AC3E}">
        <p14:creationId xmlns:p14="http://schemas.microsoft.com/office/powerpoint/2010/main" val="10722670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Box 68">
            <a:extLst>
              <a:ext uri="{FF2B5EF4-FFF2-40B4-BE49-F238E27FC236}">
                <a16:creationId xmlns:a16="http://schemas.microsoft.com/office/drawing/2014/main" id="{34795646-98D6-4909-815A-EA6888F5D6C3}"/>
              </a:ext>
            </a:extLst>
          </p:cNvPr>
          <p:cNvSpPr txBox="1"/>
          <p:nvPr/>
        </p:nvSpPr>
        <p:spPr>
          <a:xfrm>
            <a:off x="286512" y="1312485"/>
            <a:ext cx="5562600" cy="138499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defTabSz="457200">
              <a:spcBef>
                <a:spcPts val="0"/>
              </a:spcBef>
            </a:pPr>
            <a:r>
              <a:rPr lang="pt-BR" sz="2100" b="1" dirty="0">
                <a:solidFill>
                  <a:srgbClr val="FF860D"/>
                </a:solidFill>
                <a:latin typeface="Courier" pitchFamily="49" charset="0"/>
              </a:rPr>
              <a:t>def</a:t>
            </a:r>
            <a:r>
              <a:rPr lang="pt-BR" sz="2100" b="1" dirty="0">
                <a:latin typeface="Courier" pitchFamily="49" charset="0"/>
              </a:rPr>
              <a:t> </a:t>
            </a:r>
            <a:r>
              <a:rPr lang="pt-BR" sz="2100" b="1" dirty="0">
                <a:solidFill>
                  <a:srgbClr val="0000FF"/>
                </a:solidFill>
                <a:latin typeface="Courier" pitchFamily="49" charset="0"/>
              </a:rPr>
              <a:t>factorial</a:t>
            </a:r>
            <a:r>
              <a:rPr lang="pt-BR" sz="2100" b="1" dirty="0">
                <a:latin typeface="Courier" pitchFamily="49" charset="0"/>
              </a:rPr>
              <a:t>(n):</a:t>
            </a:r>
            <a:endParaRPr lang="pt-BR" sz="2100" b="1" dirty="0">
              <a:solidFill>
                <a:srgbClr val="009A00"/>
              </a:solidFill>
            </a:endParaRPr>
          </a:p>
          <a:p>
            <a:pPr defTabSz="457200">
              <a:spcBef>
                <a:spcPts val="0"/>
              </a:spcBef>
            </a:pPr>
            <a:r>
              <a:rPr lang="pt-BR" sz="2100" b="1" dirty="0">
                <a:solidFill>
                  <a:srgbClr val="009A00"/>
                </a:solidFill>
                <a:latin typeface="Courier" pitchFamily="49" charset="0"/>
              </a:rPr>
              <a:t>	</a:t>
            </a:r>
            <a:r>
              <a:rPr lang="pt-BR" sz="2100" b="1" dirty="0">
                <a:solidFill>
                  <a:srgbClr val="FF860D"/>
                </a:solidFill>
                <a:latin typeface="Courier" pitchFamily="49" charset="0"/>
              </a:rPr>
              <a:t>if</a:t>
            </a:r>
            <a:r>
              <a:rPr lang="pt-BR" sz="2100" b="1" dirty="0">
                <a:latin typeface="Courier" pitchFamily="49" charset="0"/>
              </a:rPr>
              <a:t> n == 0: </a:t>
            </a:r>
          </a:p>
          <a:p>
            <a:pPr defTabSz="457200">
              <a:spcBef>
                <a:spcPts val="0"/>
              </a:spcBef>
            </a:pPr>
            <a:r>
              <a:rPr lang="pt-BR" sz="2100" b="1" dirty="0">
                <a:solidFill>
                  <a:srgbClr val="FF860D"/>
                </a:solidFill>
                <a:latin typeface="Courier" pitchFamily="49" charset="0"/>
              </a:rPr>
              <a:t>		return</a:t>
            </a:r>
            <a:r>
              <a:rPr lang="pt-BR" sz="2100" b="1" dirty="0">
                <a:latin typeface="Courier" pitchFamily="49" charset="0"/>
              </a:rPr>
              <a:t> 1</a:t>
            </a:r>
          </a:p>
          <a:p>
            <a:pPr defTabSz="457200">
              <a:spcBef>
                <a:spcPts val="0"/>
              </a:spcBef>
            </a:pPr>
            <a:r>
              <a:rPr lang="pt-BR" sz="2100" b="1" dirty="0">
                <a:solidFill>
                  <a:srgbClr val="FF860D"/>
                </a:solidFill>
                <a:latin typeface="Courier" pitchFamily="49" charset="0"/>
              </a:rPr>
              <a:t>	return</a:t>
            </a:r>
            <a:r>
              <a:rPr lang="pt-BR" sz="2100" b="1" dirty="0">
                <a:latin typeface="Courier" pitchFamily="49" charset="0"/>
              </a:rPr>
              <a:t> n * factorial(n-1)</a:t>
            </a:r>
          </a:p>
        </p:txBody>
      </p:sp>
      <p:sp>
        <p:nvSpPr>
          <p:cNvPr id="4403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8B3376D-60A2-4FEC-800A-EDE390AEDBDA}" type="slidenum">
              <a:rPr lang="he-IL" altLang="en-US" smtClean="0">
                <a:latin typeface="Arial" pitchFamily="34" charset="0"/>
                <a:cs typeface="Arial" pitchFamily="34" charset="0"/>
              </a:rPr>
              <a:pPr/>
              <a:t>19</a:t>
            </a:fld>
            <a:endParaRPr lang="en-US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37" name="Rounded Rectangle 36"/>
          <p:cNvSpPr/>
          <p:nvPr/>
        </p:nvSpPr>
        <p:spPr bwMode="auto">
          <a:xfrm>
            <a:off x="2514600" y="2325624"/>
            <a:ext cx="2362200" cy="304800"/>
          </a:xfrm>
          <a:prstGeom prst="roundRect">
            <a:avLst/>
          </a:prstGeom>
          <a:noFill/>
          <a:ln w="38100" cap="flat" cmpd="sng" algn="ctr">
            <a:solidFill>
              <a:srgbClr val="00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57800" y="2133600"/>
            <a:ext cx="85725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9" name="Group 12"/>
          <p:cNvGrpSpPr>
            <a:grpSpLocks/>
          </p:cNvGrpSpPr>
          <p:nvPr/>
        </p:nvGrpSpPr>
        <p:grpSpPr bwMode="auto">
          <a:xfrm>
            <a:off x="685800" y="3352800"/>
            <a:ext cx="1600200" cy="2286000"/>
            <a:chOff x="3733800" y="3200400"/>
            <a:chExt cx="1600200" cy="2286000"/>
          </a:xfrm>
        </p:grpSpPr>
        <p:sp>
          <p:nvSpPr>
            <p:cNvPr id="40" name="Rectangle 2"/>
            <p:cNvSpPr>
              <a:spLocks noChangeArrowheads="1"/>
            </p:cNvSpPr>
            <p:nvPr/>
          </p:nvSpPr>
          <p:spPr bwMode="auto">
            <a:xfrm>
              <a:off x="3733800" y="3200400"/>
              <a:ext cx="1600200" cy="2286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 altLang="en-US"/>
            </a:p>
          </p:txBody>
        </p:sp>
        <p:sp>
          <p:nvSpPr>
            <p:cNvPr id="41" name="Text Box 4"/>
            <p:cNvSpPr txBox="1">
              <a:spLocks noChangeArrowheads="1"/>
            </p:cNvSpPr>
            <p:nvPr/>
          </p:nvSpPr>
          <p:spPr bwMode="auto">
            <a:xfrm>
              <a:off x="3810000" y="3276600"/>
              <a:ext cx="144780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 sz="2000">
                  <a:latin typeface="Tahoma" pitchFamily="34" charset="0"/>
                  <a:cs typeface="Arial" pitchFamily="34" charset="0"/>
                </a:rPr>
                <a:t>factorial(4)</a:t>
              </a:r>
            </a:p>
          </p:txBody>
        </p:sp>
        <p:sp>
          <p:nvSpPr>
            <p:cNvPr id="42" name="Text Box 5"/>
            <p:cNvSpPr txBox="1">
              <a:spLocks noChangeArrowheads="1"/>
            </p:cNvSpPr>
            <p:nvPr/>
          </p:nvSpPr>
          <p:spPr bwMode="auto">
            <a:xfrm>
              <a:off x="4038600" y="3733800"/>
              <a:ext cx="3810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>
                  <a:latin typeface="Tahoma" pitchFamily="34" charset="0"/>
                  <a:cs typeface="Arial" pitchFamily="34" charset="0"/>
                </a:rPr>
                <a:t>n</a:t>
              </a:r>
            </a:p>
          </p:txBody>
        </p:sp>
        <p:sp>
          <p:nvSpPr>
            <p:cNvPr id="43" name="Text Box 6"/>
            <p:cNvSpPr txBox="1">
              <a:spLocks noChangeArrowheads="1"/>
            </p:cNvSpPr>
            <p:nvPr/>
          </p:nvSpPr>
          <p:spPr bwMode="auto">
            <a:xfrm>
              <a:off x="3962400" y="4114800"/>
              <a:ext cx="381000" cy="3762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>
                  <a:latin typeface="Tahoma" pitchFamily="34" charset="0"/>
                  <a:cs typeface="Arial" pitchFamily="34" charset="0"/>
                </a:rPr>
                <a:t>4</a:t>
              </a:r>
            </a:p>
          </p:txBody>
        </p:sp>
        <p:sp>
          <p:nvSpPr>
            <p:cNvPr id="44" name="Text Box 7"/>
            <p:cNvSpPr txBox="1">
              <a:spLocks noChangeArrowheads="1"/>
            </p:cNvSpPr>
            <p:nvPr/>
          </p:nvSpPr>
          <p:spPr bwMode="auto">
            <a:xfrm>
              <a:off x="3810000" y="4648200"/>
              <a:ext cx="12954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>
                  <a:latin typeface="Tahoma" pitchFamily="34" charset="0"/>
                  <a:cs typeface="Arial" pitchFamily="34" charset="0"/>
                </a:rPr>
                <a:t>Returns…</a:t>
              </a:r>
            </a:p>
          </p:txBody>
        </p:sp>
        <p:sp>
          <p:nvSpPr>
            <p:cNvPr id="45" name="Text Box 8"/>
            <p:cNvSpPr txBox="1">
              <a:spLocks noChangeArrowheads="1"/>
            </p:cNvSpPr>
            <p:nvPr/>
          </p:nvSpPr>
          <p:spPr bwMode="auto">
            <a:xfrm>
              <a:off x="3962400" y="5029200"/>
              <a:ext cx="685800" cy="3762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 dirty="0">
                  <a:solidFill>
                    <a:srgbClr val="006600"/>
                  </a:solidFill>
                  <a:latin typeface="Tahoma" pitchFamily="34" charset="0"/>
                  <a:cs typeface="Arial" pitchFamily="34" charset="0"/>
                </a:rPr>
                <a:t>4*…</a:t>
              </a:r>
              <a:endParaRPr lang="he-IL" altLang="en-US" dirty="0">
                <a:solidFill>
                  <a:srgbClr val="006600"/>
                </a:solidFill>
                <a:latin typeface="Tahoma" pitchFamily="34" charset="0"/>
                <a:cs typeface="Arial" pitchFamily="34" charset="0"/>
              </a:endParaRPr>
            </a:p>
          </p:txBody>
        </p:sp>
      </p:grpSp>
      <p:grpSp>
        <p:nvGrpSpPr>
          <p:cNvPr id="46" name="Group 18"/>
          <p:cNvGrpSpPr>
            <a:grpSpLocks/>
          </p:cNvGrpSpPr>
          <p:nvPr/>
        </p:nvGrpSpPr>
        <p:grpSpPr bwMode="auto">
          <a:xfrm>
            <a:off x="2209800" y="3505200"/>
            <a:ext cx="1600200" cy="2286000"/>
            <a:chOff x="3744" y="1200"/>
            <a:chExt cx="1008" cy="1440"/>
          </a:xfrm>
        </p:grpSpPr>
        <p:sp>
          <p:nvSpPr>
            <p:cNvPr id="47" name="Rectangle 19"/>
            <p:cNvSpPr>
              <a:spLocks noChangeArrowheads="1"/>
            </p:cNvSpPr>
            <p:nvPr/>
          </p:nvSpPr>
          <p:spPr bwMode="auto">
            <a:xfrm>
              <a:off x="3744" y="1200"/>
              <a:ext cx="1008" cy="14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 altLang="en-US"/>
            </a:p>
          </p:txBody>
        </p:sp>
        <p:sp>
          <p:nvSpPr>
            <p:cNvPr id="48" name="Text Box 20"/>
            <p:cNvSpPr txBox="1">
              <a:spLocks noChangeArrowheads="1"/>
            </p:cNvSpPr>
            <p:nvPr/>
          </p:nvSpPr>
          <p:spPr bwMode="auto">
            <a:xfrm>
              <a:off x="3792" y="1248"/>
              <a:ext cx="91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 sz="2000">
                  <a:latin typeface="Tahoma" pitchFamily="34" charset="0"/>
                  <a:cs typeface="Arial" pitchFamily="34" charset="0"/>
                </a:rPr>
                <a:t>factorial(3)</a:t>
              </a:r>
            </a:p>
          </p:txBody>
        </p:sp>
        <p:sp>
          <p:nvSpPr>
            <p:cNvPr id="49" name="Text Box 21"/>
            <p:cNvSpPr txBox="1">
              <a:spLocks noChangeArrowheads="1"/>
            </p:cNvSpPr>
            <p:nvPr/>
          </p:nvSpPr>
          <p:spPr bwMode="auto">
            <a:xfrm>
              <a:off x="3936" y="153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>
                  <a:latin typeface="Tahoma" pitchFamily="34" charset="0"/>
                  <a:cs typeface="Arial" pitchFamily="34" charset="0"/>
                </a:rPr>
                <a:t>n</a:t>
              </a:r>
            </a:p>
          </p:txBody>
        </p:sp>
        <p:sp>
          <p:nvSpPr>
            <p:cNvPr id="50" name="Text Box 22"/>
            <p:cNvSpPr txBox="1">
              <a:spLocks noChangeArrowheads="1"/>
            </p:cNvSpPr>
            <p:nvPr/>
          </p:nvSpPr>
          <p:spPr bwMode="auto">
            <a:xfrm>
              <a:off x="3888" y="1776"/>
              <a:ext cx="240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>
                  <a:latin typeface="Tahoma" pitchFamily="34" charset="0"/>
                  <a:cs typeface="Arial" pitchFamily="34" charset="0"/>
                </a:rPr>
                <a:t>3</a:t>
              </a:r>
            </a:p>
          </p:txBody>
        </p:sp>
        <p:sp>
          <p:nvSpPr>
            <p:cNvPr id="51" name="Text Box 23"/>
            <p:cNvSpPr txBox="1">
              <a:spLocks noChangeArrowheads="1"/>
            </p:cNvSpPr>
            <p:nvPr/>
          </p:nvSpPr>
          <p:spPr bwMode="auto">
            <a:xfrm>
              <a:off x="3792" y="2112"/>
              <a:ext cx="8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>
                  <a:latin typeface="Tahoma" pitchFamily="34" charset="0"/>
                  <a:cs typeface="Arial" pitchFamily="34" charset="0"/>
                </a:rPr>
                <a:t>Returns…</a:t>
              </a:r>
            </a:p>
          </p:txBody>
        </p:sp>
        <p:sp>
          <p:nvSpPr>
            <p:cNvPr id="52" name="Text Box 24"/>
            <p:cNvSpPr txBox="1">
              <a:spLocks noChangeArrowheads="1"/>
            </p:cNvSpPr>
            <p:nvPr/>
          </p:nvSpPr>
          <p:spPr bwMode="auto">
            <a:xfrm>
              <a:off x="3888" y="2352"/>
              <a:ext cx="432" cy="2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 dirty="0">
                  <a:solidFill>
                    <a:srgbClr val="006600"/>
                  </a:solidFill>
                  <a:latin typeface="Tahoma" pitchFamily="34" charset="0"/>
                  <a:cs typeface="Arial" pitchFamily="34" charset="0"/>
                </a:rPr>
                <a:t>3*…</a:t>
              </a:r>
              <a:endParaRPr lang="he-IL" altLang="en-US" dirty="0">
                <a:solidFill>
                  <a:srgbClr val="006600"/>
                </a:solidFill>
                <a:latin typeface="Tahoma" pitchFamily="34" charset="0"/>
                <a:cs typeface="Arial" pitchFamily="34" charset="0"/>
              </a:endParaRPr>
            </a:p>
          </p:txBody>
        </p:sp>
      </p:grpSp>
      <p:grpSp>
        <p:nvGrpSpPr>
          <p:cNvPr id="53" name="Group 33"/>
          <p:cNvGrpSpPr>
            <a:grpSpLocks/>
          </p:cNvGrpSpPr>
          <p:nvPr/>
        </p:nvGrpSpPr>
        <p:grpSpPr bwMode="auto">
          <a:xfrm>
            <a:off x="3733800" y="3657600"/>
            <a:ext cx="1600200" cy="2286000"/>
            <a:chOff x="3744" y="1200"/>
            <a:chExt cx="1008" cy="1440"/>
          </a:xfrm>
        </p:grpSpPr>
        <p:sp>
          <p:nvSpPr>
            <p:cNvPr id="54" name="Rectangle 34"/>
            <p:cNvSpPr>
              <a:spLocks noChangeArrowheads="1"/>
            </p:cNvSpPr>
            <p:nvPr/>
          </p:nvSpPr>
          <p:spPr bwMode="auto">
            <a:xfrm>
              <a:off x="3744" y="1200"/>
              <a:ext cx="1008" cy="14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 altLang="en-US"/>
            </a:p>
          </p:txBody>
        </p:sp>
        <p:sp>
          <p:nvSpPr>
            <p:cNvPr id="55" name="Text Box 35"/>
            <p:cNvSpPr txBox="1">
              <a:spLocks noChangeArrowheads="1"/>
            </p:cNvSpPr>
            <p:nvPr/>
          </p:nvSpPr>
          <p:spPr bwMode="auto">
            <a:xfrm>
              <a:off x="3792" y="1248"/>
              <a:ext cx="91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 sz="2000">
                  <a:latin typeface="Tahoma" pitchFamily="34" charset="0"/>
                  <a:cs typeface="Arial" pitchFamily="34" charset="0"/>
                </a:rPr>
                <a:t>factorial(2)</a:t>
              </a:r>
            </a:p>
          </p:txBody>
        </p:sp>
        <p:sp>
          <p:nvSpPr>
            <p:cNvPr id="56" name="Text Box 36"/>
            <p:cNvSpPr txBox="1">
              <a:spLocks noChangeArrowheads="1"/>
            </p:cNvSpPr>
            <p:nvPr/>
          </p:nvSpPr>
          <p:spPr bwMode="auto">
            <a:xfrm>
              <a:off x="3936" y="153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>
                  <a:latin typeface="Tahoma" pitchFamily="34" charset="0"/>
                  <a:cs typeface="Arial" pitchFamily="34" charset="0"/>
                </a:rPr>
                <a:t>n</a:t>
              </a:r>
            </a:p>
          </p:txBody>
        </p:sp>
        <p:sp>
          <p:nvSpPr>
            <p:cNvPr id="57" name="Text Box 37"/>
            <p:cNvSpPr txBox="1">
              <a:spLocks noChangeArrowheads="1"/>
            </p:cNvSpPr>
            <p:nvPr/>
          </p:nvSpPr>
          <p:spPr bwMode="auto">
            <a:xfrm>
              <a:off x="3888" y="1776"/>
              <a:ext cx="240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>
                  <a:latin typeface="Tahoma" pitchFamily="34" charset="0"/>
                  <a:cs typeface="Arial" pitchFamily="34" charset="0"/>
                </a:rPr>
                <a:t>2</a:t>
              </a:r>
            </a:p>
          </p:txBody>
        </p:sp>
        <p:sp>
          <p:nvSpPr>
            <p:cNvPr id="58" name="Text Box 38"/>
            <p:cNvSpPr txBox="1">
              <a:spLocks noChangeArrowheads="1"/>
            </p:cNvSpPr>
            <p:nvPr/>
          </p:nvSpPr>
          <p:spPr bwMode="auto">
            <a:xfrm>
              <a:off x="3792" y="2112"/>
              <a:ext cx="8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>
                  <a:latin typeface="Tahoma" pitchFamily="34" charset="0"/>
                  <a:cs typeface="Arial" pitchFamily="34" charset="0"/>
                </a:rPr>
                <a:t>Returns…</a:t>
              </a:r>
            </a:p>
          </p:txBody>
        </p:sp>
        <p:sp>
          <p:nvSpPr>
            <p:cNvPr id="59" name="Text Box 39"/>
            <p:cNvSpPr txBox="1">
              <a:spLocks noChangeArrowheads="1"/>
            </p:cNvSpPr>
            <p:nvPr/>
          </p:nvSpPr>
          <p:spPr bwMode="auto">
            <a:xfrm>
              <a:off x="3888" y="2352"/>
              <a:ext cx="432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 dirty="0">
                  <a:solidFill>
                    <a:srgbClr val="006600"/>
                  </a:solidFill>
                  <a:latin typeface="Tahoma" pitchFamily="34" charset="0"/>
                  <a:cs typeface="Arial" pitchFamily="34" charset="0"/>
                </a:rPr>
                <a:t>2*…</a:t>
              </a:r>
              <a:endParaRPr lang="he-IL" altLang="en-US" dirty="0">
                <a:solidFill>
                  <a:srgbClr val="006600"/>
                </a:solidFill>
                <a:latin typeface="Tahoma" pitchFamily="34" charset="0"/>
                <a:cs typeface="Arial" pitchFamily="34" charset="0"/>
              </a:endParaRPr>
            </a:p>
          </p:txBody>
        </p:sp>
      </p:grpSp>
      <p:grpSp>
        <p:nvGrpSpPr>
          <p:cNvPr id="60" name="Group 33"/>
          <p:cNvGrpSpPr>
            <a:grpSpLocks/>
          </p:cNvGrpSpPr>
          <p:nvPr/>
        </p:nvGrpSpPr>
        <p:grpSpPr bwMode="auto">
          <a:xfrm>
            <a:off x="5257800" y="3840956"/>
            <a:ext cx="1600200" cy="2286000"/>
            <a:chOff x="3744" y="1200"/>
            <a:chExt cx="1008" cy="1440"/>
          </a:xfrm>
        </p:grpSpPr>
        <p:sp>
          <p:nvSpPr>
            <p:cNvPr id="61" name="Rectangle 34"/>
            <p:cNvSpPr>
              <a:spLocks noChangeArrowheads="1"/>
            </p:cNvSpPr>
            <p:nvPr/>
          </p:nvSpPr>
          <p:spPr bwMode="auto">
            <a:xfrm>
              <a:off x="3744" y="1200"/>
              <a:ext cx="1008" cy="14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 altLang="en-US"/>
            </a:p>
          </p:txBody>
        </p:sp>
        <p:sp>
          <p:nvSpPr>
            <p:cNvPr id="62" name="Text Box 35"/>
            <p:cNvSpPr txBox="1">
              <a:spLocks noChangeArrowheads="1"/>
            </p:cNvSpPr>
            <p:nvPr/>
          </p:nvSpPr>
          <p:spPr bwMode="auto">
            <a:xfrm>
              <a:off x="3792" y="1248"/>
              <a:ext cx="91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 sz="2000" dirty="0">
                  <a:latin typeface="Tahoma" pitchFamily="34" charset="0"/>
                  <a:cs typeface="Arial" pitchFamily="34" charset="0"/>
                </a:rPr>
                <a:t>factorial(1)</a:t>
              </a:r>
            </a:p>
          </p:txBody>
        </p:sp>
        <p:sp>
          <p:nvSpPr>
            <p:cNvPr id="63" name="Text Box 36"/>
            <p:cNvSpPr txBox="1">
              <a:spLocks noChangeArrowheads="1"/>
            </p:cNvSpPr>
            <p:nvPr/>
          </p:nvSpPr>
          <p:spPr bwMode="auto">
            <a:xfrm>
              <a:off x="3936" y="153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>
                  <a:latin typeface="Tahoma" pitchFamily="34" charset="0"/>
                  <a:cs typeface="Arial" pitchFamily="34" charset="0"/>
                </a:rPr>
                <a:t>n</a:t>
              </a:r>
            </a:p>
          </p:txBody>
        </p:sp>
        <p:sp>
          <p:nvSpPr>
            <p:cNvPr id="64" name="Text Box 37"/>
            <p:cNvSpPr txBox="1">
              <a:spLocks noChangeArrowheads="1"/>
            </p:cNvSpPr>
            <p:nvPr/>
          </p:nvSpPr>
          <p:spPr bwMode="auto">
            <a:xfrm>
              <a:off x="3888" y="1776"/>
              <a:ext cx="240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 dirty="0">
                  <a:latin typeface="Tahoma" pitchFamily="34" charset="0"/>
                  <a:cs typeface="Arial" pitchFamily="34" charset="0"/>
                </a:rPr>
                <a:t>1</a:t>
              </a:r>
            </a:p>
          </p:txBody>
        </p:sp>
        <p:sp>
          <p:nvSpPr>
            <p:cNvPr id="65" name="Text Box 38"/>
            <p:cNvSpPr txBox="1">
              <a:spLocks noChangeArrowheads="1"/>
            </p:cNvSpPr>
            <p:nvPr/>
          </p:nvSpPr>
          <p:spPr bwMode="auto">
            <a:xfrm>
              <a:off x="3792" y="2112"/>
              <a:ext cx="8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>
                  <a:latin typeface="Tahoma" pitchFamily="34" charset="0"/>
                  <a:cs typeface="Arial" pitchFamily="34" charset="0"/>
                </a:rPr>
                <a:t>Returns…</a:t>
              </a:r>
            </a:p>
          </p:txBody>
        </p:sp>
        <p:sp>
          <p:nvSpPr>
            <p:cNvPr id="66" name="Text Box 39"/>
            <p:cNvSpPr txBox="1">
              <a:spLocks noChangeArrowheads="1"/>
            </p:cNvSpPr>
            <p:nvPr/>
          </p:nvSpPr>
          <p:spPr bwMode="auto">
            <a:xfrm>
              <a:off x="3888" y="2352"/>
              <a:ext cx="432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 dirty="0">
                  <a:solidFill>
                    <a:srgbClr val="006600"/>
                  </a:solidFill>
                  <a:latin typeface="Tahoma" pitchFamily="34" charset="0"/>
                  <a:cs typeface="Arial" pitchFamily="34" charset="0"/>
                </a:rPr>
                <a:t>1*…</a:t>
              </a:r>
              <a:endParaRPr lang="he-IL" altLang="en-US" dirty="0">
                <a:solidFill>
                  <a:srgbClr val="006600"/>
                </a:solidFill>
                <a:latin typeface="Tahoma" pitchFamily="34" charset="0"/>
                <a:cs typeface="Arial" pitchFamily="34" charset="0"/>
              </a:endParaRPr>
            </a:p>
          </p:txBody>
        </p:sp>
      </p:grpSp>
      <p:sp>
        <p:nvSpPr>
          <p:cNvPr id="67" name="Rectangle 3">
            <a:extLst>
              <a:ext uri="{FF2B5EF4-FFF2-40B4-BE49-F238E27FC236}">
                <a16:creationId xmlns:a16="http://schemas.microsoft.com/office/drawing/2014/main" id="{A472CB8B-5A01-4B96-8030-2F6D43D020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274638"/>
            <a:ext cx="9144000" cy="792162"/>
          </a:xfrm>
        </p:spPr>
        <p:txBody>
          <a:bodyPr/>
          <a:lstStyle/>
          <a:p>
            <a: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Recursive factorial – step by step</a:t>
            </a:r>
          </a:p>
        </p:txBody>
      </p:sp>
    </p:spTree>
    <p:extLst>
      <p:ext uri="{BB962C8B-B14F-4D97-AF65-F5344CB8AC3E}">
        <p14:creationId xmlns:p14="http://schemas.microsoft.com/office/powerpoint/2010/main" val="3463971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3295"/>
          </a:xfrm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Function calls</a:t>
            </a:r>
            <a:endParaRPr lang="he-IL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26532"/>
            <a:ext cx="8229600" cy="621269"/>
          </a:xfrm>
        </p:spPr>
        <p:txBody>
          <a:bodyPr/>
          <a:lstStyle/>
          <a:p>
            <a:pPr>
              <a:buNone/>
            </a:pPr>
            <a:r>
              <a:rPr lang="en-US" sz="2800" dirty="0">
                <a:solidFill>
                  <a:schemeClr val="tx1"/>
                </a:solidFill>
              </a:rPr>
              <a:t>What happens when a function calls another functions ?</a:t>
            </a:r>
            <a:endParaRPr lang="he-IL" sz="28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DAC56B-1654-4964-A9C9-63BA9CD7F2DC}" type="slidenum">
              <a:rPr lang="ar-SA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453381" y="4805195"/>
            <a:ext cx="1295400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US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 start</a:t>
            </a:r>
          </a:p>
          <a:p>
            <a:pPr>
              <a:spcBef>
                <a:spcPts val="0"/>
              </a:spcBef>
            </a:pPr>
            <a:r>
              <a:rPr lang="en-US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 start</a:t>
            </a:r>
          </a:p>
          <a:p>
            <a:pPr>
              <a:spcBef>
                <a:spcPts val="0"/>
              </a:spcBef>
            </a:pPr>
            <a:r>
              <a:rPr lang="en-US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 start</a:t>
            </a:r>
          </a:p>
          <a:p>
            <a:pPr>
              <a:spcBef>
                <a:spcPts val="0"/>
              </a:spcBef>
            </a:pPr>
            <a:r>
              <a:rPr lang="en-US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 done</a:t>
            </a:r>
          </a:p>
          <a:p>
            <a:pPr>
              <a:spcBef>
                <a:spcPts val="0"/>
              </a:spcBef>
            </a:pPr>
            <a:r>
              <a:rPr lang="en-US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 done</a:t>
            </a:r>
          </a:p>
          <a:p>
            <a:pPr>
              <a:spcBef>
                <a:spcPts val="0"/>
              </a:spcBef>
            </a:pPr>
            <a:r>
              <a:rPr lang="en-US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 done</a:t>
            </a:r>
            <a:endParaRPr lang="he-IL" b="1" dirty="0">
              <a:solidFill>
                <a:srgbClr val="0033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5486400" y="3048000"/>
            <a:ext cx="2438400" cy="3680430"/>
            <a:chOff x="5486400" y="3048000"/>
            <a:chExt cx="2438400" cy="3680430"/>
          </a:xfrm>
        </p:grpSpPr>
        <p:cxnSp>
          <p:nvCxnSpPr>
            <p:cNvPr id="10" name="Straight Connector 9"/>
            <p:cNvCxnSpPr/>
            <p:nvPr/>
          </p:nvCxnSpPr>
          <p:spPr bwMode="auto">
            <a:xfrm>
              <a:off x="5486400" y="3048000"/>
              <a:ext cx="0" cy="274320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auto">
            <a:xfrm>
              <a:off x="7924800" y="3048000"/>
              <a:ext cx="0" cy="274320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auto">
            <a:xfrm flipH="1">
              <a:off x="5486400" y="5791200"/>
              <a:ext cx="2438400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6096000" y="5943600"/>
              <a:ext cx="1223412" cy="784830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dirty="0"/>
                <a:t>Call Stack</a:t>
              </a:r>
            </a:p>
            <a:p>
              <a:pPr algn="ctr"/>
              <a:r>
                <a:rPr lang="en-US" dirty="0"/>
                <a:t>(LIFO)</a:t>
              </a:r>
              <a:endParaRPr lang="he-IL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5715000" y="5105400"/>
            <a:ext cx="2133600" cy="533400"/>
            <a:chOff x="5715000" y="5105400"/>
            <a:chExt cx="2133600" cy="533400"/>
          </a:xfrm>
        </p:grpSpPr>
        <p:sp>
          <p:nvSpPr>
            <p:cNvPr id="19" name="TextBox 18"/>
            <p:cNvSpPr txBox="1"/>
            <p:nvPr/>
          </p:nvSpPr>
          <p:spPr>
            <a:xfrm>
              <a:off x="5791200" y="5257800"/>
              <a:ext cx="205740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endParaRPr lang="he-IL" dirty="0"/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6019800" y="5105400"/>
              <a:ext cx="1752600" cy="5334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1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he-I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715000" y="5257800"/>
              <a:ext cx="381000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400" dirty="0"/>
                <a:t>f()</a:t>
              </a:r>
              <a:endParaRPr lang="he-IL" sz="1400" dirty="0"/>
            </a:p>
          </p:txBody>
        </p:sp>
        <p:sp>
          <p:nvSpPr>
            <p:cNvPr id="22" name="Rectangle 21"/>
            <p:cNvSpPr/>
            <p:nvPr/>
          </p:nvSpPr>
          <p:spPr bwMode="auto">
            <a:xfrm>
              <a:off x="6477000" y="5257800"/>
              <a:ext cx="533400" cy="3048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latin typeface="Arial" charset="0"/>
                </a:rPr>
                <a:t>"</a:t>
              </a: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f </a:t>
              </a:r>
              <a:r>
                <a:rPr lang="en-US" dirty="0">
                  <a:latin typeface="Arial" charset="0"/>
                </a:rPr>
                <a:t>"</a:t>
              </a:r>
              <a:endParaRPr kumimoji="0" lang="he-I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248400" y="5181600"/>
              <a:ext cx="287258" cy="33855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600" dirty="0"/>
                <a:t>s</a:t>
              </a:r>
              <a:endParaRPr lang="he-IL" dirty="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638800" y="4419600"/>
            <a:ext cx="2209800" cy="533400"/>
            <a:chOff x="5638800" y="5105400"/>
            <a:chExt cx="2209800" cy="533400"/>
          </a:xfrm>
        </p:grpSpPr>
        <p:sp>
          <p:nvSpPr>
            <p:cNvPr id="26" name="TextBox 25"/>
            <p:cNvSpPr txBox="1"/>
            <p:nvPr/>
          </p:nvSpPr>
          <p:spPr>
            <a:xfrm>
              <a:off x="5791200" y="5257800"/>
              <a:ext cx="205740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endParaRPr lang="he-IL" dirty="0"/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6019800" y="5105400"/>
              <a:ext cx="1752600" cy="5334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1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he-I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638800" y="5257800"/>
              <a:ext cx="457200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400" dirty="0"/>
                <a:t>g()</a:t>
              </a:r>
              <a:endParaRPr lang="he-IL" sz="1400" dirty="0"/>
            </a:p>
          </p:txBody>
        </p:sp>
        <p:sp>
          <p:nvSpPr>
            <p:cNvPr id="29" name="Rectangle 28"/>
            <p:cNvSpPr/>
            <p:nvPr/>
          </p:nvSpPr>
          <p:spPr bwMode="auto">
            <a:xfrm>
              <a:off x="6477000" y="5257800"/>
              <a:ext cx="592056" cy="3048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latin typeface="Arial" charset="0"/>
                </a:rPr>
                <a:t>"</a:t>
              </a: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g </a:t>
              </a:r>
              <a:r>
                <a:rPr lang="en-US" dirty="0">
                  <a:latin typeface="Arial" charset="0"/>
                </a:rPr>
                <a:t>"</a:t>
              </a:r>
              <a:endParaRPr kumimoji="0" lang="he-I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248400" y="5181600"/>
              <a:ext cx="287258" cy="33855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600" dirty="0"/>
                <a:t>s</a:t>
              </a:r>
              <a:endParaRPr lang="he-IL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5638800" y="3733800"/>
            <a:ext cx="2209800" cy="533400"/>
            <a:chOff x="5638800" y="5105400"/>
            <a:chExt cx="2209800" cy="533400"/>
          </a:xfrm>
        </p:grpSpPr>
        <p:sp>
          <p:nvSpPr>
            <p:cNvPr id="32" name="TextBox 31"/>
            <p:cNvSpPr txBox="1"/>
            <p:nvPr/>
          </p:nvSpPr>
          <p:spPr>
            <a:xfrm>
              <a:off x="5791200" y="5257800"/>
              <a:ext cx="205740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endParaRPr lang="he-IL" dirty="0"/>
            </a:p>
          </p:txBody>
        </p:sp>
        <p:sp>
          <p:nvSpPr>
            <p:cNvPr id="33" name="Rectangle 32"/>
            <p:cNvSpPr/>
            <p:nvPr/>
          </p:nvSpPr>
          <p:spPr bwMode="auto">
            <a:xfrm>
              <a:off x="6019800" y="5105400"/>
              <a:ext cx="1752600" cy="5334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1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he-I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638800" y="5257800"/>
              <a:ext cx="457200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400" dirty="0"/>
                <a:t>h()</a:t>
              </a:r>
              <a:endParaRPr lang="he-IL" sz="1400" dirty="0"/>
            </a:p>
          </p:txBody>
        </p:sp>
        <p:sp>
          <p:nvSpPr>
            <p:cNvPr id="35" name="Rectangle 34"/>
            <p:cNvSpPr/>
            <p:nvPr/>
          </p:nvSpPr>
          <p:spPr bwMode="auto">
            <a:xfrm>
              <a:off x="6476999" y="5257800"/>
              <a:ext cx="592057" cy="3048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latin typeface="Arial" charset="0"/>
                </a:rPr>
                <a:t>"</a:t>
              </a: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h "</a:t>
              </a:r>
              <a:endParaRPr kumimoji="0" lang="he-I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248400" y="5181600"/>
              <a:ext cx="287258" cy="33855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600" dirty="0"/>
                <a:t>s</a:t>
              </a:r>
              <a:endParaRPr lang="he-IL" dirty="0"/>
            </a:p>
          </p:txBody>
        </p:sp>
      </p:grpSp>
      <p:sp>
        <p:nvSpPr>
          <p:cNvPr id="37" name="Curved Down Arrow 36"/>
          <p:cNvSpPr/>
          <p:nvPr/>
        </p:nvSpPr>
        <p:spPr bwMode="auto">
          <a:xfrm flipH="1">
            <a:off x="4724400" y="2743200"/>
            <a:ext cx="1447800" cy="609600"/>
          </a:xfrm>
          <a:prstGeom prst="curvedDownArrow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" name="Curved Down Arrow 37"/>
          <p:cNvSpPr/>
          <p:nvPr/>
        </p:nvSpPr>
        <p:spPr bwMode="auto">
          <a:xfrm flipH="1">
            <a:off x="7010400" y="2743200"/>
            <a:ext cx="1447800" cy="609600"/>
          </a:xfrm>
          <a:prstGeom prst="curvedDownArrow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553200" y="2209800"/>
            <a:ext cx="2590800" cy="49244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300" dirty="0"/>
              <a:t>A new function call opens a new frame to store local variables</a:t>
            </a:r>
            <a:endParaRPr lang="he-IL" sz="1300" dirty="0"/>
          </a:p>
        </p:txBody>
      </p:sp>
      <p:sp>
        <p:nvSpPr>
          <p:cNvPr id="40" name="TextBox 39"/>
          <p:cNvSpPr txBox="1"/>
          <p:nvPr/>
        </p:nvSpPr>
        <p:spPr>
          <a:xfrm>
            <a:off x="3733803" y="2209800"/>
            <a:ext cx="2819398" cy="49244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300" dirty="0"/>
              <a:t>When a function terminates, its call frame is removed from the stack</a:t>
            </a:r>
            <a:endParaRPr lang="he-IL" sz="13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090E9C-DB2D-45EF-A73A-2B4A7EC722AD}"/>
              </a:ext>
            </a:extLst>
          </p:cNvPr>
          <p:cNvSpPr/>
          <p:nvPr/>
        </p:nvSpPr>
        <p:spPr>
          <a:xfrm>
            <a:off x="381000" y="2312204"/>
            <a:ext cx="2734053" cy="424731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defTabSz="457200">
              <a:spcBef>
                <a:spcPts val="0"/>
              </a:spcBef>
            </a:pPr>
            <a:r>
              <a:rPr lang="en-US" sz="1500" b="1" dirty="0">
                <a:solidFill>
                  <a:srgbClr val="FF86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pPr defTabSz="457200">
              <a:spcBef>
                <a:spcPts val="0"/>
              </a:spcBef>
            </a:pP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 = </a:t>
            </a:r>
            <a:r>
              <a:rPr lang="en-US" sz="15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"f "</a:t>
            </a:r>
          </a:p>
          <a:p>
            <a:pPr defTabSz="457200">
              <a:spcBef>
                <a:spcPts val="0"/>
              </a:spcBef>
            </a:pP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5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 + </a:t>
            </a:r>
            <a:r>
              <a:rPr lang="en-US" sz="15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"start"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457200">
              <a:spcBef>
                <a:spcPts val="0"/>
              </a:spcBef>
            </a:pP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g()</a:t>
            </a:r>
          </a:p>
          <a:p>
            <a:pPr defTabSz="457200">
              <a:spcBef>
                <a:spcPts val="0"/>
              </a:spcBef>
            </a:pP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5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 + </a:t>
            </a:r>
            <a:r>
              <a:rPr lang="en-US" sz="15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"done"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457200">
              <a:spcBef>
                <a:spcPts val="0"/>
              </a:spcBef>
            </a:pPr>
            <a:endParaRPr lang="en-US" sz="15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457200">
              <a:spcBef>
                <a:spcPts val="0"/>
              </a:spcBef>
            </a:pPr>
            <a:r>
              <a:rPr lang="en-US" sz="1500" b="1" dirty="0">
                <a:solidFill>
                  <a:srgbClr val="FF86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pPr defTabSz="457200">
              <a:spcBef>
                <a:spcPts val="0"/>
              </a:spcBef>
            </a:pP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 = </a:t>
            </a:r>
            <a:r>
              <a:rPr lang="en-US" sz="15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"g "</a:t>
            </a:r>
          </a:p>
          <a:p>
            <a:pPr defTabSz="457200">
              <a:spcBef>
                <a:spcPts val="0"/>
              </a:spcBef>
            </a:pP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5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 + </a:t>
            </a:r>
            <a:r>
              <a:rPr lang="en-US" sz="15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"start"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457200">
              <a:spcBef>
                <a:spcPts val="0"/>
              </a:spcBef>
            </a:pP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h()</a:t>
            </a:r>
          </a:p>
          <a:p>
            <a:pPr defTabSz="457200">
              <a:spcBef>
                <a:spcPts val="0"/>
              </a:spcBef>
            </a:pP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5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 + </a:t>
            </a:r>
            <a:r>
              <a:rPr lang="en-US" sz="15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"done"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457200">
              <a:spcBef>
                <a:spcPts val="0"/>
              </a:spcBef>
            </a:pPr>
            <a:endParaRPr lang="en-US" sz="15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457200">
              <a:spcBef>
                <a:spcPts val="0"/>
              </a:spcBef>
            </a:pPr>
            <a:r>
              <a:rPr lang="en-US" sz="1500" b="1" dirty="0">
                <a:solidFill>
                  <a:srgbClr val="FF86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pPr defTabSz="457200">
              <a:spcBef>
                <a:spcPts val="0"/>
              </a:spcBef>
            </a:pP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 = </a:t>
            </a:r>
            <a:r>
              <a:rPr lang="en-US" sz="15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 "</a:t>
            </a:r>
          </a:p>
          <a:p>
            <a:pPr defTabSz="457200">
              <a:spcBef>
                <a:spcPts val="0"/>
              </a:spcBef>
            </a:pP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5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 + </a:t>
            </a:r>
            <a:r>
              <a:rPr lang="en-US" sz="15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"start"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457200">
              <a:spcBef>
                <a:spcPts val="0"/>
              </a:spcBef>
            </a:pP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5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 + </a:t>
            </a:r>
            <a:r>
              <a:rPr lang="en-US" sz="15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"done"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457200">
              <a:spcBef>
                <a:spcPts val="0"/>
              </a:spcBef>
            </a:pPr>
            <a:endParaRPr lang="en-US" sz="15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457200">
              <a:spcBef>
                <a:spcPts val="0"/>
              </a:spcBef>
            </a:pP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f()</a:t>
            </a:r>
          </a:p>
        </p:txBody>
      </p:sp>
    </p:spTree>
    <p:extLst>
      <p:ext uri="{BB962C8B-B14F-4D97-AF65-F5344CB8AC3E}">
        <p14:creationId xmlns:p14="http://schemas.microsoft.com/office/powerpoint/2010/main" val="686346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allAtOnce" animBg="1"/>
      <p:bldP spid="37" grpId="0" animBg="1"/>
      <p:bldP spid="38" grpId="0" animBg="1"/>
      <p:bldP spid="39" grpId="0"/>
      <p:bldP spid="4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7797EE6-A392-4465-84B7-73302740C2FA}" type="slidenum">
              <a:rPr lang="he-IL" altLang="en-US" smtClean="0">
                <a:latin typeface="Arial" pitchFamily="34" charset="0"/>
                <a:cs typeface="Arial" pitchFamily="34" charset="0"/>
              </a:rPr>
              <a:pPr/>
              <a:t>20</a:t>
            </a:fld>
            <a:endParaRPr lang="en-US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43" name="Rounded Rectangle 42"/>
          <p:cNvSpPr/>
          <p:nvPr/>
        </p:nvSpPr>
        <p:spPr bwMode="auto">
          <a:xfrm>
            <a:off x="914400" y="1371600"/>
            <a:ext cx="2362200" cy="304800"/>
          </a:xfrm>
          <a:prstGeom prst="roundRect">
            <a:avLst/>
          </a:prstGeom>
          <a:noFill/>
          <a:ln w="38100" cap="flat" cmpd="sng" algn="ctr">
            <a:solidFill>
              <a:srgbClr val="00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71" name="Group 12"/>
          <p:cNvGrpSpPr>
            <a:grpSpLocks/>
          </p:cNvGrpSpPr>
          <p:nvPr/>
        </p:nvGrpSpPr>
        <p:grpSpPr bwMode="auto">
          <a:xfrm>
            <a:off x="685800" y="3352800"/>
            <a:ext cx="1600200" cy="2286000"/>
            <a:chOff x="3733800" y="3200400"/>
            <a:chExt cx="1600200" cy="2286000"/>
          </a:xfrm>
        </p:grpSpPr>
        <p:sp>
          <p:nvSpPr>
            <p:cNvPr id="72" name="Rectangle 2"/>
            <p:cNvSpPr>
              <a:spLocks noChangeArrowheads="1"/>
            </p:cNvSpPr>
            <p:nvPr/>
          </p:nvSpPr>
          <p:spPr bwMode="auto">
            <a:xfrm>
              <a:off x="3733800" y="3200400"/>
              <a:ext cx="1600200" cy="2286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 altLang="en-US"/>
            </a:p>
          </p:txBody>
        </p:sp>
        <p:sp>
          <p:nvSpPr>
            <p:cNvPr id="73" name="Text Box 4"/>
            <p:cNvSpPr txBox="1">
              <a:spLocks noChangeArrowheads="1"/>
            </p:cNvSpPr>
            <p:nvPr/>
          </p:nvSpPr>
          <p:spPr bwMode="auto">
            <a:xfrm>
              <a:off x="3810000" y="3276600"/>
              <a:ext cx="144780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 sz="2000">
                  <a:latin typeface="Tahoma" pitchFamily="34" charset="0"/>
                  <a:cs typeface="Arial" pitchFamily="34" charset="0"/>
                </a:rPr>
                <a:t>factorial(4)</a:t>
              </a:r>
            </a:p>
          </p:txBody>
        </p:sp>
        <p:sp>
          <p:nvSpPr>
            <p:cNvPr id="74" name="Text Box 5"/>
            <p:cNvSpPr txBox="1">
              <a:spLocks noChangeArrowheads="1"/>
            </p:cNvSpPr>
            <p:nvPr/>
          </p:nvSpPr>
          <p:spPr bwMode="auto">
            <a:xfrm>
              <a:off x="4038600" y="3733800"/>
              <a:ext cx="3810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>
                  <a:latin typeface="Tahoma" pitchFamily="34" charset="0"/>
                  <a:cs typeface="Arial" pitchFamily="34" charset="0"/>
                </a:rPr>
                <a:t>n</a:t>
              </a:r>
            </a:p>
          </p:txBody>
        </p:sp>
        <p:sp>
          <p:nvSpPr>
            <p:cNvPr id="75" name="Text Box 6"/>
            <p:cNvSpPr txBox="1">
              <a:spLocks noChangeArrowheads="1"/>
            </p:cNvSpPr>
            <p:nvPr/>
          </p:nvSpPr>
          <p:spPr bwMode="auto">
            <a:xfrm>
              <a:off x="3962400" y="4114800"/>
              <a:ext cx="381000" cy="3762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>
                  <a:latin typeface="Tahoma" pitchFamily="34" charset="0"/>
                  <a:cs typeface="Arial" pitchFamily="34" charset="0"/>
                </a:rPr>
                <a:t>4</a:t>
              </a:r>
            </a:p>
          </p:txBody>
        </p:sp>
        <p:sp>
          <p:nvSpPr>
            <p:cNvPr id="76" name="Text Box 7"/>
            <p:cNvSpPr txBox="1">
              <a:spLocks noChangeArrowheads="1"/>
            </p:cNvSpPr>
            <p:nvPr/>
          </p:nvSpPr>
          <p:spPr bwMode="auto">
            <a:xfrm>
              <a:off x="3810000" y="4648200"/>
              <a:ext cx="12954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>
                  <a:latin typeface="Tahoma" pitchFamily="34" charset="0"/>
                  <a:cs typeface="Arial" pitchFamily="34" charset="0"/>
                </a:rPr>
                <a:t>Returns…</a:t>
              </a:r>
            </a:p>
          </p:txBody>
        </p:sp>
        <p:sp>
          <p:nvSpPr>
            <p:cNvPr id="77" name="Text Box 8"/>
            <p:cNvSpPr txBox="1">
              <a:spLocks noChangeArrowheads="1"/>
            </p:cNvSpPr>
            <p:nvPr/>
          </p:nvSpPr>
          <p:spPr bwMode="auto">
            <a:xfrm>
              <a:off x="3962400" y="5029200"/>
              <a:ext cx="685800" cy="3762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 dirty="0">
                  <a:solidFill>
                    <a:srgbClr val="006600"/>
                  </a:solidFill>
                  <a:latin typeface="Tahoma" pitchFamily="34" charset="0"/>
                  <a:cs typeface="Arial" pitchFamily="34" charset="0"/>
                </a:rPr>
                <a:t>4*…</a:t>
              </a:r>
              <a:endParaRPr lang="he-IL" altLang="en-US" dirty="0">
                <a:solidFill>
                  <a:srgbClr val="006600"/>
                </a:solidFill>
                <a:latin typeface="Tahoma" pitchFamily="34" charset="0"/>
                <a:cs typeface="Arial" pitchFamily="34" charset="0"/>
              </a:endParaRPr>
            </a:p>
          </p:txBody>
        </p:sp>
      </p:grpSp>
      <p:grpSp>
        <p:nvGrpSpPr>
          <p:cNvPr id="78" name="Group 18"/>
          <p:cNvGrpSpPr>
            <a:grpSpLocks/>
          </p:cNvGrpSpPr>
          <p:nvPr/>
        </p:nvGrpSpPr>
        <p:grpSpPr bwMode="auto">
          <a:xfrm>
            <a:off x="2209800" y="3505200"/>
            <a:ext cx="1600200" cy="2286000"/>
            <a:chOff x="3744" y="1200"/>
            <a:chExt cx="1008" cy="1440"/>
          </a:xfrm>
        </p:grpSpPr>
        <p:sp>
          <p:nvSpPr>
            <p:cNvPr id="79" name="Rectangle 19"/>
            <p:cNvSpPr>
              <a:spLocks noChangeArrowheads="1"/>
            </p:cNvSpPr>
            <p:nvPr/>
          </p:nvSpPr>
          <p:spPr bwMode="auto">
            <a:xfrm>
              <a:off x="3744" y="1200"/>
              <a:ext cx="1008" cy="14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 altLang="en-US"/>
            </a:p>
          </p:txBody>
        </p:sp>
        <p:sp>
          <p:nvSpPr>
            <p:cNvPr id="80" name="Text Box 20"/>
            <p:cNvSpPr txBox="1">
              <a:spLocks noChangeArrowheads="1"/>
            </p:cNvSpPr>
            <p:nvPr/>
          </p:nvSpPr>
          <p:spPr bwMode="auto">
            <a:xfrm>
              <a:off x="3792" y="1248"/>
              <a:ext cx="91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 sz="2000">
                  <a:latin typeface="Tahoma" pitchFamily="34" charset="0"/>
                  <a:cs typeface="Arial" pitchFamily="34" charset="0"/>
                </a:rPr>
                <a:t>factorial(3)</a:t>
              </a:r>
            </a:p>
          </p:txBody>
        </p:sp>
        <p:sp>
          <p:nvSpPr>
            <p:cNvPr id="81" name="Text Box 21"/>
            <p:cNvSpPr txBox="1">
              <a:spLocks noChangeArrowheads="1"/>
            </p:cNvSpPr>
            <p:nvPr/>
          </p:nvSpPr>
          <p:spPr bwMode="auto">
            <a:xfrm>
              <a:off x="3936" y="153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>
                  <a:latin typeface="Tahoma" pitchFamily="34" charset="0"/>
                  <a:cs typeface="Arial" pitchFamily="34" charset="0"/>
                </a:rPr>
                <a:t>n</a:t>
              </a:r>
            </a:p>
          </p:txBody>
        </p:sp>
        <p:sp>
          <p:nvSpPr>
            <p:cNvPr id="82" name="Text Box 22"/>
            <p:cNvSpPr txBox="1">
              <a:spLocks noChangeArrowheads="1"/>
            </p:cNvSpPr>
            <p:nvPr/>
          </p:nvSpPr>
          <p:spPr bwMode="auto">
            <a:xfrm>
              <a:off x="3888" y="1776"/>
              <a:ext cx="240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>
                  <a:latin typeface="Tahoma" pitchFamily="34" charset="0"/>
                  <a:cs typeface="Arial" pitchFamily="34" charset="0"/>
                </a:rPr>
                <a:t>3</a:t>
              </a:r>
            </a:p>
          </p:txBody>
        </p:sp>
        <p:sp>
          <p:nvSpPr>
            <p:cNvPr id="83" name="Text Box 23"/>
            <p:cNvSpPr txBox="1">
              <a:spLocks noChangeArrowheads="1"/>
            </p:cNvSpPr>
            <p:nvPr/>
          </p:nvSpPr>
          <p:spPr bwMode="auto">
            <a:xfrm>
              <a:off x="3792" y="2112"/>
              <a:ext cx="8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>
                  <a:latin typeface="Tahoma" pitchFamily="34" charset="0"/>
                  <a:cs typeface="Arial" pitchFamily="34" charset="0"/>
                </a:rPr>
                <a:t>Returns…</a:t>
              </a:r>
            </a:p>
          </p:txBody>
        </p:sp>
        <p:sp>
          <p:nvSpPr>
            <p:cNvPr id="84" name="Text Box 24"/>
            <p:cNvSpPr txBox="1">
              <a:spLocks noChangeArrowheads="1"/>
            </p:cNvSpPr>
            <p:nvPr/>
          </p:nvSpPr>
          <p:spPr bwMode="auto">
            <a:xfrm>
              <a:off x="3888" y="2352"/>
              <a:ext cx="432" cy="2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 dirty="0">
                  <a:solidFill>
                    <a:srgbClr val="006600"/>
                  </a:solidFill>
                  <a:latin typeface="Tahoma" pitchFamily="34" charset="0"/>
                  <a:cs typeface="Arial" pitchFamily="34" charset="0"/>
                </a:rPr>
                <a:t>3*…</a:t>
              </a:r>
              <a:endParaRPr lang="he-IL" altLang="en-US" dirty="0">
                <a:solidFill>
                  <a:srgbClr val="006600"/>
                </a:solidFill>
                <a:latin typeface="Tahoma" pitchFamily="34" charset="0"/>
                <a:cs typeface="Arial" pitchFamily="34" charset="0"/>
              </a:endParaRPr>
            </a:p>
          </p:txBody>
        </p:sp>
      </p:grpSp>
      <p:grpSp>
        <p:nvGrpSpPr>
          <p:cNvPr id="85" name="Group 33"/>
          <p:cNvGrpSpPr>
            <a:grpSpLocks/>
          </p:cNvGrpSpPr>
          <p:nvPr/>
        </p:nvGrpSpPr>
        <p:grpSpPr bwMode="auto">
          <a:xfrm>
            <a:off x="3733800" y="3657600"/>
            <a:ext cx="1600200" cy="2286000"/>
            <a:chOff x="3744" y="1200"/>
            <a:chExt cx="1008" cy="1440"/>
          </a:xfrm>
        </p:grpSpPr>
        <p:sp>
          <p:nvSpPr>
            <p:cNvPr id="86" name="Rectangle 34"/>
            <p:cNvSpPr>
              <a:spLocks noChangeArrowheads="1"/>
            </p:cNvSpPr>
            <p:nvPr/>
          </p:nvSpPr>
          <p:spPr bwMode="auto">
            <a:xfrm>
              <a:off x="3744" y="1200"/>
              <a:ext cx="1008" cy="14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 altLang="en-US"/>
            </a:p>
          </p:txBody>
        </p:sp>
        <p:sp>
          <p:nvSpPr>
            <p:cNvPr id="87" name="Text Box 35"/>
            <p:cNvSpPr txBox="1">
              <a:spLocks noChangeArrowheads="1"/>
            </p:cNvSpPr>
            <p:nvPr/>
          </p:nvSpPr>
          <p:spPr bwMode="auto">
            <a:xfrm>
              <a:off x="3792" y="1248"/>
              <a:ext cx="91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 sz="2000">
                  <a:latin typeface="Tahoma" pitchFamily="34" charset="0"/>
                  <a:cs typeface="Arial" pitchFamily="34" charset="0"/>
                </a:rPr>
                <a:t>factorial(2)</a:t>
              </a:r>
            </a:p>
          </p:txBody>
        </p:sp>
        <p:sp>
          <p:nvSpPr>
            <p:cNvPr id="88" name="Text Box 36"/>
            <p:cNvSpPr txBox="1">
              <a:spLocks noChangeArrowheads="1"/>
            </p:cNvSpPr>
            <p:nvPr/>
          </p:nvSpPr>
          <p:spPr bwMode="auto">
            <a:xfrm>
              <a:off x="3936" y="153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>
                  <a:latin typeface="Tahoma" pitchFamily="34" charset="0"/>
                  <a:cs typeface="Arial" pitchFamily="34" charset="0"/>
                </a:rPr>
                <a:t>n</a:t>
              </a:r>
            </a:p>
          </p:txBody>
        </p:sp>
        <p:sp>
          <p:nvSpPr>
            <p:cNvPr id="89" name="Text Box 37"/>
            <p:cNvSpPr txBox="1">
              <a:spLocks noChangeArrowheads="1"/>
            </p:cNvSpPr>
            <p:nvPr/>
          </p:nvSpPr>
          <p:spPr bwMode="auto">
            <a:xfrm>
              <a:off x="3888" y="1776"/>
              <a:ext cx="240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>
                  <a:latin typeface="Tahoma" pitchFamily="34" charset="0"/>
                  <a:cs typeface="Arial" pitchFamily="34" charset="0"/>
                </a:rPr>
                <a:t>2</a:t>
              </a:r>
            </a:p>
          </p:txBody>
        </p:sp>
        <p:sp>
          <p:nvSpPr>
            <p:cNvPr id="90" name="Text Box 38"/>
            <p:cNvSpPr txBox="1">
              <a:spLocks noChangeArrowheads="1"/>
            </p:cNvSpPr>
            <p:nvPr/>
          </p:nvSpPr>
          <p:spPr bwMode="auto">
            <a:xfrm>
              <a:off x="3792" y="2112"/>
              <a:ext cx="8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>
                  <a:latin typeface="Tahoma" pitchFamily="34" charset="0"/>
                  <a:cs typeface="Arial" pitchFamily="34" charset="0"/>
                </a:rPr>
                <a:t>Returns…</a:t>
              </a:r>
            </a:p>
          </p:txBody>
        </p:sp>
        <p:sp>
          <p:nvSpPr>
            <p:cNvPr id="91" name="Text Box 39"/>
            <p:cNvSpPr txBox="1">
              <a:spLocks noChangeArrowheads="1"/>
            </p:cNvSpPr>
            <p:nvPr/>
          </p:nvSpPr>
          <p:spPr bwMode="auto">
            <a:xfrm>
              <a:off x="3888" y="2352"/>
              <a:ext cx="432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 dirty="0">
                  <a:solidFill>
                    <a:srgbClr val="006600"/>
                  </a:solidFill>
                  <a:latin typeface="Tahoma" pitchFamily="34" charset="0"/>
                  <a:cs typeface="Arial" pitchFamily="34" charset="0"/>
                </a:rPr>
                <a:t>2*…</a:t>
              </a:r>
              <a:endParaRPr lang="he-IL" altLang="en-US" dirty="0">
                <a:solidFill>
                  <a:srgbClr val="006600"/>
                </a:solidFill>
                <a:latin typeface="Tahoma" pitchFamily="34" charset="0"/>
                <a:cs typeface="Arial" pitchFamily="34" charset="0"/>
              </a:endParaRPr>
            </a:p>
          </p:txBody>
        </p:sp>
      </p:grpSp>
      <p:grpSp>
        <p:nvGrpSpPr>
          <p:cNvPr id="92" name="Group 33"/>
          <p:cNvGrpSpPr>
            <a:grpSpLocks/>
          </p:cNvGrpSpPr>
          <p:nvPr/>
        </p:nvGrpSpPr>
        <p:grpSpPr bwMode="auto">
          <a:xfrm>
            <a:off x="5257800" y="3840956"/>
            <a:ext cx="1600200" cy="2286000"/>
            <a:chOff x="3744" y="1200"/>
            <a:chExt cx="1008" cy="1440"/>
          </a:xfrm>
        </p:grpSpPr>
        <p:sp>
          <p:nvSpPr>
            <p:cNvPr id="93" name="Rectangle 34"/>
            <p:cNvSpPr>
              <a:spLocks noChangeArrowheads="1"/>
            </p:cNvSpPr>
            <p:nvPr/>
          </p:nvSpPr>
          <p:spPr bwMode="auto">
            <a:xfrm>
              <a:off x="3744" y="1200"/>
              <a:ext cx="1008" cy="14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 altLang="en-US"/>
            </a:p>
          </p:txBody>
        </p:sp>
        <p:sp>
          <p:nvSpPr>
            <p:cNvPr id="94" name="Text Box 35"/>
            <p:cNvSpPr txBox="1">
              <a:spLocks noChangeArrowheads="1"/>
            </p:cNvSpPr>
            <p:nvPr/>
          </p:nvSpPr>
          <p:spPr bwMode="auto">
            <a:xfrm>
              <a:off x="3792" y="1248"/>
              <a:ext cx="91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 sz="2000" dirty="0">
                  <a:latin typeface="Tahoma" pitchFamily="34" charset="0"/>
                  <a:cs typeface="Arial" pitchFamily="34" charset="0"/>
                </a:rPr>
                <a:t>factorial(1)</a:t>
              </a:r>
            </a:p>
          </p:txBody>
        </p:sp>
        <p:sp>
          <p:nvSpPr>
            <p:cNvPr id="95" name="Text Box 36"/>
            <p:cNvSpPr txBox="1">
              <a:spLocks noChangeArrowheads="1"/>
            </p:cNvSpPr>
            <p:nvPr/>
          </p:nvSpPr>
          <p:spPr bwMode="auto">
            <a:xfrm>
              <a:off x="3936" y="153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>
                  <a:latin typeface="Tahoma" pitchFamily="34" charset="0"/>
                  <a:cs typeface="Arial" pitchFamily="34" charset="0"/>
                </a:rPr>
                <a:t>n</a:t>
              </a:r>
            </a:p>
          </p:txBody>
        </p:sp>
        <p:sp>
          <p:nvSpPr>
            <p:cNvPr id="96" name="Text Box 37"/>
            <p:cNvSpPr txBox="1">
              <a:spLocks noChangeArrowheads="1"/>
            </p:cNvSpPr>
            <p:nvPr/>
          </p:nvSpPr>
          <p:spPr bwMode="auto">
            <a:xfrm>
              <a:off x="3888" y="1776"/>
              <a:ext cx="240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 dirty="0">
                  <a:latin typeface="Tahoma" pitchFamily="34" charset="0"/>
                  <a:cs typeface="Arial" pitchFamily="34" charset="0"/>
                </a:rPr>
                <a:t>1</a:t>
              </a:r>
            </a:p>
          </p:txBody>
        </p:sp>
        <p:sp>
          <p:nvSpPr>
            <p:cNvPr id="97" name="Text Box 38"/>
            <p:cNvSpPr txBox="1">
              <a:spLocks noChangeArrowheads="1"/>
            </p:cNvSpPr>
            <p:nvPr/>
          </p:nvSpPr>
          <p:spPr bwMode="auto">
            <a:xfrm>
              <a:off x="3792" y="2112"/>
              <a:ext cx="8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>
                  <a:latin typeface="Tahoma" pitchFamily="34" charset="0"/>
                  <a:cs typeface="Arial" pitchFamily="34" charset="0"/>
                </a:rPr>
                <a:t>Returns…</a:t>
              </a:r>
            </a:p>
          </p:txBody>
        </p:sp>
        <p:sp>
          <p:nvSpPr>
            <p:cNvPr id="98" name="Text Box 39"/>
            <p:cNvSpPr txBox="1">
              <a:spLocks noChangeArrowheads="1"/>
            </p:cNvSpPr>
            <p:nvPr/>
          </p:nvSpPr>
          <p:spPr bwMode="auto">
            <a:xfrm>
              <a:off x="3888" y="2352"/>
              <a:ext cx="432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 dirty="0">
                  <a:solidFill>
                    <a:srgbClr val="006600"/>
                  </a:solidFill>
                  <a:latin typeface="Tahoma" pitchFamily="34" charset="0"/>
                  <a:cs typeface="Arial" pitchFamily="34" charset="0"/>
                </a:rPr>
                <a:t>1*…</a:t>
              </a:r>
              <a:endParaRPr lang="he-IL" altLang="en-US" dirty="0">
                <a:solidFill>
                  <a:srgbClr val="006600"/>
                </a:solidFill>
                <a:latin typeface="Tahoma" pitchFamily="34" charset="0"/>
                <a:cs typeface="Arial" pitchFamily="34" charset="0"/>
              </a:endParaRPr>
            </a:p>
          </p:txBody>
        </p:sp>
      </p:grpSp>
      <p:sp>
        <p:nvSpPr>
          <p:cNvPr id="36" name="Rectangle 3">
            <a:extLst>
              <a:ext uri="{FF2B5EF4-FFF2-40B4-BE49-F238E27FC236}">
                <a16:creationId xmlns:a16="http://schemas.microsoft.com/office/drawing/2014/main" id="{3C32ED3C-66FB-4963-B8BF-E83DD3021E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274638"/>
            <a:ext cx="9144000" cy="792162"/>
          </a:xfrm>
        </p:spPr>
        <p:txBody>
          <a:bodyPr/>
          <a:lstStyle/>
          <a:p>
            <a: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Recursive factorial – step by step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96AF497-22FE-4AA2-BDEB-41539A3C2716}"/>
              </a:ext>
            </a:extLst>
          </p:cNvPr>
          <p:cNvSpPr txBox="1"/>
          <p:nvPr/>
        </p:nvSpPr>
        <p:spPr>
          <a:xfrm>
            <a:off x="286512" y="1312485"/>
            <a:ext cx="5562600" cy="138499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defTabSz="457200">
              <a:spcBef>
                <a:spcPts val="0"/>
              </a:spcBef>
            </a:pPr>
            <a:r>
              <a:rPr lang="pt-BR" sz="2100" b="1" dirty="0">
                <a:solidFill>
                  <a:srgbClr val="FF860D"/>
                </a:solidFill>
                <a:latin typeface="Courier" pitchFamily="49" charset="0"/>
              </a:rPr>
              <a:t>def</a:t>
            </a:r>
            <a:r>
              <a:rPr lang="pt-BR" sz="2100" b="1" dirty="0">
                <a:latin typeface="Courier" pitchFamily="49" charset="0"/>
              </a:rPr>
              <a:t> </a:t>
            </a:r>
            <a:r>
              <a:rPr lang="pt-BR" sz="2100" b="1" dirty="0">
                <a:solidFill>
                  <a:srgbClr val="0000FF"/>
                </a:solidFill>
                <a:latin typeface="Courier" pitchFamily="49" charset="0"/>
              </a:rPr>
              <a:t>factorial</a:t>
            </a:r>
            <a:r>
              <a:rPr lang="pt-BR" sz="2100" b="1" dirty="0">
                <a:latin typeface="Courier" pitchFamily="49" charset="0"/>
              </a:rPr>
              <a:t>(n):</a:t>
            </a:r>
            <a:endParaRPr lang="pt-BR" sz="2100" b="1" dirty="0">
              <a:solidFill>
                <a:srgbClr val="009A00"/>
              </a:solidFill>
            </a:endParaRPr>
          </a:p>
          <a:p>
            <a:pPr defTabSz="457200">
              <a:spcBef>
                <a:spcPts val="0"/>
              </a:spcBef>
            </a:pPr>
            <a:r>
              <a:rPr lang="pt-BR" sz="2100" b="1" dirty="0">
                <a:solidFill>
                  <a:srgbClr val="009A00"/>
                </a:solidFill>
                <a:latin typeface="Courier" pitchFamily="49" charset="0"/>
              </a:rPr>
              <a:t>	</a:t>
            </a:r>
            <a:r>
              <a:rPr lang="pt-BR" sz="2100" b="1" dirty="0">
                <a:solidFill>
                  <a:srgbClr val="FF860D"/>
                </a:solidFill>
                <a:latin typeface="Courier" pitchFamily="49" charset="0"/>
              </a:rPr>
              <a:t>if</a:t>
            </a:r>
            <a:r>
              <a:rPr lang="pt-BR" sz="2100" b="1" dirty="0">
                <a:latin typeface="Courier" pitchFamily="49" charset="0"/>
              </a:rPr>
              <a:t> n == 0: </a:t>
            </a:r>
          </a:p>
          <a:p>
            <a:pPr defTabSz="457200">
              <a:spcBef>
                <a:spcPts val="0"/>
              </a:spcBef>
            </a:pPr>
            <a:r>
              <a:rPr lang="pt-BR" sz="2100" b="1" dirty="0">
                <a:solidFill>
                  <a:srgbClr val="FF860D"/>
                </a:solidFill>
                <a:latin typeface="Courier" pitchFamily="49" charset="0"/>
              </a:rPr>
              <a:t>		return</a:t>
            </a:r>
            <a:r>
              <a:rPr lang="pt-BR" sz="2100" b="1" dirty="0">
                <a:latin typeface="Courier" pitchFamily="49" charset="0"/>
              </a:rPr>
              <a:t> 1</a:t>
            </a:r>
          </a:p>
          <a:p>
            <a:pPr defTabSz="457200">
              <a:spcBef>
                <a:spcPts val="0"/>
              </a:spcBef>
            </a:pPr>
            <a:r>
              <a:rPr lang="pt-BR" sz="2100" b="1" dirty="0">
                <a:solidFill>
                  <a:srgbClr val="FF860D"/>
                </a:solidFill>
                <a:latin typeface="Courier" pitchFamily="49" charset="0"/>
              </a:rPr>
              <a:t>	return</a:t>
            </a:r>
            <a:r>
              <a:rPr lang="pt-BR" sz="2100" b="1" dirty="0">
                <a:latin typeface="Courier" pitchFamily="49" charset="0"/>
              </a:rPr>
              <a:t> n * factorial(n-1)</a:t>
            </a:r>
          </a:p>
        </p:txBody>
      </p:sp>
    </p:spTree>
    <p:extLst>
      <p:ext uri="{BB962C8B-B14F-4D97-AF65-F5344CB8AC3E}">
        <p14:creationId xmlns:p14="http://schemas.microsoft.com/office/powerpoint/2010/main" val="31890051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Box 71">
            <a:extLst>
              <a:ext uri="{FF2B5EF4-FFF2-40B4-BE49-F238E27FC236}">
                <a16:creationId xmlns:a16="http://schemas.microsoft.com/office/drawing/2014/main" id="{59933FDB-4A96-4C5E-AA28-438A341EFA25}"/>
              </a:ext>
            </a:extLst>
          </p:cNvPr>
          <p:cNvSpPr txBox="1"/>
          <p:nvPr/>
        </p:nvSpPr>
        <p:spPr>
          <a:xfrm>
            <a:off x="286512" y="1312485"/>
            <a:ext cx="5562600" cy="138499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defTabSz="457200">
              <a:spcBef>
                <a:spcPts val="0"/>
              </a:spcBef>
            </a:pPr>
            <a:r>
              <a:rPr lang="pt-BR" sz="2100" b="1" dirty="0">
                <a:solidFill>
                  <a:srgbClr val="FF860D"/>
                </a:solidFill>
                <a:latin typeface="Courier" pitchFamily="49" charset="0"/>
              </a:rPr>
              <a:t>def</a:t>
            </a:r>
            <a:r>
              <a:rPr lang="pt-BR" sz="2100" b="1" dirty="0">
                <a:latin typeface="Courier" pitchFamily="49" charset="0"/>
              </a:rPr>
              <a:t> </a:t>
            </a:r>
            <a:r>
              <a:rPr lang="pt-BR" sz="2100" b="1" dirty="0">
                <a:solidFill>
                  <a:srgbClr val="0000FF"/>
                </a:solidFill>
                <a:latin typeface="Courier" pitchFamily="49" charset="0"/>
              </a:rPr>
              <a:t>factorial</a:t>
            </a:r>
            <a:r>
              <a:rPr lang="pt-BR" sz="2100" b="1" dirty="0">
                <a:latin typeface="Courier" pitchFamily="49" charset="0"/>
              </a:rPr>
              <a:t>(n):</a:t>
            </a:r>
            <a:endParaRPr lang="pt-BR" sz="2100" b="1" dirty="0">
              <a:solidFill>
                <a:srgbClr val="009A00"/>
              </a:solidFill>
            </a:endParaRPr>
          </a:p>
          <a:p>
            <a:pPr defTabSz="457200">
              <a:spcBef>
                <a:spcPts val="0"/>
              </a:spcBef>
            </a:pPr>
            <a:r>
              <a:rPr lang="pt-BR" sz="2100" b="1" dirty="0">
                <a:solidFill>
                  <a:srgbClr val="009A00"/>
                </a:solidFill>
                <a:latin typeface="Courier" pitchFamily="49" charset="0"/>
              </a:rPr>
              <a:t>	</a:t>
            </a:r>
            <a:r>
              <a:rPr lang="pt-BR" sz="2100" b="1" dirty="0">
                <a:solidFill>
                  <a:srgbClr val="FF860D"/>
                </a:solidFill>
                <a:latin typeface="Courier" pitchFamily="49" charset="0"/>
              </a:rPr>
              <a:t>if</a:t>
            </a:r>
            <a:r>
              <a:rPr lang="pt-BR" sz="2100" b="1" dirty="0">
                <a:latin typeface="Courier" pitchFamily="49" charset="0"/>
              </a:rPr>
              <a:t> n == 0: </a:t>
            </a:r>
          </a:p>
          <a:p>
            <a:pPr defTabSz="457200">
              <a:spcBef>
                <a:spcPts val="0"/>
              </a:spcBef>
            </a:pPr>
            <a:r>
              <a:rPr lang="pt-BR" sz="2100" b="1" dirty="0">
                <a:solidFill>
                  <a:srgbClr val="FF860D"/>
                </a:solidFill>
                <a:latin typeface="Courier" pitchFamily="49" charset="0"/>
              </a:rPr>
              <a:t>		return</a:t>
            </a:r>
            <a:r>
              <a:rPr lang="pt-BR" sz="2100" b="1" dirty="0">
                <a:latin typeface="Courier" pitchFamily="49" charset="0"/>
              </a:rPr>
              <a:t> 1</a:t>
            </a:r>
          </a:p>
          <a:p>
            <a:pPr defTabSz="457200">
              <a:spcBef>
                <a:spcPts val="0"/>
              </a:spcBef>
            </a:pPr>
            <a:r>
              <a:rPr lang="pt-BR" sz="2100" b="1" dirty="0">
                <a:solidFill>
                  <a:srgbClr val="FF860D"/>
                </a:solidFill>
                <a:latin typeface="Courier" pitchFamily="49" charset="0"/>
              </a:rPr>
              <a:t>	return</a:t>
            </a:r>
            <a:r>
              <a:rPr lang="pt-BR" sz="2100" b="1" dirty="0">
                <a:latin typeface="Courier" pitchFamily="49" charset="0"/>
              </a:rPr>
              <a:t> n * factorial(n-1)</a:t>
            </a:r>
          </a:p>
        </p:txBody>
      </p:sp>
      <p:sp>
        <p:nvSpPr>
          <p:cNvPr id="4608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EBCC7EF-11D4-444C-A93E-D610C7906DAF}" type="slidenum">
              <a:rPr lang="he-IL" altLang="en-US" smtClean="0">
                <a:latin typeface="Arial" pitchFamily="34" charset="0"/>
                <a:cs typeface="Arial" pitchFamily="34" charset="0"/>
              </a:rPr>
              <a:pPr/>
              <a:t>21</a:t>
            </a:fld>
            <a:endParaRPr lang="en-US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43" name="Rounded Rectangle 42"/>
          <p:cNvSpPr/>
          <p:nvPr/>
        </p:nvSpPr>
        <p:spPr bwMode="auto">
          <a:xfrm>
            <a:off x="1219200" y="1694688"/>
            <a:ext cx="1295400" cy="304800"/>
          </a:xfrm>
          <a:prstGeom prst="roundRect">
            <a:avLst/>
          </a:prstGeom>
          <a:noFill/>
          <a:ln w="38100" cap="flat" cmpd="sng" algn="ctr">
            <a:solidFill>
              <a:srgbClr val="00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41" name="Group 12"/>
          <p:cNvGrpSpPr>
            <a:grpSpLocks/>
          </p:cNvGrpSpPr>
          <p:nvPr/>
        </p:nvGrpSpPr>
        <p:grpSpPr bwMode="auto">
          <a:xfrm>
            <a:off x="685800" y="3352800"/>
            <a:ext cx="1600200" cy="2286000"/>
            <a:chOff x="3733800" y="3200400"/>
            <a:chExt cx="1600200" cy="2286000"/>
          </a:xfrm>
        </p:grpSpPr>
        <p:sp>
          <p:nvSpPr>
            <p:cNvPr id="44" name="Rectangle 2"/>
            <p:cNvSpPr>
              <a:spLocks noChangeArrowheads="1"/>
            </p:cNvSpPr>
            <p:nvPr/>
          </p:nvSpPr>
          <p:spPr bwMode="auto">
            <a:xfrm>
              <a:off x="3733800" y="3200400"/>
              <a:ext cx="1600200" cy="2286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 altLang="en-US"/>
            </a:p>
          </p:txBody>
        </p:sp>
        <p:sp>
          <p:nvSpPr>
            <p:cNvPr id="45" name="Text Box 4"/>
            <p:cNvSpPr txBox="1">
              <a:spLocks noChangeArrowheads="1"/>
            </p:cNvSpPr>
            <p:nvPr/>
          </p:nvSpPr>
          <p:spPr bwMode="auto">
            <a:xfrm>
              <a:off x="3810000" y="3276600"/>
              <a:ext cx="144780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 sz="2000">
                  <a:latin typeface="Tahoma" pitchFamily="34" charset="0"/>
                  <a:cs typeface="Arial" pitchFamily="34" charset="0"/>
                </a:rPr>
                <a:t>factorial(4)</a:t>
              </a:r>
            </a:p>
          </p:txBody>
        </p:sp>
        <p:sp>
          <p:nvSpPr>
            <p:cNvPr id="46" name="Text Box 5"/>
            <p:cNvSpPr txBox="1">
              <a:spLocks noChangeArrowheads="1"/>
            </p:cNvSpPr>
            <p:nvPr/>
          </p:nvSpPr>
          <p:spPr bwMode="auto">
            <a:xfrm>
              <a:off x="4038600" y="3733800"/>
              <a:ext cx="3810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>
                  <a:latin typeface="Tahoma" pitchFamily="34" charset="0"/>
                  <a:cs typeface="Arial" pitchFamily="34" charset="0"/>
                </a:rPr>
                <a:t>n</a:t>
              </a:r>
            </a:p>
          </p:txBody>
        </p:sp>
        <p:sp>
          <p:nvSpPr>
            <p:cNvPr id="47" name="Text Box 6"/>
            <p:cNvSpPr txBox="1">
              <a:spLocks noChangeArrowheads="1"/>
            </p:cNvSpPr>
            <p:nvPr/>
          </p:nvSpPr>
          <p:spPr bwMode="auto">
            <a:xfrm>
              <a:off x="3962400" y="4114800"/>
              <a:ext cx="381000" cy="3762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>
                  <a:latin typeface="Tahoma" pitchFamily="34" charset="0"/>
                  <a:cs typeface="Arial" pitchFamily="34" charset="0"/>
                </a:rPr>
                <a:t>4</a:t>
              </a:r>
            </a:p>
          </p:txBody>
        </p:sp>
        <p:sp>
          <p:nvSpPr>
            <p:cNvPr id="48" name="Text Box 7"/>
            <p:cNvSpPr txBox="1">
              <a:spLocks noChangeArrowheads="1"/>
            </p:cNvSpPr>
            <p:nvPr/>
          </p:nvSpPr>
          <p:spPr bwMode="auto">
            <a:xfrm>
              <a:off x="3810000" y="4648200"/>
              <a:ext cx="12954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>
                  <a:latin typeface="Tahoma" pitchFamily="34" charset="0"/>
                  <a:cs typeface="Arial" pitchFamily="34" charset="0"/>
                </a:rPr>
                <a:t>Returns…</a:t>
              </a:r>
            </a:p>
          </p:txBody>
        </p:sp>
        <p:sp>
          <p:nvSpPr>
            <p:cNvPr id="49" name="Text Box 8"/>
            <p:cNvSpPr txBox="1">
              <a:spLocks noChangeArrowheads="1"/>
            </p:cNvSpPr>
            <p:nvPr/>
          </p:nvSpPr>
          <p:spPr bwMode="auto">
            <a:xfrm>
              <a:off x="3962400" y="5029200"/>
              <a:ext cx="685800" cy="3762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 dirty="0">
                  <a:solidFill>
                    <a:srgbClr val="006600"/>
                  </a:solidFill>
                  <a:latin typeface="Tahoma" pitchFamily="34" charset="0"/>
                  <a:cs typeface="Arial" pitchFamily="34" charset="0"/>
                </a:rPr>
                <a:t>4*…</a:t>
              </a:r>
              <a:endParaRPr lang="he-IL" altLang="en-US" dirty="0">
                <a:solidFill>
                  <a:srgbClr val="006600"/>
                </a:solidFill>
                <a:latin typeface="Tahoma" pitchFamily="34" charset="0"/>
                <a:cs typeface="Arial" pitchFamily="34" charset="0"/>
              </a:endParaRPr>
            </a:p>
          </p:txBody>
        </p:sp>
      </p:grpSp>
      <p:grpSp>
        <p:nvGrpSpPr>
          <p:cNvPr id="50" name="Group 18"/>
          <p:cNvGrpSpPr>
            <a:grpSpLocks/>
          </p:cNvGrpSpPr>
          <p:nvPr/>
        </p:nvGrpSpPr>
        <p:grpSpPr bwMode="auto">
          <a:xfrm>
            <a:off x="2209800" y="3505200"/>
            <a:ext cx="1600200" cy="2286000"/>
            <a:chOff x="3744" y="1200"/>
            <a:chExt cx="1008" cy="1440"/>
          </a:xfrm>
        </p:grpSpPr>
        <p:sp>
          <p:nvSpPr>
            <p:cNvPr id="51" name="Rectangle 19"/>
            <p:cNvSpPr>
              <a:spLocks noChangeArrowheads="1"/>
            </p:cNvSpPr>
            <p:nvPr/>
          </p:nvSpPr>
          <p:spPr bwMode="auto">
            <a:xfrm>
              <a:off x="3744" y="1200"/>
              <a:ext cx="1008" cy="14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 altLang="en-US"/>
            </a:p>
          </p:txBody>
        </p:sp>
        <p:sp>
          <p:nvSpPr>
            <p:cNvPr id="52" name="Text Box 20"/>
            <p:cNvSpPr txBox="1">
              <a:spLocks noChangeArrowheads="1"/>
            </p:cNvSpPr>
            <p:nvPr/>
          </p:nvSpPr>
          <p:spPr bwMode="auto">
            <a:xfrm>
              <a:off x="3792" y="1248"/>
              <a:ext cx="91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 sz="2000">
                  <a:latin typeface="Tahoma" pitchFamily="34" charset="0"/>
                  <a:cs typeface="Arial" pitchFamily="34" charset="0"/>
                </a:rPr>
                <a:t>factorial(3)</a:t>
              </a:r>
            </a:p>
          </p:txBody>
        </p:sp>
        <p:sp>
          <p:nvSpPr>
            <p:cNvPr id="53" name="Text Box 21"/>
            <p:cNvSpPr txBox="1">
              <a:spLocks noChangeArrowheads="1"/>
            </p:cNvSpPr>
            <p:nvPr/>
          </p:nvSpPr>
          <p:spPr bwMode="auto">
            <a:xfrm>
              <a:off x="3936" y="153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>
                  <a:latin typeface="Tahoma" pitchFamily="34" charset="0"/>
                  <a:cs typeface="Arial" pitchFamily="34" charset="0"/>
                </a:rPr>
                <a:t>n</a:t>
              </a:r>
            </a:p>
          </p:txBody>
        </p:sp>
        <p:sp>
          <p:nvSpPr>
            <p:cNvPr id="54" name="Text Box 22"/>
            <p:cNvSpPr txBox="1">
              <a:spLocks noChangeArrowheads="1"/>
            </p:cNvSpPr>
            <p:nvPr/>
          </p:nvSpPr>
          <p:spPr bwMode="auto">
            <a:xfrm>
              <a:off x="3888" y="1776"/>
              <a:ext cx="240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>
                  <a:latin typeface="Tahoma" pitchFamily="34" charset="0"/>
                  <a:cs typeface="Arial" pitchFamily="34" charset="0"/>
                </a:rPr>
                <a:t>3</a:t>
              </a:r>
            </a:p>
          </p:txBody>
        </p:sp>
        <p:sp>
          <p:nvSpPr>
            <p:cNvPr id="55" name="Text Box 23"/>
            <p:cNvSpPr txBox="1">
              <a:spLocks noChangeArrowheads="1"/>
            </p:cNvSpPr>
            <p:nvPr/>
          </p:nvSpPr>
          <p:spPr bwMode="auto">
            <a:xfrm>
              <a:off x="3792" y="2112"/>
              <a:ext cx="8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>
                  <a:latin typeface="Tahoma" pitchFamily="34" charset="0"/>
                  <a:cs typeface="Arial" pitchFamily="34" charset="0"/>
                </a:rPr>
                <a:t>Returns…</a:t>
              </a:r>
            </a:p>
          </p:txBody>
        </p:sp>
        <p:sp>
          <p:nvSpPr>
            <p:cNvPr id="56" name="Text Box 24"/>
            <p:cNvSpPr txBox="1">
              <a:spLocks noChangeArrowheads="1"/>
            </p:cNvSpPr>
            <p:nvPr/>
          </p:nvSpPr>
          <p:spPr bwMode="auto">
            <a:xfrm>
              <a:off x="3888" y="2352"/>
              <a:ext cx="432" cy="2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 dirty="0">
                  <a:solidFill>
                    <a:srgbClr val="006600"/>
                  </a:solidFill>
                  <a:latin typeface="Tahoma" pitchFamily="34" charset="0"/>
                  <a:cs typeface="Arial" pitchFamily="34" charset="0"/>
                </a:rPr>
                <a:t>3*…</a:t>
              </a:r>
              <a:endParaRPr lang="he-IL" altLang="en-US" dirty="0">
                <a:solidFill>
                  <a:srgbClr val="006600"/>
                </a:solidFill>
                <a:latin typeface="Tahoma" pitchFamily="34" charset="0"/>
                <a:cs typeface="Arial" pitchFamily="34" charset="0"/>
              </a:endParaRPr>
            </a:p>
          </p:txBody>
        </p:sp>
      </p:grpSp>
      <p:grpSp>
        <p:nvGrpSpPr>
          <p:cNvPr id="57" name="Group 33"/>
          <p:cNvGrpSpPr>
            <a:grpSpLocks/>
          </p:cNvGrpSpPr>
          <p:nvPr/>
        </p:nvGrpSpPr>
        <p:grpSpPr bwMode="auto">
          <a:xfrm>
            <a:off x="3733800" y="3657600"/>
            <a:ext cx="1600200" cy="2286000"/>
            <a:chOff x="3744" y="1200"/>
            <a:chExt cx="1008" cy="1440"/>
          </a:xfrm>
        </p:grpSpPr>
        <p:sp>
          <p:nvSpPr>
            <p:cNvPr id="58" name="Rectangle 34"/>
            <p:cNvSpPr>
              <a:spLocks noChangeArrowheads="1"/>
            </p:cNvSpPr>
            <p:nvPr/>
          </p:nvSpPr>
          <p:spPr bwMode="auto">
            <a:xfrm>
              <a:off x="3744" y="1200"/>
              <a:ext cx="1008" cy="14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 altLang="en-US"/>
            </a:p>
          </p:txBody>
        </p:sp>
        <p:sp>
          <p:nvSpPr>
            <p:cNvPr id="59" name="Text Box 35"/>
            <p:cNvSpPr txBox="1">
              <a:spLocks noChangeArrowheads="1"/>
            </p:cNvSpPr>
            <p:nvPr/>
          </p:nvSpPr>
          <p:spPr bwMode="auto">
            <a:xfrm>
              <a:off x="3792" y="1248"/>
              <a:ext cx="91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 sz="2000">
                  <a:latin typeface="Tahoma" pitchFamily="34" charset="0"/>
                  <a:cs typeface="Arial" pitchFamily="34" charset="0"/>
                </a:rPr>
                <a:t>factorial(2)</a:t>
              </a:r>
            </a:p>
          </p:txBody>
        </p:sp>
        <p:sp>
          <p:nvSpPr>
            <p:cNvPr id="60" name="Text Box 36"/>
            <p:cNvSpPr txBox="1">
              <a:spLocks noChangeArrowheads="1"/>
            </p:cNvSpPr>
            <p:nvPr/>
          </p:nvSpPr>
          <p:spPr bwMode="auto">
            <a:xfrm>
              <a:off x="3936" y="153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>
                  <a:latin typeface="Tahoma" pitchFamily="34" charset="0"/>
                  <a:cs typeface="Arial" pitchFamily="34" charset="0"/>
                </a:rPr>
                <a:t>n</a:t>
              </a:r>
            </a:p>
          </p:txBody>
        </p:sp>
        <p:sp>
          <p:nvSpPr>
            <p:cNvPr id="61" name="Text Box 37"/>
            <p:cNvSpPr txBox="1">
              <a:spLocks noChangeArrowheads="1"/>
            </p:cNvSpPr>
            <p:nvPr/>
          </p:nvSpPr>
          <p:spPr bwMode="auto">
            <a:xfrm>
              <a:off x="3888" y="1776"/>
              <a:ext cx="240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>
                  <a:latin typeface="Tahoma" pitchFamily="34" charset="0"/>
                  <a:cs typeface="Arial" pitchFamily="34" charset="0"/>
                </a:rPr>
                <a:t>2</a:t>
              </a:r>
            </a:p>
          </p:txBody>
        </p:sp>
        <p:sp>
          <p:nvSpPr>
            <p:cNvPr id="62" name="Text Box 38"/>
            <p:cNvSpPr txBox="1">
              <a:spLocks noChangeArrowheads="1"/>
            </p:cNvSpPr>
            <p:nvPr/>
          </p:nvSpPr>
          <p:spPr bwMode="auto">
            <a:xfrm>
              <a:off x="3792" y="2112"/>
              <a:ext cx="8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>
                  <a:latin typeface="Tahoma" pitchFamily="34" charset="0"/>
                  <a:cs typeface="Arial" pitchFamily="34" charset="0"/>
                </a:rPr>
                <a:t>Returns…</a:t>
              </a:r>
            </a:p>
          </p:txBody>
        </p:sp>
        <p:sp>
          <p:nvSpPr>
            <p:cNvPr id="63" name="Text Box 39"/>
            <p:cNvSpPr txBox="1">
              <a:spLocks noChangeArrowheads="1"/>
            </p:cNvSpPr>
            <p:nvPr/>
          </p:nvSpPr>
          <p:spPr bwMode="auto">
            <a:xfrm>
              <a:off x="3888" y="2352"/>
              <a:ext cx="432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 dirty="0">
                  <a:solidFill>
                    <a:srgbClr val="006600"/>
                  </a:solidFill>
                  <a:latin typeface="Tahoma" pitchFamily="34" charset="0"/>
                  <a:cs typeface="Arial" pitchFamily="34" charset="0"/>
                </a:rPr>
                <a:t>2*…</a:t>
              </a:r>
              <a:endParaRPr lang="he-IL" altLang="en-US" dirty="0">
                <a:solidFill>
                  <a:srgbClr val="006600"/>
                </a:solidFill>
                <a:latin typeface="Tahoma" pitchFamily="34" charset="0"/>
                <a:cs typeface="Arial" pitchFamily="34" charset="0"/>
              </a:endParaRPr>
            </a:p>
          </p:txBody>
        </p:sp>
      </p:grpSp>
      <p:grpSp>
        <p:nvGrpSpPr>
          <p:cNvPr id="64" name="Group 33"/>
          <p:cNvGrpSpPr>
            <a:grpSpLocks/>
          </p:cNvGrpSpPr>
          <p:nvPr/>
        </p:nvGrpSpPr>
        <p:grpSpPr bwMode="auto">
          <a:xfrm>
            <a:off x="5257800" y="3840956"/>
            <a:ext cx="1600200" cy="2286000"/>
            <a:chOff x="3744" y="1200"/>
            <a:chExt cx="1008" cy="1440"/>
          </a:xfrm>
        </p:grpSpPr>
        <p:sp>
          <p:nvSpPr>
            <p:cNvPr id="65" name="Rectangle 34"/>
            <p:cNvSpPr>
              <a:spLocks noChangeArrowheads="1"/>
            </p:cNvSpPr>
            <p:nvPr/>
          </p:nvSpPr>
          <p:spPr bwMode="auto">
            <a:xfrm>
              <a:off x="3744" y="1200"/>
              <a:ext cx="1008" cy="14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 altLang="en-US"/>
            </a:p>
          </p:txBody>
        </p:sp>
        <p:sp>
          <p:nvSpPr>
            <p:cNvPr id="66" name="Text Box 35"/>
            <p:cNvSpPr txBox="1">
              <a:spLocks noChangeArrowheads="1"/>
            </p:cNvSpPr>
            <p:nvPr/>
          </p:nvSpPr>
          <p:spPr bwMode="auto">
            <a:xfrm>
              <a:off x="3792" y="1248"/>
              <a:ext cx="91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 sz="2000" dirty="0">
                  <a:latin typeface="Tahoma" pitchFamily="34" charset="0"/>
                  <a:cs typeface="Arial" pitchFamily="34" charset="0"/>
                </a:rPr>
                <a:t>factorial(1)</a:t>
              </a:r>
            </a:p>
          </p:txBody>
        </p:sp>
        <p:sp>
          <p:nvSpPr>
            <p:cNvPr id="67" name="Text Box 36"/>
            <p:cNvSpPr txBox="1">
              <a:spLocks noChangeArrowheads="1"/>
            </p:cNvSpPr>
            <p:nvPr/>
          </p:nvSpPr>
          <p:spPr bwMode="auto">
            <a:xfrm>
              <a:off x="3936" y="153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>
                  <a:latin typeface="Tahoma" pitchFamily="34" charset="0"/>
                  <a:cs typeface="Arial" pitchFamily="34" charset="0"/>
                </a:rPr>
                <a:t>n</a:t>
              </a:r>
            </a:p>
          </p:txBody>
        </p:sp>
        <p:sp>
          <p:nvSpPr>
            <p:cNvPr id="68" name="Text Box 37"/>
            <p:cNvSpPr txBox="1">
              <a:spLocks noChangeArrowheads="1"/>
            </p:cNvSpPr>
            <p:nvPr/>
          </p:nvSpPr>
          <p:spPr bwMode="auto">
            <a:xfrm>
              <a:off x="3888" y="1776"/>
              <a:ext cx="240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 dirty="0">
                  <a:latin typeface="Tahoma" pitchFamily="34" charset="0"/>
                  <a:cs typeface="Arial" pitchFamily="34" charset="0"/>
                </a:rPr>
                <a:t>1</a:t>
              </a:r>
            </a:p>
          </p:txBody>
        </p:sp>
        <p:sp>
          <p:nvSpPr>
            <p:cNvPr id="69" name="Text Box 38"/>
            <p:cNvSpPr txBox="1">
              <a:spLocks noChangeArrowheads="1"/>
            </p:cNvSpPr>
            <p:nvPr/>
          </p:nvSpPr>
          <p:spPr bwMode="auto">
            <a:xfrm>
              <a:off x="3792" y="2112"/>
              <a:ext cx="8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>
                  <a:latin typeface="Tahoma" pitchFamily="34" charset="0"/>
                  <a:cs typeface="Arial" pitchFamily="34" charset="0"/>
                </a:rPr>
                <a:t>Returns…</a:t>
              </a:r>
            </a:p>
          </p:txBody>
        </p:sp>
        <p:sp>
          <p:nvSpPr>
            <p:cNvPr id="70" name="Text Box 39"/>
            <p:cNvSpPr txBox="1">
              <a:spLocks noChangeArrowheads="1"/>
            </p:cNvSpPr>
            <p:nvPr/>
          </p:nvSpPr>
          <p:spPr bwMode="auto">
            <a:xfrm>
              <a:off x="3888" y="2352"/>
              <a:ext cx="432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 dirty="0">
                  <a:solidFill>
                    <a:srgbClr val="006600"/>
                  </a:solidFill>
                  <a:latin typeface="Tahoma" pitchFamily="34" charset="0"/>
                  <a:cs typeface="Arial" pitchFamily="34" charset="0"/>
                </a:rPr>
                <a:t>1*…</a:t>
              </a:r>
              <a:endParaRPr lang="he-IL" altLang="en-US" dirty="0">
                <a:solidFill>
                  <a:srgbClr val="006600"/>
                </a:solidFill>
                <a:latin typeface="Tahoma" pitchFamily="34" charset="0"/>
                <a:cs typeface="Arial" pitchFamily="34" charset="0"/>
              </a:endParaRPr>
            </a:p>
          </p:txBody>
        </p:sp>
      </p:grpSp>
      <p:grpSp>
        <p:nvGrpSpPr>
          <p:cNvPr id="6" name="Group 48"/>
          <p:cNvGrpSpPr>
            <a:grpSpLocks/>
          </p:cNvGrpSpPr>
          <p:nvPr/>
        </p:nvGrpSpPr>
        <p:grpSpPr bwMode="auto">
          <a:xfrm>
            <a:off x="6781800" y="4038600"/>
            <a:ext cx="1600200" cy="2286000"/>
            <a:chOff x="3744" y="1200"/>
            <a:chExt cx="1008" cy="1440"/>
          </a:xfrm>
        </p:grpSpPr>
        <p:sp>
          <p:nvSpPr>
            <p:cNvPr id="46091" name="Rectangle 49"/>
            <p:cNvSpPr>
              <a:spLocks noChangeArrowheads="1"/>
            </p:cNvSpPr>
            <p:nvPr/>
          </p:nvSpPr>
          <p:spPr bwMode="auto">
            <a:xfrm>
              <a:off x="3744" y="1200"/>
              <a:ext cx="1008" cy="14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 altLang="en-US"/>
            </a:p>
          </p:txBody>
        </p:sp>
        <p:sp>
          <p:nvSpPr>
            <p:cNvPr id="46092" name="Text Box 50"/>
            <p:cNvSpPr txBox="1">
              <a:spLocks noChangeArrowheads="1"/>
            </p:cNvSpPr>
            <p:nvPr/>
          </p:nvSpPr>
          <p:spPr bwMode="auto">
            <a:xfrm>
              <a:off x="3792" y="1248"/>
              <a:ext cx="91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 sz="2000">
                  <a:latin typeface="Tahoma" pitchFamily="34" charset="0"/>
                  <a:cs typeface="Arial" pitchFamily="34" charset="0"/>
                </a:rPr>
                <a:t>factorial(0)</a:t>
              </a:r>
            </a:p>
          </p:txBody>
        </p:sp>
        <p:sp>
          <p:nvSpPr>
            <p:cNvPr id="46093" name="Text Box 51"/>
            <p:cNvSpPr txBox="1">
              <a:spLocks noChangeArrowheads="1"/>
            </p:cNvSpPr>
            <p:nvPr/>
          </p:nvSpPr>
          <p:spPr bwMode="auto">
            <a:xfrm>
              <a:off x="3936" y="153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>
                  <a:latin typeface="Tahoma" pitchFamily="34" charset="0"/>
                  <a:cs typeface="Arial" pitchFamily="34" charset="0"/>
                </a:rPr>
                <a:t>n</a:t>
              </a:r>
            </a:p>
          </p:txBody>
        </p:sp>
        <p:sp>
          <p:nvSpPr>
            <p:cNvPr id="46094" name="Text Box 52"/>
            <p:cNvSpPr txBox="1">
              <a:spLocks noChangeArrowheads="1"/>
            </p:cNvSpPr>
            <p:nvPr/>
          </p:nvSpPr>
          <p:spPr bwMode="auto">
            <a:xfrm>
              <a:off x="3888" y="1776"/>
              <a:ext cx="240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>
                  <a:latin typeface="Tahoma" pitchFamily="34" charset="0"/>
                  <a:cs typeface="Arial" pitchFamily="34" charset="0"/>
                </a:rPr>
                <a:t>0</a:t>
              </a:r>
            </a:p>
          </p:txBody>
        </p:sp>
        <p:sp>
          <p:nvSpPr>
            <p:cNvPr id="46095" name="Text Box 53"/>
            <p:cNvSpPr txBox="1">
              <a:spLocks noChangeArrowheads="1"/>
            </p:cNvSpPr>
            <p:nvPr/>
          </p:nvSpPr>
          <p:spPr bwMode="auto">
            <a:xfrm>
              <a:off x="3792" y="2112"/>
              <a:ext cx="8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>
                  <a:latin typeface="Tahoma" pitchFamily="34" charset="0"/>
                  <a:cs typeface="Arial" pitchFamily="34" charset="0"/>
                </a:rPr>
                <a:t>Returns…</a:t>
              </a:r>
            </a:p>
          </p:txBody>
        </p:sp>
        <p:sp>
          <p:nvSpPr>
            <p:cNvPr id="46096" name="Text Box 54"/>
            <p:cNvSpPr txBox="1">
              <a:spLocks noChangeArrowheads="1"/>
            </p:cNvSpPr>
            <p:nvPr/>
          </p:nvSpPr>
          <p:spPr bwMode="auto">
            <a:xfrm>
              <a:off x="3888" y="2352"/>
              <a:ext cx="432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he-IL" altLang="en-US">
                <a:latin typeface="Tahoma" pitchFamily="34" charset="0"/>
                <a:cs typeface="Arial" pitchFamily="34" charset="0"/>
              </a:endParaRPr>
            </a:p>
          </p:txBody>
        </p:sp>
      </p:grpSp>
      <p:sp>
        <p:nvSpPr>
          <p:cNvPr id="71" name="Rectangle 3">
            <a:extLst>
              <a:ext uri="{FF2B5EF4-FFF2-40B4-BE49-F238E27FC236}">
                <a16:creationId xmlns:a16="http://schemas.microsoft.com/office/drawing/2014/main" id="{C81F14AD-9922-419D-BB0E-6EFCFCB334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274638"/>
            <a:ext cx="9144000" cy="792162"/>
          </a:xfrm>
        </p:spPr>
        <p:txBody>
          <a:bodyPr/>
          <a:lstStyle/>
          <a:p>
            <a: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Recursive factorial – step by step</a:t>
            </a:r>
          </a:p>
        </p:txBody>
      </p:sp>
    </p:spTree>
    <p:extLst>
      <p:ext uri="{BB962C8B-B14F-4D97-AF65-F5344CB8AC3E}">
        <p14:creationId xmlns:p14="http://schemas.microsoft.com/office/powerpoint/2010/main" val="13721336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Box 75">
            <a:extLst>
              <a:ext uri="{FF2B5EF4-FFF2-40B4-BE49-F238E27FC236}">
                <a16:creationId xmlns:a16="http://schemas.microsoft.com/office/drawing/2014/main" id="{5B0C94D2-3978-42E2-BDE0-C61A64ACC135}"/>
              </a:ext>
            </a:extLst>
          </p:cNvPr>
          <p:cNvSpPr txBox="1"/>
          <p:nvPr/>
        </p:nvSpPr>
        <p:spPr>
          <a:xfrm>
            <a:off x="286512" y="1312485"/>
            <a:ext cx="5562600" cy="138499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defTabSz="457200">
              <a:spcBef>
                <a:spcPts val="0"/>
              </a:spcBef>
            </a:pPr>
            <a:r>
              <a:rPr lang="pt-BR" sz="2100" b="1" dirty="0">
                <a:solidFill>
                  <a:srgbClr val="FF860D"/>
                </a:solidFill>
                <a:latin typeface="Courier" pitchFamily="49" charset="0"/>
              </a:rPr>
              <a:t>def</a:t>
            </a:r>
            <a:r>
              <a:rPr lang="pt-BR" sz="2100" b="1" dirty="0">
                <a:latin typeface="Courier" pitchFamily="49" charset="0"/>
              </a:rPr>
              <a:t> </a:t>
            </a:r>
            <a:r>
              <a:rPr lang="pt-BR" sz="2100" b="1" dirty="0">
                <a:solidFill>
                  <a:srgbClr val="0000FF"/>
                </a:solidFill>
                <a:latin typeface="Courier" pitchFamily="49" charset="0"/>
              </a:rPr>
              <a:t>factorial</a:t>
            </a:r>
            <a:r>
              <a:rPr lang="pt-BR" sz="2100" b="1" dirty="0">
                <a:latin typeface="Courier" pitchFamily="49" charset="0"/>
              </a:rPr>
              <a:t>(n):</a:t>
            </a:r>
            <a:endParaRPr lang="pt-BR" sz="2100" b="1" dirty="0">
              <a:solidFill>
                <a:srgbClr val="009A00"/>
              </a:solidFill>
            </a:endParaRPr>
          </a:p>
          <a:p>
            <a:pPr defTabSz="457200">
              <a:spcBef>
                <a:spcPts val="0"/>
              </a:spcBef>
            </a:pPr>
            <a:r>
              <a:rPr lang="pt-BR" sz="2100" b="1" dirty="0">
                <a:solidFill>
                  <a:srgbClr val="009A00"/>
                </a:solidFill>
                <a:latin typeface="Courier" pitchFamily="49" charset="0"/>
              </a:rPr>
              <a:t>	</a:t>
            </a:r>
            <a:r>
              <a:rPr lang="pt-BR" sz="2100" b="1" dirty="0">
                <a:solidFill>
                  <a:srgbClr val="FF860D"/>
                </a:solidFill>
                <a:latin typeface="Courier" pitchFamily="49" charset="0"/>
              </a:rPr>
              <a:t>if</a:t>
            </a:r>
            <a:r>
              <a:rPr lang="pt-BR" sz="2100" b="1" dirty="0">
                <a:latin typeface="Courier" pitchFamily="49" charset="0"/>
              </a:rPr>
              <a:t> n == 0: </a:t>
            </a:r>
          </a:p>
          <a:p>
            <a:pPr defTabSz="457200">
              <a:spcBef>
                <a:spcPts val="0"/>
              </a:spcBef>
            </a:pPr>
            <a:r>
              <a:rPr lang="pt-BR" sz="2100" b="1" dirty="0">
                <a:solidFill>
                  <a:srgbClr val="FF860D"/>
                </a:solidFill>
                <a:latin typeface="Courier" pitchFamily="49" charset="0"/>
              </a:rPr>
              <a:t>		return</a:t>
            </a:r>
            <a:r>
              <a:rPr lang="pt-BR" sz="2100" b="1" dirty="0">
                <a:latin typeface="Courier" pitchFamily="49" charset="0"/>
              </a:rPr>
              <a:t> 1</a:t>
            </a:r>
          </a:p>
          <a:p>
            <a:pPr defTabSz="457200">
              <a:spcBef>
                <a:spcPts val="0"/>
              </a:spcBef>
            </a:pPr>
            <a:r>
              <a:rPr lang="pt-BR" sz="2100" b="1" dirty="0">
                <a:solidFill>
                  <a:srgbClr val="FF860D"/>
                </a:solidFill>
                <a:latin typeface="Courier" pitchFamily="49" charset="0"/>
              </a:rPr>
              <a:t>	return</a:t>
            </a:r>
            <a:r>
              <a:rPr lang="pt-BR" sz="2100" b="1" dirty="0">
                <a:latin typeface="Courier" pitchFamily="49" charset="0"/>
              </a:rPr>
              <a:t> n * factorial(n-1)</a:t>
            </a:r>
          </a:p>
        </p:txBody>
      </p:sp>
      <p:sp>
        <p:nvSpPr>
          <p:cNvPr id="4608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EBCC7EF-11D4-444C-A93E-D610C7906DAF}" type="slidenum">
              <a:rPr lang="he-IL" altLang="en-US" smtClean="0">
                <a:latin typeface="Arial" pitchFamily="34" charset="0"/>
                <a:cs typeface="Arial" pitchFamily="34" charset="0"/>
              </a:rPr>
              <a:pPr/>
              <a:t>22</a:t>
            </a:fld>
            <a:endParaRPr lang="en-US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44" name="Rounded Rectangle 43"/>
          <p:cNvSpPr/>
          <p:nvPr/>
        </p:nvSpPr>
        <p:spPr bwMode="auto">
          <a:xfrm>
            <a:off x="1210056" y="2008632"/>
            <a:ext cx="1447800" cy="304800"/>
          </a:xfrm>
          <a:prstGeom prst="roundRect">
            <a:avLst/>
          </a:prstGeom>
          <a:noFill/>
          <a:ln w="38100" cap="flat" cmpd="sng" algn="ctr">
            <a:solidFill>
              <a:srgbClr val="00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45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76600" y="1600200"/>
            <a:ext cx="723900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3" name="Group 12"/>
          <p:cNvGrpSpPr>
            <a:grpSpLocks/>
          </p:cNvGrpSpPr>
          <p:nvPr/>
        </p:nvGrpSpPr>
        <p:grpSpPr bwMode="auto">
          <a:xfrm>
            <a:off x="685800" y="3352800"/>
            <a:ext cx="1600200" cy="2286000"/>
            <a:chOff x="3733800" y="3200400"/>
            <a:chExt cx="1600200" cy="2286000"/>
          </a:xfrm>
        </p:grpSpPr>
        <p:sp>
          <p:nvSpPr>
            <p:cNvPr id="46" name="Rectangle 2"/>
            <p:cNvSpPr>
              <a:spLocks noChangeArrowheads="1"/>
            </p:cNvSpPr>
            <p:nvPr/>
          </p:nvSpPr>
          <p:spPr bwMode="auto">
            <a:xfrm>
              <a:off x="3733800" y="3200400"/>
              <a:ext cx="1600200" cy="2286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 altLang="en-US"/>
            </a:p>
          </p:txBody>
        </p:sp>
        <p:sp>
          <p:nvSpPr>
            <p:cNvPr id="48" name="Text Box 4"/>
            <p:cNvSpPr txBox="1">
              <a:spLocks noChangeArrowheads="1"/>
            </p:cNvSpPr>
            <p:nvPr/>
          </p:nvSpPr>
          <p:spPr bwMode="auto">
            <a:xfrm>
              <a:off x="3810000" y="3276600"/>
              <a:ext cx="144780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 sz="2000">
                  <a:latin typeface="Tahoma" pitchFamily="34" charset="0"/>
                  <a:cs typeface="Arial" pitchFamily="34" charset="0"/>
                </a:rPr>
                <a:t>factorial(4)</a:t>
              </a:r>
            </a:p>
          </p:txBody>
        </p:sp>
        <p:sp>
          <p:nvSpPr>
            <p:cNvPr id="49" name="Text Box 5"/>
            <p:cNvSpPr txBox="1">
              <a:spLocks noChangeArrowheads="1"/>
            </p:cNvSpPr>
            <p:nvPr/>
          </p:nvSpPr>
          <p:spPr bwMode="auto">
            <a:xfrm>
              <a:off x="4038600" y="3733800"/>
              <a:ext cx="3810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>
                  <a:latin typeface="Tahoma" pitchFamily="34" charset="0"/>
                  <a:cs typeface="Arial" pitchFamily="34" charset="0"/>
                </a:rPr>
                <a:t>n</a:t>
              </a:r>
            </a:p>
          </p:txBody>
        </p:sp>
        <p:sp>
          <p:nvSpPr>
            <p:cNvPr id="50" name="Text Box 6"/>
            <p:cNvSpPr txBox="1">
              <a:spLocks noChangeArrowheads="1"/>
            </p:cNvSpPr>
            <p:nvPr/>
          </p:nvSpPr>
          <p:spPr bwMode="auto">
            <a:xfrm>
              <a:off x="3962400" y="4114800"/>
              <a:ext cx="381000" cy="3762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>
                  <a:latin typeface="Tahoma" pitchFamily="34" charset="0"/>
                  <a:cs typeface="Arial" pitchFamily="34" charset="0"/>
                </a:rPr>
                <a:t>4</a:t>
              </a:r>
            </a:p>
          </p:txBody>
        </p:sp>
        <p:sp>
          <p:nvSpPr>
            <p:cNvPr id="51" name="Text Box 7"/>
            <p:cNvSpPr txBox="1">
              <a:spLocks noChangeArrowheads="1"/>
            </p:cNvSpPr>
            <p:nvPr/>
          </p:nvSpPr>
          <p:spPr bwMode="auto">
            <a:xfrm>
              <a:off x="3810000" y="4648200"/>
              <a:ext cx="12954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>
                  <a:latin typeface="Tahoma" pitchFamily="34" charset="0"/>
                  <a:cs typeface="Arial" pitchFamily="34" charset="0"/>
                </a:rPr>
                <a:t>Returns…</a:t>
              </a:r>
            </a:p>
          </p:txBody>
        </p:sp>
        <p:sp>
          <p:nvSpPr>
            <p:cNvPr id="52" name="Text Box 8"/>
            <p:cNvSpPr txBox="1">
              <a:spLocks noChangeArrowheads="1"/>
            </p:cNvSpPr>
            <p:nvPr/>
          </p:nvSpPr>
          <p:spPr bwMode="auto">
            <a:xfrm>
              <a:off x="3962400" y="5029200"/>
              <a:ext cx="685800" cy="3762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 dirty="0">
                  <a:solidFill>
                    <a:srgbClr val="006600"/>
                  </a:solidFill>
                  <a:latin typeface="Tahoma" pitchFamily="34" charset="0"/>
                  <a:cs typeface="Arial" pitchFamily="34" charset="0"/>
                </a:rPr>
                <a:t>4*…</a:t>
              </a:r>
              <a:endParaRPr lang="he-IL" altLang="en-US" dirty="0">
                <a:solidFill>
                  <a:srgbClr val="006600"/>
                </a:solidFill>
                <a:latin typeface="Tahoma" pitchFamily="34" charset="0"/>
                <a:cs typeface="Arial" pitchFamily="34" charset="0"/>
              </a:endParaRPr>
            </a:p>
          </p:txBody>
        </p:sp>
      </p:grpSp>
      <p:grpSp>
        <p:nvGrpSpPr>
          <p:cNvPr id="53" name="Group 18"/>
          <p:cNvGrpSpPr>
            <a:grpSpLocks/>
          </p:cNvGrpSpPr>
          <p:nvPr/>
        </p:nvGrpSpPr>
        <p:grpSpPr bwMode="auto">
          <a:xfrm>
            <a:off x="2209800" y="3505200"/>
            <a:ext cx="1600200" cy="2286000"/>
            <a:chOff x="3744" y="1200"/>
            <a:chExt cx="1008" cy="1440"/>
          </a:xfrm>
        </p:grpSpPr>
        <p:sp>
          <p:nvSpPr>
            <p:cNvPr id="54" name="Rectangle 19"/>
            <p:cNvSpPr>
              <a:spLocks noChangeArrowheads="1"/>
            </p:cNvSpPr>
            <p:nvPr/>
          </p:nvSpPr>
          <p:spPr bwMode="auto">
            <a:xfrm>
              <a:off x="3744" y="1200"/>
              <a:ext cx="1008" cy="14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 altLang="en-US"/>
            </a:p>
          </p:txBody>
        </p:sp>
        <p:sp>
          <p:nvSpPr>
            <p:cNvPr id="55" name="Text Box 20"/>
            <p:cNvSpPr txBox="1">
              <a:spLocks noChangeArrowheads="1"/>
            </p:cNvSpPr>
            <p:nvPr/>
          </p:nvSpPr>
          <p:spPr bwMode="auto">
            <a:xfrm>
              <a:off x="3792" y="1248"/>
              <a:ext cx="91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 sz="2000">
                  <a:latin typeface="Tahoma" pitchFamily="34" charset="0"/>
                  <a:cs typeface="Arial" pitchFamily="34" charset="0"/>
                </a:rPr>
                <a:t>factorial(3)</a:t>
              </a:r>
            </a:p>
          </p:txBody>
        </p:sp>
        <p:sp>
          <p:nvSpPr>
            <p:cNvPr id="56" name="Text Box 21"/>
            <p:cNvSpPr txBox="1">
              <a:spLocks noChangeArrowheads="1"/>
            </p:cNvSpPr>
            <p:nvPr/>
          </p:nvSpPr>
          <p:spPr bwMode="auto">
            <a:xfrm>
              <a:off x="3936" y="153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>
                  <a:latin typeface="Tahoma" pitchFamily="34" charset="0"/>
                  <a:cs typeface="Arial" pitchFamily="34" charset="0"/>
                </a:rPr>
                <a:t>n</a:t>
              </a:r>
            </a:p>
          </p:txBody>
        </p:sp>
        <p:sp>
          <p:nvSpPr>
            <p:cNvPr id="57" name="Text Box 22"/>
            <p:cNvSpPr txBox="1">
              <a:spLocks noChangeArrowheads="1"/>
            </p:cNvSpPr>
            <p:nvPr/>
          </p:nvSpPr>
          <p:spPr bwMode="auto">
            <a:xfrm>
              <a:off x="3888" y="1776"/>
              <a:ext cx="240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>
                  <a:latin typeface="Tahoma" pitchFamily="34" charset="0"/>
                  <a:cs typeface="Arial" pitchFamily="34" charset="0"/>
                </a:rPr>
                <a:t>3</a:t>
              </a:r>
            </a:p>
          </p:txBody>
        </p:sp>
        <p:sp>
          <p:nvSpPr>
            <p:cNvPr id="58" name="Text Box 23"/>
            <p:cNvSpPr txBox="1">
              <a:spLocks noChangeArrowheads="1"/>
            </p:cNvSpPr>
            <p:nvPr/>
          </p:nvSpPr>
          <p:spPr bwMode="auto">
            <a:xfrm>
              <a:off x="3792" y="2112"/>
              <a:ext cx="8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>
                  <a:latin typeface="Tahoma" pitchFamily="34" charset="0"/>
                  <a:cs typeface="Arial" pitchFamily="34" charset="0"/>
                </a:rPr>
                <a:t>Returns…</a:t>
              </a:r>
            </a:p>
          </p:txBody>
        </p:sp>
        <p:sp>
          <p:nvSpPr>
            <p:cNvPr id="59" name="Text Box 24"/>
            <p:cNvSpPr txBox="1">
              <a:spLocks noChangeArrowheads="1"/>
            </p:cNvSpPr>
            <p:nvPr/>
          </p:nvSpPr>
          <p:spPr bwMode="auto">
            <a:xfrm>
              <a:off x="3888" y="2352"/>
              <a:ext cx="432" cy="2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 dirty="0">
                  <a:solidFill>
                    <a:srgbClr val="006600"/>
                  </a:solidFill>
                  <a:latin typeface="Tahoma" pitchFamily="34" charset="0"/>
                  <a:cs typeface="Arial" pitchFamily="34" charset="0"/>
                </a:rPr>
                <a:t>3*…</a:t>
              </a:r>
              <a:endParaRPr lang="he-IL" altLang="en-US" dirty="0">
                <a:solidFill>
                  <a:srgbClr val="006600"/>
                </a:solidFill>
                <a:latin typeface="Tahoma" pitchFamily="34" charset="0"/>
                <a:cs typeface="Arial" pitchFamily="34" charset="0"/>
              </a:endParaRPr>
            </a:p>
          </p:txBody>
        </p:sp>
      </p:grpSp>
      <p:grpSp>
        <p:nvGrpSpPr>
          <p:cNvPr id="60" name="Group 33"/>
          <p:cNvGrpSpPr>
            <a:grpSpLocks/>
          </p:cNvGrpSpPr>
          <p:nvPr/>
        </p:nvGrpSpPr>
        <p:grpSpPr bwMode="auto">
          <a:xfrm>
            <a:off x="3733800" y="3657600"/>
            <a:ext cx="1600200" cy="2286000"/>
            <a:chOff x="3744" y="1200"/>
            <a:chExt cx="1008" cy="1440"/>
          </a:xfrm>
        </p:grpSpPr>
        <p:sp>
          <p:nvSpPr>
            <p:cNvPr id="61" name="Rectangle 34"/>
            <p:cNvSpPr>
              <a:spLocks noChangeArrowheads="1"/>
            </p:cNvSpPr>
            <p:nvPr/>
          </p:nvSpPr>
          <p:spPr bwMode="auto">
            <a:xfrm>
              <a:off x="3744" y="1200"/>
              <a:ext cx="1008" cy="14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 altLang="en-US"/>
            </a:p>
          </p:txBody>
        </p:sp>
        <p:sp>
          <p:nvSpPr>
            <p:cNvPr id="62" name="Text Box 35"/>
            <p:cNvSpPr txBox="1">
              <a:spLocks noChangeArrowheads="1"/>
            </p:cNvSpPr>
            <p:nvPr/>
          </p:nvSpPr>
          <p:spPr bwMode="auto">
            <a:xfrm>
              <a:off x="3792" y="1248"/>
              <a:ext cx="91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 sz="2000">
                  <a:latin typeface="Tahoma" pitchFamily="34" charset="0"/>
                  <a:cs typeface="Arial" pitchFamily="34" charset="0"/>
                </a:rPr>
                <a:t>factorial(2)</a:t>
              </a:r>
            </a:p>
          </p:txBody>
        </p:sp>
        <p:sp>
          <p:nvSpPr>
            <p:cNvPr id="63" name="Text Box 36"/>
            <p:cNvSpPr txBox="1">
              <a:spLocks noChangeArrowheads="1"/>
            </p:cNvSpPr>
            <p:nvPr/>
          </p:nvSpPr>
          <p:spPr bwMode="auto">
            <a:xfrm>
              <a:off x="3936" y="153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>
                  <a:latin typeface="Tahoma" pitchFamily="34" charset="0"/>
                  <a:cs typeface="Arial" pitchFamily="34" charset="0"/>
                </a:rPr>
                <a:t>n</a:t>
              </a:r>
            </a:p>
          </p:txBody>
        </p:sp>
        <p:sp>
          <p:nvSpPr>
            <p:cNvPr id="64" name="Text Box 37"/>
            <p:cNvSpPr txBox="1">
              <a:spLocks noChangeArrowheads="1"/>
            </p:cNvSpPr>
            <p:nvPr/>
          </p:nvSpPr>
          <p:spPr bwMode="auto">
            <a:xfrm>
              <a:off x="3888" y="1776"/>
              <a:ext cx="240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>
                  <a:latin typeface="Tahoma" pitchFamily="34" charset="0"/>
                  <a:cs typeface="Arial" pitchFamily="34" charset="0"/>
                </a:rPr>
                <a:t>2</a:t>
              </a:r>
            </a:p>
          </p:txBody>
        </p:sp>
        <p:sp>
          <p:nvSpPr>
            <p:cNvPr id="65" name="Text Box 38"/>
            <p:cNvSpPr txBox="1">
              <a:spLocks noChangeArrowheads="1"/>
            </p:cNvSpPr>
            <p:nvPr/>
          </p:nvSpPr>
          <p:spPr bwMode="auto">
            <a:xfrm>
              <a:off x="3792" y="2112"/>
              <a:ext cx="8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>
                  <a:latin typeface="Tahoma" pitchFamily="34" charset="0"/>
                  <a:cs typeface="Arial" pitchFamily="34" charset="0"/>
                </a:rPr>
                <a:t>Returns…</a:t>
              </a:r>
            </a:p>
          </p:txBody>
        </p:sp>
        <p:sp>
          <p:nvSpPr>
            <p:cNvPr id="66" name="Text Box 39"/>
            <p:cNvSpPr txBox="1">
              <a:spLocks noChangeArrowheads="1"/>
            </p:cNvSpPr>
            <p:nvPr/>
          </p:nvSpPr>
          <p:spPr bwMode="auto">
            <a:xfrm>
              <a:off x="3888" y="2352"/>
              <a:ext cx="432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 dirty="0">
                  <a:solidFill>
                    <a:srgbClr val="006600"/>
                  </a:solidFill>
                  <a:latin typeface="Tahoma" pitchFamily="34" charset="0"/>
                  <a:cs typeface="Arial" pitchFamily="34" charset="0"/>
                </a:rPr>
                <a:t>2*…</a:t>
              </a:r>
              <a:endParaRPr lang="he-IL" altLang="en-US" dirty="0">
                <a:solidFill>
                  <a:srgbClr val="006600"/>
                </a:solidFill>
                <a:latin typeface="Tahoma" pitchFamily="34" charset="0"/>
                <a:cs typeface="Arial" pitchFamily="34" charset="0"/>
              </a:endParaRPr>
            </a:p>
          </p:txBody>
        </p:sp>
      </p:grpSp>
      <p:grpSp>
        <p:nvGrpSpPr>
          <p:cNvPr id="67" name="Group 33"/>
          <p:cNvGrpSpPr>
            <a:grpSpLocks/>
          </p:cNvGrpSpPr>
          <p:nvPr/>
        </p:nvGrpSpPr>
        <p:grpSpPr bwMode="auto">
          <a:xfrm>
            <a:off x="5257800" y="3840956"/>
            <a:ext cx="1600200" cy="2286000"/>
            <a:chOff x="3744" y="1200"/>
            <a:chExt cx="1008" cy="1440"/>
          </a:xfrm>
        </p:grpSpPr>
        <p:sp>
          <p:nvSpPr>
            <p:cNvPr id="68" name="Rectangle 34"/>
            <p:cNvSpPr>
              <a:spLocks noChangeArrowheads="1"/>
            </p:cNvSpPr>
            <p:nvPr/>
          </p:nvSpPr>
          <p:spPr bwMode="auto">
            <a:xfrm>
              <a:off x="3744" y="1200"/>
              <a:ext cx="1008" cy="14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 altLang="en-US"/>
            </a:p>
          </p:txBody>
        </p:sp>
        <p:sp>
          <p:nvSpPr>
            <p:cNvPr id="69" name="Text Box 35"/>
            <p:cNvSpPr txBox="1">
              <a:spLocks noChangeArrowheads="1"/>
            </p:cNvSpPr>
            <p:nvPr/>
          </p:nvSpPr>
          <p:spPr bwMode="auto">
            <a:xfrm>
              <a:off x="3792" y="1248"/>
              <a:ext cx="91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 sz="2000" dirty="0">
                  <a:latin typeface="Tahoma" pitchFamily="34" charset="0"/>
                  <a:cs typeface="Arial" pitchFamily="34" charset="0"/>
                </a:rPr>
                <a:t>factorial(1)</a:t>
              </a:r>
            </a:p>
          </p:txBody>
        </p:sp>
        <p:sp>
          <p:nvSpPr>
            <p:cNvPr id="70" name="Text Box 36"/>
            <p:cNvSpPr txBox="1">
              <a:spLocks noChangeArrowheads="1"/>
            </p:cNvSpPr>
            <p:nvPr/>
          </p:nvSpPr>
          <p:spPr bwMode="auto">
            <a:xfrm>
              <a:off x="3936" y="153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>
                  <a:latin typeface="Tahoma" pitchFamily="34" charset="0"/>
                  <a:cs typeface="Arial" pitchFamily="34" charset="0"/>
                </a:rPr>
                <a:t>n</a:t>
              </a:r>
            </a:p>
          </p:txBody>
        </p:sp>
        <p:sp>
          <p:nvSpPr>
            <p:cNvPr id="71" name="Text Box 37"/>
            <p:cNvSpPr txBox="1">
              <a:spLocks noChangeArrowheads="1"/>
            </p:cNvSpPr>
            <p:nvPr/>
          </p:nvSpPr>
          <p:spPr bwMode="auto">
            <a:xfrm>
              <a:off x="3888" y="1776"/>
              <a:ext cx="240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 dirty="0">
                  <a:latin typeface="Tahoma" pitchFamily="34" charset="0"/>
                  <a:cs typeface="Arial" pitchFamily="34" charset="0"/>
                </a:rPr>
                <a:t>1</a:t>
              </a:r>
            </a:p>
          </p:txBody>
        </p:sp>
        <p:sp>
          <p:nvSpPr>
            <p:cNvPr id="72" name="Text Box 38"/>
            <p:cNvSpPr txBox="1">
              <a:spLocks noChangeArrowheads="1"/>
            </p:cNvSpPr>
            <p:nvPr/>
          </p:nvSpPr>
          <p:spPr bwMode="auto">
            <a:xfrm>
              <a:off x="3792" y="2112"/>
              <a:ext cx="8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>
                  <a:latin typeface="Tahoma" pitchFamily="34" charset="0"/>
                  <a:cs typeface="Arial" pitchFamily="34" charset="0"/>
                </a:rPr>
                <a:t>Returns…</a:t>
              </a:r>
            </a:p>
          </p:txBody>
        </p:sp>
        <p:sp>
          <p:nvSpPr>
            <p:cNvPr id="73" name="Text Box 39"/>
            <p:cNvSpPr txBox="1">
              <a:spLocks noChangeArrowheads="1"/>
            </p:cNvSpPr>
            <p:nvPr/>
          </p:nvSpPr>
          <p:spPr bwMode="auto">
            <a:xfrm>
              <a:off x="3888" y="2352"/>
              <a:ext cx="432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 dirty="0">
                  <a:solidFill>
                    <a:srgbClr val="006600"/>
                  </a:solidFill>
                  <a:latin typeface="Tahoma" pitchFamily="34" charset="0"/>
                  <a:cs typeface="Arial" pitchFamily="34" charset="0"/>
                </a:rPr>
                <a:t>1*…</a:t>
              </a:r>
              <a:endParaRPr lang="he-IL" altLang="en-US" dirty="0">
                <a:solidFill>
                  <a:srgbClr val="006600"/>
                </a:solidFill>
                <a:latin typeface="Tahoma" pitchFamily="34" charset="0"/>
                <a:cs typeface="Arial" pitchFamily="34" charset="0"/>
              </a:endParaRPr>
            </a:p>
          </p:txBody>
        </p:sp>
      </p:grpSp>
      <p:grpSp>
        <p:nvGrpSpPr>
          <p:cNvPr id="35" name="Group 48"/>
          <p:cNvGrpSpPr>
            <a:grpSpLocks/>
          </p:cNvGrpSpPr>
          <p:nvPr/>
        </p:nvGrpSpPr>
        <p:grpSpPr bwMode="auto">
          <a:xfrm>
            <a:off x="6781800" y="4038600"/>
            <a:ext cx="1600200" cy="2286000"/>
            <a:chOff x="3744" y="1200"/>
            <a:chExt cx="1008" cy="1440"/>
          </a:xfrm>
        </p:grpSpPr>
        <p:sp>
          <p:nvSpPr>
            <p:cNvPr id="36" name="Rectangle 49"/>
            <p:cNvSpPr>
              <a:spLocks noChangeArrowheads="1"/>
            </p:cNvSpPr>
            <p:nvPr/>
          </p:nvSpPr>
          <p:spPr bwMode="auto">
            <a:xfrm>
              <a:off x="3744" y="1200"/>
              <a:ext cx="1008" cy="14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 altLang="en-US"/>
            </a:p>
          </p:txBody>
        </p:sp>
        <p:sp>
          <p:nvSpPr>
            <p:cNvPr id="37" name="Text Box 50"/>
            <p:cNvSpPr txBox="1">
              <a:spLocks noChangeArrowheads="1"/>
            </p:cNvSpPr>
            <p:nvPr/>
          </p:nvSpPr>
          <p:spPr bwMode="auto">
            <a:xfrm>
              <a:off x="3792" y="1248"/>
              <a:ext cx="91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 sz="2000">
                  <a:latin typeface="Tahoma" pitchFamily="34" charset="0"/>
                  <a:cs typeface="Arial" pitchFamily="34" charset="0"/>
                </a:rPr>
                <a:t>factorial(0)</a:t>
              </a:r>
            </a:p>
          </p:txBody>
        </p:sp>
        <p:sp>
          <p:nvSpPr>
            <p:cNvPr id="38" name="Text Box 51"/>
            <p:cNvSpPr txBox="1">
              <a:spLocks noChangeArrowheads="1"/>
            </p:cNvSpPr>
            <p:nvPr/>
          </p:nvSpPr>
          <p:spPr bwMode="auto">
            <a:xfrm>
              <a:off x="3936" y="153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>
                  <a:latin typeface="Tahoma" pitchFamily="34" charset="0"/>
                  <a:cs typeface="Arial" pitchFamily="34" charset="0"/>
                </a:rPr>
                <a:t>n</a:t>
              </a:r>
            </a:p>
          </p:txBody>
        </p:sp>
        <p:sp>
          <p:nvSpPr>
            <p:cNvPr id="39" name="Text Box 52"/>
            <p:cNvSpPr txBox="1">
              <a:spLocks noChangeArrowheads="1"/>
            </p:cNvSpPr>
            <p:nvPr/>
          </p:nvSpPr>
          <p:spPr bwMode="auto">
            <a:xfrm>
              <a:off x="3888" y="1776"/>
              <a:ext cx="240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>
                  <a:latin typeface="Tahoma" pitchFamily="34" charset="0"/>
                  <a:cs typeface="Arial" pitchFamily="34" charset="0"/>
                </a:rPr>
                <a:t>0</a:t>
              </a:r>
            </a:p>
          </p:txBody>
        </p:sp>
        <p:sp>
          <p:nvSpPr>
            <p:cNvPr id="40" name="Text Box 53"/>
            <p:cNvSpPr txBox="1">
              <a:spLocks noChangeArrowheads="1"/>
            </p:cNvSpPr>
            <p:nvPr/>
          </p:nvSpPr>
          <p:spPr bwMode="auto">
            <a:xfrm>
              <a:off x="3792" y="2112"/>
              <a:ext cx="8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>
                  <a:latin typeface="Tahoma" pitchFamily="34" charset="0"/>
                  <a:cs typeface="Arial" pitchFamily="34" charset="0"/>
                </a:rPr>
                <a:t>Returns…</a:t>
              </a:r>
            </a:p>
          </p:txBody>
        </p:sp>
        <p:sp>
          <p:nvSpPr>
            <p:cNvPr id="41" name="Text Box 54"/>
            <p:cNvSpPr txBox="1">
              <a:spLocks noChangeArrowheads="1"/>
            </p:cNvSpPr>
            <p:nvPr/>
          </p:nvSpPr>
          <p:spPr bwMode="auto">
            <a:xfrm>
              <a:off x="3888" y="2352"/>
              <a:ext cx="432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 dirty="0">
                  <a:solidFill>
                    <a:srgbClr val="006600"/>
                  </a:solidFill>
                  <a:latin typeface="Tahoma" pitchFamily="34" charset="0"/>
                  <a:cs typeface="Arial" pitchFamily="34" charset="0"/>
                </a:rPr>
                <a:t>1</a:t>
              </a:r>
              <a:endParaRPr lang="he-IL" altLang="en-US" dirty="0">
                <a:solidFill>
                  <a:srgbClr val="006600"/>
                </a:solidFill>
                <a:latin typeface="Tahoma" pitchFamily="34" charset="0"/>
                <a:cs typeface="Arial" pitchFamily="34" charset="0"/>
              </a:endParaRPr>
            </a:p>
          </p:txBody>
        </p:sp>
      </p:grpSp>
      <p:sp>
        <p:nvSpPr>
          <p:cNvPr id="47" name="Rectangle 3">
            <a:extLst>
              <a:ext uri="{FF2B5EF4-FFF2-40B4-BE49-F238E27FC236}">
                <a16:creationId xmlns:a16="http://schemas.microsoft.com/office/drawing/2014/main" id="{21B7B925-A392-4A2E-8517-103F7645F4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274638"/>
            <a:ext cx="9144000" cy="792162"/>
          </a:xfrm>
        </p:spPr>
        <p:txBody>
          <a:bodyPr/>
          <a:lstStyle/>
          <a:p>
            <a: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Recursive factorial – step by step</a:t>
            </a:r>
          </a:p>
        </p:txBody>
      </p:sp>
    </p:spTree>
    <p:extLst>
      <p:ext uri="{BB962C8B-B14F-4D97-AF65-F5344CB8AC3E}">
        <p14:creationId xmlns:p14="http://schemas.microsoft.com/office/powerpoint/2010/main" val="2750123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Box 67">
            <a:extLst>
              <a:ext uri="{FF2B5EF4-FFF2-40B4-BE49-F238E27FC236}">
                <a16:creationId xmlns:a16="http://schemas.microsoft.com/office/drawing/2014/main" id="{C802A9C6-914A-4528-905E-67BACA861DF3}"/>
              </a:ext>
            </a:extLst>
          </p:cNvPr>
          <p:cNvSpPr txBox="1"/>
          <p:nvPr/>
        </p:nvSpPr>
        <p:spPr>
          <a:xfrm>
            <a:off x="286512" y="1312485"/>
            <a:ext cx="5562600" cy="138499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defTabSz="457200">
              <a:spcBef>
                <a:spcPts val="0"/>
              </a:spcBef>
            </a:pPr>
            <a:r>
              <a:rPr lang="pt-BR" sz="2100" b="1" dirty="0">
                <a:solidFill>
                  <a:srgbClr val="FF860D"/>
                </a:solidFill>
                <a:latin typeface="Courier" pitchFamily="49" charset="0"/>
              </a:rPr>
              <a:t>def</a:t>
            </a:r>
            <a:r>
              <a:rPr lang="pt-BR" sz="2100" b="1" dirty="0">
                <a:latin typeface="Courier" pitchFamily="49" charset="0"/>
              </a:rPr>
              <a:t> </a:t>
            </a:r>
            <a:r>
              <a:rPr lang="pt-BR" sz="2100" b="1" dirty="0">
                <a:solidFill>
                  <a:srgbClr val="0000FF"/>
                </a:solidFill>
                <a:latin typeface="Courier" pitchFamily="49" charset="0"/>
              </a:rPr>
              <a:t>factorial</a:t>
            </a:r>
            <a:r>
              <a:rPr lang="pt-BR" sz="2100" b="1" dirty="0">
                <a:latin typeface="Courier" pitchFamily="49" charset="0"/>
              </a:rPr>
              <a:t>(n):</a:t>
            </a:r>
            <a:endParaRPr lang="pt-BR" sz="2100" b="1" dirty="0">
              <a:solidFill>
                <a:srgbClr val="009A00"/>
              </a:solidFill>
            </a:endParaRPr>
          </a:p>
          <a:p>
            <a:pPr defTabSz="457200">
              <a:spcBef>
                <a:spcPts val="0"/>
              </a:spcBef>
            </a:pPr>
            <a:r>
              <a:rPr lang="pt-BR" sz="2100" b="1" dirty="0">
                <a:solidFill>
                  <a:srgbClr val="009A00"/>
                </a:solidFill>
                <a:latin typeface="Courier" pitchFamily="49" charset="0"/>
              </a:rPr>
              <a:t>	</a:t>
            </a:r>
            <a:r>
              <a:rPr lang="pt-BR" sz="2100" b="1" dirty="0">
                <a:solidFill>
                  <a:srgbClr val="FF860D"/>
                </a:solidFill>
                <a:latin typeface="Courier" pitchFamily="49" charset="0"/>
              </a:rPr>
              <a:t>if</a:t>
            </a:r>
            <a:r>
              <a:rPr lang="pt-BR" sz="2100" b="1" dirty="0">
                <a:latin typeface="Courier" pitchFamily="49" charset="0"/>
              </a:rPr>
              <a:t> n == 0: </a:t>
            </a:r>
          </a:p>
          <a:p>
            <a:pPr defTabSz="457200">
              <a:spcBef>
                <a:spcPts val="0"/>
              </a:spcBef>
            </a:pPr>
            <a:r>
              <a:rPr lang="pt-BR" sz="2100" b="1" dirty="0">
                <a:solidFill>
                  <a:srgbClr val="FF860D"/>
                </a:solidFill>
                <a:latin typeface="Courier" pitchFamily="49" charset="0"/>
              </a:rPr>
              <a:t>		return</a:t>
            </a:r>
            <a:r>
              <a:rPr lang="pt-BR" sz="2100" b="1" dirty="0">
                <a:latin typeface="Courier" pitchFamily="49" charset="0"/>
              </a:rPr>
              <a:t> 1</a:t>
            </a:r>
          </a:p>
          <a:p>
            <a:pPr defTabSz="457200">
              <a:spcBef>
                <a:spcPts val="0"/>
              </a:spcBef>
            </a:pPr>
            <a:r>
              <a:rPr lang="pt-BR" sz="2100" b="1" dirty="0">
                <a:solidFill>
                  <a:srgbClr val="FF860D"/>
                </a:solidFill>
                <a:latin typeface="Courier" pitchFamily="49" charset="0"/>
              </a:rPr>
              <a:t>	return</a:t>
            </a:r>
            <a:r>
              <a:rPr lang="pt-BR" sz="2100" b="1" dirty="0">
                <a:latin typeface="Courier" pitchFamily="49" charset="0"/>
              </a:rPr>
              <a:t> n * factorial(n-1)</a:t>
            </a:r>
          </a:p>
        </p:txBody>
      </p:sp>
      <p:sp>
        <p:nvSpPr>
          <p:cNvPr id="4915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4254B0A-D56B-4A95-AFB0-CC5A30144735}" type="slidenum">
              <a:rPr lang="he-IL" altLang="en-US" smtClean="0">
                <a:latin typeface="Arial" pitchFamily="34" charset="0"/>
                <a:cs typeface="Arial" pitchFamily="34" charset="0"/>
              </a:rPr>
              <a:pPr/>
              <a:t>23</a:t>
            </a:fld>
            <a:endParaRPr lang="en-US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37" name="Rounded Rectangle 36"/>
          <p:cNvSpPr/>
          <p:nvPr/>
        </p:nvSpPr>
        <p:spPr bwMode="auto">
          <a:xfrm>
            <a:off x="1920240" y="2340864"/>
            <a:ext cx="2895600" cy="304800"/>
          </a:xfrm>
          <a:prstGeom prst="roundRect">
            <a:avLst/>
          </a:prstGeom>
          <a:noFill/>
          <a:ln w="38100" cap="flat" cmpd="sng" algn="ctr">
            <a:solidFill>
              <a:srgbClr val="00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3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05400" y="1981200"/>
            <a:ext cx="762000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9" name="Group 12"/>
          <p:cNvGrpSpPr>
            <a:grpSpLocks/>
          </p:cNvGrpSpPr>
          <p:nvPr/>
        </p:nvGrpSpPr>
        <p:grpSpPr bwMode="auto">
          <a:xfrm>
            <a:off x="685800" y="3352800"/>
            <a:ext cx="1600200" cy="2286000"/>
            <a:chOff x="3733800" y="3200400"/>
            <a:chExt cx="1600200" cy="2286000"/>
          </a:xfrm>
        </p:grpSpPr>
        <p:sp>
          <p:nvSpPr>
            <p:cNvPr id="40" name="Rectangle 2"/>
            <p:cNvSpPr>
              <a:spLocks noChangeArrowheads="1"/>
            </p:cNvSpPr>
            <p:nvPr/>
          </p:nvSpPr>
          <p:spPr bwMode="auto">
            <a:xfrm>
              <a:off x="3733800" y="3200400"/>
              <a:ext cx="1600200" cy="2286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 altLang="en-US"/>
            </a:p>
          </p:txBody>
        </p:sp>
        <p:sp>
          <p:nvSpPr>
            <p:cNvPr id="41" name="Text Box 4"/>
            <p:cNvSpPr txBox="1">
              <a:spLocks noChangeArrowheads="1"/>
            </p:cNvSpPr>
            <p:nvPr/>
          </p:nvSpPr>
          <p:spPr bwMode="auto">
            <a:xfrm>
              <a:off x="3810000" y="3276600"/>
              <a:ext cx="144780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 sz="2000">
                  <a:latin typeface="Tahoma" pitchFamily="34" charset="0"/>
                  <a:cs typeface="Arial" pitchFamily="34" charset="0"/>
                </a:rPr>
                <a:t>factorial(4)</a:t>
              </a:r>
            </a:p>
          </p:txBody>
        </p:sp>
        <p:sp>
          <p:nvSpPr>
            <p:cNvPr id="42" name="Text Box 5"/>
            <p:cNvSpPr txBox="1">
              <a:spLocks noChangeArrowheads="1"/>
            </p:cNvSpPr>
            <p:nvPr/>
          </p:nvSpPr>
          <p:spPr bwMode="auto">
            <a:xfrm>
              <a:off x="4038600" y="3733800"/>
              <a:ext cx="3810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>
                  <a:latin typeface="Tahoma" pitchFamily="34" charset="0"/>
                  <a:cs typeface="Arial" pitchFamily="34" charset="0"/>
                </a:rPr>
                <a:t>n</a:t>
              </a:r>
            </a:p>
          </p:txBody>
        </p:sp>
        <p:sp>
          <p:nvSpPr>
            <p:cNvPr id="43" name="Text Box 6"/>
            <p:cNvSpPr txBox="1">
              <a:spLocks noChangeArrowheads="1"/>
            </p:cNvSpPr>
            <p:nvPr/>
          </p:nvSpPr>
          <p:spPr bwMode="auto">
            <a:xfrm>
              <a:off x="3962400" y="4114800"/>
              <a:ext cx="381000" cy="3762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>
                  <a:latin typeface="Tahoma" pitchFamily="34" charset="0"/>
                  <a:cs typeface="Arial" pitchFamily="34" charset="0"/>
                </a:rPr>
                <a:t>4</a:t>
              </a:r>
            </a:p>
          </p:txBody>
        </p:sp>
        <p:sp>
          <p:nvSpPr>
            <p:cNvPr id="44" name="Text Box 7"/>
            <p:cNvSpPr txBox="1">
              <a:spLocks noChangeArrowheads="1"/>
            </p:cNvSpPr>
            <p:nvPr/>
          </p:nvSpPr>
          <p:spPr bwMode="auto">
            <a:xfrm>
              <a:off x="3810000" y="4648200"/>
              <a:ext cx="12954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>
                  <a:latin typeface="Tahoma" pitchFamily="34" charset="0"/>
                  <a:cs typeface="Arial" pitchFamily="34" charset="0"/>
                </a:rPr>
                <a:t>Returns…</a:t>
              </a:r>
            </a:p>
          </p:txBody>
        </p:sp>
        <p:sp>
          <p:nvSpPr>
            <p:cNvPr id="45" name="Text Box 8"/>
            <p:cNvSpPr txBox="1">
              <a:spLocks noChangeArrowheads="1"/>
            </p:cNvSpPr>
            <p:nvPr/>
          </p:nvSpPr>
          <p:spPr bwMode="auto">
            <a:xfrm>
              <a:off x="3962400" y="5029200"/>
              <a:ext cx="685800" cy="3762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 dirty="0">
                  <a:solidFill>
                    <a:srgbClr val="006600"/>
                  </a:solidFill>
                  <a:latin typeface="Tahoma" pitchFamily="34" charset="0"/>
                  <a:cs typeface="Arial" pitchFamily="34" charset="0"/>
                </a:rPr>
                <a:t>4*…</a:t>
              </a:r>
              <a:endParaRPr lang="he-IL" altLang="en-US" dirty="0">
                <a:solidFill>
                  <a:srgbClr val="006600"/>
                </a:solidFill>
                <a:latin typeface="Tahoma" pitchFamily="34" charset="0"/>
                <a:cs typeface="Arial" pitchFamily="34" charset="0"/>
              </a:endParaRPr>
            </a:p>
          </p:txBody>
        </p:sp>
      </p:grpSp>
      <p:grpSp>
        <p:nvGrpSpPr>
          <p:cNvPr id="46" name="Group 18"/>
          <p:cNvGrpSpPr>
            <a:grpSpLocks/>
          </p:cNvGrpSpPr>
          <p:nvPr/>
        </p:nvGrpSpPr>
        <p:grpSpPr bwMode="auto">
          <a:xfrm>
            <a:off x="2209800" y="3505200"/>
            <a:ext cx="1600200" cy="2286000"/>
            <a:chOff x="3744" y="1200"/>
            <a:chExt cx="1008" cy="1440"/>
          </a:xfrm>
        </p:grpSpPr>
        <p:sp>
          <p:nvSpPr>
            <p:cNvPr id="47" name="Rectangle 19"/>
            <p:cNvSpPr>
              <a:spLocks noChangeArrowheads="1"/>
            </p:cNvSpPr>
            <p:nvPr/>
          </p:nvSpPr>
          <p:spPr bwMode="auto">
            <a:xfrm>
              <a:off x="3744" y="1200"/>
              <a:ext cx="1008" cy="14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 altLang="en-US"/>
            </a:p>
          </p:txBody>
        </p:sp>
        <p:sp>
          <p:nvSpPr>
            <p:cNvPr id="48" name="Text Box 20"/>
            <p:cNvSpPr txBox="1">
              <a:spLocks noChangeArrowheads="1"/>
            </p:cNvSpPr>
            <p:nvPr/>
          </p:nvSpPr>
          <p:spPr bwMode="auto">
            <a:xfrm>
              <a:off x="3792" y="1248"/>
              <a:ext cx="91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 sz="2000">
                  <a:latin typeface="Tahoma" pitchFamily="34" charset="0"/>
                  <a:cs typeface="Arial" pitchFamily="34" charset="0"/>
                </a:rPr>
                <a:t>factorial(3)</a:t>
              </a:r>
            </a:p>
          </p:txBody>
        </p:sp>
        <p:sp>
          <p:nvSpPr>
            <p:cNvPr id="49" name="Text Box 21"/>
            <p:cNvSpPr txBox="1">
              <a:spLocks noChangeArrowheads="1"/>
            </p:cNvSpPr>
            <p:nvPr/>
          </p:nvSpPr>
          <p:spPr bwMode="auto">
            <a:xfrm>
              <a:off x="3936" y="153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>
                  <a:latin typeface="Tahoma" pitchFamily="34" charset="0"/>
                  <a:cs typeface="Arial" pitchFamily="34" charset="0"/>
                </a:rPr>
                <a:t>n</a:t>
              </a:r>
            </a:p>
          </p:txBody>
        </p:sp>
        <p:sp>
          <p:nvSpPr>
            <p:cNvPr id="50" name="Text Box 22"/>
            <p:cNvSpPr txBox="1">
              <a:spLocks noChangeArrowheads="1"/>
            </p:cNvSpPr>
            <p:nvPr/>
          </p:nvSpPr>
          <p:spPr bwMode="auto">
            <a:xfrm>
              <a:off x="3888" y="1776"/>
              <a:ext cx="240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>
                  <a:latin typeface="Tahoma" pitchFamily="34" charset="0"/>
                  <a:cs typeface="Arial" pitchFamily="34" charset="0"/>
                </a:rPr>
                <a:t>3</a:t>
              </a:r>
            </a:p>
          </p:txBody>
        </p:sp>
        <p:sp>
          <p:nvSpPr>
            <p:cNvPr id="51" name="Text Box 23"/>
            <p:cNvSpPr txBox="1">
              <a:spLocks noChangeArrowheads="1"/>
            </p:cNvSpPr>
            <p:nvPr/>
          </p:nvSpPr>
          <p:spPr bwMode="auto">
            <a:xfrm>
              <a:off x="3792" y="2112"/>
              <a:ext cx="8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>
                  <a:latin typeface="Tahoma" pitchFamily="34" charset="0"/>
                  <a:cs typeface="Arial" pitchFamily="34" charset="0"/>
                </a:rPr>
                <a:t>Returns…</a:t>
              </a:r>
            </a:p>
          </p:txBody>
        </p:sp>
        <p:sp>
          <p:nvSpPr>
            <p:cNvPr id="52" name="Text Box 24"/>
            <p:cNvSpPr txBox="1">
              <a:spLocks noChangeArrowheads="1"/>
            </p:cNvSpPr>
            <p:nvPr/>
          </p:nvSpPr>
          <p:spPr bwMode="auto">
            <a:xfrm>
              <a:off x="3888" y="2352"/>
              <a:ext cx="432" cy="2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 dirty="0">
                  <a:solidFill>
                    <a:srgbClr val="006600"/>
                  </a:solidFill>
                  <a:latin typeface="Tahoma" pitchFamily="34" charset="0"/>
                  <a:cs typeface="Arial" pitchFamily="34" charset="0"/>
                </a:rPr>
                <a:t>3*…</a:t>
              </a:r>
              <a:endParaRPr lang="he-IL" altLang="en-US" dirty="0">
                <a:solidFill>
                  <a:srgbClr val="006600"/>
                </a:solidFill>
                <a:latin typeface="Tahoma" pitchFamily="34" charset="0"/>
                <a:cs typeface="Arial" pitchFamily="34" charset="0"/>
              </a:endParaRPr>
            </a:p>
          </p:txBody>
        </p:sp>
      </p:grpSp>
      <p:grpSp>
        <p:nvGrpSpPr>
          <p:cNvPr id="53" name="Group 33"/>
          <p:cNvGrpSpPr>
            <a:grpSpLocks/>
          </p:cNvGrpSpPr>
          <p:nvPr/>
        </p:nvGrpSpPr>
        <p:grpSpPr bwMode="auto">
          <a:xfrm>
            <a:off x="3733800" y="3657600"/>
            <a:ext cx="1600200" cy="2286000"/>
            <a:chOff x="3744" y="1200"/>
            <a:chExt cx="1008" cy="1440"/>
          </a:xfrm>
        </p:grpSpPr>
        <p:sp>
          <p:nvSpPr>
            <p:cNvPr id="54" name="Rectangle 34"/>
            <p:cNvSpPr>
              <a:spLocks noChangeArrowheads="1"/>
            </p:cNvSpPr>
            <p:nvPr/>
          </p:nvSpPr>
          <p:spPr bwMode="auto">
            <a:xfrm>
              <a:off x="3744" y="1200"/>
              <a:ext cx="1008" cy="14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 altLang="en-US"/>
            </a:p>
          </p:txBody>
        </p:sp>
        <p:sp>
          <p:nvSpPr>
            <p:cNvPr id="55" name="Text Box 35"/>
            <p:cNvSpPr txBox="1">
              <a:spLocks noChangeArrowheads="1"/>
            </p:cNvSpPr>
            <p:nvPr/>
          </p:nvSpPr>
          <p:spPr bwMode="auto">
            <a:xfrm>
              <a:off x="3792" y="1248"/>
              <a:ext cx="91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 sz="2000">
                  <a:latin typeface="Tahoma" pitchFamily="34" charset="0"/>
                  <a:cs typeface="Arial" pitchFamily="34" charset="0"/>
                </a:rPr>
                <a:t>factorial(2)</a:t>
              </a:r>
            </a:p>
          </p:txBody>
        </p:sp>
        <p:sp>
          <p:nvSpPr>
            <p:cNvPr id="56" name="Text Box 36"/>
            <p:cNvSpPr txBox="1">
              <a:spLocks noChangeArrowheads="1"/>
            </p:cNvSpPr>
            <p:nvPr/>
          </p:nvSpPr>
          <p:spPr bwMode="auto">
            <a:xfrm>
              <a:off x="3936" y="153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>
                  <a:latin typeface="Tahoma" pitchFamily="34" charset="0"/>
                  <a:cs typeface="Arial" pitchFamily="34" charset="0"/>
                </a:rPr>
                <a:t>n</a:t>
              </a:r>
            </a:p>
          </p:txBody>
        </p:sp>
        <p:sp>
          <p:nvSpPr>
            <p:cNvPr id="57" name="Text Box 37"/>
            <p:cNvSpPr txBox="1">
              <a:spLocks noChangeArrowheads="1"/>
            </p:cNvSpPr>
            <p:nvPr/>
          </p:nvSpPr>
          <p:spPr bwMode="auto">
            <a:xfrm>
              <a:off x="3888" y="1776"/>
              <a:ext cx="240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>
                  <a:latin typeface="Tahoma" pitchFamily="34" charset="0"/>
                  <a:cs typeface="Arial" pitchFamily="34" charset="0"/>
                </a:rPr>
                <a:t>2</a:t>
              </a:r>
            </a:p>
          </p:txBody>
        </p:sp>
        <p:sp>
          <p:nvSpPr>
            <p:cNvPr id="58" name="Text Box 38"/>
            <p:cNvSpPr txBox="1">
              <a:spLocks noChangeArrowheads="1"/>
            </p:cNvSpPr>
            <p:nvPr/>
          </p:nvSpPr>
          <p:spPr bwMode="auto">
            <a:xfrm>
              <a:off x="3792" y="2112"/>
              <a:ext cx="8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>
                  <a:latin typeface="Tahoma" pitchFamily="34" charset="0"/>
                  <a:cs typeface="Arial" pitchFamily="34" charset="0"/>
                </a:rPr>
                <a:t>Returns…</a:t>
              </a:r>
            </a:p>
          </p:txBody>
        </p:sp>
        <p:sp>
          <p:nvSpPr>
            <p:cNvPr id="59" name="Text Box 39"/>
            <p:cNvSpPr txBox="1">
              <a:spLocks noChangeArrowheads="1"/>
            </p:cNvSpPr>
            <p:nvPr/>
          </p:nvSpPr>
          <p:spPr bwMode="auto">
            <a:xfrm>
              <a:off x="3888" y="2352"/>
              <a:ext cx="432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 dirty="0">
                  <a:solidFill>
                    <a:srgbClr val="006600"/>
                  </a:solidFill>
                  <a:latin typeface="Tahoma" pitchFamily="34" charset="0"/>
                  <a:cs typeface="Arial" pitchFamily="34" charset="0"/>
                </a:rPr>
                <a:t>2*…</a:t>
              </a:r>
              <a:endParaRPr lang="he-IL" altLang="en-US" dirty="0">
                <a:solidFill>
                  <a:srgbClr val="006600"/>
                </a:solidFill>
                <a:latin typeface="Tahoma" pitchFamily="34" charset="0"/>
                <a:cs typeface="Arial" pitchFamily="34" charset="0"/>
              </a:endParaRPr>
            </a:p>
          </p:txBody>
        </p:sp>
      </p:grpSp>
      <p:grpSp>
        <p:nvGrpSpPr>
          <p:cNvPr id="60" name="Group 33"/>
          <p:cNvGrpSpPr>
            <a:grpSpLocks/>
          </p:cNvGrpSpPr>
          <p:nvPr/>
        </p:nvGrpSpPr>
        <p:grpSpPr bwMode="auto">
          <a:xfrm>
            <a:off x="5257800" y="3840956"/>
            <a:ext cx="1600200" cy="2286000"/>
            <a:chOff x="3744" y="1200"/>
            <a:chExt cx="1008" cy="1440"/>
          </a:xfrm>
        </p:grpSpPr>
        <p:sp>
          <p:nvSpPr>
            <p:cNvPr id="61" name="Rectangle 34"/>
            <p:cNvSpPr>
              <a:spLocks noChangeArrowheads="1"/>
            </p:cNvSpPr>
            <p:nvPr/>
          </p:nvSpPr>
          <p:spPr bwMode="auto">
            <a:xfrm>
              <a:off x="3744" y="1200"/>
              <a:ext cx="1008" cy="14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 altLang="en-US"/>
            </a:p>
          </p:txBody>
        </p:sp>
        <p:sp>
          <p:nvSpPr>
            <p:cNvPr id="62" name="Text Box 35"/>
            <p:cNvSpPr txBox="1">
              <a:spLocks noChangeArrowheads="1"/>
            </p:cNvSpPr>
            <p:nvPr/>
          </p:nvSpPr>
          <p:spPr bwMode="auto">
            <a:xfrm>
              <a:off x="3792" y="1248"/>
              <a:ext cx="91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 sz="2000" dirty="0">
                  <a:latin typeface="Tahoma" pitchFamily="34" charset="0"/>
                  <a:cs typeface="Arial" pitchFamily="34" charset="0"/>
                </a:rPr>
                <a:t>factorial(1)</a:t>
              </a:r>
            </a:p>
          </p:txBody>
        </p:sp>
        <p:sp>
          <p:nvSpPr>
            <p:cNvPr id="63" name="Text Box 36"/>
            <p:cNvSpPr txBox="1">
              <a:spLocks noChangeArrowheads="1"/>
            </p:cNvSpPr>
            <p:nvPr/>
          </p:nvSpPr>
          <p:spPr bwMode="auto">
            <a:xfrm>
              <a:off x="3936" y="153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>
                  <a:latin typeface="Tahoma" pitchFamily="34" charset="0"/>
                  <a:cs typeface="Arial" pitchFamily="34" charset="0"/>
                </a:rPr>
                <a:t>n</a:t>
              </a:r>
            </a:p>
          </p:txBody>
        </p:sp>
        <p:sp>
          <p:nvSpPr>
            <p:cNvPr id="64" name="Text Box 37"/>
            <p:cNvSpPr txBox="1">
              <a:spLocks noChangeArrowheads="1"/>
            </p:cNvSpPr>
            <p:nvPr/>
          </p:nvSpPr>
          <p:spPr bwMode="auto">
            <a:xfrm>
              <a:off x="3888" y="1776"/>
              <a:ext cx="240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 dirty="0">
                  <a:latin typeface="Tahoma" pitchFamily="34" charset="0"/>
                  <a:cs typeface="Arial" pitchFamily="34" charset="0"/>
                </a:rPr>
                <a:t>1</a:t>
              </a:r>
            </a:p>
          </p:txBody>
        </p:sp>
        <p:sp>
          <p:nvSpPr>
            <p:cNvPr id="65" name="Text Box 38"/>
            <p:cNvSpPr txBox="1">
              <a:spLocks noChangeArrowheads="1"/>
            </p:cNvSpPr>
            <p:nvPr/>
          </p:nvSpPr>
          <p:spPr bwMode="auto">
            <a:xfrm>
              <a:off x="3792" y="2112"/>
              <a:ext cx="8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>
                  <a:latin typeface="Tahoma" pitchFamily="34" charset="0"/>
                  <a:cs typeface="Arial" pitchFamily="34" charset="0"/>
                </a:rPr>
                <a:t>Returns…</a:t>
              </a:r>
            </a:p>
          </p:txBody>
        </p:sp>
        <p:sp>
          <p:nvSpPr>
            <p:cNvPr id="66" name="Text Box 39"/>
            <p:cNvSpPr txBox="1">
              <a:spLocks noChangeArrowheads="1"/>
            </p:cNvSpPr>
            <p:nvPr/>
          </p:nvSpPr>
          <p:spPr bwMode="auto">
            <a:xfrm>
              <a:off x="3888" y="2352"/>
              <a:ext cx="432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 dirty="0">
                  <a:solidFill>
                    <a:srgbClr val="006600"/>
                  </a:solidFill>
                  <a:latin typeface="Tahoma" pitchFamily="34" charset="0"/>
                  <a:cs typeface="Arial" pitchFamily="34" charset="0"/>
                </a:rPr>
                <a:t>1*</a:t>
              </a:r>
              <a:r>
                <a:rPr lang="en-US" altLang="en-US" dirty="0">
                  <a:solidFill>
                    <a:srgbClr val="0033CC"/>
                  </a:solidFill>
                  <a:latin typeface="Tahoma" pitchFamily="34" charset="0"/>
                  <a:cs typeface="Arial" pitchFamily="34" charset="0"/>
                </a:rPr>
                <a:t>1</a:t>
              </a:r>
              <a:endParaRPr lang="he-IL" altLang="en-US" dirty="0">
                <a:solidFill>
                  <a:srgbClr val="0033CC"/>
                </a:solidFill>
                <a:latin typeface="Tahoma" pitchFamily="34" charset="0"/>
                <a:cs typeface="Arial" pitchFamily="34" charset="0"/>
              </a:endParaRPr>
            </a:p>
          </p:txBody>
        </p:sp>
      </p:grpSp>
      <p:sp>
        <p:nvSpPr>
          <p:cNvPr id="67" name="Rectangle 3">
            <a:extLst>
              <a:ext uri="{FF2B5EF4-FFF2-40B4-BE49-F238E27FC236}">
                <a16:creationId xmlns:a16="http://schemas.microsoft.com/office/drawing/2014/main" id="{E5404C58-2F3F-4431-88B4-481D441897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274638"/>
            <a:ext cx="9144000" cy="792162"/>
          </a:xfrm>
        </p:spPr>
        <p:txBody>
          <a:bodyPr/>
          <a:lstStyle/>
          <a:p>
            <a: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Recursive factorial – step by step</a:t>
            </a:r>
          </a:p>
        </p:txBody>
      </p:sp>
    </p:spTree>
    <p:extLst>
      <p:ext uri="{BB962C8B-B14F-4D97-AF65-F5344CB8AC3E}">
        <p14:creationId xmlns:p14="http://schemas.microsoft.com/office/powerpoint/2010/main" val="20843587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54">
            <a:extLst>
              <a:ext uri="{FF2B5EF4-FFF2-40B4-BE49-F238E27FC236}">
                <a16:creationId xmlns:a16="http://schemas.microsoft.com/office/drawing/2014/main" id="{0E162FDE-0829-4B4B-8EDE-68C1F33048C8}"/>
              </a:ext>
            </a:extLst>
          </p:cNvPr>
          <p:cNvSpPr txBox="1"/>
          <p:nvPr/>
        </p:nvSpPr>
        <p:spPr>
          <a:xfrm>
            <a:off x="286512" y="1312485"/>
            <a:ext cx="5562600" cy="138499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defTabSz="457200">
              <a:spcBef>
                <a:spcPts val="0"/>
              </a:spcBef>
            </a:pPr>
            <a:r>
              <a:rPr lang="pt-BR" sz="2100" b="1" dirty="0">
                <a:solidFill>
                  <a:srgbClr val="FF860D"/>
                </a:solidFill>
                <a:latin typeface="Courier" pitchFamily="49" charset="0"/>
              </a:rPr>
              <a:t>def</a:t>
            </a:r>
            <a:r>
              <a:rPr lang="pt-BR" sz="2100" b="1" dirty="0">
                <a:latin typeface="Courier" pitchFamily="49" charset="0"/>
              </a:rPr>
              <a:t> </a:t>
            </a:r>
            <a:r>
              <a:rPr lang="pt-BR" sz="2100" b="1" dirty="0">
                <a:solidFill>
                  <a:srgbClr val="0000FF"/>
                </a:solidFill>
                <a:latin typeface="Courier" pitchFamily="49" charset="0"/>
              </a:rPr>
              <a:t>factorial</a:t>
            </a:r>
            <a:r>
              <a:rPr lang="pt-BR" sz="2100" b="1" dirty="0">
                <a:latin typeface="Courier" pitchFamily="49" charset="0"/>
              </a:rPr>
              <a:t>(n):</a:t>
            </a:r>
            <a:endParaRPr lang="pt-BR" sz="2100" b="1" dirty="0">
              <a:solidFill>
                <a:srgbClr val="009A00"/>
              </a:solidFill>
            </a:endParaRPr>
          </a:p>
          <a:p>
            <a:pPr defTabSz="457200">
              <a:spcBef>
                <a:spcPts val="0"/>
              </a:spcBef>
            </a:pPr>
            <a:r>
              <a:rPr lang="pt-BR" sz="2100" b="1" dirty="0">
                <a:solidFill>
                  <a:srgbClr val="009A00"/>
                </a:solidFill>
                <a:latin typeface="Courier" pitchFamily="49" charset="0"/>
              </a:rPr>
              <a:t>	</a:t>
            </a:r>
            <a:r>
              <a:rPr lang="pt-BR" sz="2100" b="1" dirty="0">
                <a:solidFill>
                  <a:srgbClr val="FF860D"/>
                </a:solidFill>
                <a:latin typeface="Courier" pitchFamily="49" charset="0"/>
              </a:rPr>
              <a:t>if</a:t>
            </a:r>
            <a:r>
              <a:rPr lang="pt-BR" sz="2100" b="1" dirty="0">
                <a:latin typeface="Courier" pitchFamily="49" charset="0"/>
              </a:rPr>
              <a:t> n == 0: </a:t>
            </a:r>
          </a:p>
          <a:p>
            <a:pPr defTabSz="457200">
              <a:spcBef>
                <a:spcPts val="0"/>
              </a:spcBef>
            </a:pPr>
            <a:r>
              <a:rPr lang="pt-BR" sz="2100" b="1" dirty="0">
                <a:solidFill>
                  <a:srgbClr val="FF860D"/>
                </a:solidFill>
                <a:latin typeface="Courier" pitchFamily="49" charset="0"/>
              </a:rPr>
              <a:t>		return</a:t>
            </a:r>
            <a:r>
              <a:rPr lang="pt-BR" sz="2100" b="1" dirty="0">
                <a:latin typeface="Courier" pitchFamily="49" charset="0"/>
              </a:rPr>
              <a:t> 1</a:t>
            </a:r>
          </a:p>
          <a:p>
            <a:pPr defTabSz="457200">
              <a:spcBef>
                <a:spcPts val="0"/>
              </a:spcBef>
            </a:pPr>
            <a:r>
              <a:rPr lang="pt-BR" sz="2100" b="1" dirty="0">
                <a:solidFill>
                  <a:srgbClr val="FF860D"/>
                </a:solidFill>
                <a:latin typeface="Courier" pitchFamily="49" charset="0"/>
              </a:rPr>
              <a:t>	return</a:t>
            </a:r>
            <a:r>
              <a:rPr lang="pt-BR" sz="2100" b="1" dirty="0">
                <a:latin typeface="Courier" pitchFamily="49" charset="0"/>
              </a:rPr>
              <a:t> n * factorial(n-1)</a:t>
            </a:r>
          </a:p>
        </p:txBody>
      </p:sp>
      <p:sp>
        <p:nvSpPr>
          <p:cNvPr id="501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3260A8F-EE19-4795-B04C-7C4E50F5DF55}" type="slidenum">
              <a:rPr lang="he-IL" altLang="en-US" smtClean="0">
                <a:latin typeface="Arial" pitchFamily="34" charset="0"/>
                <a:cs typeface="Arial" pitchFamily="34" charset="0"/>
              </a:rPr>
              <a:pPr/>
              <a:t>24</a:t>
            </a:fld>
            <a:endParaRPr lang="en-US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Rounded Rectangle 30"/>
          <p:cNvSpPr/>
          <p:nvPr/>
        </p:nvSpPr>
        <p:spPr bwMode="auto">
          <a:xfrm>
            <a:off x="1929384" y="2331720"/>
            <a:ext cx="2895600" cy="304800"/>
          </a:xfrm>
          <a:prstGeom prst="roundRect">
            <a:avLst/>
          </a:prstGeom>
          <a:noFill/>
          <a:ln w="38100" cap="flat" cmpd="sng" algn="ctr">
            <a:solidFill>
              <a:srgbClr val="00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05400" y="1981200"/>
            <a:ext cx="762000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3" name="Group 12"/>
          <p:cNvGrpSpPr>
            <a:grpSpLocks/>
          </p:cNvGrpSpPr>
          <p:nvPr/>
        </p:nvGrpSpPr>
        <p:grpSpPr bwMode="auto">
          <a:xfrm>
            <a:off x="685800" y="3352800"/>
            <a:ext cx="1600200" cy="2286000"/>
            <a:chOff x="3733800" y="3200400"/>
            <a:chExt cx="1600200" cy="2286000"/>
          </a:xfrm>
        </p:grpSpPr>
        <p:sp>
          <p:nvSpPr>
            <p:cNvPr id="34" name="Rectangle 2"/>
            <p:cNvSpPr>
              <a:spLocks noChangeArrowheads="1"/>
            </p:cNvSpPr>
            <p:nvPr/>
          </p:nvSpPr>
          <p:spPr bwMode="auto">
            <a:xfrm>
              <a:off x="3733800" y="3200400"/>
              <a:ext cx="1600200" cy="2286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 altLang="en-US"/>
            </a:p>
          </p:txBody>
        </p:sp>
        <p:sp>
          <p:nvSpPr>
            <p:cNvPr id="35" name="Text Box 4"/>
            <p:cNvSpPr txBox="1">
              <a:spLocks noChangeArrowheads="1"/>
            </p:cNvSpPr>
            <p:nvPr/>
          </p:nvSpPr>
          <p:spPr bwMode="auto">
            <a:xfrm>
              <a:off x="3810000" y="3276600"/>
              <a:ext cx="144780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 sz="2000">
                  <a:latin typeface="Tahoma" pitchFamily="34" charset="0"/>
                  <a:cs typeface="Arial" pitchFamily="34" charset="0"/>
                </a:rPr>
                <a:t>factorial(4)</a:t>
              </a:r>
            </a:p>
          </p:txBody>
        </p:sp>
        <p:sp>
          <p:nvSpPr>
            <p:cNvPr id="36" name="Text Box 5"/>
            <p:cNvSpPr txBox="1">
              <a:spLocks noChangeArrowheads="1"/>
            </p:cNvSpPr>
            <p:nvPr/>
          </p:nvSpPr>
          <p:spPr bwMode="auto">
            <a:xfrm>
              <a:off x="4038600" y="3733800"/>
              <a:ext cx="3810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>
                  <a:latin typeface="Tahoma" pitchFamily="34" charset="0"/>
                  <a:cs typeface="Arial" pitchFamily="34" charset="0"/>
                </a:rPr>
                <a:t>n</a:t>
              </a:r>
            </a:p>
          </p:txBody>
        </p:sp>
        <p:sp>
          <p:nvSpPr>
            <p:cNvPr id="37" name="Text Box 6"/>
            <p:cNvSpPr txBox="1">
              <a:spLocks noChangeArrowheads="1"/>
            </p:cNvSpPr>
            <p:nvPr/>
          </p:nvSpPr>
          <p:spPr bwMode="auto">
            <a:xfrm>
              <a:off x="3962400" y="4114800"/>
              <a:ext cx="381000" cy="3762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>
                  <a:latin typeface="Tahoma" pitchFamily="34" charset="0"/>
                  <a:cs typeface="Arial" pitchFamily="34" charset="0"/>
                </a:rPr>
                <a:t>4</a:t>
              </a:r>
            </a:p>
          </p:txBody>
        </p:sp>
        <p:sp>
          <p:nvSpPr>
            <p:cNvPr id="38" name="Text Box 7"/>
            <p:cNvSpPr txBox="1">
              <a:spLocks noChangeArrowheads="1"/>
            </p:cNvSpPr>
            <p:nvPr/>
          </p:nvSpPr>
          <p:spPr bwMode="auto">
            <a:xfrm>
              <a:off x="3810000" y="4648200"/>
              <a:ext cx="12954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>
                  <a:latin typeface="Tahoma" pitchFamily="34" charset="0"/>
                  <a:cs typeface="Arial" pitchFamily="34" charset="0"/>
                </a:rPr>
                <a:t>Returns…</a:t>
              </a:r>
            </a:p>
          </p:txBody>
        </p:sp>
        <p:sp>
          <p:nvSpPr>
            <p:cNvPr id="39" name="Text Box 8"/>
            <p:cNvSpPr txBox="1">
              <a:spLocks noChangeArrowheads="1"/>
            </p:cNvSpPr>
            <p:nvPr/>
          </p:nvSpPr>
          <p:spPr bwMode="auto">
            <a:xfrm>
              <a:off x="3962400" y="5029200"/>
              <a:ext cx="685800" cy="3762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 dirty="0">
                  <a:solidFill>
                    <a:srgbClr val="006600"/>
                  </a:solidFill>
                  <a:latin typeface="Tahoma" pitchFamily="34" charset="0"/>
                  <a:cs typeface="Arial" pitchFamily="34" charset="0"/>
                </a:rPr>
                <a:t>4*…</a:t>
              </a:r>
              <a:endParaRPr lang="he-IL" altLang="en-US" dirty="0">
                <a:solidFill>
                  <a:srgbClr val="006600"/>
                </a:solidFill>
                <a:latin typeface="Tahoma" pitchFamily="34" charset="0"/>
                <a:cs typeface="Arial" pitchFamily="34" charset="0"/>
              </a:endParaRPr>
            </a:p>
          </p:txBody>
        </p:sp>
      </p:grpSp>
      <p:grpSp>
        <p:nvGrpSpPr>
          <p:cNvPr id="40" name="Group 18"/>
          <p:cNvGrpSpPr>
            <a:grpSpLocks/>
          </p:cNvGrpSpPr>
          <p:nvPr/>
        </p:nvGrpSpPr>
        <p:grpSpPr bwMode="auto">
          <a:xfrm>
            <a:off x="2209800" y="3505200"/>
            <a:ext cx="1600200" cy="2286000"/>
            <a:chOff x="3744" y="1200"/>
            <a:chExt cx="1008" cy="1440"/>
          </a:xfrm>
        </p:grpSpPr>
        <p:sp>
          <p:nvSpPr>
            <p:cNvPr id="41" name="Rectangle 19"/>
            <p:cNvSpPr>
              <a:spLocks noChangeArrowheads="1"/>
            </p:cNvSpPr>
            <p:nvPr/>
          </p:nvSpPr>
          <p:spPr bwMode="auto">
            <a:xfrm>
              <a:off x="3744" y="1200"/>
              <a:ext cx="1008" cy="14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 altLang="en-US"/>
            </a:p>
          </p:txBody>
        </p:sp>
        <p:sp>
          <p:nvSpPr>
            <p:cNvPr id="42" name="Text Box 20"/>
            <p:cNvSpPr txBox="1">
              <a:spLocks noChangeArrowheads="1"/>
            </p:cNvSpPr>
            <p:nvPr/>
          </p:nvSpPr>
          <p:spPr bwMode="auto">
            <a:xfrm>
              <a:off x="3792" y="1248"/>
              <a:ext cx="91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 sz="2000">
                  <a:latin typeface="Tahoma" pitchFamily="34" charset="0"/>
                  <a:cs typeface="Arial" pitchFamily="34" charset="0"/>
                </a:rPr>
                <a:t>factorial(3)</a:t>
              </a:r>
            </a:p>
          </p:txBody>
        </p:sp>
        <p:sp>
          <p:nvSpPr>
            <p:cNvPr id="43" name="Text Box 21"/>
            <p:cNvSpPr txBox="1">
              <a:spLocks noChangeArrowheads="1"/>
            </p:cNvSpPr>
            <p:nvPr/>
          </p:nvSpPr>
          <p:spPr bwMode="auto">
            <a:xfrm>
              <a:off x="3936" y="153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>
                  <a:latin typeface="Tahoma" pitchFamily="34" charset="0"/>
                  <a:cs typeface="Arial" pitchFamily="34" charset="0"/>
                </a:rPr>
                <a:t>n</a:t>
              </a:r>
            </a:p>
          </p:txBody>
        </p:sp>
        <p:sp>
          <p:nvSpPr>
            <p:cNvPr id="44" name="Text Box 22"/>
            <p:cNvSpPr txBox="1">
              <a:spLocks noChangeArrowheads="1"/>
            </p:cNvSpPr>
            <p:nvPr/>
          </p:nvSpPr>
          <p:spPr bwMode="auto">
            <a:xfrm>
              <a:off x="3888" y="1776"/>
              <a:ext cx="240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>
                  <a:latin typeface="Tahoma" pitchFamily="34" charset="0"/>
                  <a:cs typeface="Arial" pitchFamily="34" charset="0"/>
                </a:rPr>
                <a:t>3</a:t>
              </a:r>
            </a:p>
          </p:txBody>
        </p:sp>
        <p:sp>
          <p:nvSpPr>
            <p:cNvPr id="45" name="Text Box 23"/>
            <p:cNvSpPr txBox="1">
              <a:spLocks noChangeArrowheads="1"/>
            </p:cNvSpPr>
            <p:nvPr/>
          </p:nvSpPr>
          <p:spPr bwMode="auto">
            <a:xfrm>
              <a:off x="3792" y="2112"/>
              <a:ext cx="8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>
                  <a:latin typeface="Tahoma" pitchFamily="34" charset="0"/>
                  <a:cs typeface="Arial" pitchFamily="34" charset="0"/>
                </a:rPr>
                <a:t>Returns…</a:t>
              </a:r>
            </a:p>
          </p:txBody>
        </p:sp>
        <p:sp>
          <p:nvSpPr>
            <p:cNvPr id="46" name="Text Box 24"/>
            <p:cNvSpPr txBox="1">
              <a:spLocks noChangeArrowheads="1"/>
            </p:cNvSpPr>
            <p:nvPr/>
          </p:nvSpPr>
          <p:spPr bwMode="auto">
            <a:xfrm>
              <a:off x="3888" y="2352"/>
              <a:ext cx="432" cy="2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 dirty="0">
                  <a:solidFill>
                    <a:srgbClr val="006600"/>
                  </a:solidFill>
                  <a:latin typeface="Tahoma" pitchFamily="34" charset="0"/>
                  <a:cs typeface="Arial" pitchFamily="34" charset="0"/>
                </a:rPr>
                <a:t>3*…</a:t>
              </a:r>
              <a:endParaRPr lang="he-IL" altLang="en-US" dirty="0">
                <a:solidFill>
                  <a:srgbClr val="006600"/>
                </a:solidFill>
                <a:latin typeface="Tahoma" pitchFamily="34" charset="0"/>
                <a:cs typeface="Arial" pitchFamily="34" charset="0"/>
              </a:endParaRPr>
            </a:p>
          </p:txBody>
        </p:sp>
      </p:grpSp>
      <p:grpSp>
        <p:nvGrpSpPr>
          <p:cNvPr id="47" name="Group 33"/>
          <p:cNvGrpSpPr>
            <a:grpSpLocks/>
          </p:cNvGrpSpPr>
          <p:nvPr/>
        </p:nvGrpSpPr>
        <p:grpSpPr bwMode="auto">
          <a:xfrm>
            <a:off x="3733800" y="3657600"/>
            <a:ext cx="1600200" cy="2286000"/>
            <a:chOff x="3744" y="1200"/>
            <a:chExt cx="1008" cy="1440"/>
          </a:xfrm>
        </p:grpSpPr>
        <p:sp>
          <p:nvSpPr>
            <p:cNvPr id="48" name="Rectangle 34"/>
            <p:cNvSpPr>
              <a:spLocks noChangeArrowheads="1"/>
            </p:cNvSpPr>
            <p:nvPr/>
          </p:nvSpPr>
          <p:spPr bwMode="auto">
            <a:xfrm>
              <a:off x="3744" y="1200"/>
              <a:ext cx="1008" cy="14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 altLang="en-US"/>
            </a:p>
          </p:txBody>
        </p:sp>
        <p:sp>
          <p:nvSpPr>
            <p:cNvPr id="49" name="Text Box 35"/>
            <p:cNvSpPr txBox="1">
              <a:spLocks noChangeArrowheads="1"/>
            </p:cNvSpPr>
            <p:nvPr/>
          </p:nvSpPr>
          <p:spPr bwMode="auto">
            <a:xfrm>
              <a:off x="3792" y="1248"/>
              <a:ext cx="91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 sz="2000">
                  <a:latin typeface="Tahoma" pitchFamily="34" charset="0"/>
                  <a:cs typeface="Arial" pitchFamily="34" charset="0"/>
                </a:rPr>
                <a:t>factorial(2)</a:t>
              </a:r>
            </a:p>
          </p:txBody>
        </p:sp>
        <p:sp>
          <p:nvSpPr>
            <p:cNvPr id="50" name="Text Box 36"/>
            <p:cNvSpPr txBox="1">
              <a:spLocks noChangeArrowheads="1"/>
            </p:cNvSpPr>
            <p:nvPr/>
          </p:nvSpPr>
          <p:spPr bwMode="auto">
            <a:xfrm>
              <a:off x="3936" y="153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>
                  <a:latin typeface="Tahoma" pitchFamily="34" charset="0"/>
                  <a:cs typeface="Arial" pitchFamily="34" charset="0"/>
                </a:rPr>
                <a:t>n</a:t>
              </a:r>
            </a:p>
          </p:txBody>
        </p:sp>
        <p:sp>
          <p:nvSpPr>
            <p:cNvPr id="51" name="Text Box 37"/>
            <p:cNvSpPr txBox="1">
              <a:spLocks noChangeArrowheads="1"/>
            </p:cNvSpPr>
            <p:nvPr/>
          </p:nvSpPr>
          <p:spPr bwMode="auto">
            <a:xfrm>
              <a:off x="3888" y="1776"/>
              <a:ext cx="240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>
                  <a:latin typeface="Tahoma" pitchFamily="34" charset="0"/>
                  <a:cs typeface="Arial" pitchFamily="34" charset="0"/>
                </a:rPr>
                <a:t>2</a:t>
              </a:r>
            </a:p>
          </p:txBody>
        </p:sp>
        <p:sp>
          <p:nvSpPr>
            <p:cNvPr id="52" name="Text Box 38"/>
            <p:cNvSpPr txBox="1">
              <a:spLocks noChangeArrowheads="1"/>
            </p:cNvSpPr>
            <p:nvPr/>
          </p:nvSpPr>
          <p:spPr bwMode="auto">
            <a:xfrm>
              <a:off x="3792" y="2112"/>
              <a:ext cx="8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>
                  <a:latin typeface="Tahoma" pitchFamily="34" charset="0"/>
                  <a:cs typeface="Arial" pitchFamily="34" charset="0"/>
                </a:rPr>
                <a:t>Returns…</a:t>
              </a:r>
            </a:p>
          </p:txBody>
        </p:sp>
        <p:sp>
          <p:nvSpPr>
            <p:cNvPr id="53" name="Text Box 39"/>
            <p:cNvSpPr txBox="1">
              <a:spLocks noChangeArrowheads="1"/>
            </p:cNvSpPr>
            <p:nvPr/>
          </p:nvSpPr>
          <p:spPr bwMode="auto">
            <a:xfrm>
              <a:off x="3888" y="2352"/>
              <a:ext cx="432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 dirty="0">
                  <a:solidFill>
                    <a:srgbClr val="006600"/>
                  </a:solidFill>
                  <a:latin typeface="Tahoma" pitchFamily="34" charset="0"/>
                  <a:cs typeface="Arial" pitchFamily="34" charset="0"/>
                </a:rPr>
                <a:t>2*</a:t>
              </a:r>
              <a:r>
                <a:rPr lang="en-US" altLang="en-US" dirty="0">
                  <a:solidFill>
                    <a:srgbClr val="0033CC"/>
                  </a:solidFill>
                  <a:latin typeface="Tahoma" pitchFamily="34" charset="0"/>
                  <a:cs typeface="Arial" pitchFamily="34" charset="0"/>
                </a:rPr>
                <a:t>1</a:t>
              </a:r>
              <a:endParaRPr lang="he-IL" altLang="en-US" dirty="0">
                <a:solidFill>
                  <a:srgbClr val="0033CC"/>
                </a:solidFill>
                <a:latin typeface="Tahoma" pitchFamily="34" charset="0"/>
                <a:cs typeface="Arial" pitchFamily="34" charset="0"/>
              </a:endParaRPr>
            </a:p>
          </p:txBody>
        </p:sp>
      </p:grpSp>
      <p:sp>
        <p:nvSpPr>
          <p:cNvPr id="54" name="Rectangle 3">
            <a:extLst>
              <a:ext uri="{FF2B5EF4-FFF2-40B4-BE49-F238E27FC236}">
                <a16:creationId xmlns:a16="http://schemas.microsoft.com/office/drawing/2014/main" id="{CCAC9C7A-70A5-4D3E-8C44-D260CC0FF2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274638"/>
            <a:ext cx="9144000" cy="792162"/>
          </a:xfrm>
        </p:spPr>
        <p:txBody>
          <a:bodyPr/>
          <a:lstStyle/>
          <a:p>
            <a: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Recursive factorial – step by step</a:t>
            </a:r>
          </a:p>
        </p:txBody>
      </p:sp>
    </p:spTree>
    <p:extLst>
      <p:ext uri="{BB962C8B-B14F-4D97-AF65-F5344CB8AC3E}">
        <p14:creationId xmlns:p14="http://schemas.microsoft.com/office/powerpoint/2010/main" val="18688809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id="{6D3D192D-87F6-4F7A-A36F-6A837EB8A699}"/>
              </a:ext>
            </a:extLst>
          </p:cNvPr>
          <p:cNvSpPr txBox="1"/>
          <p:nvPr/>
        </p:nvSpPr>
        <p:spPr>
          <a:xfrm>
            <a:off x="286512" y="1312485"/>
            <a:ext cx="5562600" cy="138499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defTabSz="457200">
              <a:spcBef>
                <a:spcPts val="0"/>
              </a:spcBef>
            </a:pPr>
            <a:r>
              <a:rPr lang="pt-BR" sz="2100" b="1" dirty="0">
                <a:solidFill>
                  <a:srgbClr val="FF860D"/>
                </a:solidFill>
                <a:latin typeface="Courier" pitchFamily="49" charset="0"/>
              </a:rPr>
              <a:t>def</a:t>
            </a:r>
            <a:r>
              <a:rPr lang="pt-BR" sz="2100" b="1" dirty="0">
                <a:latin typeface="Courier" pitchFamily="49" charset="0"/>
              </a:rPr>
              <a:t> </a:t>
            </a:r>
            <a:r>
              <a:rPr lang="pt-BR" sz="2100" b="1" dirty="0">
                <a:solidFill>
                  <a:srgbClr val="0000FF"/>
                </a:solidFill>
                <a:latin typeface="Courier" pitchFamily="49" charset="0"/>
              </a:rPr>
              <a:t>factorial</a:t>
            </a:r>
            <a:r>
              <a:rPr lang="pt-BR" sz="2100" b="1" dirty="0">
                <a:latin typeface="Courier" pitchFamily="49" charset="0"/>
              </a:rPr>
              <a:t>(n):</a:t>
            </a:r>
            <a:endParaRPr lang="pt-BR" sz="2100" b="1" dirty="0">
              <a:solidFill>
                <a:srgbClr val="009A00"/>
              </a:solidFill>
            </a:endParaRPr>
          </a:p>
          <a:p>
            <a:pPr defTabSz="457200">
              <a:spcBef>
                <a:spcPts val="0"/>
              </a:spcBef>
            </a:pPr>
            <a:r>
              <a:rPr lang="pt-BR" sz="2100" b="1" dirty="0">
                <a:solidFill>
                  <a:srgbClr val="009A00"/>
                </a:solidFill>
                <a:latin typeface="Courier" pitchFamily="49" charset="0"/>
              </a:rPr>
              <a:t>	</a:t>
            </a:r>
            <a:r>
              <a:rPr lang="pt-BR" sz="2100" b="1" dirty="0">
                <a:solidFill>
                  <a:srgbClr val="FF860D"/>
                </a:solidFill>
                <a:latin typeface="Courier" pitchFamily="49" charset="0"/>
              </a:rPr>
              <a:t>if</a:t>
            </a:r>
            <a:r>
              <a:rPr lang="pt-BR" sz="2100" b="1" dirty="0">
                <a:latin typeface="Courier" pitchFamily="49" charset="0"/>
              </a:rPr>
              <a:t> n == 0: </a:t>
            </a:r>
          </a:p>
          <a:p>
            <a:pPr defTabSz="457200">
              <a:spcBef>
                <a:spcPts val="0"/>
              </a:spcBef>
            </a:pPr>
            <a:r>
              <a:rPr lang="pt-BR" sz="2100" b="1" dirty="0">
                <a:solidFill>
                  <a:srgbClr val="FF860D"/>
                </a:solidFill>
                <a:latin typeface="Courier" pitchFamily="49" charset="0"/>
              </a:rPr>
              <a:t>		return</a:t>
            </a:r>
            <a:r>
              <a:rPr lang="pt-BR" sz="2100" b="1" dirty="0">
                <a:latin typeface="Courier" pitchFamily="49" charset="0"/>
              </a:rPr>
              <a:t> 1</a:t>
            </a:r>
          </a:p>
          <a:p>
            <a:pPr defTabSz="457200">
              <a:spcBef>
                <a:spcPts val="0"/>
              </a:spcBef>
            </a:pPr>
            <a:r>
              <a:rPr lang="pt-BR" sz="2100" b="1" dirty="0">
                <a:solidFill>
                  <a:srgbClr val="FF860D"/>
                </a:solidFill>
                <a:latin typeface="Courier" pitchFamily="49" charset="0"/>
              </a:rPr>
              <a:t>	return</a:t>
            </a:r>
            <a:r>
              <a:rPr lang="pt-BR" sz="2100" b="1" dirty="0">
                <a:latin typeface="Courier" pitchFamily="49" charset="0"/>
              </a:rPr>
              <a:t> n * factorial(n-1)</a:t>
            </a:r>
          </a:p>
        </p:txBody>
      </p:sp>
      <p:sp>
        <p:nvSpPr>
          <p:cNvPr id="512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1F50254-C65E-443D-883A-C2643A01F8CB}" type="slidenum">
              <a:rPr lang="he-IL" altLang="en-US" smtClean="0">
                <a:latin typeface="Arial" pitchFamily="34" charset="0"/>
                <a:cs typeface="Arial" pitchFamily="34" charset="0"/>
              </a:rPr>
              <a:pPr/>
              <a:t>25</a:t>
            </a:fld>
            <a:endParaRPr lang="en-US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Rounded Rectangle 22"/>
          <p:cNvSpPr/>
          <p:nvPr/>
        </p:nvSpPr>
        <p:spPr bwMode="auto">
          <a:xfrm>
            <a:off x="1929384" y="2331720"/>
            <a:ext cx="2895600" cy="304800"/>
          </a:xfrm>
          <a:prstGeom prst="roundRect">
            <a:avLst/>
          </a:prstGeom>
          <a:noFill/>
          <a:ln w="38100" cap="flat" cmpd="sng" algn="ctr">
            <a:solidFill>
              <a:srgbClr val="00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2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05400" y="1981200"/>
            <a:ext cx="762000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5" name="Group 12"/>
          <p:cNvGrpSpPr>
            <a:grpSpLocks/>
          </p:cNvGrpSpPr>
          <p:nvPr/>
        </p:nvGrpSpPr>
        <p:grpSpPr bwMode="auto">
          <a:xfrm>
            <a:off x="685800" y="3352800"/>
            <a:ext cx="1600200" cy="2286000"/>
            <a:chOff x="3733800" y="3200400"/>
            <a:chExt cx="1600200" cy="2286000"/>
          </a:xfrm>
        </p:grpSpPr>
        <p:sp>
          <p:nvSpPr>
            <p:cNvPr id="26" name="Rectangle 2"/>
            <p:cNvSpPr>
              <a:spLocks noChangeArrowheads="1"/>
            </p:cNvSpPr>
            <p:nvPr/>
          </p:nvSpPr>
          <p:spPr bwMode="auto">
            <a:xfrm>
              <a:off x="3733800" y="3200400"/>
              <a:ext cx="1600200" cy="2286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 altLang="en-US"/>
            </a:p>
          </p:txBody>
        </p:sp>
        <p:sp>
          <p:nvSpPr>
            <p:cNvPr id="27" name="Text Box 4"/>
            <p:cNvSpPr txBox="1">
              <a:spLocks noChangeArrowheads="1"/>
            </p:cNvSpPr>
            <p:nvPr/>
          </p:nvSpPr>
          <p:spPr bwMode="auto">
            <a:xfrm>
              <a:off x="3810000" y="3276600"/>
              <a:ext cx="144780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 sz="2000">
                  <a:latin typeface="Tahoma" pitchFamily="34" charset="0"/>
                  <a:cs typeface="Arial" pitchFamily="34" charset="0"/>
                </a:rPr>
                <a:t>factorial(4)</a:t>
              </a:r>
            </a:p>
          </p:txBody>
        </p:sp>
        <p:sp>
          <p:nvSpPr>
            <p:cNvPr id="28" name="Text Box 5"/>
            <p:cNvSpPr txBox="1">
              <a:spLocks noChangeArrowheads="1"/>
            </p:cNvSpPr>
            <p:nvPr/>
          </p:nvSpPr>
          <p:spPr bwMode="auto">
            <a:xfrm>
              <a:off x="4038600" y="3733800"/>
              <a:ext cx="3810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>
                  <a:latin typeface="Tahoma" pitchFamily="34" charset="0"/>
                  <a:cs typeface="Arial" pitchFamily="34" charset="0"/>
                </a:rPr>
                <a:t>n</a:t>
              </a:r>
            </a:p>
          </p:txBody>
        </p:sp>
        <p:sp>
          <p:nvSpPr>
            <p:cNvPr id="29" name="Text Box 6"/>
            <p:cNvSpPr txBox="1">
              <a:spLocks noChangeArrowheads="1"/>
            </p:cNvSpPr>
            <p:nvPr/>
          </p:nvSpPr>
          <p:spPr bwMode="auto">
            <a:xfrm>
              <a:off x="3962400" y="4114800"/>
              <a:ext cx="381000" cy="3762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>
                  <a:latin typeface="Tahoma" pitchFamily="34" charset="0"/>
                  <a:cs typeface="Arial" pitchFamily="34" charset="0"/>
                </a:rPr>
                <a:t>4</a:t>
              </a:r>
            </a:p>
          </p:txBody>
        </p:sp>
        <p:sp>
          <p:nvSpPr>
            <p:cNvPr id="30" name="Text Box 7"/>
            <p:cNvSpPr txBox="1">
              <a:spLocks noChangeArrowheads="1"/>
            </p:cNvSpPr>
            <p:nvPr/>
          </p:nvSpPr>
          <p:spPr bwMode="auto">
            <a:xfrm>
              <a:off x="3810000" y="4648200"/>
              <a:ext cx="12954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>
                  <a:latin typeface="Tahoma" pitchFamily="34" charset="0"/>
                  <a:cs typeface="Arial" pitchFamily="34" charset="0"/>
                </a:rPr>
                <a:t>Returns…</a:t>
              </a:r>
            </a:p>
          </p:txBody>
        </p:sp>
        <p:sp>
          <p:nvSpPr>
            <p:cNvPr id="31" name="Text Box 8"/>
            <p:cNvSpPr txBox="1">
              <a:spLocks noChangeArrowheads="1"/>
            </p:cNvSpPr>
            <p:nvPr/>
          </p:nvSpPr>
          <p:spPr bwMode="auto">
            <a:xfrm>
              <a:off x="3962400" y="5029200"/>
              <a:ext cx="685800" cy="3762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 dirty="0">
                  <a:solidFill>
                    <a:srgbClr val="006600"/>
                  </a:solidFill>
                  <a:latin typeface="Tahoma" pitchFamily="34" charset="0"/>
                  <a:cs typeface="Arial" pitchFamily="34" charset="0"/>
                </a:rPr>
                <a:t>4*…</a:t>
              </a:r>
              <a:endParaRPr lang="he-IL" altLang="en-US" dirty="0">
                <a:solidFill>
                  <a:srgbClr val="006600"/>
                </a:solidFill>
                <a:latin typeface="Tahoma" pitchFamily="34" charset="0"/>
                <a:cs typeface="Arial" pitchFamily="34" charset="0"/>
              </a:endParaRPr>
            </a:p>
          </p:txBody>
        </p:sp>
      </p:grpSp>
      <p:grpSp>
        <p:nvGrpSpPr>
          <p:cNvPr id="32" name="Group 18"/>
          <p:cNvGrpSpPr>
            <a:grpSpLocks/>
          </p:cNvGrpSpPr>
          <p:nvPr/>
        </p:nvGrpSpPr>
        <p:grpSpPr bwMode="auto">
          <a:xfrm>
            <a:off x="2209800" y="3505200"/>
            <a:ext cx="1600200" cy="2286000"/>
            <a:chOff x="3744" y="1200"/>
            <a:chExt cx="1008" cy="1440"/>
          </a:xfrm>
        </p:grpSpPr>
        <p:sp>
          <p:nvSpPr>
            <p:cNvPr id="33" name="Rectangle 19"/>
            <p:cNvSpPr>
              <a:spLocks noChangeArrowheads="1"/>
            </p:cNvSpPr>
            <p:nvPr/>
          </p:nvSpPr>
          <p:spPr bwMode="auto">
            <a:xfrm>
              <a:off x="3744" y="1200"/>
              <a:ext cx="1008" cy="14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 altLang="en-US"/>
            </a:p>
          </p:txBody>
        </p:sp>
        <p:sp>
          <p:nvSpPr>
            <p:cNvPr id="34" name="Text Box 20"/>
            <p:cNvSpPr txBox="1">
              <a:spLocks noChangeArrowheads="1"/>
            </p:cNvSpPr>
            <p:nvPr/>
          </p:nvSpPr>
          <p:spPr bwMode="auto">
            <a:xfrm>
              <a:off x="3792" y="1248"/>
              <a:ext cx="91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 sz="2000">
                  <a:latin typeface="Tahoma" pitchFamily="34" charset="0"/>
                  <a:cs typeface="Arial" pitchFamily="34" charset="0"/>
                </a:rPr>
                <a:t>factorial(3)</a:t>
              </a:r>
            </a:p>
          </p:txBody>
        </p:sp>
        <p:sp>
          <p:nvSpPr>
            <p:cNvPr id="35" name="Text Box 21"/>
            <p:cNvSpPr txBox="1">
              <a:spLocks noChangeArrowheads="1"/>
            </p:cNvSpPr>
            <p:nvPr/>
          </p:nvSpPr>
          <p:spPr bwMode="auto">
            <a:xfrm>
              <a:off x="3936" y="153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>
                  <a:latin typeface="Tahoma" pitchFamily="34" charset="0"/>
                  <a:cs typeface="Arial" pitchFamily="34" charset="0"/>
                </a:rPr>
                <a:t>n</a:t>
              </a:r>
            </a:p>
          </p:txBody>
        </p:sp>
        <p:sp>
          <p:nvSpPr>
            <p:cNvPr id="36" name="Text Box 22"/>
            <p:cNvSpPr txBox="1">
              <a:spLocks noChangeArrowheads="1"/>
            </p:cNvSpPr>
            <p:nvPr/>
          </p:nvSpPr>
          <p:spPr bwMode="auto">
            <a:xfrm>
              <a:off x="3888" y="1776"/>
              <a:ext cx="240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>
                  <a:latin typeface="Tahoma" pitchFamily="34" charset="0"/>
                  <a:cs typeface="Arial" pitchFamily="34" charset="0"/>
                </a:rPr>
                <a:t>3</a:t>
              </a:r>
            </a:p>
          </p:txBody>
        </p:sp>
        <p:sp>
          <p:nvSpPr>
            <p:cNvPr id="37" name="Text Box 23"/>
            <p:cNvSpPr txBox="1">
              <a:spLocks noChangeArrowheads="1"/>
            </p:cNvSpPr>
            <p:nvPr/>
          </p:nvSpPr>
          <p:spPr bwMode="auto">
            <a:xfrm>
              <a:off x="3792" y="2112"/>
              <a:ext cx="8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>
                  <a:latin typeface="Tahoma" pitchFamily="34" charset="0"/>
                  <a:cs typeface="Arial" pitchFamily="34" charset="0"/>
                </a:rPr>
                <a:t>Returns…</a:t>
              </a:r>
            </a:p>
          </p:txBody>
        </p:sp>
        <p:sp>
          <p:nvSpPr>
            <p:cNvPr id="38" name="Text Box 24"/>
            <p:cNvSpPr txBox="1">
              <a:spLocks noChangeArrowheads="1"/>
            </p:cNvSpPr>
            <p:nvPr/>
          </p:nvSpPr>
          <p:spPr bwMode="auto">
            <a:xfrm>
              <a:off x="3888" y="2352"/>
              <a:ext cx="432" cy="2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 dirty="0">
                  <a:solidFill>
                    <a:srgbClr val="006600"/>
                  </a:solidFill>
                  <a:latin typeface="Tahoma" pitchFamily="34" charset="0"/>
                  <a:cs typeface="Arial" pitchFamily="34" charset="0"/>
                </a:rPr>
                <a:t>3*</a:t>
              </a:r>
              <a:r>
                <a:rPr lang="en-US" altLang="en-US" dirty="0">
                  <a:solidFill>
                    <a:srgbClr val="0033CC"/>
                  </a:solidFill>
                  <a:latin typeface="Tahoma" pitchFamily="34" charset="0"/>
                  <a:cs typeface="Arial" pitchFamily="34" charset="0"/>
                </a:rPr>
                <a:t>2</a:t>
              </a:r>
              <a:endParaRPr lang="he-IL" altLang="en-US" dirty="0">
                <a:solidFill>
                  <a:srgbClr val="0033CC"/>
                </a:solidFill>
                <a:latin typeface="Tahoma" pitchFamily="34" charset="0"/>
                <a:cs typeface="Arial" pitchFamily="34" charset="0"/>
              </a:endParaRPr>
            </a:p>
          </p:txBody>
        </p:sp>
      </p:grpSp>
      <p:sp>
        <p:nvSpPr>
          <p:cNvPr id="39" name="Rectangle 3">
            <a:extLst>
              <a:ext uri="{FF2B5EF4-FFF2-40B4-BE49-F238E27FC236}">
                <a16:creationId xmlns:a16="http://schemas.microsoft.com/office/drawing/2014/main" id="{E26D97F7-45DC-449D-87E1-A9C77A55ED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274638"/>
            <a:ext cx="9144000" cy="792162"/>
          </a:xfrm>
        </p:spPr>
        <p:txBody>
          <a:bodyPr/>
          <a:lstStyle/>
          <a:p>
            <a: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Recursive factorial – step by step</a:t>
            </a:r>
          </a:p>
        </p:txBody>
      </p:sp>
    </p:spTree>
    <p:extLst>
      <p:ext uri="{BB962C8B-B14F-4D97-AF65-F5344CB8AC3E}">
        <p14:creationId xmlns:p14="http://schemas.microsoft.com/office/powerpoint/2010/main" val="23992330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62D62109-5968-443D-B93A-5395B707F3A2}"/>
              </a:ext>
            </a:extLst>
          </p:cNvPr>
          <p:cNvSpPr txBox="1"/>
          <p:nvPr/>
        </p:nvSpPr>
        <p:spPr>
          <a:xfrm>
            <a:off x="286512" y="1312485"/>
            <a:ext cx="5562600" cy="138499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defTabSz="457200">
              <a:spcBef>
                <a:spcPts val="0"/>
              </a:spcBef>
            </a:pPr>
            <a:r>
              <a:rPr lang="pt-BR" sz="2100" b="1" dirty="0">
                <a:solidFill>
                  <a:srgbClr val="FF860D"/>
                </a:solidFill>
                <a:latin typeface="Courier" pitchFamily="49" charset="0"/>
              </a:rPr>
              <a:t>def</a:t>
            </a:r>
            <a:r>
              <a:rPr lang="pt-BR" sz="2100" b="1" dirty="0">
                <a:latin typeface="Courier" pitchFamily="49" charset="0"/>
              </a:rPr>
              <a:t> </a:t>
            </a:r>
            <a:r>
              <a:rPr lang="pt-BR" sz="2100" b="1" dirty="0">
                <a:solidFill>
                  <a:srgbClr val="0000FF"/>
                </a:solidFill>
                <a:latin typeface="Courier" pitchFamily="49" charset="0"/>
              </a:rPr>
              <a:t>factorial</a:t>
            </a:r>
            <a:r>
              <a:rPr lang="pt-BR" sz="2100" b="1" dirty="0">
                <a:latin typeface="Courier" pitchFamily="49" charset="0"/>
              </a:rPr>
              <a:t>(n):</a:t>
            </a:r>
            <a:endParaRPr lang="pt-BR" sz="2100" b="1" dirty="0">
              <a:solidFill>
                <a:srgbClr val="009A00"/>
              </a:solidFill>
            </a:endParaRPr>
          </a:p>
          <a:p>
            <a:pPr defTabSz="457200">
              <a:spcBef>
                <a:spcPts val="0"/>
              </a:spcBef>
            </a:pPr>
            <a:r>
              <a:rPr lang="pt-BR" sz="2100" b="1" dirty="0">
                <a:solidFill>
                  <a:srgbClr val="009A00"/>
                </a:solidFill>
                <a:latin typeface="Courier" pitchFamily="49" charset="0"/>
              </a:rPr>
              <a:t>	</a:t>
            </a:r>
            <a:r>
              <a:rPr lang="pt-BR" sz="2100" b="1" dirty="0">
                <a:solidFill>
                  <a:srgbClr val="FF860D"/>
                </a:solidFill>
                <a:latin typeface="Courier" pitchFamily="49" charset="0"/>
              </a:rPr>
              <a:t>if</a:t>
            </a:r>
            <a:r>
              <a:rPr lang="pt-BR" sz="2100" b="1" dirty="0">
                <a:latin typeface="Courier" pitchFamily="49" charset="0"/>
              </a:rPr>
              <a:t> n == 0: </a:t>
            </a:r>
          </a:p>
          <a:p>
            <a:pPr defTabSz="457200">
              <a:spcBef>
                <a:spcPts val="0"/>
              </a:spcBef>
            </a:pPr>
            <a:r>
              <a:rPr lang="pt-BR" sz="2100" b="1" dirty="0">
                <a:solidFill>
                  <a:srgbClr val="FF860D"/>
                </a:solidFill>
                <a:latin typeface="Courier" pitchFamily="49" charset="0"/>
              </a:rPr>
              <a:t>		return</a:t>
            </a:r>
            <a:r>
              <a:rPr lang="pt-BR" sz="2100" b="1" dirty="0">
                <a:latin typeface="Courier" pitchFamily="49" charset="0"/>
              </a:rPr>
              <a:t> 1</a:t>
            </a:r>
          </a:p>
          <a:p>
            <a:pPr defTabSz="457200">
              <a:spcBef>
                <a:spcPts val="0"/>
              </a:spcBef>
            </a:pPr>
            <a:r>
              <a:rPr lang="pt-BR" sz="2100" b="1" dirty="0">
                <a:solidFill>
                  <a:srgbClr val="FF860D"/>
                </a:solidFill>
                <a:latin typeface="Courier" pitchFamily="49" charset="0"/>
              </a:rPr>
              <a:t>	return</a:t>
            </a:r>
            <a:r>
              <a:rPr lang="pt-BR" sz="2100" b="1" dirty="0">
                <a:latin typeface="Courier" pitchFamily="49" charset="0"/>
              </a:rPr>
              <a:t> n * factorial(n-1)</a:t>
            </a:r>
          </a:p>
        </p:txBody>
      </p:sp>
      <p:sp>
        <p:nvSpPr>
          <p:cNvPr id="522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CD2B387-CB27-47AA-8FD5-4C9DC33417B7}" type="slidenum">
              <a:rPr lang="he-IL" altLang="en-US" smtClean="0">
                <a:latin typeface="Arial" pitchFamily="34" charset="0"/>
                <a:cs typeface="Arial" pitchFamily="34" charset="0"/>
              </a:rPr>
              <a:pPr/>
              <a:t>26</a:t>
            </a:fld>
            <a:endParaRPr lang="en-US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Rounded Rectangle 15"/>
          <p:cNvSpPr/>
          <p:nvPr/>
        </p:nvSpPr>
        <p:spPr bwMode="auto">
          <a:xfrm>
            <a:off x="1929384" y="2340864"/>
            <a:ext cx="2895600" cy="304800"/>
          </a:xfrm>
          <a:prstGeom prst="roundRect">
            <a:avLst/>
          </a:prstGeom>
          <a:noFill/>
          <a:ln w="38100" cap="flat" cmpd="sng" algn="ctr">
            <a:solidFill>
              <a:srgbClr val="00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05400" y="1981200"/>
            <a:ext cx="762000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8" name="Group 12"/>
          <p:cNvGrpSpPr>
            <a:grpSpLocks/>
          </p:cNvGrpSpPr>
          <p:nvPr/>
        </p:nvGrpSpPr>
        <p:grpSpPr bwMode="auto">
          <a:xfrm>
            <a:off x="685800" y="3352800"/>
            <a:ext cx="1600200" cy="2286000"/>
            <a:chOff x="3733800" y="3200400"/>
            <a:chExt cx="1600200" cy="2286000"/>
          </a:xfrm>
        </p:grpSpPr>
        <p:sp>
          <p:nvSpPr>
            <p:cNvPr id="19" name="Rectangle 2"/>
            <p:cNvSpPr>
              <a:spLocks noChangeArrowheads="1"/>
            </p:cNvSpPr>
            <p:nvPr/>
          </p:nvSpPr>
          <p:spPr bwMode="auto">
            <a:xfrm>
              <a:off x="3733800" y="3200400"/>
              <a:ext cx="1600200" cy="2286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 altLang="en-US"/>
            </a:p>
          </p:txBody>
        </p:sp>
        <p:sp>
          <p:nvSpPr>
            <p:cNvPr id="20" name="Text Box 4"/>
            <p:cNvSpPr txBox="1">
              <a:spLocks noChangeArrowheads="1"/>
            </p:cNvSpPr>
            <p:nvPr/>
          </p:nvSpPr>
          <p:spPr bwMode="auto">
            <a:xfrm>
              <a:off x="3810000" y="3276600"/>
              <a:ext cx="144780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 sz="2000">
                  <a:latin typeface="Tahoma" pitchFamily="34" charset="0"/>
                  <a:cs typeface="Arial" pitchFamily="34" charset="0"/>
                </a:rPr>
                <a:t>factorial(4)</a:t>
              </a:r>
            </a:p>
          </p:txBody>
        </p:sp>
        <p:sp>
          <p:nvSpPr>
            <p:cNvPr id="21" name="Text Box 5"/>
            <p:cNvSpPr txBox="1">
              <a:spLocks noChangeArrowheads="1"/>
            </p:cNvSpPr>
            <p:nvPr/>
          </p:nvSpPr>
          <p:spPr bwMode="auto">
            <a:xfrm>
              <a:off x="4038600" y="3733800"/>
              <a:ext cx="3810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>
                  <a:latin typeface="Tahoma" pitchFamily="34" charset="0"/>
                  <a:cs typeface="Arial" pitchFamily="34" charset="0"/>
                </a:rPr>
                <a:t>n</a:t>
              </a:r>
            </a:p>
          </p:txBody>
        </p:sp>
        <p:sp>
          <p:nvSpPr>
            <p:cNvPr id="22" name="Text Box 6"/>
            <p:cNvSpPr txBox="1">
              <a:spLocks noChangeArrowheads="1"/>
            </p:cNvSpPr>
            <p:nvPr/>
          </p:nvSpPr>
          <p:spPr bwMode="auto">
            <a:xfrm>
              <a:off x="3962400" y="4114800"/>
              <a:ext cx="381000" cy="3762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>
                  <a:latin typeface="Tahoma" pitchFamily="34" charset="0"/>
                  <a:cs typeface="Arial" pitchFamily="34" charset="0"/>
                </a:rPr>
                <a:t>4</a:t>
              </a:r>
            </a:p>
          </p:txBody>
        </p:sp>
        <p:sp>
          <p:nvSpPr>
            <p:cNvPr id="23" name="Text Box 7"/>
            <p:cNvSpPr txBox="1">
              <a:spLocks noChangeArrowheads="1"/>
            </p:cNvSpPr>
            <p:nvPr/>
          </p:nvSpPr>
          <p:spPr bwMode="auto">
            <a:xfrm>
              <a:off x="3810000" y="4648200"/>
              <a:ext cx="12954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>
                  <a:latin typeface="Tahoma" pitchFamily="34" charset="0"/>
                  <a:cs typeface="Arial" pitchFamily="34" charset="0"/>
                </a:rPr>
                <a:t>Returns…</a:t>
              </a:r>
            </a:p>
          </p:txBody>
        </p:sp>
        <p:sp>
          <p:nvSpPr>
            <p:cNvPr id="24" name="Text Box 8"/>
            <p:cNvSpPr txBox="1">
              <a:spLocks noChangeArrowheads="1"/>
            </p:cNvSpPr>
            <p:nvPr/>
          </p:nvSpPr>
          <p:spPr bwMode="auto">
            <a:xfrm>
              <a:off x="3962400" y="5029200"/>
              <a:ext cx="685800" cy="3762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 dirty="0">
                  <a:solidFill>
                    <a:srgbClr val="006600"/>
                  </a:solidFill>
                  <a:latin typeface="Tahoma" pitchFamily="34" charset="0"/>
                  <a:cs typeface="Arial" pitchFamily="34" charset="0"/>
                </a:rPr>
                <a:t>4*</a:t>
              </a:r>
              <a:r>
                <a:rPr lang="en-US" altLang="en-US" dirty="0">
                  <a:solidFill>
                    <a:srgbClr val="0033CC"/>
                  </a:solidFill>
                  <a:latin typeface="Tahoma" pitchFamily="34" charset="0"/>
                  <a:cs typeface="Arial" pitchFamily="34" charset="0"/>
                </a:rPr>
                <a:t>6</a:t>
              </a:r>
              <a:endParaRPr lang="he-IL" altLang="en-US" dirty="0">
                <a:solidFill>
                  <a:srgbClr val="0033CC"/>
                </a:solidFill>
                <a:latin typeface="Tahoma" pitchFamily="34" charset="0"/>
                <a:cs typeface="Arial" pitchFamily="34" charset="0"/>
              </a:endParaRPr>
            </a:p>
          </p:txBody>
        </p:sp>
      </p:grpSp>
      <p:sp>
        <p:nvSpPr>
          <p:cNvPr id="25" name="Rectangle 3">
            <a:extLst>
              <a:ext uri="{FF2B5EF4-FFF2-40B4-BE49-F238E27FC236}">
                <a16:creationId xmlns:a16="http://schemas.microsoft.com/office/drawing/2014/main" id="{3250E765-1B5C-44AB-810D-E4140C552F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274638"/>
            <a:ext cx="9144000" cy="792162"/>
          </a:xfrm>
        </p:spPr>
        <p:txBody>
          <a:bodyPr/>
          <a:lstStyle/>
          <a:p>
            <a: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Recursive factorial – step by step</a:t>
            </a:r>
          </a:p>
        </p:txBody>
      </p:sp>
    </p:spTree>
    <p:extLst>
      <p:ext uri="{BB962C8B-B14F-4D97-AF65-F5344CB8AC3E}">
        <p14:creationId xmlns:p14="http://schemas.microsoft.com/office/powerpoint/2010/main" val="1152413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כותרת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Recursion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eaLnBrk="1" hangingPunct="1">
              <a:buFont typeface="Wingdings" pitchFamily="2" charset="2"/>
              <a:buChar char="è"/>
              <a:defRPr/>
            </a:pPr>
            <a:r>
              <a:rPr lang="en-US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 every recursive call the problem is reduced.  </a:t>
            </a:r>
            <a:r>
              <a:rPr lang="en-US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 </a:t>
            </a:r>
          </a:p>
          <a:p>
            <a:pPr marL="457200" indent="-457200" eaLnBrk="1" hangingPunct="1">
              <a:buFont typeface="Wingdings" pitchFamily="2" charset="2"/>
              <a:buChar char="è"/>
              <a:defRPr/>
            </a:pPr>
            <a:r>
              <a:rPr lang="en-US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When the problem is small enough - solve directly (base case).</a:t>
            </a:r>
          </a:p>
          <a:p>
            <a:pPr marL="0" indent="0" eaLnBrk="1" hangingPunct="1">
              <a:defRPr/>
            </a:pPr>
            <a:endParaRPr lang="en-US" alt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eaLnBrk="1" hangingPunct="1">
              <a:buFontTx/>
              <a:buNone/>
              <a:defRPr/>
            </a:pPr>
            <a:r>
              <a:rPr lang="en-US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alt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divide and conquer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strategy</a:t>
            </a:r>
          </a:p>
          <a:p>
            <a:pPr marL="0" indent="0" eaLnBrk="1" hangingPunct="1">
              <a:buFontTx/>
              <a:buNone/>
              <a:defRPr/>
            </a:pPr>
            <a:endParaRPr lang="en-US" altLang="en-US" b="1" dirty="0"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endParaRPr lang="en-US" dirty="0"/>
          </a:p>
        </p:txBody>
      </p:sp>
      <p:sp>
        <p:nvSpPr>
          <p:cNvPr id="28676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8AB3FD1-62A7-421B-AC7A-01B3EC9B6536}" type="slidenum">
              <a:rPr lang="ar-SA" smtClean="0">
                <a:latin typeface="Arial" pitchFamily="34" charset="0"/>
                <a:cs typeface="Arial" pitchFamily="34" charset="0"/>
              </a:rPr>
              <a:pPr/>
              <a:t>27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pic>
        <p:nvPicPr>
          <p:cNvPr id="28677" name="Picture 2" descr="http://www.grassrootsinternetstrategy.com.au/wp-content/uploads/2013/01/Blogging-Divide-and-Conquer-Technique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05450" y="2971800"/>
            <a:ext cx="2886075" cy="329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423576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6" descr="http://3.bp.blogspot.com/-Bjl0KqGJT9o/TvfmjxZy3GI/AAAAAAAADG8/v382n3_l5No/s1600/pros+and+cons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3014663"/>
            <a:ext cx="6858000" cy="3843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74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77000" y="6400800"/>
            <a:ext cx="2133600" cy="228600"/>
          </a:xfrm>
          <a:noFill/>
        </p:spPr>
        <p:txBody>
          <a:bodyPr/>
          <a:lstStyle/>
          <a:p>
            <a:fld id="{242BE82A-6379-4A6E-8988-AF5CAD5FB007}" type="slidenum">
              <a:rPr lang="he-IL" altLang="en-US" smtClean="0">
                <a:latin typeface="Arial" pitchFamily="34" charset="0"/>
                <a:cs typeface="Arial" pitchFamily="34" charset="0"/>
              </a:rPr>
              <a:pPr/>
              <a:t>28</a:t>
            </a:fld>
            <a:endParaRPr lang="en-US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31748" name="Rectangle 2"/>
          <p:cNvSpPr>
            <a:spLocks noChangeArrowheads="1"/>
          </p:cNvSpPr>
          <p:nvPr/>
        </p:nvSpPr>
        <p:spPr bwMode="auto">
          <a:xfrm>
            <a:off x="457200" y="0"/>
            <a:ext cx="8229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altLang="en-US" sz="4400" b="1" dirty="0">
                <a:solidFill>
                  <a:srgbClr val="CC0000"/>
                </a:solidFill>
                <a:cs typeface="Arial" panose="020B0604020202020204" pitchFamily="34" charset="0"/>
              </a:rPr>
              <a:t>Pros and Cons</a:t>
            </a:r>
          </a:p>
        </p:txBody>
      </p:sp>
      <p:sp>
        <p:nvSpPr>
          <p:cNvPr id="31749" name="Rectangle 3"/>
          <p:cNvSpPr>
            <a:spLocks noChangeArrowheads="1"/>
          </p:cNvSpPr>
          <p:nvPr/>
        </p:nvSpPr>
        <p:spPr bwMode="auto">
          <a:xfrm>
            <a:off x="685800" y="1219200"/>
            <a:ext cx="32766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en-US" sz="3200" b="1" dirty="0">
                <a:solidFill>
                  <a:srgbClr val="006600"/>
                </a:solidFill>
                <a:cs typeface="Arial" panose="020B0604020202020204" pitchFamily="34" charset="0"/>
              </a:rPr>
              <a:t>Pros</a:t>
            </a: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3200" dirty="0">
                <a:solidFill>
                  <a:srgbClr val="003399"/>
                </a:solidFill>
                <a:cs typeface="Arial" panose="020B0604020202020204" pitchFamily="34" charset="0"/>
              </a:rPr>
              <a:t>S</a:t>
            </a:r>
            <a:r>
              <a:rPr lang="en-US" altLang="en-US" sz="2800" dirty="0">
                <a:solidFill>
                  <a:srgbClr val="003399"/>
                </a:solidFill>
                <a:cs typeface="Arial" panose="020B0604020202020204" pitchFamily="34" charset="0"/>
              </a:rPr>
              <a:t>hort</a:t>
            </a: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003399"/>
                </a:solidFill>
                <a:cs typeface="Arial" panose="020B0604020202020204" pitchFamily="34" charset="0"/>
              </a:rPr>
              <a:t>Natural for some problems</a:t>
            </a:r>
          </a:p>
        </p:txBody>
      </p:sp>
      <p:sp>
        <p:nvSpPr>
          <p:cNvPr id="31750" name="TextBox 2"/>
          <p:cNvSpPr txBox="1">
            <a:spLocks noChangeArrowheads="1"/>
          </p:cNvSpPr>
          <p:nvPr/>
        </p:nvSpPr>
        <p:spPr bwMode="auto">
          <a:xfrm>
            <a:off x="4267200" y="1219200"/>
            <a:ext cx="4800600" cy="1877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en-US" sz="3200" b="1" dirty="0">
                <a:solidFill>
                  <a:srgbClr val="FF0000"/>
                </a:solidFill>
                <a:cs typeface="Arial" panose="020B0604020202020204" pitchFamily="34" charset="0"/>
              </a:rPr>
              <a:t>Cons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003399"/>
                </a:solidFill>
                <a:cs typeface="Arial" panose="020B0604020202020204" pitchFamily="34" charset="0"/>
              </a:rPr>
              <a:t>Computationally inefficient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003399"/>
                </a:solidFill>
                <a:cs typeface="Arial" panose="020B0604020202020204" pitchFamily="34" charset="0"/>
              </a:rPr>
              <a:t>Hard to understand</a:t>
            </a:r>
            <a:endParaRPr lang="en-US" sz="3200" dirty="0">
              <a:solidFill>
                <a:srgbClr val="00808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93003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F3FED7B-F046-47A7-A47C-023F492893E7}" type="slidenum">
              <a:rPr lang="he-IL" altLang="en-US" smtClean="0">
                <a:latin typeface="Arial" pitchFamily="34" charset="0"/>
                <a:cs typeface="Arial" pitchFamily="34" charset="0"/>
              </a:rPr>
              <a:pPr/>
              <a:t>29</a:t>
            </a:fld>
            <a:endParaRPr lang="en-US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325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r>
              <a:rPr lang="en-US" alt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General Form of Recursive Algorithms</a:t>
            </a:r>
          </a:p>
        </p:txBody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763962"/>
            <a:ext cx="8397240" cy="2362200"/>
          </a:xfrm>
        </p:spPr>
        <p:txBody>
          <a:bodyPr/>
          <a:lstStyle/>
          <a:p>
            <a:pPr marL="0" indent="0">
              <a:lnSpc>
                <a:spcPct val="90000"/>
              </a:lnSpc>
              <a:buFontTx/>
              <a:buNone/>
              <a:defRPr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Recursive case - decomposable problem.</a:t>
            </a:r>
          </a:p>
          <a:p>
            <a:pPr marL="0" indent="0">
              <a:lnSpc>
                <a:spcPct val="90000"/>
              </a:lnSpc>
              <a:buFontTx/>
              <a:buNone/>
              <a:defRPr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Must be:</a:t>
            </a:r>
          </a:p>
          <a:p>
            <a:pPr>
              <a:lnSpc>
                <a:spcPct val="90000"/>
              </a:lnSpc>
              <a:buFontTx/>
              <a:buChar char="-"/>
              <a:defRPr/>
            </a:pPr>
            <a:r>
              <a:rPr lang="en-US" altLang="en-US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 least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one base case (the stop condition)</a:t>
            </a:r>
          </a:p>
          <a:p>
            <a:pPr>
              <a:lnSpc>
                <a:spcPct val="90000"/>
              </a:lnSpc>
              <a:buFontTx/>
              <a:buChar char="-"/>
              <a:defRPr/>
            </a:pPr>
            <a:r>
              <a:rPr lang="en-US" altLang="en-US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 least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one recursive call.</a:t>
            </a:r>
          </a:p>
          <a:p>
            <a:pPr>
              <a:lnSpc>
                <a:spcPct val="90000"/>
              </a:lnSpc>
              <a:defRPr/>
            </a:pPr>
            <a:endParaRPr lang="en-US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5A9B8E-6D28-4F91-9A56-3C5DD8969B7D}"/>
              </a:ext>
            </a:extLst>
          </p:cNvPr>
          <p:cNvSpPr txBox="1"/>
          <p:nvPr/>
        </p:nvSpPr>
        <p:spPr>
          <a:xfrm>
            <a:off x="381000" y="2013525"/>
            <a:ext cx="5562600" cy="138499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defTabSz="457200">
              <a:spcBef>
                <a:spcPts val="0"/>
              </a:spcBef>
            </a:pPr>
            <a:r>
              <a:rPr lang="pt-BR" sz="2100" b="1" dirty="0">
                <a:solidFill>
                  <a:srgbClr val="FF860D"/>
                </a:solidFill>
                <a:latin typeface="Courier" pitchFamily="49" charset="0"/>
              </a:rPr>
              <a:t>def</a:t>
            </a:r>
            <a:r>
              <a:rPr lang="pt-BR" sz="2100" b="1" dirty="0">
                <a:latin typeface="Courier" pitchFamily="49" charset="0"/>
              </a:rPr>
              <a:t> </a:t>
            </a:r>
            <a:r>
              <a:rPr lang="pt-BR" sz="2100" b="1" dirty="0">
                <a:solidFill>
                  <a:srgbClr val="0000FF"/>
                </a:solidFill>
                <a:latin typeface="Courier" pitchFamily="49" charset="0"/>
              </a:rPr>
              <a:t>factorial</a:t>
            </a:r>
            <a:r>
              <a:rPr lang="pt-BR" sz="2100" b="1" dirty="0">
                <a:latin typeface="Courier" pitchFamily="49" charset="0"/>
              </a:rPr>
              <a:t>(n):</a:t>
            </a:r>
            <a:endParaRPr lang="pt-BR" sz="2100" b="1" dirty="0">
              <a:solidFill>
                <a:srgbClr val="009A00"/>
              </a:solidFill>
            </a:endParaRPr>
          </a:p>
          <a:p>
            <a:pPr defTabSz="457200">
              <a:spcBef>
                <a:spcPts val="0"/>
              </a:spcBef>
            </a:pPr>
            <a:r>
              <a:rPr lang="pt-BR" sz="2100" b="1" dirty="0">
                <a:solidFill>
                  <a:srgbClr val="009A00"/>
                </a:solidFill>
                <a:latin typeface="Courier" pitchFamily="49" charset="0"/>
              </a:rPr>
              <a:t>	</a:t>
            </a:r>
            <a:r>
              <a:rPr lang="pt-BR" sz="2100" b="1" dirty="0">
                <a:solidFill>
                  <a:srgbClr val="FF860D"/>
                </a:solidFill>
                <a:latin typeface="Courier" pitchFamily="49" charset="0"/>
              </a:rPr>
              <a:t>if</a:t>
            </a:r>
            <a:r>
              <a:rPr lang="pt-BR" sz="2100" b="1" dirty="0">
                <a:latin typeface="Courier" pitchFamily="49" charset="0"/>
              </a:rPr>
              <a:t> n == 0: </a:t>
            </a:r>
          </a:p>
          <a:p>
            <a:pPr defTabSz="457200">
              <a:spcBef>
                <a:spcPts val="0"/>
              </a:spcBef>
            </a:pPr>
            <a:r>
              <a:rPr lang="pt-BR" sz="2100" b="1" dirty="0">
                <a:solidFill>
                  <a:srgbClr val="FF860D"/>
                </a:solidFill>
                <a:latin typeface="Courier" pitchFamily="49" charset="0"/>
              </a:rPr>
              <a:t>		return</a:t>
            </a:r>
            <a:r>
              <a:rPr lang="pt-BR" sz="2100" b="1" dirty="0">
                <a:latin typeface="Courier" pitchFamily="49" charset="0"/>
              </a:rPr>
              <a:t> 1</a:t>
            </a:r>
          </a:p>
          <a:p>
            <a:pPr defTabSz="457200">
              <a:spcBef>
                <a:spcPts val="0"/>
              </a:spcBef>
            </a:pPr>
            <a:r>
              <a:rPr lang="pt-BR" sz="2100" b="1" dirty="0">
                <a:solidFill>
                  <a:srgbClr val="FF860D"/>
                </a:solidFill>
                <a:latin typeface="Courier" pitchFamily="49" charset="0"/>
              </a:rPr>
              <a:t>	return</a:t>
            </a:r>
            <a:r>
              <a:rPr lang="pt-BR" sz="2100" b="1" dirty="0">
                <a:latin typeface="Courier" pitchFamily="49" charset="0"/>
              </a:rPr>
              <a:t> n * factorial(n-1)</a:t>
            </a:r>
          </a:p>
        </p:txBody>
      </p:sp>
    </p:spTree>
    <p:extLst>
      <p:ext uri="{BB962C8B-B14F-4D97-AF65-F5344CB8AC3E}">
        <p14:creationId xmlns:p14="http://schemas.microsoft.com/office/powerpoint/2010/main" val="3151966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1133701"/>
          </a:xfrm>
        </p:spPr>
        <p:txBody>
          <a:bodyPr/>
          <a:lstStyle/>
          <a:p>
            <a:r>
              <a:rPr lang="en-US" sz="2800" b="1" dirty="0">
                <a:solidFill>
                  <a:schemeClr val="tx1"/>
                </a:solidFill>
                <a:latin typeface="Courier"/>
              </a:rPr>
              <a:t>n! = 1*2*3*…(n-1)*n</a:t>
            </a:r>
          </a:p>
          <a:p>
            <a:r>
              <a:rPr lang="en-US" sz="2800" dirty="0">
                <a:solidFill>
                  <a:schemeClr val="tx1"/>
                </a:solidFill>
              </a:rPr>
              <a:t>An iterative implementation: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Calculating Factorial</a:t>
            </a:r>
            <a:endParaRPr lang="he-IL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DAC56B-1654-4964-A9C9-63BA9CD7F2DC}" type="slidenum">
              <a:rPr lang="ar-SA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57200" y="4124099"/>
            <a:ext cx="7848600" cy="25053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eaLnBrk="0" hangingPunct="0">
              <a:spcBef>
                <a:spcPct val="20000"/>
              </a:spcBef>
              <a:buFontTx/>
              <a:buChar char="•"/>
            </a:pPr>
            <a:r>
              <a:rPr lang="en-US" sz="2800" kern="0" dirty="0">
                <a:latin typeface="Arial Narrow"/>
              </a:rPr>
              <a:t>An alternative </a:t>
            </a:r>
            <a:r>
              <a:rPr lang="en-US" sz="28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/>
              </a:rPr>
              <a:t>Recursive</a:t>
            </a:r>
            <a:r>
              <a:rPr lang="en-US" sz="2800" kern="0" dirty="0">
                <a:solidFill>
                  <a:srgbClr val="00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/>
              </a:rPr>
              <a:t> </a:t>
            </a:r>
            <a:r>
              <a:rPr lang="en-US" sz="2800" kern="0" dirty="0">
                <a:latin typeface="Arial Narrow"/>
              </a:rPr>
              <a:t>definition: </a:t>
            </a:r>
          </a:p>
          <a:p>
            <a:pPr marL="742950" lvl="1" indent="-285750" eaLnBrk="0" hangingPunct="0">
              <a:spcBef>
                <a:spcPct val="20000"/>
              </a:spcBef>
              <a:buFontTx/>
              <a:buChar char="•"/>
            </a:pPr>
            <a:r>
              <a:rPr lang="en-US" sz="2800" b="1" kern="0" dirty="0">
                <a:latin typeface="Courier"/>
              </a:rPr>
              <a:t>n! = n * (n-1)! </a:t>
            </a:r>
          </a:p>
          <a:p>
            <a:pPr marL="742950" lvl="1" indent="-285750" eaLnBrk="0" hangingPunct="0">
              <a:spcBef>
                <a:spcPct val="20000"/>
              </a:spcBef>
              <a:buFontTx/>
              <a:buChar char="•"/>
            </a:pPr>
            <a:r>
              <a:rPr lang="en-US" sz="2800" b="1" kern="0" dirty="0">
                <a:latin typeface="Courier"/>
              </a:rPr>
              <a:t>0! = 1</a:t>
            </a:r>
          </a:p>
          <a:p>
            <a:pPr marL="342900" lvl="0" indent="-342900" eaLnBrk="0" hangingPunct="0">
              <a:spcBef>
                <a:spcPct val="20000"/>
              </a:spcBef>
              <a:buFontTx/>
              <a:buChar char="•"/>
            </a:pPr>
            <a:r>
              <a:rPr lang="en-US" sz="2800" kern="0" dirty="0">
                <a:latin typeface="Arial Narrow"/>
              </a:rPr>
              <a:t>Can we use this approach to implement another version of factorial calculation in Python 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42100FC-E787-44AE-8B4D-002F05C061E1}"/>
              </a:ext>
            </a:extLst>
          </p:cNvPr>
          <p:cNvSpPr/>
          <p:nvPr/>
        </p:nvSpPr>
        <p:spPr>
          <a:xfrm>
            <a:off x="3886200" y="2338995"/>
            <a:ext cx="4953000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200">
              <a:spcBef>
                <a:spcPts val="0"/>
              </a:spcBef>
            </a:pPr>
            <a:r>
              <a:rPr lang="en-US" sz="2200" b="1" dirty="0">
                <a:solidFill>
                  <a:srgbClr val="FF86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iterative_factorial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(n):</a:t>
            </a:r>
          </a:p>
          <a:p>
            <a:pPr defTabSz="457200">
              <a:spcBef>
                <a:spcPts val="0"/>
              </a:spcBef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result = 1</a:t>
            </a:r>
          </a:p>
          <a:p>
            <a:pPr defTabSz="457200">
              <a:spcBef>
                <a:spcPts val="0"/>
              </a:spcBef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b="1" dirty="0">
                <a:solidFill>
                  <a:srgbClr val="FF86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>
                <a:solidFill>
                  <a:srgbClr val="FF86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(2, n+1):</a:t>
            </a:r>
          </a:p>
          <a:p>
            <a:pPr defTabSz="457200">
              <a:spcBef>
                <a:spcPts val="0"/>
              </a:spcBef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result *=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457200">
              <a:spcBef>
                <a:spcPts val="0"/>
              </a:spcBef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b="1" dirty="0">
                <a:solidFill>
                  <a:srgbClr val="FF86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result</a:t>
            </a:r>
          </a:p>
        </p:txBody>
      </p:sp>
    </p:spTree>
    <p:extLst>
      <p:ext uri="{BB962C8B-B14F-4D97-AF65-F5344CB8AC3E}">
        <p14:creationId xmlns:p14="http://schemas.microsoft.com/office/powerpoint/2010/main" val="2974427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build="allAtOnce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4C835B8-BA49-46A7-807C-55852A89D2FC}" type="slidenum">
              <a:rPr lang="he-IL" altLang="en-US" smtClean="0">
                <a:latin typeface="Arial" panose="020B0604020202020204" pitchFamily="34" charset="0"/>
                <a:cs typeface="Arial" pitchFamily="34" charset="0"/>
              </a:rPr>
              <a:pPr/>
              <a:t>30</a:t>
            </a:fld>
            <a:endParaRPr lang="en-US" altLang="en-US"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Short Summary</a:t>
            </a:r>
          </a:p>
        </p:txBody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458200" cy="4724400"/>
          </a:xfrm>
        </p:spPr>
        <p:txBody>
          <a:bodyPr/>
          <a:lstStyle/>
          <a:p>
            <a:pPr>
              <a:buFontTx/>
              <a:buNone/>
              <a:defRPr/>
            </a:pPr>
            <a:r>
              <a:rPr lang="en-US" altLang="en-US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Design a recursive algorithm by</a:t>
            </a:r>
          </a:p>
          <a:p>
            <a:pPr marL="971550" lvl="1" indent="-514350">
              <a:buFontTx/>
              <a:buAutoNum type="arabicPeriod"/>
              <a:defRPr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Breaking of big problems to smaller problems</a:t>
            </a:r>
          </a:p>
          <a:p>
            <a:pPr marL="971550" lvl="1" indent="-514350">
              <a:buFontTx/>
              <a:buAutoNum type="arabicPeriod"/>
              <a:defRPr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Solving base cases directly. </a:t>
            </a:r>
          </a:p>
          <a:p>
            <a:pPr>
              <a:defRPr/>
            </a:pP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Tx/>
              <a:buNone/>
              <a:defRPr/>
            </a:pPr>
            <a:r>
              <a:rPr lang="en-US" altLang="en-US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Recursive algorithms have</a:t>
            </a:r>
          </a:p>
          <a:p>
            <a:pPr lvl="1">
              <a:buFontTx/>
              <a:buNone/>
              <a:defRPr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Stopping criteria</a:t>
            </a:r>
          </a:p>
          <a:p>
            <a:pPr lvl="1">
              <a:buFontTx/>
              <a:buNone/>
              <a:defRPr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Recursive call(s)</a:t>
            </a:r>
          </a:p>
          <a:p>
            <a:pPr lvl="1">
              <a:buFontTx/>
              <a:buNone/>
              <a:defRPr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A solution that uses solutions of smaller cases</a:t>
            </a:r>
          </a:p>
          <a:p>
            <a:pPr>
              <a:defRPr/>
            </a:pP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378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-381000" y="-457200"/>
            <a:ext cx="9982200" cy="78486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rgbClr val="33CC3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DAC56B-1654-4964-A9C9-63BA9CD7F2DC}" type="slidenum">
              <a:rPr lang="ar-SA" smtClean="0"/>
              <a:pPr>
                <a:defRPr/>
              </a:pPr>
              <a:t>31</a:t>
            </a:fld>
            <a:endParaRPr lang="en-US"/>
          </a:p>
        </p:txBody>
      </p:sp>
      <p:pic>
        <p:nvPicPr>
          <p:cNvPr id="157699" name="Picture 3"/>
          <p:cNvPicPr>
            <a:picLocks noChangeAspect="1" noChangeArrowheads="1"/>
          </p:cNvPicPr>
          <p:nvPr/>
        </p:nvPicPr>
        <p:blipFill>
          <a:blip r:embed="rId2" cstate="print"/>
          <a:srcRect l="938" t="7824" r="1979" b="5153"/>
          <a:stretch>
            <a:fillRect/>
          </a:stretch>
        </p:blipFill>
        <p:spPr bwMode="auto">
          <a:xfrm>
            <a:off x="0" y="457200"/>
            <a:ext cx="9144000" cy="447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 descr="http://educateinspirechange.org/wp-content/uploads/2014/08/fibonacci_spiral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52800" y="5105400"/>
            <a:ext cx="2837399" cy="1752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22293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C07E791-4EFA-44F1-93F4-35336908337B}" type="slidenum">
              <a:rPr lang="he-IL" altLang="en-US" smtClean="0">
                <a:latin typeface="Arial" pitchFamily="34" charset="0"/>
                <a:cs typeface="Arial" pitchFamily="34" charset="0"/>
              </a:rPr>
              <a:pPr/>
              <a:t>32</a:t>
            </a:fld>
            <a:endParaRPr lang="en-US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6323" name="Rectangle 2"/>
          <p:cNvSpPr>
            <a:spLocks noChangeArrowheads="1"/>
          </p:cNvSpPr>
          <p:nvPr/>
        </p:nvSpPr>
        <p:spPr bwMode="auto">
          <a:xfrm>
            <a:off x="457200" y="0"/>
            <a:ext cx="8229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altLang="en-US" sz="4400" b="1" dirty="0">
                <a:solidFill>
                  <a:srgbClr val="CC0000"/>
                </a:solidFill>
                <a:cs typeface="Arial" panose="020B0604020202020204" pitchFamily="34" charset="0"/>
              </a:rPr>
              <a:t>Example: Fibonacci Series</a:t>
            </a:r>
          </a:p>
        </p:txBody>
      </p:sp>
      <p:sp>
        <p:nvSpPr>
          <p:cNvPr id="56324" name="Rectangle 3"/>
          <p:cNvSpPr>
            <a:spLocks noChangeArrowheads="1"/>
          </p:cNvSpPr>
          <p:nvPr/>
        </p:nvSpPr>
        <p:spPr bwMode="auto">
          <a:xfrm>
            <a:off x="152400" y="1752600"/>
            <a:ext cx="51816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FontTx/>
              <a:buChar char="•"/>
            </a:pPr>
            <a:r>
              <a:rPr lang="en-US" altLang="en-US" sz="2600" dirty="0">
                <a:cs typeface="Arial" panose="020B0604020202020204" pitchFamily="34" charset="0"/>
              </a:rPr>
              <a:t> Fibonacci series</a:t>
            </a:r>
          </a:p>
          <a:p>
            <a:pPr>
              <a:spcBef>
                <a:spcPct val="20000"/>
              </a:spcBef>
            </a:pPr>
            <a:r>
              <a:rPr lang="en-US" altLang="en-US" sz="2600" dirty="0">
                <a:cs typeface="Arial" panose="020B0604020202020204" pitchFamily="34" charset="0"/>
              </a:rPr>
              <a:t>	0, 1, 1, 2, 3, 5, 8, 13, 21, 34</a:t>
            </a:r>
          </a:p>
          <a:p>
            <a:pPr>
              <a:spcBef>
                <a:spcPct val="20000"/>
              </a:spcBef>
            </a:pPr>
            <a:endParaRPr lang="en-US" altLang="en-US" sz="2600" dirty="0">
              <a:cs typeface="Arial" panose="020B0604020202020204" pitchFamily="34" charset="0"/>
            </a:endParaRPr>
          </a:p>
          <a:p>
            <a:pPr>
              <a:spcBef>
                <a:spcPct val="20000"/>
              </a:spcBef>
              <a:buFontTx/>
              <a:buChar char="•"/>
            </a:pPr>
            <a:r>
              <a:rPr lang="en-US" altLang="en-US" sz="2600" dirty="0">
                <a:cs typeface="Arial" panose="020B0604020202020204" pitchFamily="34" charset="0"/>
              </a:rPr>
              <a:t> Definition:</a:t>
            </a:r>
          </a:p>
          <a:p>
            <a:pPr lvl="1">
              <a:spcBef>
                <a:spcPct val="20000"/>
              </a:spcBef>
              <a:buFontTx/>
              <a:buChar char="•"/>
            </a:pPr>
            <a:r>
              <a:rPr lang="en-US" altLang="en-US" sz="2600" dirty="0">
                <a:cs typeface="Arial" panose="020B0604020202020204" pitchFamily="34" charset="0"/>
              </a:rPr>
              <a:t> fib(0) = 0</a:t>
            </a:r>
          </a:p>
          <a:p>
            <a:pPr lvl="1">
              <a:spcBef>
                <a:spcPct val="20000"/>
              </a:spcBef>
              <a:buFontTx/>
              <a:buChar char="•"/>
            </a:pPr>
            <a:r>
              <a:rPr lang="en-US" altLang="en-US" sz="2600" dirty="0">
                <a:cs typeface="Arial" panose="020B0604020202020204" pitchFamily="34" charset="0"/>
              </a:rPr>
              <a:t> fib(1) = 1</a:t>
            </a:r>
          </a:p>
          <a:p>
            <a:pPr lvl="1">
              <a:spcBef>
                <a:spcPct val="20000"/>
              </a:spcBef>
              <a:buFontTx/>
              <a:buChar char="•"/>
            </a:pPr>
            <a:r>
              <a:rPr lang="en-US" altLang="en-US" sz="2600" dirty="0">
                <a:cs typeface="Arial" panose="020B0604020202020204" pitchFamily="34" charset="0"/>
              </a:rPr>
              <a:t> fib(n) = fib(n-1) + fib(n-2)</a:t>
            </a:r>
          </a:p>
        </p:txBody>
      </p:sp>
      <p:sp>
        <p:nvSpPr>
          <p:cNvPr id="56325" name="Text Box 5"/>
          <p:cNvSpPr txBox="1">
            <a:spLocks noChangeArrowheads="1"/>
          </p:cNvSpPr>
          <p:nvPr/>
        </p:nvSpPr>
        <p:spPr bwMode="auto">
          <a:xfrm>
            <a:off x="533400" y="5867400"/>
            <a:ext cx="46482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dirty="0">
                <a:hlinkClick r:id="rId3"/>
              </a:rPr>
              <a:t>en.wikipedia.org/wiki/</a:t>
            </a:r>
            <a:r>
              <a:rPr lang="en-US" altLang="en-US" dirty="0" err="1">
                <a:hlinkClick r:id="rId3"/>
              </a:rPr>
              <a:t>Fibonacci_number</a:t>
            </a:r>
            <a:r>
              <a:rPr lang="en-US" altLang="en-US" dirty="0">
                <a:hlinkClick r:id="rId3"/>
              </a:rPr>
              <a:t> </a:t>
            </a:r>
            <a:endParaRPr lang="en-US" altLang="en-US" dirty="0"/>
          </a:p>
        </p:txBody>
      </p:sp>
      <p:pic>
        <p:nvPicPr>
          <p:cNvPr id="56326" name="Picture 6" descr="fibnacci_crime_scene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07998" y="1455738"/>
            <a:ext cx="3231201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548322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FD02C08-96CF-464F-A7C1-112D266F4825}" type="slidenum">
              <a:rPr lang="he-IL" altLang="en-US" smtClean="0">
                <a:latin typeface="Arial" pitchFamily="34" charset="0"/>
                <a:cs typeface="Arial" pitchFamily="34" charset="0"/>
              </a:rPr>
              <a:pPr/>
              <a:t>33</a:t>
            </a:fld>
            <a:endParaRPr lang="en-US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Fibonacci</a:t>
            </a:r>
          </a:p>
        </p:txBody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1"/>
            <a:ext cx="8229600" cy="3276600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altLang="en-US" sz="2800" kern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“Naturally” recursive</a:t>
            </a:r>
          </a:p>
          <a:p>
            <a:pPr>
              <a:defRPr/>
            </a:pPr>
            <a:endParaRPr lang="en-US" altLang="en-US" sz="24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Tx/>
              <a:buNone/>
              <a:defRPr/>
            </a:pPr>
            <a:r>
              <a:rPr lang="en-US" altLang="en-US" sz="2400" kern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Therefore, the recursive definition is:</a:t>
            </a:r>
          </a:p>
          <a:p>
            <a:pPr lvl="1">
              <a:defRPr/>
            </a:pPr>
            <a:r>
              <a:rPr lang="en-US" altLang="en-US" sz="24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fib(0) = 0  </a:t>
            </a:r>
          </a:p>
          <a:p>
            <a:pPr lvl="1">
              <a:defRPr/>
            </a:pPr>
            <a:endParaRPr lang="en-US" altLang="en-US" sz="1100" kern="120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lvl="1">
              <a:defRPr/>
            </a:pPr>
            <a:r>
              <a:rPr lang="en-US" altLang="en-US" sz="24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fib(1) = 1  </a:t>
            </a:r>
          </a:p>
          <a:p>
            <a:pPr lvl="1">
              <a:defRPr/>
            </a:pPr>
            <a:endParaRPr lang="en-US" altLang="en-US" sz="1100" kern="120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lvl="1">
              <a:defRPr/>
            </a:pPr>
            <a:r>
              <a:rPr lang="en-US" altLang="en-US" sz="24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fib(n) = fib(n-1) + fib(n-2) </a:t>
            </a:r>
          </a:p>
        </p:txBody>
      </p:sp>
      <p:sp>
        <p:nvSpPr>
          <p:cNvPr id="5" name="Left Arrow 4"/>
          <p:cNvSpPr/>
          <p:nvPr/>
        </p:nvSpPr>
        <p:spPr bwMode="auto">
          <a:xfrm>
            <a:off x="2819400" y="2895600"/>
            <a:ext cx="1600200" cy="609600"/>
          </a:xfrm>
          <a:prstGeom prst="leftArrow">
            <a:avLst/>
          </a:prstGeom>
          <a:noFill/>
          <a:ln w="9525" cap="flat" cmpd="sng" algn="ctr">
            <a:solidFill>
              <a:srgbClr val="33CC3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Base case</a:t>
            </a:r>
            <a:endParaRPr kumimoji="0" 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6" name="Left Arrow 5"/>
          <p:cNvSpPr/>
          <p:nvPr/>
        </p:nvSpPr>
        <p:spPr bwMode="auto">
          <a:xfrm>
            <a:off x="2819400" y="3562350"/>
            <a:ext cx="1600200" cy="609600"/>
          </a:xfrm>
          <a:prstGeom prst="leftArrow">
            <a:avLst/>
          </a:prstGeom>
          <a:noFill/>
          <a:ln w="9525" cap="flat" cmpd="sng" algn="ctr">
            <a:solidFill>
              <a:srgbClr val="33CC3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Base case</a:t>
            </a:r>
            <a:endParaRPr kumimoji="0" 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pic>
        <p:nvPicPr>
          <p:cNvPr id="8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67225" y="2895600"/>
            <a:ext cx="723900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848600" y="4109710"/>
            <a:ext cx="85725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901066" y="4048125"/>
            <a:ext cx="762000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88758" y="3619500"/>
            <a:ext cx="723900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7548766" y="4234190"/>
            <a:ext cx="3810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dirty="0">
                <a:cs typeface="Arial" panose="020B0604020202020204" pitchFamily="34" charset="0"/>
              </a:rPr>
              <a:t>+</a:t>
            </a:r>
            <a:endParaRPr lang="he-IL" sz="2800" dirty="0">
              <a:cs typeface="Arial" panose="020B0604020202020204" pitchFamily="34" charset="0"/>
            </a:endParaRPr>
          </a:p>
        </p:txBody>
      </p:sp>
      <p:sp>
        <p:nvSpPr>
          <p:cNvPr id="7" name="Left Arrow 6"/>
          <p:cNvSpPr/>
          <p:nvPr/>
        </p:nvSpPr>
        <p:spPr bwMode="auto">
          <a:xfrm>
            <a:off x="4850707" y="4267200"/>
            <a:ext cx="1959667" cy="609600"/>
          </a:xfrm>
          <a:prstGeom prst="leftArrow">
            <a:avLst/>
          </a:prstGeom>
          <a:noFill/>
          <a:ln w="9525" cap="flat" cmpd="sng" algn="ctr">
            <a:solidFill>
              <a:srgbClr val="33CC3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Recursive calls</a:t>
            </a:r>
            <a:endParaRPr kumimoji="0" 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495D17D-22A9-4C22-8F8F-F08A11DBB9AD}"/>
              </a:ext>
            </a:extLst>
          </p:cNvPr>
          <p:cNvSpPr/>
          <p:nvPr/>
        </p:nvSpPr>
        <p:spPr>
          <a:xfrm>
            <a:off x="457200" y="4991100"/>
            <a:ext cx="8417617" cy="15542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b="1" dirty="0">
                <a:solidFill>
                  <a:srgbClr val="FF86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fibonacci_rec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(n):</a:t>
            </a:r>
          </a:p>
          <a:p>
            <a:pPr>
              <a:spcBef>
                <a:spcPts val="600"/>
              </a:spcBef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>
                <a:solidFill>
                  <a:srgbClr val="FF86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 &lt; 2:</a:t>
            </a:r>
          </a:p>
          <a:p>
            <a:pPr>
              <a:spcBef>
                <a:spcPts val="600"/>
              </a:spcBef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b="1" dirty="0">
                <a:solidFill>
                  <a:srgbClr val="FF86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</a:t>
            </a:r>
          </a:p>
          <a:p>
            <a:pPr>
              <a:spcBef>
                <a:spcPts val="600"/>
              </a:spcBef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>
                <a:solidFill>
                  <a:srgbClr val="FF86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fibonacci_rec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(n-1) +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fibonacci_rec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(n-2)</a:t>
            </a:r>
          </a:p>
        </p:txBody>
      </p:sp>
    </p:spTree>
    <p:extLst>
      <p:ext uri="{BB962C8B-B14F-4D97-AF65-F5344CB8AC3E}">
        <p14:creationId xmlns:p14="http://schemas.microsoft.com/office/powerpoint/2010/main" val="16795198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3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3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2" grpId="0"/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E80EA5AB-9B84-4800-97C3-0DB50C549533}" type="slidenum">
              <a:rPr lang="he-IL" smtClean="0">
                <a:cs typeface="Arial" pitchFamily="34" charset="0"/>
              </a:rPr>
              <a:pPr eaLnBrk="1" hangingPunct="1"/>
              <a:t>34</a:t>
            </a:fld>
            <a:endParaRPr lang="en-US">
              <a:cs typeface="Arial" pitchFamily="34" charset="0"/>
            </a:endParaRPr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 "/>
                <a:cs typeface="Times New Roman" pitchFamily="18" charset="0"/>
              </a:rPr>
              <a:t>Example: Modulo </a:t>
            </a:r>
          </a:p>
        </p:txBody>
      </p:sp>
      <p:sp>
        <p:nvSpPr>
          <p:cNvPr id="5222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661319"/>
            <a:ext cx="7772400" cy="99060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Given the following iterative version of modulo calculation - find the recursive definition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85800" y="4576108"/>
            <a:ext cx="6324600" cy="193899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>
              <a:buAutoNum type="arabicPeriod"/>
            </a:pPr>
            <a:r>
              <a:rPr lang="en-US" sz="2400" dirty="0"/>
              <a:t>Base case?</a:t>
            </a:r>
          </a:p>
          <a:p>
            <a:pPr marL="342900" indent="-342900">
              <a:buAutoNum type="arabicPeriod"/>
            </a:pPr>
            <a:r>
              <a:rPr lang="en-US" sz="2400" dirty="0"/>
              <a:t>What is the recursive call?</a:t>
            </a:r>
          </a:p>
          <a:p>
            <a:pPr marL="342900" indent="-342900">
              <a:buAutoNum type="arabicPeriod"/>
            </a:pPr>
            <a:r>
              <a:rPr lang="en-US" sz="2400" dirty="0"/>
              <a:t>How do we use the result of the recursive call to calculate the value for n?</a:t>
            </a:r>
            <a:endParaRPr lang="he-IL" sz="2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D985FF6-87C7-4B84-8619-0F97CF1216E4}"/>
              </a:ext>
            </a:extLst>
          </p:cNvPr>
          <p:cNvSpPr/>
          <p:nvPr/>
        </p:nvSpPr>
        <p:spPr>
          <a:xfrm>
            <a:off x="2895600" y="2865290"/>
            <a:ext cx="4572000" cy="1554272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457200">
              <a:spcBef>
                <a:spcPts val="600"/>
              </a:spcBef>
            </a:pPr>
            <a:r>
              <a:rPr lang="en-US" sz="2000" b="1" dirty="0">
                <a:solidFill>
                  <a:srgbClr val="FF86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modulo_iter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(a, b):</a:t>
            </a:r>
          </a:p>
          <a:p>
            <a:pPr defTabSz="457200">
              <a:spcBef>
                <a:spcPts val="600"/>
              </a:spcBef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>
                <a:solidFill>
                  <a:srgbClr val="FF86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 &gt;= b:</a:t>
            </a:r>
          </a:p>
          <a:p>
            <a:pPr defTabSz="457200">
              <a:spcBef>
                <a:spcPts val="600"/>
              </a:spcBef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a -= b</a:t>
            </a:r>
          </a:p>
          <a:p>
            <a:pPr defTabSz="457200">
              <a:spcBef>
                <a:spcPts val="600"/>
              </a:spcBef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>
                <a:solidFill>
                  <a:srgbClr val="FF86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</a:t>
            </a:r>
          </a:p>
        </p:txBody>
      </p:sp>
    </p:spTree>
    <p:extLst>
      <p:ext uri="{BB962C8B-B14F-4D97-AF65-F5344CB8AC3E}">
        <p14:creationId xmlns:p14="http://schemas.microsoft.com/office/powerpoint/2010/main" val="10650586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43086447-0519-45A8-904C-C10F52801B70}" type="slidenum">
              <a:rPr lang="he-IL" smtClean="0">
                <a:cs typeface="Arial" pitchFamily="34" charset="0"/>
              </a:rPr>
              <a:pPr eaLnBrk="1" hangingPunct="1"/>
              <a:t>35</a:t>
            </a:fld>
            <a:endParaRPr lang="en-US">
              <a:cs typeface="Arial" pitchFamily="34" charset="0"/>
            </a:endParaRPr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Solution: Recursive Modulo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062C626-EF71-4EB0-A47E-1CED74514759}"/>
              </a:ext>
            </a:extLst>
          </p:cNvPr>
          <p:cNvSpPr txBox="1"/>
          <p:nvPr/>
        </p:nvSpPr>
        <p:spPr>
          <a:xfrm>
            <a:off x="611507" y="2630031"/>
            <a:ext cx="7616188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2800" b="1" dirty="0">
                <a:solidFill>
                  <a:srgbClr val="FF86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modulo_rec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(a, b):</a:t>
            </a:r>
          </a:p>
          <a:p>
            <a:pPr>
              <a:spcBef>
                <a:spcPts val="0"/>
              </a:spcBef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b="1" dirty="0">
                <a:solidFill>
                  <a:srgbClr val="FF86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 &lt; b:</a:t>
            </a:r>
          </a:p>
          <a:p>
            <a:pPr>
              <a:spcBef>
                <a:spcPts val="0"/>
              </a:spcBef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800" b="1" dirty="0">
                <a:solidFill>
                  <a:srgbClr val="FF86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</a:t>
            </a:r>
          </a:p>
          <a:p>
            <a:pPr>
              <a:spcBef>
                <a:spcPts val="0"/>
              </a:spcBef>
            </a:pPr>
            <a:r>
              <a:rPr lang="en-US" sz="2800" b="1" dirty="0">
                <a:solidFill>
                  <a:srgbClr val="FF86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else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>
              <a:spcBef>
                <a:spcPts val="0"/>
              </a:spcBef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800" b="1" dirty="0">
                <a:solidFill>
                  <a:srgbClr val="FF86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modulo_rec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(a-b, b)</a:t>
            </a:r>
          </a:p>
        </p:txBody>
      </p:sp>
      <p:pic>
        <p:nvPicPr>
          <p:cNvPr id="8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19675" y="3200400"/>
            <a:ext cx="723900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53000" y="4962525"/>
            <a:ext cx="85725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819400" y="4810125"/>
            <a:ext cx="762000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6696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Recursive List sum</a:t>
            </a:r>
            <a:endParaRPr lang="he-IL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Given a list of numbers, calculate their sum using a recursive function.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Now write an alternative implementation that does not use slicing..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DAC56B-1654-4964-A9C9-63BA9CD7F2DC}" type="slidenum">
              <a:rPr lang="ar-SA" smtClean="0"/>
              <a:pPr>
                <a:defRPr/>
              </a:pPr>
              <a:t>36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E543B0-E440-45F8-8097-AD1A5EB55425}"/>
              </a:ext>
            </a:extLst>
          </p:cNvPr>
          <p:cNvSpPr txBox="1"/>
          <p:nvPr/>
        </p:nvSpPr>
        <p:spPr>
          <a:xfrm>
            <a:off x="818138" y="2514600"/>
            <a:ext cx="6801862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2000" b="1" dirty="0">
                <a:solidFill>
                  <a:srgbClr val="FF86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rec_sum_list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>
              <a:spcBef>
                <a:spcPts val="0"/>
              </a:spcBef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rgbClr val="FF86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rgbClr val="8037B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== 1:</a:t>
            </a:r>
          </a:p>
          <a:p>
            <a:pPr>
              <a:spcBef>
                <a:spcPts val="0"/>
              </a:spcBef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b="1" dirty="0">
                <a:solidFill>
                  <a:srgbClr val="FF86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[0]</a:t>
            </a:r>
          </a:p>
          <a:p>
            <a:pPr>
              <a:spcBef>
                <a:spcPts val="0"/>
              </a:spcBef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rgbClr val="FF86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[0] +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rec_sum_list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[1:])</a:t>
            </a:r>
          </a:p>
          <a:p>
            <a:pPr>
              <a:spcBef>
                <a:spcPts val="0"/>
              </a:spcBef>
            </a:pPr>
            <a:endParaRPr lang="pt-BR" sz="20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endParaRPr lang="pt-BR" sz="20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pt-BR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rec_sum_list([1,3,5,7])</a:t>
            </a:r>
          </a:p>
          <a:p>
            <a:pPr>
              <a:spcBef>
                <a:spcPts val="0"/>
              </a:spcBef>
            </a:pPr>
            <a:r>
              <a:rPr lang="pt-BR" sz="20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endParaRPr lang="en-US" sz="2000" b="1" dirty="0">
              <a:solidFill>
                <a:srgbClr val="0033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7723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ACA4A2F-9A98-4C7F-9187-8032A92E1C30}"/>
              </a:ext>
            </a:extLst>
          </p:cNvPr>
          <p:cNvSpPr/>
          <p:nvPr/>
        </p:nvSpPr>
        <p:spPr>
          <a:xfrm>
            <a:off x="266700" y="1219200"/>
            <a:ext cx="8610600" cy="4985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200">
              <a:spcBef>
                <a:spcPts val="600"/>
              </a:spcBef>
            </a:pPr>
            <a:r>
              <a:rPr lang="en-US" sz="1400" b="1" dirty="0">
                <a:solidFill>
                  <a:srgbClr val="FF86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rec_sum_list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457200">
              <a:spcBef>
                <a:spcPts val="600"/>
              </a:spcBef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b="1" dirty="0">
                <a:solidFill>
                  <a:srgbClr val="FF86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== 1:</a:t>
            </a:r>
          </a:p>
          <a:p>
            <a:pPr defTabSz="457200">
              <a:spcBef>
                <a:spcPts val="600"/>
              </a:spcBef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400" b="1" dirty="0">
                <a:solidFill>
                  <a:srgbClr val="FF86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[0]</a:t>
            </a:r>
          </a:p>
          <a:p>
            <a:pPr defTabSz="457200">
              <a:spcBef>
                <a:spcPts val="600"/>
              </a:spcBef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b="1" dirty="0">
                <a:solidFill>
                  <a:srgbClr val="FF86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[0] +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rec_sum_list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[1:])</a:t>
            </a:r>
          </a:p>
          <a:p>
            <a:pPr defTabSz="457200">
              <a:spcBef>
                <a:spcPts val="600"/>
              </a:spcBef>
            </a:pP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457200">
              <a:spcBef>
                <a:spcPts val="600"/>
              </a:spcBef>
            </a:pP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A more efficient version that does not uses slicing</a:t>
            </a:r>
          </a:p>
          <a:p>
            <a:pPr defTabSz="457200">
              <a:spcBef>
                <a:spcPts val="600"/>
              </a:spcBef>
            </a:pP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(slicing create a copy of the sliced sub-list)</a:t>
            </a:r>
          </a:p>
          <a:p>
            <a:pPr defTabSz="457200">
              <a:spcBef>
                <a:spcPts val="600"/>
              </a:spcBef>
            </a:pP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457200">
              <a:spcBef>
                <a:spcPts val="600"/>
              </a:spcBef>
            </a:pPr>
            <a:r>
              <a:rPr lang="en-US" sz="1400" b="1" dirty="0">
                <a:solidFill>
                  <a:srgbClr val="FF86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rec_sum_list_idx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idx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457200">
              <a:spcBef>
                <a:spcPts val="600"/>
              </a:spcBef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FF86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idx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n-US" sz="14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)-1:</a:t>
            </a:r>
          </a:p>
          <a:p>
            <a:pPr defTabSz="457200">
              <a:spcBef>
                <a:spcPts val="600"/>
              </a:spcBef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>
                <a:solidFill>
                  <a:srgbClr val="FF86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idx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defTabSz="457200">
              <a:spcBef>
                <a:spcPts val="600"/>
              </a:spcBef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FF86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idx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+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rec_sum_list_idx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idx+1)</a:t>
            </a:r>
          </a:p>
          <a:p>
            <a:pPr defTabSz="457200">
              <a:spcBef>
                <a:spcPts val="600"/>
              </a:spcBef>
            </a:pP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457200">
              <a:spcBef>
                <a:spcPts val="600"/>
              </a:spcBef>
            </a:pP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myList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[3,7,2,1]</a:t>
            </a:r>
          </a:p>
          <a:p>
            <a:pPr defTabSz="457200">
              <a:spcBef>
                <a:spcPts val="600"/>
              </a:spcBef>
            </a:pPr>
            <a:r>
              <a:rPr lang="en-US" sz="1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myList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using Python's built-in sum function</a:t>
            </a:r>
          </a:p>
          <a:p>
            <a:pPr defTabSz="457200">
              <a:spcBef>
                <a:spcPts val="600"/>
              </a:spcBef>
            </a:pPr>
            <a:r>
              <a:rPr lang="en-US" sz="1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rec_sum_list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myList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using our own recursive implementation</a:t>
            </a:r>
          </a:p>
          <a:p>
            <a:pPr defTabSz="457200">
              <a:spcBef>
                <a:spcPts val="600"/>
              </a:spcBef>
            </a:pPr>
            <a:r>
              <a:rPr lang="en-US" sz="1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rec_sum_list_idx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myList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0)) 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using efficient recursive implementation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82982"/>
          </a:xfrm>
        </p:spPr>
        <p:txBody>
          <a:bodyPr/>
          <a:lstStyle/>
          <a:p>
            <a:r>
              <a:rPr lang="en-US" b="1" dirty="0">
                <a:latin typeface="Arial "/>
              </a:rPr>
              <a:t>Recursive List sum</a:t>
            </a:r>
            <a:endParaRPr lang="he-IL" b="1" dirty="0">
              <a:latin typeface="Arial 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DAC56B-1654-4964-A9C9-63BA9CD7F2DC}" type="slidenum">
              <a:rPr lang="ar-SA" smtClean="0"/>
              <a:pPr>
                <a:defRPr/>
              </a:pPr>
              <a:t>37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101584" y="4267200"/>
            <a:ext cx="60960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he-IL" dirty="0">
                <a:solidFill>
                  <a:srgbClr val="0033CC"/>
                </a:solidFill>
              </a:rPr>
              <a:t>13</a:t>
            </a:r>
          </a:p>
          <a:p>
            <a:pPr algn="ctr"/>
            <a:r>
              <a:rPr lang="he-IL" dirty="0">
                <a:solidFill>
                  <a:srgbClr val="0033CC"/>
                </a:solidFill>
              </a:rPr>
              <a:t>13</a:t>
            </a:r>
          </a:p>
          <a:p>
            <a:pPr algn="ctr"/>
            <a:r>
              <a:rPr lang="he-IL" dirty="0">
                <a:solidFill>
                  <a:srgbClr val="0033CC"/>
                </a:solidFill>
              </a:rPr>
              <a:t>13</a:t>
            </a:r>
          </a:p>
        </p:txBody>
      </p:sp>
      <p:sp>
        <p:nvSpPr>
          <p:cNvPr id="9" name="Line Callout 1 8"/>
          <p:cNvSpPr/>
          <p:nvPr/>
        </p:nvSpPr>
        <p:spPr bwMode="auto">
          <a:xfrm>
            <a:off x="5891784" y="3581400"/>
            <a:ext cx="2209800" cy="457200"/>
          </a:xfrm>
          <a:prstGeom prst="borderCallout1">
            <a:avLst>
              <a:gd name="adj1" fmla="val 53671"/>
              <a:gd name="adj2" fmla="val -1108"/>
              <a:gd name="adj3" fmla="val 27262"/>
              <a:gd name="adj4" fmla="val -99127"/>
            </a:avLst>
          </a:prstGeom>
          <a:solidFill>
            <a:schemeClr val="accent5"/>
          </a:solidFill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/>
              <a:t>Even better: </a:t>
            </a:r>
            <a:r>
              <a:rPr lang="en-US" dirty="0" err="1"/>
              <a:t>idx</a:t>
            </a:r>
            <a:r>
              <a:rPr lang="en-US" dirty="0"/>
              <a:t>=0</a:t>
            </a:r>
            <a:endParaRPr lang="he-IL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A62D64B-58BB-4EAD-8213-FDB8C954FBC8}"/>
              </a:ext>
            </a:extLst>
          </p:cNvPr>
          <p:cNvCxnSpPr>
            <a:cxnSpLocks/>
            <a:stCxn id="9" idx="1"/>
          </p:cNvCxnSpPr>
          <p:nvPr/>
        </p:nvCxnSpPr>
        <p:spPr bwMode="auto">
          <a:xfrm flipH="1">
            <a:off x="3886200" y="4038600"/>
            <a:ext cx="3110484" cy="1828800"/>
          </a:xfrm>
          <a:prstGeom prst="line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830615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Recursive Nested-lists Sum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Input: a list of lists, each internal list contains only numbers</a:t>
            </a:r>
          </a:p>
          <a:p>
            <a:r>
              <a:rPr lang="en-US" dirty="0">
                <a:solidFill>
                  <a:schemeClr val="tx1"/>
                </a:solidFill>
              </a:rPr>
              <a:t>Output: a list that contains the sums of each internal list from the input.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For example: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For [ [1,2,3], [4] ] the result is [6, 4]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DAC56B-1654-4964-A9C9-63BA9CD7F2DC}" type="slidenum">
              <a:rPr lang="ar-SA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35597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Nested-lists Sum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More examples: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DAC56B-1654-4964-A9C9-63BA9CD7F2DC}" type="slidenum">
              <a:rPr lang="ar-SA" smtClean="0"/>
              <a:pPr>
                <a:defRPr/>
              </a:pPr>
              <a:t>39</a:t>
            </a:fld>
            <a:endParaRPr 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122" y="2148992"/>
            <a:ext cx="3871291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lowchart: Process 5"/>
          <p:cNvSpPr/>
          <p:nvPr/>
        </p:nvSpPr>
        <p:spPr>
          <a:xfrm>
            <a:off x="5220072" y="2204864"/>
            <a:ext cx="3312368" cy="1147936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this call, the input contains only one list. The list has no elements, so its sum is 0.</a:t>
            </a:r>
            <a:endParaRPr lang="he-IL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Straight Arrow Connector 6"/>
          <p:cNvCxnSpPr>
            <a:stCxn id="6" idx="1"/>
          </p:cNvCxnSpPr>
          <p:nvPr/>
        </p:nvCxnSpPr>
        <p:spPr>
          <a:xfrm flipH="1">
            <a:off x="2895600" y="2778832"/>
            <a:ext cx="2324472" cy="1335968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cxnSpLocks/>
            <a:stCxn id="9" idx="1"/>
          </p:cNvCxnSpPr>
          <p:nvPr/>
        </p:nvCxnSpPr>
        <p:spPr>
          <a:xfrm flipH="1" flipV="1">
            <a:off x="2667000" y="4724400"/>
            <a:ext cx="2284898" cy="185144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lowchart: Process 8"/>
          <p:cNvSpPr/>
          <p:nvPr/>
        </p:nvSpPr>
        <p:spPr>
          <a:xfrm>
            <a:off x="4951898" y="4408887"/>
            <a:ext cx="3312368" cy="1001313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this call, there are no lists to sum, so the output would be an empty list</a:t>
            </a:r>
            <a:endParaRPr lang="he-IL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Hexagon 9"/>
          <p:cNvSpPr/>
          <p:nvPr/>
        </p:nvSpPr>
        <p:spPr>
          <a:xfrm>
            <a:off x="702618" y="5257800"/>
            <a:ext cx="3528392" cy="1375767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number of elements in the returned list equals to the number of lists in the input list</a:t>
            </a:r>
          </a:p>
        </p:txBody>
      </p:sp>
    </p:spTree>
    <p:extLst>
      <p:ext uri="{BB962C8B-B14F-4D97-AF65-F5344CB8AC3E}">
        <p14:creationId xmlns:p14="http://schemas.microsoft.com/office/powerpoint/2010/main" val="4157595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 bwMode="auto">
          <a:xfrm>
            <a:off x="914400" y="3581400"/>
            <a:ext cx="7162800" cy="297180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accent2">
                  <a:lumMod val="20000"/>
                  <a:lumOff val="80000"/>
                  <a:alpha val="49000"/>
                </a:schemeClr>
              </a:gs>
            </a:gsLst>
            <a:path path="rect">
              <a:fillToRect l="50000" t="50000" r="50000" b="50000"/>
            </a:path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endParaRPr lang="he-IL">
              <a:latin typeface="Arial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914400" y="1676400"/>
            <a:ext cx="7162800" cy="121920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accent2">
                  <a:lumMod val="20000"/>
                  <a:lumOff val="80000"/>
                  <a:alpha val="49000"/>
                </a:schemeClr>
              </a:gs>
            </a:gsLst>
            <a:path path="rect">
              <a:fillToRect l="50000" t="50000" r="50000" b="50000"/>
            </a:path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69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58000" y="6400800"/>
            <a:ext cx="2133600" cy="228600"/>
          </a:xfrm>
          <a:noFill/>
        </p:spPr>
        <p:txBody>
          <a:bodyPr/>
          <a:lstStyle/>
          <a:p>
            <a:fld id="{2FF22AE8-842C-4323-9E64-2009BCB1000F}" type="slidenum">
              <a:rPr lang="he-IL" altLang="en-US" smtClean="0">
                <a:latin typeface="Arial" pitchFamily="34" charset="0"/>
                <a:cs typeface="Arial" pitchFamily="34" charset="0"/>
              </a:rPr>
              <a:pPr/>
              <a:t>4</a:t>
            </a:fld>
            <a:endParaRPr lang="en-US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9699" name="Rectangle 2"/>
          <p:cNvSpPr>
            <a:spLocks noChangeArrowheads="1"/>
          </p:cNvSpPr>
          <p:nvPr/>
        </p:nvSpPr>
        <p:spPr bwMode="auto">
          <a:xfrm>
            <a:off x="457200" y="0"/>
            <a:ext cx="8229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altLang="en-US" sz="4400" b="1" dirty="0">
                <a:solidFill>
                  <a:srgbClr val="CC0000"/>
                </a:solidFill>
                <a:cs typeface="Arial" panose="020B0604020202020204" pitchFamily="34" charset="0"/>
              </a:rPr>
              <a:t>Iterative Versus Recursive</a:t>
            </a:r>
          </a:p>
        </p:txBody>
      </p:sp>
      <p:sp>
        <p:nvSpPr>
          <p:cNvPr id="22532" name="Rectangle 3"/>
          <p:cNvSpPr>
            <a:spLocks noChangeArrowheads="1"/>
          </p:cNvSpPr>
          <p:nvPr/>
        </p:nvSpPr>
        <p:spPr bwMode="auto">
          <a:xfrm>
            <a:off x="3962400" y="1752600"/>
            <a:ext cx="41148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en-US" sz="2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4! = 1*2*3*4 = 2*3*4 = 6*4 = 24</a:t>
            </a:r>
          </a:p>
          <a:p>
            <a:pPr>
              <a:spcBef>
                <a:spcPct val="20000"/>
              </a:spcBef>
              <a:defRPr/>
            </a:pPr>
            <a:endParaRPr lang="en-US" sz="2200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838200" y="1295400"/>
            <a:ext cx="2530475" cy="1328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  <a:defRPr/>
            </a:pPr>
            <a:endParaRPr lang="he-IL" sz="2000" kern="0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ct val="20000"/>
              </a:spcBef>
              <a:defRPr/>
            </a:pPr>
            <a:r>
              <a:rPr lang="en-US" sz="2400" kern="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n! = 1*2*3*….*n</a:t>
            </a:r>
            <a:endParaRPr lang="he-IL" sz="2400" kern="0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ct val="20000"/>
              </a:spcBef>
              <a:defRPr/>
            </a:pPr>
            <a:endParaRPr lang="en-US" sz="2000" kern="0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ct val="20000"/>
              </a:spcBef>
              <a:defRPr/>
            </a:pPr>
            <a:r>
              <a:rPr lang="en-US" sz="2000" kern="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      </a:t>
            </a:r>
          </a:p>
          <a:p>
            <a:pPr algn="ctr">
              <a:spcBef>
                <a:spcPct val="20000"/>
              </a:spcBef>
              <a:defRPr/>
            </a:pPr>
            <a:endParaRPr lang="he-IL" sz="2000" kern="0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ct val="20000"/>
              </a:spcBef>
              <a:defRPr/>
            </a:pPr>
            <a:endParaRPr lang="he-IL" sz="3200" kern="0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1295400" y="2057400"/>
            <a:ext cx="1954212" cy="595313"/>
            <a:chOff x="556" y="2064"/>
            <a:chExt cx="1100" cy="375"/>
          </a:xfrm>
        </p:grpSpPr>
        <p:sp>
          <p:nvSpPr>
            <p:cNvPr id="29706" name="AutoShape 8"/>
            <p:cNvSpPr>
              <a:spLocks/>
            </p:cNvSpPr>
            <p:nvPr/>
          </p:nvSpPr>
          <p:spPr bwMode="auto">
            <a:xfrm rot="-5400000">
              <a:off x="1056" y="1656"/>
              <a:ext cx="192" cy="1008"/>
            </a:xfrm>
            <a:prstGeom prst="leftBrace">
              <a:avLst>
                <a:gd name="adj1" fmla="val 4375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 altLang="en-US"/>
            </a:p>
          </p:txBody>
        </p:sp>
        <p:sp>
          <p:nvSpPr>
            <p:cNvPr id="29707" name="Text Box 9"/>
            <p:cNvSpPr txBox="1">
              <a:spLocks noChangeArrowheads="1"/>
            </p:cNvSpPr>
            <p:nvPr/>
          </p:nvSpPr>
          <p:spPr bwMode="auto">
            <a:xfrm>
              <a:off x="556" y="2206"/>
              <a:ext cx="1055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342900" indent="-342900" algn="r"/>
              <a:r>
                <a:rPr lang="en-US" altLang="en-US" b="1" dirty="0"/>
                <a:t>n iterations</a:t>
              </a:r>
            </a:p>
          </p:txBody>
        </p:sp>
      </p:grp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1203325" y="3810000"/>
            <a:ext cx="2530475" cy="947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en-US" sz="2400" kern="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n! = n*(n-1)!</a:t>
            </a:r>
            <a:endParaRPr lang="he-IL" sz="2400" kern="0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ct val="20000"/>
              </a:spcBef>
              <a:defRPr/>
            </a:pPr>
            <a:r>
              <a:rPr lang="en-US" sz="2400" kern="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0! = 1</a:t>
            </a:r>
            <a:endParaRPr lang="he-IL" sz="2400" kern="0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ct val="20000"/>
              </a:spcBef>
              <a:defRPr/>
            </a:pPr>
            <a:endParaRPr lang="en-US" sz="2000" kern="0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ct val="20000"/>
              </a:spcBef>
              <a:defRPr/>
            </a:pPr>
            <a:r>
              <a:rPr lang="en-US" sz="2000" kern="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      </a:t>
            </a:r>
          </a:p>
          <a:p>
            <a:pPr algn="ctr">
              <a:spcBef>
                <a:spcPct val="20000"/>
              </a:spcBef>
              <a:defRPr/>
            </a:pPr>
            <a:endParaRPr lang="he-IL" sz="2000" kern="0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ct val="20000"/>
              </a:spcBef>
              <a:defRPr/>
            </a:pPr>
            <a:endParaRPr lang="he-IL" sz="3200" kern="0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AutoShape 4"/>
          <p:cNvSpPr>
            <a:spLocks/>
          </p:cNvSpPr>
          <p:nvPr/>
        </p:nvSpPr>
        <p:spPr bwMode="auto">
          <a:xfrm>
            <a:off x="1066800" y="3886200"/>
            <a:ext cx="152400" cy="762000"/>
          </a:xfrm>
          <a:prstGeom prst="leftBrace">
            <a:avLst>
              <a:gd name="adj1" fmla="val 41667"/>
              <a:gd name="adj2" fmla="val 50000"/>
            </a:avLst>
          </a:prstGeom>
          <a:ln w="19050"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 anchor="ctr"/>
          <a:lstStyle/>
          <a:p>
            <a:pPr marL="342900" indent="-342900" algn="ctr">
              <a:defRPr/>
            </a:pPr>
            <a:endParaRPr lang="he-IL" b="1"/>
          </a:p>
        </p:txBody>
      </p:sp>
      <p:sp>
        <p:nvSpPr>
          <p:cNvPr id="29705" name="Rectangle 3"/>
          <p:cNvSpPr>
            <a:spLocks noChangeArrowheads="1"/>
          </p:cNvSpPr>
          <p:nvPr/>
        </p:nvSpPr>
        <p:spPr bwMode="auto">
          <a:xfrm>
            <a:off x="3962400" y="3733800"/>
            <a:ext cx="403860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en-US" sz="2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4! = 4*3! </a:t>
            </a:r>
          </a:p>
          <a:p>
            <a:pPr>
              <a:spcBef>
                <a:spcPct val="20000"/>
              </a:spcBef>
            </a:pPr>
            <a:r>
              <a:rPr lang="en-US" altLang="en-US" sz="2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   = 4*(3*2!) </a:t>
            </a:r>
          </a:p>
          <a:p>
            <a:pPr>
              <a:spcBef>
                <a:spcPct val="20000"/>
              </a:spcBef>
            </a:pPr>
            <a:r>
              <a:rPr lang="en-US" altLang="en-US" sz="2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   = 4*(3*(2*1!))</a:t>
            </a:r>
          </a:p>
          <a:p>
            <a:pPr>
              <a:spcBef>
                <a:spcPct val="20000"/>
              </a:spcBef>
            </a:pPr>
            <a:r>
              <a:rPr lang="en-US" altLang="en-US" sz="2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   =4*(3*(2*(1*0!))) </a:t>
            </a:r>
          </a:p>
          <a:p>
            <a:pPr>
              <a:spcBef>
                <a:spcPct val="20000"/>
              </a:spcBef>
            </a:pPr>
            <a:r>
              <a:rPr lang="en-US" altLang="en-US" sz="2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   =4*(3*(2*(1*1))) </a:t>
            </a:r>
          </a:p>
          <a:p>
            <a:pPr>
              <a:spcBef>
                <a:spcPct val="20000"/>
              </a:spcBef>
            </a:pPr>
            <a:r>
              <a:rPr lang="en-US" altLang="en-US" sz="2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   =4*(3*(2*1))</a:t>
            </a:r>
          </a:p>
          <a:p>
            <a:pPr>
              <a:spcBef>
                <a:spcPct val="20000"/>
              </a:spcBef>
            </a:pPr>
            <a:r>
              <a:rPr lang="en-US" altLang="en-US" sz="2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   = 4*(3*2) = 4*6 = 24</a:t>
            </a:r>
          </a:p>
          <a:p>
            <a:pPr>
              <a:spcBef>
                <a:spcPct val="20000"/>
              </a:spcBef>
            </a:pPr>
            <a:r>
              <a:rPr lang="en-US" altLang="en-US" sz="2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     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606675" y="1082606"/>
            <a:ext cx="3810000" cy="87716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Step by step (iteratively): </a:t>
            </a:r>
          </a:p>
          <a:p>
            <a:endParaRPr lang="he-IL" dirty="0"/>
          </a:p>
        </p:txBody>
      </p:sp>
      <p:sp>
        <p:nvSpPr>
          <p:cNvPr id="15" name="TextBox 14"/>
          <p:cNvSpPr txBox="1"/>
          <p:nvPr/>
        </p:nvSpPr>
        <p:spPr>
          <a:xfrm>
            <a:off x="2819400" y="3124200"/>
            <a:ext cx="28956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Recursively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: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078589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Recursive Nested-lists Sum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The recursive implementation has 3 steps: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Stop condition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Advance toward the base case 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Solve the problem using a recursive call</a:t>
            </a:r>
          </a:p>
        </p:txBody>
      </p:sp>
    </p:spTree>
    <p:extLst>
      <p:ext uri="{BB962C8B-B14F-4D97-AF65-F5344CB8AC3E}">
        <p14:creationId xmlns:p14="http://schemas.microsoft.com/office/powerpoint/2010/main" val="174928536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915400" cy="1143000"/>
          </a:xfrm>
        </p:spPr>
        <p:txBody>
          <a:bodyPr/>
          <a:lstStyle/>
          <a:p>
            <a:pPr rtl="1"/>
            <a:r>
              <a:rPr lang="en-US" sz="4200" b="1" dirty="0">
                <a:latin typeface="Arial "/>
              </a:rPr>
              <a:t>Recursive Nested-lists Sum – base case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51037"/>
            <a:ext cx="8229600" cy="4525963"/>
          </a:xfrm>
        </p:spPr>
        <p:txBody>
          <a:bodyPr/>
          <a:lstStyle/>
          <a:p>
            <a:pPr algn="r" rtl="1"/>
            <a:endParaRPr lang="he-IL" dirty="0"/>
          </a:p>
          <a:p>
            <a:pPr algn="r" rtl="1"/>
            <a:endParaRPr lang="he-IL" dirty="0"/>
          </a:p>
          <a:p>
            <a:pPr algn="r" rtl="1"/>
            <a:endParaRPr lang="he-IL" dirty="0"/>
          </a:p>
          <a:p>
            <a:pPr algn="r" rtl="1"/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096365"/>
            <a:ext cx="3514725" cy="262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lowchart: Process 4"/>
          <p:cNvSpPr/>
          <p:nvPr/>
        </p:nvSpPr>
        <p:spPr>
          <a:xfrm>
            <a:off x="611560" y="4283893"/>
            <a:ext cx="2016224" cy="540668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loud Callout 5">
            <a:extLst>
              <a:ext uri="{FF2B5EF4-FFF2-40B4-BE49-F238E27FC236}">
                <a16:creationId xmlns:a16="http://schemas.microsoft.com/office/drawing/2014/main" id="{179B108A-2732-F44B-9F84-1994A9A0DE0E}"/>
              </a:ext>
            </a:extLst>
          </p:cNvPr>
          <p:cNvSpPr/>
          <p:nvPr/>
        </p:nvSpPr>
        <p:spPr bwMode="auto">
          <a:xfrm>
            <a:off x="5181600" y="3124200"/>
            <a:ext cx="1905000" cy="1295400"/>
          </a:xfrm>
          <a:prstGeom prst="cloudCallout">
            <a:avLst>
              <a:gd name="adj1" fmla="val -110547"/>
              <a:gd name="adj2" fmla="val 12920"/>
            </a:avLst>
          </a:prstGeom>
          <a:noFill/>
          <a:ln w="222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Easy!</a:t>
            </a:r>
          </a:p>
        </p:txBody>
      </p:sp>
    </p:spTree>
    <p:extLst>
      <p:ext uri="{BB962C8B-B14F-4D97-AF65-F5344CB8AC3E}">
        <p14:creationId xmlns:p14="http://schemas.microsoft.com/office/powerpoint/2010/main" val="3423213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457200"/>
            <a:ext cx="8610600" cy="1143000"/>
          </a:xfrm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Advancing towards the base condition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51037"/>
            <a:ext cx="8229600" cy="4525963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The input is a list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The base condition is an </a:t>
            </a:r>
            <a:r>
              <a:rPr lang="en-US" u="sng" dirty="0">
                <a:solidFill>
                  <a:schemeClr val="tx1"/>
                </a:solidFill>
              </a:rPr>
              <a:t>empty list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A recursive call with a shorter list is considered to be an easier case.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Usually take off the first or last element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In addition, we advance toward the base list: if we take elements off the list, eventually we’ll get an empty list.</a:t>
            </a:r>
          </a:p>
        </p:txBody>
      </p:sp>
    </p:spTree>
    <p:extLst>
      <p:ext uri="{BB962C8B-B14F-4D97-AF65-F5344CB8AC3E}">
        <p14:creationId xmlns:p14="http://schemas.microsoft.com/office/powerpoint/2010/main" val="2812531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b="1" dirty="0">
                <a:latin typeface="Arial "/>
              </a:rPr>
              <a:t>Using the recursive call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1188721"/>
          </a:xfrm>
        </p:spPr>
        <p:txBody>
          <a:bodyPr/>
          <a:lstStyle/>
          <a:p>
            <a:pPr marL="0" indent="0" algn="l">
              <a:buNone/>
            </a:pPr>
            <a:r>
              <a:rPr lang="en-US" dirty="0">
                <a:solidFill>
                  <a:schemeClr val="tx1"/>
                </a:solidFill>
                <a:latin typeface="Arial "/>
              </a:rPr>
              <a:t>Having an actual example may help</a:t>
            </a:r>
          </a:p>
          <a:p>
            <a:pPr marL="0" indent="0" algn="l">
              <a:buNone/>
            </a:pPr>
            <a:r>
              <a:rPr lang="en-US" dirty="0">
                <a:solidFill>
                  <a:schemeClr val="tx1"/>
                </a:solidFill>
                <a:latin typeface="Arial "/>
              </a:rPr>
              <a:t>let’s consider this example [[1,2,3],</a:t>
            </a:r>
            <a:r>
              <a:rPr lang="en-US" baseline="0" dirty="0">
                <a:solidFill>
                  <a:schemeClr val="tx1"/>
                </a:solidFill>
                <a:latin typeface="Arial "/>
              </a:rPr>
              <a:t> [5],[6,1]]</a:t>
            </a:r>
            <a:endParaRPr lang="en-US" dirty="0">
              <a:solidFill>
                <a:schemeClr val="tx1"/>
              </a:solidFill>
              <a:latin typeface="Arial 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6805766"/>
              </p:ext>
            </p:extLst>
          </p:nvPr>
        </p:nvGraphicFramePr>
        <p:xfrm>
          <a:off x="1752600" y="2819400"/>
          <a:ext cx="5562600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4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4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4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6896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Our problem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[[1,2,3],</a:t>
                      </a:r>
                      <a:r>
                        <a:rPr lang="en-US" sz="2000" baseline="0" dirty="0"/>
                        <a:t> [5],[6,1]]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[6,</a:t>
                      </a:r>
                      <a:r>
                        <a:rPr lang="en-US" sz="2000" baseline="0" dirty="0"/>
                        <a:t> 5, 7]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Recursive 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[[5],[6,1]</a:t>
                      </a:r>
                      <a:r>
                        <a:rPr lang="en-US" sz="2000" baseline="0" dirty="0"/>
                        <a:t>]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[5,7</a:t>
                      </a:r>
                      <a:r>
                        <a:rPr lang="en-US" sz="2000" baseline="0" dirty="0"/>
                        <a:t>]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Hexagon 6"/>
          <p:cNvSpPr/>
          <p:nvPr/>
        </p:nvSpPr>
        <p:spPr>
          <a:xfrm>
            <a:off x="990600" y="4419600"/>
            <a:ext cx="7315200" cy="1944216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  <a:latin typeface="Arial "/>
              </a:rPr>
              <a:t>How can we use the result of the recursive call?</a:t>
            </a:r>
          </a:p>
          <a:p>
            <a:r>
              <a:rPr lang="en-US" sz="2000" dirty="0">
                <a:solidFill>
                  <a:schemeClr val="tx1"/>
                </a:solidFill>
                <a:latin typeface="Arial "/>
              </a:rPr>
              <a:t>If we got [5,7], we need to insert 6 to the list.</a:t>
            </a:r>
          </a:p>
          <a:p>
            <a:r>
              <a:rPr lang="en-US" sz="2000" dirty="0">
                <a:solidFill>
                  <a:schemeClr val="tx1"/>
                </a:solidFill>
                <a:latin typeface="Arial "/>
              </a:rPr>
              <a:t>How do we get the item 6?</a:t>
            </a:r>
          </a:p>
          <a:p>
            <a:r>
              <a:rPr lang="en-US" sz="2000" dirty="0">
                <a:solidFill>
                  <a:schemeClr val="tx1"/>
                </a:solidFill>
                <a:latin typeface="Arial "/>
              </a:rPr>
              <a:t>It’s the sum of the list [1,2,3]</a:t>
            </a:r>
            <a:endParaRPr lang="he-IL" sz="2000" dirty="0">
              <a:solidFill>
                <a:schemeClr val="tx1"/>
              </a:solidFill>
              <a:latin typeface="Arial "/>
            </a:endParaRPr>
          </a:p>
        </p:txBody>
      </p:sp>
    </p:spTree>
    <p:extLst>
      <p:ext uri="{BB962C8B-B14F-4D97-AF65-F5344CB8AC3E}">
        <p14:creationId xmlns:p14="http://schemas.microsoft.com/office/powerpoint/2010/main" val="109513795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Using the recursive call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187774"/>
            <a:ext cx="8229600" cy="2239963"/>
          </a:xfrm>
        </p:spPr>
        <p:txBody>
          <a:bodyPr>
            <a:normAutofit fontScale="92500"/>
          </a:bodyPr>
          <a:lstStyle/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Our plan: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Given a list: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First element in the resulting list: sum of the first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sublist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get the rest of the elements – a recursive call with a shorter list</a:t>
            </a:r>
          </a:p>
          <a:p>
            <a:pPr lvl="2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6A1B0C67-3FAF-5846-A387-CB45E75BAC23}"/>
              </a:ext>
            </a:extLst>
          </p:cNvPr>
          <p:cNvSpPr/>
          <p:nvPr/>
        </p:nvSpPr>
        <p:spPr bwMode="auto">
          <a:xfrm rot="16200000">
            <a:off x="4988543" y="1808065"/>
            <a:ext cx="568461" cy="1036852"/>
          </a:xfrm>
          <a:prstGeom prst="leftBrace">
            <a:avLst>
              <a:gd name="adj1" fmla="val 8333"/>
              <a:gd name="adj2" fmla="val 50000"/>
            </a:avLst>
          </a:prstGeom>
          <a:noFill/>
          <a:ln w="254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D9B626A-8622-CF44-AA02-AC9164B5DEC6}"/>
              </a:ext>
            </a:extLst>
          </p:cNvPr>
          <p:cNvSpPr/>
          <p:nvPr/>
        </p:nvSpPr>
        <p:spPr bwMode="auto">
          <a:xfrm>
            <a:off x="1981200" y="1550244"/>
            <a:ext cx="4419600" cy="655678"/>
          </a:xfrm>
          <a:prstGeom prst="rect">
            <a:avLst/>
          </a:prstGeom>
          <a:noFill/>
          <a:ln w="31750" cap="flat" cmpd="sng" algn="ctr">
            <a:solidFill>
              <a:schemeClr val="accent2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8E4BFE-F4D5-F44A-8892-BA174637DF88}"/>
              </a:ext>
            </a:extLst>
          </p:cNvPr>
          <p:cNvSpPr txBox="1"/>
          <p:nvPr/>
        </p:nvSpPr>
        <p:spPr>
          <a:xfrm>
            <a:off x="2209800" y="1628202"/>
            <a:ext cx="411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rec_sum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( [ [1,2,3] , [5] , [6,1] ] 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B16FD3-B190-E047-8564-1635E16C90C4}"/>
              </a:ext>
            </a:extLst>
          </p:cNvPr>
          <p:cNvSpPr txBox="1"/>
          <p:nvPr/>
        </p:nvSpPr>
        <p:spPr>
          <a:xfrm>
            <a:off x="5747657" y="2329935"/>
            <a:ext cx="2710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rec_sum</a:t>
            </a:r>
            <a:r>
              <a:rPr lang="en-US" dirty="0"/>
              <a:t>([[5] , [6,1]])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4A11FA9-1697-2941-A192-1C58553E111B}"/>
              </a:ext>
            </a:extLst>
          </p:cNvPr>
          <p:cNvSpPr txBox="1"/>
          <p:nvPr/>
        </p:nvSpPr>
        <p:spPr>
          <a:xfrm>
            <a:off x="4909456" y="2638614"/>
            <a:ext cx="892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[5 , 7]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E82C5A9-E982-014B-8F74-BB20D39667FC}"/>
              </a:ext>
            </a:extLst>
          </p:cNvPr>
          <p:cNvSpPr txBox="1"/>
          <p:nvPr/>
        </p:nvSpPr>
        <p:spPr>
          <a:xfrm>
            <a:off x="2286000" y="2330394"/>
            <a:ext cx="161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sum([1,2,3])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C6A31CA-44F9-5D48-B448-D4369A4CBE7E}"/>
              </a:ext>
            </a:extLst>
          </p:cNvPr>
          <p:cNvSpPr txBox="1"/>
          <p:nvPr/>
        </p:nvSpPr>
        <p:spPr>
          <a:xfrm>
            <a:off x="3962400" y="2636091"/>
            <a:ext cx="293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8F04BA5-F458-A04A-A206-D168B5FEDED2}"/>
              </a:ext>
            </a:extLst>
          </p:cNvPr>
          <p:cNvSpPr txBox="1"/>
          <p:nvPr/>
        </p:nvSpPr>
        <p:spPr>
          <a:xfrm>
            <a:off x="4169228" y="3480002"/>
            <a:ext cx="1306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>
              <a:spcBef>
                <a:spcPct val="50000"/>
              </a:spcBef>
              <a:spcAft>
                <a:spcPct val="0"/>
              </a:spcAft>
            </a:pPr>
            <a:r>
              <a:rPr lang="en-US" b="1" dirty="0">
                <a:solidFill>
                  <a:srgbClr val="FF0000"/>
                </a:solidFill>
              </a:rPr>
              <a:t>[</a:t>
            </a:r>
            <a:r>
              <a:rPr lang="en-US" dirty="0"/>
              <a:t>6</a:t>
            </a:r>
            <a:r>
              <a:rPr lang="en-US" b="1" dirty="0">
                <a:solidFill>
                  <a:srgbClr val="FF0000"/>
                </a:solidFill>
              </a:rPr>
              <a:t>]</a:t>
            </a:r>
            <a:r>
              <a:rPr lang="en-US" dirty="0"/>
              <a:t> + [5,7]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0CE5745-944D-8343-BCA8-A5F618A4F911}"/>
              </a:ext>
            </a:extLst>
          </p:cNvPr>
          <p:cNvCxnSpPr>
            <a:cxnSpLocks/>
            <a:stCxn id="12" idx="2"/>
          </p:cNvCxnSpPr>
          <p:nvPr/>
        </p:nvCxnSpPr>
        <p:spPr bwMode="auto">
          <a:xfrm flipH="1">
            <a:off x="5192484" y="3007946"/>
            <a:ext cx="163286" cy="483443"/>
          </a:xfrm>
          <a:prstGeom prst="straightConnector1">
            <a:avLst/>
          </a:prstGeom>
          <a:noFill/>
          <a:ln w="254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08A3060-FC2D-E940-80D8-D74841422D13}"/>
              </a:ext>
            </a:extLst>
          </p:cNvPr>
          <p:cNvCxnSpPr>
            <a:cxnSpLocks/>
            <a:stCxn id="18" idx="2"/>
          </p:cNvCxnSpPr>
          <p:nvPr/>
        </p:nvCxnSpPr>
        <p:spPr bwMode="auto">
          <a:xfrm>
            <a:off x="4109358" y="3005423"/>
            <a:ext cx="212270" cy="474985"/>
          </a:xfrm>
          <a:prstGeom prst="straightConnector1">
            <a:avLst/>
          </a:prstGeom>
          <a:noFill/>
          <a:ln w="254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EDDADB7-E5B3-144F-956B-F732BA47EC20}"/>
              </a:ext>
            </a:extLst>
          </p:cNvPr>
          <p:cNvSpPr txBox="1"/>
          <p:nvPr/>
        </p:nvSpPr>
        <p:spPr>
          <a:xfrm>
            <a:off x="3091544" y="3487208"/>
            <a:ext cx="161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return:</a:t>
            </a:r>
          </a:p>
        </p:txBody>
      </p:sp>
      <p:sp>
        <p:nvSpPr>
          <p:cNvPr id="33" name="Left Brace 32">
            <a:extLst>
              <a:ext uri="{FF2B5EF4-FFF2-40B4-BE49-F238E27FC236}">
                <a16:creationId xmlns:a16="http://schemas.microsoft.com/office/drawing/2014/main" id="{75B1AA2C-8A66-CD49-B824-CF73BFF868F8}"/>
              </a:ext>
            </a:extLst>
          </p:cNvPr>
          <p:cNvSpPr/>
          <p:nvPr/>
        </p:nvSpPr>
        <p:spPr bwMode="auto">
          <a:xfrm rot="16200000">
            <a:off x="3821727" y="1913514"/>
            <a:ext cx="568461" cy="825954"/>
          </a:xfrm>
          <a:prstGeom prst="leftBrace">
            <a:avLst>
              <a:gd name="adj1" fmla="val 8333"/>
              <a:gd name="adj2" fmla="val 50000"/>
            </a:avLst>
          </a:prstGeom>
          <a:noFill/>
          <a:ln w="254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077151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Recursive Nested-lists Sum</a:t>
            </a:r>
            <a:endParaRPr lang="he-IL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DAC56B-1654-4964-A9C9-63BA9CD7F2DC}" type="slidenum">
              <a:rPr lang="ar-SA" smtClean="0"/>
              <a:pPr>
                <a:defRPr/>
              </a:pPr>
              <a:t>45</a:t>
            </a:fld>
            <a:endParaRPr lang="en-US"/>
          </a:p>
        </p:txBody>
      </p:sp>
      <p:sp>
        <p:nvSpPr>
          <p:cNvPr id="7" name="מלבן 6"/>
          <p:cNvSpPr/>
          <p:nvPr/>
        </p:nvSpPr>
        <p:spPr>
          <a:xfrm>
            <a:off x="5638800" y="5541388"/>
            <a:ext cx="240642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[6, 5, 7]</a:t>
            </a:r>
            <a:endParaRPr lang="he-IL" sz="3200" b="1" dirty="0">
              <a:solidFill>
                <a:srgbClr val="0033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124DCA-266F-4738-9611-2533C3A9C193}"/>
              </a:ext>
            </a:extLst>
          </p:cNvPr>
          <p:cNvSpPr/>
          <p:nvPr/>
        </p:nvSpPr>
        <p:spPr>
          <a:xfrm>
            <a:off x="685800" y="1818472"/>
            <a:ext cx="8153400" cy="35855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200">
              <a:spcBef>
                <a:spcPts val="600"/>
              </a:spcBef>
            </a:pPr>
            <a:r>
              <a:rPr lang="en-US" sz="2400" b="1" dirty="0">
                <a:solidFill>
                  <a:srgbClr val="FF86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rec_sum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457200">
              <a:spcBef>
                <a:spcPts val="600"/>
              </a:spcBef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>
                <a:solidFill>
                  <a:srgbClr val="FF86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== 0:</a:t>
            </a:r>
          </a:p>
          <a:p>
            <a:pPr defTabSz="457200">
              <a:spcBef>
                <a:spcPts val="600"/>
              </a:spcBef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400" b="1" dirty="0">
                <a:solidFill>
                  <a:srgbClr val="FF86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[]</a:t>
            </a:r>
          </a:p>
          <a:p>
            <a:pPr defTabSz="457200">
              <a:spcBef>
                <a:spcPts val="600"/>
              </a:spcBef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>
                <a:solidFill>
                  <a:srgbClr val="FF86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[0])] +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rec_sum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[1:])</a:t>
            </a:r>
          </a:p>
          <a:p>
            <a:pPr defTabSz="457200">
              <a:spcBef>
                <a:spcPts val="600"/>
              </a:spcBef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457200">
              <a:spcBef>
                <a:spcPts val="600"/>
              </a:spcBef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l = [[1,2,3], [5], [6,1]]</a:t>
            </a:r>
          </a:p>
          <a:p>
            <a:pPr defTabSz="457200">
              <a:spcBef>
                <a:spcPts val="600"/>
              </a:spcBef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457200">
              <a:spcBef>
                <a:spcPts val="600"/>
              </a:spcBef>
            </a:pPr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rec_sum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(l))</a:t>
            </a:r>
          </a:p>
        </p:txBody>
      </p:sp>
    </p:spTree>
    <p:extLst>
      <p:ext uri="{BB962C8B-B14F-4D97-AF65-F5344CB8AC3E}">
        <p14:creationId xmlns:p14="http://schemas.microsoft.com/office/powerpoint/2010/main" val="149268698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DAC56B-1654-4964-A9C9-63BA9CD7F2DC}" type="slidenum">
              <a:rPr lang="ar-SA" smtClean="0"/>
              <a:pPr>
                <a:defRPr/>
              </a:pPr>
              <a:t>46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1000" y="3198167"/>
            <a:ext cx="6629400" cy="461665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1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return: [6] + </a:t>
            </a:r>
            <a:r>
              <a:rPr lang="en-US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rec_sum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([[5],[6,1]])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AC6C6C8-5D6D-435D-8D3A-D43CFF321032}"/>
              </a:ext>
            </a:extLst>
          </p:cNvPr>
          <p:cNvSpPr/>
          <p:nvPr/>
        </p:nvSpPr>
        <p:spPr>
          <a:xfrm>
            <a:off x="381000" y="153648"/>
            <a:ext cx="8153400" cy="2693045"/>
          </a:xfrm>
          <a:prstGeom prst="rect">
            <a:avLst/>
          </a:prstGeom>
          <a:ln w="31750"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pPr defTabSz="457200">
              <a:spcBef>
                <a:spcPts val="600"/>
              </a:spcBef>
            </a:pPr>
            <a:r>
              <a:rPr lang="en-US" sz="2400" b="1" dirty="0">
                <a:solidFill>
                  <a:srgbClr val="FF86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rec_sum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457200">
              <a:spcBef>
                <a:spcPts val="600"/>
              </a:spcBef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>
                <a:solidFill>
                  <a:srgbClr val="FF86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== 0:</a:t>
            </a:r>
          </a:p>
          <a:p>
            <a:pPr defTabSz="457200">
              <a:spcBef>
                <a:spcPts val="600"/>
              </a:spcBef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400" b="1" dirty="0">
                <a:solidFill>
                  <a:srgbClr val="FF86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[]</a:t>
            </a:r>
          </a:p>
          <a:p>
            <a:pPr defTabSz="457200">
              <a:spcBef>
                <a:spcPts val="600"/>
              </a:spcBef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>
                <a:solidFill>
                  <a:srgbClr val="FF86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[0])] +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rec_sum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[1:])</a:t>
            </a:r>
          </a:p>
          <a:p>
            <a:pPr defTabSz="457200">
              <a:spcBef>
                <a:spcPts val="600"/>
              </a:spcBef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457200">
              <a:spcBef>
                <a:spcPts val="600"/>
              </a:spcBef>
            </a:pP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rec_sum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([[1,2,3],[5],[6,1]])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16DC206-D69F-BF49-9869-DA2E0BA43EBA}"/>
              </a:ext>
            </a:extLst>
          </p:cNvPr>
          <p:cNvSpPr txBox="1"/>
          <p:nvPr/>
        </p:nvSpPr>
        <p:spPr>
          <a:xfrm>
            <a:off x="1409700" y="4082844"/>
            <a:ext cx="6019800" cy="461665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1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return: [5] + </a:t>
            </a:r>
            <a:r>
              <a:rPr lang="en-US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rec_sum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([[6,1]])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544A1AA-0494-654C-9A0B-4EA2BB47765F}"/>
              </a:ext>
            </a:extLst>
          </p:cNvPr>
          <p:cNvSpPr txBox="1"/>
          <p:nvPr/>
        </p:nvSpPr>
        <p:spPr>
          <a:xfrm>
            <a:off x="3048000" y="4968381"/>
            <a:ext cx="5018314" cy="461665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1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return: [7] + </a:t>
            </a:r>
            <a:r>
              <a:rPr lang="en-US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rec_sum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([])</a:t>
            </a:r>
          </a:p>
        </p:txBody>
      </p:sp>
      <p:pic>
        <p:nvPicPr>
          <p:cNvPr id="23" name="Picture 1">
            <a:extLst>
              <a:ext uri="{FF2B5EF4-FFF2-40B4-BE49-F238E27FC236}">
                <a16:creationId xmlns:a16="http://schemas.microsoft.com/office/drawing/2014/main" id="{992ACDEC-217C-E445-A7E7-DD948DD02B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334000" y="5812931"/>
            <a:ext cx="723900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DFEE8009-F376-8044-BB96-714140B60752}"/>
              </a:ext>
            </a:extLst>
          </p:cNvPr>
          <p:cNvSpPr txBox="1"/>
          <p:nvPr/>
        </p:nvSpPr>
        <p:spPr>
          <a:xfrm>
            <a:off x="6291943" y="5853057"/>
            <a:ext cx="2275114" cy="461665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1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return: []</a:t>
            </a:r>
          </a:p>
        </p:txBody>
      </p:sp>
      <p:sp>
        <p:nvSpPr>
          <p:cNvPr id="2" name="Left Brace 1">
            <a:extLst>
              <a:ext uri="{FF2B5EF4-FFF2-40B4-BE49-F238E27FC236}">
                <a16:creationId xmlns:a16="http://schemas.microsoft.com/office/drawing/2014/main" id="{6E01A123-14AA-724C-A911-4CBCA7FBAFD7}"/>
              </a:ext>
            </a:extLst>
          </p:cNvPr>
          <p:cNvSpPr/>
          <p:nvPr/>
        </p:nvSpPr>
        <p:spPr bwMode="auto">
          <a:xfrm rot="16200000">
            <a:off x="4585037" y="2180394"/>
            <a:ext cx="202530" cy="3429002"/>
          </a:xfrm>
          <a:prstGeom prst="leftBrace">
            <a:avLst/>
          </a:prstGeom>
          <a:noFill/>
          <a:ln w="254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Left Brace 24">
            <a:extLst>
              <a:ext uri="{FF2B5EF4-FFF2-40B4-BE49-F238E27FC236}">
                <a16:creationId xmlns:a16="http://schemas.microsoft.com/office/drawing/2014/main" id="{D6044289-2266-6046-953F-E577C497DC87}"/>
              </a:ext>
            </a:extLst>
          </p:cNvPr>
          <p:cNvSpPr/>
          <p:nvPr/>
        </p:nvSpPr>
        <p:spPr bwMode="auto">
          <a:xfrm rot="16200000">
            <a:off x="5200332" y="3431360"/>
            <a:ext cx="229236" cy="2628904"/>
          </a:xfrm>
          <a:prstGeom prst="leftBrace">
            <a:avLst/>
          </a:prstGeom>
          <a:noFill/>
          <a:ln w="254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Left Brace 25">
            <a:extLst>
              <a:ext uri="{FF2B5EF4-FFF2-40B4-BE49-F238E27FC236}">
                <a16:creationId xmlns:a16="http://schemas.microsoft.com/office/drawing/2014/main" id="{F4EF1289-BFDD-8B46-B79E-87A98CDAEDE5}"/>
              </a:ext>
            </a:extLst>
          </p:cNvPr>
          <p:cNvSpPr/>
          <p:nvPr/>
        </p:nvSpPr>
        <p:spPr bwMode="auto">
          <a:xfrm rot="16200000">
            <a:off x="6463392" y="4675760"/>
            <a:ext cx="228601" cy="1932215"/>
          </a:xfrm>
          <a:prstGeom prst="leftBrace">
            <a:avLst/>
          </a:prstGeom>
          <a:noFill/>
          <a:ln w="254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097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1" grpId="0" animBg="1"/>
      <p:bldP spid="22" grpId="0" animBg="1"/>
      <p:bldP spid="24" grpId="0" animBg="1"/>
      <p:bldP spid="2" grpId="0" animBg="1"/>
      <p:bldP spid="25" grpId="0" animBg="1"/>
      <p:bldP spid="26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DAC56B-1654-4964-A9C9-63BA9CD7F2DC}" type="slidenum">
              <a:rPr lang="ar-SA" smtClean="0"/>
              <a:pPr>
                <a:defRPr/>
              </a:pPr>
              <a:t>47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1000" y="3198167"/>
            <a:ext cx="6629400" cy="461665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1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return: [6] + </a:t>
            </a:r>
            <a:r>
              <a:rPr lang="en-US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rec_sum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([[5],[6,1]])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AC6C6C8-5D6D-435D-8D3A-D43CFF321032}"/>
              </a:ext>
            </a:extLst>
          </p:cNvPr>
          <p:cNvSpPr/>
          <p:nvPr/>
        </p:nvSpPr>
        <p:spPr>
          <a:xfrm>
            <a:off x="381000" y="153648"/>
            <a:ext cx="8153400" cy="2693045"/>
          </a:xfrm>
          <a:prstGeom prst="rect">
            <a:avLst/>
          </a:prstGeom>
          <a:ln w="31750"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pPr defTabSz="457200">
              <a:spcBef>
                <a:spcPts val="600"/>
              </a:spcBef>
            </a:pPr>
            <a:r>
              <a:rPr lang="en-US" sz="2400" b="1" dirty="0">
                <a:solidFill>
                  <a:srgbClr val="FF86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rec_sum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457200">
              <a:spcBef>
                <a:spcPts val="600"/>
              </a:spcBef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>
                <a:solidFill>
                  <a:srgbClr val="FF86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== 0:</a:t>
            </a:r>
          </a:p>
          <a:p>
            <a:pPr defTabSz="457200">
              <a:spcBef>
                <a:spcPts val="600"/>
              </a:spcBef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400" b="1" dirty="0">
                <a:solidFill>
                  <a:srgbClr val="FF86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[]</a:t>
            </a:r>
          </a:p>
          <a:p>
            <a:pPr defTabSz="457200">
              <a:spcBef>
                <a:spcPts val="600"/>
              </a:spcBef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>
                <a:solidFill>
                  <a:srgbClr val="FF86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[0])] +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rec_sum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[1:])</a:t>
            </a:r>
          </a:p>
          <a:p>
            <a:pPr defTabSz="457200">
              <a:spcBef>
                <a:spcPts val="600"/>
              </a:spcBef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457200">
              <a:spcBef>
                <a:spcPts val="600"/>
              </a:spcBef>
            </a:pP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rec_sum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([[1,2,3],[5],[6,1]])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16DC206-D69F-BF49-9869-DA2E0BA43EBA}"/>
              </a:ext>
            </a:extLst>
          </p:cNvPr>
          <p:cNvSpPr txBox="1"/>
          <p:nvPr/>
        </p:nvSpPr>
        <p:spPr>
          <a:xfrm>
            <a:off x="1409700" y="4082844"/>
            <a:ext cx="6019800" cy="461665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1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return: [5] + </a:t>
            </a:r>
            <a:r>
              <a:rPr lang="en-US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rec_sum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([[6,1]])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544A1AA-0494-654C-9A0B-4EA2BB47765F}"/>
              </a:ext>
            </a:extLst>
          </p:cNvPr>
          <p:cNvSpPr txBox="1"/>
          <p:nvPr/>
        </p:nvSpPr>
        <p:spPr>
          <a:xfrm>
            <a:off x="3048000" y="4968381"/>
            <a:ext cx="5018314" cy="461665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1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return: [7] + </a:t>
            </a:r>
            <a:r>
              <a:rPr lang="en-US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rec_sum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([])</a:t>
            </a:r>
          </a:p>
        </p:txBody>
      </p:sp>
      <p:pic>
        <p:nvPicPr>
          <p:cNvPr id="23" name="Picture 1">
            <a:extLst>
              <a:ext uri="{FF2B5EF4-FFF2-40B4-BE49-F238E27FC236}">
                <a16:creationId xmlns:a16="http://schemas.microsoft.com/office/drawing/2014/main" id="{992ACDEC-217C-E445-A7E7-DD948DD02B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334000" y="5812931"/>
            <a:ext cx="723900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DFEE8009-F376-8044-BB96-714140B60752}"/>
              </a:ext>
            </a:extLst>
          </p:cNvPr>
          <p:cNvSpPr txBox="1"/>
          <p:nvPr/>
        </p:nvSpPr>
        <p:spPr>
          <a:xfrm>
            <a:off x="6291943" y="5853057"/>
            <a:ext cx="2275114" cy="461665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1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return: []</a:t>
            </a:r>
          </a:p>
        </p:txBody>
      </p:sp>
      <p:sp>
        <p:nvSpPr>
          <p:cNvPr id="2" name="Left Brace 1">
            <a:extLst>
              <a:ext uri="{FF2B5EF4-FFF2-40B4-BE49-F238E27FC236}">
                <a16:creationId xmlns:a16="http://schemas.microsoft.com/office/drawing/2014/main" id="{6E01A123-14AA-724C-A911-4CBCA7FBAFD7}"/>
              </a:ext>
            </a:extLst>
          </p:cNvPr>
          <p:cNvSpPr/>
          <p:nvPr/>
        </p:nvSpPr>
        <p:spPr bwMode="auto">
          <a:xfrm rot="16200000">
            <a:off x="4585037" y="2180394"/>
            <a:ext cx="202530" cy="3429002"/>
          </a:xfrm>
          <a:prstGeom prst="leftBrace">
            <a:avLst/>
          </a:prstGeom>
          <a:noFill/>
          <a:ln w="254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Left Brace 24">
            <a:extLst>
              <a:ext uri="{FF2B5EF4-FFF2-40B4-BE49-F238E27FC236}">
                <a16:creationId xmlns:a16="http://schemas.microsoft.com/office/drawing/2014/main" id="{D6044289-2266-6046-953F-E577C497DC87}"/>
              </a:ext>
            </a:extLst>
          </p:cNvPr>
          <p:cNvSpPr/>
          <p:nvPr/>
        </p:nvSpPr>
        <p:spPr bwMode="auto">
          <a:xfrm rot="16200000">
            <a:off x="5200332" y="3431360"/>
            <a:ext cx="229236" cy="2628904"/>
          </a:xfrm>
          <a:prstGeom prst="leftBrace">
            <a:avLst/>
          </a:prstGeom>
          <a:noFill/>
          <a:ln w="254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Left Brace 25">
            <a:extLst>
              <a:ext uri="{FF2B5EF4-FFF2-40B4-BE49-F238E27FC236}">
                <a16:creationId xmlns:a16="http://schemas.microsoft.com/office/drawing/2014/main" id="{F4EF1289-BFDD-8B46-B79E-87A98CDAEDE5}"/>
              </a:ext>
            </a:extLst>
          </p:cNvPr>
          <p:cNvSpPr/>
          <p:nvPr/>
        </p:nvSpPr>
        <p:spPr bwMode="auto">
          <a:xfrm rot="16200000">
            <a:off x="6463392" y="4675760"/>
            <a:ext cx="228601" cy="1932215"/>
          </a:xfrm>
          <a:prstGeom prst="leftBrace">
            <a:avLst/>
          </a:prstGeom>
          <a:noFill/>
          <a:ln w="254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30A655E-4629-E341-853E-E77481D51FA8}"/>
              </a:ext>
            </a:extLst>
          </p:cNvPr>
          <p:cNvSpPr txBox="1"/>
          <p:nvPr/>
        </p:nvSpPr>
        <p:spPr>
          <a:xfrm>
            <a:off x="3048000" y="4963915"/>
            <a:ext cx="5018314" cy="461665"/>
          </a:xfrm>
          <a:prstGeom prst="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txBody>
          <a:bodyPr wrap="square" rtlCol="1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return: [7] + []</a:t>
            </a:r>
          </a:p>
        </p:txBody>
      </p:sp>
      <p:sp>
        <p:nvSpPr>
          <p:cNvPr id="3" name="Curved Up Arrow 2">
            <a:extLst>
              <a:ext uri="{FF2B5EF4-FFF2-40B4-BE49-F238E27FC236}">
                <a16:creationId xmlns:a16="http://schemas.microsoft.com/office/drawing/2014/main" id="{37514F6E-3EC0-B545-A1D4-457B0462F7AC}"/>
              </a:ext>
            </a:extLst>
          </p:cNvPr>
          <p:cNvSpPr/>
          <p:nvPr/>
        </p:nvSpPr>
        <p:spPr bwMode="auto">
          <a:xfrm rot="13144417">
            <a:off x="7565843" y="5178614"/>
            <a:ext cx="1122692" cy="502863"/>
          </a:xfrm>
          <a:prstGeom prst="curvedUpArrow">
            <a:avLst/>
          </a:prstGeom>
          <a:noFill/>
          <a:ln w="222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57FA042-4754-9A47-86FD-CFFC96FF82F4}"/>
              </a:ext>
            </a:extLst>
          </p:cNvPr>
          <p:cNvSpPr txBox="1"/>
          <p:nvPr/>
        </p:nvSpPr>
        <p:spPr>
          <a:xfrm>
            <a:off x="1419582" y="4081041"/>
            <a:ext cx="6019800" cy="461665"/>
          </a:xfrm>
          <a:prstGeom prst="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txBody>
          <a:bodyPr wrap="square" rtlCol="1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return: [5] + [7]</a:t>
            </a:r>
          </a:p>
        </p:txBody>
      </p:sp>
      <p:sp>
        <p:nvSpPr>
          <p:cNvPr id="17" name="Curved Up Arrow 16">
            <a:extLst>
              <a:ext uri="{FF2B5EF4-FFF2-40B4-BE49-F238E27FC236}">
                <a16:creationId xmlns:a16="http://schemas.microsoft.com/office/drawing/2014/main" id="{05FAF384-F58B-0341-9B11-456B610148AD}"/>
              </a:ext>
            </a:extLst>
          </p:cNvPr>
          <p:cNvSpPr/>
          <p:nvPr/>
        </p:nvSpPr>
        <p:spPr bwMode="auto">
          <a:xfrm rot="13144417">
            <a:off x="6878036" y="4304946"/>
            <a:ext cx="1122692" cy="502863"/>
          </a:xfrm>
          <a:prstGeom prst="curvedUpArrow">
            <a:avLst/>
          </a:prstGeom>
          <a:noFill/>
          <a:ln w="222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63CEE56-F92E-AA4B-AC4A-3E1DD0FDBC48}"/>
              </a:ext>
            </a:extLst>
          </p:cNvPr>
          <p:cNvSpPr txBox="1"/>
          <p:nvPr/>
        </p:nvSpPr>
        <p:spPr>
          <a:xfrm>
            <a:off x="381000" y="3194137"/>
            <a:ext cx="6629400" cy="461665"/>
          </a:xfrm>
          <a:prstGeom prst="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txBody>
          <a:bodyPr wrap="square" rtlCol="1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return: [6] + [5,7]</a:t>
            </a:r>
          </a:p>
        </p:txBody>
      </p:sp>
      <p:sp>
        <p:nvSpPr>
          <p:cNvPr id="19" name="Curved Up Arrow 18">
            <a:extLst>
              <a:ext uri="{FF2B5EF4-FFF2-40B4-BE49-F238E27FC236}">
                <a16:creationId xmlns:a16="http://schemas.microsoft.com/office/drawing/2014/main" id="{EFC42F37-1EB6-0644-85C1-B5704C2914CB}"/>
              </a:ext>
            </a:extLst>
          </p:cNvPr>
          <p:cNvSpPr/>
          <p:nvPr/>
        </p:nvSpPr>
        <p:spPr bwMode="auto">
          <a:xfrm rot="13144417">
            <a:off x="6368417" y="3351653"/>
            <a:ext cx="1122692" cy="502863"/>
          </a:xfrm>
          <a:prstGeom prst="curvedUpArrow">
            <a:avLst/>
          </a:prstGeom>
          <a:noFill/>
          <a:ln w="222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Curved Up Arrow 26">
            <a:extLst>
              <a:ext uri="{FF2B5EF4-FFF2-40B4-BE49-F238E27FC236}">
                <a16:creationId xmlns:a16="http://schemas.microsoft.com/office/drawing/2014/main" id="{C4436B94-5C9A-B340-89D6-EF761D5E4742}"/>
              </a:ext>
            </a:extLst>
          </p:cNvPr>
          <p:cNvSpPr/>
          <p:nvPr/>
        </p:nvSpPr>
        <p:spPr bwMode="auto">
          <a:xfrm rot="13144417">
            <a:off x="5606415" y="2490538"/>
            <a:ext cx="1122692" cy="502863"/>
          </a:xfrm>
          <a:prstGeom prst="curvedUpArrow">
            <a:avLst/>
          </a:prstGeom>
          <a:noFill/>
          <a:ln w="222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7988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4" grpId="0" animBg="1"/>
      <p:bldP spid="2" grpId="0" animBg="1"/>
      <p:bldP spid="25" grpId="0" animBg="1"/>
      <p:bldP spid="26" grpId="0" animBg="1"/>
      <p:bldP spid="15" grpId="0" animBg="1"/>
      <p:bldP spid="15" grpId="1" animBg="1"/>
      <p:bldP spid="3" grpId="0" animBg="1"/>
      <p:bldP spid="16" grpId="0" animBg="1"/>
      <p:bldP spid="16" grpId="1" animBg="1"/>
      <p:bldP spid="17" grpId="0" animBg="1"/>
      <p:bldP spid="17" grpId="1" animBg="1"/>
      <p:bldP spid="18" grpId="0" animBg="1"/>
      <p:bldP spid="19" grpId="0" animBg="1"/>
      <p:bldP spid="19" grpId="1" animBg="1"/>
      <p:bldP spid="27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8AA0CC-D770-4589-B7C4-DFD0D08E2510}" type="slidenum">
              <a:rPr lang="ar-SA" smtClean="0"/>
              <a:pPr>
                <a:defRPr/>
              </a:pPr>
              <a:t>48</a:t>
            </a:fld>
            <a:endParaRPr lang="en-US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0" y="152400"/>
            <a:ext cx="91440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4400" b="1" kern="0" dirty="0">
                <a:solidFill>
                  <a:srgbClr val="CC0000"/>
                </a:solidFill>
                <a:ea typeface="+mj-ea"/>
                <a:cs typeface="Arial" panose="020B0604020202020204" pitchFamily="34" charset="0"/>
              </a:rPr>
              <a:t>Thumb rules for using the recursive call result</a:t>
            </a:r>
            <a:endParaRPr kumimoji="0" lang="en-US" altLang="en-US" sz="4400" b="1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ea typeface="+mj-ea"/>
              <a:cs typeface="Arial" panose="020B0604020202020204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5994081"/>
              </p:ext>
            </p:extLst>
          </p:nvPr>
        </p:nvGraphicFramePr>
        <p:xfrm>
          <a:off x="609600" y="3230880"/>
          <a:ext cx="7696200" cy="202692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3219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43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how do we use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rec_res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to get res</a:t>
                      </a:r>
                      <a:endParaRPr lang="he-IL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The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type of </a:t>
                      </a:r>
                      <a:r>
                        <a:rPr lang="en-US" baseline="0" dirty="0" err="1">
                          <a:solidFill>
                            <a:schemeClr val="tx1"/>
                          </a:solidFill>
                        </a:rPr>
                        <a:t>rec_res</a:t>
                      </a:r>
                      <a:endParaRPr lang="he-IL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The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type of res</a:t>
                      </a:r>
                      <a:endParaRPr lang="he-IL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+,</a:t>
                      </a:r>
                      <a:r>
                        <a:rPr lang="en-US" baseline="0" dirty="0"/>
                        <a:t> *, max, min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numeric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numeric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or,</a:t>
                      </a:r>
                      <a:r>
                        <a:rPr lang="en-US" baseline="0" dirty="0"/>
                        <a:t> and, not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err="1"/>
                        <a:t>boolean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err="1"/>
                        <a:t>boolean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res</a:t>
                      </a:r>
                      <a:r>
                        <a:rPr lang="en-US" baseline="0" dirty="0"/>
                        <a:t> will contain all values from </a:t>
                      </a:r>
                      <a:r>
                        <a:rPr lang="en-US" baseline="0" dirty="0" err="1"/>
                        <a:t>rec_res</a:t>
                      </a:r>
                      <a:r>
                        <a:rPr lang="en-US" baseline="0" dirty="0"/>
                        <a:t>, another value of type X will be computed and appended to res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List of values of</a:t>
                      </a:r>
                      <a:r>
                        <a:rPr lang="en-US" baseline="0" dirty="0"/>
                        <a:t> type X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List of values of type X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Content Placeholder 2"/>
          <p:cNvSpPr txBox="1">
            <a:spLocks/>
          </p:cNvSpPr>
          <p:nvPr/>
        </p:nvSpPr>
        <p:spPr>
          <a:xfrm>
            <a:off x="152400" y="1554480"/>
            <a:ext cx="8763000" cy="23622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sz="2800" kern="0" dirty="0">
                <a:cs typeface="Arial" panose="020B0604020202020204" pitchFamily="34" charset="0"/>
              </a:rPr>
              <a:t>Let’s assume:</a:t>
            </a:r>
          </a:p>
          <a:p>
            <a:pPr marL="800100" lvl="1" indent="-342900" eaLnBrk="0" hangingPunct="0">
              <a:spcBef>
                <a:spcPct val="20000"/>
              </a:spcBef>
              <a:buFontTx/>
              <a:buChar char="•"/>
            </a:pPr>
            <a:r>
              <a:rPr lang="en-US" sz="2800" kern="0" dirty="0">
                <a:cs typeface="Arial" panose="020B0604020202020204" pitchFamily="34" charset="0"/>
              </a:rPr>
              <a:t>The recursive call result is stored in </a:t>
            </a:r>
            <a:r>
              <a:rPr lang="en-US" sz="2800" i="1" kern="0" dirty="0" err="1">
                <a:cs typeface="Arial" panose="020B0604020202020204" pitchFamily="34" charset="0"/>
              </a:rPr>
              <a:t>rec_res</a:t>
            </a:r>
            <a:endParaRPr lang="en-US" sz="2800" i="1" kern="0" dirty="0">
              <a:cs typeface="Arial" panose="020B0604020202020204" pitchFamily="34" charset="0"/>
            </a:endParaRPr>
          </a:p>
          <a:p>
            <a:pPr marL="800100" lvl="1" indent="-342900" eaLnBrk="0" hangingPunct="0">
              <a:spcBef>
                <a:spcPct val="20000"/>
              </a:spcBef>
              <a:buFontTx/>
              <a:buChar char="•"/>
            </a:pPr>
            <a:r>
              <a:rPr lang="en-US" sz="2800" kern="0" dirty="0">
                <a:cs typeface="Arial" panose="020B0604020202020204" pitchFamily="34" charset="0"/>
              </a:rPr>
              <a:t>The returned value of the function is stored in </a:t>
            </a:r>
            <a:r>
              <a:rPr lang="en-US" sz="2800" i="1" kern="0" dirty="0">
                <a:cs typeface="Arial" panose="020B0604020202020204" pitchFamily="34" charset="0"/>
              </a:rPr>
              <a:t>res</a:t>
            </a:r>
          </a:p>
        </p:txBody>
      </p:sp>
      <p:sp>
        <p:nvSpPr>
          <p:cNvPr id="8" name="Rounded Rectangle 7"/>
          <p:cNvSpPr/>
          <p:nvPr/>
        </p:nvSpPr>
        <p:spPr bwMode="auto">
          <a:xfrm>
            <a:off x="914400" y="5562600"/>
            <a:ext cx="6858000" cy="990600"/>
          </a:xfrm>
          <a:prstGeom prst="round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     This applies</a:t>
            </a:r>
            <a:r>
              <a:rPr kumimoji="0" lang="en-US" sz="18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to most cases, but not to all the possible cases !</a:t>
            </a:r>
            <a:endParaRPr kumimoji="0" 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5715000"/>
            <a:ext cx="381000" cy="7446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44710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Number Placeholder 5"/>
          <p:cNvSpPr txBox="1">
            <a:spLocks noGrp="1"/>
          </p:cNvSpPr>
          <p:nvPr/>
        </p:nvSpPr>
        <p:spPr bwMode="auto">
          <a:xfrm>
            <a:off x="6553200" y="6400800"/>
            <a:ext cx="2133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spcBef>
                <a:spcPct val="0"/>
              </a:spcBef>
            </a:pPr>
            <a:fld id="{724A8FD8-C6A8-4FD7-A9F7-922C1D9D5449}" type="slidenum">
              <a:rPr lang="he-IL" altLang="en-US" sz="1400">
                <a:cs typeface="Arial" pitchFamily="34" charset="0"/>
              </a:rPr>
              <a:pPr algn="r">
                <a:spcBef>
                  <a:spcPct val="0"/>
                </a:spcBef>
              </a:pPr>
              <a:t>49</a:t>
            </a:fld>
            <a:endParaRPr lang="en-US" altLang="en-US" sz="1400">
              <a:cs typeface="Arial" pitchFamily="34" charset="0"/>
            </a:endParaRPr>
          </a:p>
        </p:txBody>
      </p:sp>
      <p:sp>
        <p:nvSpPr>
          <p:cNvPr id="6451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214313"/>
            <a:ext cx="8639175" cy="1462087"/>
          </a:xfrm>
        </p:spPr>
        <p:txBody>
          <a:bodyPr/>
          <a:lstStyle/>
          <a:p>
            <a:r>
              <a:rPr lang="en-US" altLang="en-US" b="1" dirty="0">
                <a:latin typeface="Arial "/>
                <a:cs typeface="Times New Roman" pitchFamily="18" charset="0"/>
              </a:rPr>
              <a:t>Example: Odd-Even</a:t>
            </a:r>
          </a:p>
        </p:txBody>
      </p:sp>
      <p:sp>
        <p:nvSpPr>
          <p:cNvPr id="6451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981200"/>
            <a:ext cx="8077200" cy="4114800"/>
          </a:xfrm>
          <a:noFill/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Given a function </a:t>
            </a:r>
            <a:r>
              <a:rPr lang="en-US" altLang="en-US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odd(n)</a:t>
            </a:r>
          </a:p>
          <a:p>
            <a:pPr lvl="1">
              <a:lnSpc>
                <a:spcPct val="150000"/>
              </a:lnSpc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Odd n - return True, Even n – return False</a:t>
            </a:r>
          </a:p>
          <a:p>
            <a:pPr>
              <a:lnSpc>
                <a:spcPct val="150000"/>
              </a:lnSpc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Write a function </a:t>
            </a:r>
            <a:r>
              <a:rPr lang="en-US" altLang="en-US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even(n)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that:</a:t>
            </a:r>
          </a:p>
          <a:p>
            <a:pPr lvl="1">
              <a:lnSpc>
                <a:spcPct val="150000"/>
              </a:lnSpc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 n - return True, Odd n – return False</a:t>
            </a:r>
          </a:p>
          <a:p>
            <a:pPr>
              <a:lnSpc>
                <a:spcPct val="150000"/>
              </a:lnSpc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easy!</a:t>
            </a:r>
          </a:p>
        </p:txBody>
      </p:sp>
    </p:spTree>
    <p:extLst>
      <p:ext uri="{BB962C8B-B14F-4D97-AF65-F5344CB8AC3E}">
        <p14:creationId xmlns:p14="http://schemas.microsoft.com/office/powerpoint/2010/main" val="1756288933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4D9FD07-10DA-4A99-945D-84213A95AAC6}" type="slidenum">
              <a:rPr lang="he-IL" altLang="en-US" smtClean="0">
                <a:latin typeface="Arial" pitchFamily="34" charset="0"/>
                <a:cs typeface="Arial" pitchFamily="34" charset="0"/>
              </a:rPr>
              <a:pPr/>
              <a:t>5</a:t>
            </a:fld>
            <a:endParaRPr lang="en-US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30723" name="Rectangle 2"/>
          <p:cNvSpPr>
            <a:spLocks noChangeArrowheads="1"/>
          </p:cNvSpPr>
          <p:nvPr/>
        </p:nvSpPr>
        <p:spPr bwMode="auto">
          <a:xfrm>
            <a:off x="457200" y="228600"/>
            <a:ext cx="8229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altLang="en-US" sz="4400" b="1" dirty="0">
                <a:solidFill>
                  <a:srgbClr val="CC0000"/>
                </a:solidFill>
                <a:cs typeface="Arial" panose="020B0604020202020204" pitchFamily="34" charset="0"/>
              </a:rPr>
              <a:t>Recursive Definition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3429000" y="2678668"/>
            <a:ext cx="3429000" cy="1328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  <a:defRPr/>
            </a:pPr>
            <a:endParaRPr lang="he-IL" sz="2000" kern="0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ct val="20000"/>
              </a:spcBef>
              <a:defRPr/>
            </a:pPr>
            <a:r>
              <a:rPr lang="en-US" sz="4000" kern="0" dirty="0">
                <a:latin typeface="Times New Roman" pitchFamily="18" charset="0"/>
                <a:cs typeface="Times New Roman" pitchFamily="18" charset="0"/>
              </a:rPr>
              <a:t>n! = n * (n-1)!</a:t>
            </a:r>
            <a:endParaRPr lang="he-IL" sz="4000" kern="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ct val="20000"/>
              </a:spcBef>
              <a:defRPr/>
            </a:pPr>
            <a:r>
              <a:rPr lang="en-US" sz="4000" kern="0" dirty="0">
                <a:latin typeface="Times New Roman" pitchFamily="18" charset="0"/>
                <a:cs typeface="Times New Roman" pitchFamily="18" charset="0"/>
              </a:rPr>
              <a:t>0! = 1</a:t>
            </a:r>
            <a:endParaRPr lang="he-IL" sz="4000" kern="0" dirty="0"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ct val="20000"/>
              </a:spcBef>
              <a:defRPr/>
            </a:pPr>
            <a:endParaRPr lang="en-US" sz="2000" kern="0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ct val="20000"/>
              </a:spcBef>
              <a:defRPr/>
            </a:pPr>
            <a:r>
              <a:rPr lang="en-US" sz="2000" kern="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      </a:t>
            </a:r>
          </a:p>
          <a:p>
            <a:pPr algn="ctr">
              <a:spcBef>
                <a:spcPct val="20000"/>
              </a:spcBef>
              <a:defRPr/>
            </a:pPr>
            <a:endParaRPr lang="he-IL" sz="2000" kern="0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ct val="20000"/>
              </a:spcBef>
              <a:defRPr/>
            </a:pPr>
            <a:endParaRPr lang="he-IL" sz="3200" kern="0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AutoShape 4"/>
          <p:cNvSpPr>
            <a:spLocks/>
          </p:cNvSpPr>
          <p:nvPr/>
        </p:nvSpPr>
        <p:spPr bwMode="auto">
          <a:xfrm>
            <a:off x="3276600" y="3135868"/>
            <a:ext cx="152400" cy="1371600"/>
          </a:xfrm>
          <a:prstGeom prst="leftBrace">
            <a:avLst>
              <a:gd name="adj1" fmla="val 41667"/>
              <a:gd name="adj2" fmla="val 50000"/>
            </a:avLst>
          </a:prstGeom>
          <a:ln w="25400">
            <a:solidFill>
              <a:schemeClr val="tx1"/>
            </a:solidFill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 anchor="ctr"/>
          <a:lstStyle/>
          <a:p>
            <a:pPr marL="342900" indent="-342900" algn="ctr">
              <a:defRPr/>
            </a:pPr>
            <a:endParaRPr lang="he-IL" b="1"/>
          </a:p>
        </p:txBody>
      </p:sp>
      <p:sp>
        <p:nvSpPr>
          <p:cNvPr id="30727" name="TextBox 8"/>
          <p:cNvSpPr txBox="1">
            <a:spLocks noChangeArrowheads="1"/>
          </p:cNvSpPr>
          <p:nvPr/>
        </p:nvSpPr>
        <p:spPr bwMode="auto">
          <a:xfrm>
            <a:off x="2971800" y="4812268"/>
            <a:ext cx="2057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en-US" b="1" dirty="0">
                <a:solidFill>
                  <a:srgbClr val="FF0000"/>
                </a:solidFill>
              </a:rPr>
              <a:t>Base condition</a:t>
            </a:r>
          </a:p>
        </p:txBody>
      </p:sp>
      <p:sp>
        <p:nvSpPr>
          <p:cNvPr id="30729" name="TextBox 10"/>
          <p:cNvSpPr txBox="1">
            <a:spLocks noChangeArrowheads="1"/>
          </p:cNvSpPr>
          <p:nvPr/>
        </p:nvSpPr>
        <p:spPr bwMode="auto">
          <a:xfrm>
            <a:off x="2324100" y="2351674"/>
            <a:ext cx="4343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en-US" b="1" dirty="0"/>
              <a:t>Calculate result using a recursive call</a:t>
            </a:r>
            <a:endParaRPr lang="he-IL" altLang="en-US" b="1" dirty="0"/>
          </a:p>
        </p:txBody>
      </p:sp>
      <p:sp>
        <p:nvSpPr>
          <p:cNvPr id="30731" name="TextBox 13"/>
          <p:cNvSpPr txBox="1">
            <a:spLocks noChangeArrowheads="1"/>
          </p:cNvSpPr>
          <p:nvPr/>
        </p:nvSpPr>
        <p:spPr bwMode="auto">
          <a:xfrm>
            <a:off x="5105400" y="4431268"/>
            <a:ext cx="2057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b="1" dirty="0">
                <a:solidFill>
                  <a:srgbClr val="009A00"/>
                </a:solidFill>
              </a:rPr>
              <a:t>Smaller instance</a:t>
            </a:r>
            <a:endParaRPr lang="he-IL" altLang="en-US" b="1" dirty="0">
              <a:solidFill>
                <a:srgbClr val="009A00"/>
              </a:solidFill>
            </a:endParaRPr>
          </a:p>
        </p:txBody>
      </p:sp>
      <p:sp>
        <p:nvSpPr>
          <p:cNvPr id="30732" name="Rectangle 3"/>
          <p:cNvSpPr>
            <a:spLocks noChangeArrowheads="1"/>
          </p:cNvSpPr>
          <p:nvPr/>
        </p:nvSpPr>
        <p:spPr bwMode="auto">
          <a:xfrm>
            <a:off x="3581400" y="1523476"/>
            <a:ext cx="1981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8288" indent="-268288" algn="ctr">
              <a:spcBef>
                <a:spcPct val="20000"/>
              </a:spcBef>
            </a:pPr>
            <a:r>
              <a:rPr lang="en-US" altLang="en-US" sz="2800" b="1" dirty="0">
                <a:latin typeface="Arial "/>
                <a:cs typeface="Times New Roman" pitchFamily="18" charset="0"/>
              </a:rPr>
              <a:t>Factorial</a:t>
            </a:r>
          </a:p>
        </p:txBody>
      </p:sp>
      <p:sp>
        <p:nvSpPr>
          <p:cNvPr id="13" name="Rounded Rectangle 12"/>
          <p:cNvSpPr/>
          <p:nvPr/>
        </p:nvSpPr>
        <p:spPr bwMode="auto">
          <a:xfrm>
            <a:off x="3429000" y="3135868"/>
            <a:ext cx="3048000" cy="762000"/>
          </a:xfrm>
          <a:prstGeom prst="roundRect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Arial" charset="0"/>
            </a:endParaRPr>
          </a:p>
        </p:txBody>
      </p:sp>
      <p:sp>
        <p:nvSpPr>
          <p:cNvPr id="14" name="Rounded Rectangle 13"/>
          <p:cNvSpPr/>
          <p:nvPr/>
        </p:nvSpPr>
        <p:spPr bwMode="auto">
          <a:xfrm>
            <a:off x="3429000" y="3974068"/>
            <a:ext cx="1295400" cy="457200"/>
          </a:xfrm>
          <a:prstGeom prst="round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Rounded Rectangle 14"/>
          <p:cNvSpPr/>
          <p:nvPr/>
        </p:nvSpPr>
        <p:spPr bwMode="auto">
          <a:xfrm>
            <a:off x="5181600" y="3212068"/>
            <a:ext cx="1219200" cy="609600"/>
          </a:xfrm>
          <a:prstGeom prst="roundRect">
            <a:avLst/>
          </a:prstGeom>
          <a:noFill/>
          <a:ln w="25400" cap="flat" cmpd="sng" algn="ctr">
            <a:solidFill>
              <a:srgbClr val="009A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0730" name="Straight Arrow Connector 12"/>
          <p:cNvCxnSpPr>
            <a:cxnSpLocks noChangeShapeType="1"/>
          </p:cNvCxnSpPr>
          <p:nvPr/>
        </p:nvCxnSpPr>
        <p:spPr bwMode="auto">
          <a:xfrm flipV="1">
            <a:off x="5791200" y="3821668"/>
            <a:ext cx="0" cy="685800"/>
          </a:xfrm>
          <a:prstGeom prst="straightConnector1">
            <a:avLst/>
          </a:prstGeom>
          <a:noFill/>
          <a:ln w="38100" algn="ctr">
            <a:solidFill>
              <a:srgbClr val="009A00"/>
            </a:solidFill>
            <a:round/>
            <a:headEnd/>
            <a:tailEnd type="arrow" w="med" len="med"/>
          </a:ln>
        </p:spPr>
      </p:cxnSp>
      <p:cxnSp>
        <p:nvCxnSpPr>
          <p:cNvPr id="17" name="Straight Arrow Connector 12"/>
          <p:cNvCxnSpPr>
            <a:cxnSpLocks noChangeShapeType="1"/>
          </p:cNvCxnSpPr>
          <p:nvPr/>
        </p:nvCxnSpPr>
        <p:spPr bwMode="auto">
          <a:xfrm>
            <a:off x="4495800" y="2667000"/>
            <a:ext cx="0" cy="381000"/>
          </a:xfrm>
          <a:prstGeom prst="straightConnector1">
            <a:avLst/>
          </a:prstGeom>
          <a:noFill/>
          <a:ln w="38100" algn="ctr">
            <a:solidFill>
              <a:srgbClr val="0070C0"/>
            </a:solidFill>
            <a:round/>
            <a:headEnd/>
            <a:tailEnd type="arrow" w="med" len="med"/>
          </a:ln>
        </p:spPr>
      </p:cxnSp>
      <p:cxnSp>
        <p:nvCxnSpPr>
          <p:cNvPr id="25" name="Straight Arrow Connector 12"/>
          <p:cNvCxnSpPr>
            <a:cxnSpLocks noChangeShapeType="1"/>
          </p:cNvCxnSpPr>
          <p:nvPr/>
        </p:nvCxnSpPr>
        <p:spPr bwMode="auto">
          <a:xfrm flipV="1">
            <a:off x="4267200" y="4507468"/>
            <a:ext cx="0" cy="381000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round/>
            <a:headEnd/>
            <a:tailEnd type="arrow" w="med" len="med"/>
          </a:ln>
        </p:spPr>
      </p:cxnSp>
    </p:spTree>
    <p:extLst>
      <p:ext uri="{BB962C8B-B14F-4D97-AF65-F5344CB8AC3E}">
        <p14:creationId xmlns:p14="http://schemas.microsoft.com/office/powerpoint/2010/main" val="470410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7" grpId="0"/>
      <p:bldP spid="30729" grpId="0"/>
      <p:bldP spid="30731" grpId="0"/>
      <p:bldP spid="13" grpId="0" animBg="1"/>
      <p:bldP spid="14" grpId="0" animBg="1"/>
      <p:bldP spid="15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Number Placeholder 5"/>
          <p:cNvSpPr txBox="1">
            <a:spLocks noGrp="1"/>
          </p:cNvSpPr>
          <p:nvPr/>
        </p:nvSpPr>
        <p:spPr bwMode="auto">
          <a:xfrm>
            <a:off x="6553200" y="6400800"/>
            <a:ext cx="2133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spcBef>
                <a:spcPct val="0"/>
              </a:spcBef>
            </a:pPr>
            <a:fld id="{E087479A-61B7-4734-8191-4190DC89E987}" type="slidenum">
              <a:rPr lang="he-IL" altLang="en-US" sz="1400">
                <a:cs typeface="Arial" pitchFamily="34" charset="0"/>
              </a:rPr>
              <a:pPr algn="r">
                <a:spcBef>
                  <a:spcPct val="0"/>
                </a:spcBef>
              </a:pPr>
              <a:t>50</a:t>
            </a:fld>
            <a:endParaRPr lang="en-US" altLang="en-US" sz="1400">
              <a:cs typeface="Arial" pitchFamily="34" charset="0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4191000" y="4876800"/>
            <a:ext cx="4038600" cy="1066800"/>
          </a:xfrm>
          <a:prstGeom prst="roundRect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92D050">
                  <a:alpha val="52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solidFill>
              <a:srgbClr val="33CC3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latin typeface="Arial" charset="0"/>
              </a:rPr>
              <a:t>Is this implementation correct?</a:t>
            </a:r>
            <a:endParaRPr lang="he-IL" sz="2000" dirty="0">
              <a:latin typeface="Arial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A1157362-2C0C-4AAF-A8AC-BEDDC55263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14313"/>
            <a:ext cx="8715375" cy="852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 Narrow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 Narrow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 Narrow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 Narrow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 Narrow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 Narrow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 Narrow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 Narrow" pitchFamily="34" charset="0"/>
              </a:defRPr>
            </a:lvl9pPr>
          </a:lstStyle>
          <a:p>
            <a:r>
              <a:rPr lang="en-US" altLang="en-US" b="1" kern="0" dirty="0">
                <a:latin typeface="Arial" panose="020B0604020202020204" pitchFamily="34" charset="0"/>
                <a:cs typeface="Arial" panose="020B0604020202020204" pitchFamily="34" charset="0"/>
              </a:rPr>
              <a:t>Odd-Even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43A44F7-DD5A-423B-B954-B1BC49FE9F88}"/>
              </a:ext>
            </a:extLst>
          </p:cNvPr>
          <p:cNvSpPr/>
          <p:nvPr/>
        </p:nvSpPr>
        <p:spPr>
          <a:xfrm>
            <a:off x="685800" y="1295400"/>
            <a:ext cx="4572000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457200">
              <a:spcBef>
                <a:spcPts val="0"/>
              </a:spcBef>
            </a:pPr>
            <a:r>
              <a:rPr lang="en-US" b="1" dirty="0">
                <a:solidFill>
                  <a:srgbClr val="FF86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(n):</a:t>
            </a:r>
          </a:p>
          <a:p>
            <a:pPr defTabSz="457200">
              <a:spcBef>
                <a:spcPts val="0"/>
              </a:spcBef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FF86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n == 0:</a:t>
            </a:r>
          </a:p>
          <a:p>
            <a:pPr defTabSz="457200">
              <a:spcBef>
                <a:spcPts val="0"/>
              </a:spcBef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b="1" dirty="0">
                <a:solidFill>
                  <a:srgbClr val="FF86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86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defTabSz="457200">
              <a:spcBef>
                <a:spcPts val="0"/>
              </a:spcBef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FF86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defTabSz="457200">
              <a:spcBef>
                <a:spcPts val="0"/>
              </a:spcBef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b="1" dirty="0">
                <a:solidFill>
                  <a:srgbClr val="FF86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odd(n-1)</a:t>
            </a:r>
          </a:p>
          <a:p>
            <a:pPr defTabSz="457200">
              <a:spcBef>
                <a:spcPts val="0"/>
              </a:spcBef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457200">
              <a:spcBef>
                <a:spcPts val="0"/>
              </a:spcBef>
            </a:pPr>
            <a:r>
              <a:rPr lang="en-US" b="1" dirty="0">
                <a:solidFill>
                  <a:srgbClr val="FF86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odd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(n):</a:t>
            </a:r>
          </a:p>
          <a:p>
            <a:pPr defTabSz="457200">
              <a:spcBef>
                <a:spcPts val="0"/>
              </a:spcBef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FF86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n == 1:</a:t>
            </a:r>
          </a:p>
          <a:p>
            <a:pPr defTabSz="457200">
              <a:spcBef>
                <a:spcPts val="0"/>
              </a:spcBef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b="1" dirty="0">
                <a:solidFill>
                  <a:srgbClr val="FF86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86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defTabSz="457200">
              <a:spcBef>
                <a:spcPts val="0"/>
              </a:spcBef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FF86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defTabSz="457200">
              <a:spcBef>
                <a:spcPts val="0"/>
              </a:spcBef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b="1" dirty="0">
                <a:solidFill>
                  <a:srgbClr val="FF86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even(n-1)</a:t>
            </a:r>
          </a:p>
          <a:p>
            <a:pPr defTabSz="457200">
              <a:spcBef>
                <a:spcPts val="0"/>
              </a:spcBef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457200">
              <a:spcBef>
                <a:spcPts val="0"/>
              </a:spcBef>
            </a:pP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even(4)</a:t>
            </a:r>
          </a:p>
          <a:p>
            <a:pPr defTabSz="457200">
              <a:spcBef>
                <a:spcPts val="0"/>
              </a:spcBef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defTabSz="457200">
              <a:spcBef>
                <a:spcPts val="0"/>
              </a:spcBef>
            </a:pP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odd(5)</a:t>
            </a:r>
          </a:p>
          <a:p>
            <a:pPr defTabSz="457200">
              <a:spcBef>
                <a:spcPts val="0"/>
              </a:spcBef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defTabSz="457200">
              <a:spcBef>
                <a:spcPts val="0"/>
              </a:spcBef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972415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Number Placeholder 5"/>
          <p:cNvSpPr txBox="1">
            <a:spLocks noGrp="1"/>
          </p:cNvSpPr>
          <p:nvPr/>
        </p:nvSpPr>
        <p:spPr bwMode="auto">
          <a:xfrm>
            <a:off x="6553200" y="6400800"/>
            <a:ext cx="2133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spcBef>
                <a:spcPct val="0"/>
              </a:spcBef>
            </a:pPr>
            <a:fld id="{443CAEFD-964A-40CF-B1B1-DBD5D219518B}" type="slidenum">
              <a:rPr lang="he-IL" altLang="en-US" sz="1400">
                <a:cs typeface="Arial" pitchFamily="34" charset="0"/>
              </a:rPr>
              <a:pPr algn="r">
                <a:spcBef>
                  <a:spcPct val="0"/>
                </a:spcBef>
              </a:pPr>
              <a:t>51</a:t>
            </a:fld>
            <a:endParaRPr lang="en-US" altLang="en-US" sz="1400">
              <a:cs typeface="Arial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4BC5D68E-EE25-49D9-8295-A8ED6B79FD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14313"/>
            <a:ext cx="8715375" cy="1157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 Narrow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 Narrow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 Narrow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 Narrow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 Narrow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 Narrow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 Narrow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 Narrow" pitchFamily="34" charset="0"/>
              </a:defRPr>
            </a:lvl9pPr>
          </a:lstStyle>
          <a:p>
            <a:r>
              <a:rPr lang="en-US" altLang="en-US" b="1" kern="0">
                <a:latin typeface="Arial" panose="020B0604020202020204" pitchFamily="34" charset="0"/>
                <a:cs typeface="Arial" panose="020B0604020202020204" pitchFamily="34" charset="0"/>
              </a:rPr>
              <a:t>Odd-Even</a:t>
            </a:r>
            <a:endParaRPr lang="en-US" altLang="en-US" b="1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90C7B95-98D0-4CBB-BDF9-AD386BBAB13D}"/>
              </a:ext>
            </a:extLst>
          </p:cNvPr>
          <p:cNvSpPr/>
          <p:nvPr/>
        </p:nvSpPr>
        <p:spPr>
          <a:xfrm>
            <a:off x="533400" y="1602164"/>
            <a:ext cx="848677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even(3)</a:t>
            </a:r>
          </a:p>
          <a:p>
            <a:pPr>
              <a:spcBef>
                <a:spcPts val="0"/>
              </a:spcBef>
            </a:pP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Traceback (most recent call last):</a:t>
            </a:r>
          </a:p>
          <a:p>
            <a:pPr>
              <a:spcBef>
                <a:spcPts val="0"/>
              </a:spcBef>
            </a:pP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File "&lt;pyshell#20&gt;", line 1, in &lt;module&gt;</a:t>
            </a:r>
          </a:p>
          <a:p>
            <a:pPr>
              <a:spcBef>
                <a:spcPts val="0"/>
              </a:spcBef>
            </a:pP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even(3)</a:t>
            </a:r>
          </a:p>
          <a:p>
            <a:pPr>
              <a:spcBef>
                <a:spcPts val="0"/>
              </a:spcBef>
            </a:pP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File "C:\Users\Owner\Desktop\test_pyeng.py", line 5, in even</a:t>
            </a:r>
          </a:p>
          <a:p>
            <a:pPr>
              <a:spcBef>
                <a:spcPts val="0"/>
              </a:spcBef>
            </a:pP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odd(n-1)</a:t>
            </a:r>
          </a:p>
          <a:p>
            <a:pPr>
              <a:spcBef>
                <a:spcPts val="0"/>
              </a:spcBef>
            </a:pP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File "C:\Users\Owner\Desktop\test_pyeng.py", line 11, in odd</a:t>
            </a:r>
          </a:p>
          <a:p>
            <a:pPr>
              <a:spcBef>
                <a:spcPts val="0"/>
              </a:spcBef>
            </a:pP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even(n-1)</a:t>
            </a:r>
          </a:p>
          <a:p>
            <a:pPr>
              <a:spcBef>
                <a:spcPts val="0"/>
              </a:spcBef>
            </a:pP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>
              <a:spcBef>
                <a:spcPts val="0"/>
              </a:spcBef>
            </a:pP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>
              <a:spcBef>
                <a:spcPts val="0"/>
              </a:spcBef>
            </a:pP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>
              <a:spcBef>
                <a:spcPts val="0"/>
              </a:spcBef>
            </a:pP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 "C:\Users\Owner\Desktop\test_pyeng.py", line 11, in odd</a:t>
            </a:r>
          </a:p>
          <a:p>
            <a:pPr>
              <a:spcBef>
                <a:spcPts val="0"/>
              </a:spcBef>
            </a:pP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even(n-1)</a:t>
            </a:r>
          </a:p>
          <a:p>
            <a:pPr>
              <a:spcBef>
                <a:spcPts val="0"/>
              </a:spcBef>
            </a:pP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File "C:\Users\Owner\Desktop\test_pyeng.py", line 5, in even</a:t>
            </a:r>
          </a:p>
          <a:p>
            <a:pPr>
              <a:spcBef>
                <a:spcPts val="0"/>
              </a:spcBef>
            </a:pP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odd(n-1)</a:t>
            </a:r>
          </a:p>
          <a:p>
            <a:pPr>
              <a:spcBef>
                <a:spcPts val="0"/>
              </a:spcBef>
            </a:pP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File "C:\Users\Owner\Desktop\test_pyeng.py", line 8, in odd</a:t>
            </a:r>
          </a:p>
          <a:p>
            <a:pPr>
              <a:spcBef>
                <a:spcPts val="0"/>
              </a:spcBef>
            </a:pP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n == 1:</a:t>
            </a:r>
          </a:p>
          <a:p>
            <a:pPr>
              <a:spcBef>
                <a:spcPts val="0"/>
              </a:spcBef>
            </a:pP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RecursionError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maximum recursion depth exceeded in comparison</a:t>
            </a:r>
          </a:p>
        </p:txBody>
      </p:sp>
    </p:spTree>
    <p:extLst>
      <p:ext uri="{BB962C8B-B14F-4D97-AF65-F5344CB8AC3E}">
        <p14:creationId xmlns:p14="http://schemas.microsoft.com/office/powerpoint/2010/main" val="2652632458"/>
      </p:ext>
    </p:extLst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F080061-2FA4-43D3-84A9-39763A7D7B87}"/>
              </a:ext>
            </a:extLst>
          </p:cNvPr>
          <p:cNvSpPr/>
          <p:nvPr/>
        </p:nvSpPr>
        <p:spPr>
          <a:xfrm>
            <a:off x="1298448" y="1112520"/>
            <a:ext cx="4572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457200">
              <a:spcBef>
                <a:spcPts val="0"/>
              </a:spcBef>
            </a:pPr>
            <a:r>
              <a:rPr lang="en-US" b="1" dirty="0">
                <a:solidFill>
                  <a:srgbClr val="FF86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(n):</a:t>
            </a:r>
          </a:p>
          <a:p>
            <a:pPr defTabSz="457200">
              <a:spcBef>
                <a:spcPts val="0"/>
              </a:spcBef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FF86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n == 0:</a:t>
            </a:r>
          </a:p>
          <a:p>
            <a:pPr defTabSz="457200">
              <a:spcBef>
                <a:spcPts val="0"/>
              </a:spcBef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b="1" dirty="0">
                <a:solidFill>
                  <a:srgbClr val="FF86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86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defTabSz="457200">
              <a:spcBef>
                <a:spcPts val="0"/>
              </a:spcBef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FF86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defTabSz="457200">
              <a:spcBef>
                <a:spcPts val="0"/>
              </a:spcBef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b="1" dirty="0">
                <a:solidFill>
                  <a:srgbClr val="FF86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odd(n-1)</a:t>
            </a:r>
          </a:p>
          <a:p>
            <a:pPr defTabSz="457200">
              <a:spcBef>
                <a:spcPts val="0"/>
              </a:spcBef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457200">
              <a:spcBef>
                <a:spcPts val="0"/>
              </a:spcBef>
            </a:pPr>
            <a:r>
              <a:rPr lang="en-US" b="1" dirty="0">
                <a:solidFill>
                  <a:srgbClr val="FF86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odd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(n):</a:t>
            </a:r>
          </a:p>
          <a:p>
            <a:pPr defTabSz="457200">
              <a:spcBef>
                <a:spcPts val="0"/>
              </a:spcBef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FF86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n == 1:</a:t>
            </a:r>
          </a:p>
          <a:p>
            <a:pPr defTabSz="457200">
              <a:spcBef>
                <a:spcPts val="0"/>
              </a:spcBef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b="1" dirty="0">
                <a:solidFill>
                  <a:srgbClr val="FF86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86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defTabSz="457200">
              <a:spcBef>
                <a:spcPts val="0"/>
              </a:spcBef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FF86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defTabSz="457200">
              <a:spcBef>
                <a:spcPts val="0"/>
              </a:spcBef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b="1" dirty="0">
                <a:solidFill>
                  <a:srgbClr val="FF86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even(n-1)</a:t>
            </a:r>
          </a:p>
          <a:p>
            <a:pPr defTabSz="457200">
              <a:spcBef>
                <a:spcPts val="0"/>
              </a:spcBef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457200">
              <a:spcBef>
                <a:spcPts val="0"/>
              </a:spcBef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610" name="Slide Number Placeholder 5"/>
          <p:cNvSpPr txBox="1">
            <a:spLocks noGrp="1"/>
          </p:cNvSpPr>
          <p:nvPr/>
        </p:nvSpPr>
        <p:spPr bwMode="auto">
          <a:xfrm>
            <a:off x="6553200" y="6400800"/>
            <a:ext cx="2133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spcBef>
                <a:spcPct val="0"/>
              </a:spcBef>
            </a:pPr>
            <a:fld id="{FBB00B51-7F98-4152-919E-720B376F82EC}" type="slidenum">
              <a:rPr lang="he-IL" altLang="en-US" sz="1400">
                <a:cs typeface="Arial" pitchFamily="34" charset="0"/>
              </a:rPr>
              <a:pPr algn="r">
                <a:spcBef>
                  <a:spcPct val="0"/>
                </a:spcBef>
              </a:pPr>
              <a:t>52</a:t>
            </a:fld>
            <a:endParaRPr lang="en-US" altLang="en-US" sz="1400">
              <a:cs typeface="Arial" pitchFamily="34" charset="0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3352800" y="1724025"/>
            <a:ext cx="838200" cy="228600"/>
          </a:xfrm>
          <a:prstGeom prst="roundRect">
            <a:avLst/>
          </a:prstGeom>
          <a:noFill/>
          <a:ln w="3175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Rounded Rectangle 13"/>
          <p:cNvSpPr/>
          <p:nvPr/>
        </p:nvSpPr>
        <p:spPr bwMode="auto">
          <a:xfrm>
            <a:off x="3352800" y="3352800"/>
            <a:ext cx="838200" cy="228600"/>
          </a:xfrm>
          <a:prstGeom prst="roundRect">
            <a:avLst/>
          </a:prstGeom>
          <a:noFill/>
          <a:ln w="3175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Rounded Rectangle 14"/>
          <p:cNvSpPr/>
          <p:nvPr/>
        </p:nvSpPr>
        <p:spPr bwMode="auto">
          <a:xfrm>
            <a:off x="5410200" y="2362200"/>
            <a:ext cx="3048000" cy="1066800"/>
          </a:xfrm>
          <a:prstGeom prst="roundRect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92D050">
                  <a:alpha val="52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solidFill>
              <a:srgbClr val="33CC3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We never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return Fa</a:t>
            </a:r>
            <a:r>
              <a:rPr lang="en-US" sz="2000" dirty="0">
                <a:latin typeface="Arial" charset="0"/>
              </a:rPr>
              <a:t>lse!</a:t>
            </a:r>
            <a:endParaRPr kumimoji="0" lang="he-IL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5C1A05E6-10DA-4D4B-B94D-3A215AE511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14313"/>
            <a:ext cx="8715375" cy="700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 Narrow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 Narrow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 Narrow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 Narrow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 Narrow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 Narrow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 Narrow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 Narrow" pitchFamily="34" charset="0"/>
              </a:defRPr>
            </a:lvl9pPr>
          </a:lstStyle>
          <a:p>
            <a:r>
              <a:rPr lang="en-US" altLang="en-US" b="1" kern="0">
                <a:latin typeface="Arial" panose="020B0604020202020204" pitchFamily="34" charset="0"/>
                <a:cs typeface="Arial" panose="020B0604020202020204" pitchFamily="34" charset="0"/>
              </a:rPr>
              <a:t>Odd-Even</a:t>
            </a:r>
            <a:endParaRPr lang="en-US" altLang="en-US" b="1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35635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  <p:bldP spid="15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D276DC2-F555-4EE4-837B-9A907D30A6E7}"/>
              </a:ext>
            </a:extLst>
          </p:cNvPr>
          <p:cNvSpPr/>
          <p:nvPr/>
        </p:nvSpPr>
        <p:spPr>
          <a:xfrm>
            <a:off x="1298448" y="1112520"/>
            <a:ext cx="4572000" cy="5632311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457200">
              <a:spcBef>
                <a:spcPts val="0"/>
              </a:spcBef>
            </a:pPr>
            <a:r>
              <a:rPr lang="en-US" b="1" dirty="0">
                <a:solidFill>
                  <a:srgbClr val="FF86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(n):</a:t>
            </a:r>
          </a:p>
          <a:p>
            <a:pPr defTabSz="457200">
              <a:spcBef>
                <a:spcPts val="0"/>
              </a:spcBef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FF86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n == 0:</a:t>
            </a:r>
          </a:p>
          <a:p>
            <a:pPr defTabSz="457200">
              <a:spcBef>
                <a:spcPts val="0"/>
              </a:spcBef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b="1" dirty="0">
                <a:solidFill>
                  <a:srgbClr val="FF86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86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defTabSz="457200">
              <a:spcBef>
                <a:spcPts val="0"/>
              </a:spcBef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FF86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defTabSz="457200">
              <a:spcBef>
                <a:spcPts val="0"/>
              </a:spcBef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b="1" dirty="0">
                <a:solidFill>
                  <a:srgbClr val="FF86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odd(n-1)</a:t>
            </a:r>
          </a:p>
          <a:p>
            <a:pPr defTabSz="457200">
              <a:spcBef>
                <a:spcPts val="0"/>
              </a:spcBef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457200">
              <a:spcBef>
                <a:spcPts val="0"/>
              </a:spcBef>
            </a:pPr>
            <a:r>
              <a:rPr lang="en-US" b="1" dirty="0">
                <a:solidFill>
                  <a:srgbClr val="FF86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odd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(n):</a:t>
            </a:r>
          </a:p>
          <a:p>
            <a:pPr defTabSz="457200">
              <a:spcBef>
                <a:spcPts val="0"/>
              </a:spcBef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FF86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n == 0:</a:t>
            </a:r>
          </a:p>
          <a:p>
            <a:pPr defTabSz="457200">
              <a:spcBef>
                <a:spcPts val="0"/>
              </a:spcBef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b="1" dirty="0">
                <a:solidFill>
                  <a:srgbClr val="FF86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86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pPr defTabSz="457200">
              <a:spcBef>
                <a:spcPts val="0"/>
              </a:spcBef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FF86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defTabSz="457200">
              <a:spcBef>
                <a:spcPts val="0"/>
              </a:spcBef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b="1" dirty="0">
                <a:solidFill>
                  <a:srgbClr val="FF86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even(n-1)</a:t>
            </a:r>
          </a:p>
          <a:p>
            <a:pPr defTabSz="457200">
              <a:spcBef>
                <a:spcPts val="0"/>
              </a:spcBef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457200">
              <a:spcBef>
                <a:spcPts val="0"/>
              </a:spcBef>
            </a:pP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even(4)</a:t>
            </a:r>
          </a:p>
          <a:p>
            <a:pPr defTabSz="457200">
              <a:spcBef>
                <a:spcPts val="0"/>
              </a:spcBef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defTabSz="457200">
              <a:spcBef>
                <a:spcPts val="0"/>
              </a:spcBef>
            </a:pP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even(3)</a:t>
            </a:r>
          </a:p>
          <a:p>
            <a:pPr defTabSz="457200">
              <a:spcBef>
                <a:spcPts val="0"/>
              </a:spcBef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pPr defTabSz="457200">
              <a:spcBef>
                <a:spcPts val="0"/>
              </a:spcBef>
            </a:pP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odd(4)</a:t>
            </a:r>
          </a:p>
          <a:p>
            <a:pPr defTabSz="457200">
              <a:spcBef>
                <a:spcPts val="0"/>
              </a:spcBef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pPr defTabSz="457200">
              <a:spcBef>
                <a:spcPts val="0"/>
              </a:spcBef>
            </a:pP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odd(3)</a:t>
            </a:r>
          </a:p>
          <a:p>
            <a:pPr defTabSz="457200">
              <a:spcBef>
                <a:spcPts val="0"/>
              </a:spcBef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68610" name="Slide Number Placeholder 5"/>
          <p:cNvSpPr txBox="1">
            <a:spLocks noGrp="1"/>
          </p:cNvSpPr>
          <p:nvPr/>
        </p:nvSpPr>
        <p:spPr bwMode="auto">
          <a:xfrm>
            <a:off x="6553200" y="6400800"/>
            <a:ext cx="2133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spcBef>
                <a:spcPct val="0"/>
              </a:spcBef>
            </a:pPr>
            <a:fld id="{FBB00B51-7F98-4152-919E-720B376F82EC}" type="slidenum">
              <a:rPr lang="he-IL" altLang="en-US" sz="1400">
                <a:cs typeface="Arial" pitchFamily="34" charset="0"/>
              </a:rPr>
              <a:pPr algn="r">
                <a:spcBef>
                  <a:spcPct val="0"/>
                </a:spcBef>
              </a:pPr>
              <a:t>53</a:t>
            </a:fld>
            <a:endParaRPr lang="en-US" altLang="en-US" sz="1400">
              <a:cs typeface="Arial" pitchFamily="34" charset="0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3352800" y="1724025"/>
            <a:ext cx="838200" cy="228600"/>
          </a:xfrm>
          <a:prstGeom prst="roundRect">
            <a:avLst/>
          </a:prstGeom>
          <a:noFill/>
          <a:ln w="3175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Rounded Rectangle 13"/>
          <p:cNvSpPr/>
          <p:nvPr/>
        </p:nvSpPr>
        <p:spPr bwMode="auto">
          <a:xfrm>
            <a:off x="3352800" y="3352800"/>
            <a:ext cx="838200" cy="228600"/>
          </a:xfrm>
          <a:prstGeom prst="roundRect">
            <a:avLst/>
          </a:prstGeom>
          <a:noFill/>
          <a:ln w="3175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5C1A05E6-10DA-4D4B-B94D-3A215AE511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14313"/>
            <a:ext cx="8715375" cy="700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 Narrow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 Narrow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 Narrow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 Narrow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 Narrow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 Narrow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 Narrow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 Narrow" pitchFamily="34" charset="0"/>
              </a:defRPr>
            </a:lvl9pPr>
          </a:lstStyle>
          <a:p>
            <a:r>
              <a:rPr lang="en-US" altLang="en-US" b="1" kern="0">
                <a:latin typeface="Arial" panose="020B0604020202020204" pitchFamily="34" charset="0"/>
                <a:cs typeface="Arial" panose="020B0604020202020204" pitchFamily="34" charset="0"/>
              </a:rPr>
              <a:t>Odd-Even</a:t>
            </a:r>
            <a:endParaRPr lang="en-US" altLang="en-US" b="1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ounded Rectangle 13">
            <a:extLst>
              <a:ext uri="{FF2B5EF4-FFF2-40B4-BE49-F238E27FC236}">
                <a16:creationId xmlns:a16="http://schemas.microsoft.com/office/drawing/2014/main" id="{DDB6D390-7658-4184-B45F-0370D8741691}"/>
              </a:ext>
            </a:extLst>
          </p:cNvPr>
          <p:cNvSpPr/>
          <p:nvPr/>
        </p:nvSpPr>
        <p:spPr bwMode="auto">
          <a:xfrm>
            <a:off x="2250948" y="3090672"/>
            <a:ext cx="1101852" cy="262128"/>
          </a:xfrm>
          <a:prstGeom prst="roundRect">
            <a:avLst/>
          </a:prstGeom>
          <a:noFill/>
          <a:ln w="3175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467160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  <p:bldP spid="8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/>
          <a:p>
            <a:pPr rtl="1"/>
            <a:r>
              <a:rPr lang="en-US" sz="4200" b="1" dirty="0">
                <a:latin typeface="Arial" panose="020B0604020202020204" pitchFamily="34" charset="0"/>
                <a:cs typeface="Arial" panose="020B0604020202020204" pitchFamily="34" charset="0"/>
              </a:rPr>
              <a:t>Is the solution for recursive sum of nested-lists the most efficient?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endParaRPr lang="he-IL" dirty="0"/>
          </a:p>
          <a:p>
            <a:pPr algn="r" rtl="1"/>
            <a:endParaRPr lang="he-IL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09600" y="1295400"/>
            <a:ext cx="81534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9875" indent="-269875">
              <a:spcBef>
                <a:spcPct val="20000"/>
              </a:spcBef>
              <a:buFontTx/>
              <a:buChar char="•"/>
            </a:pPr>
            <a:endParaRPr lang="en-US" altLang="en-US" sz="2800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  <a:p>
            <a:pPr marL="269875" indent="-269875">
              <a:spcBef>
                <a:spcPct val="20000"/>
              </a:spcBef>
              <a:buFontTx/>
              <a:buChar char="•"/>
            </a:pPr>
            <a:endParaRPr lang="en-US" altLang="en-US" sz="2800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  <a:p>
            <a:pPr marL="269875" indent="-269875">
              <a:spcBef>
                <a:spcPct val="20000"/>
              </a:spcBef>
              <a:buFontTx/>
              <a:buChar char="•"/>
            </a:pPr>
            <a:endParaRPr lang="en-US" altLang="en-US" sz="2800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  <a:p>
            <a:pPr marL="269875" indent="-269875">
              <a:spcBef>
                <a:spcPct val="20000"/>
              </a:spcBef>
              <a:buFontTx/>
              <a:buChar char="•"/>
            </a:pPr>
            <a:endParaRPr lang="en-US" altLang="en-US" sz="2800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  <a:p>
            <a:pPr marL="269875" indent="-269875">
              <a:spcBef>
                <a:spcPct val="20000"/>
              </a:spcBef>
              <a:buFontTx/>
              <a:buChar char="•"/>
            </a:pPr>
            <a:endParaRPr lang="en-US" altLang="en-US" sz="2800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  <a:p>
            <a:pPr marL="269875" indent="-269875">
              <a:spcBef>
                <a:spcPct val="20000"/>
              </a:spcBef>
              <a:buFontTx/>
              <a:buChar char="•"/>
            </a:pPr>
            <a:endParaRPr lang="en-US" altLang="en-US" sz="2800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  <a:p>
            <a:pPr marL="269875" indent="-269875">
              <a:spcBef>
                <a:spcPct val="20000"/>
              </a:spcBef>
              <a:buFontTx/>
              <a:buChar char="•"/>
            </a:pPr>
            <a:endParaRPr lang="en-US" altLang="en-US" sz="2800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571500" y="4221163"/>
            <a:ext cx="8153400" cy="2362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9875" indent="-269875">
              <a:spcBef>
                <a:spcPct val="20000"/>
              </a:spcBef>
              <a:buFontTx/>
              <a:buChar char="•"/>
            </a:pPr>
            <a:r>
              <a:rPr lang="en-US" altLang="en-US" sz="2800" dirty="0">
                <a:cs typeface="Arial" panose="020B0604020202020204" pitchFamily="34" charset="0"/>
              </a:rPr>
              <a:t>In each recursive step we use slicing, which creates a new (shorter) list</a:t>
            </a:r>
          </a:p>
          <a:p>
            <a:pPr marL="269875" indent="-269875">
              <a:spcBef>
                <a:spcPct val="20000"/>
              </a:spcBef>
              <a:buFontTx/>
              <a:buChar char="•"/>
            </a:pPr>
            <a:endParaRPr lang="en-US" altLang="en-US" sz="2800" dirty="0">
              <a:cs typeface="Arial" panose="020B0604020202020204" pitchFamily="34" charset="0"/>
            </a:endParaRPr>
          </a:p>
          <a:p>
            <a:pPr marL="269875" indent="-269875">
              <a:spcBef>
                <a:spcPct val="20000"/>
              </a:spcBef>
              <a:buFontTx/>
              <a:buChar char="•"/>
            </a:pPr>
            <a:r>
              <a:rPr lang="en-US" altLang="en-US" sz="2800" dirty="0">
                <a:cs typeface="Arial" panose="020B0604020202020204" pitchFamily="34" charset="0"/>
              </a:rPr>
              <a:t>Can we avoid slicing?</a:t>
            </a:r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BB103600-43C6-41B0-A3EC-6511B7B03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400800"/>
            <a:ext cx="2133600" cy="228600"/>
          </a:xfrm>
        </p:spPr>
        <p:txBody>
          <a:bodyPr/>
          <a:lstStyle/>
          <a:p>
            <a:pPr>
              <a:defRPr/>
            </a:pPr>
            <a:fld id="{6D8AA0CC-D770-4589-B7C4-DFD0D08E2510}" type="slidenum">
              <a:rPr lang="ar-SA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54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0A5B5F4-9FEC-4195-AE8E-699DF2E56093}"/>
              </a:ext>
            </a:extLst>
          </p:cNvPr>
          <p:cNvSpPr/>
          <p:nvPr/>
        </p:nvSpPr>
        <p:spPr>
          <a:xfrm>
            <a:off x="571500" y="1756520"/>
            <a:ext cx="7353300" cy="15542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200">
              <a:spcBef>
                <a:spcPts val="600"/>
              </a:spcBef>
            </a:pPr>
            <a:r>
              <a:rPr lang="en-US" sz="2000" b="1" dirty="0">
                <a:solidFill>
                  <a:srgbClr val="FF86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rec_sum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457200">
              <a:spcBef>
                <a:spcPts val="600"/>
              </a:spcBef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>
                <a:solidFill>
                  <a:srgbClr val="FF86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== 0:</a:t>
            </a:r>
          </a:p>
          <a:p>
            <a:pPr defTabSz="457200">
              <a:spcBef>
                <a:spcPts val="600"/>
              </a:spcBef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b="1" dirty="0">
                <a:solidFill>
                  <a:srgbClr val="FF86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[]</a:t>
            </a:r>
          </a:p>
          <a:p>
            <a:pPr defTabSz="457200">
              <a:spcBef>
                <a:spcPts val="600"/>
              </a:spcBef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>
                <a:solidFill>
                  <a:srgbClr val="FF86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[0])] +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rec_sum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[1:])</a:t>
            </a:r>
          </a:p>
        </p:txBody>
      </p:sp>
    </p:spTree>
    <p:extLst>
      <p:ext uri="{BB962C8B-B14F-4D97-AF65-F5344CB8AC3E}">
        <p14:creationId xmlns:p14="http://schemas.microsoft.com/office/powerpoint/2010/main" val="153391854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49275"/>
            <a:ext cx="8229600" cy="1143000"/>
          </a:xfrm>
        </p:spPr>
        <p:txBody>
          <a:bodyPr/>
          <a:lstStyle/>
          <a:p>
            <a:pPr rtl="1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Recursive sum of nested-lists Alternative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55837"/>
            <a:ext cx="8229600" cy="4144963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can use the same list for all the recursive calls.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But how do we generate an “easier” problem?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 another parameter – the index of the current item</a:t>
            </a:r>
            <a:endParaRPr lang="he-IL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A607C7B8-7793-4E72-9EB7-84937F0F1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400800"/>
            <a:ext cx="2133600" cy="228600"/>
          </a:xfrm>
        </p:spPr>
        <p:txBody>
          <a:bodyPr/>
          <a:lstStyle/>
          <a:p>
            <a:pPr>
              <a:defRPr/>
            </a:pPr>
            <a:fld id="{6D8AA0CC-D770-4589-B7C4-DFD0D08E2510}" type="slidenum">
              <a:rPr lang="ar-SA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55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110948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027237"/>
            <a:ext cx="8686800" cy="45259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Our plan: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Given a list(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lst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the index of the current item (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Put aside </a:t>
            </a:r>
            <a:r>
              <a:rPr lang="en-US" strike="sngStrik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first element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lst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Recursive call with </a:t>
            </a:r>
            <a:r>
              <a:rPr lang="en-US" strike="sngStrik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shorter list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same list and the index i-1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save the result (also possible to use i+1 – we can move in both directions)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 to this result the sum of the element we put aside.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 the result.</a:t>
            </a:r>
          </a:p>
          <a:p>
            <a:pPr lvl="2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609600" y="4270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 Narrow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 Narrow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 Narrow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 Narrow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 Narrow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 Narrow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 Narrow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 Narrow" pitchFamily="34" charset="0"/>
              </a:defRPr>
            </a:lvl9pPr>
          </a:lstStyle>
          <a:p>
            <a:pPr rtl="1"/>
            <a:r>
              <a:rPr lang="en-US" b="1" kern="0" dirty="0">
                <a:latin typeface="Arial" panose="020B0604020202020204" pitchFamily="34" charset="0"/>
                <a:cs typeface="Arial" panose="020B0604020202020204" pitchFamily="34" charset="0"/>
              </a:rPr>
              <a:t>Recursive sum of nested-lists Alternative solution</a:t>
            </a: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0AC5AEC3-33D9-4F2C-AD1C-5D2B308CC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400800"/>
            <a:ext cx="2133600" cy="228600"/>
          </a:xfrm>
        </p:spPr>
        <p:txBody>
          <a:bodyPr/>
          <a:lstStyle/>
          <a:p>
            <a:pPr>
              <a:defRPr/>
            </a:pPr>
            <a:fld id="{6D8AA0CC-D770-4589-B7C4-DFD0D08E2510}" type="slidenum">
              <a:rPr lang="ar-SA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56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435685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The stop condition: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Previously: stop when </a:t>
            </a:r>
            <a:r>
              <a:rPr lang="en-US" b="1" dirty="0" err="1">
                <a:solidFill>
                  <a:srgbClr val="7030A0"/>
                </a:solidFill>
              </a:rPr>
              <a:t>len</a:t>
            </a:r>
            <a:r>
              <a:rPr lang="en-US" b="1" dirty="0">
                <a:solidFill>
                  <a:schemeClr val="tx1"/>
                </a:solidFill>
              </a:rPr>
              <a:t>(</a:t>
            </a:r>
            <a:r>
              <a:rPr lang="en-US" b="1" dirty="0" err="1">
                <a:solidFill>
                  <a:schemeClr val="tx1"/>
                </a:solidFill>
              </a:rPr>
              <a:t>lst</a:t>
            </a:r>
            <a:r>
              <a:rPr lang="en-US" b="1" dirty="0">
                <a:solidFill>
                  <a:schemeClr val="tx1"/>
                </a:solidFill>
              </a:rPr>
              <a:t>) == 0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Now: 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What about </a:t>
            </a:r>
            <a:r>
              <a:rPr lang="en-US" b="1" dirty="0" err="1">
                <a:solidFill>
                  <a:schemeClr val="tx1"/>
                </a:solidFill>
              </a:rPr>
              <a:t>i</a:t>
            </a:r>
            <a:r>
              <a:rPr lang="en-US" b="1" dirty="0">
                <a:solidFill>
                  <a:schemeClr val="tx1"/>
                </a:solidFill>
              </a:rPr>
              <a:t>==0</a:t>
            </a:r>
            <a:r>
              <a:rPr lang="en-US" dirty="0">
                <a:solidFill>
                  <a:schemeClr val="tx1"/>
                </a:solidFill>
              </a:rPr>
              <a:t>?</a:t>
            </a:r>
          </a:p>
          <a:p>
            <a:pPr lvl="3"/>
            <a:r>
              <a:rPr lang="en-US" dirty="0">
                <a:solidFill>
                  <a:schemeClr val="tx1"/>
                </a:solidFill>
              </a:rPr>
              <a:t>Not good! When </a:t>
            </a:r>
            <a:r>
              <a:rPr lang="en-US" b="1" dirty="0" err="1">
                <a:solidFill>
                  <a:schemeClr val="tx1"/>
                </a:solidFill>
              </a:rPr>
              <a:t>i</a:t>
            </a:r>
            <a:r>
              <a:rPr lang="en-US" b="1" dirty="0">
                <a:solidFill>
                  <a:schemeClr val="tx1"/>
                </a:solidFill>
              </a:rPr>
              <a:t> == 0 </a:t>
            </a:r>
            <a:r>
              <a:rPr lang="en-US" dirty="0">
                <a:solidFill>
                  <a:schemeClr val="tx1"/>
                </a:solidFill>
              </a:rPr>
              <a:t>we still have one element to consider: </a:t>
            </a:r>
            <a:r>
              <a:rPr lang="en-US" b="1" dirty="0" err="1">
                <a:solidFill>
                  <a:schemeClr val="tx1"/>
                </a:solidFill>
              </a:rPr>
              <a:t>lst</a:t>
            </a:r>
            <a:r>
              <a:rPr lang="en-US" b="1" dirty="0">
                <a:solidFill>
                  <a:schemeClr val="tx1"/>
                </a:solidFill>
              </a:rPr>
              <a:t>[</a:t>
            </a:r>
            <a:r>
              <a:rPr lang="en-US" b="1" dirty="0" err="1">
                <a:solidFill>
                  <a:schemeClr val="tx1"/>
                </a:solidFill>
              </a:rPr>
              <a:t>i</a:t>
            </a:r>
            <a:r>
              <a:rPr lang="en-US" b="1" dirty="0">
                <a:solidFill>
                  <a:schemeClr val="tx1"/>
                </a:solidFill>
              </a:rPr>
              <a:t>]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The </a:t>
            </a:r>
            <a:r>
              <a:rPr lang="en-US" dirty="0" err="1">
                <a:solidFill>
                  <a:schemeClr val="tx1"/>
                </a:solidFill>
              </a:rPr>
              <a:t>corrent</a:t>
            </a:r>
            <a:r>
              <a:rPr lang="en-US" dirty="0">
                <a:solidFill>
                  <a:schemeClr val="tx1"/>
                </a:solidFill>
              </a:rPr>
              <a:t> condition is: </a:t>
            </a:r>
            <a:r>
              <a:rPr lang="en-US" b="1" dirty="0" err="1">
                <a:solidFill>
                  <a:schemeClr val="tx1"/>
                </a:solidFill>
              </a:rPr>
              <a:t>i</a:t>
            </a:r>
            <a:r>
              <a:rPr lang="en-US" b="1" dirty="0">
                <a:solidFill>
                  <a:schemeClr val="tx1"/>
                </a:solidFill>
              </a:rPr>
              <a:t> == -1</a:t>
            </a:r>
            <a:r>
              <a:rPr lang="en-US" dirty="0">
                <a:solidFill>
                  <a:schemeClr val="tx1"/>
                </a:solidFill>
              </a:rPr>
              <a:t>:</a:t>
            </a:r>
          </a:p>
          <a:p>
            <a:pPr lvl="3"/>
            <a:r>
              <a:rPr lang="en-US" dirty="0">
                <a:solidFill>
                  <a:schemeClr val="tx1"/>
                </a:solidFill>
              </a:rPr>
              <a:t>This indicate that we went over all the elements in the list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E0D7691-490E-4D04-B201-83638066101F}"/>
              </a:ext>
            </a:extLst>
          </p:cNvPr>
          <p:cNvSpPr txBox="1">
            <a:spLocks/>
          </p:cNvSpPr>
          <p:nvPr/>
        </p:nvSpPr>
        <p:spPr bwMode="auto">
          <a:xfrm>
            <a:off x="609600" y="4270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 Narrow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 Narrow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 Narrow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 Narrow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 Narrow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 Narrow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 Narrow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 Narrow" pitchFamily="34" charset="0"/>
              </a:defRPr>
            </a:lvl9pPr>
          </a:lstStyle>
          <a:p>
            <a:pPr rtl="1"/>
            <a:r>
              <a:rPr lang="en-US" b="1" kern="0" dirty="0">
                <a:latin typeface="Arial" panose="020B0604020202020204" pitchFamily="34" charset="0"/>
                <a:cs typeface="Arial" panose="020B0604020202020204" pitchFamily="34" charset="0"/>
              </a:rPr>
              <a:t>Recursive sum of nested-lists Alternative solution</a:t>
            </a: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E39C592A-7701-4738-AF9B-1173BF4FB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400800"/>
            <a:ext cx="2133600" cy="228600"/>
          </a:xfrm>
        </p:spPr>
        <p:txBody>
          <a:bodyPr/>
          <a:lstStyle/>
          <a:p>
            <a:pPr>
              <a:defRPr/>
            </a:pPr>
            <a:fld id="{6D8AA0CC-D770-4589-B7C4-DFD0D08E2510}" type="slidenum">
              <a:rPr lang="ar-SA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57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999983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9F9A473-75A9-F94C-9698-AA4A3124ED16}"/>
              </a:ext>
            </a:extLst>
          </p:cNvPr>
          <p:cNvSpPr/>
          <p:nvPr/>
        </p:nvSpPr>
        <p:spPr>
          <a:xfrm>
            <a:off x="244929" y="2046804"/>
            <a:ext cx="6286500" cy="14311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200">
              <a:spcBef>
                <a:spcPts val="600"/>
              </a:spcBef>
            </a:pPr>
            <a:r>
              <a:rPr lang="en-US" b="1" dirty="0">
                <a:solidFill>
                  <a:srgbClr val="FF86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rec_sum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457200">
              <a:spcBef>
                <a:spcPts val="600"/>
              </a:spcBef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FF86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== -1:</a:t>
            </a:r>
          </a:p>
          <a:p>
            <a:pPr defTabSz="457200">
              <a:spcBef>
                <a:spcPts val="600"/>
              </a:spcBef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b="1" dirty="0">
                <a:solidFill>
                  <a:srgbClr val="FF86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[]</a:t>
            </a:r>
          </a:p>
          <a:p>
            <a:pPr defTabSz="457200">
              <a:spcBef>
                <a:spcPts val="600"/>
              </a:spcBef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FF86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])] +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rec_sum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i-1)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5E7F575-92C1-449A-A2E7-1E5F190D76C7}"/>
              </a:ext>
            </a:extLst>
          </p:cNvPr>
          <p:cNvSpPr/>
          <p:nvPr/>
        </p:nvSpPr>
        <p:spPr>
          <a:xfrm>
            <a:off x="435429" y="2066104"/>
            <a:ext cx="5562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200">
              <a:spcBef>
                <a:spcPts val="600"/>
              </a:spcBef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4" name="Rectangle 3"/>
          <p:cNvSpPr/>
          <p:nvPr/>
        </p:nvSpPr>
        <p:spPr>
          <a:xfrm>
            <a:off x="2601686" y="2057400"/>
            <a:ext cx="217714" cy="309868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943350" y="3144402"/>
            <a:ext cx="2435679" cy="3048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240837" y="2423884"/>
            <a:ext cx="1175792" cy="3048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416914C0-7428-4808-80F7-FC51CC751F95}"/>
              </a:ext>
            </a:extLst>
          </p:cNvPr>
          <p:cNvSpPr txBox="1">
            <a:spLocks/>
          </p:cNvSpPr>
          <p:nvPr/>
        </p:nvSpPr>
        <p:spPr bwMode="auto">
          <a:xfrm>
            <a:off x="609600" y="4270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 Narrow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 Narrow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 Narrow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 Narrow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 Narrow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 Narrow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 Narrow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 Narrow" pitchFamily="34" charset="0"/>
              </a:defRPr>
            </a:lvl9pPr>
          </a:lstStyle>
          <a:p>
            <a:pPr rtl="1"/>
            <a:r>
              <a:rPr lang="en-US" b="1" kern="0" dirty="0">
                <a:latin typeface="Arial" panose="020B0604020202020204" pitchFamily="34" charset="0"/>
                <a:cs typeface="Arial" panose="020B0604020202020204" pitchFamily="34" charset="0"/>
              </a:rPr>
              <a:t>Recursive sum of nested-lists Alternative solution</a:t>
            </a:r>
          </a:p>
        </p:txBody>
      </p:sp>
      <p:sp>
        <p:nvSpPr>
          <p:cNvPr id="11" name="Slide Number Placeholder 1">
            <a:extLst>
              <a:ext uri="{FF2B5EF4-FFF2-40B4-BE49-F238E27FC236}">
                <a16:creationId xmlns:a16="http://schemas.microsoft.com/office/drawing/2014/main" id="{C02558F3-7878-4075-8A73-19938ABAC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400800"/>
            <a:ext cx="2133600" cy="228600"/>
          </a:xfrm>
        </p:spPr>
        <p:txBody>
          <a:bodyPr/>
          <a:lstStyle/>
          <a:p>
            <a:pPr>
              <a:defRPr/>
            </a:pPr>
            <a:fld id="{6D8AA0CC-D770-4589-B7C4-DFD0D08E2510}" type="slidenum">
              <a:rPr lang="ar-SA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58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B2FF96F-3643-8D46-861C-DCA2421B7312}"/>
              </a:ext>
            </a:extLst>
          </p:cNvPr>
          <p:cNvSpPr txBox="1"/>
          <p:nvPr/>
        </p:nvSpPr>
        <p:spPr>
          <a:xfrm>
            <a:off x="2440516" y="3933494"/>
            <a:ext cx="2085827" cy="461665"/>
          </a:xfrm>
          <a:prstGeom prst="rect">
            <a:avLst/>
          </a:prstGeom>
          <a:solidFill>
            <a:schemeClr val="accent1">
              <a:lumMod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Also possible: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03F13-7190-D548-9E25-6791F97ECE25}"/>
              </a:ext>
            </a:extLst>
          </p:cNvPr>
          <p:cNvSpPr/>
          <p:nvPr/>
        </p:nvSpPr>
        <p:spPr>
          <a:xfrm>
            <a:off x="2579915" y="4713540"/>
            <a:ext cx="6286500" cy="14311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200">
              <a:spcBef>
                <a:spcPts val="600"/>
              </a:spcBef>
            </a:pPr>
            <a:r>
              <a:rPr lang="en-US" b="1" dirty="0">
                <a:solidFill>
                  <a:srgbClr val="FF86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rec_sum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=0):</a:t>
            </a:r>
          </a:p>
          <a:p>
            <a:pPr defTabSz="457200">
              <a:spcBef>
                <a:spcPts val="600"/>
              </a:spcBef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FF86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457200">
              <a:spcBef>
                <a:spcPts val="600"/>
              </a:spcBef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b="1" dirty="0">
                <a:solidFill>
                  <a:srgbClr val="FF86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[]</a:t>
            </a:r>
          </a:p>
          <a:p>
            <a:pPr defTabSz="457200">
              <a:spcBef>
                <a:spcPts val="600"/>
              </a:spcBef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FF86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])] +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rec_sum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i+1)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3B08CD5-FD07-2E4D-89F4-7FC22597B229}"/>
              </a:ext>
            </a:extLst>
          </p:cNvPr>
          <p:cNvSpPr/>
          <p:nvPr/>
        </p:nvSpPr>
        <p:spPr>
          <a:xfrm>
            <a:off x="2416630" y="3144402"/>
            <a:ext cx="1066800" cy="3048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34F7C404-FF53-4E47-8B97-F640B85C85BD}"/>
              </a:ext>
            </a:extLst>
          </p:cNvPr>
          <p:cNvSpPr/>
          <p:nvPr/>
        </p:nvSpPr>
        <p:spPr bwMode="auto">
          <a:xfrm>
            <a:off x="5005455" y="2006333"/>
            <a:ext cx="2366148" cy="747484"/>
          </a:xfrm>
          <a:prstGeom prst="roundRect">
            <a:avLst/>
          </a:prstGeom>
          <a:noFill/>
          <a:ln w="22225" cap="flat" cmpd="sng" algn="ctr">
            <a:solidFill>
              <a:schemeClr val="accent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First call: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rec_sum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lst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len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lst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)-1)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8B32737F-359E-F443-9C8F-2752C932AEFC}"/>
              </a:ext>
            </a:extLst>
          </p:cNvPr>
          <p:cNvSpPr/>
          <p:nvPr/>
        </p:nvSpPr>
        <p:spPr bwMode="auto">
          <a:xfrm>
            <a:off x="742345" y="5181600"/>
            <a:ext cx="1698171" cy="747484"/>
          </a:xfrm>
          <a:prstGeom prst="roundRect">
            <a:avLst/>
          </a:prstGeom>
          <a:noFill/>
          <a:ln w="22225" cap="flat" cmpd="sng" algn="ctr">
            <a:solidFill>
              <a:schemeClr val="accent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First call: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rec_sum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lst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2975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8" grpId="0" animBg="1"/>
      <p:bldP spid="2" grpId="0" animBg="1"/>
      <p:bldP spid="12" grpId="0"/>
      <p:bldP spid="13" grpId="0" animBg="1"/>
      <p:bldP spid="14" grpId="0" animBg="1"/>
      <p:bldP spid="15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Example: Sort Dictionary Values By Key</a:t>
            </a:r>
            <a:endParaRPr lang="he-IL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74837"/>
            <a:ext cx="8229600" cy="4525963"/>
          </a:xfr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wish to write a function that given a dictionary returns a list of its values, sorted by the keys (in descending order of the keys)</a:t>
            </a:r>
          </a:p>
          <a:p>
            <a:endParaRPr lang="en-US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can be done in several ways, let’s try a recursive solution.</a:t>
            </a:r>
          </a:p>
          <a:p>
            <a:endParaRPr lang="en-US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17EE3A-621F-46CA-9721-49864360F28E}" type="slidenum">
              <a:rPr lang="ar-SA" smtClean="0"/>
              <a:pPr>
                <a:defRPr/>
              </a:pPr>
              <a:t>59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BBA561C-61ED-42CE-9CFE-0DEB2E70852B}"/>
              </a:ext>
            </a:extLst>
          </p:cNvPr>
          <p:cNvSpPr/>
          <p:nvPr/>
        </p:nvSpPr>
        <p:spPr>
          <a:xfrm>
            <a:off x="762000" y="3429000"/>
            <a:ext cx="7391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d = {1 : 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2 : 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'b'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5 : 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'c'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4 : 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'e'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sort_by_keys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(d)</a:t>
            </a:r>
          </a:p>
          <a:p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['c', 'e', 'b', 'a']</a:t>
            </a:r>
          </a:p>
        </p:txBody>
      </p:sp>
    </p:spTree>
    <p:extLst>
      <p:ext uri="{BB962C8B-B14F-4D97-AF65-F5344CB8AC3E}">
        <p14:creationId xmlns:p14="http://schemas.microsoft.com/office/powerpoint/2010/main" val="1824868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371600" y="2133600"/>
            <a:ext cx="5562600" cy="253915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pt-BR" sz="2400" b="1" dirty="0">
                <a:solidFill>
                  <a:srgbClr val="FF860D"/>
                </a:solidFill>
                <a:latin typeface="Courier" pitchFamily="49" charset="0"/>
              </a:rPr>
              <a:t>def</a:t>
            </a:r>
            <a:r>
              <a:rPr lang="pt-BR" sz="2400" b="1" dirty="0">
                <a:latin typeface="Courier" pitchFamily="49" charset="0"/>
              </a:rPr>
              <a:t> </a:t>
            </a:r>
            <a:r>
              <a:rPr lang="pt-BR" sz="2400" b="1" dirty="0">
                <a:solidFill>
                  <a:srgbClr val="0000FF"/>
                </a:solidFill>
                <a:latin typeface="Courier" pitchFamily="49" charset="0"/>
              </a:rPr>
              <a:t>factorial</a:t>
            </a:r>
            <a:r>
              <a:rPr lang="pt-BR" sz="2400" b="1" dirty="0">
                <a:latin typeface="Courier" pitchFamily="49" charset="0"/>
              </a:rPr>
              <a:t>(n):</a:t>
            </a:r>
            <a:endParaRPr lang="pt-BR" altLang="en-US" b="1" dirty="0">
              <a:solidFill>
                <a:srgbClr val="009A00"/>
              </a:solidFill>
            </a:endParaRPr>
          </a:p>
          <a:p>
            <a:r>
              <a:rPr lang="pt-BR" sz="2400" b="1" dirty="0">
                <a:latin typeface="Courier" pitchFamily="49" charset="0"/>
              </a:rPr>
              <a:t>    </a:t>
            </a:r>
            <a:r>
              <a:rPr lang="pt-BR" sz="2400" b="1" dirty="0">
                <a:solidFill>
                  <a:srgbClr val="FF860D"/>
                </a:solidFill>
                <a:latin typeface="Courier" pitchFamily="49" charset="0"/>
              </a:rPr>
              <a:t>if</a:t>
            </a:r>
            <a:r>
              <a:rPr lang="pt-BR" sz="2400" b="1" dirty="0">
                <a:latin typeface="Courier" pitchFamily="49" charset="0"/>
              </a:rPr>
              <a:t> n == 0: </a:t>
            </a:r>
          </a:p>
          <a:p>
            <a:r>
              <a:rPr lang="pt-BR" sz="2400" b="1" dirty="0">
                <a:solidFill>
                  <a:srgbClr val="FF860D"/>
                </a:solidFill>
                <a:latin typeface="Courier" pitchFamily="49" charset="0"/>
              </a:rPr>
              <a:t>		return</a:t>
            </a:r>
            <a:r>
              <a:rPr lang="pt-BR" sz="2400" b="1" dirty="0">
                <a:latin typeface="Courier" pitchFamily="49" charset="0"/>
              </a:rPr>
              <a:t> 1</a:t>
            </a:r>
          </a:p>
          <a:p>
            <a:r>
              <a:rPr lang="pt-BR" sz="2400" b="1" dirty="0">
                <a:latin typeface="Courier" pitchFamily="49" charset="0"/>
              </a:rPr>
              <a:t>    </a:t>
            </a:r>
            <a:r>
              <a:rPr lang="pt-BR" sz="2400" b="1" dirty="0">
                <a:solidFill>
                  <a:srgbClr val="FF860D"/>
                </a:solidFill>
                <a:latin typeface="Courier" pitchFamily="49" charset="0"/>
              </a:rPr>
              <a:t>return</a:t>
            </a:r>
            <a:r>
              <a:rPr lang="pt-BR" sz="2400" b="1" dirty="0">
                <a:latin typeface="Courier" pitchFamily="49" charset="0"/>
              </a:rPr>
              <a:t> n * factorial(n-1)</a:t>
            </a:r>
          </a:p>
          <a:p>
            <a:endParaRPr lang="he-IL" dirty="0"/>
          </a:p>
        </p:txBody>
      </p:sp>
      <p:sp>
        <p:nvSpPr>
          <p:cNvPr id="327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AFCB43D-2F25-459A-95E6-023F10EE654A}" type="slidenum">
              <a:rPr lang="he-IL" altLang="en-US" smtClean="0">
                <a:latin typeface="Arial" pitchFamily="34" charset="0"/>
                <a:cs typeface="Arial" pitchFamily="34" charset="0"/>
              </a:rPr>
              <a:pPr/>
              <a:t>6</a:t>
            </a:fld>
            <a:endParaRPr lang="en-US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32771" name="Rectangle 2"/>
          <p:cNvSpPr>
            <a:spLocks noChangeArrowheads="1"/>
          </p:cNvSpPr>
          <p:nvPr/>
        </p:nvSpPr>
        <p:spPr bwMode="auto">
          <a:xfrm>
            <a:off x="533400" y="228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altLang="en-US" sz="4400" b="1" dirty="0">
                <a:solidFill>
                  <a:srgbClr val="CC0000"/>
                </a:solidFill>
                <a:cs typeface="Arial" panose="020B0604020202020204" pitchFamily="34" charset="0"/>
              </a:rPr>
              <a:t>Recursive Implementation of Factorial in Python</a:t>
            </a:r>
          </a:p>
        </p:txBody>
      </p:sp>
      <p:sp>
        <p:nvSpPr>
          <p:cNvPr id="32776" name="TextBox 10"/>
          <p:cNvSpPr txBox="1">
            <a:spLocks noChangeArrowheads="1"/>
          </p:cNvSpPr>
          <p:nvPr/>
        </p:nvSpPr>
        <p:spPr bwMode="auto">
          <a:xfrm>
            <a:off x="4648200" y="4459069"/>
            <a:ext cx="3200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en-US" b="1" dirty="0">
                <a:solidFill>
                  <a:srgbClr val="009A00"/>
                </a:solidFill>
              </a:rPr>
              <a:t>advance towards base case </a:t>
            </a:r>
            <a:endParaRPr lang="he-IL" altLang="en-US" b="1" dirty="0">
              <a:solidFill>
                <a:srgbClr val="009A00"/>
              </a:solidFill>
            </a:endParaRPr>
          </a:p>
        </p:txBody>
      </p:sp>
      <p:sp>
        <p:nvSpPr>
          <p:cNvPr id="32778" name="TextBox 6"/>
          <p:cNvSpPr txBox="1">
            <a:spLocks noChangeArrowheads="1"/>
          </p:cNvSpPr>
          <p:nvPr/>
        </p:nvSpPr>
        <p:spPr bwMode="auto">
          <a:xfrm>
            <a:off x="4800600" y="2221468"/>
            <a:ext cx="1905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en-US" b="1" dirty="0">
                <a:solidFill>
                  <a:srgbClr val="FF0000"/>
                </a:solidFill>
              </a:rPr>
              <a:t>stop condition</a:t>
            </a:r>
            <a:endParaRPr lang="he-IL" altLang="en-US" b="1" dirty="0">
              <a:solidFill>
                <a:srgbClr val="FF0000"/>
              </a:solidFill>
            </a:endParaRPr>
          </a:p>
        </p:txBody>
      </p:sp>
      <p:sp>
        <p:nvSpPr>
          <p:cNvPr id="16" name="Rounded Rectangle 15"/>
          <p:cNvSpPr/>
          <p:nvPr/>
        </p:nvSpPr>
        <p:spPr bwMode="auto">
          <a:xfrm>
            <a:off x="3352800" y="3733800"/>
            <a:ext cx="3438525" cy="609600"/>
          </a:xfrm>
          <a:prstGeom prst="roundRect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Arial" charset="0"/>
            </a:endParaRPr>
          </a:p>
        </p:txBody>
      </p:sp>
      <p:sp>
        <p:nvSpPr>
          <p:cNvPr id="17" name="Rounded Rectangle 16"/>
          <p:cNvSpPr/>
          <p:nvPr/>
        </p:nvSpPr>
        <p:spPr bwMode="auto">
          <a:xfrm>
            <a:off x="2066925" y="2667000"/>
            <a:ext cx="2743200" cy="990600"/>
          </a:xfrm>
          <a:prstGeom prst="roundRect">
            <a:avLst/>
          </a:prstGeom>
          <a:noFill/>
          <a:ln w="25400" cap="flat" cmpd="sng" algn="ctr">
            <a:solidFill>
              <a:srgbClr val="FF151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Rounded Rectangle 17"/>
          <p:cNvSpPr/>
          <p:nvPr/>
        </p:nvSpPr>
        <p:spPr bwMode="auto">
          <a:xfrm>
            <a:off x="4229100" y="3810000"/>
            <a:ext cx="2438400" cy="457200"/>
          </a:xfrm>
          <a:prstGeom prst="roundRect">
            <a:avLst/>
          </a:prstGeom>
          <a:noFill/>
          <a:ln w="25400" cap="flat" cmpd="sng" algn="ctr">
            <a:solidFill>
              <a:srgbClr val="009A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TextBox 10"/>
          <p:cNvSpPr txBox="1">
            <a:spLocks noChangeArrowheads="1"/>
          </p:cNvSpPr>
          <p:nvPr/>
        </p:nvSpPr>
        <p:spPr bwMode="auto">
          <a:xfrm>
            <a:off x="1752600" y="4459069"/>
            <a:ext cx="26670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en-US" b="1" dirty="0">
                <a:solidFill>
                  <a:srgbClr val="0070C0"/>
                </a:solidFill>
              </a:rPr>
              <a:t>calculate the result using a recursive call</a:t>
            </a:r>
            <a:endParaRPr lang="he-IL" altLang="en-US" b="1" dirty="0">
              <a:solidFill>
                <a:srgbClr val="0070C0"/>
              </a:solidFill>
            </a:endParaRPr>
          </a:p>
        </p:txBody>
      </p:sp>
      <p:pic>
        <p:nvPicPr>
          <p:cNvPr id="55297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15100" y="2057400"/>
            <a:ext cx="723900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48400" y="4800600"/>
            <a:ext cx="85725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5299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14400" y="4343400"/>
            <a:ext cx="762000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73391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6" grpId="0"/>
      <p:bldP spid="32778" grpId="0"/>
      <p:bldP spid="16" grpId="0" animBg="1"/>
      <p:bldP spid="17" grpId="0" animBg="1"/>
      <p:bldP spid="18" grpId="0" animBg="1"/>
      <p:bldP spid="19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Sort a Dictionary Values By Key</a:t>
            </a:r>
            <a:endParaRPr lang="he-IL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 case: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an empty dictionary we return an empty list (no values)</a:t>
            </a:r>
          </a:p>
          <a:p>
            <a:pPr marL="457200" lvl="1" indent="0">
              <a:buNone/>
            </a:pP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Recursive call: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the maximum key and add its value to the result list as the first element.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Recursive call for the rest of the dictionary and add the results to the list of values.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17EE3A-621F-46CA-9721-49864360F28E}" type="slidenum">
              <a:rPr lang="ar-SA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60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896963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Sort a Dictionary Values By Key</a:t>
            </a:r>
            <a:endParaRPr lang="he-IL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17EE3A-621F-46CA-9721-49864360F28E}" type="slidenum">
              <a:rPr lang="ar-SA" smtClean="0"/>
              <a:pPr>
                <a:defRPr/>
              </a:pPr>
              <a:t>61</a:t>
            </a:fld>
            <a:endParaRPr lang="en-US"/>
          </a:p>
        </p:txBody>
      </p:sp>
      <p:sp>
        <p:nvSpPr>
          <p:cNvPr id="8" name="Rectangle 7"/>
          <p:cNvSpPr/>
          <p:nvPr/>
        </p:nvSpPr>
        <p:spPr bwMode="auto">
          <a:xfrm>
            <a:off x="4572000" y="1981200"/>
            <a:ext cx="3657600" cy="8382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4953000" y="2065094"/>
            <a:ext cx="1848583" cy="353943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88000">
                <a:srgbClr val="FFCC99"/>
              </a:gs>
            </a:gsLst>
            <a:path path="rect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Find</a:t>
            </a:r>
            <a:r>
              <a:rPr kumimoji="0" lang="en-US" sz="17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the max key</a:t>
            </a:r>
            <a:endParaRPr kumimoji="0" lang="he-IL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4724400" y="2758589"/>
            <a:ext cx="3962400" cy="615553"/>
          </a:xfrm>
          <a:prstGeom prst="rect">
            <a:avLst/>
          </a:prstGeom>
          <a:gradFill>
            <a:gsLst>
              <a:gs pos="0">
                <a:schemeClr val="bg1"/>
              </a:gs>
              <a:gs pos="88000">
                <a:srgbClr val="FFCC99"/>
              </a:gs>
            </a:gsLst>
            <a:path path="rect">
              <a:fillToRect l="50000" t="50000" r="50000" b="50000"/>
            </a:path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en-US" sz="1700" dirty="0">
                <a:latin typeface="Arial" charset="0"/>
              </a:rPr>
              <a:t>Find value for max key, and remove the key from the dictionary</a:t>
            </a:r>
            <a:endParaRPr lang="he-IL" sz="1700" dirty="0">
              <a:latin typeface="Arial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5105400" y="3817694"/>
            <a:ext cx="2978700" cy="353943"/>
          </a:xfrm>
          <a:prstGeom prst="rect">
            <a:avLst/>
          </a:prstGeom>
          <a:gradFill>
            <a:gsLst>
              <a:gs pos="0">
                <a:schemeClr val="bg1"/>
              </a:gs>
              <a:gs pos="88000">
                <a:srgbClr val="FFCC99"/>
              </a:gs>
            </a:gsLst>
            <a:path path="rect">
              <a:fillToRect l="50000" t="50000" r="50000" b="50000"/>
            </a:path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latinLnBrk="0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tabLst/>
            </a:pPr>
            <a:r>
              <a:rPr lang="en-US" sz="1700" dirty="0">
                <a:latin typeface="Arial" charset="0"/>
              </a:rPr>
              <a:t>Add </a:t>
            </a:r>
            <a:r>
              <a:rPr lang="en-US" sz="1700" dirty="0" err="1">
                <a:latin typeface="Arial" charset="0"/>
              </a:rPr>
              <a:t>max_val</a:t>
            </a:r>
            <a:r>
              <a:rPr lang="en-US" sz="1700" dirty="0">
                <a:latin typeface="Arial" charset="0"/>
              </a:rPr>
              <a:t> to the result list</a:t>
            </a:r>
            <a:endParaRPr lang="he-IL" sz="1700" dirty="0">
              <a:latin typeface="Arial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4953000" y="4440324"/>
            <a:ext cx="3810000" cy="1269578"/>
          </a:xfrm>
          <a:prstGeom prst="rect">
            <a:avLst/>
          </a:prstGeom>
          <a:gradFill>
            <a:gsLst>
              <a:gs pos="0">
                <a:schemeClr val="bg1"/>
              </a:gs>
              <a:gs pos="88000">
                <a:srgbClr val="FFCC99"/>
              </a:gs>
            </a:gsLst>
            <a:path path="rect">
              <a:fillToRect l="50000" t="50000" r="50000" b="50000"/>
            </a:path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en-US" sz="1700" dirty="0">
                <a:latin typeface="Arial" charset="0"/>
              </a:rPr>
              <a:t>Recursive call for d after </a:t>
            </a:r>
            <a:r>
              <a:rPr lang="en-US" sz="1700" dirty="0" err="1">
                <a:latin typeface="Arial" charset="0"/>
              </a:rPr>
              <a:t>max_key</a:t>
            </a:r>
            <a:r>
              <a:rPr lang="en-US" sz="1700" dirty="0">
                <a:latin typeface="Arial" charset="0"/>
              </a:rPr>
              <a:t> is removed (a smaller problem). </a:t>
            </a:r>
          </a:p>
          <a:p>
            <a:pPr algn="l" rtl="0">
              <a:spcBef>
                <a:spcPct val="50000"/>
              </a:spcBef>
            </a:pPr>
            <a:r>
              <a:rPr lang="en-US" sz="1700" dirty="0">
                <a:latin typeface="Arial" charset="0"/>
              </a:rPr>
              <a:t>The result list is extended with the result of the recursive call</a:t>
            </a:r>
            <a:endParaRPr lang="he-IL" sz="1700" dirty="0">
              <a:latin typeface="Arial" charset="0"/>
            </a:endParaRPr>
          </a:p>
        </p:txBody>
      </p:sp>
      <p:cxnSp>
        <p:nvCxnSpPr>
          <p:cNvPr id="16" name="Straight Arrow Connector 15"/>
          <p:cNvCxnSpPr>
            <a:stCxn id="9" idx="1"/>
          </p:cNvCxnSpPr>
          <p:nvPr/>
        </p:nvCxnSpPr>
        <p:spPr bwMode="auto">
          <a:xfrm flipH="1">
            <a:off x="3886200" y="2242066"/>
            <a:ext cx="1066800" cy="1186934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Straight Arrow Connector 16"/>
          <p:cNvCxnSpPr>
            <a:stCxn id="10" idx="1"/>
          </p:cNvCxnSpPr>
          <p:nvPr/>
        </p:nvCxnSpPr>
        <p:spPr bwMode="auto">
          <a:xfrm flipH="1">
            <a:off x="4419600" y="3066366"/>
            <a:ext cx="304800" cy="667434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/>
          <p:cNvCxnSpPr>
            <a:stCxn id="13" idx="1"/>
          </p:cNvCxnSpPr>
          <p:nvPr/>
        </p:nvCxnSpPr>
        <p:spPr bwMode="auto">
          <a:xfrm flipH="1">
            <a:off x="3810000" y="3994666"/>
            <a:ext cx="1295400" cy="164068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Straight Arrow Connector 21"/>
          <p:cNvCxnSpPr>
            <a:stCxn id="14" idx="1"/>
          </p:cNvCxnSpPr>
          <p:nvPr/>
        </p:nvCxnSpPr>
        <p:spPr bwMode="auto">
          <a:xfrm flipH="1" flipV="1">
            <a:off x="4267200" y="4572000"/>
            <a:ext cx="685800" cy="503113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644456AC-422C-497C-BE98-946CEF3502B2}"/>
              </a:ext>
            </a:extLst>
          </p:cNvPr>
          <p:cNvSpPr/>
          <p:nvPr/>
        </p:nvSpPr>
        <p:spPr>
          <a:xfrm>
            <a:off x="685800" y="2429976"/>
            <a:ext cx="4572000" cy="2446824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457200">
              <a:spcBef>
                <a:spcPts val="0"/>
              </a:spcBef>
            </a:pPr>
            <a:r>
              <a:rPr lang="en-US" sz="1700" b="1" dirty="0">
                <a:solidFill>
                  <a:srgbClr val="FF86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sort_by_keys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(d):</a:t>
            </a:r>
          </a:p>
          <a:p>
            <a:pPr defTabSz="457200">
              <a:spcBef>
                <a:spcPts val="0"/>
              </a:spcBef>
            </a:pP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res = []</a:t>
            </a:r>
          </a:p>
          <a:p>
            <a:pPr defTabSz="457200">
              <a:spcBef>
                <a:spcPts val="0"/>
              </a:spcBef>
            </a:pP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700" b="1" dirty="0">
                <a:solidFill>
                  <a:srgbClr val="FF86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 == {}:</a:t>
            </a:r>
          </a:p>
          <a:p>
            <a:pPr defTabSz="457200">
              <a:spcBef>
                <a:spcPts val="0"/>
              </a:spcBef>
            </a:pP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700" b="1" dirty="0">
                <a:solidFill>
                  <a:srgbClr val="FF86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res</a:t>
            </a:r>
          </a:p>
          <a:p>
            <a:pPr defTabSz="457200">
              <a:spcBef>
                <a:spcPts val="0"/>
              </a:spcBef>
            </a:pP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max_key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d.keys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defTabSz="457200">
              <a:spcBef>
                <a:spcPts val="0"/>
              </a:spcBef>
            </a:pP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max_val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d.pop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max_key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457200">
              <a:spcBef>
                <a:spcPts val="0"/>
              </a:spcBef>
            </a:pP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res.append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max_val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457200">
              <a:spcBef>
                <a:spcPts val="0"/>
              </a:spcBef>
            </a:pP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res.extend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sort_by_keys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(d))</a:t>
            </a:r>
          </a:p>
          <a:p>
            <a:pPr defTabSz="457200">
              <a:spcBef>
                <a:spcPts val="0"/>
              </a:spcBef>
            </a:pP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700" b="1" dirty="0">
                <a:solidFill>
                  <a:srgbClr val="FF86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res</a:t>
            </a:r>
          </a:p>
        </p:txBody>
      </p:sp>
    </p:spTree>
    <p:extLst>
      <p:ext uri="{BB962C8B-B14F-4D97-AF65-F5344CB8AC3E}">
        <p14:creationId xmlns:p14="http://schemas.microsoft.com/office/powerpoint/2010/main" val="2847904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3" grpId="0" animBg="1"/>
      <p:bldP spid="14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Towers of Hanoi</a:t>
            </a:r>
            <a:endParaRPr lang="he-I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Extra Example:</a:t>
            </a:r>
            <a:endParaRPr lang="he-IL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8AA0CC-D770-4589-B7C4-DFD0D08E2510}" type="slidenum">
              <a:rPr lang="ar-SA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62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3894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79CD284-1BCD-4947-9479-AE28D8C1381B}" type="slidenum">
              <a:rPr lang="he-IL" altLang="en-US" smtClean="0">
                <a:latin typeface="Arial" pitchFamily="34" charset="0"/>
                <a:cs typeface="Arial" pitchFamily="34" charset="0"/>
              </a:rPr>
              <a:pPr/>
              <a:t>63</a:t>
            </a:fld>
            <a:endParaRPr lang="en-US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4339" name="Rectangle 2"/>
          <p:cNvSpPr>
            <a:spLocks noChangeArrowheads="1"/>
          </p:cNvSpPr>
          <p:nvPr/>
        </p:nvSpPr>
        <p:spPr bwMode="auto">
          <a:xfrm>
            <a:off x="457200" y="0"/>
            <a:ext cx="8229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altLang="en-US" sz="4400" b="1" dirty="0">
                <a:solidFill>
                  <a:srgbClr val="CC0000"/>
                </a:solidFill>
                <a:latin typeface="Arial "/>
                <a:cs typeface="Times New Roman" pitchFamily="18" charset="0"/>
              </a:rPr>
              <a:t>Towers of Hanoi</a:t>
            </a:r>
          </a:p>
        </p:txBody>
      </p:sp>
      <p:sp>
        <p:nvSpPr>
          <p:cNvPr id="14340" name="Rectangle 3"/>
          <p:cNvSpPr>
            <a:spLocks noChangeArrowheads="1"/>
          </p:cNvSpPr>
          <p:nvPr/>
        </p:nvSpPr>
        <p:spPr bwMode="auto">
          <a:xfrm>
            <a:off x="588169" y="1292224"/>
            <a:ext cx="81534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FontTx/>
              <a:buChar char="•"/>
            </a:pPr>
            <a:r>
              <a:rPr lang="en-US" altLang="en-US" sz="3200" dirty="0">
                <a:cs typeface="Arial" panose="020B0604020202020204" pitchFamily="34" charset="0"/>
              </a:rPr>
              <a:t> Objective:</a:t>
            </a:r>
          </a:p>
          <a:p>
            <a:pPr marL="719138" lvl="1" indent="-261938">
              <a:spcBef>
                <a:spcPct val="20000"/>
              </a:spcBef>
              <a:buFontTx/>
              <a:buChar char="•"/>
            </a:pPr>
            <a:r>
              <a:rPr lang="en-US" altLang="en-US" sz="3200" dirty="0">
                <a:cs typeface="Arial" panose="020B0604020202020204" pitchFamily="34" charset="0"/>
              </a:rPr>
              <a:t>Move the entire stack of disks from rode S (source) to T (target) using A (auxiliary)</a:t>
            </a:r>
          </a:p>
        </p:txBody>
      </p:sp>
      <p:sp>
        <p:nvSpPr>
          <p:cNvPr id="14341" name="AutoShape 2"/>
          <p:cNvSpPr>
            <a:spLocks noChangeArrowheads="1"/>
          </p:cNvSpPr>
          <p:nvPr/>
        </p:nvSpPr>
        <p:spPr bwMode="auto">
          <a:xfrm rot="-5400000">
            <a:off x="1515269" y="4898231"/>
            <a:ext cx="2243138" cy="2190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 altLang="en-US"/>
          </a:p>
        </p:txBody>
      </p:sp>
      <p:sp>
        <p:nvSpPr>
          <p:cNvPr id="14342" name="AutoShape 3"/>
          <p:cNvSpPr>
            <a:spLocks noChangeArrowheads="1"/>
          </p:cNvSpPr>
          <p:nvPr/>
        </p:nvSpPr>
        <p:spPr bwMode="auto">
          <a:xfrm rot="-5400000">
            <a:off x="5648326" y="4900612"/>
            <a:ext cx="2241550" cy="2190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 altLang="en-US"/>
          </a:p>
        </p:txBody>
      </p:sp>
      <p:sp>
        <p:nvSpPr>
          <p:cNvPr id="14343" name="AutoShape 4"/>
          <p:cNvSpPr>
            <a:spLocks noChangeArrowheads="1"/>
          </p:cNvSpPr>
          <p:nvPr/>
        </p:nvSpPr>
        <p:spPr bwMode="auto">
          <a:xfrm rot="-5400000">
            <a:off x="3494088" y="4900612"/>
            <a:ext cx="2241550" cy="2190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 altLang="en-US"/>
          </a:p>
        </p:txBody>
      </p:sp>
      <p:sp>
        <p:nvSpPr>
          <p:cNvPr id="14344" name="AutoShape 7"/>
          <p:cNvSpPr>
            <a:spLocks noChangeArrowheads="1"/>
          </p:cNvSpPr>
          <p:nvPr/>
        </p:nvSpPr>
        <p:spPr bwMode="auto">
          <a:xfrm>
            <a:off x="1557338" y="5999163"/>
            <a:ext cx="6215062" cy="20796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 altLang="en-US"/>
          </a:p>
        </p:txBody>
      </p:sp>
      <p:sp>
        <p:nvSpPr>
          <p:cNvPr id="14345" name="AutoShape 8"/>
          <p:cNvSpPr>
            <a:spLocks noChangeArrowheads="1"/>
          </p:cNvSpPr>
          <p:nvPr/>
        </p:nvSpPr>
        <p:spPr bwMode="auto">
          <a:xfrm>
            <a:off x="1738313" y="5697538"/>
            <a:ext cx="1806575" cy="293687"/>
          </a:xfrm>
          <a:prstGeom prst="roundRect">
            <a:avLst>
              <a:gd name="adj" fmla="val 50000"/>
            </a:avLst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 altLang="en-US"/>
          </a:p>
        </p:txBody>
      </p:sp>
      <p:sp>
        <p:nvSpPr>
          <p:cNvPr id="14346" name="AutoShape 9"/>
          <p:cNvSpPr>
            <a:spLocks noChangeArrowheads="1"/>
          </p:cNvSpPr>
          <p:nvPr/>
        </p:nvSpPr>
        <p:spPr bwMode="auto">
          <a:xfrm>
            <a:off x="1873250" y="5394325"/>
            <a:ext cx="1536700" cy="293688"/>
          </a:xfrm>
          <a:prstGeom prst="roundRect">
            <a:avLst>
              <a:gd name="adj" fmla="val 50000"/>
            </a:avLst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 altLang="en-US"/>
          </a:p>
        </p:txBody>
      </p:sp>
      <p:sp>
        <p:nvSpPr>
          <p:cNvPr id="14347" name="AutoShape 10"/>
          <p:cNvSpPr>
            <a:spLocks noChangeArrowheads="1"/>
          </p:cNvSpPr>
          <p:nvPr/>
        </p:nvSpPr>
        <p:spPr bwMode="auto">
          <a:xfrm>
            <a:off x="2009775" y="5091113"/>
            <a:ext cx="1263650" cy="293687"/>
          </a:xfrm>
          <a:prstGeom prst="roundRect">
            <a:avLst>
              <a:gd name="adj" fmla="val 50000"/>
            </a:avLst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 altLang="en-US"/>
          </a:p>
        </p:txBody>
      </p:sp>
      <p:sp>
        <p:nvSpPr>
          <p:cNvPr id="14348" name="AutoShape 11"/>
          <p:cNvSpPr>
            <a:spLocks noChangeArrowheads="1"/>
          </p:cNvSpPr>
          <p:nvPr/>
        </p:nvSpPr>
        <p:spPr bwMode="auto">
          <a:xfrm>
            <a:off x="2144713" y="4789488"/>
            <a:ext cx="993775" cy="293687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 altLang="en-US"/>
          </a:p>
        </p:txBody>
      </p:sp>
      <p:sp>
        <p:nvSpPr>
          <p:cNvPr id="14349" name="AutoShape 12"/>
          <p:cNvSpPr>
            <a:spLocks noChangeArrowheads="1"/>
          </p:cNvSpPr>
          <p:nvPr/>
        </p:nvSpPr>
        <p:spPr bwMode="auto">
          <a:xfrm>
            <a:off x="2279650" y="4486275"/>
            <a:ext cx="723900" cy="293688"/>
          </a:xfrm>
          <a:prstGeom prst="roundRect">
            <a:avLst>
              <a:gd name="adj" fmla="val 50000"/>
            </a:avLst>
          </a:prstGeom>
          <a:solidFill>
            <a:srgbClr val="FF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 altLang="en-US"/>
          </a:p>
        </p:txBody>
      </p:sp>
      <p:sp>
        <p:nvSpPr>
          <p:cNvPr id="14350" name="AutoShape 13"/>
          <p:cNvSpPr>
            <a:spLocks noChangeArrowheads="1"/>
          </p:cNvSpPr>
          <p:nvPr/>
        </p:nvSpPr>
        <p:spPr bwMode="auto">
          <a:xfrm>
            <a:off x="2414588" y="4184650"/>
            <a:ext cx="454025" cy="293688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 altLang="en-US"/>
          </a:p>
        </p:txBody>
      </p:sp>
      <p:sp>
        <p:nvSpPr>
          <p:cNvPr id="14351" name="Text Box 14"/>
          <p:cNvSpPr txBox="1">
            <a:spLocks noChangeArrowheads="1"/>
          </p:cNvSpPr>
          <p:nvPr/>
        </p:nvSpPr>
        <p:spPr bwMode="auto">
          <a:xfrm>
            <a:off x="2292350" y="6219825"/>
            <a:ext cx="6969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en-US"/>
              <a:t>S</a:t>
            </a:r>
          </a:p>
        </p:txBody>
      </p:sp>
      <p:sp>
        <p:nvSpPr>
          <p:cNvPr id="14352" name="Text Box 15"/>
          <p:cNvSpPr txBox="1">
            <a:spLocks noChangeArrowheads="1"/>
          </p:cNvSpPr>
          <p:nvPr/>
        </p:nvSpPr>
        <p:spPr bwMode="auto">
          <a:xfrm>
            <a:off x="6415088" y="6219825"/>
            <a:ext cx="69691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en-US"/>
              <a:t>T</a:t>
            </a:r>
          </a:p>
        </p:txBody>
      </p:sp>
      <p:sp>
        <p:nvSpPr>
          <p:cNvPr id="14353" name="Text Box 16"/>
          <p:cNvSpPr txBox="1">
            <a:spLocks noChangeArrowheads="1"/>
          </p:cNvSpPr>
          <p:nvPr/>
        </p:nvSpPr>
        <p:spPr bwMode="auto">
          <a:xfrm>
            <a:off x="4259263" y="6219825"/>
            <a:ext cx="69691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en-US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64755265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8CBFD4E-B2FC-4BC7-BD13-E6E5A5BF33DE}" type="slidenum">
              <a:rPr lang="he-IL" altLang="en-US" smtClean="0">
                <a:latin typeface="Arial" panose="020B0604020202020204" pitchFamily="34" charset="0"/>
                <a:cs typeface="Arial" pitchFamily="34" charset="0"/>
              </a:rPr>
              <a:pPr/>
              <a:t>64</a:t>
            </a:fld>
            <a:endParaRPr lang="en-US" altLang="en-US"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15363" name="Rectangle 2"/>
          <p:cNvSpPr>
            <a:spLocks noChangeArrowheads="1"/>
          </p:cNvSpPr>
          <p:nvPr/>
        </p:nvSpPr>
        <p:spPr bwMode="auto">
          <a:xfrm>
            <a:off x="457200" y="0"/>
            <a:ext cx="8229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altLang="en-US" sz="4400" b="1" dirty="0">
                <a:solidFill>
                  <a:srgbClr val="CC0000"/>
                </a:solidFill>
                <a:cs typeface="Arial" panose="020B0604020202020204" pitchFamily="34" charset="0"/>
              </a:rPr>
              <a:t>The Rules</a:t>
            </a:r>
          </a:p>
        </p:txBody>
      </p:sp>
      <p:sp>
        <p:nvSpPr>
          <p:cNvPr id="15364" name="Rectangle 3"/>
          <p:cNvSpPr>
            <a:spLocks noChangeArrowheads="1"/>
          </p:cNvSpPr>
          <p:nvPr/>
        </p:nvSpPr>
        <p:spPr bwMode="auto">
          <a:xfrm>
            <a:off x="533400" y="1295400"/>
            <a:ext cx="82296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9875" indent="-269875">
              <a:spcBef>
                <a:spcPct val="20000"/>
              </a:spcBef>
              <a:buFontTx/>
              <a:buChar char="•"/>
            </a:pPr>
            <a:r>
              <a:rPr lang="en-US" altLang="en-US" sz="2800" dirty="0">
                <a:cs typeface="Arial" panose="020B0604020202020204" pitchFamily="34" charset="0"/>
              </a:rPr>
              <a:t>Only one disk may be moved at a time</a:t>
            </a:r>
          </a:p>
          <a:p>
            <a:pPr marL="269875" indent="-269875">
              <a:spcBef>
                <a:spcPct val="20000"/>
              </a:spcBef>
              <a:buFontTx/>
              <a:buChar char="•"/>
            </a:pPr>
            <a:r>
              <a:rPr lang="en-US" altLang="en-US" sz="2800" dirty="0">
                <a:cs typeface="Arial" panose="020B0604020202020204" pitchFamily="34" charset="0"/>
              </a:rPr>
              <a:t>Each move consists of taking the upper disk from one of the rods and sliding it onto another rod</a:t>
            </a:r>
          </a:p>
          <a:p>
            <a:pPr marL="269875" indent="-269875">
              <a:spcBef>
                <a:spcPct val="20000"/>
              </a:spcBef>
              <a:buFontTx/>
              <a:buChar char="•"/>
            </a:pPr>
            <a:r>
              <a:rPr lang="en-US" altLang="en-US" sz="2800" dirty="0">
                <a:cs typeface="Arial" panose="020B0604020202020204" pitchFamily="34" charset="0"/>
              </a:rPr>
              <a:t>No disk may be placed on top of a smaller disk</a:t>
            </a:r>
          </a:p>
        </p:txBody>
      </p:sp>
      <p:sp>
        <p:nvSpPr>
          <p:cNvPr id="15365" name="AutoShape 2"/>
          <p:cNvSpPr>
            <a:spLocks noChangeArrowheads="1"/>
          </p:cNvSpPr>
          <p:nvPr/>
        </p:nvSpPr>
        <p:spPr bwMode="auto">
          <a:xfrm rot="-5400000">
            <a:off x="1515269" y="4898231"/>
            <a:ext cx="2243138" cy="2190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 altLang="en-US">
              <a:cs typeface="Arial" panose="020B0604020202020204" pitchFamily="34" charset="0"/>
            </a:endParaRPr>
          </a:p>
        </p:txBody>
      </p:sp>
      <p:sp>
        <p:nvSpPr>
          <p:cNvPr id="15366" name="AutoShape 3"/>
          <p:cNvSpPr>
            <a:spLocks noChangeArrowheads="1"/>
          </p:cNvSpPr>
          <p:nvPr/>
        </p:nvSpPr>
        <p:spPr bwMode="auto">
          <a:xfrm rot="-5400000">
            <a:off x="5648326" y="4900612"/>
            <a:ext cx="2241550" cy="2190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 altLang="en-US">
              <a:cs typeface="Arial" panose="020B0604020202020204" pitchFamily="34" charset="0"/>
            </a:endParaRPr>
          </a:p>
        </p:txBody>
      </p:sp>
      <p:sp>
        <p:nvSpPr>
          <p:cNvPr id="15367" name="AutoShape 4"/>
          <p:cNvSpPr>
            <a:spLocks noChangeArrowheads="1"/>
          </p:cNvSpPr>
          <p:nvPr/>
        </p:nvSpPr>
        <p:spPr bwMode="auto">
          <a:xfrm rot="-5400000">
            <a:off x="3494088" y="4900612"/>
            <a:ext cx="2241550" cy="2190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 altLang="en-US">
              <a:cs typeface="Arial" panose="020B0604020202020204" pitchFamily="34" charset="0"/>
            </a:endParaRPr>
          </a:p>
        </p:txBody>
      </p:sp>
      <p:sp>
        <p:nvSpPr>
          <p:cNvPr id="15368" name="AutoShape 7"/>
          <p:cNvSpPr>
            <a:spLocks noChangeArrowheads="1"/>
          </p:cNvSpPr>
          <p:nvPr/>
        </p:nvSpPr>
        <p:spPr bwMode="auto">
          <a:xfrm>
            <a:off x="1557338" y="5999163"/>
            <a:ext cx="6215062" cy="20796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 altLang="en-US">
              <a:cs typeface="Arial" panose="020B0604020202020204" pitchFamily="34" charset="0"/>
            </a:endParaRPr>
          </a:p>
        </p:txBody>
      </p:sp>
      <p:sp>
        <p:nvSpPr>
          <p:cNvPr id="15369" name="AutoShape 8"/>
          <p:cNvSpPr>
            <a:spLocks noChangeArrowheads="1"/>
          </p:cNvSpPr>
          <p:nvPr/>
        </p:nvSpPr>
        <p:spPr bwMode="auto">
          <a:xfrm>
            <a:off x="1738313" y="5697538"/>
            <a:ext cx="1806575" cy="293687"/>
          </a:xfrm>
          <a:prstGeom prst="roundRect">
            <a:avLst>
              <a:gd name="adj" fmla="val 50000"/>
            </a:avLst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 altLang="en-US">
              <a:cs typeface="Arial" panose="020B0604020202020204" pitchFamily="34" charset="0"/>
            </a:endParaRPr>
          </a:p>
        </p:txBody>
      </p:sp>
      <p:sp>
        <p:nvSpPr>
          <p:cNvPr id="15370" name="AutoShape 9"/>
          <p:cNvSpPr>
            <a:spLocks noChangeArrowheads="1"/>
          </p:cNvSpPr>
          <p:nvPr/>
        </p:nvSpPr>
        <p:spPr bwMode="auto">
          <a:xfrm>
            <a:off x="1873250" y="5394325"/>
            <a:ext cx="1536700" cy="293688"/>
          </a:xfrm>
          <a:prstGeom prst="roundRect">
            <a:avLst>
              <a:gd name="adj" fmla="val 50000"/>
            </a:avLst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 altLang="en-US">
              <a:cs typeface="Arial" panose="020B0604020202020204" pitchFamily="34" charset="0"/>
            </a:endParaRPr>
          </a:p>
        </p:txBody>
      </p:sp>
      <p:sp>
        <p:nvSpPr>
          <p:cNvPr id="15371" name="AutoShape 10"/>
          <p:cNvSpPr>
            <a:spLocks noChangeArrowheads="1"/>
          </p:cNvSpPr>
          <p:nvPr/>
        </p:nvSpPr>
        <p:spPr bwMode="auto">
          <a:xfrm>
            <a:off x="2009775" y="5091113"/>
            <a:ext cx="1263650" cy="293687"/>
          </a:xfrm>
          <a:prstGeom prst="roundRect">
            <a:avLst>
              <a:gd name="adj" fmla="val 50000"/>
            </a:avLst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 altLang="en-US">
              <a:cs typeface="Arial" panose="020B0604020202020204" pitchFamily="34" charset="0"/>
            </a:endParaRPr>
          </a:p>
        </p:txBody>
      </p:sp>
      <p:sp>
        <p:nvSpPr>
          <p:cNvPr id="15372" name="AutoShape 11"/>
          <p:cNvSpPr>
            <a:spLocks noChangeArrowheads="1"/>
          </p:cNvSpPr>
          <p:nvPr/>
        </p:nvSpPr>
        <p:spPr bwMode="auto">
          <a:xfrm>
            <a:off x="2144713" y="4789488"/>
            <a:ext cx="993775" cy="293687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 altLang="en-US">
              <a:cs typeface="Arial" panose="020B0604020202020204" pitchFamily="34" charset="0"/>
            </a:endParaRPr>
          </a:p>
        </p:txBody>
      </p:sp>
      <p:sp>
        <p:nvSpPr>
          <p:cNvPr id="15373" name="AutoShape 12"/>
          <p:cNvSpPr>
            <a:spLocks noChangeArrowheads="1"/>
          </p:cNvSpPr>
          <p:nvPr/>
        </p:nvSpPr>
        <p:spPr bwMode="auto">
          <a:xfrm>
            <a:off x="2279650" y="4486275"/>
            <a:ext cx="723900" cy="293688"/>
          </a:xfrm>
          <a:prstGeom prst="roundRect">
            <a:avLst>
              <a:gd name="adj" fmla="val 50000"/>
            </a:avLst>
          </a:prstGeom>
          <a:solidFill>
            <a:srgbClr val="FF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 altLang="en-US">
              <a:cs typeface="Arial" panose="020B0604020202020204" pitchFamily="34" charset="0"/>
            </a:endParaRPr>
          </a:p>
        </p:txBody>
      </p:sp>
      <p:sp>
        <p:nvSpPr>
          <p:cNvPr id="15374" name="AutoShape 13"/>
          <p:cNvSpPr>
            <a:spLocks noChangeArrowheads="1"/>
          </p:cNvSpPr>
          <p:nvPr/>
        </p:nvSpPr>
        <p:spPr bwMode="auto">
          <a:xfrm>
            <a:off x="2414588" y="4184650"/>
            <a:ext cx="454025" cy="293688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 altLang="en-US">
              <a:cs typeface="Arial" panose="020B0604020202020204" pitchFamily="34" charset="0"/>
            </a:endParaRPr>
          </a:p>
        </p:txBody>
      </p:sp>
      <p:sp>
        <p:nvSpPr>
          <p:cNvPr id="15375" name="Text Box 14"/>
          <p:cNvSpPr txBox="1">
            <a:spLocks noChangeArrowheads="1"/>
          </p:cNvSpPr>
          <p:nvPr/>
        </p:nvSpPr>
        <p:spPr bwMode="auto">
          <a:xfrm>
            <a:off x="2292350" y="6219825"/>
            <a:ext cx="6969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en-US">
                <a:cs typeface="Arial" panose="020B0604020202020204" pitchFamily="34" charset="0"/>
              </a:rPr>
              <a:t>S</a:t>
            </a:r>
          </a:p>
        </p:txBody>
      </p:sp>
      <p:sp>
        <p:nvSpPr>
          <p:cNvPr id="15376" name="Text Box 15"/>
          <p:cNvSpPr txBox="1">
            <a:spLocks noChangeArrowheads="1"/>
          </p:cNvSpPr>
          <p:nvPr/>
        </p:nvSpPr>
        <p:spPr bwMode="auto">
          <a:xfrm>
            <a:off x="6415088" y="6219825"/>
            <a:ext cx="69691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en-US">
                <a:cs typeface="Arial" panose="020B0604020202020204" pitchFamily="34" charset="0"/>
              </a:rPr>
              <a:t>T</a:t>
            </a:r>
          </a:p>
        </p:txBody>
      </p:sp>
      <p:sp>
        <p:nvSpPr>
          <p:cNvPr id="15377" name="Text Box 16"/>
          <p:cNvSpPr txBox="1">
            <a:spLocks noChangeArrowheads="1"/>
          </p:cNvSpPr>
          <p:nvPr/>
        </p:nvSpPr>
        <p:spPr bwMode="auto">
          <a:xfrm>
            <a:off x="4259263" y="6219825"/>
            <a:ext cx="69691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en-US">
                <a:cs typeface="Arial" panose="020B0604020202020204" pitchFamily="34" charset="0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419319214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16040"/>
            <a:ext cx="2133600" cy="213360"/>
          </a:xfrm>
          <a:noFill/>
        </p:spPr>
        <p:txBody>
          <a:bodyPr/>
          <a:lstStyle/>
          <a:p>
            <a:fld id="{876115A8-39DF-4C21-A9CC-15C3A807390A}" type="slidenum">
              <a:rPr lang="he-IL" altLang="en-US" smtClean="0">
                <a:latin typeface="Arial" panose="020B0604020202020204" pitchFamily="34" charset="0"/>
                <a:cs typeface="Arial" pitchFamily="34" charset="0"/>
              </a:rPr>
              <a:pPr/>
              <a:t>65</a:t>
            </a:fld>
            <a:endParaRPr lang="en-US" altLang="en-US"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16387" name="Rectangle 2"/>
          <p:cNvSpPr>
            <a:spLocks noChangeArrowheads="1"/>
          </p:cNvSpPr>
          <p:nvPr/>
        </p:nvSpPr>
        <p:spPr bwMode="auto">
          <a:xfrm>
            <a:off x="457200" y="0"/>
            <a:ext cx="8229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altLang="en-US" sz="4400" b="1" dirty="0">
                <a:solidFill>
                  <a:srgbClr val="CC0000"/>
                </a:solidFill>
                <a:cs typeface="Arial" panose="020B0604020202020204" pitchFamily="34" charset="0"/>
              </a:rPr>
              <a:t>Examples</a:t>
            </a:r>
          </a:p>
        </p:txBody>
      </p:sp>
      <p:grpSp>
        <p:nvGrpSpPr>
          <p:cNvPr id="2" name="Group 74"/>
          <p:cNvGrpSpPr>
            <a:grpSpLocks/>
          </p:cNvGrpSpPr>
          <p:nvPr/>
        </p:nvGrpSpPr>
        <p:grpSpPr bwMode="auto">
          <a:xfrm>
            <a:off x="152400" y="1355620"/>
            <a:ext cx="3733800" cy="1909868"/>
            <a:chOff x="152401" y="1219201"/>
            <a:chExt cx="3733799" cy="2045731"/>
          </a:xfrm>
        </p:grpSpPr>
        <p:grpSp>
          <p:nvGrpSpPr>
            <p:cNvPr id="3" name="Group 25"/>
            <p:cNvGrpSpPr>
              <a:grpSpLocks/>
            </p:cNvGrpSpPr>
            <p:nvPr/>
          </p:nvGrpSpPr>
          <p:grpSpPr bwMode="auto">
            <a:xfrm>
              <a:off x="152401" y="1219201"/>
              <a:ext cx="3733799" cy="1671178"/>
              <a:chOff x="1981200" y="4056063"/>
              <a:chExt cx="6215063" cy="2995441"/>
            </a:xfrm>
          </p:grpSpPr>
          <p:sp>
            <p:nvSpPr>
              <p:cNvPr id="16430" name="AutoShape 2"/>
              <p:cNvSpPr>
                <a:spLocks noChangeArrowheads="1"/>
              </p:cNvSpPr>
              <p:nvPr/>
            </p:nvSpPr>
            <p:spPr bwMode="auto">
              <a:xfrm rot="-5400000">
                <a:off x="1939132" y="5068094"/>
                <a:ext cx="2243137" cy="2190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he-IL" altLang="en-US">
                  <a:cs typeface="Arial" panose="020B0604020202020204" pitchFamily="34" charset="0"/>
                </a:endParaRPr>
              </a:p>
            </p:txBody>
          </p:sp>
          <p:sp>
            <p:nvSpPr>
              <p:cNvPr id="16431" name="AutoShape 3"/>
              <p:cNvSpPr>
                <a:spLocks noChangeArrowheads="1"/>
              </p:cNvSpPr>
              <p:nvPr/>
            </p:nvSpPr>
            <p:spPr bwMode="auto">
              <a:xfrm rot="-5400000">
                <a:off x="6072188" y="5070475"/>
                <a:ext cx="2241550" cy="2190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he-IL" altLang="en-US">
                  <a:cs typeface="Arial" panose="020B0604020202020204" pitchFamily="34" charset="0"/>
                </a:endParaRPr>
              </a:p>
            </p:txBody>
          </p:sp>
          <p:sp>
            <p:nvSpPr>
              <p:cNvPr id="16432" name="AutoShape 4"/>
              <p:cNvSpPr>
                <a:spLocks noChangeArrowheads="1"/>
              </p:cNvSpPr>
              <p:nvPr/>
            </p:nvSpPr>
            <p:spPr bwMode="auto">
              <a:xfrm rot="-5400000">
                <a:off x="3917951" y="5070475"/>
                <a:ext cx="2241550" cy="2190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he-IL" altLang="en-US">
                  <a:cs typeface="Arial" panose="020B0604020202020204" pitchFamily="34" charset="0"/>
                </a:endParaRPr>
              </a:p>
            </p:txBody>
          </p:sp>
          <p:sp>
            <p:nvSpPr>
              <p:cNvPr id="16433" name="AutoShape 7"/>
              <p:cNvSpPr>
                <a:spLocks noChangeArrowheads="1"/>
              </p:cNvSpPr>
              <p:nvPr/>
            </p:nvSpPr>
            <p:spPr bwMode="auto">
              <a:xfrm>
                <a:off x="1981200" y="6169025"/>
                <a:ext cx="6215063" cy="207963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he-IL" altLang="en-US">
                  <a:cs typeface="Arial" panose="020B0604020202020204" pitchFamily="34" charset="0"/>
                </a:endParaRPr>
              </a:p>
            </p:txBody>
          </p:sp>
          <p:sp>
            <p:nvSpPr>
              <p:cNvPr id="16434" name="AutoShape 8"/>
              <p:cNvSpPr>
                <a:spLocks noChangeArrowheads="1"/>
              </p:cNvSpPr>
              <p:nvPr/>
            </p:nvSpPr>
            <p:spPr bwMode="auto">
              <a:xfrm>
                <a:off x="2162175" y="5867400"/>
                <a:ext cx="1806575" cy="293688"/>
              </a:xfrm>
              <a:prstGeom prst="roundRect">
                <a:avLst>
                  <a:gd name="adj" fmla="val 50000"/>
                </a:avLst>
              </a:prstGeom>
              <a:solidFill>
                <a:srgbClr val="00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he-IL" altLang="en-US">
                  <a:cs typeface="Arial" panose="020B0604020202020204" pitchFamily="34" charset="0"/>
                </a:endParaRPr>
              </a:p>
            </p:txBody>
          </p:sp>
          <p:sp>
            <p:nvSpPr>
              <p:cNvPr id="16435" name="Text Box 14"/>
              <p:cNvSpPr txBox="1">
                <a:spLocks noChangeArrowheads="1"/>
              </p:cNvSpPr>
              <p:nvPr/>
            </p:nvSpPr>
            <p:spPr bwMode="auto">
              <a:xfrm>
                <a:off x="2716213" y="6389688"/>
                <a:ext cx="696912" cy="6618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altLang="en-US">
                    <a:cs typeface="Arial" panose="020B0604020202020204" pitchFamily="34" charset="0"/>
                  </a:rPr>
                  <a:t>S</a:t>
                </a:r>
              </a:p>
            </p:txBody>
          </p:sp>
          <p:sp>
            <p:nvSpPr>
              <p:cNvPr id="16436" name="Text Box 15"/>
              <p:cNvSpPr txBox="1">
                <a:spLocks noChangeArrowheads="1"/>
              </p:cNvSpPr>
              <p:nvPr/>
            </p:nvSpPr>
            <p:spPr bwMode="auto">
              <a:xfrm>
                <a:off x="6838950" y="6389688"/>
                <a:ext cx="696913" cy="6618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altLang="en-US">
                    <a:cs typeface="Arial" panose="020B0604020202020204" pitchFamily="34" charset="0"/>
                  </a:rPr>
                  <a:t>T</a:t>
                </a:r>
              </a:p>
            </p:txBody>
          </p:sp>
          <p:sp>
            <p:nvSpPr>
              <p:cNvPr id="16437" name="Text Box 16"/>
              <p:cNvSpPr txBox="1">
                <a:spLocks noChangeArrowheads="1"/>
              </p:cNvSpPr>
              <p:nvPr/>
            </p:nvSpPr>
            <p:spPr bwMode="auto">
              <a:xfrm>
                <a:off x="4683124" y="6389688"/>
                <a:ext cx="696913" cy="6618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altLang="en-US">
                    <a:cs typeface="Arial" panose="020B0604020202020204" pitchFamily="34" charset="0"/>
                  </a:rPr>
                  <a:t>A</a:t>
                </a:r>
              </a:p>
            </p:txBody>
          </p:sp>
        </p:grpSp>
        <p:sp>
          <p:nvSpPr>
            <p:cNvPr id="16429" name="TextBox 70"/>
            <p:cNvSpPr txBox="1">
              <a:spLocks noChangeArrowheads="1"/>
            </p:cNvSpPr>
            <p:nvPr/>
          </p:nvSpPr>
          <p:spPr bwMode="auto">
            <a:xfrm>
              <a:off x="381000" y="2895600"/>
              <a:ext cx="32004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en-US" dirty="0">
                  <a:cs typeface="Arial" panose="020B0604020202020204" pitchFamily="34" charset="0"/>
                </a:rPr>
                <a:t>1 disk – very easy!</a:t>
              </a:r>
              <a:endParaRPr lang="he-IL" altLang="en-US" dirty="0">
                <a:cs typeface="Arial" panose="020B0604020202020204" pitchFamily="34" charset="0"/>
              </a:endParaRPr>
            </a:p>
          </p:txBody>
        </p:sp>
      </p:grpSp>
      <p:grpSp>
        <p:nvGrpSpPr>
          <p:cNvPr id="4" name="Group 75"/>
          <p:cNvGrpSpPr>
            <a:grpSpLocks/>
          </p:cNvGrpSpPr>
          <p:nvPr/>
        </p:nvGrpSpPr>
        <p:grpSpPr bwMode="auto">
          <a:xfrm>
            <a:off x="4419600" y="1355618"/>
            <a:ext cx="4191000" cy="1909869"/>
            <a:chOff x="4419600" y="1219200"/>
            <a:chExt cx="4191000" cy="2045732"/>
          </a:xfrm>
        </p:grpSpPr>
        <p:grpSp>
          <p:nvGrpSpPr>
            <p:cNvPr id="5" name="Group 35"/>
            <p:cNvGrpSpPr>
              <a:grpSpLocks/>
            </p:cNvGrpSpPr>
            <p:nvPr/>
          </p:nvGrpSpPr>
          <p:grpSpPr bwMode="auto">
            <a:xfrm>
              <a:off x="4419600" y="1219200"/>
              <a:ext cx="4191000" cy="1672787"/>
              <a:chOff x="1981200" y="4056063"/>
              <a:chExt cx="6215063" cy="2994623"/>
            </a:xfrm>
          </p:grpSpPr>
          <p:sp>
            <p:nvSpPr>
              <p:cNvPr id="16419" name="AutoShape 2"/>
              <p:cNvSpPr>
                <a:spLocks noChangeArrowheads="1"/>
              </p:cNvSpPr>
              <p:nvPr/>
            </p:nvSpPr>
            <p:spPr bwMode="auto">
              <a:xfrm rot="-5400000">
                <a:off x="1939132" y="5068094"/>
                <a:ext cx="2243137" cy="2190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he-IL" altLang="en-US">
                  <a:cs typeface="Arial" panose="020B0604020202020204" pitchFamily="34" charset="0"/>
                </a:endParaRPr>
              </a:p>
            </p:txBody>
          </p:sp>
          <p:sp>
            <p:nvSpPr>
              <p:cNvPr id="16420" name="AutoShape 3"/>
              <p:cNvSpPr>
                <a:spLocks noChangeArrowheads="1"/>
              </p:cNvSpPr>
              <p:nvPr/>
            </p:nvSpPr>
            <p:spPr bwMode="auto">
              <a:xfrm rot="-5400000">
                <a:off x="6072188" y="5070475"/>
                <a:ext cx="2241550" cy="2190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he-IL" altLang="en-US">
                  <a:cs typeface="Arial" panose="020B0604020202020204" pitchFamily="34" charset="0"/>
                </a:endParaRPr>
              </a:p>
            </p:txBody>
          </p:sp>
          <p:sp>
            <p:nvSpPr>
              <p:cNvPr id="16421" name="AutoShape 4"/>
              <p:cNvSpPr>
                <a:spLocks noChangeArrowheads="1"/>
              </p:cNvSpPr>
              <p:nvPr/>
            </p:nvSpPr>
            <p:spPr bwMode="auto">
              <a:xfrm rot="-5400000">
                <a:off x="3917951" y="5070475"/>
                <a:ext cx="2241550" cy="2190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he-IL" altLang="en-US">
                  <a:cs typeface="Arial" panose="020B0604020202020204" pitchFamily="34" charset="0"/>
                </a:endParaRPr>
              </a:p>
            </p:txBody>
          </p:sp>
          <p:sp>
            <p:nvSpPr>
              <p:cNvPr id="16422" name="AutoShape 7"/>
              <p:cNvSpPr>
                <a:spLocks noChangeArrowheads="1"/>
              </p:cNvSpPr>
              <p:nvPr/>
            </p:nvSpPr>
            <p:spPr bwMode="auto">
              <a:xfrm>
                <a:off x="1981200" y="6169025"/>
                <a:ext cx="6215063" cy="207963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he-IL" altLang="en-US">
                  <a:cs typeface="Arial" panose="020B0604020202020204" pitchFamily="34" charset="0"/>
                </a:endParaRPr>
              </a:p>
            </p:txBody>
          </p:sp>
          <p:sp>
            <p:nvSpPr>
              <p:cNvPr id="16423" name="AutoShape 8"/>
              <p:cNvSpPr>
                <a:spLocks noChangeArrowheads="1"/>
              </p:cNvSpPr>
              <p:nvPr/>
            </p:nvSpPr>
            <p:spPr bwMode="auto">
              <a:xfrm>
                <a:off x="2162175" y="5867400"/>
                <a:ext cx="1806575" cy="293688"/>
              </a:xfrm>
              <a:prstGeom prst="roundRect">
                <a:avLst>
                  <a:gd name="adj" fmla="val 50000"/>
                </a:avLst>
              </a:prstGeom>
              <a:solidFill>
                <a:srgbClr val="00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he-IL" altLang="en-US">
                  <a:cs typeface="Arial" panose="020B0604020202020204" pitchFamily="34" charset="0"/>
                </a:endParaRPr>
              </a:p>
            </p:txBody>
          </p:sp>
          <p:sp>
            <p:nvSpPr>
              <p:cNvPr id="16424" name="AutoShape 9"/>
              <p:cNvSpPr>
                <a:spLocks noChangeArrowheads="1"/>
              </p:cNvSpPr>
              <p:nvPr/>
            </p:nvSpPr>
            <p:spPr bwMode="auto">
              <a:xfrm>
                <a:off x="2297113" y="5564188"/>
                <a:ext cx="1536700" cy="293687"/>
              </a:xfrm>
              <a:prstGeom prst="roundRect">
                <a:avLst>
                  <a:gd name="adj" fmla="val 50000"/>
                </a:avLst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he-IL" altLang="en-US">
                  <a:cs typeface="Arial" panose="020B0604020202020204" pitchFamily="34" charset="0"/>
                </a:endParaRPr>
              </a:p>
            </p:txBody>
          </p:sp>
          <p:sp>
            <p:nvSpPr>
              <p:cNvPr id="16425" name="Text Box 14"/>
              <p:cNvSpPr txBox="1">
                <a:spLocks noChangeArrowheads="1"/>
              </p:cNvSpPr>
              <p:nvPr/>
            </p:nvSpPr>
            <p:spPr bwMode="auto">
              <a:xfrm>
                <a:off x="2716213" y="6389688"/>
                <a:ext cx="696912" cy="6609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altLang="en-US">
                    <a:cs typeface="Arial" panose="020B0604020202020204" pitchFamily="34" charset="0"/>
                  </a:rPr>
                  <a:t>S</a:t>
                </a:r>
              </a:p>
            </p:txBody>
          </p:sp>
          <p:sp>
            <p:nvSpPr>
              <p:cNvPr id="16426" name="Text Box 15"/>
              <p:cNvSpPr txBox="1">
                <a:spLocks noChangeArrowheads="1"/>
              </p:cNvSpPr>
              <p:nvPr/>
            </p:nvSpPr>
            <p:spPr bwMode="auto">
              <a:xfrm>
                <a:off x="6838950" y="6389688"/>
                <a:ext cx="696913" cy="6609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altLang="en-US">
                    <a:cs typeface="Arial" panose="020B0604020202020204" pitchFamily="34" charset="0"/>
                  </a:rPr>
                  <a:t>T</a:t>
                </a:r>
              </a:p>
            </p:txBody>
          </p:sp>
          <p:sp>
            <p:nvSpPr>
              <p:cNvPr id="16427" name="Text Box 16"/>
              <p:cNvSpPr txBox="1">
                <a:spLocks noChangeArrowheads="1"/>
              </p:cNvSpPr>
              <p:nvPr/>
            </p:nvSpPr>
            <p:spPr bwMode="auto">
              <a:xfrm>
                <a:off x="4683126" y="6389688"/>
                <a:ext cx="696913" cy="6609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altLang="en-US">
                    <a:cs typeface="Arial" panose="020B0604020202020204" pitchFamily="34" charset="0"/>
                  </a:rPr>
                  <a:t>A</a:t>
                </a:r>
              </a:p>
            </p:txBody>
          </p:sp>
        </p:grpSp>
        <p:sp>
          <p:nvSpPr>
            <p:cNvPr id="16418" name="TextBox 71"/>
            <p:cNvSpPr txBox="1">
              <a:spLocks noChangeArrowheads="1"/>
            </p:cNvSpPr>
            <p:nvPr/>
          </p:nvSpPr>
          <p:spPr bwMode="auto">
            <a:xfrm>
              <a:off x="4876800" y="2895600"/>
              <a:ext cx="32004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en-US">
                  <a:cs typeface="Arial" panose="020B0604020202020204" pitchFamily="34" charset="0"/>
                </a:rPr>
                <a:t>2 disks – very easy!</a:t>
              </a:r>
              <a:endParaRPr lang="he-IL" altLang="en-US">
                <a:cs typeface="Arial" panose="020B0604020202020204" pitchFamily="34" charset="0"/>
              </a:endParaRPr>
            </a:p>
          </p:txBody>
        </p:sp>
      </p:grpSp>
      <p:grpSp>
        <p:nvGrpSpPr>
          <p:cNvPr id="6" name="Group 76"/>
          <p:cNvGrpSpPr>
            <a:grpSpLocks/>
          </p:cNvGrpSpPr>
          <p:nvPr/>
        </p:nvGrpSpPr>
        <p:grpSpPr bwMode="auto">
          <a:xfrm>
            <a:off x="76200" y="4241058"/>
            <a:ext cx="4038600" cy="1767629"/>
            <a:chOff x="76200" y="4114800"/>
            <a:chExt cx="4038600" cy="1893332"/>
          </a:xfrm>
        </p:grpSpPr>
        <p:grpSp>
          <p:nvGrpSpPr>
            <p:cNvPr id="7" name="Group 46"/>
            <p:cNvGrpSpPr>
              <a:grpSpLocks/>
            </p:cNvGrpSpPr>
            <p:nvPr/>
          </p:nvGrpSpPr>
          <p:grpSpPr bwMode="auto">
            <a:xfrm>
              <a:off x="76200" y="4114800"/>
              <a:ext cx="4038600" cy="1620409"/>
              <a:chOff x="1981200" y="4056063"/>
              <a:chExt cx="6215063" cy="3022276"/>
            </a:xfrm>
          </p:grpSpPr>
          <p:sp>
            <p:nvSpPr>
              <p:cNvPr id="16407" name="AutoShape 2"/>
              <p:cNvSpPr>
                <a:spLocks noChangeArrowheads="1"/>
              </p:cNvSpPr>
              <p:nvPr/>
            </p:nvSpPr>
            <p:spPr bwMode="auto">
              <a:xfrm rot="-5400000">
                <a:off x="1939132" y="5068094"/>
                <a:ext cx="2243137" cy="2190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he-IL" altLang="en-US">
                  <a:cs typeface="Arial" panose="020B0604020202020204" pitchFamily="34" charset="0"/>
                </a:endParaRPr>
              </a:p>
            </p:txBody>
          </p:sp>
          <p:sp>
            <p:nvSpPr>
              <p:cNvPr id="16408" name="AutoShape 3"/>
              <p:cNvSpPr>
                <a:spLocks noChangeArrowheads="1"/>
              </p:cNvSpPr>
              <p:nvPr/>
            </p:nvSpPr>
            <p:spPr bwMode="auto">
              <a:xfrm rot="-5400000">
                <a:off x="6072188" y="5070475"/>
                <a:ext cx="2241550" cy="2190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he-IL" altLang="en-US">
                  <a:cs typeface="Arial" panose="020B0604020202020204" pitchFamily="34" charset="0"/>
                </a:endParaRPr>
              </a:p>
            </p:txBody>
          </p:sp>
          <p:sp>
            <p:nvSpPr>
              <p:cNvPr id="16409" name="AutoShape 4"/>
              <p:cNvSpPr>
                <a:spLocks noChangeArrowheads="1"/>
              </p:cNvSpPr>
              <p:nvPr/>
            </p:nvSpPr>
            <p:spPr bwMode="auto">
              <a:xfrm rot="-5400000">
                <a:off x="3917951" y="5070475"/>
                <a:ext cx="2241550" cy="2190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he-IL" altLang="en-US">
                  <a:cs typeface="Arial" panose="020B0604020202020204" pitchFamily="34" charset="0"/>
                </a:endParaRPr>
              </a:p>
            </p:txBody>
          </p:sp>
          <p:sp>
            <p:nvSpPr>
              <p:cNvPr id="16410" name="AutoShape 7"/>
              <p:cNvSpPr>
                <a:spLocks noChangeArrowheads="1"/>
              </p:cNvSpPr>
              <p:nvPr/>
            </p:nvSpPr>
            <p:spPr bwMode="auto">
              <a:xfrm>
                <a:off x="1981200" y="6169025"/>
                <a:ext cx="6215063" cy="207963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he-IL" altLang="en-US">
                  <a:cs typeface="Arial" panose="020B0604020202020204" pitchFamily="34" charset="0"/>
                </a:endParaRPr>
              </a:p>
            </p:txBody>
          </p:sp>
          <p:sp>
            <p:nvSpPr>
              <p:cNvPr id="16411" name="AutoShape 8"/>
              <p:cNvSpPr>
                <a:spLocks noChangeArrowheads="1"/>
              </p:cNvSpPr>
              <p:nvPr/>
            </p:nvSpPr>
            <p:spPr bwMode="auto">
              <a:xfrm>
                <a:off x="2162175" y="5867400"/>
                <a:ext cx="1806575" cy="293688"/>
              </a:xfrm>
              <a:prstGeom prst="roundRect">
                <a:avLst>
                  <a:gd name="adj" fmla="val 50000"/>
                </a:avLst>
              </a:prstGeom>
              <a:solidFill>
                <a:srgbClr val="00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he-IL" altLang="en-US">
                  <a:cs typeface="Arial" panose="020B0604020202020204" pitchFamily="34" charset="0"/>
                </a:endParaRPr>
              </a:p>
            </p:txBody>
          </p:sp>
          <p:sp>
            <p:nvSpPr>
              <p:cNvPr id="16412" name="AutoShape 9"/>
              <p:cNvSpPr>
                <a:spLocks noChangeArrowheads="1"/>
              </p:cNvSpPr>
              <p:nvPr/>
            </p:nvSpPr>
            <p:spPr bwMode="auto">
              <a:xfrm>
                <a:off x="2297113" y="5564188"/>
                <a:ext cx="1536700" cy="293687"/>
              </a:xfrm>
              <a:prstGeom prst="roundRect">
                <a:avLst>
                  <a:gd name="adj" fmla="val 50000"/>
                </a:avLst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he-IL" altLang="en-US">
                  <a:cs typeface="Arial" panose="020B0604020202020204" pitchFamily="34" charset="0"/>
                </a:endParaRPr>
              </a:p>
            </p:txBody>
          </p:sp>
          <p:sp>
            <p:nvSpPr>
              <p:cNvPr id="16413" name="AutoShape 10"/>
              <p:cNvSpPr>
                <a:spLocks noChangeArrowheads="1"/>
              </p:cNvSpPr>
              <p:nvPr/>
            </p:nvSpPr>
            <p:spPr bwMode="auto">
              <a:xfrm>
                <a:off x="2433638" y="5260975"/>
                <a:ext cx="1263650" cy="293688"/>
              </a:xfrm>
              <a:prstGeom prst="roundRect">
                <a:avLst>
                  <a:gd name="adj" fmla="val 50000"/>
                </a:avLst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he-IL" altLang="en-US">
                  <a:cs typeface="Arial" panose="020B0604020202020204" pitchFamily="34" charset="0"/>
                </a:endParaRPr>
              </a:p>
            </p:txBody>
          </p:sp>
          <p:sp>
            <p:nvSpPr>
              <p:cNvPr id="16414" name="Text Box 14"/>
              <p:cNvSpPr txBox="1">
                <a:spLocks noChangeArrowheads="1"/>
              </p:cNvSpPr>
              <p:nvPr/>
            </p:nvSpPr>
            <p:spPr bwMode="auto">
              <a:xfrm>
                <a:off x="2716214" y="6389689"/>
                <a:ext cx="696912" cy="6886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altLang="en-US">
                    <a:cs typeface="Arial" panose="020B0604020202020204" pitchFamily="34" charset="0"/>
                  </a:rPr>
                  <a:t>S</a:t>
                </a:r>
              </a:p>
            </p:txBody>
          </p:sp>
          <p:sp>
            <p:nvSpPr>
              <p:cNvPr id="16415" name="Text Box 15"/>
              <p:cNvSpPr txBox="1">
                <a:spLocks noChangeArrowheads="1"/>
              </p:cNvSpPr>
              <p:nvPr/>
            </p:nvSpPr>
            <p:spPr bwMode="auto">
              <a:xfrm>
                <a:off x="6838951" y="6389689"/>
                <a:ext cx="696913" cy="6886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altLang="en-US">
                    <a:cs typeface="Arial" panose="020B0604020202020204" pitchFamily="34" charset="0"/>
                  </a:rPr>
                  <a:t>T</a:t>
                </a:r>
              </a:p>
            </p:txBody>
          </p:sp>
          <p:sp>
            <p:nvSpPr>
              <p:cNvPr id="16416" name="Text Box 16"/>
              <p:cNvSpPr txBox="1">
                <a:spLocks noChangeArrowheads="1"/>
              </p:cNvSpPr>
              <p:nvPr/>
            </p:nvSpPr>
            <p:spPr bwMode="auto">
              <a:xfrm>
                <a:off x="4683124" y="6389689"/>
                <a:ext cx="696913" cy="6886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altLang="en-US">
                    <a:cs typeface="Arial" panose="020B0604020202020204" pitchFamily="34" charset="0"/>
                  </a:rPr>
                  <a:t>A</a:t>
                </a:r>
              </a:p>
            </p:txBody>
          </p:sp>
        </p:grpSp>
        <p:sp>
          <p:nvSpPr>
            <p:cNvPr id="16406" name="TextBox 72"/>
            <p:cNvSpPr txBox="1">
              <a:spLocks noChangeArrowheads="1"/>
            </p:cNvSpPr>
            <p:nvPr/>
          </p:nvSpPr>
          <p:spPr bwMode="auto">
            <a:xfrm>
              <a:off x="381000" y="5638800"/>
              <a:ext cx="32004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en-US">
                  <a:cs typeface="Arial" panose="020B0604020202020204" pitchFamily="34" charset="0"/>
                </a:rPr>
                <a:t>3 disks – easy</a:t>
              </a:r>
              <a:endParaRPr lang="he-IL" altLang="en-US">
                <a:cs typeface="Arial" panose="020B0604020202020204" pitchFamily="34" charset="0"/>
              </a:endParaRPr>
            </a:p>
          </p:txBody>
        </p:sp>
      </p:grpSp>
      <p:grpSp>
        <p:nvGrpSpPr>
          <p:cNvPr id="8" name="Group 77"/>
          <p:cNvGrpSpPr>
            <a:grpSpLocks/>
          </p:cNvGrpSpPr>
          <p:nvPr/>
        </p:nvGrpSpPr>
        <p:grpSpPr bwMode="auto">
          <a:xfrm>
            <a:off x="4572000" y="4169938"/>
            <a:ext cx="4267200" cy="1838749"/>
            <a:chOff x="4572000" y="4038600"/>
            <a:chExt cx="4267200" cy="1969532"/>
          </a:xfrm>
        </p:grpSpPr>
        <p:grpSp>
          <p:nvGrpSpPr>
            <p:cNvPr id="9" name="Group 69"/>
            <p:cNvGrpSpPr>
              <a:grpSpLocks/>
            </p:cNvGrpSpPr>
            <p:nvPr/>
          </p:nvGrpSpPr>
          <p:grpSpPr bwMode="auto">
            <a:xfrm>
              <a:off x="4572000" y="4038600"/>
              <a:ext cx="4267200" cy="1686264"/>
              <a:chOff x="1981200" y="4056063"/>
              <a:chExt cx="6215063" cy="2987851"/>
            </a:xfrm>
          </p:grpSpPr>
          <p:sp>
            <p:nvSpPr>
              <p:cNvPr id="16394" name="AutoShape 2"/>
              <p:cNvSpPr>
                <a:spLocks noChangeArrowheads="1"/>
              </p:cNvSpPr>
              <p:nvPr/>
            </p:nvSpPr>
            <p:spPr bwMode="auto">
              <a:xfrm rot="-5400000">
                <a:off x="1939132" y="5068094"/>
                <a:ext cx="2243137" cy="2190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he-IL" altLang="en-US">
                  <a:cs typeface="Arial" panose="020B0604020202020204" pitchFamily="34" charset="0"/>
                </a:endParaRPr>
              </a:p>
            </p:txBody>
          </p:sp>
          <p:sp>
            <p:nvSpPr>
              <p:cNvPr id="16395" name="AutoShape 3"/>
              <p:cNvSpPr>
                <a:spLocks noChangeArrowheads="1"/>
              </p:cNvSpPr>
              <p:nvPr/>
            </p:nvSpPr>
            <p:spPr bwMode="auto">
              <a:xfrm rot="-5400000">
                <a:off x="6072188" y="5070475"/>
                <a:ext cx="2241550" cy="2190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he-IL" altLang="en-US">
                  <a:cs typeface="Arial" panose="020B0604020202020204" pitchFamily="34" charset="0"/>
                </a:endParaRPr>
              </a:p>
            </p:txBody>
          </p:sp>
          <p:sp>
            <p:nvSpPr>
              <p:cNvPr id="16396" name="AutoShape 4"/>
              <p:cNvSpPr>
                <a:spLocks noChangeArrowheads="1"/>
              </p:cNvSpPr>
              <p:nvPr/>
            </p:nvSpPr>
            <p:spPr bwMode="auto">
              <a:xfrm rot="-5400000">
                <a:off x="3917951" y="5070475"/>
                <a:ext cx="2241550" cy="2190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he-IL" altLang="en-US">
                  <a:cs typeface="Arial" panose="020B0604020202020204" pitchFamily="34" charset="0"/>
                </a:endParaRPr>
              </a:p>
            </p:txBody>
          </p:sp>
          <p:sp>
            <p:nvSpPr>
              <p:cNvPr id="16397" name="AutoShape 7"/>
              <p:cNvSpPr>
                <a:spLocks noChangeArrowheads="1"/>
              </p:cNvSpPr>
              <p:nvPr/>
            </p:nvSpPr>
            <p:spPr bwMode="auto">
              <a:xfrm>
                <a:off x="1981200" y="6169025"/>
                <a:ext cx="6215063" cy="207963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he-IL" altLang="en-US">
                  <a:cs typeface="Arial" panose="020B0604020202020204" pitchFamily="34" charset="0"/>
                </a:endParaRPr>
              </a:p>
            </p:txBody>
          </p:sp>
          <p:sp>
            <p:nvSpPr>
              <p:cNvPr id="16398" name="AutoShape 8"/>
              <p:cNvSpPr>
                <a:spLocks noChangeArrowheads="1"/>
              </p:cNvSpPr>
              <p:nvPr/>
            </p:nvSpPr>
            <p:spPr bwMode="auto">
              <a:xfrm>
                <a:off x="2162175" y="5867400"/>
                <a:ext cx="1806575" cy="293688"/>
              </a:xfrm>
              <a:prstGeom prst="roundRect">
                <a:avLst>
                  <a:gd name="adj" fmla="val 50000"/>
                </a:avLst>
              </a:prstGeom>
              <a:solidFill>
                <a:srgbClr val="00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he-IL" altLang="en-US">
                  <a:cs typeface="Arial" panose="020B0604020202020204" pitchFamily="34" charset="0"/>
                </a:endParaRPr>
              </a:p>
            </p:txBody>
          </p:sp>
          <p:sp>
            <p:nvSpPr>
              <p:cNvPr id="16399" name="AutoShape 9"/>
              <p:cNvSpPr>
                <a:spLocks noChangeArrowheads="1"/>
              </p:cNvSpPr>
              <p:nvPr/>
            </p:nvSpPr>
            <p:spPr bwMode="auto">
              <a:xfrm>
                <a:off x="2297113" y="5564188"/>
                <a:ext cx="1536700" cy="293687"/>
              </a:xfrm>
              <a:prstGeom prst="roundRect">
                <a:avLst>
                  <a:gd name="adj" fmla="val 50000"/>
                </a:avLst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he-IL" altLang="en-US">
                  <a:cs typeface="Arial" panose="020B0604020202020204" pitchFamily="34" charset="0"/>
                </a:endParaRPr>
              </a:p>
            </p:txBody>
          </p:sp>
          <p:sp>
            <p:nvSpPr>
              <p:cNvPr id="16400" name="AutoShape 10"/>
              <p:cNvSpPr>
                <a:spLocks noChangeArrowheads="1"/>
              </p:cNvSpPr>
              <p:nvPr/>
            </p:nvSpPr>
            <p:spPr bwMode="auto">
              <a:xfrm>
                <a:off x="2433638" y="5260975"/>
                <a:ext cx="1263650" cy="293688"/>
              </a:xfrm>
              <a:prstGeom prst="roundRect">
                <a:avLst>
                  <a:gd name="adj" fmla="val 50000"/>
                </a:avLst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he-IL" altLang="en-US">
                  <a:cs typeface="Arial" panose="020B0604020202020204" pitchFamily="34" charset="0"/>
                </a:endParaRPr>
              </a:p>
            </p:txBody>
          </p:sp>
          <p:sp>
            <p:nvSpPr>
              <p:cNvPr id="16401" name="AutoShape 11"/>
              <p:cNvSpPr>
                <a:spLocks noChangeArrowheads="1"/>
              </p:cNvSpPr>
              <p:nvPr/>
            </p:nvSpPr>
            <p:spPr bwMode="auto">
              <a:xfrm>
                <a:off x="2568575" y="4959350"/>
                <a:ext cx="993775" cy="293688"/>
              </a:xfrm>
              <a:prstGeom prst="roundRect">
                <a:avLst>
                  <a:gd name="adj" fmla="val 50000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he-IL" altLang="en-US">
                  <a:cs typeface="Arial" panose="020B0604020202020204" pitchFamily="34" charset="0"/>
                </a:endParaRPr>
              </a:p>
            </p:txBody>
          </p:sp>
          <p:sp>
            <p:nvSpPr>
              <p:cNvPr id="16402" name="Text Box 14"/>
              <p:cNvSpPr txBox="1">
                <a:spLocks noChangeArrowheads="1"/>
              </p:cNvSpPr>
              <p:nvPr/>
            </p:nvSpPr>
            <p:spPr bwMode="auto">
              <a:xfrm>
                <a:off x="2716214" y="6389688"/>
                <a:ext cx="696912" cy="6542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altLang="en-US">
                    <a:cs typeface="Arial" panose="020B0604020202020204" pitchFamily="34" charset="0"/>
                  </a:rPr>
                  <a:t>S</a:t>
                </a:r>
              </a:p>
            </p:txBody>
          </p:sp>
          <p:sp>
            <p:nvSpPr>
              <p:cNvPr id="16403" name="Text Box 15"/>
              <p:cNvSpPr txBox="1">
                <a:spLocks noChangeArrowheads="1"/>
              </p:cNvSpPr>
              <p:nvPr/>
            </p:nvSpPr>
            <p:spPr bwMode="auto">
              <a:xfrm>
                <a:off x="6838949" y="6389688"/>
                <a:ext cx="696912" cy="6542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altLang="en-US">
                    <a:cs typeface="Arial" panose="020B0604020202020204" pitchFamily="34" charset="0"/>
                  </a:rPr>
                  <a:t>T</a:t>
                </a:r>
              </a:p>
            </p:txBody>
          </p:sp>
          <p:sp>
            <p:nvSpPr>
              <p:cNvPr id="16404" name="Text Box 16"/>
              <p:cNvSpPr txBox="1">
                <a:spLocks noChangeArrowheads="1"/>
              </p:cNvSpPr>
              <p:nvPr/>
            </p:nvSpPr>
            <p:spPr bwMode="auto">
              <a:xfrm>
                <a:off x="4683126" y="6389688"/>
                <a:ext cx="696912" cy="6542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altLang="en-US">
                    <a:cs typeface="Arial" panose="020B0604020202020204" pitchFamily="34" charset="0"/>
                  </a:rPr>
                  <a:t>A</a:t>
                </a:r>
              </a:p>
            </p:txBody>
          </p:sp>
        </p:grpSp>
        <p:sp>
          <p:nvSpPr>
            <p:cNvPr id="16393" name="TextBox 73"/>
            <p:cNvSpPr txBox="1">
              <a:spLocks noChangeArrowheads="1"/>
            </p:cNvSpPr>
            <p:nvPr/>
          </p:nvSpPr>
          <p:spPr bwMode="auto">
            <a:xfrm>
              <a:off x="5181600" y="5638800"/>
              <a:ext cx="32004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en-US">
                  <a:cs typeface="Arial" panose="020B0604020202020204" pitchFamily="34" charset="0"/>
                </a:rPr>
                <a:t>4 disks?</a:t>
              </a:r>
              <a:endParaRPr lang="he-IL" altLang="en-US"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20690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D536C8D-421A-4C7C-BACC-6817FAF51121}" type="slidenum">
              <a:rPr lang="he-IL" altLang="en-US" smtClean="0">
                <a:latin typeface="Arial" pitchFamily="34" charset="0"/>
                <a:cs typeface="Arial" pitchFamily="34" charset="0"/>
              </a:rPr>
              <a:pPr/>
              <a:t>66</a:t>
            </a:fld>
            <a:endParaRPr lang="en-US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7411" name="Rectangle 2"/>
          <p:cNvSpPr>
            <a:spLocks noChangeArrowheads="1"/>
          </p:cNvSpPr>
          <p:nvPr/>
        </p:nvSpPr>
        <p:spPr bwMode="auto">
          <a:xfrm>
            <a:off x="457200" y="0"/>
            <a:ext cx="8229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altLang="en-US" sz="4400" b="1" dirty="0">
                <a:solidFill>
                  <a:srgbClr val="CC0000"/>
                </a:solidFill>
                <a:cs typeface="Arial" panose="020B0604020202020204" pitchFamily="34" charset="0"/>
              </a:rPr>
              <a:t>Solution for 4 Disks</a:t>
            </a:r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241300" y="1658938"/>
            <a:ext cx="3940175" cy="1798637"/>
            <a:chOff x="1981200" y="4056063"/>
            <a:chExt cx="6215063" cy="2700337"/>
          </a:xfrm>
        </p:grpSpPr>
        <p:sp>
          <p:nvSpPr>
            <p:cNvPr id="17450" name="AutoShape 2"/>
            <p:cNvSpPr>
              <a:spLocks noChangeArrowheads="1"/>
            </p:cNvSpPr>
            <p:nvPr/>
          </p:nvSpPr>
          <p:spPr bwMode="auto">
            <a:xfrm rot="-5400000">
              <a:off x="1939132" y="5068094"/>
              <a:ext cx="2243137" cy="219075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 altLang="en-US"/>
            </a:p>
          </p:txBody>
        </p:sp>
        <p:sp>
          <p:nvSpPr>
            <p:cNvPr id="17451" name="AutoShape 3"/>
            <p:cNvSpPr>
              <a:spLocks noChangeArrowheads="1"/>
            </p:cNvSpPr>
            <p:nvPr/>
          </p:nvSpPr>
          <p:spPr bwMode="auto">
            <a:xfrm rot="-5400000">
              <a:off x="6072188" y="5070475"/>
              <a:ext cx="2241550" cy="219075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 altLang="en-US"/>
            </a:p>
          </p:txBody>
        </p:sp>
        <p:sp>
          <p:nvSpPr>
            <p:cNvPr id="17452" name="AutoShape 4"/>
            <p:cNvSpPr>
              <a:spLocks noChangeArrowheads="1"/>
            </p:cNvSpPr>
            <p:nvPr/>
          </p:nvSpPr>
          <p:spPr bwMode="auto">
            <a:xfrm rot="-5400000">
              <a:off x="3917951" y="5070475"/>
              <a:ext cx="2241550" cy="219075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 altLang="en-US"/>
            </a:p>
          </p:txBody>
        </p:sp>
        <p:sp>
          <p:nvSpPr>
            <p:cNvPr id="17453" name="AutoShape 7"/>
            <p:cNvSpPr>
              <a:spLocks noChangeArrowheads="1"/>
            </p:cNvSpPr>
            <p:nvPr/>
          </p:nvSpPr>
          <p:spPr bwMode="auto">
            <a:xfrm>
              <a:off x="1981200" y="6169025"/>
              <a:ext cx="6215063" cy="207963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 altLang="en-US"/>
            </a:p>
          </p:txBody>
        </p:sp>
        <p:sp>
          <p:nvSpPr>
            <p:cNvPr id="17454" name="AutoShape 8"/>
            <p:cNvSpPr>
              <a:spLocks noChangeArrowheads="1"/>
            </p:cNvSpPr>
            <p:nvPr/>
          </p:nvSpPr>
          <p:spPr bwMode="auto">
            <a:xfrm>
              <a:off x="2162175" y="5867400"/>
              <a:ext cx="1806575" cy="293688"/>
            </a:xfrm>
            <a:prstGeom prst="roundRect">
              <a:avLst>
                <a:gd name="adj" fmla="val 50000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 altLang="en-US"/>
            </a:p>
          </p:txBody>
        </p:sp>
        <p:sp>
          <p:nvSpPr>
            <p:cNvPr id="17455" name="AutoShape 9"/>
            <p:cNvSpPr>
              <a:spLocks noChangeArrowheads="1"/>
            </p:cNvSpPr>
            <p:nvPr/>
          </p:nvSpPr>
          <p:spPr bwMode="auto">
            <a:xfrm>
              <a:off x="2297113" y="5564188"/>
              <a:ext cx="1536700" cy="293687"/>
            </a:xfrm>
            <a:prstGeom prst="roundRect">
              <a:avLst>
                <a:gd name="adj" fmla="val 5000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 altLang="en-US"/>
            </a:p>
          </p:txBody>
        </p:sp>
        <p:sp>
          <p:nvSpPr>
            <p:cNvPr id="17456" name="AutoShape 10"/>
            <p:cNvSpPr>
              <a:spLocks noChangeArrowheads="1"/>
            </p:cNvSpPr>
            <p:nvPr/>
          </p:nvSpPr>
          <p:spPr bwMode="auto">
            <a:xfrm>
              <a:off x="2433638" y="5260975"/>
              <a:ext cx="1263650" cy="293688"/>
            </a:xfrm>
            <a:prstGeom prst="roundRect">
              <a:avLst>
                <a:gd name="adj" fmla="val 50000"/>
              </a:avLst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 altLang="en-US"/>
            </a:p>
          </p:txBody>
        </p:sp>
        <p:sp>
          <p:nvSpPr>
            <p:cNvPr id="17457" name="AutoShape 11"/>
            <p:cNvSpPr>
              <a:spLocks noChangeArrowheads="1"/>
            </p:cNvSpPr>
            <p:nvPr/>
          </p:nvSpPr>
          <p:spPr bwMode="auto">
            <a:xfrm>
              <a:off x="2568575" y="4959350"/>
              <a:ext cx="993775" cy="293688"/>
            </a:xfrm>
            <a:prstGeom prst="roundRect">
              <a:avLst>
                <a:gd name="adj" fmla="val 50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 altLang="en-US"/>
            </a:p>
          </p:txBody>
        </p:sp>
        <p:sp>
          <p:nvSpPr>
            <p:cNvPr id="17458" name="Text Box 14"/>
            <p:cNvSpPr txBox="1">
              <a:spLocks noChangeArrowheads="1"/>
            </p:cNvSpPr>
            <p:nvPr/>
          </p:nvSpPr>
          <p:spPr bwMode="auto">
            <a:xfrm>
              <a:off x="2716213" y="6389688"/>
              <a:ext cx="696912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en-US"/>
                <a:t>S</a:t>
              </a:r>
            </a:p>
          </p:txBody>
        </p:sp>
        <p:sp>
          <p:nvSpPr>
            <p:cNvPr id="17459" name="Text Box 15"/>
            <p:cNvSpPr txBox="1">
              <a:spLocks noChangeArrowheads="1"/>
            </p:cNvSpPr>
            <p:nvPr/>
          </p:nvSpPr>
          <p:spPr bwMode="auto">
            <a:xfrm>
              <a:off x="6838950" y="6389688"/>
              <a:ext cx="696913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en-US"/>
                <a:t>T</a:t>
              </a:r>
            </a:p>
          </p:txBody>
        </p:sp>
        <p:sp>
          <p:nvSpPr>
            <p:cNvPr id="17460" name="Text Box 16"/>
            <p:cNvSpPr txBox="1">
              <a:spLocks noChangeArrowheads="1"/>
            </p:cNvSpPr>
            <p:nvPr/>
          </p:nvSpPr>
          <p:spPr bwMode="auto">
            <a:xfrm>
              <a:off x="4683125" y="6389688"/>
              <a:ext cx="696913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en-US"/>
                <a:t>A</a:t>
              </a:r>
            </a:p>
          </p:txBody>
        </p:sp>
      </p:grpSp>
      <p:grpSp>
        <p:nvGrpSpPr>
          <p:cNvPr id="3" name="Group 90"/>
          <p:cNvGrpSpPr>
            <a:grpSpLocks/>
          </p:cNvGrpSpPr>
          <p:nvPr/>
        </p:nvGrpSpPr>
        <p:grpSpPr bwMode="auto">
          <a:xfrm>
            <a:off x="249238" y="4275138"/>
            <a:ext cx="3940175" cy="1798637"/>
            <a:chOff x="249044" y="4275365"/>
            <a:chExt cx="3940096" cy="1798328"/>
          </a:xfrm>
        </p:grpSpPr>
        <p:sp>
          <p:nvSpPr>
            <p:cNvPr id="17439" name="AutoShape 2"/>
            <p:cNvSpPr>
              <a:spLocks noChangeArrowheads="1"/>
            </p:cNvSpPr>
            <p:nvPr/>
          </p:nvSpPr>
          <p:spPr bwMode="auto">
            <a:xfrm rot="-5400000">
              <a:off x="186479" y="4952847"/>
              <a:ext cx="1493849" cy="138885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 altLang="en-US"/>
            </a:p>
          </p:txBody>
        </p:sp>
        <p:sp>
          <p:nvSpPr>
            <p:cNvPr id="17440" name="AutoShape 3"/>
            <p:cNvSpPr>
              <a:spLocks noChangeArrowheads="1"/>
            </p:cNvSpPr>
            <p:nvPr/>
          </p:nvSpPr>
          <p:spPr bwMode="auto">
            <a:xfrm rot="-5400000">
              <a:off x="2806693" y="4954433"/>
              <a:ext cx="1492792" cy="138885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 altLang="en-US"/>
            </a:p>
          </p:txBody>
        </p:sp>
        <p:sp>
          <p:nvSpPr>
            <p:cNvPr id="17441" name="AutoShape 4"/>
            <p:cNvSpPr>
              <a:spLocks noChangeArrowheads="1"/>
            </p:cNvSpPr>
            <p:nvPr/>
          </p:nvSpPr>
          <p:spPr bwMode="auto">
            <a:xfrm rot="-5400000">
              <a:off x="1440994" y="4954433"/>
              <a:ext cx="1492792" cy="138885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 altLang="en-US"/>
            </a:p>
          </p:txBody>
        </p:sp>
        <p:sp>
          <p:nvSpPr>
            <p:cNvPr id="17442" name="AutoShape 7"/>
            <p:cNvSpPr>
              <a:spLocks noChangeArrowheads="1"/>
            </p:cNvSpPr>
            <p:nvPr/>
          </p:nvSpPr>
          <p:spPr bwMode="auto">
            <a:xfrm>
              <a:off x="249044" y="5682522"/>
              <a:ext cx="3940096" cy="138496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 altLang="en-US"/>
            </a:p>
          </p:txBody>
        </p:sp>
        <p:sp>
          <p:nvSpPr>
            <p:cNvPr id="17443" name="AutoShape 8"/>
            <p:cNvSpPr>
              <a:spLocks noChangeArrowheads="1"/>
            </p:cNvSpPr>
            <p:nvPr/>
          </p:nvSpPr>
          <p:spPr bwMode="auto">
            <a:xfrm>
              <a:off x="2984311" y="5481651"/>
              <a:ext cx="1145295" cy="195586"/>
            </a:xfrm>
            <a:prstGeom prst="roundRect">
              <a:avLst>
                <a:gd name="adj" fmla="val 50000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 altLang="en-US"/>
            </a:p>
          </p:txBody>
        </p:sp>
        <p:sp>
          <p:nvSpPr>
            <p:cNvPr id="17444" name="AutoShape 9"/>
            <p:cNvSpPr>
              <a:spLocks noChangeArrowheads="1"/>
            </p:cNvSpPr>
            <p:nvPr/>
          </p:nvSpPr>
          <p:spPr bwMode="auto">
            <a:xfrm>
              <a:off x="1709408" y="5480444"/>
              <a:ext cx="974205" cy="195585"/>
            </a:xfrm>
            <a:prstGeom prst="roundRect">
              <a:avLst>
                <a:gd name="adj" fmla="val 5000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 altLang="en-US"/>
            </a:p>
          </p:txBody>
        </p:sp>
        <p:sp>
          <p:nvSpPr>
            <p:cNvPr id="17445" name="AutoShape 10"/>
            <p:cNvSpPr>
              <a:spLocks noChangeArrowheads="1"/>
            </p:cNvSpPr>
            <p:nvPr/>
          </p:nvSpPr>
          <p:spPr bwMode="auto">
            <a:xfrm>
              <a:off x="1795959" y="5278515"/>
              <a:ext cx="801102" cy="195586"/>
            </a:xfrm>
            <a:prstGeom prst="roundRect">
              <a:avLst>
                <a:gd name="adj" fmla="val 50000"/>
              </a:avLst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 altLang="en-US"/>
            </a:p>
          </p:txBody>
        </p:sp>
        <p:sp>
          <p:nvSpPr>
            <p:cNvPr id="17446" name="AutoShape 11"/>
            <p:cNvSpPr>
              <a:spLocks noChangeArrowheads="1"/>
            </p:cNvSpPr>
            <p:nvPr/>
          </p:nvSpPr>
          <p:spPr bwMode="auto">
            <a:xfrm>
              <a:off x="1881504" y="5077644"/>
              <a:ext cx="630013" cy="195586"/>
            </a:xfrm>
            <a:prstGeom prst="roundRect">
              <a:avLst>
                <a:gd name="adj" fmla="val 50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 altLang="en-US"/>
            </a:p>
          </p:txBody>
        </p:sp>
        <p:sp>
          <p:nvSpPr>
            <p:cNvPr id="17447" name="Text Box 14"/>
            <p:cNvSpPr txBox="1">
              <a:spLocks noChangeArrowheads="1"/>
            </p:cNvSpPr>
            <p:nvPr/>
          </p:nvSpPr>
          <p:spPr bwMode="auto">
            <a:xfrm>
              <a:off x="715012" y="5829476"/>
              <a:ext cx="441814" cy="244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en-US"/>
                <a:t>S</a:t>
              </a:r>
            </a:p>
          </p:txBody>
        </p:sp>
        <p:sp>
          <p:nvSpPr>
            <p:cNvPr id="17448" name="Text Box 15"/>
            <p:cNvSpPr txBox="1">
              <a:spLocks noChangeArrowheads="1"/>
            </p:cNvSpPr>
            <p:nvPr/>
          </p:nvSpPr>
          <p:spPr bwMode="auto">
            <a:xfrm>
              <a:off x="3328659" y="5829476"/>
              <a:ext cx="441814" cy="244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en-US"/>
                <a:t>T</a:t>
              </a:r>
            </a:p>
          </p:txBody>
        </p:sp>
        <p:sp>
          <p:nvSpPr>
            <p:cNvPr id="17449" name="Text Box 16"/>
            <p:cNvSpPr txBox="1">
              <a:spLocks noChangeArrowheads="1"/>
            </p:cNvSpPr>
            <p:nvPr/>
          </p:nvSpPr>
          <p:spPr bwMode="auto">
            <a:xfrm>
              <a:off x="1961954" y="5829476"/>
              <a:ext cx="441814" cy="244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en-US"/>
                <a:t>A</a:t>
              </a:r>
            </a:p>
          </p:txBody>
        </p:sp>
      </p:grpSp>
      <p:grpSp>
        <p:nvGrpSpPr>
          <p:cNvPr id="4" name="Group 89"/>
          <p:cNvGrpSpPr>
            <a:grpSpLocks/>
          </p:cNvGrpSpPr>
          <p:nvPr/>
        </p:nvGrpSpPr>
        <p:grpSpPr bwMode="auto">
          <a:xfrm>
            <a:off x="4843463" y="1665288"/>
            <a:ext cx="3940175" cy="1798637"/>
            <a:chOff x="4843346" y="1665987"/>
            <a:chExt cx="3940096" cy="1798328"/>
          </a:xfrm>
        </p:grpSpPr>
        <p:sp>
          <p:nvSpPr>
            <p:cNvPr id="17427" name="AutoShape 2"/>
            <p:cNvSpPr>
              <a:spLocks noChangeArrowheads="1"/>
            </p:cNvSpPr>
            <p:nvPr/>
          </p:nvSpPr>
          <p:spPr bwMode="auto">
            <a:xfrm rot="-5400000">
              <a:off x="4780781" y="2343469"/>
              <a:ext cx="1493849" cy="138885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 altLang="en-US"/>
            </a:p>
          </p:txBody>
        </p:sp>
        <p:sp>
          <p:nvSpPr>
            <p:cNvPr id="17428" name="AutoShape 3"/>
            <p:cNvSpPr>
              <a:spLocks noChangeArrowheads="1"/>
            </p:cNvSpPr>
            <p:nvPr/>
          </p:nvSpPr>
          <p:spPr bwMode="auto">
            <a:xfrm rot="-5400000">
              <a:off x="7400995" y="2345055"/>
              <a:ext cx="1492792" cy="138885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 altLang="en-US"/>
            </a:p>
          </p:txBody>
        </p:sp>
        <p:sp>
          <p:nvSpPr>
            <p:cNvPr id="17429" name="AutoShape 4"/>
            <p:cNvSpPr>
              <a:spLocks noChangeArrowheads="1"/>
            </p:cNvSpPr>
            <p:nvPr/>
          </p:nvSpPr>
          <p:spPr bwMode="auto">
            <a:xfrm rot="-5400000">
              <a:off x="6035296" y="2345055"/>
              <a:ext cx="1492792" cy="138885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 altLang="en-US"/>
            </a:p>
          </p:txBody>
        </p:sp>
        <p:sp>
          <p:nvSpPr>
            <p:cNvPr id="17430" name="AutoShape 7"/>
            <p:cNvSpPr>
              <a:spLocks noChangeArrowheads="1"/>
            </p:cNvSpPr>
            <p:nvPr/>
          </p:nvSpPr>
          <p:spPr bwMode="auto">
            <a:xfrm>
              <a:off x="4843346" y="3073144"/>
              <a:ext cx="3940096" cy="138496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 altLang="en-US"/>
            </a:p>
          </p:txBody>
        </p:sp>
        <p:sp>
          <p:nvSpPr>
            <p:cNvPr id="17431" name="AutoShape 8"/>
            <p:cNvSpPr>
              <a:spLocks noChangeArrowheads="1"/>
            </p:cNvSpPr>
            <p:nvPr/>
          </p:nvSpPr>
          <p:spPr bwMode="auto">
            <a:xfrm>
              <a:off x="4958077" y="2872273"/>
              <a:ext cx="1145295" cy="195586"/>
            </a:xfrm>
            <a:prstGeom prst="roundRect">
              <a:avLst>
                <a:gd name="adj" fmla="val 50000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 altLang="en-US"/>
            </a:p>
          </p:txBody>
        </p:sp>
        <p:grpSp>
          <p:nvGrpSpPr>
            <p:cNvPr id="5" name="Group 88"/>
            <p:cNvGrpSpPr>
              <a:grpSpLocks/>
            </p:cNvGrpSpPr>
            <p:nvPr/>
          </p:nvGrpSpPr>
          <p:grpSpPr bwMode="auto">
            <a:xfrm>
              <a:off x="6314861" y="2468265"/>
              <a:ext cx="974205" cy="598385"/>
              <a:chOff x="5043622" y="2267544"/>
              <a:chExt cx="974205" cy="598385"/>
            </a:xfrm>
          </p:grpSpPr>
          <p:sp>
            <p:nvSpPr>
              <p:cNvPr id="17436" name="AutoShape 9"/>
              <p:cNvSpPr>
                <a:spLocks noChangeArrowheads="1"/>
              </p:cNvSpPr>
              <p:nvPr/>
            </p:nvSpPr>
            <p:spPr bwMode="auto">
              <a:xfrm>
                <a:off x="5043622" y="2670344"/>
                <a:ext cx="974205" cy="195585"/>
              </a:xfrm>
              <a:prstGeom prst="roundRect">
                <a:avLst>
                  <a:gd name="adj" fmla="val 50000"/>
                </a:avLst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he-IL" altLang="en-US"/>
              </a:p>
            </p:txBody>
          </p:sp>
          <p:sp>
            <p:nvSpPr>
              <p:cNvPr id="17437" name="AutoShape 10"/>
              <p:cNvSpPr>
                <a:spLocks noChangeArrowheads="1"/>
              </p:cNvSpPr>
              <p:nvPr/>
            </p:nvSpPr>
            <p:spPr bwMode="auto">
              <a:xfrm>
                <a:off x="5130173" y="2468415"/>
                <a:ext cx="801102" cy="195586"/>
              </a:xfrm>
              <a:prstGeom prst="roundRect">
                <a:avLst>
                  <a:gd name="adj" fmla="val 50000"/>
                </a:avLst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he-IL" altLang="en-US"/>
              </a:p>
            </p:txBody>
          </p:sp>
          <p:sp>
            <p:nvSpPr>
              <p:cNvPr id="17438" name="AutoShape 11"/>
              <p:cNvSpPr>
                <a:spLocks noChangeArrowheads="1"/>
              </p:cNvSpPr>
              <p:nvPr/>
            </p:nvSpPr>
            <p:spPr bwMode="auto">
              <a:xfrm>
                <a:off x="5215718" y="2267544"/>
                <a:ext cx="630013" cy="195586"/>
              </a:xfrm>
              <a:prstGeom prst="roundRect">
                <a:avLst>
                  <a:gd name="adj" fmla="val 50000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he-IL" altLang="en-US"/>
              </a:p>
            </p:txBody>
          </p:sp>
        </p:grpSp>
        <p:sp>
          <p:nvSpPr>
            <p:cNvPr id="17433" name="Text Box 14"/>
            <p:cNvSpPr txBox="1">
              <a:spLocks noChangeArrowheads="1"/>
            </p:cNvSpPr>
            <p:nvPr/>
          </p:nvSpPr>
          <p:spPr bwMode="auto">
            <a:xfrm>
              <a:off x="5309314" y="3220098"/>
              <a:ext cx="441814" cy="244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en-US"/>
                <a:t>S</a:t>
              </a:r>
            </a:p>
          </p:txBody>
        </p:sp>
        <p:sp>
          <p:nvSpPr>
            <p:cNvPr id="17434" name="Text Box 15"/>
            <p:cNvSpPr txBox="1">
              <a:spLocks noChangeArrowheads="1"/>
            </p:cNvSpPr>
            <p:nvPr/>
          </p:nvSpPr>
          <p:spPr bwMode="auto">
            <a:xfrm>
              <a:off x="7922961" y="3220098"/>
              <a:ext cx="441814" cy="244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en-US"/>
                <a:t>T</a:t>
              </a:r>
            </a:p>
          </p:txBody>
        </p:sp>
        <p:sp>
          <p:nvSpPr>
            <p:cNvPr id="17435" name="Text Box 16"/>
            <p:cNvSpPr txBox="1">
              <a:spLocks noChangeArrowheads="1"/>
            </p:cNvSpPr>
            <p:nvPr/>
          </p:nvSpPr>
          <p:spPr bwMode="auto">
            <a:xfrm>
              <a:off x="6556256" y="3220098"/>
              <a:ext cx="441814" cy="244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en-US"/>
                <a:t>A</a:t>
              </a:r>
            </a:p>
          </p:txBody>
        </p:sp>
      </p:grpSp>
      <p:grpSp>
        <p:nvGrpSpPr>
          <p:cNvPr id="6" name="Group 91"/>
          <p:cNvGrpSpPr>
            <a:grpSpLocks/>
          </p:cNvGrpSpPr>
          <p:nvPr/>
        </p:nvGrpSpPr>
        <p:grpSpPr bwMode="auto">
          <a:xfrm>
            <a:off x="4851400" y="4283075"/>
            <a:ext cx="3940175" cy="1798638"/>
            <a:chOff x="4850780" y="4282802"/>
            <a:chExt cx="3940096" cy="1798328"/>
          </a:xfrm>
        </p:grpSpPr>
        <p:sp>
          <p:nvSpPr>
            <p:cNvPr id="17416" name="AutoShape 2"/>
            <p:cNvSpPr>
              <a:spLocks noChangeArrowheads="1"/>
            </p:cNvSpPr>
            <p:nvPr/>
          </p:nvSpPr>
          <p:spPr bwMode="auto">
            <a:xfrm rot="-5400000">
              <a:off x="4788215" y="4960284"/>
              <a:ext cx="1493849" cy="138885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 altLang="en-US"/>
            </a:p>
          </p:txBody>
        </p:sp>
        <p:sp>
          <p:nvSpPr>
            <p:cNvPr id="17417" name="AutoShape 3"/>
            <p:cNvSpPr>
              <a:spLocks noChangeArrowheads="1"/>
            </p:cNvSpPr>
            <p:nvPr/>
          </p:nvSpPr>
          <p:spPr bwMode="auto">
            <a:xfrm rot="-5400000">
              <a:off x="7408429" y="4961870"/>
              <a:ext cx="1492792" cy="138885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 altLang="en-US"/>
            </a:p>
          </p:txBody>
        </p:sp>
        <p:sp>
          <p:nvSpPr>
            <p:cNvPr id="17418" name="AutoShape 4"/>
            <p:cNvSpPr>
              <a:spLocks noChangeArrowheads="1"/>
            </p:cNvSpPr>
            <p:nvPr/>
          </p:nvSpPr>
          <p:spPr bwMode="auto">
            <a:xfrm rot="-5400000">
              <a:off x="6042730" y="4961870"/>
              <a:ext cx="1492792" cy="138885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 altLang="en-US"/>
            </a:p>
          </p:txBody>
        </p:sp>
        <p:sp>
          <p:nvSpPr>
            <p:cNvPr id="17419" name="AutoShape 7"/>
            <p:cNvSpPr>
              <a:spLocks noChangeArrowheads="1"/>
            </p:cNvSpPr>
            <p:nvPr/>
          </p:nvSpPr>
          <p:spPr bwMode="auto">
            <a:xfrm>
              <a:off x="4850780" y="5689959"/>
              <a:ext cx="3940096" cy="138496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 altLang="en-US"/>
            </a:p>
          </p:txBody>
        </p:sp>
        <p:sp>
          <p:nvSpPr>
            <p:cNvPr id="17420" name="AutoShape 8"/>
            <p:cNvSpPr>
              <a:spLocks noChangeArrowheads="1"/>
            </p:cNvSpPr>
            <p:nvPr/>
          </p:nvSpPr>
          <p:spPr bwMode="auto">
            <a:xfrm>
              <a:off x="7597198" y="5489088"/>
              <a:ext cx="1145295" cy="195586"/>
            </a:xfrm>
            <a:prstGeom prst="roundRect">
              <a:avLst>
                <a:gd name="adj" fmla="val 50000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 altLang="en-US"/>
            </a:p>
          </p:txBody>
        </p:sp>
        <p:sp>
          <p:nvSpPr>
            <p:cNvPr id="17421" name="AutoShape 9"/>
            <p:cNvSpPr>
              <a:spLocks noChangeArrowheads="1"/>
            </p:cNvSpPr>
            <p:nvPr/>
          </p:nvSpPr>
          <p:spPr bwMode="auto">
            <a:xfrm>
              <a:off x="7682743" y="5287159"/>
              <a:ext cx="974205" cy="195585"/>
            </a:xfrm>
            <a:prstGeom prst="roundRect">
              <a:avLst>
                <a:gd name="adj" fmla="val 5000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 altLang="en-US"/>
            </a:p>
          </p:txBody>
        </p:sp>
        <p:sp>
          <p:nvSpPr>
            <p:cNvPr id="17422" name="AutoShape 10"/>
            <p:cNvSpPr>
              <a:spLocks noChangeArrowheads="1"/>
            </p:cNvSpPr>
            <p:nvPr/>
          </p:nvSpPr>
          <p:spPr bwMode="auto">
            <a:xfrm>
              <a:off x="7769294" y="5085230"/>
              <a:ext cx="801102" cy="195586"/>
            </a:xfrm>
            <a:prstGeom prst="roundRect">
              <a:avLst>
                <a:gd name="adj" fmla="val 50000"/>
              </a:avLst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 altLang="en-US"/>
            </a:p>
          </p:txBody>
        </p:sp>
        <p:sp>
          <p:nvSpPr>
            <p:cNvPr id="17423" name="AutoShape 11"/>
            <p:cNvSpPr>
              <a:spLocks noChangeArrowheads="1"/>
            </p:cNvSpPr>
            <p:nvPr/>
          </p:nvSpPr>
          <p:spPr bwMode="auto">
            <a:xfrm>
              <a:off x="7854839" y="4884359"/>
              <a:ext cx="630013" cy="195586"/>
            </a:xfrm>
            <a:prstGeom prst="roundRect">
              <a:avLst>
                <a:gd name="adj" fmla="val 50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 altLang="en-US"/>
            </a:p>
          </p:txBody>
        </p:sp>
        <p:sp>
          <p:nvSpPr>
            <p:cNvPr id="17424" name="Text Box 14"/>
            <p:cNvSpPr txBox="1">
              <a:spLocks noChangeArrowheads="1"/>
            </p:cNvSpPr>
            <p:nvPr/>
          </p:nvSpPr>
          <p:spPr bwMode="auto">
            <a:xfrm>
              <a:off x="5316748" y="5836913"/>
              <a:ext cx="441814" cy="244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en-US"/>
                <a:t>S</a:t>
              </a:r>
            </a:p>
          </p:txBody>
        </p:sp>
        <p:sp>
          <p:nvSpPr>
            <p:cNvPr id="17425" name="Text Box 15"/>
            <p:cNvSpPr txBox="1">
              <a:spLocks noChangeArrowheads="1"/>
            </p:cNvSpPr>
            <p:nvPr/>
          </p:nvSpPr>
          <p:spPr bwMode="auto">
            <a:xfrm>
              <a:off x="7930395" y="5836913"/>
              <a:ext cx="441814" cy="244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en-US"/>
                <a:t>T</a:t>
              </a:r>
            </a:p>
          </p:txBody>
        </p:sp>
        <p:sp>
          <p:nvSpPr>
            <p:cNvPr id="17426" name="Text Box 16"/>
            <p:cNvSpPr txBox="1">
              <a:spLocks noChangeArrowheads="1"/>
            </p:cNvSpPr>
            <p:nvPr/>
          </p:nvSpPr>
          <p:spPr bwMode="auto">
            <a:xfrm>
              <a:off x="6563690" y="5836913"/>
              <a:ext cx="441814" cy="244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en-US"/>
                <a:t>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57394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59259A6-7267-460E-820F-48AEBC0F085A}" type="slidenum">
              <a:rPr lang="he-IL" altLang="en-US" smtClean="0">
                <a:latin typeface="Arial" pitchFamily="34" charset="0"/>
                <a:cs typeface="Arial" pitchFamily="34" charset="0"/>
              </a:rPr>
              <a:pPr/>
              <a:t>67</a:t>
            </a:fld>
            <a:endParaRPr lang="en-US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8435" name="Rectangle 2"/>
          <p:cNvSpPr>
            <a:spLocks noChangeArrowheads="1"/>
          </p:cNvSpPr>
          <p:nvPr/>
        </p:nvSpPr>
        <p:spPr bwMode="auto">
          <a:xfrm>
            <a:off x="457200" y="0"/>
            <a:ext cx="8229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altLang="en-US" sz="4400" b="1" dirty="0">
                <a:solidFill>
                  <a:srgbClr val="CC0000"/>
                </a:solidFill>
                <a:cs typeface="Arial" panose="020B0604020202020204" pitchFamily="34" charset="0"/>
              </a:rPr>
              <a:t>For n Disks?</a:t>
            </a:r>
          </a:p>
        </p:txBody>
      </p:sp>
      <p:sp>
        <p:nvSpPr>
          <p:cNvPr id="18436" name="AutoShape 2"/>
          <p:cNvSpPr>
            <a:spLocks noChangeArrowheads="1"/>
          </p:cNvSpPr>
          <p:nvPr/>
        </p:nvSpPr>
        <p:spPr bwMode="auto">
          <a:xfrm rot="-5400000">
            <a:off x="1939132" y="5068094"/>
            <a:ext cx="2243137" cy="2190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 altLang="en-US"/>
          </a:p>
        </p:txBody>
      </p:sp>
      <p:sp>
        <p:nvSpPr>
          <p:cNvPr id="18437" name="AutoShape 3"/>
          <p:cNvSpPr>
            <a:spLocks noChangeArrowheads="1"/>
          </p:cNvSpPr>
          <p:nvPr/>
        </p:nvSpPr>
        <p:spPr bwMode="auto">
          <a:xfrm rot="-5400000">
            <a:off x="6072188" y="5070475"/>
            <a:ext cx="2241550" cy="2190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 altLang="en-US"/>
          </a:p>
        </p:txBody>
      </p:sp>
      <p:sp>
        <p:nvSpPr>
          <p:cNvPr id="18438" name="AutoShape 4"/>
          <p:cNvSpPr>
            <a:spLocks noChangeArrowheads="1"/>
          </p:cNvSpPr>
          <p:nvPr/>
        </p:nvSpPr>
        <p:spPr bwMode="auto">
          <a:xfrm rot="-5400000">
            <a:off x="3917951" y="5070475"/>
            <a:ext cx="2241550" cy="2190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 altLang="en-US"/>
          </a:p>
        </p:txBody>
      </p:sp>
      <p:sp>
        <p:nvSpPr>
          <p:cNvPr id="18439" name="AutoShape 7"/>
          <p:cNvSpPr>
            <a:spLocks noChangeArrowheads="1"/>
          </p:cNvSpPr>
          <p:nvPr/>
        </p:nvSpPr>
        <p:spPr bwMode="auto">
          <a:xfrm>
            <a:off x="1981200" y="6169025"/>
            <a:ext cx="6215063" cy="20796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 altLang="en-US"/>
          </a:p>
        </p:txBody>
      </p:sp>
      <p:sp>
        <p:nvSpPr>
          <p:cNvPr id="18440" name="AutoShape 8"/>
          <p:cNvSpPr>
            <a:spLocks noChangeArrowheads="1"/>
          </p:cNvSpPr>
          <p:nvPr/>
        </p:nvSpPr>
        <p:spPr bwMode="auto">
          <a:xfrm>
            <a:off x="2162175" y="5867400"/>
            <a:ext cx="1806575" cy="293688"/>
          </a:xfrm>
          <a:prstGeom prst="roundRect">
            <a:avLst>
              <a:gd name="adj" fmla="val 50000"/>
            </a:avLst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 altLang="en-US"/>
          </a:p>
        </p:txBody>
      </p:sp>
      <p:sp>
        <p:nvSpPr>
          <p:cNvPr id="18441" name="AutoShape 9"/>
          <p:cNvSpPr>
            <a:spLocks noChangeArrowheads="1"/>
          </p:cNvSpPr>
          <p:nvPr/>
        </p:nvSpPr>
        <p:spPr bwMode="auto">
          <a:xfrm>
            <a:off x="2297113" y="5564188"/>
            <a:ext cx="1536700" cy="293687"/>
          </a:xfrm>
          <a:prstGeom prst="roundRect">
            <a:avLst>
              <a:gd name="adj" fmla="val 50000"/>
            </a:avLst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 altLang="en-US"/>
          </a:p>
        </p:txBody>
      </p:sp>
      <p:sp>
        <p:nvSpPr>
          <p:cNvPr id="18442" name="AutoShape 10"/>
          <p:cNvSpPr>
            <a:spLocks noChangeArrowheads="1"/>
          </p:cNvSpPr>
          <p:nvPr/>
        </p:nvSpPr>
        <p:spPr bwMode="auto">
          <a:xfrm>
            <a:off x="2433638" y="5260975"/>
            <a:ext cx="1263650" cy="293688"/>
          </a:xfrm>
          <a:prstGeom prst="roundRect">
            <a:avLst>
              <a:gd name="adj" fmla="val 50000"/>
            </a:avLst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 altLang="en-US"/>
          </a:p>
        </p:txBody>
      </p:sp>
      <p:sp>
        <p:nvSpPr>
          <p:cNvPr id="18443" name="AutoShape 11"/>
          <p:cNvSpPr>
            <a:spLocks noChangeArrowheads="1"/>
          </p:cNvSpPr>
          <p:nvPr/>
        </p:nvSpPr>
        <p:spPr bwMode="auto">
          <a:xfrm>
            <a:off x="2568575" y="4959350"/>
            <a:ext cx="993775" cy="293688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 altLang="en-US"/>
          </a:p>
        </p:txBody>
      </p:sp>
      <p:sp>
        <p:nvSpPr>
          <p:cNvPr id="18444" name="AutoShape 12"/>
          <p:cNvSpPr>
            <a:spLocks noChangeArrowheads="1"/>
          </p:cNvSpPr>
          <p:nvPr/>
        </p:nvSpPr>
        <p:spPr bwMode="auto">
          <a:xfrm>
            <a:off x="2703513" y="4656138"/>
            <a:ext cx="723900" cy="293687"/>
          </a:xfrm>
          <a:prstGeom prst="roundRect">
            <a:avLst>
              <a:gd name="adj" fmla="val 50000"/>
            </a:avLst>
          </a:prstGeom>
          <a:solidFill>
            <a:srgbClr val="FF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 altLang="en-US"/>
          </a:p>
        </p:txBody>
      </p:sp>
      <p:sp>
        <p:nvSpPr>
          <p:cNvPr id="18445" name="AutoShape 13"/>
          <p:cNvSpPr>
            <a:spLocks noChangeArrowheads="1"/>
          </p:cNvSpPr>
          <p:nvPr/>
        </p:nvSpPr>
        <p:spPr bwMode="auto">
          <a:xfrm>
            <a:off x="2838450" y="4354513"/>
            <a:ext cx="454025" cy="293687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 altLang="en-US"/>
          </a:p>
        </p:txBody>
      </p:sp>
      <p:sp>
        <p:nvSpPr>
          <p:cNvPr id="18446" name="Text Box 14"/>
          <p:cNvSpPr txBox="1">
            <a:spLocks noChangeArrowheads="1"/>
          </p:cNvSpPr>
          <p:nvPr/>
        </p:nvSpPr>
        <p:spPr bwMode="auto">
          <a:xfrm>
            <a:off x="2716213" y="6389688"/>
            <a:ext cx="6969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en-US"/>
              <a:t>S</a:t>
            </a:r>
          </a:p>
        </p:txBody>
      </p:sp>
      <p:sp>
        <p:nvSpPr>
          <p:cNvPr id="18447" name="Text Box 15"/>
          <p:cNvSpPr txBox="1">
            <a:spLocks noChangeArrowheads="1"/>
          </p:cNvSpPr>
          <p:nvPr/>
        </p:nvSpPr>
        <p:spPr bwMode="auto">
          <a:xfrm>
            <a:off x="6838950" y="6389688"/>
            <a:ext cx="69691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en-US"/>
              <a:t>T</a:t>
            </a:r>
          </a:p>
        </p:txBody>
      </p:sp>
      <p:sp>
        <p:nvSpPr>
          <p:cNvPr id="18448" name="Text Box 16"/>
          <p:cNvSpPr txBox="1">
            <a:spLocks noChangeArrowheads="1"/>
          </p:cNvSpPr>
          <p:nvPr/>
        </p:nvSpPr>
        <p:spPr bwMode="auto">
          <a:xfrm>
            <a:off x="4683125" y="6389688"/>
            <a:ext cx="69691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en-US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88832723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C4BDEAB-6678-42F0-BA10-814183B4B22A}" type="slidenum">
              <a:rPr lang="he-IL" altLang="en-US" smtClean="0">
                <a:latin typeface="Arial" pitchFamily="34" charset="0"/>
                <a:cs typeface="Arial" pitchFamily="34" charset="0"/>
              </a:rPr>
              <a:pPr/>
              <a:t>68</a:t>
            </a:fld>
            <a:endParaRPr lang="en-US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9459" name="Rectangle 2"/>
          <p:cNvSpPr>
            <a:spLocks noChangeArrowheads="1"/>
          </p:cNvSpPr>
          <p:nvPr/>
        </p:nvSpPr>
        <p:spPr bwMode="auto">
          <a:xfrm>
            <a:off x="1143000" y="304800"/>
            <a:ext cx="72390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altLang="en-US" sz="4400" b="1" dirty="0">
                <a:solidFill>
                  <a:srgbClr val="CC0000"/>
                </a:solidFill>
                <a:latin typeface="Arial "/>
                <a:cs typeface="Times New Roman" pitchFamily="18" charset="0"/>
              </a:rPr>
              <a:t>Assume We Have a Solution for n-1 Disks</a:t>
            </a:r>
          </a:p>
        </p:txBody>
      </p:sp>
      <p:sp>
        <p:nvSpPr>
          <p:cNvPr id="19460" name="AutoShape 2"/>
          <p:cNvSpPr>
            <a:spLocks noChangeArrowheads="1"/>
          </p:cNvSpPr>
          <p:nvPr/>
        </p:nvSpPr>
        <p:spPr bwMode="auto">
          <a:xfrm rot="-5400000">
            <a:off x="1939132" y="5068094"/>
            <a:ext cx="2243137" cy="2190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 altLang="en-US"/>
          </a:p>
        </p:txBody>
      </p:sp>
      <p:sp>
        <p:nvSpPr>
          <p:cNvPr id="19461" name="AutoShape 3"/>
          <p:cNvSpPr>
            <a:spLocks noChangeArrowheads="1"/>
          </p:cNvSpPr>
          <p:nvPr/>
        </p:nvSpPr>
        <p:spPr bwMode="auto">
          <a:xfrm rot="-5400000">
            <a:off x="6072188" y="5070475"/>
            <a:ext cx="2241550" cy="2190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 altLang="en-US"/>
          </a:p>
        </p:txBody>
      </p:sp>
      <p:sp>
        <p:nvSpPr>
          <p:cNvPr id="19462" name="AutoShape 4"/>
          <p:cNvSpPr>
            <a:spLocks noChangeArrowheads="1"/>
          </p:cNvSpPr>
          <p:nvPr/>
        </p:nvSpPr>
        <p:spPr bwMode="auto">
          <a:xfrm rot="-5400000">
            <a:off x="3917951" y="5070475"/>
            <a:ext cx="2241550" cy="2190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 altLang="en-US"/>
          </a:p>
        </p:txBody>
      </p:sp>
      <p:sp>
        <p:nvSpPr>
          <p:cNvPr id="19463" name="AutoShape 7"/>
          <p:cNvSpPr>
            <a:spLocks noChangeArrowheads="1"/>
          </p:cNvSpPr>
          <p:nvPr/>
        </p:nvSpPr>
        <p:spPr bwMode="auto">
          <a:xfrm>
            <a:off x="1981200" y="6169025"/>
            <a:ext cx="6215063" cy="20796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 altLang="en-US"/>
          </a:p>
        </p:txBody>
      </p:sp>
      <p:sp>
        <p:nvSpPr>
          <p:cNvPr id="19464" name="AutoShape 9"/>
          <p:cNvSpPr>
            <a:spLocks noChangeArrowheads="1"/>
          </p:cNvSpPr>
          <p:nvPr/>
        </p:nvSpPr>
        <p:spPr bwMode="auto">
          <a:xfrm>
            <a:off x="2297113" y="5573712"/>
            <a:ext cx="1536700" cy="293688"/>
          </a:xfrm>
          <a:prstGeom prst="roundRect">
            <a:avLst>
              <a:gd name="adj" fmla="val 50000"/>
            </a:avLst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 altLang="en-US"/>
          </a:p>
        </p:txBody>
      </p:sp>
      <p:sp>
        <p:nvSpPr>
          <p:cNvPr id="19465" name="AutoShape 10"/>
          <p:cNvSpPr>
            <a:spLocks noChangeArrowheads="1"/>
          </p:cNvSpPr>
          <p:nvPr/>
        </p:nvSpPr>
        <p:spPr bwMode="auto">
          <a:xfrm>
            <a:off x="2433638" y="5270500"/>
            <a:ext cx="1263650" cy="293687"/>
          </a:xfrm>
          <a:prstGeom prst="roundRect">
            <a:avLst>
              <a:gd name="adj" fmla="val 50000"/>
            </a:avLst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 altLang="en-US"/>
          </a:p>
        </p:txBody>
      </p:sp>
      <p:sp>
        <p:nvSpPr>
          <p:cNvPr id="19466" name="AutoShape 11"/>
          <p:cNvSpPr>
            <a:spLocks noChangeArrowheads="1"/>
          </p:cNvSpPr>
          <p:nvPr/>
        </p:nvSpPr>
        <p:spPr bwMode="auto">
          <a:xfrm>
            <a:off x="2568575" y="4968875"/>
            <a:ext cx="993775" cy="293687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 altLang="en-US"/>
          </a:p>
        </p:txBody>
      </p:sp>
      <p:sp>
        <p:nvSpPr>
          <p:cNvPr id="19467" name="AutoShape 12"/>
          <p:cNvSpPr>
            <a:spLocks noChangeArrowheads="1"/>
          </p:cNvSpPr>
          <p:nvPr/>
        </p:nvSpPr>
        <p:spPr bwMode="auto">
          <a:xfrm>
            <a:off x="2703513" y="4665662"/>
            <a:ext cx="723900" cy="293688"/>
          </a:xfrm>
          <a:prstGeom prst="roundRect">
            <a:avLst>
              <a:gd name="adj" fmla="val 50000"/>
            </a:avLst>
          </a:prstGeom>
          <a:solidFill>
            <a:srgbClr val="FF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 altLang="en-US"/>
          </a:p>
        </p:txBody>
      </p:sp>
      <p:sp>
        <p:nvSpPr>
          <p:cNvPr id="19468" name="AutoShape 13"/>
          <p:cNvSpPr>
            <a:spLocks noChangeArrowheads="1"/>
          </p:cNvSpPr>
          <p:nvPr/>
        </p:nvSpPr>
        <p:spPr bwMode="auto">
          <a:xfrm>
            <a:off x="2838450" y="4364037"/>
            <a:ext cx="454025" cy="293688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 altLang="en-US"/>
          </a:p>
        </p:txBody>
      </p:sp>
      <p:sp>
        <p:nvSpPr>
          <p:cNvPr id="19469" name="Text Box 14"/>
          <p:cNvSpPr txBox="1">
            <a:spLocks noChangeArrowheads="1"/>
          </p:cNvSpPr>
          <p:nvPr/>
        </p:nvSpPr>
        <p:spPr bwMode="auto">
          <a:xfrm>
            <a:off x="2716213" y="6389688"/>
            <a:ext cx="6969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en-US"/>
              <a:t>S</a:t>
            </a:r>
          </a:p>
        </p:txBody>
      </p:sp>
      <p:sp>
        <p:nvSpPr>
          <p:cNvPr id="19470" name="Text Box 15"/>
          <p:cNvSpPr txBox="1">
            <a:spLocks noChangeArrowheads="1"/>
          </p:cNvSpPr>
          <p:nvPr/>
        </p:nvSpPr>
        <p:spPr bwMode="auto">
          <a:xfrm>
            <a:off x="6838950" y="6389688"/>
            <a:ext cx="69691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en-US"/>
              <a:t>T</a:t>
            </a:r>
          </a:p>
        </p:txBody>
      </p:sp>
      <p:sp>
        <p:nvSpPr>
          <p:cNvPr id="19471" name="Text Box 16"/>
          <p:cNvSpPr txBox="1">
            <a:spLocks noChangeArrowheads="1"/>
          </p:cNvSpPr>
          <p:nvPr/>
        </p:nvSpPr>
        <p:spPr bwMode="auto">
          <a:xfrm>
            <a:off x="4683125" y="6389688"/>
            <a:ext cx="69691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en-US"/>
              <a:t>A</a:t>
            </a:r>
          </a:p>
        </p:txBody>
      </p:sp>
      <p:sp>
        <p:nvSpPr>
          <p:cNvPr id="18" name="AutoShape 7"/>
          <p:cNvSpPr>
            <a:spLocks noChangeArrowheads="1"/>
          </p:cNvSpPr>
          <p:nvPr/>
        </p:nvSpPr>
        <p:spPr bwMode="auto">
          <a:xfrm>
            <a:off x="2162175" y="5867400"/>
            <a:ext cx="1806575" cy="293688"/>
          </a:xfrm>
          <a:prstGeom prst="roundRect">
            <a:avLst>
              <a:gd name="adj" fmla="val 50000"/>
            </a:avLst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 altLang="en-US"/>
          </a:p>
        </p:txBody>
      </p:sp>
    </p:spTree>
    <p:extLst>
      <p:ext uri="{BB962C8B-B14F-4D97-AF65-F5344CB8AC3E}">
        <p14:creationId xmlns:p14="http://schemas.microsoft.com/office/powerpoint/2010/main" val="256127716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5A8B032-E988-439D-8079-0C883DF24146}" type="slidenum">
              <a:rPr lang="he-IL" altLang="en-US" smtClean="0">
                <a:latin typeface="Arial" panose="020B0604020202020204" pitchFamily="34" charset="0"/>
                <a:cs typeface="Arial" pitchFamily="34" charset="0"/>
              </a:rPr>
              <a:pPr/>
              <a:t>69</a:t>
            </a:fld>
            <a:endParaRPr lang="en-US" altLang="en-US"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20483" name="Rectangle 2"/>
          <p:cNvSpPr>
            <a:spLocks noChangeArrowheads="1"/>
          </p:cNvSpPr>
          <p:nvPr/>
        </p:nvSpPr>
        <p:spPr bwMode="auto">
          <a:xfrm>
            <a:off x="457200" y="0"/>
            <a:ext cx="8229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altLang="en-US" sz="4400" b="1" dirty="0">
                <a:solidFill>
                  <a:srgbClr val="CC0000"/>
                </a:solidFill>
                <a:cs typeface="Arial" panose="020B0604020202020204" pitchFamily="34" charset="0"/>
              </a:rPr>
              <a:t>Solution: Step 1</a:t>
            </a:r>
          </a:p>
        </p:txBody>
      </p:sp>
      <p:sp>
        <p:nvSpPr>
          <p:cNvPr id="20484" name="AutoShape 2"/>
          <p:cNvSpPr>
            <a:spLocks noChangeArrowheads="1"/>
          </p:cNvSpPr>
          <p:nvPr/>
        </p:nvSpPr>
        <p:spPr bwMode="auto">
          <a:xfrm rot="-5400000">
            <a:off x="1639888" y="4768850"/>
            <a:ext cx="2852737" cy="20796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 altLang="en-US">
              <a:cs typeface="Arial" panose="020B0604020202020204" pitchFamily="34" charset="0"/>
            </a:endParaRPr>
          </a:p>
        </p:txBody>
      </p:sp>
      <p:sp>
        <p:nvSpPr>
          <p:cNvPr id="20485" name="AutoShape 3"/>
          <p:cNvSpPr>
            <a:spLocks noChangeArrowheads="1"/>
          </p:cNvSpPr>
          <p:nvPr/>
        </p:nvSpPr>
        <p:spPr bwMode="auto">
          <a:xfrm rot="-5400000">
            <a:off x="5761038" y="4768850"/>
            <a:ext cx="2852737" cy="20796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 altLang="en-US">
              <a:cs typeface="Arial" panose="020B0604020202020204" pitchFamily="34" charset="0"/>
            </a:endParaRPr>
          </a:p>
        </p:txBody>
      </p:sp>
      <p:sp>
        <p:nvSpPr>
          <p:cNvPr id="20486" name="AutoShape 4"/>
          <p:cNvSpPr>
            <a:spLocks noChangeArrowheads="1"/>
          </p:cNvSpPr>
          <p:nvPr/>
        </p:nvSpPr>
        <p:spPr bwMode="auto">
          <a:xfrm rot="-5400000">
            <a:off x="3606800" y="4768851"/>
            <a:ext cx="2852737" cy="20796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 altLang="en-US">
              <a:cs typeface="Arial" panose="020B0604020202020204" pitchFamily="34" charset="0"/>
            </a:endParaRPr>
          </a:p>
        </p:txBody>
      </p:sp>
      <p:sp>
        <p:nvSpPr>
          <p:cNvPr id="20487" name="AutoShape 6"/>
          <p:cNvSpPr>
            <a:spLocks noChangeArrowheads="1"/>
          </p:cNvSpPr>
          <p:nvPr/>
        </p:nvSpPr>
        <p:spPr bwMode="auto">
          <a:xfrm>
            <a:off x="1981200" y="6169025"/>
            <a:ext cx="6215063" cy="20796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 altLang="en-US">
              <a:cs typeface="Arial" panose="020B0604020202020204" pitchFamily="34" charset="0"/>
            </a:endParaRPr>
          </a:p>
        </p:txBody>
      </p:sp>
      <p:sp>
        <p:nvSpPr>
          <p:cNvPr id="20488" name="AutoShape 7"/>
          <p:cNvSpPr>
            <a:spLocks noChangeArrowheads="1"/>
          </p:cNvSpPr>
          <p:nvPr/>
        </p:nvSpPr>
        <p:spPr bwMode="auto">
          <a:xfrm>
            <a:off x="2162175" y="5867400"/>
            <a:ext cx="1806575" cy="293688"/>
          </a:xfrm>
          <a:prstGeom prst="roundRect">
            <a:avLst>
              <a:gd name="adj" fmla="val 50000"/>
            </a:avLst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 altLang="en-US">
              <a:cs typeface="Arial" panose="020B0604020202020204" pitchFamily="34" charset="0"/>
            </a:endParaRP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4278313" y="4660900"/>
            <a:ext cx="1536700" cy="1503363"/>
            <a:chOff x="1447" y="2743"/>
            <a:chExt cx="968" cy="947"/>
          </a:xfrm>
        </p:grpSpPr>
        <p:sp>
          <p:nvSpPr>
            <p:cNvPr id="20494" name="AutoShape 9"/>
            <p:cNvSpPr>
              <a:spLocks noChangeArrowheads="1"/>
            </p:cNvSpPr>
            <p:nvPr/>
          </p:nvSpPr>
          <p:spPr bwMode="auto">
            <a:xfrm>
              <a:off x="1447" y="3505"/>
              <a:ext cx="968" cy="185"/>
            </a:xfrm>
            <a:prstGeom prst="roundRect">
              <a:avLst>
                <a:gd name="adj" fmla="val 5000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 altLang="en-US">
                <a:cs typeface="Arial" panose="020B0604020202020204" pitchFamily="34" charset="0"/>
              </a:endParaRPr>
            </a:p>
          </p:txBody>
        </p:sp>
        <p:sp>
          <p:nvSpPr>
            <p:cNvPr id="20495" name="AutoShape 10"/>
            <p:cNvSpPr>
              <a:spLocks noChangeArrowheads="1"/>
            </p:cNvSpPr>
            <p:nvPr/>
          </p:nvSpPr>
          <p:spPr bwMode="auto">
            <a:xfrm>
              <a:off x="1533" y="3314"/>
              <a:ext cx="796" cy="185"/>
            </a:xfrm>
            <a:prstGeom prst="roundRect">
              <a:avLst>
                <a:gd name="adj" fmla="val 50000"/>
              </a:avLst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 altLang="en-US">
                <a:cs typeface="Arial" panose="020B0604020202020204" pitchFamily="34" charset="0"/>
              </a:endParaRPr>
            </a:p>
          </p:txBody>
        </p:sp>
        <p:sp>
          <p:nvSpPr>
            <p:cNvPr id="20496" name="AutoShape 11"/>
            <p:cNvSpPr>
              <a:spLocks noChangeArrowheads="1"/>
            </p:cNvSpPr>
            <p:nvPr/>
          </p:nvSpPr>
          <p:spPr bwMode="auto">
            <a:xfrm>
              <a:off x="1618" y="3124"/>
              <a:ext cx="626" cy="185"/>
            </a:xfrm>
            <a:prstGeom prst="roundRect">
              <a:avLst>
                <a:gd name="adj" fmla="val 50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 altLang="en-US">
                <a:cs typeface="Arial" panose="020B0604020202020204" pitchFamily="34" charset="0"/>
              </a:endParaRPr>
            </a:p>
          </p:txBody>
        </p:sp>
        <p:sp>
          <p:nvSpPr>
            <p:cNvPr id="20497" name="AutoShape 12"/>
            <p:cNvSpPr>
              <a:spLocks noChangeArrowheads="1"/>
            </p:cNvSpPr>
            <p:nvPr/>
          </p:nvSpPr>
          <p:spPr bwMode="auto">
            <a:xfrm>
              <a:off x="1703" y="2933"/>
              <a:ext cx="456" cy="185"/>
            </a:xfrm>
            <a:prstGeom prst="roundRect">
              <a:avLst>
                <a:gd name="adj" fmla="val 50000"/>
              </a:avLst>
            </a:prstGeom>
            <a:solidFill>
              <a:srgbClr val="FF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 altLang="en-US">
                <a:cs typeface="Arial" panose="020B0604020202020204" pitchFamily="34" charset="0"/>
              </a:endParaRPr>
            </a:p>
          </p:txBody>
        </p:sp>
        <p:sp>
          <p:nvSpPr>
            <p:cNvPr id="20498" name="AutoShape 13"/>
            <p:cNvSpPr>
              <a:spLocks noChangeArrowheads="1"/>
            </p:cNvSpPr>
            <p:nvPr/>
          </p:nvSpPr>
          <p:spPr bwMode="auto">
            <a:xfrm>
              <a:off x="1788" y="2743"/>
              <a:ext cx="286" cy="185"/>
            </a:xfrm>
            <a:prstGeom prst="roundRect">
              <a:avLst>
                <a:gd name="adj" fmla="val 50000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 altLang="en-US">
                <a:cs typeface="Arial" panose="020B0604020202020204" pitchFamily="34" charset="0"/>
              </a:endParaRPr>
            </a:p>
          </p:txBody>
        </p:sp>
      </p:grpSp>
      <p:sp>
        <p:nvSpPr>
          <p:cNvPr id="20490" name="Text Box 14"/>
          <p:cNvSpPr txBox="1">
            <a:spLocks noChangeArrowheads="1"/>
          </p:cNvSpPr>
          <p:nvPr/>
        </p:nvSpPr>
        <p:spPr bwMode="auto">
          <a:xfrm>
            <a:off x="2716213" y="6389688"/>
            <a:ext cx="6969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en-US">
                <a:cs typeface="Arial" panose="020B0604020202020204" pitchFamily="34" charset="0"/>
              </a:rPr>
              <a:t>S</a:t>
            </a:r>
          </a:p>
        </p:txBody>
      </p:sp>
      <p:sp>
        <p:nvSpPr>
          <p:cNvPr id="20491" name="Text Box 15"/>
          <p:cNvSpPr txBox="1">
            <a:spLocks noChangeArrowheads="1"/>
          </p:cNvSpPr>
          <p:nvPr/>
        </p:nvSpPr>
        <p:spPr bwMode="auto">
          <a:xfrm>
            <a:off x="6838950" y="6389688"/>
            <a:ext cx="69691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en-US">
                <a:cs typeface="Arial" panose="020B0604020202020204" pitchFamily="34" charset="0"/>
              </a:rPr>
              <a:t>T</a:t>
            </a:r>
          </a:p>
        </p:txBody>
      </p:sp>
      <p:sp>
        <p:nvSpPr>
          <p:cNvPr id="20492" name="Text Box 16"/>
          <p:cNvSpPr txBox="1">
            <a:spLocks noChangeArrowheads="1"/>
          </p:cNvSpPr>
          <p:nvPr/>
        </p:nvSpPr>
        <p:spPr bwMode="auto">
          <a:xfrm>
            <a:off x="4683125" y="6389688"/>
            <a:ext cx="69691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en-US">
                <a:cs typeface="Arial" panose="020B0604020202020204" pitchFamily="34" charset="0"/>
              </a:rPr>
              <a:t>A</a:t>
            </a:r>
          </a:p>
        </p:txBody>
      </p:sp>
      <p:sp>
        <p:nvSpPr>
          <p:cNvPr id="20493" name="AutoShape 17"/>
          <p:cNvSpPr>
            <a:spLocks noChangeArrowheads="1"/>
          </p:cNvSpPr>
          <p:nvPr/>
        </p:nvSpPr>
        <p:spPr bwMode="auto">
          <a:xfrm>
            <a:off x="3209925" y="3819525"/>
            <a:ext cx="1554163" cy="1292225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3163 w 21600"/>
              <a:gd name="T19" fmla="*/ 3163 h 21600"/>
              <a:gd name="T20" fmla="*/ 18437 w 21600"/>
              <a:gd name="T21" fmla="*/ 18437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9790" y="10826"/>
                </a:moveTo>
                <a:cubicBezTo>
                  <a:pt x="19790" y="10817"/>
                  <a:pt x="19791" y="10808"/>
                  <a:pt x="19791" y="10800"/>
                </a:cubicBezTo>
                <a:cubicBezTo>
                  <a:pt x="19791" y="5834"/>
                  <a:pt x="15765" y="1809"/>
                  <a:pt x="10800" y="1809"/>
                </a:cubicBezTo>
                <a:cubicBezTo>
                  <a:pt x="5834" y="1809"/>
                  <a:pt x="1809" y="5834"/>
                  <a:pt x="1809" y="10800"/>
                </a:cubicBezTo>
                <a:lnTo>
                  <a:pt x="0" y="10800"/>
                </a:lnTo>
                <a:cubicBezTo>
                  <a:pt x="0" y="4835"/>
                  <a:pt x="4835" y="0"/>
                  <a:pt x="10800" y="0"/>
                </a:cubicBezTo>
                <a:cubicBezTo>
                  <a:pt x="16764" y="0"/>
                  <a:pt x="21600" y="4835"/>
                  <a:pt x="21600" y="10800"/>
                </a:cubicBezTo>
                <a:cubicBezTo>
                  <a:pt x="21600" y="10810"/>
                  <a:pt x="21599" y="10821"/>
                  <a:pt x="21599" y="10832"/>
                </a:cubicBezTo>
                <a:lnTo>
                  <a:pt x="24299" y="10840"/>
                </a:lnTo>
                <a:lnTo>
                  <a:pt x="20684" y="14434"/>
                </a:lnTo>
                <a:lnTo>
                  <a:pt x="17090" y="10818"/>
                </a:lnTo>
                <a:lnTo>
                  <a:pt x="19790" y="10826"/>
                </a:lnTo>
                <a:close/>
              </a:path>
            </a:pathLst>
          </a:cu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he-IL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9483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858" name="Picture 2" descr="https://mitpress.mit.edu/sicp/full-text/sicp/book/chapter-1/figs/fact-shape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29200" y="4240490"/>
            <a:ext cx="3795713" cy="2410473"/>
          </a:xfrm>
          <a:prstGeom prst="rect">
            <a:avLst/>
          </a:prstGeom>
          <a:noFill/>
        </p:spPr>
      </p:pic>
      <p:sp>
        <p:nvSpPr>
          <p:cNvPr id="276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45798AE-D16D-4E55-89ED-0E20472D0192}" type="slidenum">
              <a:rPr lang="he-IL" altLang="en-US" smtClean="0">
                <a:latin typeface="Arial" pitchFamily="34" charset="0"/>
                <a:cs typeface="Arial" pitchFamily="34" charset="0"/>
              </a:rPr>
              <a:pPr/>
              <a:t>7</a:t>
            </a:fld>
            <a:endParaRPr lang="en-US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7651" name="Rectangle 2"/>
          <p:cNvSpPr>
            <a:spLocks noChangeArrowheads="1"/>
          </p:cNvSpPr>
          <p:nvPr/>
        </p:nvSpPr>
        <p:spPr bwMode="auto">
          <a:xfrm>
            <a:off x="457200" y="457200"/>
            <a:ext cx="8229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altLang="en-US" sz="4400" b="1" dirty="0">
                <a:solidFill>
                  <a:srgbClr val="CC0000"/>
                </a:solidFill>
                <a:cs typeface="Arial" panose="020B0604020202020204" pitchFamily="34" charset="0"/>
              </a:rPr>
              <a:t>Recursion</a:t>
            </a:r>
          </a:p>
        </p:txBody>
      </p:sp>
      <p:sp>
        <p:nvSpPr>
          <p:cNvPr id="27652" name="Rectangle 3"/>
          <p:cNvSpPr>
            <a:spLocks noChangeArrowheads="1"/>
          </p:cNvSpPr>
          <p:nvPr/>
        </p:nvSpPr>
        <p:spPr bwMode="auto">
          <a:xfrm>
            <a:off x="609600" y="1295400"/>
            <a:ext cx="81534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en-US" sz="2400" b="1" dirty="0">
                <a:solidFill>
                  <a:srgbClr val="C00000"/>
                </a:solidFill>
                <a:cs typeface="Arial" panose="020B0604020202020204" pitchFamily="34" charset="0"/>
              </a:rPr>
              <a:t>Recursive function:</a:t>
            </a:r>
            <a:r>
              <a:rPr lang="en-US" sz="2400" dirty="0">
                <a:cs typeface="Arial" panose="020B0604020202020204" pitchFamily="34" charset="0"/>
              </a:rPr>
              <a:t> </a:t>
            </a:r>
          </a:p>
          <a:p>
            <a:pPr>
              <a:spcBef>
                <a:spcPct val="20000"/>
              </a:spcBef>
            </a:pPr>
            <a:r>
              <a:rPr lang="en-US" sz="2400" dirty="0">
                <a:cs typeface="Arial" panose="020B0604020202020204" pitchFamily="34" charset="0"/>
              </a:rPr>
              <a:t>A function whose implementation calls itself (with different arguments).</a:t>
            </a:r>
          </a:p>
          <a:p>
            <a:pPr>
              <a:spcBef>
                <a:spcPct val="20000"/>
              </a:spcBef>
            </a:pPr>
            <a:endParaRPr lang="en-US" sz="2400" b="1" dirty="0">
              <a:solidFill>
                <a:srgbClr val="C00000"/>
              </a:solidFill>
              <a:cs typeface="Arial" panose="020B0604020202020204" pitchFamily="34" charset="0"/>
            </a:endParaRPr>
          </a:p>
          <a:p>
            <a:pPr>
              <a:spcBef>
                <a:spcPct val="20000"/>
              </a:spcBef>
            </a:pPr>
            <a:r>
              <a:rPr lang="en-US" sz="2400" b="1" dirty="0">
                <a:solidFill>
                  <a:srgbClr val="C00000"/>
                </a:solidFill>
                <a:cs typeface="Arial" panose="020B0604020202020204" pitchFamily="34" charset="0"/>
              </a:rPr>
              <a:t>Recursive</a:t>
            </a:r>
            <a:r>
              <a:rPr lang="en-US" sz="2400" dirty="0">
                <a:solidFill>
                  <a:srgbClr val="003399"/>
                </a:solidFill>
                <a:cs typeface="Arial" panose="020B0604020202020204" pitchFamily="34" charset="0"/>
              </a:rPr>
              <a:t> </a:t>
            </a:r>
            <a:r>
              <a:rPr lang="en-US" sz="2400" b="1" dirty="0">
                <a:solidFill>
                  <a:srgbClr val="C00000"/>
                </a:solidFill>
                <a:cs typeface="Arial" panose="020B0604020202020204" pitchFamily="34" charset="0"/>
              </a:rPr>
              <a:t>Solution </a:t>
            </a:r>
          </a:p>
          <a:p>
            <a:pPr>
              <a:spcBef>
                <a:spcPct val="20000"/>
              </a:spcBef>
            </a:pPr>
            <a:r>
              <a:rPr lang="en-US" altLang="en-US" sz="2400" dirty="0">
                <a:cs typeface="Arial" panose="020B0604020202020204" pitchFamily="34" charset="0"/>
              </a:rPr>
              <a:t>A solution to a “large” problem using solutions to “small” problems that assemble it.</a:t>
            </a:r>
          </a:p>
        </p:txBody>
      </p:sp>
    </p:spTree>
    <p:extLst>
      <p:ext uri="{BB962C8B-B14F-4D97-AF65-F5344CB8AC3E}">
        <p14:creationId xmlns:p14="http://schemas.microsoft.com/office/powerpoint/2010/main" val="1009014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07C72F0-470F-43B2-BE93-34B34CFD7BEE}" type="slidenum">
              <a:rPr lang="he-IL" altLang="en-US" smtClean="0">
                <a:latin typeface="Arial" pitchFamily="34" charset="0"/>
                <a:cs typeface="Arial" pitchFamily="34" charset="0"/>
              </a:rPr>
              <a:pPr/>
              <a:t>70</a:t>
            </a:fld>
            <a:endParaRPr lang="en-US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1507" name="Rectangle 2"/>
          <p:cNvSpPr>
            <a:spLocks noChangeArrowheads="1"/>
          </p:cNvSpPr>
          <p:nvPr/>
        </p:nvSpPr>
        <p:spPr bwMode="auto">
          <a:xfrm>
            <a:off x="457200" y="0"/>
            <a:ext cx="8229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altLang="en-US" sz="4400" b="1" dirty="0">
                <a:solidFill>
                  <a:srgbClr val="CC0000"/>
                </a:solidFill>
                <a:cs typeface="Arial" panose="020B0604020202020204" pitchFamily="34" charset="0"/>
              </a:rPr>
              <a:t>Solution: Step 2</a:t>
            </a:r>
          </a:p>
        </p:txBody>
      </p:sp>
      <p:sp>
        <p:nvSpPr>
          <p:cNvPr id="21508" name="AutoShape 2"/>
          <p:cNvSpPr>
            <a:spLocks noChangeArrowheads="1"/>
          </p:cNvSpPr>
          <p:nvPr/>
        </p:nvSpPr>
        <p:spPr bwMode="auto">
          <a:xfrm rot="-5400000">
            <a:off x="1639888" y="4768850"/>
            <a:ext cx="2852737" cy="20796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 altLang="en-US"/>
          </a:p>
        </p:txBody>
      </p:sp>
      <p:sp>
        <p:nvSpPr>
          <p:cNvPr id="21509" name="AutoShape 3"/>
          <p:cNvSpPr>
            <a:spLocks noChangeArrowheads="1"/>
          </p:cNvSpPr>
          <p:nvPr/>
        </p:nvSpPr>
        <p:spPr bwMode="auto">
          <a:xfrm rot="-5400000">
            <a:off x="5761038" y="4768850"/>
            <a:ext cx="2852737" cy="20796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 altLang="en-US"/>
          </a:p>
        </p:txBody>
      </p:sp>
      <p:sp>
        <p:nvSpPr>
          <p:cNvPr id="21510" name="AutoShape 4"/>
          <p:cNvSpPr>
            <a:spLocks noChangeArrowheads="1"/>
          </p:cNvSpPr>
          <p:nvPr/>
        </p:nvSpPr>
        <p:spPr bwMode="auto">
          <a:xfrm rot="-5400000">
            <a:off x="3606800" y="4768851"/>
            <a:ext cx="2852737" cy="20796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 altLang="en-US"/>
          </a:p>
        </p:txBody>
      </p:sp>
      <p:sp>
        <p:nvSpPr>
          <p:cNvPr id="21511" name="AutoShape 6"/>
          <p:cNvSpPr>
            <a:spLocks noChangeArrowheads="1"/>
          </p:cNvSpPr>
          <p:nvPr/>
        </p:nvSpPr>
        <p:spPr bwMode="auto">
          <a:xfrm>
            <a:off x="1981200" y="6169025"/>
            <a:ext cx="6215063" cy="20796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 altLang="en-US"/>
          </a:p>
        </p:txBody>
      </p:sp>
      <p:sp>
        <p:nvSpPr>
          <p:cNvPr id="21512" name="AutoShape 7"/>
          <p:cNvSpPr>
            <a:spLocks noChangeArrowheads="1"/>
          </p:cNvSpPr>
          <p:nvPr/>
        </p:nvSpPr>
        <p:spPr bwMode="auto">
          <a:xfrm>
            <a:off x="6288088" y="5876925"/>
            <a:ext cx="1806575" cy="293688"/>
          </a:xfrm>
          <a:prstGeom prst="roundRect">
            <a:avLst>
              <a:gd name="adj" fmla="val 50000"/>
            </a:avLst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 altLang="en-US"/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4278313" y="4660900"/>
            <a:ext cx="1536700" cy="1503363"/>
            <a:chOff x="1447" y="2743"/>
            <a:chExt cx="968" cy="947"/>
          </a:xfrm>
        </p:grpSpPr>
        <p:sp>
          <p:nvSpPr>
            <p:cNvPr id="21518" name="AutoShape 9"/>
            <p:cNvSpPr>
              <a:spLocks noChangeArrowheads="1"/>
            </p:cNvSpPr>
            <p:nvPr/>
          </p:nvSpPr>
          <p:spPr bwMode="auto">
            <a:xfrm>
              <a:off x="1447" y="3505"/>
              <a:ext cx="968" cy="185"/>
            </a:xfrm>
            <a:prstGeom prst="roundRect">
              <a:avLst>
                <a:gd name="adj" fmla="val 5000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 altLang="en-US"/>
            </a:p>
          </p:txBody>
        </p:sp>
        <p:sp>
          <p:nvSpPr>
            <p:cNvPr id="21519" name="AutoShape 10"/>
            <p:cNvSpPr>
              <a:spLocks noChangeArrowheads="1"/>
            </p:cNvSpPr>
            <p:nvPr/>
          </p:nvSpPr>
          <p:spPr bwMode="auto">
            <a:xfrm>
              <a:off x="1533" y="3314"/>
              <a:ext cx="796" cy="185"/>
            </a:xfrm>
            <a:prstGeom prst="roundRect">
              <a:avLst>
                <a:gd name="adj" fmla="val 50000"/>
              </a:avLst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 altLang="en-US"/>
            </a:p>
          </p:txBody>
        </p:sp>
        <p:sp>
          <p:nvSpPr>
            <p:cNvPr id="21520" name="AutoShape 11"/>
            <p:cNvSpPr>
              <a:spLocks noChangeArrowheads="1"/>
            </p:cNvSpPr>
            <p:nvPr/>
          </p:nvSpPr>
          <p:spPr bwMode="auto">
            <a:xfrm>
              <a:off x="1618" y="3124"/>
              <a:ext cx="626" cy="185"/>
            </a:xfrm>
            <a:prstGeom prst="roundRect">
              <a:avLst>
                <a:gd name="adj" fmla="val 50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 altLang="en-US"/>
            </a:p>
          </p:txBody>
        </p:sp>
        <p:sp>
          <p:nvSpPr>
            <p:cNvPr id="21521" name="AutoShape 12"/>
            <p:cNvSpPr>
              <a:spLocks noChangeArrowheads="1"/>
            </p:cNvSpPr>
            <p:nvPr/>
          </p:nvSpPr>
          <p:spPr bwMode="auto">
            <a:xfrm>
              <a:off x="1703" y="2933"/>
              <a:ext cx="456" cy="185"/>
            </a:xfrm>
            <a:prstGeom prst="roundRect">
              <a:avLst>
                <a:gd name="adj" fmla="val 50000"/>
              </a:avLst>
            </a:prstGeom>
            <a:solidFill>
              <a:srgbClr val="FF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 altLang="en-US"/>
            </a:p>
          </p:txBody>
        </p:sp>
        <p:sp>
          <p:nvSpPr>
            <p:cNvPr id="21522" name="AutoShape 13"/>
            <p:cNvSpPr>
              <a:spLocks noChangeArrowheads="1"/>
            </p:cNvSpPr>
            <p:nvPr/>
          </p:nvSpPr>
          <p:spPr bwMode="auto">
            <a:xfrm>
              <a:off x="1788" y="2743"/>
              <a:ext cx="286" cy="185"/>
            </a:xfrm>
            <a:prstGeom prst="roundRect">
              <a:avLst>
                <a:gd name="adj" fmla="val 50000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 altLang="en-US"/>
            </a:p>
          </p:txBody>
        </p:sp>
      </p:grpSp>
      <p:sp>
        <p:nvSpPr>
          <p:cNvPr id="21514" name="Text Box 14"/>
          <p:cNvSpPr txBox="1">
            <a:spLocks noChangeArrowheads="1"/>
          </p:cNvSpPr>
          <p:nvPr/>
        </p:nvSpPr>
        <p:spPr bwMode="auto">
          <a:xfrm>
            <a:off x="2716213" y="6389688"/>
            <a:ext cx="6969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en-US"/>
              <a:t>S</a:t>
            </a:r>
          </a:p>
        </p:txBody>
      </p:sp>
      <p:sp>
        <p:nvSpPr>
          <p:cNvPr id="21515" name="Text Box 15"/>
          <p:cNvSpPr txBox="1">
            <a:spLocks noChangeArrowheads="1"/>
          </p:cNvSpPr>
          <p:nvPr/>
        </p:nvSpPr>
        <p:spPr bwMode="auto">
          <a:xfrm>
            <a:off x="6838950" y="6389688"/>
            <a:ext cx="69691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en-US"/>
              <a:t>T</a:t>
            </a:r>
          </a:p>
        </p:txBody>
      </p:sp>
      <p:sp>
        <p:nvSpPr>
          <p:cNvPr id="21516" name="Text Box 16"/>
          <p:cNvSpPr txBox="1">
            <a:spLocks noChangeArrowheads="1"/>
          </p:cNvSpPr>
          <p:nvPr/>
        </p:nvSpPr>
        <p:spPr bwMode="auto">
          <a:xfrm>
            <a:off x="4683125" y="6389688"/>
            <a:ext cx="69691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en-US"/>
              <a:t>A</a:t>
            </a:r>
          </a:p>
        </p:txBody>
      </p:sp>
      <p:sp>
        <p:nvSpPr>
          <p:cNvPr id="21517" name="AutoShape 18"/>
          <p:cNvSpPr>
            <a:spLocks noChangeArrowheads="1"/>
          </p:cNvSpPr>
          <p:nvPr/>
        </p:nvSpPr>
        <p:spPr bwMode="auto">
          <a:xfrm>
            <a:off x="3209925" y="3819525"/>
            <a:ext cx="3829050" cy="1292225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3163 w 21600"/>
              <a:gd name="T19" fmla="*/ 3163 h 21600"/>
              <a:gd name="T20" fmla="*/ 18437 w 21600"/>
              <a:gd name="T21" fmla="*/ 18437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9790" y="10826"/>
                </a:moveTo>
                <a:cubicBezTo>
                  <a:pt x="19790" y="10817"/>
                  <a:pt x="19791" y="10808"/>
                  <a:pt x="19791" y="10800"/>
                </a:cubicBezTo>
                <a:cubicBezTo>
                  <a:pt x="19791" y="5834"/>
                  <a:pt x="15765" y="1809"/>
                  <a:pt x="10800" y="1809"/>
                </a:cubicBezTo>
                <a:cubicBezTo>
                  <a:pt x="5834" y="1809"/>
                  <a:pt x="1809" y="5834"/>
                  <a:pt x="1809" y="10800"/>
                </a:cubicBezTo>
                <a:lnTo>
                  <a:pt x="0" y="10800"/>
                </a:lnTo>
                <a:cubicBezTo>
                  <a:pt x="0" y="4835"/>
                  <a:pt x="4835" y="0"/>
                  <a:pt x="10800" y="0"/>
                </a:cubicBezTo>
                <a:cubicBezTo>
                  <a:pt x="16764" y="0"/>
                  <a:pt x="21600" y="4835"/>
                  <a:pt x="21600" y="10800"/>
                </a:cubicBezTo>
                <a:cubicBezTo>
                  <a:pt x="21600" y="10810"/>
                  <a:pt x="21599" y="10821"/>
                  <a:pt x="21599" y="10832"/>
                </a:cubicBezTo>
                <a:lnTo>
                  <a:pt x="24299" y="10840"/>
                </a:lnTo>
                <a:lnTo>
                  <a:pt x="20684" y="14434"/>
                </a:lnTo>
                <a:lnTo>
                  <a:pt x="17090" y="10818"/>
                </a:lnTo>
                <a:lnTo>
                  <a:pt x="19790" y="10826"/>
                </a:lnTo>
                <a:close/>
              </a:path>
            </a:pathLst>
          </a:cu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1376541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5D1479C-9BF9-489D-ADC2-410BA893CFC8}" type="slidenum">
              <a:rPr lang="he-IL" altLang="en-US" smtClean="0">
                <a:latin typeface="Arial" pitchFamily="34" charset="0"/>
                <a:cs typeface="Arial" pitchFamily="34" charset="0"/>
              </a:rPr>
              <a:pPr/>
              <a:t>71</a:t>
            </a:fld>
            <a:endParaRPr lang="en-US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2531" name="Rectangle 2"/>
          <p:cNvSpPr>
            <a:spLocks noChangeArrowheads="1"/>
          </p:cNvSpPr>
          <p:nvPr/>
        </p:nvSpPr>
        <p:spPr bwMode="auto">
          <a:xfrm>
            <a:off x="457200" y="0"/>
            <a:ext cx="8229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altLang="en-US" sz="4400" b="1" dirty="0">
                <a:solidFill>
                  <a:srgbClr val="CC0000"/>
                </a:solidFill>
                <a:cs typeface="Arial" panose="020B0604020202020204" pitchFamily="34" charset="0"/>
              </a:rPr>
              <a:t>Solution: Step 3</a:t>
            </a:r>
          </a:p>
        </p:txBody>
      </p:sp>
      <p:sp>
        <p:nvSpPr>
          <p:cNvPr id="22532" name="AutoShape 2"/>
          <p:cNvSpPr>
            <a:spLocks noChangeArrowheads="1"/>
          </p:cNvSpPr>
          <p:nvPr/>
        </p:nvSpPr>
        <p:spPr bwMode="auto">
          <a:xfrm rot="-5400000">
            <a:off x="1639888" y="4768850"/>
            <a:ext cx="2852737" cy="20796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 altLang="en-US"/>
          </a:p>
        </p:txBody>
      </p:sp>
      <p:sp>
        <p:nvSpPr>
          <p:cNvPr id="22533" name="AutoShape 3"/>
          <p:cNvSpPr>
            <a:spLocks noChangeArrowheads="1"/>
          </p:cNvSpPr>
          <p:nvPr/>
        </p:nvSpPr>
        <p:spPr bwMode="auto">
          <a:xfrm rot="-5400000">
            <a:off x="5761038" y="4768850"/>
            <a:ext cx="2852737" cy="20796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 altLang="en-US"/>
          </a:p>
        </p:txBody>
      </p:sp>
      <p:sp>
        <p:nvSpPr>
          <p:cNvPr id="22534" name="AutoShape 4"/>
          <p:cNvSpPr>
            <a:spLocks noChangeArrowheads="1"/>
          </p:cNvSpPr>
          <p:nvPr/>
        </p:nvSpPr>
        <p:spPr bwMode="auto">
          <a:xfrm rot="-5400000">
            <a:off x="3606800" y="4768851"/>
            <a:ext cx="2852737" cy="20796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 altLang="en-US"/>
          </a:p>
        </p:txBody>
      </p:sp>
      <p:sp>
        <p:nvSpPr>
          <p:cNvPr id="22535" name="AutoShape 7"/>
          <p:cNvSpPr>
            <a:spLocks noChangeArrowheads="1"/>
          </p:cNvSpPr>
          <p:nvPr/>
        </p:nvSpPr>
        <p:spPr bwMode="auto">
          <a:xfrm>
            <a:off x="1981200" y="6169025"/>
            <a:ext cx="6215063" cy="20796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 altLang="en-US"/>
          </a:p>
        </p:txBody>
      </p:sp>
      <p:sp>
        <p:nvSpPr>
          <p:cNvPr id="22536" name="AutoShape 8"/>
          <p:cNvSpPr>
            <a:spLocks noChangeArrowheads="1"/>
          </p:cNvSpPr>
          <p:nvPr/>
        </p:nvSpPr>
        <p:spPr bwMode="auto">
          <a:xfrm>
            <a:off x="6288088" y="5876925"/>
            <a:ext cx="1806575" cy="293688"/>
          </a:xfrm>
          <a:prstGeom prst="roundRect">
            <a:avLst>
              <a:gd name="adj" fmla="val 50000"/>
            </a:avLst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 altLang="en-US"/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6434138" y="4362450"/>
            <a:ext cx="1536700" cy="1503363"/>
            <a:chOff x="1447" y="2743"/>
            <a:chExt cx="968" cy="947"/>
          </a:xfrm>
        </p:grpSpPr>
        <p:sp>
          <p:nvSpPr>
            <p:cNvPr id="22542" name="AutoShape 10"/>
            <p:cNvSpPr>
              <a:spLocks noChangeArrowheads="1"/>
            </p:cNvSpPr>
            <p:nvPr/>
          </p:nvSpPr>
          <p:spPr bwMode="auto">
            <a:xfrm>
              <a:off x="1447" y="3505"/>
              <a:ext cx="968" cy="185"/>
            </a:xfrm>
            <a:prstGeom prst="roundRect">
              <a:avLst>
                <a:gd name="adj" fmla="val 5000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 altLang="en-US"/>
            </a:p>
          </p:txBody>
        </p:sp>
        <p:sp>
          <p:nvSpPr>
            <p:cNvPr id="22543" name="AutoShape 11"/>
            <p:cNvSpPr>
              <a:spLocks noChangeArrowheads="1"/>
            </p:cNvSpPr>
            <p:nvPr/>
          </p:nvSpPr>
          <p:spPr bwMode="auto">
            <a:xfrm>
              <a:off x="1533" y="3314"/>
              <a:ext cx="796" cy="185"/>
            </a:xfrm>
            <a:prstGeom prst="roundRect">
              <a:avLst>
                <a:gd name="adj" fmla="val 50000"/>
              </a:avLst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 altLang="en-US"/>
            </a:p>
          </p:txBody>
        </p:sp>
        <p:sp>
          <p:nvSpPr>
            <p:cNvPr id="22544" name="AutoShape 12"/>
            <p:cNvSpPr>
              <a:spLocks noChangeArrowheads="1"/>
            </p:cNvSpPr>
            <p:nvPr/>
          </p:nvSpPr>
          <p:spPr bwMode="auto">
            <a:xfrm>
              <a:off x="1618" y="3124"/>
              <a:ext cx="626" cy="185"/>
            </a:xfrm>
            <a:prstGeom prst="roundRect">
              <a:avLst>
                <a:gd name="adj" fmla="val 50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 altLang="en-US"/>
            </a:p>
          </p:txBody>
        </p:sp>
        <p:sp>
          <p:nvSpPr>
            <p:cNvPr id="22545" name="AutoShape 13"/>
            <p:cNvSpPr>
              <a:spLocks noChangeArrowheads="1"/>
            </p:cNvSpPr>
            <p:nvPr/>
          </p:nvSpPr>
          <p:spPr bwMode="auto">
            <a:xfrm>
              <a:off x="1703" y="2933"/>
              <a:ext cx="456" cy="185"/>
            </a:xfrm>
            <a:prstGeom prst="roundRect">
              <a:avLst>
                <a:gd name="adj" fmla="val 50000"/>
              </a:avLst>
            </a:prstGeom>
            <a:solidFill>
              <a:srgbClr val="FF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 altLang="en-US"/>
            </a:p>
          </p:txBody>
        </p:sp>
        <p:sp>
          <p:nvSpPr>
            <p:cNvPr id="22546" name="AutoShape 14"/>
            <p:cNvSpPr>
              <a:spLocks noChangeArrowheads="1"/>
            </p:cNvSpPr>
            <p:nvPr/>
          </p:nvSpPr>
          <p:spPr bwMode="auto">
            <a:xfrm>
              <a:off x="1788" y="2743"/>
              <a:ext cx="286" cy="185"/>
            </a:xfrm>
            <a:prstGeom prst="roundRect">
              <a:avLst>
                <a:gd name="adj" fmla="val 50000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 altLang="en-US"/>
            </a:p>
          </p:txBody>
        </p:sp>
      </p:grpSp>
      <p:sp>
        <p:nvSpPr>
          <p:cNvPr id="22538" name="Text Box 15"/>
          <p:cNvSpPr txBox="1">
            <a:spLocks noChangeArrowheads="1"/>
          </p:cNvSpPr>
          <p:nvPr/>
        </p:nvSpPr>
        <p:spPr bwMode="auto">
          <a:xfrm>
            <a:off x="2716213" y="6389688"/>
            <a:ext cx="6969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en-US"/>
              <a:t>S</a:t>
            </a:r>
          </a:p>
        </p:txBody>
      </p:sp>
      <p:sp>
        <p:nvSpPr>
          <p:cNvPr id="22539" name="Text Box 16"/>
          <p:cNvSpPr txBox="1">
            <a:spLocks noChangeArrowheads="1"/>
          </p:cNvSpPr>
          <p:nvPr/>
        </p:nvSpPr>
        <p:spPr bwMode="auto">
          <a:xfrm>
            <a:off x="6838950" y="6389688"/>
            <a:ext cx="69691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en-US"/>
              <a:t>T</a:t>
            </a:r>
          </a:p>
        </p:txBody>
      </p:sp>
      <p:sp>
        <p:nvSpPr>
          <p:cNvPr id="22540" name="Text Box 17"/>
          <p:cNvSpPr txBox="1">
            <a:spLocks noChangeArrowheads="1"/>
          </p:cNvSpPr>
          <p:nvPr/>
        </p:nvSpPr>
        <p:spPr bwMode="auto">
          <a:xfrm>
            <a:off x="4683125" y="6389688"/>
            <a:ext cx="69691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en-US"/>
              <a:t>A</a:t>
            </a:r>
          </a:p>
        </p:txBody>
      </p:sp>
      <p:sp>
        <p:nvSpPr>
          <p:cNvPr id="22541" name="AutoShape 18"/>
          <p:cNvSpPr>
            <a:spLocks noChangeArrowheads="1"/>
          </p:cNvSpPr>
          <p:nvPr/>
        </p:nvSpPr>
        <p:spPr bwMode="auto">
          <a:xfrm>
            <a:off x="5006975" y="3819525"/>
            <a:ext cx="2032000" cy="1292225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3163 w 21600"/>
              <a:gd name="T19" fmla="*/ 3163 h 21600"/>
              <a:gd name="T20" fmla="*/ 18437 w 21600"/>
              <a:gd name="T21" fmla="*/ 18437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9790" y="10826"/>
                </a:moveTo>
                <a:cubicBezTo>
                  <a:pt x="19790" y="10817"/>
                  <a:pt x="19791" y="10808"/>
                  <a:pt x="19791" y="10800"/>
                </a:cubicBezTo>
                <a:cubicBezTo>
                  <a:pt x="19791" y="5834"/>
                  <a:pt x="15765" y="1809"/>
                  <a:pt x="10800" y="1809"/>
                </a:cubicBezTo>
                <a:cubicBezTo>
                  <a:pt x="5834" y="1809"/>
                  <a:pt x="1809" y="5834"/>
                  <a:pt x="1809" y="10800"/>
                </a:cubicBezTo>
                <a:lnTo>
                  <a:pt x="0" y="10800"/>
                </a:lnTo>
                <a:cubicBezTo>
                  <a:pt x="0" y="4835"/>
                  <a:pt x="4835" y="0"/>
                  <a:pt x="10800" y="0"/>
                </a:cubicBezTo>
                <a:cubicBezTo>
                  <a:pt x="16764" y="0"/>
                  <a:pt x="21600" y="4835"/>
                  <a:pt x="21600" y="10800"/>
                </a:cubicBezTo>
                <a:cubicBezTo>
                  <a:pt x="21600" y="10810"/>
                  <a:pt x="21599" y="10821"/>
                  <a:pt x="21599" y="10832"/>
                </a:cubicBezTo>
                <a:lnTo>
                  <a:pt x="24299" y="10840"/>
                </a:lnTo>
                <a:lnTo>
                  <a:pt x="20684" y="14434"/>
                </a:lnTo>
                <a:lnTo>
                  <a:pt x="17090" y="10818"/>
                </a:lnTo>
                <a:lnTo>
                  <a:pt x="19790" y="10826"/>
                </a:lnTo>
                <a:close/>
              </a:path>
            </a:pathLst>
          </a:cu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2390121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8326C9E-F665-4E5D-B05C-7042A350FBFA}" type="slidenum">
              <a:rPr lang="he-IL" altLang="en-US" smtClean="0">
                <a:latin typeface="Arial" pitchFamily="34" charset="0"/>
                <a:cs typeface="Arial" pitchFamily="34" charset="0"/>
              </a:rPr>
              <a:pPr/>
              <a:t>72</a:t>
            </a:fld>
            <a:endParaRPr lang="en-US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3555" name="Rectangle 2"/>
          <p:cNvSpPr>
            <a:spLocks noChangeArrowheads="1"/>
          </p:cNvSpPr>
          <p:nvPr/>
        </p:nvSpPr>
        <p:spPr bwMode="auto">
          <a:xfrm>
            <a:off x="762000" y="0"/>
            <a:ext cx="76962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altLang="en-US" sz="4400" b="1" dirty="0">
                <a:solidFill>
                  <a:srgbClr val="CC0000"/>
                </a:solidFill>
                <a:cs typeface="Arial" panose="020B0604020202020204" pitchFamily="34" charset="0"/>
              </a:rPr>
              <a:t>How to Solve for n-1 Disks?</a:t>
            </a:r>
          </a:p>
        </p:txBody>
      </p:sp>
      <p:grpSp>
        <p:nvGrpSpPr>
          <p:cNvPr id="2" name="Group 43"/>
          <p:cNvGrpSpPr>
            <a:grpSpLocks/>
          </p:cNvGrpSpPr>
          <p:nvPr/>
        </p:nvGrpSpPr>
        <p:grpSpPr bwMode="auto">
          <a:xfrm>
            <a:off x="903288" y="2960688"/>
            <a:ext cx="1025525" cy="1020762"/>
            <a:chOff x="144914" y="1890002"/>
            <a:chExt cx="704464" cy="658506"/>
          </a:xfrm>
        </p:grpSpPr>
        <p:sp>
          <p:nvSpPr>
            <p:cNvPr id="23578" name="AutoShape 8"/>
            <p:cNvSpPr>
              <a:spLocks noChangeArrowheads="1"/>
            </p:cNvSpPr>
            <p:nvPr/>
          </p:nvSpPr>
          <p:spPr bwMode="auto">
            <a:xfrm>
              <a:off x="144914" y="2441457"/>
              <a:ext cx="704464" cy="107051"/>
            </a:xfrm>
            <a:prstGeom prst="roundRect">
              <a:avLst>
                <a:gd name="adj" fmla="val 50000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 altLang="en-US"/>
            </a:p>
          </p:txBody>
        </p:sp>
        <p:sp>
          <p:nvSpPr>
            <p:cNvPr id="23579" name="AutoShape 9"/>
            <p:cNvSpPr>
              <a:spLocks noChangeArrowheads="1"/>
            </p:cNvSpPr>
            <p:nvPr/>
          </p:nvSpPr>
          <p:spPr bwMode="auto">
            <a:xfrm>
              <a:off x="197533" y="2330934"/>
              <a:ext cx="599228" cy="107050"/>
            </a:xfrm>
            <a:prstGeom prst="roundRect">
              <a:avLst>
                <a:gd name="adj" fmla="val 5000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 altLang="en-US"/>
            </a:p>
          </p:txBody>
        </p:sp>
        <p:sp>
          <p:nvSpPr>
            <p:cNvPr id="23580" name="AutoShape 10"/>
            <p:cNvSpPr>
              <a:spLocks noChangeArrowheads="1"/>
            </p:cNvSpPr>
            <p:nvPr/>
          </p:nvSpPr>
          <p:spPr bwMode="auto">
            <a:xfrm>
              <a:off x="250770" y="2220412"/>
              <a:ext cx="492753" cy="107051"/>
            </a:xfrm>
            <a:prstGeom prst="roundRect">
              <a:avLst>
                <a:gd name="adj" fmla="val 50000"/>
              </a:avLst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 altLang="en-US"/>
            </a:p>
          </p:txBody>
        </p:sp>
        <p:sp>
          <p:nvSpPr>
            <p:cNvPr id="23581" name="AutoShape 11"/>
            <p:cNvSpPr>
              <a:spLocks noChangeArrowheads="1"/>
            </p:cNvSpPr>
            <p:nvPr/>
          </p:nvSpPr>
          <p:spPr bwMode="auto">
            <a:xfrm>
              <a:off x="303388" y="2110468"/>
              <a:ext cx="387517" cy="107051"/>
            </a:xfrm>
            <a:prstGeom prst="roundRect">
              <a:avLst>
                <a:gd name="adj" fmla="val 50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 altLang="en-US"/>
            </a:p>
          </p:txBody>
        </p:sp>
        <p:sp>
          <p:nvSpPr>
            <p:cNvPr id="23582" name="AutoShape 12"/>
            <p:cNvSpPr>
              <a:spLocks noChangeArrowheads="1"/>
            </p:cNvSpPr>
            <p:nvPr/>
          </p:nvSpPr>
          <p:spPr bwMode="auto">
            <a:xfrm>
              <a:off x="356006" y="1999945"/>
              <a:ext cx="282281" cy="107050"/>
            </a:xfrm>
            <a:prstGeom prst="roundRect">
              <a:avLst>
                <a:gd name="adj" fmla="val 50000"/>
              </a:avLst>
            </a:prstGeom>
            <a:solidFill>
              <a:srgbClr val="FF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 altLang="en-US"/>
            </a:p>
          </p:txBody>
        </p:sp>
        <p:sp>
          <p:nvSpPr>
            <p:cNvPr id="23583" name="AutoShape 13"/>
            <p:cNvSpPr>
              <a:spLocks noChangeArrowheads="1"/>
            </p:cNvSpPr>
            <p:nvPr/>
          </p:nvSpPr>
          <p:spPr bwMode="auto">
            <a:xfrm>
              <a:off x="408624" y="1890002"/>
              <a:ext cx="177045" cy="107050"/>
            </a:xfrm>
            <a:prstGeom prst="roundRect">
              <a:avLst>
                <a:gd name="adj" fmla="val 50000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 altLang="en-US"/>
            </a:p>
          </p:txBody>
        </p:sp>
      </p:grp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7226300" y="4025900"/>
            <a:ext cx="858838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b="1">
                <a:solidFill>
                  <a:srgbClr val="FF0000"/>
                </a:solidFill>
              </a:rPr>
              <a:t>Easy!</a:t>
            </a:r>
          </a:p>
        </p:txBody>
      </p:sp>
      <p:sp>
        <p:nvSpPr>
          <p:cNvPr id="12" name="Left Arrow 11"/>
          <p:cNvSpPr>
            <a:spLocks noChangeArrowheads="1"/>
          </p:cNvSpPr>
          <p:nvPr/>
        </p:nvSpPr>
        <p:spPr bwMode="auto">
          <a:xfrm>
            <a:off x="847725" y="4594225"/>
            <a:ext cx="7046913" cy="234950"/>
          </a:xfrm>
          <a:prstGeom prst="leftArrow">
            <a:avLst>
              <a:gd name="adj1" fmla="val 50000"/>
              <a:gd name="adj2" fmla="val 49850"/>
            </a:avLst>
          </a:prstGeom>
          <a:solidFill>
            <a:schemeClr val="accent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he-IL" altLang="en-US"/>
          </a:p>
        </p:txBody>
      </p:sp>
      <p:grpSp>
        <p:nvGrpSpPr>
          <p:cNvPr id="3" name="Group 129"/>
          <p:cNvGrpSpPr>
            <a:grpSpLocks/>
          </p:cNvGrpSpPr>
          <p:nvPr/>
        </p:nvGrpSpPr>
        <p:grpSpPr bwMode="auto">
          <a:xfrm>
            <a:off x="2481263" y="3135313"/>
            <a:ext cx="873125" cy="849312"/>
            <a:chOff x="2046620" y="3135200"/>
            <a:chExt cx="872701" cy="849190"/>
          </a:xfrm>
        </p:grpSpPr>
        <p:sp>
          <p:nvSpPr>
            <p:cNvPr id="23573" name="AutoShape 9"/>
            <p:cNvSpPr>
              <a:spLocks noChangeArrowheads="1"/>
            </p:cNvSpPr>
            <p:nvPr/>
          </p:nvSpPr>
          <p:spPr bwMode="auto">
            <a:xfrm>
              <a:off x="2046620" y="3818498"/>
              <a:ext cx="872701" cy="165892"/>
            </a:xfrm>
            <a:prstGeom prst="roundRect">
              <a:avLst>
                <a:gd name="adj" fmla="val 5000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 altLang="en-US"/>
            </a:p>
          </p:txBody>
        </p:sp>
        <p:sp>
          <p:nvSpPr>
            <p:cNvPr id="23574" name="AutoShape 10"/>
            <p:cNvSpPr>
              <a:spLocks noChangeArrowheads="1"/>
            </p:cNvSpPr>
            <p:nvPr/>
          </p:nvSpPr>
          <p:spPr bwMode="auto">
            <a:xfrm>
              <a:off x="2124153" y="3647226"/>
              <a:ext cx="717633" cy="165894"/>
            </a:xfrm>
            <a:prstGeom prst="roundRect">
              <a:avLst>
                <a:gd name="adj" fmla="val 50000"/>
              </a:avLst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 altLang="en-US"/>
            </a:p>
          </p:txBody>
        </p:sp>
        <p:sp>
          <p:nvSpPr>
            <p:cNvPr id="23575" name="AutoShape 11"/>
            <p:cNvSpPr>
              <a:spLocks noChangeArrowheads="1"/>
            </p:cNvSpPr>
            <p:nvPr/>
          </p:nvSpPr>
          <p:spPr bwMode="auto">
            <a:xfrm>
              <a:off x="2200785" y="3476849"/>
              <a:ext cx="564370" cy="165894"/>
            </a:xfrm>
            <a:prstGeom prst="roundRect">
              <a:avLst>
                <a:gd name="adj" fmla="val 50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 altLang="en-US"/>
            </a:p>
          </p:txBody>
        </p:sp>
        <p:sp>
          <p:nvSpPr>
            <p:cNvPr id="23576" name="AutoShape 12"/>
            <p:cNvSpPr>
              <a:spLocks noChangeArrowheads="1"/>
            </p:cNvSpPr>
            <p:nvPr/>
          </p:nvSpPr>
          <p:spPr bwMode="auto">
            <a:xfrm>
              <a:off x="2277416" y="3305575"/>
              <a:ext cx="411107" cy="165892"/>
            </a:xfrm>
            <a:prstGeom prst="roundRect">
              <a:avLst>
                <a:gd name="adj" fmla="val 50000"/>
              </a:avLst>
            </a:prstGeom>
            <a:solidFill>
              <a:srgbClr val="FF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 altLang="en-US"/>
            </a:p>
          </p:txBody>
        </p:sp>
        <p:sp>
          <p:nvSpPr>
            <p:cNvPr id="23577" name="AutoShape 13"/>
            <p:cNvSpPr>
              <a:spLocks noChangeArrowheads="1"/>
            </p:cNvSpPr>
            <p:nvPr/>
          </p:nvSpPr>
          <p:spPr bwMode="auto">
            <a:xfrm>
              <a:off x="2354048" y="3135200"/>
              <a:ext cx="257844" cy="165892"/>
            </a:xfrm>
            <a:prstGeom prst="roundRect">
              <a:avLst>
                <a:gd name="adj" fmla="val 50000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 altLang="en-US"/>
            </a:p>
          </p:txBody>
        </p:sp>
      </p:grpSp>
      <p:grpSp>
        <p:nvGrpSpPr>
          <p:cNvPr id="4" name="Group 136"/>
          <p:cNvGrpSpPr>
            <a:grpSpLocks/>
          </p:cNvGrpSpPr>
          <p:nvPr/>
        </p:nvGrpSpPr>
        <p:grpSpPr bwMode="auto">
          <a:xfrm>
            <a:off x="3871913" y="3298825"/>
            <a:ext cx="717550" cy="677863"/>
            <a:chOff x="3291294" y="3298751"/>
            <a:chExt cx="717633" cy="677920"/>
          </a:xfrm>
        </p:grpSpPr>
        <p:sp>
          <p:nvSpPr>
            <p:cNvPr id="23569" name="AutoShape 10"/>
            <p:cNvSpPr>
              <a:spLocks noChangeArrowheads="1"/>
            </p:cNvSpPr>
            <p:nvPr/>
          </p:nvSpPr>
          <p:spPr bwMode="auto">
            <a:xfrm>
              <a:off x="3291294" y="3810777"/>
              <a:ext cx="717633" cy="165894"/>
            </a:xfrm>
            <a:prstGeom prst="roundRect">
              <a:avLst>
                <a:gd name="adj" fmla="val 50000"/>
              </a:avLst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 altLang="en-US"/>
            </a:p>
          </p:txBody>
        </p:sp>
        <p:sp>
          <p:nvSpPr>
            <p:cNvPr id="23570" name="AutoShape 11"/>
            <p:cNvSpPr>
              <a:spLocks noChangeArrowheads="1"/>
            </p:cNvSpPr>
            <p:nvPr/>
          </p:nvSpPr>
          <p:spPr bwMode="auto">
            <a:xfrm>
              <a:off x="3367926" y="3640400"/>
              <a:ext cx="564370" cy="165894"/>
            </a:xfrm>
            <a:prstGeom prst="roundRect">
              <a:avLst>
                <a:gd name="adj" fmla="val 50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 altLang="en-US"/>
            </a:p>
          </p:txBody>
        </p:sp>
        <p:sp>
          <p:nvSpPr>
            <p:cNvPr id="23571" name="AutoShape 12"/>
            <p:cNvSpPr>
              <a:spLocks noChangeArrowheads="1"/>
            </p:cNvSpPr>
            <p:nvPr/>
          </p:nvSpPr>
          <p:spPr bwMode="auto">
            <a:xfrm>
              <a:off x="3444557" y="3469126"/>
              <a:ext cx="411107" cy="165892"/>
            </a:xfrm>
            <a:prstGeom prst="roundRect">
              <a:avLst>
                <a:gd name="adj" fmla="val 50000"/>
              </a:avLst>
            </a:prstGeom>
            <a:solidFill>
              <a:srgbClr val="FF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 altLang="en-US"/>
            </a:p>
          </p:txBody>
        </p:sp>
        <p:sp>
          <p:nvSpPr>
            <p:cNvPr id="23572" name="AutoShape 13"/>
            <p:cNvSpPr>
              <a:spLocks noChangeArrowheads="1"/>
            </p:cNvSpPr>
            <p:nvPr/>
          </p:nvSpPr>
          <p:spPr bwMode="auto">
            <a:xfrm>
              <a:off x="3521189" y="3298751"/>
              <a:ext cx="257844" cy="165892"/>
            </a:xfrm>
            <a:prstGeom prst="roundRect">
              <a:avLst>
                <a:gd name="adj" fmla="val 50000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 altLang="en-US"/>
            </a:p>
          </p:txBody>
        </p:sp>
      </p:grpSp>
      <p:grpSp>
        <p:nvGrpSpPr>
          <p:cNvPr id="5" name="Group 142"/>
          <p:cNvGrpSpPr>
            <a:grpSpLocks/>
          </p:cNvGrpSpPr>
          <p:nvPr/>
        </p:nvGrpSpPr>
        <p:grpSpPr bwMode="auto">
          <a:xfrm>
            <a:off x="5070475" y="3473450"/>
            <a:ext cx="563563" cy="508000"/>
            <a:chOff x="4200537" y="3473453"/>
            <a:chExt cx="564370" cy="507543"/>
          </a:xfrm>
        </p:grpSpPr>
        <p:sp>
          <p:nvSpPr>
            <p:cNvPr id="23566" name="AutoShape 11"/>
            <p:cNvSpPr>
              <a:spLocks noChangeArrowheads="1"/>
            </p:cNvSpPr>
            <p:nvPr/>
          </p:nvSpPr>
          <p:spPr bwMode="auto">
            <a:xfrm>
              <a:off x="4200537" y="3815102"/>
              <a:ext cx="564370" cy="165894"/>
            </a:xfrm>
            <a:prstGeom prst="roundRect">
              <a:avLst>
                <a:gd name="adj" fmla="val 50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 altLang="en-US"/>
            </a:p>
          </p:txBody>
        </p:sp>
        <p:sp>
          <p:nvSpPr>
            <p:cNvPr id="23567" name="AutoShape 12"/>
            <p:cNvSpPr>
              <a:spLocks noChangeArrowheads="1"/>
            </p:cNvSpPr>
            <p:nvPr/>
          </p:nvSpPr>
          <p:spPr bwMode="auto">
            <a:xfrm>
              <a:off x="4277168" y="3643828"/>
              <a:ext cx="411107" cy="165892"/>
            </a:xfrm>
            <a:prstGeom prst="roundRect">
              <a:avLst>
                <a:gd name="adj" fmla="val 50000"/>
              </a:avLst>
            </a:prstGeom>
            <a:solidFill>
              <a:srgbClr val="FF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 altLang="en-US"/>
            </a:p>
          </p:txBody>
        </p:sp>
        <p:sp>
          <p:nvSpPr>
            <p:cNvPr id="23568" name="AutoShape 13"/>
            <p:cNvSpPr>
              <a:spLocks noChangeArrowheads="1"/>
            </p:cNvSpPr>
            <p:nvPr/>
          </p:nvSpPr>
          <p:spPr bwMode="auto">
            <a:xfrm>
              <a:off x="4353800" y="3473453"/>
              <a:ext cx="257844" cy="165892"/>
            </a:xfrm>
            <a:prstGeom prst="roundRect">
              <a:avLst>
                <a:gd name="adj" fmla="val 50000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 altLang="en-US"/>
            </a:p>
          </p:txBody>
        </p:sp>
      </p:grpSp>
      <p:grpSp>
        <p:nvGrpSpPr>
          <p:cNvPr id="6" name="Group 148"/>
          <p:cNvGrpSpPr>
            <a:grpSpLocks/>
          </p:cNvGrpSpPr>
          <p:nvPr/>
        </p:nvGrpSpPr>
        <p:grpSpPr bwMode="auto">
          <a:xfrm>
            <a:off x="6302375" y="3648075"/>
            <a:ext cx="411163" cy="336550"/>
            <a:chOff x="5042873" y="3648155"/>
            <a:chExt cx="411107" cy="336267"/>
          </a:xfrm>
        </p:grpSpPr>
        <p:sp>
          <p:nvSpPr>
            <p:cNvPr id="23564" name="AutoShape 12"/>
            <p:cNvSpPr>
              <a:spLocks noChangeArrowheads="1"/>
            </p:cNvSpPr>
            <p:nvPr/>
          </p:nvSpPr>
          <p:spPr bwMode="auto">
            <a:xfrm>
              <a:off x="5042873" y="3818530"/>
              <a:ext cx="411107" cy="165892"/>
            </a:xfrm>
            <a:prstGeom prst="roundRect">
              <a:avLst>
                <a:gd name="adj" fmla="val 50000"/>
              </a:avLst>
            </a:prstGeom>
            <a:solidFill>
              <a:srgbClr val="FF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 altLang="en-US"/>
            </a:p>
          </p:txBody>
        </p:sp>
        <p:sp>
          <p:nvSpPr>
            <p:cNvPr id="23565" name="AutoShape 13"/>
            <p:cNvSpPr>
              <a:spLocks noChangeArrowheads="1"/>
            </p:cNvSpPr>
            <p:nvPr/>
          </p:nvSpPr>
          <p:spPr bwMode="auto">
            <a:xfrm>
              <a:off x="5119505" y="3648155"/>
              <a:ext cx="257844" cy="165892"/>
            </a:xfrm>
            <a:prstGeom prst="roundRect">
              <a:avLst>
                <a:gd name="adj" fmla="val 50000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 altLang="en-US"/>
            </a:p>
          </p:txBody>
        </p:sp>
      </p:grpSp>
      <p:sp>
        <p:nvSpPr>
          <p:cNvPr id="31" name="AutoShape 13"/>
          <p:cNvSpPr>
            <a:spLocks noChangeArrowheads="1"/>
          </p:cNvSpPr>
          <p:nvPr/>
        </p:nvSpPr>
        <p:spPr bwMode="auto">
          <a:xfrm>
            <a:off x="7546975" y="3811588"/>
            <a:ext cx="257175" cy="166687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 altLang="en-US"/>
          </a:p>
        </p:txBody>
      </p:sp>
    </p:spTree>
    <p:extLst>
      <p:ext uri="{BB962C8B-B14F-4D97-AF65-F5344CB8AC3E}">
        <p14:creationId xmlns:p14="http://schemas.microsoft.com/office/powerpoint/2010/main" val="3648624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  <p:bldP spid="31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8EA35DD-54A4-43D6-8F53-DEFF87252459}" type="slidenum">
              <a:rPr lang="he-IL" altLang="en-US" smtClean="0">
                <a:latin typeface="Arial" panose="020B0604020202020204" pitchFamily="34" charset="0"/>
                <a:cs typeface="Arial" pitchFamily="34" charset="0"/>
              </a:rPr>
              <a:pPr/>
              <a:t>73</a:t>
            </a:fld>
            <a:endParaRPr lang="en-US" altLang="en-US"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24579" name="Rectangle 2"/>
          <p:cNvSpPr>
            <a:spLocks noChangeArrowheads="1"/>
          </p:cNvSpPr>
          <p:nvPr/>
        </p:nvSpPr>
        <p:spPr bwMode="auto">
          <a:xfrm>
            <a:off x="457200" y="0"/>
            <a:ext cx="8229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altLang="en-US" sz="4400" b="1" dirty="0">
                <a:solidFill>
                  <a:srgbClr val="CC0000"/>
                </a:solidFill>
                <a:cs typeface="Arial" panose="020B0604020202020204" pitchFamily="34" charset="0"/>
              </a:rPr>
              <a:t>Algorithm for n Disks</a:t>
            </a:r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2740025" y="1781175"/>
            <a:ext cx="3048000" cy="1653443"/>
            <a:chOff x="1981200" y="4056063"/>
            <a:chExt cx="6215063" cy="3004814"/>
          </a:xfrm>
        </p:grpSpPr>
        <p:sp>
          <p:nvSpPr>
            <p:cNvPr id="24583" name="AutoShape 2"/>
            <p:cNvSpPr>
              <a:spLocks noChangeArrowheads="1"/>
            </p:cNvSpPr>
            <p:nvPr/>
          </p:nvSpPr>
          <p:spPr bwMode="auto">
            <a:xfrm rot="-5400000">
              <a:off x="1939132" y="5068094"/>
              <a:ext cx="2243137" cy="219075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 altLang="en-US">
                <a:cs typeface="Arial" panose="020B0604020202020204" pitchFamily="34" charset="0"/>
              </a:endParaRPr>
            </a:p>
          </p:txBody>
        </p:sp>
        <p:sp>
          <p:nvSpPr>
            <p:cNvPr id="24584" name="AutoShape 3"/>
            <p:cNvSpPr>
              <a:spLocks noChangeArrowheads="1"/>
            </p:cNvSpPr>
            <p:nvPr/>
          </p:nvSpPr>
          <p:spPr bwMode="auto">
            <a:xfrm rot="-5400000">
              <a:off x="6072188" y="5070475"/>
              <a:ext cx="2241550" cy="219075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 altLang="en-US">
                <a:cs typeface="Arial" panose="020B0604020202020204" pitchFamily="34" charset="0"/>
              </a:endParaRPr>
            </a:p>
          </p:txBody>
        </p:sp>
        <p:sp>
          <p:nvSpPr>
            <p:cNvPr id="24585" name="AutoShape 4"/>
            <p:cNvSpPr>
              <a:spLocks noChangeArrowheads="1"/>
            </p:cNvSpPr>
            <p:nvPr/>
          </p:nvSpPr>
          <p:spPr bwMode="auto">
            <a:xfrm rot="-5400000">
              <a:off x="3917951" y="5070475"/>
              <a:ext cx="2241550" cy="219075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 altLang="en-US">
                <a:cs typeface="Arial" panose="020B0604020202020204" pitchFamily="34" charset="0"/>
              </a:endParaRPr>
            </a:p>
          </p:txBody>
        </p:sp>
        <p:sp>
          <p:nvSpPr>
            <p:cNvPr id="24586" name="AutoShape 7"/>
            <p:cNvSpPr>
              <a:spLocks noChangeArrowheads="1"/>
            </p:cNvSpPr>
            <p:nvPr/>
          </p:nvSpPr>
          <p:spPr bwMode="auto">
            <a:xfrm>
              <a:off x="1981200" y="6169025"/>
              <a:ext cx="6215063" cy="207963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 altLang="en-US">
                <a:cs typeface="Arial" panose="020B0604020202020204" pitchFamily="34" charset="0"/>
              </a:endParaRPr>
            </a:p>
          </p:txBody>
        </p:sp>
        <p:sp>
          <p:nvSpPr>
            <p:cNvPr id="24587" name="AutoShape 8"/>
            <p:cNvSpPr>
              <a:spLocks noChangeArrowheads="1"/>
            </p:cNvSpPr>
            <p:nvPr/>
          </p:nvSpPr>
          <p:spPr bwMode="auto">
            <a:xfrm>
              <a:off x="2162175" y="5867400"/>
              <a:ext cx="1806575" cy="293688"/>
            </a:xfrm>
            <a:prstGeom prst="roundRect">
              <a:avLst>
                <a:gd name="adj" fmla="val 50000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 altLang="en-US">
                <a:cs typeface="Arial" panose="020B0604020202020204" pitchFamily="34" charset="0"/>
              </a:endParaRPr>
            </a:p>
          </p:txBody>
        </p:sp>
        <p:sp>
          <p:nvSpPr>
            <p:cNvPr id="24588" name="AutoShape 9"/>
            <p:cNvSpPr>
              <a:spLocks noChangeArrowheads="1"/>
            </p:cNvSpPr>
            <p:nvPr/>
          </p:nvSpPr>
          <p:spPr bwMode="auto">
            <a:xfrm>
              <a:off x="2297113" y="5564188"/>
              <a:ext cx="1536700" cy="293687"/>
            </a:xfrm>
            <a:prstGeom prst="roundRect">
              <a:avLst>
                <a:gd name="adj" fmla="val 5000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 altLang="en-US">
                <a:cs typeface="Arial" panose="020B0604020202020204" pitchFamily="34" charset="0"/>
              </a:endParaRPr>
            </a:p>
          </p:txBody>
        </p:sp>
        <p:sp>
          <p:nvSpPr>
            <p:cNvPr id="24589" name="AutoShape 10"/>
            <p:cNvSpPr>
              <a:spLocks noChangeArrowheads="1"/>
            </p:cNvSpPr>
            <p:nvPr/>
          </p:nvSpPr>
          <p:spPr bwMode="auto">
            <a:xfrm>
              <a:off x="2433638" y="5260975"/>
              <a:ext cx="1263650" cy="293688"/>
            </a:xfrm>
            <a:prstGeom prst="roundRect">
              <a:avLst>
                <a:gd name="adj" fmla="val 50000"/>
              </a:avLst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 altLang="en-US">
                <a:cs typeface="Arial" panose="020B0604020202020204" pitchFamily="34" charset="0"/>
              </a:endParaRPr>
            </a:p>
          </p:txBody>
        </p:sp>
        <p:sp>
          <p:nvSpPr>
            <p:cNvPr id="24590" name="AutoShape 11"/>
            <p:cNvSpPr>
              <a:spLocks noChangeArrowheads="1"/>
            </p:cNvSpPr>
            <p:nvPr/>
          </p:nvSpPr>
          <p:spPr bwMode="auto">
            <a:xfrm>
              <a:off x="2568575" y="4959350"/>
              <a:ext cx="993775" cy="293688"/>
            </a:xfrm>
            <a:prstGeom prst="roundRect">
              <a:avLst>
                <a:gd name="adj" fmla="val 50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 altLang="en-US">
                <a:cs typeface="Arial" panose="020B0604020202020204" pitchFamily="34" charset="0"/>
              </a:endParaRPr>
            </a:p>
          </p:txBody>
        </p:sp>
        <p:sp>
          <p:nvSpPr>
            <p:cNvPr id="24591" name="AutoShape 12"/>
            <p:cNvSpPr>
              <a:spLocks noChangeArrowheads="1"/>
            </p:cNvSpPr>
            <p:nvPr/>
          </p:nvSpPr>
          <p:spPr bwMode="auto">
            <a:xfrm>
              <a:off x="2703513" y="4656138"/>
              <a:ext cx="723900" cy="293687"/>
            </a:xfrm>
            <a:prstGeom prst="roundRect">
              <a:avLst>
                <a:gd name="adj" fmla="val 50000"/>
              </a:avLst>
            </a:prstGeom>
            <a:solidFill>
              <a:srgbClr val="FF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 altLang="en-US">
                <a:cs typeface="Arial" panose="020B0604020202020204" pitchFamily="34" charset="0"/>
              </a:endParaRPr>
            </a:p>
          </p:txBody>
        </p:sp>
        <p:sp>
          <p:nvSpPr>
            <p:cNvPr id="24592" name="AutoShape 13"/>
            <p:cNvSpPr>
              <a:spLocks noChangeArrowheads="1"/>
            </p:cNvSpPr>
            <p:nvPr/>
          </p:nvSpPr>
          <p:spPr bwMode="auto">
            <a:xfrm>
              <a:off x="2838450" y="4354513"/>
              <a:ext cx="454025" cy="293687"/>
            </a:xfrm>
            <a:prstGeom prst="roundRect">
              <a:avLst>
                <a:gd name="adj" fmla="val 50000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 altLang="en-US">
                <a:cs typeface="Arial" panose="020B0604020202020204" pitchFamily="34" charset="0"/>
              </a:endParaRPr>
            </a:p>
          </p:txBody>
        </p:sp>
        <p:sp>
          <p:nvSpPr>
            <p:cNvPr id="24593" name="Text Box 14"/>
            <p:cNvSpPr txBox="1">
              <a:spLocks noChangeArrowheads="1"/>
            </p:cNvSpPr>
            <p:nvPr/>
          </p:nvSpPr>
          <p:spPr bwMode="auto">
            <a:xfrm>
              <a:off x="2716213" y="6389687"/>
              <a:ext cx="696913" cy="671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en-US">
                  <a:cs typeface="Arial" panose="020B0604020202020204" pitchFamily="34" charset="0"/>
                </a:rPr>
                <a:t>S</a:t>
              </a:r>
            </a:p>
          </p:txBody>
        </p:sp>
        <p:sp>
          <p:nvSpPr>
            <p:cNvPr id="24594" name="Text Box 15"/>
            <p:cNvSpPr txBox="1">
              <a:spLocks noChangeArrowheads="1"/>
            </p:cNvSpPr>
            <p:nvPr/>
          </p:nvSpPr>
          <p:spPr bwMode="auto">
            <a:xfrm>
              <a:off x="6838951" y="6389687"/>
              <a:ext cx="696913" cy="671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en-US">
                  <a:cs typeface="Arial" panose="020B0604020202020204" pitchFamily="34" charset="0"/>
                </a:rPr>
                <a:t>T</a:t>
              </a:r>
            </a:p>
          </p:txBody>
        </p:sp>
        <p:sp>
          <p:nvSpPr>
            <p:cNvPr id="24595" name="Text Box 16"/>
            <p:cNvSpPr txBox="1">
              <a:spLocks noChangeArrowheads="1"/>
            </p:cNvSpPr>
            <p:nvPr/>
          </p:nvSpPr>
          <p:spPr bwMode="auto">
            <a:xfrm>
              <a:off x="4683125" y="6389687"/>
              <a:ext cx="696913" cy="671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en-US">
                  <a:cs typeface="Arial" panose="020B0604020202020204" pitchFamily="34" charset="0"/>
                </a:rPr>
                <a:t>A</a:t>
              </a:r>
            </a:p>
          </p:txBody>
        </p:sp>
      </p:grpSp>
      <p:sp>
        <p:nvSpPr>
          <p:cNvPr id="24581" name="Rectangle 3"/>
          <p:cNvSpPr>
            <a:spLocks noChangeArrowheads="1"/>
          </p:cNvSpPr>
          <p:nvPr/>
        </p:nvSpPr>
        <p:spPr bwMode="auto">
          <a:xfrm>
            <a:off x="609600" y="3581400"/>
            <a:ext cx="81534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spcBef>
                <a:spcPct val="20000"/>
              </a:spcBef>
              <a:buFont typeface="Arial Narrow" pitchFamily="34" charset="0"/>
              <a:buAutoNum type="arabicPeriod"/>
            </a:pPr>
            <a:r>
              <a:rPr lang="en-US" altLang="en-US" sz="2400" dirty="0">
                <a:cs typeface="Arial" panose="020B0604020202020204" pitchFamily="34" charset="0"/>
              </a:rPr>
              <a:t> If there is only a single disk – easy!</a:t>
            </a:r>
          </a:p>
          <a:p>
            <a:pPr marL="457200" indent="-457200">
              <a:spcBef>
                <a:spcPct val="20000"/>
              </a:spcBef>
              <a:buFont typeface="Arial Narrow" pitchFamily="34" charset="0"/>
              <a:buAutoNum type="arabicPeriod"/>
            </a:pPr>
            <a:r>
              <a:rPr lang="en-US" altLang="en-US" sz="2400" dirty="0">
                <a:cs typeface="Arial" panose="020B0604020202020204" pitchFamily="34" charset="0"/>
              </a:rPr>
              <a:t> Move n-1 disks from S to A (T is the auxiliary rode)</a:t>
            </a:r>
          </a:p>
          <a:p>
            <a:pPr marL="457200" indent="-457200">
              <a:spcBef>
                <a:spcPct val="20000"/>
              </a:spcBef>
              <a:buFont typeface="Arial Narrow" pitchFamily="34" charset="0"/>
              <a:buAutoNum type="arabicPeriod"/>
            </a:pPr>
            <a:r>
              <a:rPr lang="en-US" altLang="en-US" sz="2400" dirty="0">
                <a:cs typeface="Arial" panose="020B0604020202020204" pitchFamily="34" charset="0"/>
              </a:rPr>
              <a:t> Move disk from S to T</a:t>
            </a:r>
          </a:p>
          <a:p>
            <a:pPr marL="457200" indent="-457200">
              <a:spcBef>
                <a:spcPct val="20000"/>
              </a:spcBef>
              <a:buFont typeface="Arial Narrow" pitchFamily="34" charset="0"/>
              <a:buAutoNum type="arabicPeriod"/>
            </a:pPr>
            <a:r>
              <a:rPr lang="en-US" altLang="en-US" sz="2400" dirty="0">
                <a:cs typeface="Arial" panose="020B0604020202020204" pitchFamily="34" charset="0"/>
              </a:rPr>
              <a:t> Move n-1 disks from A to T (S is the auxiliary rode)</a:t>
            </a:r>
          </a:p>
        </p:txBody>
      </p:sp>
      <p:sp>
        <p:nvSpPr>
          <p:cNvPr id="24582" name="TextBox 18"/>
          <p:cNvSpPr txBox="1">
            <a:spLocks noChangeArrowheads="1"/>
          </p:cNvSpPr>
          <p:nvPr/>
        </p:nvSpPr>
        <p:spPr bwMode="auto">
          <a:xfrm>
            <a:off x="1676400" y="5943600"/>
            <a:ext cx="47244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2800" dirty="0">
                <a:cs typeface="Arial" panose="020B0604020202020204" pitchFamily="34" charset="0"/>
              </a:rPr>
              <a:t>Let us write it in Python…</a:t>
            </a:r>
            <a:endParaRPr lang="he-IL" altLang="en-US" sz="280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211357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8FCCCD2-814F-414C-A3DE-9FF6EED87C35}" type="slidenum">
              <a:rPr lang="he-IL" altLang="en-US" smtClean="0">
                <a:latin typeface="Arial" pitchFamily="34" charset="0"/>
                <a:cs typeface="Arial" pitchFamily="34" charset="0"/>
              </a:rPr>
              <a:pPr/>
              <a:t>74</a:t>
            </a:fld>
            <a:endParaRPr lang="en-US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5603" name="Rectangle 2"/>
          <p:cNvSpPr>
            <a:spLocks noChangeArrowheads="1"/>
          </p:cNvSpPr>
          <p:nvPr/>
        </p:nvSpPr>
        <p:spPr bwMode="auto">
          <a:xfrm>
            <a:off x="762000" y="228600"/>
            <a:ext cx="7467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altLang="en-US" sz="4400" b="1" dirty="0">
                <a:solidFill>
                  <a:srgbClr val="CC0000"/>
                </a:solidFill>
                <a:cs typeface="Arial" panose="020B0604020202020204" pitchFamily="34" charset="0"/>
              </a:rPr>
              <a:t>A Python Program for Towers of Hanoi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28600" y="4638675"/>
            <a:ext cx="5410200" cy="1615827"/>
          </a:xfrm>
          <a:prstGeom prst="rect">
            <a:avLst/>
          </a:prstGeom>
          <a:noFill/>
          <a:ln w="25400">
            <a:solidFill>
              <a:srgbClr val="FF1515"/>
            </a:solidFill>
          </a:ln>
        </p:spPr>
        <p:txBody>
          <a:bodyPr wrap="square" rtlCol="1">
            <a:spAutoFit/>
          </a:bodyPr>
          <a:lstStyle/>
          <a:p>
            <a:pPr marL="342900" indent="-342900">
              <a:buAutoNum type="arabicPeriod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If there is only a single disk – easy!</a:t>
            </a:r>
          </a:p>
          <a:p>
            <a:pPr marL="342900" indent="-342900">
              <a:buAutoNum type="arabicPeriod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Move n-1 disks from S to A (T is the auxiliary rode)</a:t>
            </a:r>
          </a:p>
          <a:p>
            <a:pPr marL="342900" indent="-342900">
              <a:buAutoNum type="arabicPeriod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Move disk from S to T</a:t>
            </a:r>
          </a:p>
          <a:p>
            <a:pPr marL="342900" indent="-342900">
              <a:buAutoNum type="arabicPeriod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Move n-1 disks from A to T (S is the auxiliary rode)</a:t>
            </a:r>
            <a:endParaRPr lang="he-IL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" name="Group 19"/>
          <p:cNvGrpSpPr/>
          <p:nvPr/>
        </p:nvGrpSpPr>
        <p:grpSpPr>
          <a:xfrm>
            <a:off x="5715000" y="4333875"/>
            <a:ext cx="3276600" cy="2133600"/>
            <a:chOff x="5715000" y="3733800"/>
            <a:chExt cx="3276600" cy="2133600"/>
          </a:xfrm>
        </p:grpSpPr>
        <p:sp>
          <p:nvSpPr>
            <p:cNvPr id="18" name="Rounded Rectangle 17"/>
            <p:cNvSpPr/>
            <p:nvPr/>
          </p:nvSpPr>
          <p:spPr bwMode="auto">
            <a:xfrm>
              <a:off x="5715000" y="3733800"/>
              <a:ext cx="3276600" cy="2133600"/>
            </a:xfrm>
            <a:prstGeom prst="round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rgbClr val="FEF206"/>
                </a:gs>
              </a:gsLst>
              <a:path path="circle">
                <a:fillToRect l="50000" t="50000" r="50000" b="50000"/>
              </a:path>
              <a:tileRect/>
            </a:gradFill>
            <a:ln w="12700" cap="flat" cmpd="sng" algn="ctr">
              <a:solidFill>
                <a:srgbClr val="F1E60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he-IL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17" name="Picture 1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867400" y="3886200"/>
              <a:ext cx="2971800" cy="1879226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miter lim="800000"/>
              <a:headEnd/>
              <a:tailEnd/>
            </a:ln>
          </p:spPr>
        </p:pic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C0FC455A-D51C-473E-A08E-FCC610A4366F}"/>
              </a:ext>
            </a:extLst>
          </p:cNvPr>
          <p:cNvSpPr/>
          <p:nvPr/>
        </p:nvSpPr>
        <p:spPr>
          <a:xfrm>
            <a:off x="390525" y="1650209"/>
            <a:ext cx="7791450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200">
              <a:spcBef>
                <a:spcPts val="0"/>
              </a:spcBef>
            </a:pPr>
            <a:r>
              <a:rPr lang="en-US" sz="1600" b="1" dirty="0">
                <a:solidFill>
                  <a:srgbClr val="FF86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hanoi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(n, S, T, A):</a:t>
            </a:r>
          </a:p>
          <a:p>
            <a:pPr defTabSz="457200">
              <a:spcBef>
                <a:spcPts val="0"/>
              </a:spcBef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'''</a:t>
            </a:r>
          </a:p>
          <a:p>
            <a:pPr defTabSz="457200">
              <a:spcBef>
                <a:spcPts val="0"/>
              </a:spcBef>
            </a:pP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 - number of disks</a:t>
            </a:r>
          </a:p>
          <a:p>
            <a:pPr defTabSz="457200">
              <a:spcBef>
                <a:spcPts val="0"/>
              </a:spcBef>
            </a:pP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 - source, T - target, A - auxiliary</a:t>
            </a:r>
          </a:p>
          <a:p>
            <a:pPr defTabSz="457200">
              <a:spcBef>
                <a:spcPts val="0"/>
              </a:spcBef>
            </a:pP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'''</a:t>
            </a:r>
          </a:p>
          <a:p>
            <a:pPr defTabSz="457200">
              <a:spcBef>
                <a:spcPts val="0"/>
              </a:spcBef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FF86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 == 1:           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1</a:t>
            </a:r>
          </a:p>
          <a:p>
            <a:pPr defTabSz="457200">
              <a:spcBef>
                <a:spcPts val="0"/>
              </a:spcBef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'Move disk from'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S,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'to'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T)</a:t>
            </a:r>
          </a:p>
          <a:p>
            <a:pPr defTabSz="457200">
              <a:spcBef>
                <a:spcPts val="0"/>
              </a:spcBef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b="1" dirty="0">
                <a:solidFill>
                  <a:srgbClr val="FF86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</a:p>
          <a:p>
            <a:pPr defTabSz="457200">
              <a:spcBef>
                <a:spcPts val="0"/>
              </a:spcBef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hanoi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(n-1, S, A, T)  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2</a:t>
            </a:r>
          </a:p>
          <a:p>
            <a:pPr defTabSz="457200">
              <a:spcBef>
                <a:spcPts val="0"/>
              </a:spcBef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'Move disk from'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S,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'to'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T)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3</a:t>
            </a:r>
          </a:p>
          <a:p>
            <a:pPr defTabSz="457200">
              <a:spcBef>
                <a:spcPts val="0"/>
              </a:spcBef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hanoi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(n-1, A, T, S)  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4</a:t>
            </a:r>
          </a:p>
        </p:txBody>
      </p:sp>
      <p:grpSp>
        <p:nvGrpSpPr>
          <p:cNvPr id="9" name="Group 16">
            <a:extLst>
              <a:ext uri="{FF2B5EF4-FFF2-40B4-BE49-F238E27FC236}">
                <a16:creationId xmlns:a16="http://schemas.microsoft.com/office/drawing/2014/main" id="{41983B13-4819-463E-8310-09D118E8E306}"/>
              </a:ext>
            </a:extLst>
          </p:cNvPr>
          <p:cNvGrpSpPr>
            <a:grpSpLocks/>
          </p:cNvGrpSpPr>
          <p:nvPr/>
        </p:nvGrpSpPr>
        <p:grpSpPr bwMode="auto">
          <a:xfrm>
            <a:off x="6645275" y="1820951"/>
            <a:ext cx="2060575" cy="1117796"/>
            <a:chOff x="1981200" y="4056063"/>
            <a:chExt cx="6215063" cy="3004814"/>
          </a:xfrm>
        </p:grpSpPr>
        <p:sp>
          <p:nvSpPr>
            <p:cNvPr id="10" name="AutoShape 2">
              <a:extLst>
                <a:ext uri="{FF2B5EF4-FFF2-40B4-BE49-F238E27FC236}">
                  <a16:creationId xmlns:a16="http://schemas.microsoft.com/office/drawing/2014/main" id="{97FDEA98-D109-4DB7-B346-AB0F233C627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1939132" y="5068094"/>
              <a:ext cx="2243137" cy="219075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 altLang="en-US">
                <a:cs typeface="Arial" panose="020B0604020202020204" pitchFamily="34" charset="0"/>
              </a:endParaRPr>
            </a:p>
          </p:txBody>
        </p:sp>
        <p:sp>
          <p:nvSpPr>
            <p:cNvPr id="11" name="AutoShape 3">
              <a:extLst>
                <a:ext uri="{FF2B5EF4-FFF2-40B4-BE49-F238E27FC236}">
                  <a16:creationId xmlns:a16="http://schemas.microsoft.com/office/drawing/2014/main" id="{2BCC2124-840B-4039-AD64-BC3C8D7A945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6072188" y="5070475"/>
              <a:ext cx="2241550" cy="219075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 altLang="en-US">
                <a:cs typeface="Arial" panose="020B0604020202020204" pitchFamily="34" charset="0"/>
              </a:endParaRPr>
            </a:p>
          </p:txBody>
        </p:sp>
        <p:sp>
          <p:nvSpPr>
            <p:cNvPr id="12" name="AutoShape 4">
              <a:extLst>
                <a:ext uri="{FF2B5EF4-FFF2-40B4-BE49-F238E27FC236}">
                  <a16:creationId xmlns:a16="http://schemas.microsoft.com/office/drawing/2014/main" id="{36392147-2C87-44DA-9E65-8207047C4C5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3917951" y="5070475"/>
              <a:ext cx="2241550" cy="219075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 altLang="en-US">
                <a:cs typeface="Arial" panose="020B0604020202020204" pitchFamily="34" charset="0"/>
              </a:endParaRPr>
            </a:p>
          </p:txBody>
        </p:sp>
        <p:sp>
          <p:nvSpPr>
            <p:cNvPr id="13" name="AutoShape 7">
              <a:extLst>
                <a:ext uri="{FF2B5EF4-FFF2-40B4-BE49-F238E27FC236}">
                  <a16:creationId xmlns:a16="http://schemas.microsoft.com/office/drawing/2014/main" id="{8C70626C-5AFB-4CE1-BF3A-097982546E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1200" y="6169025"/>
              <a:ext cx="6215063" cy="207963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 altLang="en-US">
                <a:cs typeface="Arial" panose="020B0604020202020204" pitchFamily="34" charset="0"/>
              </a:endParaRPr>
            </a:p>
          </p:txBody>
        </p:sp>
        <p:sp>
          <p:nvSpPr>
            <p:cNvPr id="14" name="AutoShape 8">
              <a:extLst>
                <a:ext uri="{FF2B5EF4-FFF2-40B4-BE49-F238E27FC236}">
                  <a16:creationId xmlns:a16="http://schemas.microsoft.com/office/drawing/2014/main" id="{51EA8635-3A36-4A60-AFD1-07DEE937FD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2175" y="5867400"/>
              <a:ext cx="1806575" cy="293688"/>
            </a:xfrm>
            <a:prstGeom prst="roundRect">
              <a:avLst>
                <a:gd name="adj" fmla="val 50000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 altLang="en-US">
                <a:cs typeface="Arial" panose="020B0604020202020204" pitchFamily="34" charset="0"/>
              </a:endParaRPr>
            </a:p>
          </p:txBody>
        </p:sp>
        <p:sp>
          <p:nvSpPr>
            <p:cNvPr id="15" name="AutoShape 9">
              <a:extLst>
                <a:ext uri="{FF2B5EF4-FFF2-40B4-BE49-F238E27FC236}">
                  <a16:creationId xmlns:a16="http://schemas.microsoft.com/office/drawing/2014/main" id="{0BEA9B04-C284-43F8-89A5-8E0CBA524F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7113" y="5564188"/>
              <a:ext cx="1536700" cy="293687"/>
            </a:xfrm>
            <a:prstGeom prst="roundRect">
              <a:avLst>
                <a:gd name="adj" fmla="val 5000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 altLang="en-US">
                <a:cs typeface="Arial" panose="020B0604020202020204" pitchFamily="34" charset="0"/>
              </a:endParaRPr>
            </a:p>
          </p:txBody>
        </p:sp>
        <p:sp>
          <p:nvSpPr>
            <p:cNvPr id="19" name="AutoShape 10">
              <a:extLst>
                <a:ext uri="{FF2B5EF4-FFF2-40B4-BE49-F238E27FC236}">
                  <a16:creationId xmlns:a16="http://schemas.microsoft.com/office/drawing/2014/main" id="{5FF709DB-673A-48F2-9871-0FED75AADE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3638" y="5260975"/>
              <a:ext cx="1263650" cy="293688"/>
            </a:xfrm>
            <a:prstGeom prst="roundRect">
              <a:avLst>
                <a:gd name="adj" fmla="val 50000"/>
              </a:avLst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 altLang="en-US">
                <a:cs typeface="Arial" panose="020B0604020202020204" pitchFamily="34" charset="0"/>
              </a:endParaRPr>
            </a:p>
          </p:txBody>
        </p:sp>
        <p:sp>
          <p:nvSpPr>
            <p:cNvPr id="20" name="AutoShape 11">
              <a:extLst>
                <a:ext uri="{FF2B5EF4-FFF2-40B4-BE49-F238E27FC236}">
                  <a16:creationId xmlns:a16="http://schemas.microsoft.com/office/drawing/2014/main" id="{CB0296C6-1F87-47B2-A72B-AA11678D8B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8575" y="4959350"/>
              <a:ext cx="993775" cy="293688"/>
            </a:xfrm>
            <a:prstGeom prst="roundRect">
              <a:avLst>
                <a:gd name="adj" fmla="val 50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 altLang="en-US">
                <a:cs typeface="Arial" panose="020B0604020202020204" pitchFamily="34" charset="0"/>
              </a:endParaRPr>
            </a:p>
          </p:txBody>
        </p:sp>
        <p:sp>
          <p:nvSpPr>
            <p:cNvPr id="21" name="AutoShape 12">
              <a:extLst>
                <a:ext uri="{FF2B5EF4-FFF2-40B4-BE49-F238E27FC236}">
                  <a16:creationId xmlns:a16="http://schemas.microsoft.com/office/drawing/2014/main" id="{67B752A4-3865-4441-A437-E31D345C90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03513" y="4656138"/>
              <a:ext cx="723900" cy="293687"/>
            </a:xfrm>
            <a:prstGeom prst="roundRect">
              <a:avLst>
                <a:gd name="adj" fmla="val 50000"/>
              </a:avLst>
            </a:prstGeom>
            <a:solidFill>
              <a:srgbClr val="FF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 altLang="en-US">
                <a:cs typeface="Arial" panose="020B0604020202020204" pitchFamily="34" charset="0"/>
              </a:endParaRPr>
            </a:p>
          </p:txBody>
        </p:sp>
        <p:sp>
          <p:nvSpPr>
            <p:cNvPr id="22" name="AutoShape 13">
              <a:extLst>
                <a:ext uri="{FF2B5EF4-FFF2-40B4-BE49-F238E27FC236}">
                  <a16:creationId xmlns:a16="http://schemas.microsoft.com/office/drawing/2014/main" id="{A338FE06-449C-4177-B66E-62B4074D89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8450" y="4354513"/>
              <a:ext cx="454025" cy="293687"/>
            </a:xfrm>
            <a:prstGeom prst="roundRect">
              <a:avLst>
                <a:gd name="adj" fmla="val 50000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 altLang="en-US">
                <a:cs typeface="Arial" panose="020B0604020202020204" pitchFamily="34" charset="0"/>
              </a:endParaRPr>
            </a:p>
          </p:txBody>
        </p:sp>
        <p:sp>
          <p:nvSpPr>
            <p:cNvPr id="23" name="Text Box 14">
              <a:extLst>
                <a:ext uri="{FF2B5EF4-FFF2-40B4-BE49-F238E27FC236}">
                  <a16:creationId xmlns:a16="http://schemas.microsoft.com/office/drawing/2014/main" id="{B32A97BB-B0F5-45CE-96FB-CDB0018EFF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16213" y="6389687"/>
              <a:ext cx="696913" cy="671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en-US">
                  <a:cs typeface="Arial" panose="020B0604020202020204" pitchFamily="34" charset="0"/>
                </a:rPr>
                <a:t>S</a:t>
              </a:r>
            </a:p>
          </p:txBody>
        </p:sp>
        <p:sp>
          <p:nvSpPr>
            <p:cNvPr id="24" name="Text Box 15">
              <a:extLst>
                <a:ext uri="{FF2B5EF4-FFF2-40B4-BE49-F238E27FC236}">
                  <a16:creationId xmlns:a16="http://schemas.microsoft.com/office/drawing/2014/main" id="{ECD13A54-AC41-4EBE-A1C0-E5C83B8E24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8951" y="6389687"/>
              <a:ext cx="696913" cy="671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en-US">
                  <a:cs typeface="Arial" panose="020B0604020202020204" pitchFamily="34" charset="0"/>
                </a:rPr>
                <a:t>T</a:t>
              </a:r>
            </a:p>
          </p:txBody>
        </p:sp>
        <p:sp>
          <p:nvSpPr>
            <p:cNvPr id="25" name="Text Box 16">
              <a:extLst>
                <a:ext uri="{FF2B5EF4-FFF2-40B4-BE49-F238E27FC236}">
                  <a16:creationId xmlns:a16="http://schemas.microsoft.com/office/drawing/2014/main" id="{2A142E24-A342-44D6-8A2B-49E47EB8B1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83125" y="6389687"/>
              <a:ext cx="696913" cy="671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en-US">
                  <a:cs typeface="Arial" panose="020B0604020202020204" pitchFamily="34" charset="0"/>
                </a:rPr>
                <a:t>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56344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41BECAA-7DA9-4B98-844D-9A8A0CEA5874}" type="slidenum">
              <a:rPr lang="he-IL" altLang="en-US" smtClean="0">
                <a:latin typeface="Arial" pitchFamily="34" charset="0"/>
                <a:cs typeface="Arial" pitchFamily="34" charset="0"/>
              </a:rPr>
              <a:pPr/>
              <a:t>75</a:t>
            </a:fld>
            <a:endParaRPr lang="en-US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6627" name="Rectangle 2"/>
          <p:cNvSpPr>
            <a:spLocks noChangeArrowheads="1"/>
          </p:cNvSpPr>
          <p:nvPr/>
        </p:nvSpPr>
        <p:spPr bwMode="auto">
          <a:xfrm>
            <a:off x="457200" y="0"/>
            <a:ext cx="8229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altLang="en-US" sz="4400" b="1" dirty="0">
                <a:solidFill>
                  <a:srgbClr val="CC0000"/>
                </a:solidFill>
                <a:cs typeface="Arial" panose="020B0604020202020204" pitchFamily="34" charset="0"/>
              </a:rPr>
              <a:t>Remember the Calling Stack?</a:t>
            </a: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1980694" y="5200365"/>
            <a:ext cx="47244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28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And so on…</a:t>
            </a:r>
            <a:endParaRPr lang="he-IL" altLang="en-US" sz="2800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838200" y="1333500"/>
            <a:ext cx="2667000" cy="133293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FFC000">
                  <a:alpha val="48000"/>
                </a:srgbClr>
              </a:gs>
            </a:gsLst>
            <a:path path="rect">
              <a:fillToRect l="50000" t="50000" r="50000" b="50000"/>
            </a:path>
            <a:tileRect/>
          </a:gradFill>
          <a:ln w="254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en-US" sz="1600" b="1" u="sng" dirty="0" err="1">
                <a:latin typeface="Courier New" pitchFamily="49" charset="0"/>
                <a:cs typeface="Courier New" pitchFamily="49" charset="0"/>
              </a:rPr>
              <a:t>hanoi</a:t>
            </a:r>
            <a:r>
              <a:rPr lang="en-US" altLang="en-US" sz="1600" b="1" u="sng" dirty="0">
                <a:latin typeface="Courier New" pitchFamily="49" charset="0"/>
                <a:cs typeface="Courier New" pitchFamily="49" charset="0"/>
              </a:rPr>
              <a:t>(3,'S','T','A')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1676400"/>
            <a:ext cx="2667000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600" b="1" dirty="0" err="1">
                <a:latin typeface="Courier New" pitchFamily="49" charset="0"/>
                <a:cs typeface="Courier New" pitchFamily="49" charset="0"/>
              </a:rPr>
              <a:t>hanoi</a:t>
            </a:r>
            <a:r>
              <a:rPr lang="en-US" altLang="en-US" sz="1600" b="1" dirty="0">
                <a:latin typeface="Courier New" pitchFamily="49" charset="0"/>
                <a:cs typeface="Courier New" pitchFamily="49" charset="0"/>
              </a:rPr>
              <a:t>(2,'S','A','T')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267200" y="3581400"/>
            <a:ext cx="39105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move disk from S to T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838200" y="2971800"/>
            <a:ext cx="2667000" cy="133407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FFC000">
                  <a:alpha val="48000"/>
                </a:srgbClr>
              </a:gs>
            </a:gsLst>
            <a:path path="rect">
              <a:fillToRect l="50000" t="50000" r="50000" b="50000"/>
            </a:path>
            <a:tileRect/>
          </a:gradFill>
          <a:ln w="254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en-US" sz="1600" b="1" u="sng" dirty="0" err="1">
                <a:latin typeface="Courier New" pitchFamily="49" charset="0"/>
                <a:cs typeface="Courier New" pitchFamily="49" charset="0"/>
              </a:rPr>
              <a:t>hanoi</a:t>
            </a:r>
            <a:r>
              <a:rPr lang="en-US" altLang="en-US" sz="1600" b="1" u="sng" dirty="0">
                <a:latin typeface="Courier New" pitchFamily="49" charset="0"/>
                <a:cs typeface="Courier New" pitchFamily="49" charset="0"/>
              </a:rPr>
              <a:t>(2,'S','A','T')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38200" y="3394873"/>
            <a:ext cx="2667000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600" b="1" dirty="0" err="1">
                <a:latin typeface="Courier New" pitchFamily="49" charset="0"/>
                <a:cs typeface="Courier New" pitchFamily="49" charset="0"/>
              </a:rPr>
              <a:t>hanoi</a:t>
            </a:r>
            <a:r>
              <a:rPr lang="en-US" altLang="en-US" sz="16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he-IL" altLang="en-US" sz="1600" b="1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altLang="en-US" sz="1600" b="1" dirty="0">
                <a:latin typeface="Courier New" pitchFamily="49" charset="0"/>
                <a:cs typeface="Courier New" pitchFamily="49" charset="0"/>
              </a:rPr>
              <a:t>,'S','T','A')</a:t>
            </a:r>
          </a:p>
          <a:p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838200" y="2141547"/>
            <a:ext cx="2667000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600" b="1" dirty="0" err="1">
                <a:latin typeface="Courier New" pitchFamily="49" charset="0"/>
                <a:cs typeface="Courier New" pitchFamily="49" charset="0"/>
              </a:rPr>
              <a:t>hanoi</a:t>
            </a:r>
            <a:r>
              <a:rPr lang="en-US" altLang="en-US" sz="1600" b="1" dirty="0">
                <a:latin typeface="Courier New" pitchFamily="49" charset="0"/>
                <a:cs typeface="Courier New" pitchFamily="49" charset="0"/>
              </a:rPr>
              <a:t>(2,'A','T','S')</a:t>
            </a:r>
          </a:p>
          <a:p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838200" y="3772470"/>
            <a:ext cx="2667000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600" b="1" dirty="0" err="1">
                <a:latin typeface="Courier New" pitchFamily="49" charset="0"/>
                <a:cs typeface="Courier New" pitchFamily="49" charset="0"/>
              </a:rPr>
              <a:t>hanoi</a:t>
            </a:r>
            <a:r>
              <a:rPr lang="en-US" altLang="en-US" sz="16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he-IL" altLang="en-US" sz="1600" b="1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altLang="en-US" sz="1600" b="1" dirty="0">
                <a:latin typeface="Courier New" pitchFamily="49" charset="0"/>
                <a:cs typeface="Courier New" pitchFamily="49" charset="0"/>
              </a:rPr>
              <a:t>,'T','A','S')</a:t>
            </a:r>
          </a:p>
          <a:p>
            <a:endParaRPr lang="en-US" dirty="0"/>
          </a:p>
        </p:txBody>
      </p:sp>
      <p:sp>
        <p:nvSpPr>
          <p:cNvPr id="29" name="Rectangle 28"/>
          <p:cNvSpPr/>
          <p:nvPr/>
        </p:nvSpPr>
        <p:spPr bwMode="auto">
          <a:xfrm>
            <a:off x="838200" y="4526523"/>
            <a:ext cx="2667000" cy="133407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FFC000">
                  <a:alpha val="48000"/>
                </a:srgbClr>
              </a:gs>
            </a:gsLst>
            <a:path path="rect">
              <a:fillToRect l="50000" t="50000" r="50000" b="50000"/>
            </a:path>
            <a:tileRect/>
          </a:gradFill>
          <a:ln w="254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altLang="en-US" sz="1600" b="1" u="sng" dirty="0" err="1">
                <a:latin typeface="Courier New" pitchFamily="49" charset="0"/>
                <a:cs typeface="Courier New" pitchFamily="49" charset="0"/>
              </a:rPr>
              <a:t>hanoi</a:t>
            </a:r>
            <a:r>
              <a:rPr lang="en-US" altLang="en-US" sz="1600" b="1" u="sng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he-IL" altLang="en-US" sz="1600" b="1" u="sng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altLang="en-US" sz="1600" b="1" u="sng" dirty="0">
                <a:latin typeface="Courier New" pitchFamily="49" charset="0"/>
                <a:cs typeface="Courier New" pitchFamily="49" charset="0"/>
              </a:rPr>
              <a:t>,'S','T','A')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838200" y="4533330"/>
            <a:ext cx="2667000" cy="133407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FFC000">
                  <a:alpha val="48000"/>
                </a:srgbClr>
              </a:gs>
            </a:gsLst>
            <a:path path="rect">
              <a:fillToRect l="50000" t="50000" r="50000" b="50000"/>
            </a:path>
            <a:tileRect/>
          </a:gradFill>
          <a:ln w="254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altLang="en-US" sz="1600" b="1" u="sng" dirty="0" err="1">
                <a:latin typeface="Courier New" pitchFamily="49" charset="0"/>
                <a:cs typeface="Courier New" pitchFamily="49" charset="0"/>
              </a:rPr>
              <a:t>hanoi</a:t>
            </a:r>
            <a:r>
              <a:rPr lang="en-US" altLang="en-US" sz="1600" b="1" u="sng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he-IL" altLang="en-US" sz="1600" b="1" u="sng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altLang="en-US" sz="1600" b="1" u="sng" dirty="0">
                <a:latin typeface="Courier New" pitchFamily="49" charset="0"/>
                <a:cs typeface="Courier New" pitchFamily="49" charset="0"/>
              </a:rPr>
              <a:t>,'T','A','S')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267200" y="4309646"/>
            <a:ext cx="39105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move disk from T to A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267200" y="3927306"/>
            <a:ext cx="39105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move disk from S to A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267200" y="4648200"/>
            <a:ext cx="39105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move disk from S to T</a:t>
            </a:r>
          </a:p>
        </p:txBody>
      </p:sp>
      <p:sp>
        <p:nvSpPr>
          <p:cNvPr id="40" name="Right Arrow 39"/>
          <p:cNvSpPr/>
          <p:nvPr/>
        </p:nvSpPr>
        <p:spPr bwMode="auto">
          <a:xfrm>
            <a:off x="3962906" y="2617177"/>
            <a:ext cx="457200" cy="221793"/>
          </a:xfrm>
          <a:prstGeom prst="rightArrow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1" name="Right Arrow 40"/>
          <p:cNvSpPr/>
          <p:nvPr/>
        </p:nvSpPr>
        <p:spPr bwMode="auto">
          <a:xfrm>
            <a:off x="3962400" y="3073807"/>
            <a:ext cx="457200" cy="221793"/>
          </a:xfrm>
          <a:prstGeom prst="rightArrow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2" name="Right Arrow 41"/>
          <p:cNvSpPr/>
          <p:nvPr/>
        </p:nvSpPr>
        <p:spPr bwMode="auto">
          <a:xfrm>
            <a:off x="3962400" y="2624554"/>
            <a:ext cx="457200" cy="221793"/>
          </a:xfrm>
          <a:prstGeom prst="rightArrow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3" name="Right Arrow 42"/>
          <p:cNvSpPr/>
          <p:nvPr/>
        </p:nvSpPr>
        <p:spPr bwMode="auto">
          <a:xfrm>
            <a:off x="3962906" y="2175915"/>
            <a:ext cx="457200" cy="221793"/>
          </a:xfrm>
          <a:prstGeom prst="rightArrow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4" name="Right Arrow 43"/>
          <p:cNvSpPr/>
          <p:nvPr/>
        </p:nvSpPr>
        <p:spPr bwMode="auto">
          <a:xfrm>
            <a:off x="3962400" y="2846347"/>
            <a:ext cx="457200" cy="221793"/>
          </a:xfrm>
          <a:prstGeom prst="rightArrow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5" name="Right Arrow 44"/>
          <p:cNvSpPr/>
          <p:nvPr/>
        </p:nvSpPr>
        <p:spPr bwMode="auto">
          <a:xfrm>
            <a:off x="3962906" y="3068140"/>
            <a:ext cx="457200" cy="221793"/>
          </a:xfrm>
          <a:prstGeom prst="rightArrow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6" name="Right Arrow 45"/>
          <p:cNvSpPr/>
          <p:nvPr/>
        </p:nvSpPr>
        <p:spPr bwMode="auto">
          <a:xfrm>
            <a:off x="3962906" y="2154148"/>
            <a:ext cx="457200" cy="221793"/>
          </a:xfrm>
          <a:prstGeom prst="rightArrow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7" name="Right Arrow 46"/>
          <p:cNvSpPr/>
          <p:nvPr/>
        </p:nvSpPr>
        <p:spPr bwMode="auto">
          <a:xfrm>
            <a:off x="3962906" y="2846347"/>
            <a:ext cx="457200" cy="221793"/>
          </a:xfrm>
          <a:prstGeom prst="rightArrow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473DB57-228E-4135-98BD-AD64756C1DD9}"/>
              </a:ext>
            </a:extLst>
          </p:cNvPr>
          <p:cNvSpPr/>
          <p:nvPr/>
        </p:nvSpPr>
        <p:spPr>
          <a:xfrm>
            <a:off x="4038600" y="990615"/>
            <a:ext cx="4876800" cy="2362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200">
              <a:spcBef>
                <a:spcPts val="0"/>
              </a:spcBef>
              <a:spcAft>
                <a:spcPts val="100"/>
              </a:spcAft>
            </a:pPr>
            <a:r>
              <a:rPr lang="en-US" sz="1400" b="1" dirty="0">
                <a:solidFill>
                  <a:srgbClr val="FF86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hanoi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(n, S, T, A):</a:t>
            </a:r>
          </a:p>
          <a:p>
            <a:pPr defTabSz="457200">
              <a:spcBef>
                <a:spcPts val="0"/>
              </a:spcBef>
              <a:spcAft>
                <a:spcPts val="100"/>
              </a:spcAft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''' n - number of disks</a:t>
            </a:r>
          </a:p>
          <a:p>
            <a:pPr defTabSz="457200">
              <a:spcBef>
                <a:spcPts val="0"/>
              </a:spcBef>
              <a:spcAft>
                <a:spcPts val="100"/>
              </a:spcAft>
            </a:pPr>
            <a:r>
              <a:rPr lang="en-US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 - source, T - target, A - auxiliary</a:t>
            </a:r>
          </a:p>
          <a:p>
            <a:pPr defTabSz="457200">
              <a:spcBef>
                <a:spcPts val="0"/>
              </a:spcBef>
              <a:spcAft>
                <a:spcPts val="100"/>
              </a:spcAft>
            </a:pPr>
            <a:r>
              <a:rPr lang="en-US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'''</a:t>
            </a:r>
          </a:p>
          <a:p>
            <a:pPr defTabSz="457200">
              <a:spcBef>
                <a:spcPts val="0"/>
              </a:spcBef>
              <a:spcAft>
                <a:spcPts val="100"/>
              </a:spcAft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FF86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 == 1:</a:t>
            </a:r>
            <a:endParaRPr lang="en-US" sz="1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457200">
              <a:spcBef>
                <a:spcPts val="0"/>
              </a:spcBef>
              <a:spcAft>
                <a:spcPts val="100"/>
              </a:spcAft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'Move disk from'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S, </a:t>
            </a:r>
            <a:r>
              <a:rPr lang="en-US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'to'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T)</a:t>
            </a:r>
          </a:p>
          <a:p>
            <a:pPr defTabSz="457200">
              <a:spcBef>
                <a:spcPts val="0"/>
              </a:spcBef>
              <a:spcAft>
                <a:spcPts val="100"/>
              </a:spcAft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>
                <a:solidFill>
                  <a:srgbClr val="FF86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</a:p>
          <a:p>
            <a:pPr defTabSz="457200">
              <a:spcBef>
                <a:spcPts val="0"/>
              </a:spcBef>
              <a:spcAft>
                <a:spcPts val="100"/>
              </a:spcAft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hanoi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(n-1, S, A, T)</a:t>
            </a:r>
            <a:endParaRPr lang="en-US" sz="1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457200">
              <a:spcBef>
                <a:spcPts val="0"/>
              </a:spcBef>
              <a:spcAft>
                <a:spcPts val="100"/>
              </a:spcAft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'Move disk from'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S, </a:t>
            </a:r>
            <a:r>
              <a:rPr lang="en-US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'to'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T)</a:t>
            </a:r>
            <a:endParaRPr lang="en-US" sz="1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457200">
              <a:spcBef>
                <a:spcPts val="0"/>
              </a:spcBef>
              <a:spcAft>
                <a:spcPts val="100"/>
              </a:spcAft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hanoi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(n-1, A, T, S)</a:t>
            </a:r>
            <a:endParaRPr lang="en-US" sz="1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94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3" grpId="0"/>
      <p:bldP spid="5" grpId="0"/>
      <p:bldP spid="23" grpId="0" animBg="1"/>
      <p:bldP spid="23" grpId="1" animBg="1"/>
      <p:bldP spid="25" grpId="0"/>
      <p:bldP spid="25" grpId="1"/>
      <p:bldP spid="26" grpId="0"/>
      <p:bldP spid="27" grpId="0"/>
      <p:bldP spid="27" grpId="1"/>
      <p:bldP spid="29" grpId="0" animBg="1"/>
      <p:bldP spid="29" grpId="1" animBg="1"/>
      <p:bldP spid="30" grpId="0" animBg="1"/>
      <p:bldP spid="30" grpId="1" animBg="1"/>
      <p:bldP spid="31" grpId="0"/>
      <p:bldP spid="32" grpId="0"/>
      <p:bldP spid="33" grpId="0"/>
      <p:bldP spid="40" grpId="0" animBg="1"/>
      <p:bldP spid="40" grpId="1" animBg="1"/>
      <p:bldP spid="41" grpId="0" animBg="1"/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60480E2-1B16-40B1-A96B-49A58FE2C08D}" type="slidenum">
              <a:rPr lang="he-IL" altLang="en-US" smtClean="0">
                <a:latin typeface="Arial" pitchFamily="34" charset="0"/>
                <a:cs typeface="Arial" pitchFamily="34" charset="0"/>
              </a:rPr>
              <a:pPr/>
              <a:t>8</a:t>
            </a:fld>
            <a:endParaRPr lang="en-US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274638"/>
            <a:ext cx="9144000" cy="792162"/>
          </a:xfrm>
        </p:spPr>
        <p:txBody>
          <a:bodyPr/>
          <a:lstStyle/>
          <a:p>
            <a: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Recursive factorial – step by step</a:t>
            </a:r>
          </a:p>
        </p:txBody>
      </p:sp>
      <p:sp>
        <p:nvSpPr>
          <p:cNvPr id="16" name="Rounded Rectangle 15"/>
          <p:cNvSpPr/>
          <p:nvPr/>
        </p:nvSpPr>
        <p:spPr bwMode="auto">
          <a:xfrm>
            <a:off x="914400" y="1371600"/>
            <a:ext cx="2286000" cy="304800"/>
          </a:xfrm>
          <a:prstGeom prst="roundRect">
            <a:avLst/>
          </a:prstGeom>
          <a:noFill/>
          <a:ln w="38100" cap="flat" cmpd="sng" algn="ctr">
            <a:solidFill>
              <a:srgbClr val="00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13" name="Group 12"/>
          <p:cNvGrpSpPr>
            <a:grpSpLocks/>
          </p:cNvGrpSpPr>
          <p:nvPr/>
        </p:nvGrpSpPr>
        <p:grpSpPr bwMode="auto">
          <a:xfrm>
            <a:off x="685800" y="3352800"/>
            <a:ext cx="1600200" cy="2286000"/>
            <a:chOff x="3733800" y="3200400"/>
            <a:chExt cx="1600200" cy="2286000"/>
          </a:xfrm>
        </p:grpSpPr>
        <p:sp>
          <p:nvSpPr>
            <p:cNvPr id="14" name="Rectangle 2"/>
            <p:cNvSpPr>
              <a:spLocks noChangeArrowheads="1"/>
            </p:cNvSpPr>
            <p:nvPr/>
          </p:nvSpPr>
          <p:spPr bwMode="auto">
            <a:xfrm>
              <a:off x="3733800" y="3200400"/>
              <a:ext cx="1600200" cy="2286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 altLang="en-US"/>
            </a:p>
          </p:txBody>
        </p:sp>
        <p:sp>
          <p:nvSpPr>
            <p:cNvPr id="15" name="Text Box 4"/>
            <p:cNvSpPr txBox="1">
              <a:spLocks noChangeArrowheads="1"/>
            </p:cNvSpPr>
            <p:nvPr/>
          </p:nvSpPr>
          <p:spPr bwMode="auto">
            <a:xfrm>
              <a:off x="3810000" y="3276600"/>
              <a:ext cx="144780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 sz="2000">
                  <a:latin typeface="Tahoma" pitchFamily="34" charset="0"/>
                  <a:cs typeface="Arial" pitchFamily="34" charset="0"/>
                </a:rPr>
                <a:t>factorial(4)</a:t>
              </a:r>
            </a:p>
          </p:txBody>
        </p:sp>
        <p:sp>
          <p:nvSpPr>
            <p:cNvPr id="17" name="Text Box 5"/>
            <p:cNvSpPr txBox="1">
              <a:spLocks noChangeArrowheads="1"/>
            </p:cNvSpPr>
            <p:nvPr/>
          </p:nvSpPr>
          <p:spPr bwMode="auto">
            <a:xfrm>
              <a:off x="4038600" y="3733800"/>
              <a:ext cx="3810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>
                  <a:latin typeface="Tahoma" pitchFamily="34" charset="0"/>
                  <a:cs typeface="Arial" pitchFamily="34" charset="0"/>
                </a:rPr>
                <a:t>n</a:t>
              </a:r>
            </a:p>
          </p:txBody>
        </p:sp>
        <p:sp>
          <p:nvSpPr>
            <p:cNvPr id="18" name="Text Box 6"/>
            <p:cNvSpPr txBox="1">
              <a:spLocks noChangeArrowheads="1"/>
            </p:cNvSpPr>
            <p:nvPr/>
          </p:nvSpPr>
          <p:spPr bwMode="auto">
            <a:xfrm>
              <a:off x="3962400" y="4114800"/>
              <a:ext cx="381000" cy="3762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>
                  <a:latin typeface="Tahoma" pitchFamily="34" charset="0"/>
                  <a:cs typeface="Arial" pitchFamily="34" charset="0"/>
                </a:rPr>
                <a:t>4</a:t>
              </a:r>
            </a:p>
          </p:txBody>
        </p:sp>
        <p:sp>
          <p:nvSpPr>
            <p:cNvPr id="19" name="Text Box 7"/>
            <p:cNvSpPr txBox="1">
              <a:spLocks noChangeArrowheads="1"/>
            </p:cNvSpPr>
            <p:nvPr/>
          </p:nvSpPr>
          <p:spPr bwMode="auto">
            <a:xfrm>
              <a:off x="3810000" y="4648200"/>
              <a:ext cx="12954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>
                  <a:latin typeface="Tahoma" pitchFamily="34" charset="0"/>
                  <a:cs typeface="Arial" pitchFamily="34" charset="0"/>
                </a:rPr>
                <a:t>Returns…</a:t>
              </a:r>
            </a:p>
          </p:txBody>
        </p:sp>
        <p:sp>
          <p:nvSpPr>
            <p:cNvPr id="20" name="Text Box 8"/>
            <p:cNvSpPr txBox="1">
              <a:spLocks noChangeArrowheads="1"/>
            </p:cNvSpPr>
            <p:nvPr/>
          </p:nvSpPr>
          <p:spPr bwMode="auto">
            <a:xfrm>
              <a:off x="3962400" y="5029200"/>
              <a:ext cx="685800" cy="3762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he-IL" altLang="en-US" dirty="0">
                <a:solidFill>
                  <a:srgbClr val="006600"/>
                </a:solidFill>
                <a:latin typeface="Tahoma" pitchFamily="34" charset="0"/>
                <a:cs typeface="Arial" pitchFamily="34" charset="0"/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AA7C9DAF-A1F2-4504-8C55-890E6CD7F6CE}"/>
              </a:ext>
            </a:extLst>
          </p:cNvPr>
          <p:cNvSpPr txBox="1"/>
          <p:nvPr/>
        </p:nvSpPr>
        <p:spPr>
          <a:xfrm>
            <a:off x="286512" y="1312485"/>
            <a:ext cx="5562600" cy="138499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defTabSz="457200">
              <a:spcBef>
                <a:spcPts val="0"/>
              </a:spcBef>
            </a:pPr>
            <a:r>
              <a:rPr lang="pt-BR" sz="2100" b="1" dirty="0">
                <a:solidFill>
                  <a:srgbClr val="FF860D"/>
                </a:solidFill>
                <a:latin typeface="Courier" pitchFamily="49" charset="0"/>
              </a:rPr>
              <a:t>def</a:t>
            </a:r>
            <a:r>
              <a:rPr lang="pt-BR" sz="2100" b="1" dirty="0">
                <a:latin typeface="Courier" pitchFamily="49" charset="0"/>
              </a:rPr>
              <a:t> </a:t>
            </a:r>
            <a:r>
              <a:rPr lang="pt-BR" sz="2100" b="1" dirty="0">
                <a:solidFill>
                  <a:srgbClr val="0000FF"/>
                </a:solidFill>
                <a:latin typeface="Courier" pitchFamily="49" charset="0"/>
              </a:rPr>
              <a:t>factorial</a:t>
            </a:r>
            <a:r>
              <a:rPr lang="pt-BR" sz="2100" b="1" dirty="0">
                <a:latin typeface="Courier" pitchFamily="49" charset="0"/>
              </a:rPr>
              <a:t>(n):</a:t>
            </a:r>
            <a:endParaRPr lang="pt-BR" sz="2100" b="1" dirty="0">
              <a:solidFill>
                <a:srgbClr val="009A00"/>
              </a:solidFill>
            </a:endParaRPr>
          </a:p>
          <a:p>
            <a:pPr defTabSz="457200">
              <a:spcBef>
                <a:spcPts val="0"/>
              </a:spcBef>
            </a:pPr>
            <a:r>
              <a:rPr lang="pt-BR" sz="2100" b="1" dirty="0">
                <a:solidFill>
                  <a:srgbClr val="009A00"/>
                </a:solidFill>
                <a:latin typeface="Courier" pitchFamily="49" charset="0"/>
              </a:rPr>
              <a:t>	</a:t>
            </a:r>
            <a:r>
              <a:rPr lang="pt-BR" sz="2100" b="1" dirty="0">
                <a:solidFill>
                  <a:srgbClr val="FF860D"/>
                </a:solidFill>
                <a:latin typeface="Courier" pitchFamily="49" charset="0"/>
              </a:rPr>
              <a:t>if</a:t>
            </a:r>
            <a:r>
              <a:rPr lang="pt-BR" sz="2100" b="1" dirty="0">
                <a:latin typeface="Courier" pitchFamily="49" charset="0"/>
              </a:rPr>
              <a:t> n == 0: </a:t>
            </a:r>
          </a:p>
          <a:p>
            <a:pPr defTabSz="457200">
              <a:spcBef>
                <a:spcPts val="0"/>
              </a:spcBef>
            </a:pPr>
            <a:r>
              <a:rPr lang="pt-BR" sz="2100" b="1" dirty="0">
                <a:solidFill>
                  <a:srgbClr val="FF860D"/>
                </a:solidFill>
                <a:latin typeface="Courier" pitchFamily="49" charset="0"/>
              </a:rPr>
              <a:t>		return</a:t>
            </a:r>
            <a:r>
              <a:rPr lang="pt-BR" sz="2100" b="1" dirty="0">
                <a:latin typeface="Courier" pitchFamily="49" charset="0"/>
              </a:rPr>
              <a:t> 1</a:t>
            </a:r>
          </a:p>
          <a:p>
            <a:pPr defTabSz="457200">
              <a:spcBef>
                <a:spcPts val="0"/>
              </a:spcBef>
            </a:pPr>
            <a:r>
              <a:rPr lang="pt-BR" sz="2100" b="1" dirty="0">
                <a:solidFill>
                  <a:srgbClr val="FF860D"/>
                </a:solidFill>
                <a:latin typeface="Courier" pitchFamily="49" charset="0"/>
              </a:rPr>
              <a:t>	return</a:t>
            </a:r>
            <a:r>
              <a:rPr lang="pt-BR" sz="2100" b="1" dirty="0">
                <a:latin typeface="Courier" pitchFamily="49" charset="0"/>
              </a:rPr>
              <a:t> n * factorial(n-1)</a:t>
            </a:r>
          </a:p>
        </p:txBody>
      </p:sp>
    </p:spTree>
    <p:extLst>
      <p:ext uri="{BB962C8B-B14F-4D97-AF65-F5344CB8AC3E}">
        <p14:creationId xmlns:p14="http://schemas.microsoft.com/office/powerpoint/2010/main" val="21558134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DA48B023-5D23-4EA3-88A8-BCAD17EB5122}"/>
              </a:ext>
            </a:extLst>
          </p:cNvPr>
          <p:cNvSpPr txBox="1"/>
          <p:nvPr/>
        </p:nvSpPr>
        <p:spPr>
          <a:xfrm>
            <a:off x="286512" y="1312485"/>
            <a:ext cx="5562600" cy="138499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defTabSz="457200">
              <a:spcBef>
                <a:spcPts val="0"/>
              </a:spcBef>
            </a:pPr>
            <a:r>
              <a:rPr lang="pt-BR" sz="2100" b="1" dirty="0">
                <a:solidFill>
                  <a:srgbClr val="FF860D"/>
                </a:solidFill>
                <a:latin typeface="Courier" pitchFamily="49" charset="0"/>
              </a:rPr>
              <a:t>def</a:t>
            </a:r>
            <a:r>
              <a:rPr lang="pt-BR" sz="2100" b="1" dirty="0">
                <a:latin typeface="Courier" pitchFamily="49" charset="0"/>
              </a:rPr>
              <a:t> </a:t>
            </a:r>
            <a:r>
              <a:rPr lang="pt-BR" sz="2100" b="1" dirty="0">
                <a:solidFill>
                  <a:srgbClr val="0000FF"/>
                </a:solidFill>
                <a:latin typeface="Courier" pitchFamily="49" charset="0"/>
              </a:rPr>
              <a:t>factorial</a:t>
            </a:r>
            <a:r>
              <a:rPr lang="pt-BR" sz="2100" b="1" dirty="0">
                <a:latin typeface="Courier" pitchFamily="49" charset="0"/>
              </a:rPr>
              <a:t>(n):</a:t>
            </a:r>
            <a:endParaRPr lang="pt-BR" sz="2100" b="1" dirty="0">
              <a:solidFill>
                <a:srgbClr val="009A00"/>
              </a:solidFill>
            </a:endParaRPr>
          </a:p>
          <a:p>
            <a:pPr defTabSz="457200">
              <a:spcBef>
                <a:spcPts val="0"/>
              </a:spcBef>
            </a:pPr>
            <a:r>
              <a:rPr lang="pt-BR" sz="2100" b="1" dirty="0">
                <a:solidFill>
                  <a:srgbClr val="009A00"/>
                </a:solidFill>
                <a:latin typeface="Courier" pitchFamily="49" charset="0"/>
              </a:rPr>
              <a:t>	</a:t>
            </a:r>
            <a:r>
              <a:rPr lang="pt-BR" sz="2100" b="1" dirty="0">
                <a:solidFill>
                  <a:srgbClr val="FF860D"/>
                </a:solidFill>
                <a:latin typeface="Courier" pitchFamily="49" charset="0"/>
              </a:rPr>
              <a:t>if</a:t>
            </a:r>
            <a:r>
              <a:rPr lang="pt-BR" sz="2100" b="1" dirty="0">
                <a:latin typeface="Courier" pitchFamily="49" charset="0"/>
              </a:rPr>
              <a:t> n == 0: </a:t>
            </a:r>
          </a:p>
          <a:p>
            <a:pPr defTabSz="457200">
              <a:spcBef>
                <a:spcPts val="0"/>
              </a:spcBef>
            </a:pPr>
            <a:r>
              <a:rPr lang="pt-BR" sz="2100" b="1" dirty="0">
                <a:solidFill>
                  <a:srgbClr val="FF860D"/>
                </a:solidFill>
                <a:latin typeface="Courier" pitchFamily="49" charset="0"/>
              </a:rPr>
              <a:t>		return</a:t>
            </a:r>
            <a:r>
              <a:rPr lang="pt-BR" sz="2100" b="1" dirty="0">
                <a:latin typeface="Courier" pitchFamily="49" charset="0"/>
              </a:rPr>
              <a:t> 1</a:t>
            </a:r>
          </a:p>
          <a:p>
            <a:pPr defTabSz="457200">
              <a:spcBef>
                <a:spcPts val="0"/>
              </a:spcBef>
            </a:pPr>
            <a:r>
              <a:rPr lang="pt-BR" sz="2100" b="1" dirty="0">
                <a:solidFill>
                  <a:srgbClr val="FF860D"/>
                </a:solidFill>
                <a:latin typeface="Courier" pitchFamily="49" charset="0"/>
              </a:rPr>
              <a:t>	return</a:t>
            </a:r>
            <a:r>
              <a:rPr lang="pt-BR" sz="2100" b="1" dirty="0">
                <a:latin typeface="Courier" pitchFamily="49" charset="0"/>
              </a:rPr>
              <a:t> n * factorial(n-1)</a:t>
            </a:r>
          </a:p>
        </p:txBody>
      </p:sp>
      <p:sp>
        <p:nvSpPr>
          <p:cNvPr id="337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60480E2-1B16-40B1-A96B-49A58FE2C08D}" type="slidenum">
              <a:rPr lang="he-IL" altLang="en-US" smtClean="0">
                <a:latin typeface="Arial" pitchFamily="34" charset="0"/>
                <a:cs typeface="Arial" pitchFamily="34" charset="0"/>
              </a:rPr>
              <a:pPr/>
              <a:t>9</a:t>
            </a:fld>
            <a:endParaRPr lang="en-US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Rounded Rectangle 15"/>
          <p:cNvSpPr/>
          <p:nvPr/>
        </p:nvSpPr>
        <p:spPr bwMode="auto">
          <a:xfrm>
            <a:off x="783336" y="1694688"/>
            <a:ext cx="1676400" cy="304800"/>
          </a:xfrm>
          <a:prstGeom prst="roundRect">
            <a:avLst/>
          </a:prstGeom>
          <a:noFill/>
          <a:ln w="38100" cap="flat" cmpd="sng" algn="ctr">
            <a:solidFill>
              <a:srgbClr val="00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13" name="Group 12"/>
          <p:cNvGrpSpPr>
            <a:grpSpLocks/>
          </p:cNvGrpSpPr>
          <p:nvPr/>
        </p:nvGrpSpPr>
        <p:grpSpPr bwMode="auto">
          <a:xfrm>
            <a:off x="685800" y="3352800"/>
            <a:ext cx="1600200" cy="2286000"/>
            <a:chOff x="3733800" y="3200400"/>
            <a:chExt cx="1600200" cy="2286000"/>
          </a:xfrm>
        </p:grpSpPr>
        <p:sp>
          <p:nvSpPr>
            <p:cNvPr id="14" name="Rectangle 2"/>
            <p:cNvSpPr>
              <a:spLocks noChangeArrowheads="1"/>
            </p:cNvSpPr>
            <p:nvPr/>
          </p:nvSpPr>
          <p:spPr bwMode="auto">
            <a:xfrm>
              <a:off x="3733800" y="3200400"/>
              <a:ext cx="1600200" cy="2286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 altLang="en-US"/>
            </a:p>
          </p:txBody>
        </p:sp>
        <p:sp>
          <p:nvSpPr>
            <p:cNvPr id="15" name="Text Box 4"/>
            <p:cNvSpPr txBox="1">
              <a:spLocks noChangeArrowheads="1"/>
            </p:cNvSpPr>
            <p:nvPr/>
          </p:nvSpPr>
          <p:spPr bwMode="auto">
            <a:xfrm>
              <a:off x="3810000" y="3276600"/>
              <a:ext cx="144780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 sz="2000">
                  <a:latin typeface="Tahoma" pitchFamily="34" charset="0"/>
                  <a:cs typeface="Arial" pitchFamily="34" charset="0"/>
                </a:rPr>
                <a:t>factorial(4)</a:t>
              </a:r>
            </a:p>
          </p:txBody>
        </p:sp>
        <p:sp>
          <p:nvSpPr>
            <p:cNvPr id="17" name="Text Box 5"/>
            <p:cNvSpPr txBox="1">
              <a:spLocks noChangeArrowheads="1"/>
            </p:cNvSpPr>
            <p:nvPr/>
          </p:nvSpPr>
          <p:spPr bwMode="auto">
            <a:xfrm>
              <a:off x="4038600" y="3733800"/>
              <a:ext cx="3810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>
                  <a:latin typeface="Tahoma" pitchFamily="34" charset="0"/>
                  <a:cs typeface="Arial" pitchFamily="34" charset="0"/>
                </a:rPr>
                <a:t>n</a:t>
              </a:r>
            </a:p>
          </p:txBody>
        </p:sp>
        <p:sp>
          <p:nvSpPr>
            <p:cNvPr id="18" name="Text Box 6"/>
            <p:cNvSpPr txBox="1">
              <a:spLocks noChangeArrowheads="1"/>
            </p:cNvSpPr>
            <p:nvPr/>
          </p:nvSpPr>
          <p:spPr bwMode="auto">
            <a:xfrm>
              <a:off x="3962400" y="4114800"/>
              <a:ext cx="381000" cy="3762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>
                  <a:latin typeface="Tahoma" pitchFamily="34" charset="0"/>
                  <a:cs typeface="Arial" pitchFamily="34" charset="0"/>
                </a:rPr>
                <a:t>4</a:t>
              </a:r>
            </a:p>
          </p:txBody>
        </p:sp>
        <p:sp>
          <p:nvSpPr>
            <p:cNvPr id="19" name="Text Box 7"/>
            <p:cNvSpPr txBox="1">
              <a:spLocks noChangeArrowheads="1"/>
            </p:cNvSpPr>
            <p:nvPr/>
          </p:nvSpPr>
          <p:spPr bwMode="auto">
            <a:xfrm>
              <a:off x="3810000" y="4648200"/>
              <a:ext cx="12954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>
                  <a:latin typeface="Tahoma" pitchFamily="34" charset="0"/>
                  <a:cs typeface="Arial" pitchFamily="34" charset="0"/>
                </a:rPr>
                <a:t>Returns…</a:t>
              </a:r>
            </a:p>
          </p:txBody>
        </p:sp>
        <p:sp>
          <p:nvSpPr>
            <p:cNvPr id="20" name="Text Box 8"/>
            <p:cNvSpPr txBox="1">
              <a:spLocks noChangeArrowheads="1"/>
            </p:cNvSpPr>
            <p:nvPr/>
          </p:nvSpPr>
          <p:spPr bwMode="auto">
            <a:xfrm>
              <a:off x="3962400" y="5029200"/>
              <a:ext cx="685800" cy="3762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he-IL" altLang="en-US" dirty="0">
                <a:solidFill>
                  <a:srgbClr val="006600"/>
                </a:solidFill>
                <a:latin typeface="Tahoma" pitchFamily="34" charset="0"/>
                <a:cs typeface="Arial" pitchFamily="34" charset="0"/>
              </a:endParaRPr>
            </a:p>
          </p:txBody>
        </p:sp>
      </p:grpSp>
      <p:sp>
        <p:nvSpPr>
          <p:cNvPr id="22" name="Rectangle 3">
            <a:extLst>
              <a:ext uri="{FF2B5EF4-FFF2-40B4-BE49-F238E27FC236}">
                <a16:creationId xmlns:a16="http://schemas.microsoft.com/office/drawing/2014/main" id="{82542740-F68C-4B3B-830F-3129BE002A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274638"/>
            <a:ext cx="9144000" cy="792162"/>
          </a:xfrm>
        </p:spPr>
        <p:txBody>
          <a:bodyPr/>
          <a:lstStyle/>
          <a:p>
            <a: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Recursive factorial – step by step</a:t>
            </a:r>
          </a:p>
        </p:txBody>
      </p:sp>
    </p:spTree>
    <p:extLst>
      <p:ext uri="{BB962C8B-B14F-4D97-AF65-F5344CB8AC3E}">
        <p14:creationId xmlns:p14="http://schemas.microsoft.com/office/powerpoint/2010/main" val="2608199658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2225" cap="flat" cmpd="sng" algn="ctr">
          <a:solidFill>
            <a:schemeClr val="accent2">
              <a:lumMod val="75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  <a:no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noFill/>
        <a:ln w="25400" cap="flat" cmpd="sng" algn="ctr">
          <a:solidFill>
            <a:schemeClr val="accent2">
              <a:lumMod val="75000"/>
            </a:schemeClr>
          </a:solidFill>
          <a:prstDash val="solid"/>
          <a:round/>
          <a:headEnd type="none" w="med" len="med"/>
          <a:tailEnd type="triangle"/>
        </a:ln>
        <a:effectLst/>
      </a:spPr>
      <a:bodyPr/>
      <a:lstStyle/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36122</TotalTime>
  <Words>4716</Words>
  <Application>Microsoft Office PowerPoint</Application>
  <PresentationFormat>On-screen Show (4:3)</PresentationFormat>
  <Paragraphs>1063</Paragraphs>
  <Slides>75</Slides>
  <Notes>50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75</vt:i4>
      </vt:variant>
    </vt:vector>
  </HeadingPairs>
  <TitlesOfParts>
    <vt:vector size="88" baseType="lpstr">
      <vt:lpstr>Arial</vt:lpstr>
      <vt:lpstr>Arial </vt:lpstr>
      <vt:lpstr>Arial Narrow</vt:lpstr>
      <vt:lpstr>Calibri</vt:lpstr>
      <vt:lpstr>Consolas</vt:lpstr>
      <vt:lpstr>Courier</vt:lpstr>
      <vt:lpstr>Courier New</vt:lpstr>
      <vt:lpstr>Segoe UI Semibold</vt:lpstr>
      <vt:lpstr>Tahoma</vt:lpstr>
      <vt:lpstr>Times New Roman</vt:lpstr>
      <vt:lpstr>Wingdings</vt:lpstr>
      <vt:lpstr>Default Design</vt:lpstr>
      <vt:lpstr>Custom Design</vt:lpstr>
      <vt:lpstr>PowerPoint Presentation</vt:lpstr>
      <vt:lpstr>Function calls</vt:lpstr>
      <vt:lpstr>Calculating Factorial</vt:lpstr>
      <vt:lpstr>PowerPoint Presentation</vt:lpstr>
      <vt:lpstr>PowerPoint Presentation</vt:lpstr>
      <vt:lpstr>PowerPoint Presentation</vt:lpstr>
      <vt:lpstr>PowerPoint Presentation</vt:lpstr>
      <vt:lpstr>Recursive factorial – step by step</vt:lpstr>
      <vt:lpstr>Recursive factorial – step by step</vt:lpstr>
      <vt:lpstr>Recursive factorial – step by step</vt:lpstr>
      <vt:lpstr>Recursive factorial – step by step</vt:lpstr>
      <vt:lpstr>Recursive factorial – step by step</vt:lpstr>
      <vt:lpstr>Recursive factorial – step by step</vt:lpstr>
      <vt:lpstr>Recursive factorial – step by step</vt:lpstr>
      <vt:lpstr>Recursive factorial – step by step</vt:lpstr>
      <vt:lpstr>Recursive factorial – step by step</vt:lpstr>
      <vt:lpstr>Recursive factorial – step by step</vt:lpstr>
      <vt:lpstr>Recursive factorial – step by step</vt:lpstr>
      <vt:lpstr>Recursive factorial – step by step</vt:lpstr>
      <vt:lpstr>Recursive factorial – step by step</vt:lpstr>
      <vt:lpstr>Recursive factorial – step by step</vt:lpstr>
      <vt:lpstr>Recursive factorial – step by step</vt:lpstr>
      <vt:lpstr>Recursive factorial – step by step</vt:lpstr>
      <vt:lpstr>Recursive factorial – step by step</vt:lpstr>
      <vt:lpstr>Recursive factorial – step by step</vt:lpstr>
      <vt:lpstr>Recursive factorial – step by step</vt:lpstr>
      <vt:lpstr>Recursion</vt:lpstr>
      <vt:lpstr>PowerPoint Presentation</vt:lpstr>
      <vt:lpstr>General Form of Recursive Algorithms</vt:lpstr>
      <vt:lpstr>Short Summary</vt:lpstr>
      <vt:lpstr>PowerPoint Presentation</vt:lpstr>
      <vt:lpstr>PowerPoint Presentation</vt:lpstr>
      <vt:lpstr>Fibonacci</vt:lpstr>
      <vt:lpstr>Example: Modulo </vt:lpstr>
      <vt:lpstr>Solution: Recursive Modulo</vt:lpstr>
      <vt:lpstr>Recursive List sum</vt:lpstr>
      <vt:lpstr>Recursive List sum</vt:lpstr>
      <vt:lpstr>Recursive Nested-lists Sum</vt:lpstr>
      <vt:lpstr>Recursive Nested-lists Sum</vt:lpstr>
      <vt:lpstr>Recursive Nested-lists Sum</vt:lpstr>
      <vt:lpstr>Recursive Nested-lists Sum – base case</vt:lpstr>
      <vt:lpstr>Advancing towards the base condition</vt:lpstr>
      <vt:lpstr>Using the recursive call</vt:lpstr>
      <vt:lpstr>Using the recursive call</vt:lpstr>
      <vt:lpstr>Recursive Nested-lists Sum</vt:lpstr>
      <vt:lpstr>PowerPoint Presentation</vt:lpstr>
      <vt:lpstr>PowerPoint Presentation</vt:lpstr>
      <vt:lpstr>PowerPoint Presentation</vt:lpstr>
      <vt:lpstr>Example: Odd-Even</vt:lpstr>
      <vt:lpstr>PowerPoint Presentation</vt:lpstr>
      <vt:lpstr>PowerPoint Presentation</vt:lpstr>
      <vt:lpstr>PowerPoint Presentation</vt:lpstr>
      <vt:lpstr>PowerPoint Presentation</vt:lpstr>
      <vt:lpstr>Is the solution for recursive sum of nested-lists the most efficient?</vt:lpstr>
      <vt:lpstr>Recursive sum of nested-lists Alternative solution</vt:lpstr>
      <vt:lpstr>PowerPoint Presentation</vt:lpstr>
      <vt:lpstr>PowerPoint Presentation</vt:lpstr>
      <vt:lpstr>PowerPoint Presentation</vt:lpstr>
      <vt:lpstr>Example: Sort Dictionary Values By Key</vt:lpstr>
      <vt:lpstr>Sort a Dictionary Values By Key</vt:lpstr>
      <vt:lpstr>Sort a Dictionary Values By Key</vt:lpstr>
      <vt:lpstr>Towers of Hanoi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epfl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- Recursions</dc:title>
  <dc:creator>Dvir Netanely</dc:creator>
  <cp:lastModifiedBy>Zvi Gregory Geft</cp:lastModifiedBy>
  <cp:revision>1867</cp:revision>
  <cp:lastPrinted>2019-10-16T15:44:43Z</cp:lastPrinted>
  <dcterms:created xsi:type="dcterms:W3CDTF">2007-03-25T12:09:30Z</dcterms:created>
  <dcterms:modified xsi:type="dcterms:W3CDTF">2020-11-24T11:16:40Z</dcterms:modified>
</cp:coreProperties>
</file>