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49" r:id="rId2"/>
  </p:sldMasterIdLst>
  <p:notesMasterIdLst>
    <p:notesMasterId r:id="rId89"/>
  </p:notesMasterIdLst>
  <p:handoutMasterIdLst>
    <p:handoutMasterId r:id="rId90"/>
  </p:handoutMasterIdLst>
  <p:sldIdLst>
    <p:sldId id="509" r:id="rId3"/>
    <p:sldId id="361" r:id="rId4"/>
    <p:sldId id="570" r:id="rId5"/>
    <p:sldId id="571" r:id="rId6"/>
    <p:sldId id="643" r:id="rId7"/>
    <p:sldId id="648" r:id="rId8"/>
    <p:sldId id="572" r:id="rId9"/>
    <p:sldId id="573" r:id="rId10"/>
    <p:sldId id="574" r:id="rId11"/>
    <p:sldId id="575" r:id="rId12"/>
    <p:sldId id="578" r:id="rId13"/>
    <p:sldId id="579" r:id="rId14"/>
    <p:sldId id="580" r:id="rId15"/>
    <p:sldId id="581" r:id="rId16"/>
    <p:sldId id="583" r:id="rId17"/>
    <p:sldId id="584" r:id="rId18"/>
    <p:sldId id="585" r:id="rId19"/>
    <p:sldId id="586" r:id="rId20"/>
    <p:sldId id="587" r:id="rId21"/>
    <p:sldId id="588" r:id="rId22"/>
    <p:sldId id="589" r:id="rId23"/>
    <p:sldId id="590" r:id="rId24"/>
    <p:sldId id="591" r:id="rId25"/>
    <p:sldId id="592" r:id="rId26"/>
    <p:sldId id="593" r:id="rId27"/>
    <p:sldId id="594" r:id="rId28"/>
    <p:sldId id="595" r:id="rId29"/>
    <p:sldId id="596" r:id="rId30"/>
    <p:sldId id="597" r:id="rId31"/>
    <p:sldId id="598" r:id="rId32"/>
    <p:sldId id="599" r:id="rId33"/>
    <p:sldId id="600" r:id="rId34"/>
    <p:sldId id="601" r:id="rId35"/>
    <p:sldId id="602" r:id="rId36"/>
    <p:sldId id="603" r:id="rId37"/>
    <p:sldId id="604" r:id="rId38"/>
    <p:sldId id="605" r:id="rId39"/>
    <p:sldId id="606" r:id="rId40"/>
    <p:sldId id="607" r:id="rId41"/>
    <p:sldId id="608" r:id="rId42"/>
    <p:sldId id="609" r:id="rId43"/>
    <p:sldId id="610" r:id="rId44"/>
    <p:sldId id="611" r:id="rId45"/>
    <p:sldId id="612" r:id="rId46"/>
    <p:sldId id="613" r:id="rId47"/>
    <p:sldId id="614" r:id="rId48"/>
    <p:sldId id="615" r:id="rId49"/>
    <p:sldId id="616" r:id="rId50"/>
    <p:sldId id="617" r:id="rId51"/>
    <p:sldId id="618" r:id="rId52"/>
    <p:sldId id="619" r:id="rId53"/>
    <p:sldId id="621" r:id="rId54"/>
    <p:sldId id="637" r:id="rId55"/>
    <p:sldId id="638" r:id="rId56"/>
    <p:sldId id="639" r:id="rId57"/>
    <p:sldId id="640" r:id="rId58"/>
    <p:sldId id="413" r:id="rId59"/>
    <p:sldId id="391" r:id="rId60"/>
    <p:sldId id="393" r:id="rId61"/>
    <p:sldId id="394" r:id="rId62"/>
    <p:sldId id="508" r:id="rId63"/>
    <p:sldId id="431" r:id="rId64"/>
    <p:sldId id="414" r:id="rId65"/>
    <p:sldId id="395" r:id="rId66"/>
    <p:sldId id="507" r:id="rId67"/>
    <p:sldId id="415" r:id="rId68"/>
    <p:sldId id="396" r:id="rId69"/>
    <p:sldId id="397" r:id="rId70"/>
    <p:sldId id="398" r:id="rId71"/>
    <p:sldId id="418" r:id="rId72"/>
    <p:sldId id="402" r:id="rId73"/>
    <p:sldId id="403" r:id="rId74"/>
    <p:sldId id="419" r:id="rId75"/>
    <p:sldId id="420" r:id="rId76"/>
    <p:sldId id="421" r:id="rId77"/>
    <p:sldId id="422" r:id="rId78"/>
    <p:sldId id="432" r:id="rId79"/>
    <p:sldId id="423" r:id="rId80"/>
    <p:sldId id="649" r:id="rId81"/>
    <p:sldId id="433" r:id="rId82"/>
    <p:sldId id="424" r:id="rId83"/>
    <p:sldId id="425" r:id="rId84"/>
    <p:sldId id="426" r:id="rId85"/>
    <p:sldId id="427" r:id="rId86"/>
    <p:sldId id="510" r:id="rId87"/>
    <p:sldId id="430" r:id="rId88"/>
  </p:sldIdLst>
  <p:sldSz cx="9144000" cy="6858000" type="screen4x3"/>
  <p:notesSz cx="6788150" cy="9917113"/>
  <p:defaultTextStyle>
    <a:defPPr>
      <a:defRPr lang="en-US"/>
    </a:defPPr>
    <a:lvl1pPr algn="l" rtl="0" fontAlgn="base">
      <a:spcBef>
        <a:spcPct val="5000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r" defTabSz="914400" rtl="1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r" defTabSz="914400" rtl="1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r" defTabSz="914400" rtl="1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r" defTabSz="914400" rtl="1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9933"/>
    <a:srgbClr val="FF99CC"/>
    <a:srgbClr val="660066"/>
    <a:srgbClr val="008000"/>
    <a:srgbClr val="99CCFF"/>
    <a:srgbClr val="A8DDFE"/>
    <a:srgbClr val="FFCC66"/>
    <a:srgbClr val="CC66FF"/>
    <a:srgbClr val="FDEF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373" autoAdjust="0"/>
    <p:restoredTop sz="93686" autoAdjust="0"/>
  </p:normalViewPr>
  <p:slideViewPr>
    <p:cSldViewPr>
      <p:cViewPr varScale="1">
        <p:scale>
          <a:sx n="114" d="100"/>
          <a:sy n="114" d="100"/>
        </p:scale>
        <p:origin x="1308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58" y="27358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55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76" Type="http://schemas.openxmlformats.org/officeDocument/2006/relationships/slide" Target="slides/slide74.xml"/><Relationship Id="rId84" Type="http://schemas.openxmlformats.org/officeDocument/2006/relationships/slide" Target="slides/slide82.xml"/><Relationship Id="rId89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87" Type="http://schemas.openxmlformats.org/officeDocument/2006/relationships/slide" Target="slides/slide85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90" Type="http://schemas.openxmlformats.org/officeDocument/2006/relationships/handoutMaster" Target="handoutMasters/handoutMaster1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93" Type="http://schemas.openxmlformats.org/officeDocument/2006/relationships/theme" Target="theme/theme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9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7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846513" y="0"/>
            <a:ext cx="2941637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97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1588" y="0"/>
            <a:ext cx="2941637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97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3846513" y="9420225"/>
            <a:ext cx="2941637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97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1588" y="9420225"/>
            <a:ext cx="2941637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pPr>
              <a:defRPr/>
            </a:pPr>
            <a:fld id="{9143C040-B9B5-41C3-B3C0-605B3CB77245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5636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16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4925" y="0"/>
            <a:ext cx="29416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50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5988" y="744538"/>
            <a:ext cx="4957762" cy="37179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57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0113"/>
            <a:ext cx="5429250" cy="4462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57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0225"/>
            <a:ext cx="29416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57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4925" y="9420225"/>
            <a:ext cx="29416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pPr>
              <a:defRPr/>
            </a:pPr>
            <a:fld id="{30706D56-5106-4F2E-8D4E-7DF7A108C373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5364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e-IL" dirty="0">
              <a:latin typeface="Arial" pitchFamily="34" charset="0"/>
            </a:endParaRPr>
          </a:p>
        </p:txBody>
      </p:sp>
      <p:sp>
        <p:nvSpPr>
          <p:cNvPr id="70660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9F0E2D9-541C-47EA-9E0E-C1BDABE2C033}" type="slidenum">
              <a:rPr lang="ar-SA" smtClean="0">
                <a:latin typeface="Arial" pitchFamily="34" charset="0"/>
              </a:rPr>
              <a:pPr/>
              <a:t>1</a:t>
            </a:fld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60994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706D56-5106-4F2E-8D4E-7DF7A108C373}" type="slidenum">
              <a:rPr lang="ar-SA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9555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706D56-5106-4F2E-8D4E-7DF7A108C373}" type="slidenum">
              <a:rPr lang="ar-SA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8853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706D56-5106-4F2E-8D4E-7DF7A108C373}" type="slidenum">
              <a:rPr lang="ar-SA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8677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706D56-5106-4F2E-8D4E-7DF7A108C373}" type="slidenum">
              <a:rPr lang="ar-SA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6877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706D56-5106-4F2E-8D4E-7DF7A108C373}" type="slidenum">
              <a:rPr lang="ar-SA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6176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706D56-5106-4F2E-8D4E-7DF7A108C373}" type="slidenum">
              <a:rPr lang="ar-SA" smtClean="0"/>
              <a:pPr>
                <a:defRPr/>
              </a:pPr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4538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706D56-5106-4F2E-8D4E-7DF7A108C373}" type="slidenum">
              <a:rPr lang="ar-SA" smtClean="0"/>
              <a:pPr>
                <a:defRPr/>
              </a:pPr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7886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706D56-5106-4F2E-8D4E-7DF7A108C373}" type="slidenum">
              <a:rPr lang="ar-SA" smtClean="0"/>
              <a:pPr>
                <a:defRPr/>
              </a:pPr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2618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706D56-5106-4F2E-8D4E-7DF7A108C373}" type="slidenum">
              <a:rPr lang="ar-SA" smtClean="0"/>
              <a:pPr>
                <a:defRPr/>
              </a:pPr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21976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706D56-5106-4F2E-8D4E-7DF7A108C373}" type="slidenum">
              <a:rPr lang="ar-SA" smtClean="0"/>
              <a:pPr>
                <a:defRPr/>
              </a:pPr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2428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706D56-5106-4F2E-8D4E-7DF7A108C373}" type="slidenum">
              <a:rPr lang="ar-SA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00411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706D56-5106-4F2E-8D4E-7DF7A108C373}" type="slidenum">
              <a:rPr lang="ar-SA" smtClean="0"/>
              <a:pPr>
                <a:defRPr/>
              </a:pPr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03688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706D56-5106-4F2E-8D4E-7DF7A108C373}" type="slidenum">
              <a:rPr lang="ar-SA" smtClean="0"/>
              <a:pPr>
                <a:defRPr/>
              </a:pPr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49712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706D56-5106-4F2E-8D4E-7DF7A108C373}" type="slidenum">
              <a:rPr lang="ar-SA" smtClean="0"/>
              <a:pPr>
                <a:defRPr/>
              </a:pPr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58102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706D56-5106-4F2E-8D4E-7DF7A108C373}" type="slidenum">
              <a:rPr lang="ar-SA" smtClean="0"/>
              <a:pPr>
                <a:defRPr/>
              </a:pPr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37323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706D56-5106-4F2E-8D4E-7DF7A108C373}" type="slidenum">
              <a:rPr lang="ar-SA" smtClean="0"/>
              <a:pPr>
                <a:defRPr/>
              </a:pPr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82106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706D56-5106-4F2E-8D4E-7DF7A108C373}" type="slidenum">
              <a:rPr lang="ar-SA" smtClean="0"/>
              <a:pPr>
                <a:defRPr/>
              </a:pPr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13258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706D56-5106-4F2E-8D4E-7DF7A108C373}" type="slidenum">
              <a:rPr lang="ar-SA" smtClean="0"/>
              <a:pPr>
                <a:defRPr/>
              </a:pPr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82477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706D56-5106-4F2E-8D4E-7DF7A108C373}" type="slidenum">
              <a:rPr lang="ar-SA" smtClean="0"/>
              <a:pPr>
                <a:defRPr/>
              </a:pPr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47562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706D56-5106-4F2E-8D4E-7DF7A108C373}" type="slidenum">
              <a:rPr lang="ar-SA" smtClean="0"/>
              <a:pPr>
                <a:defRPr/>
              </a:pPr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85985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706D56-5106-4F2E-8D4E-7DF7A108C373}" type="slidenum">
              <a:rPr lang="ar-SA" smtClean="0"/>
              <a:pPr>
                <a:defRPr/>
              </a:pPr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6249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706D56-5106-4F2E-8D4E-7DF7A108C373}" type="slidenum">
              <a:rPr lang="ar-SA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55438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2707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FF6A24A-09CE-4244-B036-F6B648476B93}" type="slidenum">
              <a:rPr lang="ar-SA" smtClean="0"/>
              <a:pPr>
                <a:defRPr/>
              </a:pPr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60674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706D56-5106-4F2E-8D4E-7DF7A108C373}" type="slidenum">
              <a:rPr lang="ar-SA" smtClean="0"/>
              <a:pPr>
                <a:defRPr/>
              </a:pPr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63910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706D56-5106-4F2E-8D4E-7DF7A108C373}" type="slidenum">
              <a:rPr lang="ar-SA" smtClean="0"/>
              <a:pPr>
                <a:defRPr/>
              </a:pPr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87059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3731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B314221-03EF-4E86-823D-1BD277A8F5BF}" type="slidenum">
              <a:rPr lang="ar-SA" smtClean="0"/>
              <a:pPr>
                <a:defRPr/>
              </a:pPr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10903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4755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995EB72-4DCD-4A81-911F-81314F5CB8E4}" type="slidenum">
              <a:rPr lang="ar-SA" smtClean="0"/>
              <a:pPr>
                <a:defRPr/>
              </a:pPr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47409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5779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33AD582-9EAC-4021-8CAF-D03143B78C98}" type="slidenum">
              <a:rPr lang="ar-SA" smtClean="0"/>
              <a:pPr>
                <a:defRPr/>
              </a:pPr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80305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6803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1283D09-106B-4BFC-BE0A-7405231511EB}" type="slidenum">
              <a:rPr lang="ar-SA" smtClean="0"/>
              <a:pPr>
                <a:defRPr/>
              </a:pPr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23680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477465E-D7C8-4304-B163-8018C18B7622}" type="slidenum">
              <a:rPr lang="en-US" smtClean="0"/>
              <a:pPr>
                <a:defRPr/>
              </a:pPr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75059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477465E-D7C8-4304-B163-8018C18B7622}" type="slidenum">
              <a:rPr lang="en-US" smtClean="0"/>
              <a:pPr>
                <a:defRPr/>
              </a:pPr>
              <a:t>78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53966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477465E-D7C8-4304-B163-8018C18B7622}" type="slidenum">
              <a:rPr lang="en-US" smtClean="0"/>
              <a:pPr>
                <a:defRPr/>
              </a:pPr>
              <a:t>79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43329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4931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e-IL">
              <a:latin typeface="Arial" pitchFamily="34" charset="0"/>
            </a:endParaRPr>
          </a:p>
        </p:txBody>
      </p:sp>
      <p:sp>
        <p:nvSpPr>
          <p:cNvPr id="124932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EA5A5EC-4294-48B8-96E8-D5AB1FFE6606}" type="slidenum">
              <a:rPr lang="ar-SA" smtClean="0">
                <a:latin typeface="Arial" pitchFamily="34" charset="0"/>
              </a:rPr>
              <a:pPr/>
              <a:t>5</a:t>
            </a:fld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392568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8D93EAD-3CB0-433B-8AD5-9BE59BD155AC}" type="slidenum">
              <a:rPr lang="en-US" smtClean="0"/>
              <a:pPr>
                <a:defRPr/>
              </a:pPr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62966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9875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A106B67-C39C-477C-A0E9-8BCA2CB983DB}" type="slidenum">
              <a:rPr lang="ar-SA" smtClean="0"/>
              <a:pPr>
                <a:defRPr/>
              </a:pPr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89363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0899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CD0824E-C4FC-41A0-9EAE-353E9479A127}" type="slidenum">
              <a:rPr lang="ar-SA" smtClean="0"/>
              <a:pPr>
                <a:defRPr/>
              </a:pPr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157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23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148C9C8-867C-4F34-99E2-D0FB1642B8C1}" type="slidenum">
              <a:rPr lang="ar-SA" smtClean="0"/>
              <a:pPr>
                <a:defRPr/>
              </a:pPr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17428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4995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4DE76A4-76F2-4815-B014-5D37E1452A90}" type="slidenum">
              <a:rPr lang="ar-SA" smtClean="0"/>
              <a:pPr>
                <a:defRPr/>
              </a:pPr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3368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9027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e-IL">
              <a:latin typeface="Arial" pitchFamily="34" charset="0"/>
            </a:endParaRPr>
          </a:p>
        </p:txBody>
      </p:sp>
      <p:sp>
        <p:nvSpPr>
          <p:cNvPr id="129028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B0DF103-9907-44E9-8E32-210531B68018}" type="slidenum">
              <a:rPr lang="ar-SA" smtClean="0">
                <a:latin typeface="Arial" pitchFamily="34" charset="0"/>
              </a:rPr>
              <a:pPr/>
              <a:t>6</a:t>
            </a:fld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82463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706D56-5106-4F2E-8D4E-7DF7A108C373}" type="slidenum">
              <a:rPr lang="ar-SA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3786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706D56-5106-4F2E-8D4E-7DF7A108C373}" type="slidenum">
              <a:rPr lang="ar-SA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0855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706D56-5106-4F2E-8D4E-7DF7A108C373}" type="slidenum">
              <a:rPr lang="ar-SA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3369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706D56-5106-4F2E-8D4E-7DF7A108C373}" type="slidenum">
              <a:rPr lang="ar-SA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1662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EA2125-AF99-407B-AF32-97EB8F2C1F35}" type="datetime1">
              <a:rPr lang="en-US"/>
              <a:pPr>
                <a:defRPr/>
              </a:pPr>
              <a:t>03-Dec-20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9D762F-BC2C-40F3-AFA5-AD36B4FD42F9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4B98E7-5727-496E-B6E6-E8F951D7B109}" type="datetime1">
              <a:rPr lang="en-US"/>
              <a:pPr>
                <a:defRPr/>
              </a:pPr>
              <a:t>03-Dec-20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8EDF00-7F7E-466D-83E0-650ABAFE3E91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7AD62C-2DB5-45FE-869A-6EBCEAB9E335}" type="datetime1">
              <a:rPr lang="en-US"/>
              <a:pPr>
                <a:defRPr/>
              </a:pPr>
              <a:t>03-Dec-20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B0588D-957C-46AE-BD41-2F40BD23861E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C36C5B-5603-41E5-8428-75AC067C942E}" type="datetime1">
              <a:rPr lang="en-US"/>
              <a:pPr>
                <a:defRPr/>
              </a:pPr>
              <a:t>03-Dec-20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0AAC8E-664C-4E2E-9ED7-50A48D5EDDE8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CF6C26-32EB-4A33-B8D8-57A5A405C9B8}" type="datetime1">
              <a:rPr lang="en-US"/>
              <a:pPr>
                <a:defRPr/>
              </a:pPr>
              <a:t>03-Dec-20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4DF801-5020-4496-A13B-A62313306506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F0438E-BA8A-432A-8F22-BD6698AAA967}" type="datetime1">
              <a:rPr lang="en-US"/>
              <a:pPr>
                <a:defRPr/>
              </a:pPr>
              <a:t>03-Dec-20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8591BC-FA91-47B2-8059-20AA0E49A40F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FB004B-F962-4A28-AC6E-7E4307F4BF1F}" type="datetime1">
              <a:rPr lang="en-US"/>
              <a:pPr>
                <a:defRPr/>
              </a:pPr>
              <a:t>03-Dec-20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DAF0EA-12A8-4569-A882-42C14EF3FD26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BC3DCF-576F-4A19-B08A-45A61CAFCE33}" type="datetime1">
              <a:rPr lang="en-US"/>
              <a:pPr>
                <a:defRPr/>
              </a:pPr>
              <a:t>03-Dec-20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91FA0B-AD72-41CF-AA35-CD0CD3D728CB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AD9036-8A23-4240-9386-786AF3BE71EF}" type="datetime1">
              <a:rPr lang="en-US"/>
              <a:pPr>
                <a:defRPr/>
              </a:pPr>
              <a:t>03-Dec-20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BED6AA-12C7-4B5D-B7F4-554A4E8780F6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13DBF0-9760-49CB-B857-D15E64F12E77}" type="datetime1">
              <a:rPr lang="en-US"/>
              <a:pPr>
                <a:defRPr/>
              </a:pPr>
              <a:t>03-Dec-20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21F59F-9731-4C88-BBF4-6D5C57647B70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F4641D-1367-4940-9EA0-8D3D5D704C05}" type="datetime1">
              <a:rPr lang="en-US"/>
              <a:pPr>
                <a:defRPr/>
              </a:pPr>
              <a:t>03-Dec-20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C88F9E-9E00-4024-B411-D88DCA51EB34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3E7859-DBB5-44F2-A6C1-6445009BDA50}" type="datetime1">
              <a:rPr lang="en-US"/>
              <a:pPr>
                <a:defRPr/>
              </a:pPr>
              <a:t>03-Dec-20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787935-F1CA-4C2D-9E59-7592375890A0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7F2146-F74D-4802-B1C0-D9EE3D32F139}" type="datetime1">
              <a:rPr lang="en-US"/>
              <a:pPr>
                <a:defRPr/>
              </a:pPr>
              <a:t>03-Dec-20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5024D8-52DF-4594-82CE-6DC1459AD888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19DDB1-CDEF-404C-A05A-0F2BDD996A76}" type="datetime1">
              <a:rPr lang="en-US"/>
              <a:pPr>
                <a:defRPr/>
              </a:pPr>
              <a:t>03-Dec-20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3728BC-ED7C-463B-9081-23D9DE86E993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05A0F2-AB9D-4293-9328-0F943AC3B3FC}" type="datetime1">
              <a:rPr lang="en-US"/>
              <a:pPr>
                <a:defRPr/>
              </a:pPr>
              <a:t>03-Dec-20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94F859-E5B0-4CCE-9555-FAD34D265A22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60DDEB-0989-4358-B2C7-5EEF1478D034}" type="datetime1">
              <a:rPr lang="en-US"/>
              <a:pPr>
                <a:defRPr/>
              </a:pPr>
              <a:t>03-Dec-20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2A6357-0B41-4AB7-9B51-4A6719750C5E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E880C0-5574-42B5-A920-0AE8AB9CC047}" type="datetime1">
              <a:rPr lang="en-US"/>
              <a:pPr>
                <a:defRPr/>
              </a:pPr>
              <a:t>03-Dec-20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77EB22-6C44-4A7A-AFBC-7204C3E5DA89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354793-40F9-41B7-914B-16D7720C26D3}" type="datetime1">
              <a:rPr lang="en-US"/>
              <a:pPr>
                <a:defRPr/>
              </a:pPr>
              <a:t>03-Dec-20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DB0191-98D9-4430-A030-79D992845DC2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B393ED-7ABD-48A5-8AA5-E9748CC32D9C}" type="datetime1">
              <a:rPr lang="en-US"/>
              <a:pPr>
                <a:defRPr/>
              </a:pPr>
              <a:t>03-Dec-20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28B9CF-DBDA-43C8-956D-E1CC44E420C1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7C9012-4E92-434D-AB20-EB80E7A9FEC9}" type="datetime1">
              <a:rPr lang="en-US"/>
              <a:pPr>
                <a:defRPr/>
              </a:pPr>
              <a:t>03-Dec-20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198A06-38B1-4D92-946C-7125E1CD919C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BB450D-421C-4083-BE2E-00F572746CC5}" type="datetime1">
              <a:rPr lang="en-US"/>
              <a:pPr>
                <a:defRPr/>
              </a:pPr>
              <a:t>03-Dec-20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1DECF6-F91F-4726-8435-C7620A115DA5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696E88-6CC6-46AA-BFB3-BA7CF64DAE73}" type="datetime1">
              <a:rPr lang="en-US"/>
              <a:pPr>
                <a:defRPr/>
              </a:pPr>
              <a:t>03-Dec-20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A7FBB2-3ECF-414C-BD8C-4BC7D3529DB0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FF41E2-9E36-4662-B06C-E925B12A76FE}" type="datetime1">
              <a:rPr lang="en-US"/>
              <a:pPr>
                <a:defRPr/>
              </a:pPr>
              <a:t>03-Dec-20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CC0F6F-ADE2-4CF6-8A9E-F89D8440A18C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233699-D591-4A61-A232-DD758D1D6476}" type="datetime1">
              <a:rPr lang="en-US"/>
              <a:pPr>
                <a:defRPr/>
              </a:pPr>
              <a:t>03-Dec-20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7CC745-C0A5-4069-A379-9CDBFABE293B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400">
                <a:latin typeface="Arial" charset="0"/>
              </a:defRPr>
            </a:lvl1pPr>
          </a:lstStyle>
          <a:p>
            <a:pPr>
              <a:defRPr/>
            </a:pPr>
            <a:fld id="{75F4BB27-EA0F-4735-A055-00FEF3F412BA}" type="datetime1">
              <a:rPr lang="en-US"/>
              <a:pPr>
                <a:defRPr/>
              </a:pPr>
              <a:t>03-Dec-20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667000" y="6381750"/>
            <a:ext cx="44196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400"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2133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1A82F6A9-FDB1-4165-BC24-8DC1AE7887F3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 Narrow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 Narrow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 Narrow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 Narrow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 Narrow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 Narrow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 Narrow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 Narrow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rgbClr val="003399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rgbClr val="003399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003399"/>
          </a:solidFill>
          <a:latin typeface="Arial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v"/>
        <a:defRPr sz="2000">
          <a:solidFill>
            <a:srgbClr val="003399"/>
          </a:solidFill>
          <a:latin typeface="Arial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v"/>
        <a:defRPr sz="2000">
          <a:solidFill>
            <a:srgbClr val="003399"/>
          </a:solidFill>
          <a:latin typeface="Arial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v"/>
        <a:defRPr sz="2000">
          <a:solidFill>
            <a:srgbClr val="003399"/>
          </a:solidFill>
          <a:latin typeface="Arial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v"/>
        <a:defRPr sz="2000">
          <a:solidFill>
            <a:srgbClr val="003399"/>
          </a:solidFill>
          <a:latin typeface="Arial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v"/>
        <a:defRPr sz="2000">
          <a:solidFill>
            <a:srgbClr val="003399"/>
          </a:solidFill>
          <a:latin typeface="Arial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v"/>
        <a:defRPr sz="2000">
          <a:solidFill>
            <a:srgbClr val="003399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144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400">
                <a:latin typeface="Arial" charset="0"/>
              </a:defRPr>
            </a:lvl1pPr>
          </a:lstStyle>
          <a:p>
            <a:pPr>
              <a:defRPr/>
            </a:pPr>
            <a:fld id="{B61AA1BA-F04B-4B61-B52E-F5D5FCA62BEF}" type="datetime1">
              <a:rPr lang="en-US"/>
              <a:pPr>
                <a:defRPr/>
              </a:pPr>
              <a:t>03-Dec-20</a:t>
            </a:fld>
            <a:endParaRPr lang="en-US"/>
          </a:p>
        </p:txBody>
      </p:sp>
      <p:sp>
        <p:nvSpPr>
          <p:cNvPr id="6144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400"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6469C976-C31A-4AF0-AB38-125AF46BEDBD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Memoization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stackoverflow.com/questions/1132941/least-astonishment-and-the-mutable-default-argument" TargetMode="Externa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7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en.wikipedia.org/wiki/Knapsack_problem" TargetMode="External"/><Relationship Id="rId4" Type="http://schemas.openxmlformats.org/officeDocument/2006/relationships/image" Target="../media/image30.jpeg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hyperlink" Target="http://wordaligned.org/articles/longest-common-subsequence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gif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ordaligned.org/articles/longest-common-subsequence" TargetMode="Externa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2A1E85-08EA-4B48-B384-7D1D917588D6}" type="slidenum">
              <a:rPr lang="he-IL">
                <a:cs typeface="Arial" pitchFamily="34" charset="0"/>
              </a:rPr>
              <a:pPr>
                <a:defRPr/>
              </a:pPr>
              <a:t>1</a:t>
            </a:fld>
            <a:endParaRPr lang="en-US">
              <a:cs typeface="Arial" pitchFamily="34" charset="0"/>
            </a:endParaRPr>
          </a:p>
        </p:txBody>
      </p:sp>
      <p:sp>
        <p:nvSpPr>
          <p:cNvPr id="7172" name="Rectangle 7"/>
          <p:cNvSpPr>
            <a:spLocks noChangeArrowheads="1"/>
          </p:cNvSpPr>
          <p:nvPr/>
        </p:nvSpPr>
        <p:spPr bwMode="auto">
          <a:xfrm>
            <a:off x="400050" y="4980900"/>
            <a:ext cx="8305800" cy="12251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ts val="0"/>
              </a:spcBef>
              <a:defRPr/>
            </a:pPr>
            <a:r>
              <a:rPr lang="en-GB" sz="4000" b="1" kern="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Lecture 7</a:t>
            </a:r>
            <a:r>
              <a:rPr lang="en-GB" sz="4000" kern="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GB" sz="4000" b="1" kern="0" dirty="0" err="1">
                <a:solidFill>
                  <a:schemeClr val="tx2"/>
                </a:solidFill>
                <a:latin typeface="Sitka Small" panose="02000505000000020004" pitchFamily="2" charset="0"/>
                <a:cs typeface="Times New Roman" pitchFamily="18" charset="0"/>
              </a:rPr>
              <a:t>Memoization</a:t>
            </a:r>
            <a:endParaRPr lang="en-GB" sz="4000" b="1" kern="0" dirty="0">
              <a:solidFill>
                <a:schemeClr val="tx2"/>
              </a:solidFill>
              <a:latin typeface="Sitka Small" panose="02000505000000020004" pitchFamily="2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137154" y="4343400"/>
            <a:ext cx="2869696" cy="437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  <a:spcBef>
                <a:spcPct val="20000"/>
              </a:spcBef>
            </a:pPr>
            <a:r>
              <a:rPr lang="en-US" sz="2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Spring 2019-2020</a:t>
            </a:r>
          </a:p>
        </p:txBody>
      </p:sp>
      <p:sp>
        <p:nvSpPr>
          <p:cNvPr id="7" name="Title 1"/>
          <p:cNvSpPr>
            <a:spLocks noGrp="1"/>
          </p:cNvSpPr>
          <p:nvPr/>
        </p:nvSpPr>
        <p:spPr bwMode="auto">
          <a:xfrm>
            <a:off x="0" y="1447800"/>
            <a:ext cx="91440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GB" sz="8000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bold" panose="020B0702040204020203" pitchFamily="34" charset="0"/>
                <a:cs typeface="Segoe UI Semibold" panose="020B0702040204020203" pitchFamily="34" charset="0"/>
              </a:rPr>
              <a:t>Programming </a:t>
            </a:r>
            <a:br>
              <a:rPr lang="en-GB" sz="8000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GB" sz="8000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bold" panose="020B0702040204020203" pitchFamily="34" charset="0"/>
                <a:cs typeface="Segoe UI Semibold" panose="020B0702040204020203" pitchFamily="34" charset="0"/>
              </a:rPr>
              <a:t>for Engineers </a:t>
            </a:r>
            <a:br>
              <a:rPr lang="en-GB" sz="8000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GB" sz="8000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bold" panose="020B0702040204020203" pitchFamily="34" charset="0"/>
                <a:cs typeface="Segoe UI Semibold" panose="020B0702040204020203" pitchFamily="34" charset="0"/>
              </a:rPr>
              <a:t>in </a:t>
            </a:r>
            <a:r>
              <a:rPr lang="en-GB" sz="8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bold" panose="020B0702040204020203" pitchFamily="34" charset="0"/>
                <a:cs typeface="Segoe UI Semibold" panose="020B0702040204020203" pitchFamily="34" charset="0"/>
              </a:rPr>
              <a:t>Python</a:t>
            </a:r>
            <a:r>
              <a:rPr lang="en-GB" sz="8000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endParaRPr lang="he-IL" sz="8000" dirty="0"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75434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DA1DC07-D42E-4BF6-92B2-BDD42EC94479}" type="slidenum">
              <a:rPr lang="he-IL" smtClean="0">
                <a:latin typeface="Arial" pitchFamily="34" charset="0"/>
                <a:cs typeface="Arial" pitchFamily="34" charset="0"/>
              </a:rPr>
              <a:pPr/>
              <a:t>10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0243" name="Rectangle 2"/>
          <p:cNvSpPr>
            <a:spLocks noChangeArrowheads="1"/>
          </p:cNvSpPr>
          <p:nvPr/>
        </p:nvSpPr>
        <p:spPr bwMode="auto">
          <a:xfrm>
            <a:off x="457200" y="-762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440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Number of Calls to Fibonacci</a:t>
            </a:r>
          </a:p>
        </p:txBody>
      </p:sp>
      <p:graphicFrame>
        <p:nvGraphicFramePr>
          <p:cNvPr id="4" name="Group 3"/>
          <p:cNvGraphicFramePr>
            <a:graphicFrameLocks/>
          </p:cNvGraphicFramePr>
          <p:nvPr/>
        </p:nvGraphicFramePr>
        <p:xfrm>
          <a:off x="457200" y="1219200"/>
          <a:ext cx="8229600" cy="4945964"/>
        </p:xfrm>
        <a:graphic>
          <a:graphicData uri="http://schemas.openxmlformats.org/drawingml/2006/table">
            <a:tbl>
              <a:tblPr/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7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19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999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value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Number of calls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99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1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999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999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23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28657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92735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999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24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46368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150049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70991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9FD1828-999C-46FC-B662-1AFE53100D24}" type="slidenum">
              <a:rPr lang="he-IL" smtClean="0">
                <a:latin typeface="Arial" pitchFamily="34" charset="0"/>
                <a:cs typeface="Arial" pitchFamily="34" charset="0"/>
              </a:rPr>
              <a:pPr/>
              <a:t>11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3315" name="Rectangle 2"/>
          <p:cNvSpPr>
            <a:spLocks noChangeArrowheads="1"/>
          </p:cNvSpPr>
          <p:nvPr/>
        </p:nvSpPr>
        <p:spPr bwMode="auto">
          <a:xfrm>
            <a:off x="457200" y="762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4400" dirty="0" err="1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Memoization</a:t>
            </a:r>
            <a:endParaRPr lang="en-US" sz="4400" dirty="0">
              <a:solidFill>
                <a:srgbClr val="CC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316" name="Rectangle 3"/>
          <p:cNvSpPr>
            <a:spLocks noChangeArrowheads="1"/>
          </p:cNvSpPr>
          <p:nvPr/>
        </p:nvSpPr>
        <p:spPr bwMode="auto">
          <a:xfrm>
            <a:off x="381000" y="1143000"/>
            <a:ext cx="83058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8288" indent="-268288">
              <a:spcBef>
                <a:spcPct val="20000"/>
              </a:spcBef>
            </a:pPr>
            <a:r>
              <a:rPr lang="en-US" sz="3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Problem </a:t>
            </a:r>
            <a:r>
              <a:rPr lang="en-US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268288" indent="-268288">
              <a:spcBef>
                <a:spcPct val="20000"/>
              </a:spcBef>
            </a:pPr>
            <a:r>
              <a:rPr lang="en-US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Some recursions recalculate the same sub-problems </a:t>
            </a:r>
            <a:r>
              <a:rPr lang="en-US" sz="3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over and over</a:t>
            </a:r>
            <a:r>
              <a:rPr lang="en-US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268288" indent="-268288">
              <a:spcBef>
                <a:spcPct val="20000"/>
              </a:spcBef>
            </a:pPr>
            <a:endParaRPr lang="en-US" sz="3200" dirty="0">
              <a:solidFill>
                <a:srgbClr val="00CC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268288" indent="-268288">
              <a:spcBef>
                <a:spcPct val="20000"/>
              </a:spcBef>
            </a:pPr>
            <a:endParaRPr lang="en-US" sz="3200" dirty="0">
              <a:solidFill>
                <a:srgbClr val="00CC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268288" indent="-268288">
              <a:spcBef>
                <a:spcPct val="20000"/>
              </a:spcBef>
            </a:pPr>
            <a:r>
              <a:rPr lang="en-US" sz="3200" dirty="0">
                <a:solidFill>
                  <a:srgbClr val="00CC00"/>
                </a:solidFill>
                <a:latin typeface="Times New Roman" pitchFamily="18" charset="0"/>
                <a:cs typeface="Times New Roman" pitchFamily="18" charset="0"/>
              </a:rPr>
              <a:t>Idea</a:t>
            </a:r>
            <a:r>
              <a:rPr lang="en-US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	      </a:t>
            </a:r>
          </a:p>
          <a:p>
            <a:pPr marL="268288" indent="-268288">
              <a:spcBef>
                <a:spcPct val="20000"/>
              </a:spcBef>
            </a:pPr>
            <a:r>
              <a:rPr lang="en-US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Solve each sub-problem </a:t>
            </a:r>
            <a:r>
              <a:rPr lang="en-US" sz="3200" dirty="0">
                <a:solidFill>
                  <a:srgbClr val="00CC00"/>
                </a:solidFill>
                <a:latin typeface="Times New Roman" pitchFamily="18" charset="0"/>
                <a:cs typeface="Times New Roman" pitchFamily="18" charset="0"/>
              </a:rPr>
              <a:t>once.</a:t>
            </a:r>
            <a:endParaRPr lang="en-US" sz="3200" dirty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  <a:p>
            <a:pPr marL="268288" indent="-268288">
              <a:spcBef>
                <a:spcPct val="20000"/>
              </a:spcBef>
            </a:pPr>
            <a:r>
              <a:rPr lang="en-US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Use the solution whenever this sub-problem is encountered again.</a:t>
            </a:r>
          </a:p>
          <a:p>
            <a:pPr marL="268288" indent="-268288">
              <a:spcBef>
                <a:spcPct val="20000"/>
              </a:spcBef>
            </a:pPr>
            <a:endParaRPr lang="en-US" dirty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  <a:p>
            <a:pPr marL="268288" indent="-268288">
              <a:spcBef>
                <a:spcPct val="20000"/>
              </a:spcBef>
              <a:buFontTx/>
              <a:buChar char="•"/>
            </a:pPr>
            <a:endParaRPr lang="en-US" sz="4800" dirty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4582" name="Picture 6" descr="http://www.solutionstore.com/images/logo500x316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38800" y="2971800"/>
            <a:ext cx="2552700" cy="161330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4504812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itchFamily="18" charset="0"/>
                <a:cs typeface="Times New Roman" pitchFamily="18" charset="0"/>
              </a:rPr>
              <a:t>Memoization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68288" indent="-268288"/>
            <a:r>
              <a:rPr lang="en-US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b="1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Memoization</a:t>
            </a:r>
            <a:r>
              <a:rPr lang="en-US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idea</a:t>
            </a:r>
          </a:p>
          <a:p>
            <a:pPr marL="668338" lvl="1" indent="-268288"/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Identify each sub-problem </a:t>
            </a:r>
            <a:r>
              <a:rPr lang="en-US" sz="32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uniquely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668338" lvl="1" indent="-268288"/>
            <a:r>
              <a:rPr lang="en-US" sz="32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Store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the sub-problem solutions in a data structure.</a:t>
            </a:r>
          </a:p>
          <a:p>
            <a:pPr marL="668338" lvl="1" indent="-268288"/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Before calculating a sub-problem by making a recursive call – check if it was already solved before.</a:t>
            </a:r>
          </a:p>
          <a:p>
            <a:pPr marL="268288" indent="-268288"/>
            <a:r>
              <a:rPr lang="en-US" dirty="0">
                <a:hlinkClick r:id="rId3"/>
              </a:rPr>
              <a:t>http://en.wikipedia.org/wiki/Memoization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787935-F1CA-4C2D-9E59-7592375890A0}" type="slidenum">
              <a:rPr lang="ar-SA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4424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Unique sub-problem identification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How can we uniquely identify each sub-problem (to make sure we don’t recalculate it again)?</a:t>
            </a:r>
          </a:p>
          <a:p>
            <a:pPr>
              <a:buFontTx/>
              <a:buChar char="-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 tuple of the input arguments</a:t>
            </a:r>
          </a:p>
          <a:p>
            <a:pPr>
              <a:buFontTx/>
              <a:buChar char="-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In the case of a list – its length or description of its content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787935-F1CA-4C2D-9E59-7592375890A0}" type="slidenum">
              <a:rPr lang="ar-SA" smtClean="0"/>
              <a:pPr>
                <a:defRPr/>
              </a:pPr>
              <a:t>13</a:t>
            </a:fld>
            <a:endParaRPr lang="en-US"/>
          </a:p>
        </p:txBody>
      </p:sp>
      <p:pic>
        <p:nvPicPr>
          <p:cNvPr id="8194" name="Picture 2" descr="Image result for identification">
            <a:extLst>
              <a:ext uri="{FF2B5EF4-FFF2-40B4-BE49-F238E27FC236}">
                <a16:creationId xmlns:a16="http://schemas.microsoft.com/office/drawing/2014/main" id="{E8BFEAD1-082E-4829-82E4-B719874CB66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940"/>
          <a:stretch/>
        </p:blipFill>
        <p:spPr bwMode="auto">
          <a:xfrm>
            <a:off x="4953000" y="4888415"/>
            <a:ext cx="3543300" cy="1055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24975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Storing the Solutions</a:t>
            </a:r>
            <a:endParaRPr lang="he-IL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>
                <a:solidFill>
                  <a:srgbClr val="00CC00"/>
                </a:solidFill>
                <a:latin typeface="Arial" pitchFamily="34" charset="0"/>
                <a:cs typeface="Arial" pitchFamily="34" charset="0"/>
              </a:rPr>
              <a:t>Options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List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– one enumerable input value (Fibonacci)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Nested lists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– multiple enumerable values</a:t>
            </a:r>
          </a:p>
          <a:p>
            <a:pPr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Note: initialize with a special value that indicates an unsolved problem (None / -1/ something else)</a:t>
            </a:r>
          </a:p>
          <a:p>
            <a:pPr>
              <a:buFont typeface="Arial" pitchFamily="34" charset="0"/>
              <a:buChar char="•"/>
            </a:pPr>
            <a:endParaRPr lang="en-US" sz="28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8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Dictionary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– key: a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tuple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	describing the input</a:t>
            </a:r>
          </a:p>
          <a:p>
            <a:pPr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dirty="0">
              <a:solidFill>
                <a:srgbClr val="00CC00"/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Arial" pitchFamily="34" charset="0"/>
              <a:buChar char="•"/>
            </a:pPr>
            <a:endParaRPr lang="en-US" dirty="0">
              <a:solidFill>
                <a:srgbClr val="00CC00"/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787935-F1CA-4C2D-9E59-7592375890A0}" type="slidenum">
              <a:rPr lang="ar-SA" smtClean="0"/>
              <a:pPr>
                <a:defRPr/>
              </a:pPr>
              <a:t>14</a:t>
            </a:fld>
            <a:endParaRPr lang="en-US"/>
          </a:p>
        </p:txBody>
      </p:sp>
      <p:pic>
        <p:nvPicPr>
          <p:cNvPr id="69636" name="Picture 4" descr="http://www.crafterscompanion.co.uk/images/crafters-companion-the-ultimate-pen-storage-pack-of-6-5-plus-1-free-p20146-43406_image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19800" y="4114800"/>
            <a:ext cx="2590800" cy="2590800"/>
          </a:xfrm>
          <a:prstGeom prst="rect">
            <a:avLst/>
          </a:prstGeom>
          <a:noFill/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95800" y="4876800"/>
            <a:ext cx="1047111" cy="111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65365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B5C7B10-BE92-49D6-A3A4-A10E56B653A9}" type="slidenum">
              <a:rPr lang="he-IL" smtClean="0">
                <a:latin typeface="Arial" pitchFamily="34" charset="0"/>
                <a:cs typeface="Arial" pitchFamily="34" charset="0"/>
              </a:rPr>
              <a:pPr/>
              <a:t>15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4339" name="Rectangle 2"/>
          <p:cNvSpPr>
            <a:spLocks noChangeArrowheads="1"/>
          </p:cNvSpPr>
          <p:nvPr/>
        </p:nvSpPr>
        <p:spPr bwMode="auto">
          <a:xfrm>
            <a:off x="457200" y="762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2400" dirty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Example 1</a:t>
            </a:r>
          </a:p>
          <a:p>
            <a:pPr algn="ctr">
              <a:spcBef>
                <a:spcPct val="0"/>
              </a:spcBef>
            </a:pPr>
            <a:r>
              <a:rPr lang="en-US" sz="4400" dirty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Fibonacci with </a:t>
            </a:r>
            <a:r>
              <a:rPr lang="en-US" sz="4400" dirty="0" err="1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Memoization</a:t>
            </a:r>
            <a:endParaRPr lang="en-US" sz="4400" dirty="0">
              <a:solidFill>
                <a:srgbClr val="CC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" name="מחבר חץ ישר 5"/>
          <p:cNvCxnSpPr/>
          <p:nvPr/>
        </p:nvCxnSpPr>
        <p:spPr bwMode="auto">
          <a:xfrm flipH="1">
            <a:off x="2895600" y="1735874"/>
            <a:ext cx="838200" cy="397726"/>
          </a:xfrm>
          <a:prstGeom prst="straightConnector1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3352800"/>
            <a:ext cx="8659518" cy="26943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5800" y="1371600"/>
            <a:ext cx="6791325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Straight Connector 7"/>
          <p:cNvCxnSpPr/>
          <p:nvPr/>
        </p:nvCxnSpPr>
        <p:spPr bwMode="auto">
          <a:xfrm>
            <a:off x="609600" y="2971800"/>
            <a:ext cx="7391400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" name="Rounded Rectangle 10"/>
          <p:cNvSpPr/>
          <p:nvPr/>
        </p:nvSpPr>
        <p:spPr bwMode="auto">
          <a:xfrm>
            <a:off x="1371600" y="5029200"/>
            <a:ext cx="381000" cy="228600"/>
          </a:xfrm>
          <a:prstGeom prst="round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Rounded Rectangle 11"/>
          <p:cNvSpPr/>
          <p:nvPr/>
        </p:nvSpPr>
        <p:spPr bwMode="auto">
          <a:xfrm>
            <a:off x="8229600" y="5334000"/>
            <a:ext cx="533400" cy="304800"/>
          </a:xfrm>
          <a:prstGeom prst="roundRect">
            <a:avLst/>
          </a:prstGeom>
          <a:solidFill>
            <a:srgbClr val="FFCC66">
              <a:alpha val="10000"/>
            </a:srgbClr>
          </a:solidFill>
          <a:ln w="1905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Rounded Rectangle 13"/>
          <p:cNvSpPr/>
          <p:nvPr/>
        </p:nvSpPr>
        <p:spPr bwMode="auto">
          <a:xfrm>
            <a:off x="1600200" y="5334000"/>
            <a:ext cx="990600" cy="304800"/>
          </a:xfrm>
          <a:prstGeom prst="roundRect">
            <a:avLst/>
          </a:prstGeom>
          <a:noFill/>
          <a:ln w="2540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Rounded Rectangle 14"/>
          <p:cNvSpPr/>
          <p:nvPr/>
        </p:nvSpPr>
        <p:spPr bwMode="auto">
          <a:xfrm>
            <a:off x="990600" y="5638800"/>
            <a:ext cx="2133600" cy="304800"/>
          </a:xfrm>
          <a:prstGeom prst="roundRect">
            <a:avLst/>
          </a:prstGeom>
          <a:noFill/>
          <a:ln w="25400" cap="flat" cmpd="sng" algn="ctr">
            <a:solidFill>
              <a:srgbClr val="73C8F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Rounded Rectangle 15"/>
          <p:cNvSpPr/>
          <p:nvPr/>
        </p:nvSpPr>
        <p:spPr bwMode="auto">
          <a:xfrm>
            <a:off x="2590800" y="3429000"/>
            <a:ext cx="1447800" cy="304800"/>
          </a:xfrm>
          <a:prstGeom prst="roundRect">
            <a:avLst/>
          </a:prstGeom>
          <a:noFill/>
          <a:ln w="25400" cap="flat" cmpd="sng" algn="ctr">
            <a:solidFill>
              <a:srgbClr val="CC66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dirty="0">
              <a:ln>
                <a:noFill/>
              </a:ln>
              <a:solidFill>
                <a:srgbClr val="6600FF"/>
              </a:solidFill>
              <a:effectLst/>
              <a:latin typeface="Arial" charset="0"/>
            </a:endParaRPr>
          </a:p>
        </p:txBody>
      </p:sp>
      <p:sp>
        <p:nvSpPr>
          <p:cNvPr id="17" name="Rounded Rectangle 16"/>
          <p:cNvSpPr/>
          <p:nvPr/>
        </p:nvSpPr>
        <p:spPr bwMode="auto">
          <a:xfrm>
            <a:off x="990600" y="4343400"/>
            <a:ext cx="2514600" cy="609600"/>
          </a:xfrm>
          <a:prstGeom prst="roundRect">
            <a:avLst/>
          </a:prstGeom>
          <a:noFill/>
          <a:ln w="25400" cap="flat" cmpd="sng" algn="ctr">
            <a:solidFill>
              <a:srgbClr val="CC66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dirty="0">
              <a:ln>
                <a:noFill/>
              </a:ln>
              <a:solidFill>
                <a:srgbClr val="6600FF"/>
              </a:solidFill>
              <a:effectLst/>
              <a:latin typeface="Arial" charset="0"/>
            </a:endParaRPr>
          </a:p>
        </p:txBody>
      </p:sp>
      <p:sp>
        <p:nvSpPr>
          <p:cNvPr id="18" name="Rounded Rectangle 17"/>
          <p:cNvSpPr/>
          <p:nvPr/>
        </p:nvSpPr>
        <p:spPr bwMode="auto">
          <a:xfrm>
            <a:off x="5105400" y="5334000"/>
            <a:ext cx="533400" cy="304800"/>
          </a:xfrm>
          <a:prstGeom prst="roundRect">
            <a:avLst/>
          </a:prstGeom>
          <a:solidFill>
            <a:srgbClr val="FFCC66">
              <a:alpha val="10000"/>
            </a:srgbClr>
          </a:solidFill>
          <a:ln w="1905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B5A2E3-8723-460F-8E82-F8895E71059B}"/>
              </a:ext>
            </a:extLst>
          </p:cNvPr>
          <p:cNvSpPr txBox="1"/>
          <p:nvPr/>
        </p:nvSpPr>
        <p:spPr>
          <a:xfrm>
            <a:off x="297110" y="6287402"/>
            <a:ext cx="7904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See also: </a:t>
            </a:r>
            <a:r>
              <a:rPr lang="en-US" dirty="0">
                <a:hlinkClick r:id="rId5"/>
              </a:rPr>
              <a:t>Why is the empty dictionary a dangerous default value in Python?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6413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1999" y="1295400"/>
            <a:ext cx="4372563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it work?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787935-F1CA-4C2D-9E59-7592375890A0}" type="slidenum">
              <a:rPr lang="ar-SA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5867400" y="2438400"/>
            <a:ext cx="1828800" cy="8382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700" dirty="0">
                <a:latin typeface="Arial" charset="0"/>
              </a:rPr>
              <a:t>n = 4</a:t>
            </a:r>
          </a:p>
        </p:txBody>
      </p:sp>
      <p:sp>
        <p:nvSpPr>
          <p:cNvPr id="8" name="Right Arrow 7"/>
          <p:cNvSpPr/>
          <p:nvPr/>
        </p:nvSpPr>
        <p:spPr bwMode="auto">
          <a:xfrm>
            <a:off x="609600" y="1524000"/>
            <a:ext cx="457200" cy="228600"/>
          </a:xfrm>
          <a:prstGeom prst="rightArrow">
            <a:avLst/>
          </a:prstGeom>
          <a:noFill/>
          <a:ln w="38100" cap="flat" cmpd="sng" algn="ctr">
            <a:solidFill>
              <a:srgbClr val="CC66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615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1999" y="1295400"/>
            <a:ext cx="4372563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it work?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787935-F1CA-4C2D-9E59-7592375890A0}" type="slidenum">
              <a:rPr lang="ar-SA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5867400" y="2438400"/>
            <a:ext cx="1828800" cy="8382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700" dirty="0">
                <a:latin typeface="Arial" charset="0"/>
              </a:rPr>
              <a:t>n = 4</a:t>
            </a:r>
          </a:p>
        </p:txBody>
      </p:sp>
      <p:sp>
        <p:nvSpPr>
          <p:cNvPr id="8" name="Right Arrow 7"/>
          <p:cNvSpPr/>
          <p:nvPr/>
        </p:nvSpPr>
        <p:spPr bwMode="auto">
          <a:xfrm>
            <a:off x="609600" y="1981200"/>
            <a:ext cx="457200" cy="228600"/>
          </a:xfrm>
          <a:prstGeom prst="rightArrow">
            <a:avLst/>
          </a:prstGeom>
          <a:noFill/>
          <a:ln w="38100" cap="flat" cmpd="sng" algn="ctr">
            <a:solidFill>
              <a:srgbClr val="CC66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99340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1999" y="1295400"/>
            <a:ext cx="4372563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it work?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787935-F1CA-4C2D-9E59-7592375890A0}" type="slidenum">
              <a:rPr lang="ar-SA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5867400" y="2438400"/>
            <a:ext cx="1828800" cy="8382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700" dirty="0">
                <a:latin typeface="Arial" charset="0"/>
              </a:rPr>
              <a:t>n = 4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700" dirty="0" err="1">
                <a:latin typeface="Arial" charset="0"/>
              </a:rPr>
              <a:t>mem</a:t>
            </a:r>
            <a:r>
              <a:rPr lang="en-US" sz="1700" dirty="0">
                <a:latin typeface="Arial" charset="0"/>
              </a:rPr>
              <a:t> = {}</a:t>
            </a:r>
          </a:p>
        </p:txBody>
      </p:sp>
      <p:sp>
        <p:nvSpPr>
          <p:cNvPr id="8" name="Right Arrow 7"/>
          <p:cNvSpPr/>
          <p:nvPr/>
        </p:nvSpPr>
        <p:spPr bwMode="auto">
          <a:xfrm>
            <a:off x="609600" y="2209800"/>
            <a:ext cx="457200" cy="228600"/>
          </a:xfrm>
          <a:prstGeom prst="rightArrow">
            <a:avLst/>
          </a:prstGeom>
          <a:noFill/>
          <a:ln w="38100" cap="flat" cmpd="sng" algn="ctr">
            <a:solidFill>
              <a:srgbClr val="CC66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23783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1999" y="1295400"/>
            <a:ext cx="4372563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it work?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787935-F1CA-4C2D-9E59-7592375890A0}" type="slidenum">
              <a:rPr lang="ar-SA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5867400" y="2438400"/>
            <a:ext cx="1828800" cy="8382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700" dirty="0">
                <a:latin typeface="Arial" charset="0"/>
              </a:rPr>
              <a:t>n = 4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700" dirty="0" err="1">
                <a:latin typeface="Arial" charset="0"/>
              </a:rPr>
              <a:t>mem</a:t>
            </a:r>
            <a:r>
              <a:rPr lang="en-US" sz="1700" dirty="0">
                <a:latin typeface="Arial" charset="0"/>
              </a:rPr>
              <a:t> = {}</a:t>
            </a:r>
          </a:p>
        </p:txBody>
      </p:sp>
      <p:sp>
        <p:nvSpPr>
          <p:cNvPr id="8" name="Right Arrow 7"/>
          <p:cNvSpPr/>
          <p:nvPr/>
        </p:nvSpPr>
        <p:spPr bwMode="auto">
          <a:xfrm>
            <a:off x="609600" y="2514600"/>
            <a:ext cx="457200" cy="228600"/>
          </a:xfrm>
          <a:prstGeom prst="rightArrow">
            <a:avLst/>
          </a:prstGeom>
          <a:noFill/>
          <a:ln w="38100" cap="flat" cmpd="sng" algn="ctr">
            <a:solidFill>
              <a:srgbClr val="CC66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203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5"/>
          <p:cNvSpPr txBox="1">
            <a:spLocks noGrp="1"/>
          </p:cNvSpPr>
          <p:nvPr/>
        </p:nvSpPr>
        <p:spPr bwMode="auto">
          <a:xfrm>
            <a:off x="6553200" y="6400800"/>
            <a:ext cx="2133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spcBef>
                <a:spcPct val="0"/>
              </a:spcBef>
            </a:pPr>
            <a:fld id="{E3AC4686-9DA6-43DF-B951-67444D572874}" type="slidenum">
              <a:rPr lang="he-IL" sz="1400">
                <a:cs typeface="Arial" pitchFamily="34" charset="0"/>
              </a:rPr>
              <a:pPr algn="r">
                <a:spcBef>
                  <a:spcPct val="0"/>
                </a:spcBef>
              </a:pPr>
              <a:t>2</a:t>
            </a:fld>
            <a:endParaRPr lang="en-US" sz="1400">
              <a:cs typeface="Arial" pitchFamily="34" charset="0"/>
            </a:endParaRPr>
          </a:p>
        </p:txBody>
      </p:sp>
      <p:sp>
        <p:nvSpPr>
          <p:cNvPr id="30723" name="Rectangle 2"/>
          <p:cNvSpPr>
            <a:spLocks noChangeArrowheads="1"/>
          </p:cNvSpPr>
          <p:nvPr/>
        </p:nvSpPr>
        <p:spPr bwMode="auto">
          <a:xfrm>
            <a:off x="76200" y="0"/>
            <a:ext cx="88392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4400" dirty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Plan</a:t>
            </a:r>
            <a:endParaRPr lang="en-US" sz="3200" dirty="0">
              <a:solidFill>
                <a:srgbClr val="CC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724" name="Oval 4"/>
          <p:cNvSpPr>
            <a:spLocks noChangeArrowheads="1"/>
          </p:cNvSpPr>
          <p:nvPr/>
        </p:nvSpPr>
        <p:spPr bwMode="auto">
          <a:xfrm>
            <a:off x="1828800" y="3962400"/>
            <a:ext cx="3657600" cy="838200"/>
          </a:xfrm>
          <a:prstGeom prst="ellipse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he-IL"/>
          </a:p>
        </p:txBody>
      </p:sp>
      <p:sp>
        <p:nvSpPr>
          <p:cNvPr id="30725" name="Oval 5"/>
          <p:cNvSpPr>
            <a:spLocks noChangeArrowheads="1"/>
          </p:cNvSpPr>
          <p:nvPr/>
        </p:nvSpPr>
        <p:spPr bwMode="auto">
          <a:xfrm>
            <a:off x="1905000" y="4038600"/>
            <a:ext cx="3962400" cy="1066800"/>
          </a:xfrm>
          <a:prstGeom prst="ellipse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he-IL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419100" y="1235779"/>
            <a:ext cx="83058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indent="361950">
              <a:buFont typeface="Arial" pitchFamily="34" charset="0"/>
              <a:buChar char="•"/>
              <a:tabLst>
                <a:tab pos="266700" algn="l"/>
              </a:tabLst>
            </a:pPr>
            <a:r>
              <a:rPr lang="en-US" sz="2400" b="1" dirty="0" err="1">
                <a:solidFill>
                  <a:schemeClr val="accent2"/>
                </a:solidFill>
                <a:cs typeface="Arial" panose="020B0604020202020204" pitchFamily="34" charset="0"/>
              </a:rPr>
              <a:t>Memoization</a:t>
            </a:r>
            <a:r>
              <a:rPr lang="en-US" sz="2400" dirty="0">
                <a:solidFill>
                  <a:schemeClr val="accent2"/>
                </a:solidFill>
                <a:cs typeface="Arial" panose="020B0604020202020204" pitchFamily="34" charset="0"/>
              </a:rPr>
              <a:t> – A dynamic programming technique:</a:t>
            </a:r>
          </a:p>
          <a:p>
            <a:pPr marL="457200" lvl="2" indent="361950">
              <a:spcBef>
                <a:spcPct val="20000"/>
              </a:spcBef>
              <a:buFontTx/>
              <a:buChar char="•"/>
              <a:tabLst>
                <a:tab pos="266700" algn="l"/>
              </a:tabLst>
            </a:pPr>
            <a:r>
              <a:rPr lang="en-US" sz="2400" dirty="0">
                <a:solidFill>
                  <a:schemeClr val="accent2"/>
                </a:solidFill>
                <a:cs typeface="Arial" panose="020B0604020202020204" pitchFamily="34" charset="0"/>
              </a:rPr>
              <a:t>Examples: </a:t>
            </a:r>
          </a:p>
          <a:p>
            <a:pPr marL="914400" lvl="3" indent="361950">
              <a:spcBef>
                <a:spcPct val="20000"/>
              </a:spcBef>
              <a:buFontTx/>
              <a:buChar char="•"/>
              <a:tabLst>
                <a:tab pos="266700" algn="l"/>
              </a:tabLst>
            </a:pPr>
            <a:r>
              <a:rPr lang="en-US" sz="2400" dirty="0">
                <a:solidFill>
                  <a:schemeClr val="accent2"/>
                </a:solidFill>
                <a:cs typeface="Arial" panose="020B0604020202020204" pitchFamily="34" charset="0"/>
              </a:rPr>
              <a:t>Fibonacci</a:t>
            </a:r>
          </a:p>
          <a:p>
            <a:pPr marL="914400" lvl="3" indent="361950">
              <a:spcBef>
                <a:spcPct val="20000"/>
              </a:spcBef>
              <a:buFontTx/>
              <a:buChar char="•"/>
              <a:tabLst>
                <a:tab pos="266700" algn="l"/>
              </a:tabLst>
            </a:pPr>
            <a:r>
              <a:rPr lang="en-US" sz="2400" dirty="0" err="1">
                <a:solidFill>
                  <a:schemeClr val="accent2"/>
                </a:solidFill>
                <a:cs typeface="Arial" panose="020B0604020202020204" pitchFamily="34" charset="0"/>
              </a:rPr>
              <a:t>Sublist</a:t>
            </a:r>
            <a:r>
              <a:rPr lang="en-US" sz="2400" dirty="0">
                <a:solidFill>
                  <a:schemeClr val="accent2"/>
                </a:solidFill>
                <a:cs typeface="Arial" panose="020B0604020202020204" pitchFamily="34" charset="0"/>
              </a:rPr>
              <a:t> sum</a:t>
            </a:r>
          </a:p>
          <a:p>
            <a:pPr marL="914400" lvl="3" indent="361950">
              <a:spcBef>
                <a:spcPct val="20000"/>
              </a:spcBef>
              <a:buFontTx/>
              <a:buChar char="•"/>
              <a:tabLst>
                <a:tab pos="266700" algn="l"/>
              </a:tabLst>
            </a:pPr>
            <a:r>
              <a:rPr lang="en-US" sz="2400" dirty="0" err="1">
                <a:solidFill>
                  <a:schemeClr val="accent2"/>
                </a:solidFill>
                <a:cs typeface="Arial" panose="020B0604020202020204" pitchFamily="34" charset="0"/>
              </a:rPr>
              <a:t>Knapsac</a:t>
            </a:r>
            <a:endParaRPr lang="en-US" sz="2400" dirty="0">
              <a:solidFill>
                <a:schemeClr val="accent2"/>
              </a:solidFill>
              <a:cs typeface="Arial" panose="020B0604020202020204" pitchFamily="34" charset="0"/>
            </a:endParaRPr>
          </a:p>
          <a:p>
            <a:pPr marL="914400" lvl="3" indent="361950">
              <a:spcBef>
                <a:spcPct val="20000"/>
              </a:spcBef>
              <a:buFontTx/>
              <a:buChar char="•"/>
              <a:tabLst>
                <a:tab pos="266700" algn="l"/>
              </a:tabLst>
            </a:pPr>
            <a:r>
              <a:rPr lang="en-US" sz="2400" dirty="0">
                <a:solidFill>
                  <a:schemeClr val="accent2"/>
                </a:solidFill>
                <a:cs typeface="Arial" panose="020B0604020202020204" pitchFamily="34" charset="0"/>
              </a:rPr>
              <a:t>LCS</a:t>
            </a:r>
          </a:p>
          <a:p>
            <a:pPr marL="357188" indent="-357188">
              <a:spcBef>
                <a:spcPct val="20000"/>
              </a:spcBef>
              <a:buFontTx/>
              <a:buChar char="•"/>
            </a:pPr>
            <a:endParaRPr lang="en-US" sz="2000" dirty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  <a:p>
            <a:pPr marL="357188" indent="-357188">
              <a:spcBef>
                <a:spcPct val="20000"/>
              </a:spcBef>
              <a:buFontTx/>
              <a:buChar char="•"/>
            </a:pPr>
            <a:endParaRPr lang="en-US" sz="2000" dirty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מלבן 1"/>
          <p:cNvSpPr/>
          <p:nvPr/>
        </p:nvSpPr>
        <p:spPr>
          <a:xfrm>
            <a:off x="5791200" y="6315045"/>
            <a:ext cx="259237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lvl="2">
              <a:spcBef>
                <a:spcPct val="20000"/>
              </a:spcBef>
              <a:tabLst>
                <a:tab pos="266700" algn="l"/>
              </a:tabLst>
            </a:pPr>
            <a:r>
              <a:rPr lang="en-US" sz="2000" dirty="0">
                <a:solidFill>
                  <a:schemeClr val="accent2"/>
                </a:solidFill>
                <a:cs typeface="Arial" panose="020B0604020202020204" pitchFamily="34" charset="0"/>
              </a:rPr>
              <a:t>(* If time permits)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1999" y="1295400"/>
            <a:ext cx="4372563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it work?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787935-F1CA-4C2D-9E59-7592375890A0}" type="slidenum">
              <a:rPr lang="ar-SA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5867400" y="2438400"/>
            <a:ext cx="1828800" cy="8382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700" dirty="0">
                <a:latin typeface="Arial" charset="0"/>
              </a:rPr>
              <a:t>n = 4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700" dirty="0" err="1">
                <a:latin typeface="Arial" charset="0"/>
              </a:rPr>
              <a:t>mem</a:t>
            </a:r>
            <a:r>
              <a:rPr lang="en-US" sz="1700" dirty="0">
                <a:latin typeface="Arial" charset="0"/>
              </a:rPr>
              <a:t> = {}</a:t>
            </a:r>
          </a:p>
        </p:txBody>
      </p:sp>
      <p:sp>
        <p:nvSpPr>
          <p:cNvPr id="8" name="Right Arrow 7"/>
          <p:cNvSpPr/>
          <p:nvPr/>
        </p:nvSpPr>
        <p:spPr bwMode="auto">
          <a:xfrm>
            <a:off x="609600" y="2743200"/>
            <a:ext cx="457200" cy="228600"/>
          </a:xfrm>
          <a:prstGeom prst="rightArrow">
            <a:avLst/>
          </a:prstGeom>
          <a:noFill/>
          <a:ln w="38100" cap="flat" cmpd="sng" algn="ctr">
            <a:solidFill>
              <a:srgbClr val="CC66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2819400" y="2743200"/>
            <a:ext cx="1981200" cy="228600"/>
          </a:xfrm>
          <a:prstGeom prst="rect">
            <a:avLst/>
          </a:prstGeom>
          <a:noFill/>
          <a:ln w="25400" cap="flat" cmpd="sng" algn="ctr">
            <a:solidFill>
              <a:srgbClr val="FF99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958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1999" y="1295400"/>
            <a:ext cx="4372563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it work?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787935-F1CA-4C2D-9E59-7592375890A0}" type="slidenum">
              <a:rPr lang="ar-SA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5867400" y="2438400"/>
            <a:ext cx="1828800" cy="8382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700" dirty="0">
                <a:latin typeface="Arial" charset="0"/>
              </a:rPr>
              <a:t>n = 4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700" dirty="0" err="1">
                <a:latin typeface="Arial" charset="0"/>
              </a:rPr>
              <a:t>mem</a:t>
            </a:r>
            <a:r>
              <a:rPr lang="en-US" sz="1700" dirty="0">
                <a:latin typeface="Arial" charset="0"/>
              </a:rPr>
              <a:t> = {}</a:t>
            </a:r>
          </a:p>
        </p:txBody>
      </p:sp>
      <p:sp>
        <p:nvSpPr>
          <p:cNvPr id="8" name="Right Arrow 7"/>
          <p:cNvSpPr/>
          <p:nvPr/>
        </p:nvSpPr>
        <p:spPr bwMode="auto">
          <a:xfrm>
            <a:off x="609600" y="1524000"/>
            <a:ext cx="457200" cy="228600"/>
          </a:xfrm>
          <a:prstGeom prst="rightArrow">
            <a:avLst/>
          </a:prstGeom>
          <a:noFill/>
          <a:ln w="38100" cap="flat" cmpd="sng" algn="ctr">
            <a:solidFill>
              <a:srgbClr val="CC66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4572000" y="3505200"/>
            <a:ext cx="1828800" cy="8382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700" dirty="0">
                <a:latin typeface="Arial" charset="0"/>
              </a:rPr>
              <a:t>n = 3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700" dirty="0" err="1">
                <a:latin typeface="Arial" charset="0"/>
              </a:rPr>
              <a:t>mem</a:t>
            </a:r>
            <a:r>
              <a:rPr lang="en-US" sz="1700" dirty="0">
                <a:latin typeface="Arial" charset="0"/>
              </a:rPr>
              <a:t> = {}</a:t>
            </a:r>
          </a:p>
        </p:txBody>
      </p:sp>
    </p:spTree>
    <p:extLst>
      <p:ext uri="{BB962C8B-B14F-4D97-AF65-F5344CB8AC3E}">
        <p14:creationId xmlns:p14="http://schemas.microsoft.com/office/powerpoint/2010/main" val="24623663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1999" y="1295400"/>
            <a:ext cx="4372563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it work?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787935-F1CA-4C2D-9E59-7592375890A0}" type="slidenum">
              <a:rPr lang="ar-SA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5867400" y="2438400"/>
            <a:ext cx="1828800" cy="8382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700" dirty="0">
                <a:latin typeface="Arial" charset="0"/>
              </a:rPr>
              <a:t>n = 4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700" dirty="0" err="1">
                <a:latin typeface="Arial" charset="0"/>
              </a:rPr>
              <a:t>mem</a:t>
            </a:r>
            <a:r>
              <a:rPr lang="en-US" sz="1700" dirty="0">
                <a:latin typeface="Arial" charset="0"/>
              </a:rPr>
              <a:t> = {}</a:t>
            </a:r>
          </a:p>
        </p:txBody>
      </p:sp>
      <p:sp>
        <p:nvSpPr>
          <p:cNvPr id="8" name="Right Arrow 7"/>
          <p:cNvSpPr/>
          <p:nvPr/>
        </p:nvSpPr>
        <p:spPr bwMode="auto">
          <a:xfrm>
            <a:off x="609600" y="1981200"/>
            <a:ext cx="457200" cy="228600"/>
          </a:xfrm>
          <a:prstGeom prst="rightArrow">
            <a:avLst/>
          </a:prstGeom>
          <a:noFill/>
          <a:ln w="38100" cap="flat" cmpd="sng" algn="ctr">
            <a:solidFill>
              <a:srgbClr val="CC66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4572000" y="3505200"/>
            <a:ext cx="1828800" cy="8382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700" dirty="0">
                <a:latin typeface="Arial" charset="0"/>
              </a:rPr>
              <a:t>n = 3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700" dirty="0" err="1">
                <a:latin typeface="Arial" charset="0"/>
              </a:rPr>
              <a:t>mem</a:t>
            </a:r>
            <a:r>
              <a:rPr lang="en-US" sz="1700" dirty="0">
                <a:latin typeface="Arial" charset="0"/>
              </a:rPr>
              <a:t> = {}</a:t>
            </a:r>
          </a:p>
        </p:txBody>
      </p:sp>
    </p:spTree>
    <p:extLst>
      <p:ext uri="{BB962C8B-B14F-4D97-AF65-F5344CB8AC3E}">
        <p14:creationId xmlns:p14="http://schemas.microsoft.com/office/powerpoint/2010/main" val="2268300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1999" y="1295400"/>
            <a:ext cx="4372563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it work?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787935-F1CA-4C2D-9E59-7592375890A0}" type="slidenum">
              <a:rPr lang="ar-SA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5867400" y="2438400"/>
            <a:ext cx="1828800" cy="8382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700" dirty="0">
                <a:latin typeface="Arial" charset="0"/>
              </a:rPr>
              <a:t>n = 4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700" dirty="0" err="1">
                <a:latin typeface="Arial" charset="0"/>
              </a:rPr>
              <a:t>mem</a:t>
            </a:r>
            <a:r>
              <a:rPr lang="en-US" sz="1700" dirty="0">
                <a:latin typeface="Arial" charset="0"/>
              </a:rPr>
              <a:t> = {}</a:t>
            </a:r>
          </a:p>
        </p:txBody>
      </p:sp>
      <p:sp>
        <p:nvSpPr>
          <p:cNvPr id="8" name="Right Arrow 7"/>
          <p:cNvSpPr/>
          <p:nvPr/>
        </p:nvSpPr>
        <p:spPr bwMode="auto">
          <a:xfrm>
            <a:off x="609600" y="2438400"/>
            <a:ext cx="457200" cy="228600"/>
          </a:xfrm>
          <a:prstGeom prst="rightArrow">
            <a:avLst/>
          </a:prstGeom>
          <a:noFill/>
          <a:ln w="38100" cap="flat" cmpd="sng" algn="ctr">
            <a:solidFill>
              <a:srgbClr val="CC66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4572000" y="3505200"/>
            <a:ext cx="1828800" cy="8382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700" dirty="0">
                <a:latin typeface="Arial" charset="0"/>
              </a:rPr>
              <a:t>n = 3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700" dirty="0" err="1">
                <a:latin typeface="Arial" charset="0"/>
              </a:rPr>
              <a:t>mem</a:t>
            </a:r>
            <a:r>
              <a:rPr lang="en-US" sz="1700" dirty="0">
                <a:latin typeface="Arial" charset="0"/>
              </a:rPr>
              <a:t> = {}</a:t>
            </a:r>
          </a:p>
        </p:txBody>
      </p:sp>
    </p:spTree>
    <p:extLst>
      <p:ext uri="{BB962C8B-B14F-4D97-AF65-F5344CB8AC3E}">
        <p14:creationId xmlns:p14="http://schemas.microsoft.com/office/powerpoint/2010/main" val="27921180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1999" y="1295400"/>
            <a:ext cx="4372563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it work?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787935-F1CA-4C2D-9E59-7592375890A0}" type="slidenum">
              <a:rPr lang="ar-SA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5867400" y="2438400"/>
            <a:ext cx="1828800" cy="8382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700" dirty="0">
                <a:latin typeface="Arial" charset="0"/>
              </a:rPr>
              <a:t>n = 4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700" dirty="0" err="1">
                <a:latin typeface="Arial" charset="0"/>
              </a:rPr>
              <a:t>mem</a:t>
            </a:r>
            <a:r>
              <a:rPr lang="en-US" sz="1700" dirty="0">
                <a:latin typeface="Arial" charset="0"/>
              </a:rPr>
              <a:t> = {}</a:t>
            </a:r>
          </a:p>
        </p:txBody>
      </p:sp>
      <p:sp>
        <p:nvSpPr>
          <p:cNvPr id="8" name="Right Arrow 7"/>
          <p:cNvSpPr/>
          <p:nvPr/>
        </p:nvSpPr>
        <p:spPr bwMode="auto">
          <a:xfrm>
            <a:off x="609600" y="2743200"/>
            <a:ext cx="457200" cy="228600"/>
          </a:xfrm>
          <a:prstGeom prst="rightArrow">
            <a:avLst/>
          </a:prstGeom>
          <a:noFill/>
          <a:ln w="38100" cap="flat" cmpd="sng" algn="ctr">
            <a:solidFill>
              <a:srgbClr val="CC66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4572000" y="3505200"/>
            <a:ext cx="1828800" cy="8382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700" dirty="0">
                <a:latin typeface="Arial" charset="0"/>
              </a:rPr>
              <a:t>n = 3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700" dirty="0" err="1">
                <a:latin typeface="Arial" charset="0"/>
              </a:rPr>
              <a:t>mem</a:t>
            </a:r>
            <a:r>
              <a:rPr lang="en-US" sz="1700" dirty="0">
                <a:latin typeface="Arial" charset="0"/>
              </a:rPr>
              <a:t> = {}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2819400" y="2743200"/>
            <a:ext cx="1981200" cy="228600"/>
          </a:xfrm>
          <a:prstGeom prst="rect">
            <a:avLst/>
          </a:prstGeom>
          <a:noFill/>
          <a:ln w="25400" cap="flat" cmpd="sng" algn="ctr">
            <a:solidFill>
              <a:srgbClr val="FF99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6877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1999" y="1295400"/>
            <a:ext cx="4372563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it work?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787935-F1CA-4C2D-9E59-7592375890A0}" type="slidenum">
              <a:rPr lang="ar-SA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5867400" y="2438400"/>
            <a:ext cx="1828800" cy="8382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700" dirty="0">
                <a:latin typeface="Arial" charset="0"/>
              </a:rPr>
              <a:t>n = 4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700" dirty="0" err="1">
                <a:latin typeface="Arial" charset="0"/>
              </a:rPr>
              <a:t>mem</a:t>
            </a:r>
            <a:r>
              <a:rPr lang="en-US" sz="1700" dirty="0">
                <a:latin typeface="Arial" charset="0"/>
              </a:rPr>
              <a:t> = {}</a:t>
            </a:r>
          </a:p>
        </p:txBody>
      </p:sp>
      <p:sp>
        <p:nvSpPr>
          <p:cNvPr id="8" name="Right Arrow 7"/>
          <p:cNvSpPr/>
          <p:nvPr/>
        </p:nvSpPr>
        <p:spPr bwMode="auto">
          <a:xfrm>
            <a:off x="609600" y="1524000"/>
            <a:ext cx="457200" cy="228600"/>
          </a:xfrm>
          <a:prstGeom prst="rightArrow">
            <a:avLst/>
          </a:prstGeom>
          <a:noFill/>
          <a:ln w="38100" cap="flat" cmpd="sng" algn="ctr">
            <a:solidFill>
              <a:srgbClr val="CC66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4572000" y="3505200"/>
            <a:ext cx="1828800" cy="8382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700" dirty="0">
                <a:latin typeface="Arial" charset="0"/>
              </a:rPr>
              <a:t>n = 3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700" dirty="0" err="1">
                <a:latin typeface="Arial" charset="0"/>
              </a:rPr>
              <a:t>mem</a:t>
            </a:r>
            <a:r>
              <a:rPr lang="en-US" sz="1700" dirty="0">
                <a:latin typeface="Arial" charset="0"/>
              </a:rPr>
              <a:t> = {}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3733800" y="4572000"/>
            <a:ext cx="1828800" cy="8382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700" dirty="0">
                <a:latin typeface="Arial" charset="0"/>
              </a:rPr>
              <a:t>n = 2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700" dirty="0" err="1">
                <a:latin typeface="Arial" charset="0"/>
              </a:rPr>
              <a:t>mem</a:t>
            </a:r>
            <a:r>
              <a:rPr lang="en-US" sz="1700" dirty="0">
                <a:latin typeface="Arial" charset="0"/>
              </a:rPr>
              <a:t> = {}</a:t>
            </a:r>
          </a:p>
        </p:txBody>
      </p:sp>
    </p:spTree>
    <p:extLst>
      <p:ext uri="{BB962C8B-B14F-4D97-AF65-F5344CB8AC3E}">
        <p14:creationId xmlns:p14="http://schemas.microsoft.com/office/powerpoint/2010/main" val="36054948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1999" y="1295400"/>
            <a:ext cx="4372563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it work?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787935-F1CA-4C2D-9E59-7592375890A0}" type="slidenum">
              <a:rPr lang="ar-SA" smtClean="0"/>
              <a:pPr>
                <a:defRPr/>
              </a:pPr>
              <a:t>26</a:t>
            </a:fld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5867400" y="2438400"/>
            <a:ext cx="1828800" cy="8382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700" dirty="0">
                <a:latin typeface="Arial" charset="0"/>
              </a:rPr>
              <a:t>n = 4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700" dirty="0" err="1">
                <a:latin typeface="Arial" charset="0"/>
              </a:rPr>
              <a:t>mem</a:t>
            </a:r>
            <a:r>
              <a:rPr lang="en-US" sz="1700" dirty="0">
                <a:latin typeface="Arial" charset="0"/>
              </a:rPr>
              <a:t> = {}</a:t>
            </a:r>
          </a:p>
        </p:txBody>
      </p:sp>
      <p:sp>
        <p:nvSpPr>
          <p:cNvPr id="8" name="Right Arrow 7"/>
          <p:cNvSpPr/>
          <p:nvPr/>
        </p:nvSpPr>
        <p:spPr bwMode="auto">
          <a:xfrm>
            <a:off x="609600" y="1981200"/>
            <a:ext cx="457200" cy="228600"/>
          </a:xfrm>
          <a:prstGeom prst="rightArrow">
            <a:avLst/>
          </a:prstGeom>
          <a:noFill/>
          <a:ln w="38100" cap="flat" cmpd="sng" algn="ctr">
            <a:solidFill>
              <a:srgbClr val="CC66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4572000" y="3505200"/>
            <a:ext cx="1828800" cy="8382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700" dirty="0">
                <a:latin typeface="Arial" charset="0"/>
              </a:rPr>
              <a:t>n = 3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700" dirty="0" err="1">
                <a:latin typeface="Arial" charset="0"/>
              </a:rPr>
              <a:t>mem</a:t>
            </a:r>
            <a:r>
              <a:rPr lang="en-US" sz="1700" dirty="0">
                <a:latin typeface="Arial" charset="0"/>
              </a:rPr>
              <a:t> = {}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3733800" y="4572000"/>
            <a:ext cx="1828800" cy="8382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700" dirty="0">
                <a:latin typeface="Arial" charset="0"/>
              </a:rPr>
              <a:t>n = 2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700" dirty="0" err="1">
                <a:latin typeface="Arial" charset="0"/>
              </a:rPr>
              <a:t>mem</a:t>
            </a:r>
            <a:r>
              <a:rPr lang="en-US" sz="1700" dirty="0">
                <a:latin typeface="Arial" charset="0"/>
              </a:rPr>
              <a:t> = {}</a:t>
            </a:r>
          </a:p>
        </p:txBody>
      </p:sp>
    </p:spTree>
    <p:extLst>
      <p:ext uri="{BB962C8B-B14F-4D97-AF65-F5344CB8AC3E}">
        <p14:creationId xmlns:p14="http://schemas.microsoft.com/office/powerpoint/2010/main" val="4542926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1999" y="1295400"/>
            <a:ext cx="4372563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it work?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787935-F1CA-4C2D-9E59-7592375890A0}" type="slidenum">
              <a:rPr lang="ar-SA" smtClean="0"/>
              <a:pPr>
                <a:defRPr/>
              </a:pPr>
              <a:t>27</a:t>
            </a:fld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5867400" y="2438400"/>
            <a:ext cx="1828800" cy="8382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700" dirty="0">
                <a:latin typeface="Arial" charset="0"/>
              </a:rPr>
              <a:t>n = 4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700" dirty="0" err="1">
                <a:latin typeface="Arial" charset="0"/>
              </a:rPr>
              <a:t>mem</a:t>
            </a:r>
            <a:r>
              <a:rPr lang="en-US" sz="1700" dirty="0">
                <a:latin typeface="Arial" charset="0"/>
              </a:rPr>
              <a:t> = {}</a:t>
            </a:r>
          </a:p>
        </p:txBody>
      </p:sp>
      <p:sp>
        <p:nvSpPr>
          <p:cNvPr id="8" name="Right Arrow 7"/>
          <p:cNvSpPr/>
          <p:nvPr/>
        </p:nvSpPr>
        <p:spPr bwMode="auto">
          <a:xfrm>
            <a:off x="609600" y="2514600"/>
            <a:ext cx="457200" cy="228600"/>
          </a:xfrm>
          <a:prstGeom prst="rightArrow">
            <a:avLst/>
          </a:prstGeom>
          <a:noFill/>
          <a:ln w="38100" cap="flat" cmpd="sng" algn="ctr">
            <a:solidFill>
              <a:srgbClr val="CC66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4572000" y="3505200"/>
            <a:ext cx="1828800" cy="8382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700" dirty="0">
                <a:latin typeface="Arial" charset="0"/>
              </a:rPr>
              <a:t>n = 3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700" dirty="0" err="1">
                <a:latin typeface="Arial" charset="0"/>
              </a:rPr>
              <a:t>mem</a:t>
            </a:r>
            <a:r>
              <a:rPr lang="en-US" sz="1700" dirty="0">
                <a:latin typeface="Arial" charset="0"/>
              </a:rPr>
              <a:t> = {}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3733800" y="4572000"/>
            <a:ext cx="1828800" cy="8382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700" dirty="0">
                <a:latin typeface="Arial" charset="0"/>
              </a:rPr>
              <a:t>n = 2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700" dirty="0" err="1">
                <a:latin typeface="Arial" charset="0"/>
              </a:rPr>
              <a:t>mem</a:t>
            </a:r>
            <a:r>
              <a:rPr lang="en-US" sz="1700" dirty="0">
                <a:latin typeface="Arial" charset="0"/>
              </a:rPr>
              <a:t> = {}</a:t>
            </a:r>
          </a:p>
        </p:txBody>
      </p:sp>
    </p:spTree>
    <p:extLst>
      <p:ext uri="{BB962C8B-B14F-4D97-AF65-F5344CB8AC3E}">
        <p14:creationId xmlns:p14="http://schemas.microsoft.com/office/powerpoint/2010/main" val="27522331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1999" y="1295400"/>
            <a:ext cx="4372563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it work?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787935-F1CA-4C2D-9E59-7592375890A0}" type="slidenum">
              <a:rPr lang="ar-SA" smtClean="0"/>
              <a:pPr>
                <a:defRPr/>
              </a:pPr>
              <a:t>28</a:t>
            </a:fld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5867400" y="2438400"/>
            <a:ext cx="1828800" cy="8382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700" dirty="0">
                <a:latin typeface="Arial" charset="0"/>
              </a:rPr>
              <a:t>n = 4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700" dirty="0" err="1">
                <a:latin typeface="Arial" charset="0"/>
              </a:rPr>
              <a:t>mem</a:t>
            </a:r>
            <a:r>
              <a:rPr lang="en-US" sz="1700" dirty="0">
                <a:latin typeface="Arial" charset="0"/>
              </a:rPr>
              <a:t> = {}</a:t>
            </a:r>
          </a:p>
        </p:txBody>
      </p:sp>
      <p:sp>
        <p:nvSpPr>
          <p:cNvPr id="8" name="Right Arrow 7"/>
          <p:cNvSpPr/>
          <p:nvPr/>
        </p:nvSpPr>
        <p:spPr bwMode="auto">
          <a:xfrm>
            <a:off x="609600" y="2743200"/>
            <a:ext cx="457200" cy="228600"/>
          </a:xfrm>
          <a:prstGeom prst="rightArrow">
            <a:avLst/>
          </a:prstGeom>
          <a:noFill/>
          <a:ln w="38100" cap="flat" cmpd="sng" algn="ctr">
            <a:solidFill>
              <a:srgbClr val="CC66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4572000" y="3505200"/>
            <a:ext cx="1828800" cy="8382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700" dirty="0">
                <a:latin typeface="Arial" charset="0"/>
              </a:rPr>
              <a:t>n = 3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700" dirty="0" err="1">
                <a:latin typeface="Arial" charset="0"/>
              </a:rPr>
              <a:t>mem</a:t>
            </a:r>
            <a:r>
              <a:rPr lang="en-US" sz="1700" dirty="0">
                <a:latin typeface="Arial" charset="0"/>
              </a:rPr>
              <a:t> = {}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3733800" y="4572000"/>
            <a:ext cx="1828800" cy="8382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700" dirty="0">
                <a:latin typeface="Arial" charset="0"/>
              </a:rPr>
              <a:t>n = 2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700" dirty="0" err="1">
                <a:latin typeface="Arial" charset="0"/>
              </a:rPr>
              <a:t>mem</a:t>
            </a:r>
            <a:r>
              <a:rPr lang="en-US" sz="1700" dirty="0">
                <a:latin typeface="Arial" charset="0"/>
              </a:rPr>
              <a:t> = {}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2819400" y="2743200"/>
            <a:ext cx="1981200" cy="228600"/>
          </a:xfrm>
          <a:prstGeom prst="rect">
            <a:avLst/>
          </a:prstGeom>
          <a:noFill/>
          <a:ln w="25400" cap="flat" cmpd="sng" algn="ctr">
            <a:solidFill>
              <a:srgbClr val="FF99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651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1999" y="1295400"/>
            <a:ext cx="4372563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it work?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787935-F1CA-4C2D-9E59-7592375890A0}" type="slidenum">
              <a:rPr lang="ar-SA" smtClean="0"/>
              <a:pPr>
                <a:defRPr/>
              </a:pPr>
              <a:t>29</a:t>
            </a:fld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5867400" y="2438400"/>
            <a:ext cx="1828800" cy="8382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700" dirty="0">
                <a:latin typeface="Arial" charset="0"/>
              </a:rPr>
              <a:t>n = 4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700" dirty="0" err="1">
                <a:latin typeface="Arial" charset="0"/>
              </a:rPr>
              <a:t>mem</a:t>
            </a:r>
            <a:r>
              <a:rPr lang="en-US" sz="1700" dirty="0">
                <a:latin typeface="Arial" charset="0"/>
              </a:rPr>
              <a:t> = {}</a:t>
            </a:r>
          </a:p>
        </p:txBody>
      </p:sp>
      <p:sp>
        <p:nvSpPr>
          <p:cNvPr id="8" name="Right Arrow 7"/>
          <p:cNvSpPr/>
          <p:nvPr/>
        </p:nvSpPr>
        <p:spPr bwMode="auto">
          <a:xfrm>
            <a:off x="609600" y="1524000"/>
            <a:ext cx="457200" cy="228600"/>
          </a:xfrm>
          <a:prstGeom prst="rightArrow">
            <a:avLst/>
          </a:prstGeom>
          <a:noFill/>
          <a:ln w="38100" cap="flat" cmpd="sng" algn="ctr">
            <a:solidFill>
              <a:srgbClr val="CC66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4572000" y="3505200"/>
            <a:ext cx="1828800" cy="8382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700" dirty="0">
                <a:latin typeface="Arial" charset="0"/>
              </a:rPr>
              <a:t>n = 3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700" dirty="0" err="1">
                <a:latin typeface="Arial" charset="0"/>
              </a:rPr>
              <a:t>mem</a:t>
            </a:r>
            <a:r>
              <a:rPr lang="en-US" sz="1700" dirty="0">
                <a:latin typeface="Arial" charset="0"/>
              </a:rPr>
              <a:t> = {}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3733800" y="4572000"/>
            <a:ext cx="1828800" cy="8382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700" dirty="0">
                <a:latin typeface="Arial" charset="0"/>
              </a:rPr>
              <a:t>n = 2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700" dirty="0" err="1">
                <a:latin typeface="Arial" charset="0"/>
              </a:rPr>
              <a:t>mem</a:t>
            </a:r>
            <a:r>
              <a:rPr lang="en-US" sz="1700" dirty="0">
                <a:latin typeface="Arial" charset="0"/>
              </a:rPr>
              <a:t> = {}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2590800" y="5638800"/>
            <a:ext cx="1828800" cy="8382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700" dirty="0">
                <a:latin typeface="Arial" charset="0"/>
              </a:rPr>
              <a:t>n = 1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700" dirty="0" err="1">
                <a:latin typeface="Arial" charset="0"/>
              </a:rPr>
              <a:t>mem</a:t>
            </a:r>
            <a:r>
              <a:rPr lang="en-US" sz="1700" dirty="0">
                <a:latin typeface="Arial" charset="0"/>
              </a:rPr>
              <a:t> = {}</a:t>
            </a:r>
          </a:p>
        </p:txBody>
      </p:sp>
    </p:spTree>
    <p:extLst>
      <p:ext uri="{BB962C8B-B14F-4D97-AF65-F5344CB8AC3E}">
        <p14:creationId xmlns:p14="http://schemas.microsoft.com/office/powerpoint/2010/main" val="3554557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כותרת 2"/>
          <p:cNvSpPr>
            <a:spLocks noGrp="1"/>
          </p:cNvSpPr>
          <p:nvPr>
            <p:ph type="ctrTitle"/>
          </p:nvPr>
        </p:nvSpPr>
        <p:spPr>
          <a:xfrm>
            <a:off x="457200" y="1338263"/>
            <a:ext cx="7772400" cy="1470025"/>
          </a:xfrm>
        </p:spPr>
        <p:txBody>
          <a:bodyPr/>
          <a:lstStyle/>
          <a:p>
            <a:r>
              <a:rPr lang="en-US" sz="7200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Memoization</a:t>
            </a:r>
            <a:endParaRPr lang="he-IL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כותרת משנה 3"/>
          <p:cNvSpPr>
            <a:spLocks noGrp="1"/>
          </p:cNvSpPr>
          <p:nvPr>
            <p:ph type="subTitle" idx="1"/>
          </p:nvPr>
        </p:nvSpPr>
        <p:spPr>
          <a:xfrm>
            <a:off x="1371600" y="2890044"/>
            <a:ext cx="6400800" cy="17526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A trick for speeding up recursions…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2" name="מציין מיקום של מספר שקופית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A7FBB2-3ECF-414C-BD8C-4BC7D3529DB0}" type="slidenum">
              <a:rPr lang="ar-SA" smtClean="0"/>
              <a:pPr>
                <a:defRPr/>
              </a:pPr>
              <a:t>3</a:t>
            </a:fld>
            <a:endParaRPr lang="en-US"/>
          </a:p>
        </p:txBody>
      </p:sp>
      <p:pic>
        <p:nvPicPr>
          <p:cNvPr id="5122" name="Picture 2" descr="Image result for speed">
            <a:extLst>
              <a:ext uri="{FF2B5EF4-FFF2-40B4-BE49-F238E27FC236}">
                <a16:creationId xmlns:a16="http://schemas.microsoft.com/office/drawing/2014/main" id="{402E3EFF-8AA1-4037-BC63-F1FC4FC1A9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2300" y="3886200"/>
            <a:ext cx="2362200" cy="23622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5199990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1999" y="1295400"/>
            <a:ext cx="4372563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it work?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787935-F1CA-4C2D-9E59-7592375890A0}" type="slidenum">
              <a:rPr lang="ar-SA" smtClean="0"/>
              <a:pPr>
                <a:defRPr/>
              </a:pPr>
              <a:t>30</a:t>
            </a:fld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5867400" y="2438400"/>
            <a:ext cx="1828800" cy="8382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700" dirty="0">
                <a:latin typeface="Arial" charset="0"/>
              </a:rPr>
              <a:t>n = 4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700" dirty="0" err="1">
                <a:latin typeface="Arial" charset="0"/>
              </a:rPr>
              <a:t>mem</a:t>
            </a:r>
            <a:r>
              <a:rPr lang="en-US" sz="1700" dirty="0">
                <a:latin typeface="Arial" charset="0"/>
              </a:rPr>
              <a:t> = {}</a:t>
            </a:r>
          </a:p>
        </p:txBody>
      </p:sp>
      <p:sp>
        <p:nvSpPr>
          <p:cNvPr id="8" name="Right Arrow 7"/>
          <p:cNvSpPr/>
          <p:nvPr/>
        </p:nvSpPr>
        <p:spPr bwMode="auto">
          <a:xfrm>
            <a:off x="609600" y="1752600"/>
            <a:ext cx="457200" cy="228600"/>
          </a:xfrm>
          <a:prstGeom prst="rightArrow">
            <a:avLst/>
          </a:prstGeom>
          <a:noFill/>
          <a:ln w="38100" cap="flat" cmpd="sng" algn="ctr">
            <a:solidFill>
              <a:srgbClr val="CC66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4572000" y="3505200"/>
            <a:ext cx="1828800" cy="8382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700" dirty="0">
                <a:latin typeface="Arial" charset="0"/>
              </a:rPr>
              <a:t>n = 3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700" dirty="0" err="1">
                <a:latin typeface="Arial" charset="0"/>
              </a:rPr>
              <a:t>mem</a:t>
            </a:r>
            <a:r>
              <a:rPr lang="en-US" sz="1700" dirty="0">
                <a:latin typeface="Arial" charset="0"/>
              </a:rPr>
              <a:t> = {}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3733800" y="4572000"/>
            <a:ext cx="1828800" cy="8382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700" dirty="0">
                <a:latin typeface="Arial" charset="0"/>
              </a:rPr>
              <a:t>n = 2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700" dirty="0" err="1">
                <a:latin typeface="Arial" charset="0"/>
              </a:rPr>
              <a:t>mem</a:t>
            </a:r>
            <a:r>
              <a:rPr lang="en-US" sz="1700" dirty="0">
                <a:latin typeface="Arial" charset="0"/>
              </a:rPr>
              <a:t> = {}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2590800" y="5638800"/>
            <a:ext cx="1828800" cy="8382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700" dirty="0">
                <a:latin typeface="Arial" charset="0"/>
              </a:rPr>
              <a:t>n = 1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700" dirty="0" err="1">
                <a:latin typeface="Arial" charset="0"/>
              </a:rPr>
              <a:t>mem</a:t>
            </a:r>
            <a:r>
              <a:rPr lang="en-US" sz="1700" dirty="0">
                <a:latin typeface="Arial" charset="0"/>
              </a:rPr>
              <a:t> = {}</a:t>
            </a:r>
          </a:p>
        </p:txBody>
      </p:sp>
      <p:sp>
        <p:nvSpPr>
          <p:cNvPr id="13" name="Arc 12"/>
          <p:cNvSpPr/>
          <p:nvPr/>
        </p:nvSpPr>
        <p:spPr bwMode="auto">
          <a:xfrm rot="16732242">
            <a:off x="3008693" y="5037565"/>
            <a:ext cx="1374014" cy="1405127"/>
          </a:xfrm>
          <a:prstGeom prst="arc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4" name="TextBox 13"/>
          <p:cNvSpPr txBox="1"/>
          <p:nvPr/>
        </p:nvSpPr>
        <p:spPr>
          <a:xfrm>
            <a:off x="2971800" y="4953000"/>
            <a:ext cx="533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1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269531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1999" y="1295400"/>
            <a:ext cx="4372563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it work?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787935-F1CA-4C2D-9E59-7592375890A0}" type="slidenum">
              <a:rPr lang="ar-SA" smtClean="0"/>
              <a:pPr>
                <a:defRPr/>
              </a:pPr>
              <a:t>31</a:t>
            </a:fld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5867400" y="2438400"/>
            <a:ext cx="1828800" cy="8382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700" dirty="0">
                <a:latin typeface="Arial" charset="0"/>
              </a:rPr>
              <a:t>n = 4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700" dirty="0" err="1">
                <a:latin typeface="Arial" charset="0"/>
              </a:rPr>
              <a:t>mem</a:t>
            </a:r>
            <a:r>
              <a:rPr lang="en-US" sz="1700" dirty="0">
                <a:latin typeface="Arial" charset="0"/>
              </a:rPr>
              <a:t> = {}</a:t>
            </a:r>
          </a:p>
        </p:txBody>
      </p:sp>
      <p:sp>
        <p:nvSpPr>
          <p:cNvPr id="8" name="Right Arrow 7"/>
          <p:cNvSpPr/>
          <p:nvPr/>
        </p:nvSpPr>
        <p:spPr bwMode="auto">
          <a:xfrm>
            <a:off x="609600" y="2743200"/>
            <a:ext cx="457200" cy="228600"/>
          </a:xfrm>
          <a:prstGeom prst="rightArrow">
            <a:avLst/>
          </a:prstGeom>
          <a:noFill/>
          <a:ln w="38100" cap="flat" cmpd="sng" algn="ctr">
            <a:solidFill>
              <a:srgbClr val="CC66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4572000" y="3505200"/>
            <a:ext cx="1828800" cy="8382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700" dirty="0">
                <a:latin typeface="Arial" charset="0"/>
              </a:rPr>
              <a:t>n = 3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700" dirty="0" err="1">
                <a:latin typeface="Arial" charset="0"/>
              </a:rPr>
              <a:t>mem</a:t>
            </a:r>
            <a:r>
              <a:rPr lang="en-US" sz="1700" dirty="0">
                <a:latin typeface="Arial" charset="0"/>
              </a:rPr>
              <a:t> = {}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3733800" y="4572000"/>
            <a:ext cx="1828800" cy="8382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700" dirty="0">
                <a:latin typeface="Arial" charset="0"/>
              </a:rPr>
              <a:t>n = 2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700" dirty="0" err="1">
                <a:latin typeface="Arial" charset="0"/>
              </a:rPr>
              <a:t>mem</a:t>
            </a:r>
            <a:r>
              <a:rPr lang="en-US" sz="1700" dirty="0">
                <a:latin typeface="Arial" charset="0"/>
              </a:rPr>
              <a:t> = {}</a:t>
            </a:r>
          </a:p>
        </p:txBody>
      </p:sp>
      <p:sp>
        <p:nvSpPr>
          <p:cNvPr id="13" name="Arc 12"/>
          <p:cNvSpPr/>
          <p:nvPr/>
        </p:nvSpPr>
        <p:spPr bwMode="auto">
          <a:xfrm rot="16732242">
            <a:off x="3008693" y="5037565"/>
            <a:ext cx="1374014" cy="1405127"/>
          </a:xfrm>
          <a:prstGeom prst="arc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4" name="TextBox 13"/>
          <p:cNvSpPr txBox="1"/>
          <p:nvPr/>
        </p:nvSpPr>
        <p:spPr>
          <a:xfrm>
            <a:off x="2971800" y="4953000"/>
            <a:ext cx="533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1</a:t>
            </a:r>
            <a:endParaRPr lang="he-IL" dirty="0"/>
          </a:p>
        </p:txBody>
      </p:sp>
      <p:sp>
        <p:nvSpPr>
          <p:cNvPr id="15" name="Rectangle 14"/>
          <p:cNvSpPr/>
          <p:nvPr/>
        </p:nvSpPr>
        <p:spPr bwMode="auto">
          <a:xfrm>
            <a:off x="3124200" y="2971800"/>
            <a:ext cx="1981200" cy="228600"/>
          </a:xfrm>
          <a:prstGeom prst="rect">
            <a:avLst/>
          </a:prstGeom>
          <a:noFill/>
          <a:ln w="25400" cap="flat" cmpd="sng" algn="ctr">
            <a:solidFill>
              <a:srgbClr val="FF99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0480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1999" y="1295400"/>
            <a:ext cx="4372563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it work?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787935-F1CA-4C2D-9E59-7592375890A0}" type="slidenum">
              <a:rPr lang="ar-SA" smtClean="0"/>
              <a:pPr>
                <a:defRPr/>
              </a:pPr>
              <a:t>32</a:t>
            </a:fld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5867400" y="2438400"/>
            <a:ext cx="1828800" cy="8382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700" dirty="0">
                <a:latin typeface="Arial" charset="0"/>
              </a:rPr>
              <a:t>n = 4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700" dirty="0" err="1">
                <a:latin typeface="Arial" charset="0"/>
              </a:rPr>
              <a:t>mem</a:t>
            </a:r>
            <a:r>
              <a:rPr lang="en-US" sz="1700" dirty="0">
                <a:latin typeface="Arial" charset="0"/>
              </a:rPr>
              <a:t> = {}</a:t>
            </a:r>
          </a:p>
        </p:txBody>
      </p:sp>
      <p:sp>
        <p:nvSpPr>
          <p:cNvPr id="8" name="Right Arrow 7"/>
          <p:cNvSpPr/>
          <p:nvPr/>
        </p:nvSpPr>
        <p:spPr bwMode="auto">
          <a:xfrm>
            <a:off x="609600" y="1524000"/>
            <a:ext cx="457200" cy="228600"/>
          </a:xfrm>
          <a:prstGeom prst="rightArrow">
            <a:avLst/>
          </a:prstGeom>
          <a:noFill/>
          <a:ln w="38100" cap="flat" cmpd="sng" algn="ctr">
            <a:solidFill>
              <a:srgbClr val="CC66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4572000" y="3505200"/>
            <a:ext cx="1828800" cy="8382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700" dirty="0">
                <a:latin typeface="Arial" charset="0"/>
              </a:rPr>
              <a:t>n = 3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700" dirty="0" err="1">
                <a:latin typeface="Arial" charset="0"/>
              </a:rPr>
              <a:t>mem</a:t>
            </a:r>
            <a:r>
              <a:rPr lang="en-US" sz="1700" dirty="0">
                <a:latin typeface="Arial" charset="0"/>
              </a:rPr>
              <a:t> = {}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3733800" y="4572000"/>
            <a:ext cx="1828800" cy="8382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700" dirty="0">
                <a:latin typeface="Arial" charset="0"/>
              </a:rPr>
              <a:t>n = 2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700" dirty="0" err="1">
                <a:latin typeface="Arial" charset="0"/>
              </a:rPr>
              <a:t>mem</a:t>
            </a:r>
            <a:r>
              <a:rPr lang="en-US" sz="1700" dirty="0">
                <a:latin typeface="Arial" charset="0"/>
              </a:rPr>
              <a:t> = {}</a:t>
            </a:r>
          </a:p>
        </p:txBody>
      </p:sp>
      <p:sp>
        <p:nvSpPr>
          <p:cNvPr id="13" name="Arc 12"/>
          <p:cNvSpPr/>
          <p:nvPr/>
        </p:nvSpPr>
        <p:spPr bwMode="auto">
          <a:xfrm rot="16732242">
            <a:off x="3008693" y="5037565"/>
            <a:ext cx="1374014" cy="1405127"/>
          </a:xfrm>
          <a:prstGeom prst="arc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4" name="TextBox 13"/>
          <p:cNvSpPr txBox="1"/>
          <p:nvPr/>
        </p:nvSpPr>
        <p:spPr>
          <a:xfrm>
            <a:off x="2971800" y="4953000"/>
            <a:ext cx="533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1</a:t>
            </a:r>
            <a:endParaRPr lang="he-IL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4876800" y="5638800"/>
            <a:ext cx="1828800" cy="8382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700" dirty="0">
                <a:latin typeface="Arial" charset="0"/>
              </a:rPr>
              <a:t>n = 0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700" dirty="0" err="1">
                <a:latin typeface="Arial" charset="0"/>
              </a:rPr>
              <a:t>mem</a:t>
            </a:r>
            <a:r>
              <a:rPr lang="en-US" sz="1700" dirty="0">
                <a:latin typeface="Arial" charset="0"/>
              </a:rPr>
              <a:t> = {}</a:t>
            </a:r>
          </a:p>
        </p:txBody>
      </p:sp>
    </p:spTree>
    <p:extLst>
      <p:ext uri="{BB962C8B-B14F-4D97-AF65-F5344CB8AC3E}">
        <p14:creationId xmlns:p14="http://schemas.microsoft.com/office/powerpoint/2010/main" val="20534748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1999" y="1295400"/>
            <a:ext cx="4372563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it work?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787935-F1CA-4C2D-9E59-7592375890A0}" type="slidenum">
              <a:rPr lang="ar-SA" smtClean="0"/>
              <a:pPr>
                <a:defRPr/>
              </a:pPr>
              <a:t>33</a:t>
            </a:fld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5867400" y="2438400"/>
            <a:ext cx="1828800" cy="8382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700" dirty="0">
                <a:latin typeface="Arial" charset="0"/>
              </a:rPr>
              <a:t>n = 4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700" dirty="0" err="1">
                <a:latin typeface="Arial" charset="0"/>
              </a:rPr>
              <a:t>mem</a:t>
            </a:r>
            <a:r>
              <a:rPr lang="en-US" sz="1700" dirty="0">
                <a:latin typeface="Arial" charset="0"/>
              </a:rPr>
              <a:t> = {}</a:t>
            </a:r>
          </a:p>
        </p:txBody>
      </p:sp>
      <p:sp>
        <p:nvSpPr>
          <p:cNvPr id="8" name="Right Arrow 7"/>
          <p:cNvSpPr/>
          <p:nvPr/>
        </p:nvSpPr>
        <p:spPr bwMode="auto">
          <a:xfrm>
            <a:off x="609600" y="1752600"/>
            <a:ext cx="457200" cy="228600"/>
          </a:xfrm>
          <a:prstGeom prst="rightArrow">
            <a:avLst/>
          </a:prstGeom>
          <a:noFill/>
          <a:ln w="38100" cap="flat" cmpd="sng" algn="ctr">
            <a:solidFill>
              <a:srgbClr val="CC66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4572000" y="3505200"/>
            <a:ext cx="1828800" cy="8382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700" dirty="0">
                <a:latin typeface="Arial" charset="0"/>
              </a:rPr>
              <a:t>n = 3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700" dirty="0" err="1">
                <a:latin typeface="Arial" charset="0"/>
              </a:rPr>
              <a:t>mem</a:t>
            </a:r>
            <a:r>
              <a:rPr lang="en-US" sz="1700" dirty="0">
                <a:latin typeface="Arial" charset="0"/>
              </a:rPr>
              <a:t> = {}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3733800" y="4572000"/>
            <a:ext cx="1828800" cy="8382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700" dirty="0">
                <a:latin typeface="Arial" charset="0"/>
              </a:rPr>
              <a:t>n = 2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700" dirty="0" err="1">
                <a:latin typeface="Arial" charset="0"/>
              </a:rPr>
              <a:t>mem</a:t>
            </a:r>
            <a:r>
              <a:rPr lang="en-US" sz="1700" dirty="0">
                <a:latin typeface="Arial" charset="0"/>
              </a:rPr>
              <a:t> = {}</a:t>
            </a:r>
          </a:p>
        </p:txBody>
      </p:sp>
      <p:sp>
        <p:nvSpPr>
          <p:cNvPr id="13" name="Arc 12"/>
          <p:cNvSpPr/>
          <p:nvPr/>
        </p:nvSpPr>
        <p:spPr bwMode="auto">
          <a:xfrm rot="16732242">
            <a:off x="3008693" y="5037565"/>
            <a:ext cx="1374014" cy="1405127"/>
          </a:xfrm>
          <a:prstGeom prst="arc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4" name="TextBox 13"/>
          <p:cNvSpPr txBox="1"/>
          <p:nvPr/>
        </p:nvSpPr>
        <p:spPr>
          <a:xfrm>
            <a:off x="2971800" y="4953000"/>
            <a:ext cx="533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1</a:t>
            </a:r>
            <a:endParaRPr lang="he-IL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4876800" y="5638800"/>
            <a:ext cx="1828800" cy="8382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700" dirty="0">
                <a:latin typeface="Arial" charset="0"/>
              </a:rPr>
              <a:t>n = 0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700" dirty="0" err="1">
                <a:latin typeface="Arial" charset="0"/>
              </a:rPr>
              <a:t>mem</a:t>
            </a:r>
            <a:r>
              <a:rPr lang="en-US" sz="1700" dirty="0">
                <a:latin typeface="Arial" charset="0"/>
              </a:rPr>
              <a:t> = {}</a:t>
            </a:r>
          </a:p>
        </p:txBody>
      </p:sp>
      <p:sp>
        <p:nvSpPr>
          <p:cNvPr id="15" name="Arc 14"/>
          <p:cNvSpPr/>
          <p:nvPr/>
        </p:nvSpPr>
        <p:spPr bwMode="auto">
          <a:xfrm rot="16732242" flipV="1">
            <a:off x="4696961" y="4893152"/>
            <a:ext cx="1428378" cy="1629933"/>
          </a:xfrm>
          <a:prstGeom prst="arc">
            <a:avLst>
              <a:gd name="adj1" fmla="val 17083899"/>
              <a:gd name="adj2" fmla="val 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6" name="TextBox 15"/>
          <p:cNvSpPr txBox="1"/>
          <p:nvPr/>
        </p:nvSpPr>
        <p:spPr>
          <a:xfrm>
            <a:off x="6087663" y="5029197"/>
            <a:ext cx="533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0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191467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1999" y="1295400"/>
            <a:ext cx="4372563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it work?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787935-F1CA-4C2D-9E59-7592375890A0}" type="slidenum">
              <a:rPr lang="ar-SA" smtClean="0"/>
              <a:pPr>
                <a:defRPr/>
              </a:pPr>
              <a:t>34</a:t>
            </a:fld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5867400" y="2438400"/>
            <a:ext cx="1828800" cy="8382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700" dirty="0">
                <a:latin typeface="Arial" charset="0"/>
              </a:rPr>
              <a:t>n = 4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700" dirty="0" err="1">
                <a:latin typeface="Arial" charset="0"/>
              </a:rPr>
              <a:t>mem</a:t>
            </a:r>
            <a:r>
              <a:rPr lang="en-US" sz="1700" dirty="0">
                <a:latin typeface="Arial" charset="0"/>
              </a:rPr>
              <a:t> = {}</a:t>
            </a:r>
          </a:p>
        </p:txBody>
      </p:sp>
      <p:sp>
        <p:nvSpPr>
          <p:cNvPr id="8" name="Right Arrow 7"/>
          <p:cNvSpPr/>
          <p:nvPr/>
        </p:nvSpPr>
        <p:spPr bwMode="auto">
          <a:xfrm>
            <a:off x="609600" y="2743200"/>
            <a:ext cx="457200" cy="228600"/>
          </a:xfrm>
          <a:prstGeom prst="rightArrow">
            <a:avLst/>
          </a:prstGeom>
          <a:noFill/>
          <a:ln w="38100" cap="flat" cmpd="sng" algn="ctr">
            <a:solidFill>
              <a:srgbClr val="CC66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4572000" y="3505200"/>
            <a:ext cx="1828800" cy="8382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700" dirty="0">
                <a:latin typeface="Arial" charset="0"/>
              </a:rPr>
              <a:t>n = 3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700" dirty="0" err="1">
                <a:latin typeface="Arial" charset="0"/>
              </a:rPr>
              <a:t>mem</a:t>
            </a:r>
            <a:r>
              <a:rPr lang="en-US" sz="1700" dirty="0">
                <a:latin typeface="Arial" charset="0"/>
              </a:rPr>
              <a:t> = {}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3733800" y="4572000"/>
            <a:ext cx="1828800" cy="8382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700" dirty="0">
                <a:latin typeface="Arial" charset="0"/>
              </a:rPr>
              <a:t>n = 2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700" dirty="0" err="1">
                <a:latin typeface="Arial" charset="0"/>
              </a:rPr>
              <a:t>mem</a:t>
            </a:r>
            <a:r>
              <a:rPr lang="en-US" sz="1700" dirty="0">
                <a:latin typeface="Arial" charset="0"/>
              </a:rPr>
              <a:t> = {}</a:t>
            </a:r>
          </a:p>
        </p:txBody>
      </p:sp>
      <p:sp>
        <p:nvSpPr>
          <p:cNvPr id="13" name="Arc 12"/>
          <p:cNvSpPr/>
          <p:nvPr/>
        </p:nvSpPr>
        <p:spPr bwMode="auto">
          <a:xfrm rot="16732242">
            <a:off x="3008693" y="5037565"/>
            <a:ext cx="1374014" cy="1405127"/>
          </a:xfrm>
          <a:prstGeom prst="arc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4" name="TextBox 13"/>
          <p:cNvSpPr txBox="1"/>
          <p:nvPr/>
        </p:nvSpPr>
        <p:spPr>
          <a:xfrm>
            <a:off x="2971800" y="4953000"/>
            <a:ext cx="533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1</a:t>
            </a:r>
            <a:endParaRPr lang="he-IL" dirty="0"/>
          </a:p>
        </p:txBody>
      </p:sp>
      <p:sp>
        <p:nvSpPr>
          <p:cNvPr id="15" name="Arc 14"/>
          <p:cNvSpPr/>
          <p:nvPr/>
        </p:nvSpPr>
        <p:spPr bwMode="auto">
          <a:xfrm rot="16732242" flipV="1">
            <a:off x="4696961" y="4893152"/>
            <a:ext cx="1428378" cy="1629933"/>
          </a:xfrm>
          <a:prstGeom prst="arc">
            <a:avLst>
              <a:gd name="adj1" fmla="val 17083899"/>
              <a:gd name="adj2" fmla="val 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6" name="TextBox 15"/>
          <p:cNvSpPr txBox="1"/>
          <p:nvPr/>
        </p:nvSpPr>
        <p:spPr>
          <a:xfrm>
            <a:off x="6087663" y="5029197"/>
            <a:ext cx="533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0</a:t>
            </a:r>
            <a:endParaRPr lang="he-IL" dirty="0"/>
          </a:p>
        </p:txBody>
      </p:sp>
      <p:sp>
        <p:nvSpPr>
          <p:cNvPr id="17" name="Rectangle 16"/>
          <p:cNvSpPr/>
          <p:nvPr/>
        </p:nvSpPr>
        <p:spPr bwMode="auto">
          <a:xfrm>
            <a:off x="1676400" y="2743200"/>
            <a:ext cx="838200" cy="228600"/>
          </a:xfrm>
          <a:prstGeom prst="rect">
            <a:avLst/>
          </a:prstGeom>
          <a:noFill/>
          <a:ln w="25400" cap="flat" cmpd="sng" algn="ctr">
            <a:solidFill>
              <a:srgbClr val="FF99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0764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1999" y="1295400"/>
            <a:ext cx="4372563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it work?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787935-F1CA-4C2D-9E59-7592375890A0}" type="slidenum">
              <a:rPr lang="ar-SA" smtClean="0"/>
              <a:pPr>
                <a:defRPr/>
              </a:pPr>
              <a:t>35</a:t>
            </a:fld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5867400" y="2438400"/>
            <a:ext cx="1828800" cy="8382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700" dirty="0">
                <a:latin typeface="Arial" charset="0"/>
              </a:rPr>
              <a:t>n = 4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700" dirty="0" err="1">
                <a:latin typeface="Arial" charset="0"/>
              </a:rPr>
              <a:t>mem</a:t>
            </a:r>
            <a:r>
              <a:rPr lang="en-US" sz="1700" dirty="0">
                <a:latin typeface="Arial" charset="0"/>
              </a:rPr>
              <a:t> = {</a:t>
            </a:r>
            <a:r>
              <a:rPr lang="en-US" sz="1700" dirty="0">
                <a:solidFill>
                  <a:srgbClr val="FF0000"/>
                </a:solidFill>
                <a:latin typeface="Arial" charset="0"/>
              </a:rPr>
              <a:t>2:1</a:t>
            </a:r>
            <a:r>
              <a:rPr lang="en-US" sz="1700" dirty="0">
                <a:latin typeface="Arial" charset="0"/>
              </a:rPr>
              <a:t>}</a:t>
            </a:r>
          </a:p>
        </p:txBody>
      </p:sp>
      <p:sp>
        <p:nvSpPr>
          <p:cNvPr id="8" name="Right Arrow 7"/>
          <p:cNvSpPr/>
          <p:nvPr/>
        </p:nvSpPr>
        <p:spPr bwMode="auto">
          <a:xfrm>
            <a:off x="609600" y="2743200"/>
            <a:ext cx="457200" cy="228600"/>
          </a:xfrm>
          <a:prstGeom prst="rightArrow">
            <a:avLst/>
          </a:prstGeom>
          <a:noFill/>
          <a:ln w="38100" cap="flat" cmpd="sng" algn="ctr">
            <a:solidFill>
              <a:srgbClr val="CC66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4572000" y="3505200"/>
            <a:ext cx="1828800" cy="8382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700" dirty="0">
                <a:latin typeface="Arial" charset="0"/>
              </a:rPr>
              <a:t>n = 3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700" dirty="0" err="1">
                <a:latin typeface="Arial" charset="0"/>
              </a:rPr>
              <a:t>mem</a:t>
            </a:r>
            <a:r>
              <a:rPr lang="en-US" sz="1700" dirty="0">
                <a:latin typeface="Arial" charset="0"/>
              </a:rPr>
              <a:t> = {</a:t>
            </a:r>
            <a:r>
              <a:rPr lang="en-US" sz="1700" dirty="0">
                <a:solidFill>
                  <a:srgbClr val="FF0000"/>
                </a:solidFill>
                <a:latin typeface="Arial" charset="0"/>
              </a:rPr>
              <a:t>2:1</a:t>
            </a:r>
            <a:r>
              <a:rPr lang="en-US" sz="1700" dirty="0">
                <a:latin typeface="Arial" charset="0"/>
              </a:rPr>
              <a:t>}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3733800" y="4572000"/>
            <a:ext cx="1828800" cy="8382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700" dirty="0">
                <a:latin typeface="Arial" charset="0"/>
              </a:rPr>
              <a:t>n = 2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700" dirty="0" err="1">
                <a:latin typeface="Arial" charset="0"/>
              </a:rPr>
              <a:t>mem</a:t>
            </a:r>
            <a:r>
              <a:rPr lang="en-US" sz="1700" dirty="0">
                <a:latin typeface="Arial" charset="0"/>
              </a:rPr>
              <a:t> = {</a:t>
            </a:r>
            <a:r>
              <a:rPr lang="en-US" sz="1700" dirty="0">
                <a:solidFill>
                  <a:srgbClr val="FF0000"/>
                </a:solidFill>
                <a:latin typeface="Arial" charset="0"/>
              </a:rPr>
              <a:t>2:1</a:t>
            </a:r>
            <a:r>
              <a:rPr lang="en-US" sz="1700" dirty="0">
                <a:latin typeface="Arial" charset="0"/>
              </a:rPr>
              <a:t>}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1676400" y="2743200"/>
            <a:ext cx="838200" cy="228600"/>
          </a:xfrm>
          <a:prstGeom prst="rect">
            <a:avLst/>
          </a:prstGeom>
          <a:noFill/>
          <a:ln w="25400" cap="flat" cmpd="sng" algn="ctr">
            <a:solidFill>
              <a:srgbClr val="FF99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711786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1999" y="1295400"/>
            <a:ext cx="4372563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it work?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787935-F1CA-4C2D-9E59-7592375890A0}" type="slidenum">
              <a:rPr lang="ar-SA" smtClean="0"/>
              <a:pPr>
                <a:defRPr/>
              </a:pPr>
              <a:t>36</a:t>
            </a:fld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5867400" y="2438400"/>
            <a:ext cx="1828800" cy="8382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700" dirty="0">
                <a:latin typeface="Arial" charset="0"/>
              </a:rPr>
              <a:t>n = 4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700" dirty="0" err="1">
                <a:latin typeface="Arial" charset="0"/>
              </a:rPr>
              <a:t>mem</a:t>
            </a:r>
            <a:r>
              <a:rPr lang="en-US" sz="1700" dirty="0">
                <a:latin typeface="Arial" charset="0"/>
              </a:rPr>
              <a:t> = {2:1}</a:t>
            </a:r>
          </a:p>
        </p:txBody>
      </p:sp>
      <p:sp>
        <p:nvSpPr>
          <p:cNvPr id="8" name="Right Arrow 7"/>
          <p:cNvSpPr/>
          <p:nvPr/>
        </p:nvSpPr>
        <p:spPr bwMode="auto">
          <a:xfrm>
            <a:off x="609600" y="3200400"/>
            <a:ext cx="457200" cy="228600"/>
          </a:xfrm>
          <a:prstGeom prst="rightArrow">
            <a:avLst/>
          </a:prstGeom>
          <a:noFill/>
          <a:ln w="38100" cap="flat" cmpd="sng" algn="ctr">
            <a:solidFill>
              <a:srgbClr val="CC66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4572000" y="3505200"/>
            <a:ext cx="1828800" cy="8382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700" dirty="0">
                <a:latin typeface="Arial" charset="0"/>
              </a:rPr>
              <a:t>n = 3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700" dirty="0" err="1">
                <a:latin typeface="Arial" charset="0"/>
              </a:rPr>
              <a:t>mem</a:t>
            </a:r>
            <a:r>
              <a:rPr lang="en-US" sz="1700" dirty="0">
                <a:latin typeface="Arial" charset="0"/>
              </a:rPr>
              <a:t> = {2:1}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3733800" y="4572000"/>
            <a:ext cx="1828800" cy="8382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700" dirty="0">
                <a:latin typeface="Arial" charset="0"/>
              </a:rPr>
              <a:t>n = 2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700" dirty="0" err="1">
                <a:latin typeface="Arial" charset="0"/>
              </a:rPr>
              <a:t>mem</a:t>
            </a:r>
            <a:r>
              <a:rPr lang="en-US" sz="1700" dirty="0">
                <a:latin typeface="Arial" charset="0"/>
              </a:rPr>
              <a:t> = {2:1}</a:t>
            </a:r>
          </a:p>
        </p:txBody>
      </p:sp>
      <p:sp>
        <p:nvSpPr>
          <p:cNvPr id="12" name="Arc 11"/>
          <p:cNvSpPr/>
          <p:nvPr/>
        </p:nvSpPr>
        <p:spPr bwMode="auto">
          <a:xfrm rot="16732242">
            <a:off x="3770693" y="3970765"/>
            <a:ext cx="1374014" cy="1405127"/>
          </a:xfrm>
          <a:prstGeom prst="arc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" name="TextBox 12"/>
          <p:cNvSpPr txBox="1"/>
          <p:nvPr/>
        </p:nvSpPr>
        <p:spPr>
          <a:xfrm>
            <a:off x="3733800" y="3886200"/>
            <a:ext cx="533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1</a:t>
            </a:r>
            <a:endParaRPr lang="he-IL" dirty="0"/>
          </a:p>
        </p:txBody>
      </p:sp>
      <p:sp>
        <p:nvSpPr>
          <p:cNvPr id="15" name="Down Arrow 14"/>
          <p:cNvSpPr/>
          <p:nvPr/>
        </p:nvSpPr>
        <p:spPr bwMode="auto">
          <a:xfrm>
            <a:off x="4572000" y="4724400"/>
            <a:ext cx="304800" cy="228600"/>
          </a:xfrm>
          <a:prstGeom prst="downArrow">
            <a:avLst/>
          </a:prstGeom>
          <a:solidFill>
            <a:srgbClr val="A8DDFE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0557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  <p:bldP spid="1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1999" y="1295400"/>
            <a:ext cx="4372563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it work?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787935-F1CA-4C2D-9E59-7592375890A0}" type="slidenum">
              <a:rPr lang="ar-SA" smtClean="0"/>
              <a:pPr>
                <a:defRPr/>
              </a:pPr>
              <a:t>37</a:t>
            </a:fld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5867400" y="2438400"/>
            <a:ext cx="1828800" cy="8382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700" dirty="0">
                <a:latin typeface="Arial" charset="0"/>
              </a:rPr>
              <a:t>n = 4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700" dirty="0" err="1">
                <a:latin typeface="Arial" charset="0"/>
              </a:rPr>
              <a:t>mem</a:t>
            </a:r>
            <a:r>
              <a:rPr lang="en-US" sz="1700" dirty="0">
                <a:latin typeface="Arial" charset="0"/>
              </a:rPr>
              <a:t> = {2:1}</a:t>
            </a:r>
          </a:p>
        </p:txBody>
      </p:sp>
      <p:sp>
        <p:nvSpPr>
          <p:cNvPr id="8" name="Right Arrow 7"/>
          <p:cNvSpPr/>
          <p:nvPr/>
        </p:nvSpPr>
        <p:spPr bwMode="auto">
          <a:xfrm>
            <a:off x="609600" y="2743200"/>
            <a:ext cx="457200" cy="228600"/>
          </a:xfrm>
          <a:prstGeom prst="rightArrow">
            <a:avLst/>
          </a:prstGeom>
          <a:noFill/>
          <a:ln w="38100" cap="flat" cmpd="sng" algn="ctr">
            <a:solidFill>
              <a:srgbClr val="CC66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4572000" y="3505200"/>
            <a:ext cx="1828800" cy="8382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700" dirty="0">
                <a:latin typeface="Arial" charset="0"/>
              </a:rPr>
              <a:t>n = 3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700" dirty="0" err="1">
                <a:latin typeface="Arial" charset="0"/>
              </a:rPr>
              <a:t>mem</a:t>
            </a:r>
            <a:r>
              <a:rPr lang="en-US" sz="1700" dirty="0">
                <a:latin typeface="Arial" charset="0"/>
              </a:rPr>
              <a:t> = {2:1}</a:t>
            </a:r>
          </a:p>
        </p:txBody>
      </p:sp>
      <p:sp>
        <p:nvSpPr>
          <p:cNvPr id="12" name="Arc 11"/>
          <p:cNvSpPr/>
          <p:nvPr/>
        </p:nvSpPr>
        <p:spPr bwMode="auto">
          <a:xfrm rot="16732242">
            <a:off x="3770693" y="3970765"/>
            <a:ext cx="1374014" cy="1405127"/>
          </a:xfrm>
          <a:prstGeom prst="arc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" name="TextBox 12"/>
          <p:cNvSpPr txBox="1"/>
          <p:nvPr/>
        </p:nvSpPr>
        <p:spPr>
          <a:xfrm>
            <a:off x="3733800" y="3886200"/>
            <a:ext cx="533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1</a:t>
            </a:r>
            <a:endParaRPr lang="he-IL" dirty="0"/>
          </a:p>
        </p:txBody>
      </p:sp>
      <p:sp>
        <p:nvSpPr>
          <p:cNvPr id="14" name="Rectangle 13"/>
          <p:cNvSpPr/>
          <p:nvPr/>
        </p:nvSpPr>
        <p:spPr bwMode="auto">
          <a:xfrm>
            <a:off x="3124200" y="2971800"/>
            <a:ext cx="1981200" cy="228600"/>
          </a:xfrm>
          <a:prstGeom prst="rect">
            <a:avLst/>
          </a:prstGeom>
          <a:noFill/>
          <a:ln w="25400" cap="flat" cmpd="sng" algn="ctr">
            <a:solidFill>
              <a:srgbClr val="FF99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7150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1999" y="1295400"/>
            <a:ext cx="4372563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it work?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787935-F1CA-4C2D-9E59-7592375890A0}" type="slidenum">
              <a:rPr lang="ar-SA" smtClean="0"/>
              <a:pPr>
                <a:defRPr/>
              </a:pPr>
              <a:t>38</a:t>
            </a:fld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5867400" y="2438400"/>
            <a:ext cx="1828800" cy="8382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700" dirty="0">
                <a:latin typeface="Arial" charset="0"/>
              </a:rPr>
              <a:t>n = 4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700" dirty="0" err="1">
                <a:latin typeface="Arial" charset="0"/>
              </a:rPr>
              <a:t>mem</a:t>
            </a:r>
            <a:r>
              <a:rPr lang="en-US" sz="1700" dirty="0">
                <a:latin typeface="Arial" charset="0"/>
              </a:rPr>
              <a:t> = {2:1}</a:t>
            </a:r>
          </a:p>
        </p:txBody>
      </p:sp>
      <p:sp>
        <p:nvSpPr>
          <p:cNvPr id="8" name="Right Arrow 7"/>
          <p:cNvSpPr/>
          <p:nvPr/>
        </p:nvSpPr>
        <p:spPr bwMode="auto">
          <a:xfrm>
            <a:off x="609600" y="1524000"/>
            <a:ext cx="457200" cy="228600"/>
          </a:xfrm>
          <a:prstGeom prst="rightArrow">
            <a:avLst/>
          </a:prstGeom>
          <a:noFill/>
          <a:ln w="38100" cap="flat" cmpd="sng" algn="ctr">
            <a:solidFill>
              <a:srgbClr val="CC66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4572000" y="3505200"/>
            <a:ext cx="1828800" cy="8382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700" dirty="0">
                <a:latin typeface="Arial" charset="0"/>
              </a:rPr>
              <a:t>n = 3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700" dirty="0" err="1">
                <a:latin typeface="Arial" charset="0"/>
              </a:rPr>
              <a:t>mem</a:t>
            </a:r>
            <a:r>
              <a:rPr lang="en-US" sz="1700" dirty="0">
                <a:latin typeface="Arial" charset="0"/>
              </a:rPr>
              <a:t> = {2:1}</a:t>
            </a:r>
          </a:p>
        </p:txBody>
      </p:sp>
      <p:sp>
        <p:nvSpPr>
          <p:cNvPr id="12" name="Arc 11"/>
          <p:cNvSpPr/>
          <p:nvPr/>
        </p:nvSpPr>
        <p:spPr bwMode="auto">
          <a:xfrm rot="16732242">
            <a:off x="3770693" y="3970765"/>
            <a:ext cx="1374014" cy="1405127"/>
          </a:xfrm>
          <a:prstGeom prst="arc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" name="TextBox 12"/>
          <p:cNvSpPr txBox="1"/>
          <p:nvPr/>
        </p:nvSpPr>
        <p:spPr>
          <a:xfrm>
            <a:off x="3733800" y="3886200"/>
            <a:ext cx="533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1</a:t>
            </a:r>
            <a:endParaRPr lang="he-IL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5562600" y="4572000"/>
            <a:ext cx="1828800" cy="8382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700" dirty="0">
                <a:latin typeface="Arial" charset="0"/>
              </a:rPr>
              <a:t>n = 1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700" dirty="0" err="1">
                <a:latin typeface="Arial" charset="0"/>
              </a:rPr>
              <a:t>mem</a:t>
            </a:r>
            <a:r>
              <a:rPr lang="en-US" sz="1700" dirty="0">
                <a:latin typeface="Arial" charset="0"/>
              </a:rPr>
              <a:t> = {2:1}</a:t>
            </a:r>
          </a:p>
        </p:txBody>
      </p:sp>
    </p:spTree>
    <p:extLst>
      <p:ext uri="{BB962C8B-B14F-4D97-AF65-F5344CB8AC3E}">
        <p14:creationId xmlns:p14="http://schemas.microsoft.com/office/powerpoint/2010/main" val="120633612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1999" y="1295400"/>
            <a:ext cx="4372563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it work?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787935-F1CA-4C2D-9E59-7592375890A0}" type="slidenum">
              <a:rPr lang="ar-SA" smtClean="0"/>
              <a:pPr>
                <a:defRPr/>
              </a:pPr>
              <a:t>39</a:t>
            </a:fld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5867400" y="2438400"/>
            <a:ext cx="1828800" cy="8382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700" dirty="0">
                <a:latin typeface="Arial" charset="0"/>
              </a:rPr>
              <a:t>n = 4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700" dirty="0" err="1">
                <a:latin typeface="Arial" charset="0"/>
              </a:rPr>
              <a:t>mem</a:t>
            </a:r>
            <a:r>
              <a:rPr lang="en-US" sz="1700" dirty="0">
                <a:latin typeface="Arial" charset="0"/>
              </a:rPr>
              <a:t> = {2:1}</a:t>
            </a:r>
          </a:p>
        </p:txBody>
      </p:sp>
      <p:sp>
        <p:nvSpPr>
          <p:cNvPr id="8" name="Right Arrow 7"/>
          <p:cNvSpPr/>
          <p:nvPr/>
        </p:nvSpPr>
        <p:spPr bwMode="auto">
          <a:xfrm>
            <a:off x="609600" y="1752600"/>
            <a:ext cx="457200" cy="228600"/>
          </a:xfrm>
          <a:prstGeom prst="rightArrow">
            <a:avLst/>
          </a:prstGeom>
          <a:noFill/>
          <a:ln w="38100" cap="flat" cmpd="sng" algn="ctr">
            <a:solidFill>
              <a:srgbClr val="CC66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4572000" y="3505200"/>
            <a:ext cx="1828800" cy="8382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700" dirty="0">
                <a:latin typeface="Arial" charset="0"/>
              </a:rPr>
              <a:t>n = 3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700" dirty="0" err="1">
                <a:latin typeface="Arial" charset="0"/>
              </a:rPr>
              <a:t>mem</a:t>
            </a:r>
            <a:r>
              <a:rPr lang="en-US" sz="1700" dirty="0">
                <a:latin typeface="Arial" charset="0"/>
              </a:rPr>
              <a:t> = {2:1}</a:t>
            </a:r>
          </a:p>
        </p:txBody>
      </p:sp>
      <p:sp>
        <p:nvSpPr>
          <p:cNvPr id="12" name="Arc 11"/>
          <p:cNvSpPr/>
          <p:nvPr/>
        </p:nvSpPr>
        <p:spPr bwMode="auto">
          <a:xfrm rot="16732242">
            <a:off x="3770693" y="3970765"/>
            <a:ext cx="1374014" cy="1405127"/>
          </a:xfrm>
          <a:prstGeom prst="arc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" name="TextBox 12"/>
          <p:cNvSpPr txBox="1"/>
          <p:nvPr/>
        </p:nvSpPr>
        <p:spPr>
          <a:xfrm>
            <a:off x="3733800" y="3886200"/>
            <a:ext cx="533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1</a:t>
            </a:r>
            <a:endParaRPr lang="he-IL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5562600" y="4572000"/>
            <a:ext cx="1828800" cy="8382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700" dirty="0">
                <a:latin typeface="Arial" charset="0"/>
              </a:rPr>
              <a:t>n = 1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700" dirty="0" err="1">
                <a:latin typeface="Arial" charset="0"/>
              </a:rPr>
              <a:t>mem</a:t>
            </a:r>
            <a:r>
              <a:rPr lang="en-US" sz="1700" dirty="0">
                <a:latin typeface="Arial" charset="0"/>
              </a:rPr>
              <a:t> = {2:1}</a:t>
            </a:r>
          </a:p>
        </p:txBody>
      </p:sp>
      <p:sp>
        <p:nvSpPr>
          <p:cNvPr id="14" name="Arc 13"/>
          <p:cNvSpPr/>
          <p:nvPr/>
        </p:nvSpPr>
        <p:spPr bwMode="auto">
          <a:xfrm rot="16732242" flipV="1">
            <a:off x="5560155" y="3860348"/>
            <a:ext cx="1461025" cy="1691599"/>
          </a:xfrm>
          <a:prstGeom prst="arc">
            <a:avLst>
              <a:gd name="adj1" fmla="val 17124017"/>
              <a:gd name="adj2" fmla="val 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5" name="TextBox 14"/>
          <p:cNvSpPr txBox="1"/>
          <p:nvPr/>
        </p:nvSpPr>
        <p:spPr>
          <a:xfrm>
            <a:off x="6934200" y="4038600"/>
            <a:ext cx="533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1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790747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48B81FB-FE25-4EE5-85E0-3C87A6785AF8}" type="slidenum">
              <a:rPr lang="he-IL" smtClean="0">
                <a:latin typeface="Arial" pitchFamily="34" charset="0"/>
                <a:cs typeface="Arial" pitchFamily="34" charset="0"/>
              </a:rPr>
              <a:pPr/>
              <a:t>4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6147" name="Rectangle 2"/>
          <p:cNvSpPr>
            <a:spLocks noChangeArrowheads="1"/>
          </p:cNvSpPr>
          <p:nvPr/>
        </p:nvSpPr>
        <p:spPr bwMode="auto">
          <a:xfrm>
            <a:off x="457200" y="-762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440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Remember Fibonacci Series?</a:t>
            </a:r>
          </a:p>
        </p:txBody>
      </p:sp>
      <p:sp>
        <p:nvSpPr>
          <p:cNvPr id="6148" name="Rectangle 3"/>
          <p:cNvSpPr>
            <a:spLocks noChangeArrowheads="1"/>
          </p:cNvSpPr>
          <p:nvPr/>
        </p:nvSpPr>
        <p:spPr bwMode="auto">
          <a:xfrm>
            <a:off x="609600" y="1752600"/>
            <a:ext cx="76962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FontTx/>
              <a:buChar char="•"/>
            </a:pPr>
            <a:r>
              <a:rPr lang="en-US" sz="3200" dirty="0">
                <a:solidFill>
                  <a:srgbClr val="003399"/>
                </a:solidFill>
                <a:latin typeface="Arial Narrow" pitchFamily="34" charset="0"/>
              </a:rPr>
              <a:t> </a:t>
            </a:r>
            <a:r>
              <a:rPr lang="en-US" sz="3200" dirty="0">
                <a:solidFill>
                  <a:srgbClr val="003399"/>
                </a:solidFill>
                <a:cs typeface="Arial" pitchFamily="34" charset="0"/>
              </a:rPr>
              <a:t>Fibonacci series</a:t>
            </a:r>
          </a:p>
          <a:p>
            <a:pPr>
              <a:spcBef>
                <a:spcPct val="20000"/>
              </a:spcBef>
            </a:pPr>
            <a:r>
              <a:rPr lang="en-US" sz="3200" dirty="0">
                <a:solidFill>
                  <a:srgbClr val="003399"/>
                </a:solidFill>
                <a:cs typeface="Arial" pitchFamily="34" charset="0"/>
              </a:rPr>
              <a:t>	0, 1, 1, 2, 3, 5, 8, 13, 21, 34</a:t>
            </a:r>
          </a:p>
          <a:p>
            <a:pPr>
              <a:spcBef>
                <a:spcPct val="20000"/>
              </a:spcBef>
            </a:pPr>
            <a:endParaRPr lang="en-US" sz="3200" dirty="0">
              <a:solidFill>
                <a:srgbClr val="003399"/>
              </a:solidFill>
              <a:cs typeface="Arial" pitchFamily="34" charset="0"/>
            </a:endParaRPr>
          </a:p>
          <a:p>
            <a:pPr>
              <a:spcBef>
                <a:spcPct val="20000"/>
              </a:spcBef>
              <a:buFontTx/>
              <a:buChar char="•"/>
            </a:pPr>
            <a:r>
              <a:rPr lang="en-US" sz="3200" dirty="0">
                <a:solidFill>
                  <a:srgbClr val="003399"/>
                </a:solidFill>
                <a:cs typeface="Arial" pitchFamily="34" charset="0"/>
              </a:rPr>
              <a:t> Definition:</a:t>
            </a:r>
          </a:p>
          <a:p>
            <a:pPr lvl="1">
              <a:spcBef>
                <a:spcPct val="20000"/>
              </a:spcBef>
              <a:buFontTx/>
              <a:buChar char="•"/>
            </a:pPr>
            <a:r>
              <a:rPr lang="en-US" sz="2800" dirty="0">
                <a:solidFill>
                  <a:srgbClr val="003399"/>
                </a:solidFill>
                <a:cs typeface="Arial" pitchFamily="34" charset="0"/>
              </a:rPr>
              <a:t> fib(0) = 0</a:t>
            </a:r>
          </a:p>
          <a:p>
            <a:pPr lvl="1">
              <a:spcBef>
                <a:spcPct val="20000"/>
              </a:spcBef>
              <a:buFontTx/>
              <a:buChar char="•"/>
            </a:pPr>
            <a:r>
              <a:rPr lang="en-US" sz="2800" dirty="0">
                <a:solidFill>
                  <a:srgbClr val="003399"/>
                </a:solidFill>
                <a:cs typeface="Arial" pitchFamily="34" charset="0"/>
              </a:rPr>
              <a:t> fib(1) = 1</a:t>
            </a:r>
          </a:p>
          <a:p>
            <a:pPr lvl="1">
              <a:spcBef>
                <a:spcPct val="20000"/>
              </a:spcBef>
              <a:buFontTx/>
              <a:buChar char="•"/>
            </a:pPr>
            <a:r>
              <a:rPr lang="en-US" sz="2800" dirty="0">
                <a:solidFill>
                  <a:srgbClr val="003399"/>
                </a:solidFill>
                <a:cs typeface="Arial" pitchFamily="34" charset="0"/>
              </a:rPr>
              <a:t> fib(n) = fib(n-1) + fib(n-2)</a:t>
            </a:r>
          </a:p>
        </p:txBody>
      </p:sp>
      <p:pic>
        <p:nvPicPr>
          <p:cNvPr id="2" name="Picture 2" descr="Image result for fibonacci">
            <a:extLst>
              <a:ext uri="{FF2B5EF4-FFF2-40B4-BE49-F238E27FC236}">
                <a16:creationId xmlns:a16="http://schemas.microsoft.com/office/drawing/2014/main" id="{860D9056-13D6-4F73-A0F8-3F19C079FB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8116" y="3596815"/>
            <a:ext cx="2847975" cy="2144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990854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1999" y="1295400"/>
            <a:ext cx="4372563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it work?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787935-F1CA-4C2D-9E59-7592375890A0}" type="slidenum">
              <a:rPr lang="ar-SA" smtClean="0"/>
              <a:pPr>
                <a:defRPr/>
              </a:pPr>
              <a:t>40</a:t>
            </a:fld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5867400" y="2438400"/>
            <a:ext cx="1828800" cy="8382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700" dirty="0">
                <a:latin typeface="Arial" charset="0"/>
              </a:rPr>
              <a:t>n = 4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700" dirty="0" err="1">
                <a:latin typeface="Arial" charset="0"/>
              </a:rPr>
              <a:t>mem</a:t>
            </a:r>
            <a:r>
              <a:rPr lang="en-US" sz="1700" dirty="0">
                <a:latin typeface="Arial" charset="0"/>
              </a:rPr>
              <a:t> = {2:1}</a:t>
            </a:r>
          </a:p>
        </p:txBody>
      </p:sp>
      <p:sp>
        <p:nvSpPr>
          <p:cNvPr id="8" name="Right Arrow 7"/>
          <p:cNvSpPr/>
          <p:nvPr/>
        </p:nvSpPr>
        <p:spPr bwMode="auto">
          <a:xfrm>
            <a:off x="609600" y="2743200"/>
            <a:ext cx="457200" cy="228600"/>
          </a:xfrm>
          <a:prstGeom prst="rightArrow">
            <a:avLst/>
          </a:prstGeom>
          <a:noFill/>
          <a:ln w="38100" cap="flat" cmpd="sng" algn="ctr">
            <a:solidFill>
              <a:srgbClr val="CC66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4572000" y="3505200"/>
            <a:ext cx="1828800" cy="8382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700" dirty="0">
                <a:latin typeface="Arial" charset="0"/>
              </a:rPr>
              <a:t>n = 3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700" dirty="0" err="1">
                <a:latin typeface="Arial" charset="0"/>
              </a:rPr>
              <a:t>mem</a:t>
            </a:r>
            <a:r>
              <a:rPr lang="en-US" sz="1700" dirty="0">
                <a:latin typeface="Arial" charset="0"/>
              </a:rPr>
              <a:t> = {2:1}</a:t>
            </a:r>
          </a:p>
        </p:txBody>
      </p:sp>
      <p:sp>
        <p:nvSpPr>
          <p:cNvPr id="12" name="Arc 11"/>
          <p:cNvSpPr/>
          <p:nvPr/>
        </p:nvSpPr>
        <p:spPr bwMode="auto">
          <a:xfrm rot="16732242">
            <a:off x="3770693" y="3970765"/>
            <a:ext cx="1374014" cy="1405127"/>
          </a:xfrm>
          <a:prstGeom prst="arc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" name="TextBox 12"/>
          <p:cNvSpPr txBox="1"/>
          <p:nvPr/>
        </p:nvSpPr>
        <p:spPr>
          <a:xfrm>
            <a:off x="3733800" y="3886200"/>
            <a:ext cx="533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1</a:t>
            </a:r>
            <a:endParaRPr lang="he-IL" dirty="0"/>
          </a:p>
        </p:txBody>
      </p:sp>
      <p:sp>
        <p:nvSpPr>
          <p:cNvPr id="15" name="TextBox 14"/>
          <p:cNvSpPr txBox="1"/>
          <p:nvPr/>
        </p:nvSpPr>
        <p:spPr>
          <a:xfrm>
            <a:off x="6934200" y="4038600"/>
            <a:ext cx="533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1</a:t>
            </a:r>
            <a:endParaRPr lang="he-IL" dirty="0"/>
          </a:p>
        </p:txBody>
      </p:sp>
      <p:sp>
        <p:nvSpPr>
          <p:cNvPr id="16" name="Rectangle 15"/>
          <p:cNvSpPr/>
          <p:nvPr/>
        </p:nvSpPr>
        <p:spPr bwMode="auto">
          <a:xfrm>
            <a:off x="1676400" y="2743200"/>
            <a:ext cx="838200" cy="228600"/>
          </a:xfrm>
          <a:prstGeom prst="rect">
            <a:avLst/>
          </a:prstGeom>
          <a:noFill/>
          <a:ln w="25400" cap="flat" cmpd="sng" algn="ctr">
            <a:solidFill>
              <a:srgbClr val="FF99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Arc 17"/>
          <p:cNvSpPr/>
          <p:nvPr/>
        </p:nvSpPr>
        <p:spPr bwMode="auto">
          <a:xfrm rot="16732242" flipV="1">
            <a:off x="5560155" y="3860348"/>
            <a:ext cx="1461025" cy="1691599"/>
          </a:xfrm>
          <a:prstGeom prst="arc">
            <a:avLst>
              <a:gd name="adj1" fmla="val 17124017"/>
              <a:gd name="adj2" fmla="val 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20402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1999" y="1295400"/>
            <a:ext cx="4372563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it work?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787935-F1CA-4C2D-9E59-7592375890A0}" type="slidenum">
              <a:rPr lang="ar-SA" smtClean="0"/>
              <a:pPr>
                <a:defRPr/>
              </a:pPr>
              <a:t>41</a:t>
            </a:fld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5867400" y="2438400"/>
            <a:ext cx="1828800" cy="8382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700" dirty="0">
                <a:latin typeface="Arial" charset="0"/>
              </a:rPr>
              <a:t>n = 4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700" dirty="0" err="1">
                <a:latin typeface="Arial" charset="0"/>
              </a:rPr>
              <a:t>mem</a:t>
            </a:r>
            <a:r>
              <a:rPr lang="en-US" sz="1700" dirty="0">
                <a:latin typeface="Arial" charset="0"/>
              </a:rPr>
              <a:t> = {2:1, </a:t>
            </a:r>
            <a:r>
              <a:rPr lang="en-US" sz="1700" dirty="0">
                <a:solidFill>
                  <a:srgbClr val="FF0000"/>
                </a:solidFill>
                <a:latin typeface="Arial" charset="0"/>
              </a:rPr>
              <a:t>3:2</a:t>
            </a:r>
            <a:r>
              <a:rPr lang="en-US" sz="1700" dirty="0">
                <a:latin typeface="Arial" charset="0"/>
              </a:rPr>
              <a:t>}</a:t>
            </a:r>
          </a:p>
        </p:txBody>
      </p:sp>
      <p:sp>
        <p:nvSpPr>
          <p:cNvPr id="8" name="Right Arrow 7"/>
          <p:cNvSpPr/>
          <p:nvPr/>
        </p:nvSpPr>
        <p:spPr bwMode="auto">
          <a:xfrm>
            <a:off x="609600" y="2743200"/>
            <a:ext cx="457200" cy="228600"/>
          </a:xfrm>
          <a:prstGeom prst="rightArrow">
            <a:avLst/>
          </a:prstGeom>
          <a:noFill/>
          <a:ln w="38100" cap="flat" cmpd="sng" algn="ctr">
            <a:solidFill>
              <a:srgbClr val="CC66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4572000" y="3505200"/>
            <a:ext cx="1828800" cy="8382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700" dirty="0">
                <a:latin typeface="Arial" charset="0"/>
              </a:rPr>
              <a:t>n = 3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700" dirty="0" err="1">
                <a:latin typeface="Arial" charset="0"/>
              </a:rPr>
              <a:t>mem</a:t>
            </a:r>
            <a:r>
              <a:rPr lang="en-US" sz="1700" dirty="0">
                <a:latin typeface="Arial" charset="0"/>
              </a:rPr>
              <a:t> = {2:1 , </a:t>
            </a:r>
            <a:r>
              <a:rPr lang="en-US" sz="1700" dirty="0">
                <a:solidFill>
                  <a:srgbClr val="FF0000"/>
                </a:solidFill>
                <a:latin typeface="Arial" charset="0"/>
              </a:rPr>
              <a:t>3:2</a:t>
            </a:r>
            <a:r>
              <a:rPr lang="en-US" sz="1700" dirty="0">
                <a:latin typeface="Arial" charset="0"/>
              </a:rPr>
              <a:t>}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1676400" y="2743200"/>
            <a:ext cx="838200" cy="228600"/>
          </a:xfrm>
          <a:prstGeom prst="rect">
            <a:avLst/>
          </a:prstGeom>
          <a:noFill/>
          <a:ln w="25400" cap="flat" cmpd="sng" algn="ctr">
            <a:solidFill>
              <a:srgbClr val="FF99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447733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1999" y="1295400"/>
            <a:ext cx="4372563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it work?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787935-F1CA-4C2D-9E59-7592375890A0}" type="slidenum">
              <a:rPr lang="ar-SA" smtClean="0"/>
              <a:pPr>
                <a:defRPr/>
              </a:pPr>
              <a:t>42</a:t>
            </a:fld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5867400" y="2438400"/>
            <a:ext cx="1828800" cy="8382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700" dirty="0">
                <a:latin typeface="Arial" charset="0"/>
              </a:rPr>
              <a:t>n = 4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700" dirty="0" err="1">
                <a:latin typeface="Arial" charset="0"/>
              </a:rPr>
              <a:t>mem</a:t>
            </a:r>
            <a:r>
              <a:rPr lang="en-US" sz="1700" dirty="0">
                <a:latin typeface="Arial" charset="0"/>
              </a:rPr>
              <a:t> = {2:1, 3:2}</a:t>
            </a:r>
          </a:p>
        </p:txBody>
      </p:sp>
      <p:sp>
        <p:nvSpPr>
          <p:cNvPr id="8" name="Right Arrow 7"/>
          <p:cNvSpPr/>
          <p:nvPr/>
        </p:nvSpPr>
        <p:spPr bwMode="auto">
          <a:xfrm>
            <a:off x="609600" y="3200400"/>
            <a:ext cx="457200" cy="228600"/>
          </a:xfrm>
          <a:prstGeom prst="rightArrow">
            <a:avLst/>
          </a:prstGeom>
          <a:noFill/>
          <a:ln w="38100" cap="flat" cmpd="sng" algn="ctr">
            <a:solidFill>
              <a:srgbClr val="CC66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4572000" y="3505200"/>
            <a:ext cx="1828800" cy="8382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700" dirty="0">
                <a:latin typeface="Arial" charset="0"/>
              </a:rPr>
              <a:t>n = 3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700" dirty="0" err="1">
                <a:latin typeface="Arial" charset="0"/>
              </a:rPr>
              <a:t>mem</a:t>
            </a:r>
            <a:r>
              <a:rPr lang="en-US" sz="1700" dirty="0">
                <a:latin typeface="Arial" charset="0"/>
              </a:rPr>
              <a:t> = {2:1 , 3:2}</a:t>
            </a:r>
          </a:p>
        </p:txBody>
      </p:sp>
      <p:sp>
        <p:nvSpPr>
          <p:cNvPr id="9" name="Arc 8"/>
          <p:cNvSpPr/>
          <p:nvPr/>
        </p:nvSpPr>
        <p:spPr bwMode="auto">
          <a:xfrm rot="16732242">
            <a:off x="4944906" y="2930686"/>
            <a:ext cx="1616387" cy="1058810"/>
          </a:xfrm>
          <a:prstGeom prst="arc">
            <a:avLst>
              <a:gd name="adj1" fmla="val 15311448"/>
              <a:gd name="adj2" fmla="val 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TextBox 10"/>
          <p:cNvSpPr txBox="1"/>
          <p:nvPr/>
        </p:nvSpPr>
        <p:spPr>
          <a:xfrm>
            <a:off x="5257800" y="2438400"/>
            <a:ext cx="401935" cy="37365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2</a:t>
            </a:r>
            <a:endParaRPr lang="he-IL" dirty="0"/>
          </a:p>
        </p:txBody>
      </p:sp>
      <p:sp>
        <p:nvSpPr>
          <p:cNvPr id="12" name="Down Arrow 11"/>
          <p:cNvSpPr/>
          <p:nvPr/>
        </p:nvSpPr>
        <p:spPr bwMode="auto">
          <a:xfrm>
            <a:off x="5867400" y="3657600"/>
            <a:ext cx="304800" cy="228600"/>
          </a:xfrm>
          <a:prstGeom prst="downArrow">
            <a:avLst/>
          </a:prstGeom>
          <a:solidFill>
            <a:srgbClr val="A8DDFE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7770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/>
      <p:bldP spid="12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1999" y="1295400"/>
            <a:ext cx="4372563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it work?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787935-F1CA-4C2D-9E59-7592375890A0}" type="slidenum">
              <a:rPr lang="ar-SA" smtClean="0"/>
              <a:pPr>
                <a:defRPr/>
              </a:pPr>
              <a:t>43</a:t>
            </a:fld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5867400" y="2438400"/>
            <a:ext cx="1828800" cy="8382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700" dirty="0">
                <a:latin typeface="Arial" charset="0"/>
              </a:rPr>
              <a:t>n = 4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700" dirty="0" err="1">
                <a:latin typeface="Arial" charset="0"/>
              </a:rPr>
              <a:t>mem</a:t>
            </a:r>
            <a:r>
              <a:rPr lang="en-US" sz="1700" dirty="0">
                <a:latin typeface="Arial" charset="0"/>
              </a:rPr>
              <a:t> = {2:1, 3:2}</a:t>
            </a:r>
          </a:p>
        </p:txBody>
      </p:sp>
      <p:sp>
        <p:nvSpPr>
          <p:cNvPr id="8" name="Right Arrow 7"/>
          <p:cNvSpPr/>
          <p:nvPr/>
        </p:nvSpPr>
        <p:spPr bwMode="auto">
          <a:xfrm>
            <a:off x="609600" y="2743200"/>
            <a:ext cx="457200" cy="228600"/>
          </a:xfrm>
          <a:prstGeom prst="rightArrow">
            <a:avLst/>
          </a:prstGeom>
          <a:noFill/>
          <a:ln w="38100" cap="flat" cmpd="sng" algn="ctr">
            <a:solidFill>
              <a:srgbClr val="CC66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Arc 8"/>
          <p:cNvSpPr/>
          <p:nvPr/>
        </p:nvSpPr>
        <p:spPr bwMode="auto">
          <a:xfrm rot="16732242">
            <a:off x="4944906" y="2930686"/>
            <a:ext cx="1616387" cy="1058810"/>
          </a:xfrm>
          <a:prstGeom prst="arc">
            <a:avLst>
              <a:gd name="adj1" fmla="val 15311448"/>
              <a:gd name="adj2" fmla="val 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TextBox 10"/>
          <p:cNvSpPr txBox="1"/>
          <p:nvPr/>
        </p:nvSpPr>
        <p:spPr>
          <a:xfrm>
            <a:off x="5257800" y="2438400"/>
            <a:ext cx="401935" cy="37365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2</a:t>
            </a:r>
            <a:endParaRPr lang="he-IL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3124200" y="2971800"/>
            <a:ext cx="1981200" cy="228600"/>
          </a:xfrm>
          <a:prstGeom prst="rect">
            <a:avLst/>
          </a:prstGeom>
          <a:noFill/>
          <a:ln w="25400" cap="flat" cmpd="sng" algn="ctr">
            <a:solidFill>
              <a:srgbClr val="FF99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7350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1999" y="1295400"/>
            <a:ext cx="4372563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it work?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787935-F1CA-4C2D-9E59-7592375890A0}" type="slidenum">
              <a:rPr lang="ar-SA" smtClean="0"/>
              <a:pPr>
                <a:defRPr/>
              </a:pPr>
              <a:t>44</a:t>
            </a:fld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5867400" y="2438400"/>
            <a:ext cx="1828800" cy="8382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700" dirty="0">
                <a:latin typeface="Arial" charset="0"/>
              </a:rPr>
              <a:t>n = 4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700" dirty="0" err="1">
                <a:latin typeface="Arial" charset="0"/>
              </a:rPr>
              <a:t>mem</a:t>
            </a:r>
            <a:r>
              <a:rPr lang="en-US" sz="1700" dirty="0">
                <a:latin typeface="Arial" charset="0"/>
              </a:rPr>
              <a:t> = {2:1, 3:2}</a:t>
            </a:r>
          </a:p>
        </p:txBody>
      </p:sp>
      <p:sp>
        <p:nvSpPr>
          <p:cNvPr id="8" name="Right Arrow 7"/>
          <p:cNvSpPr/>
          <p:nvPr/>
        </p:nvSpPr>
        <p:spPr bwMode="auto">
          <a:xfrm>
            <a:off x="609600" y="1600200"/>
            <a:ext cx="457200" cy="228600"/>
          </a:xfrm>
          <a:prstGeom prst="rightArrow">
            <a:avLst/>
          </a:prstGeom>
          <a:noFill/>
          <a:ln w="38100" cap="flat" cmpd="sng" algn="ctr">
            <a:solidFill>
              <a:srgbClr val="CC66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Arc 8"/>
          <p:cNvSpPr/>
          <p:nvPr/>
        </p:nvSpPr>
        <p:spPr bwMode="auto">
          <a:xfrm rot="16732242">
            <a:off x="4944906" y="2930686"/>
            <a:ext cx="1616387" cy="1058810"/>
          </a:xfrm>
          <a:prstGeom prst="arc">
            <a:avLst>
              <a:gd name="adj1" fmla="val 15311448"/>
              <a:gd name="adj2" fmla="val 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TextBox 10"/>
          <p:cNvSpPr txBox="1"/>
          <p:nvPr/>
        </p:nvSpPr>
        <p:spPr>
          <a:xfrm>
            <a:off x="5257800" y="2438400"/>
            <a:ext cx="401935" cy="37365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2</a:t>
            </a:r>
            <a:endParaRPr lang="he-IL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6781800" y="3505200"/>
            <a:ext cx="1828800" cy="8382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700" dirty="0">
                <a:latin typeface="Arial" charset="0"/>
              </a:rPr>
              <a:t>n = 2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700" dirty="0" err="1">
                <a:latin typeface="Arial" charset="0"/>
              </a:rPr>
              <a:t>mem</a:t>
            </a:r>
            <a:r>
              <a:rPr lang="en-US" sz="1700" dirty="0">
                <a:latin typeface="Arial" charset="0"/>
              </a:rPr>
              <a:t> = {2:1 , 3:2}</a:t>
            </a:r>
          </a:p>
        </p:txBody>
      </p:sp>
    </p:spTree>
    <p:extLst>
      <p:ext uri="{BB962C8B-B14F-4D97-AF65-F5344CB8AC3E}">
        <p14:creationId xmlns:p14="http://schemas.microsoft.com/office/powerpoint/2010/main" val="284910568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1999" y="1295400"/>
            <a:ext cx="4372563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it work?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787935-F1CA-4C2D-9E59-7592375890A0}" type="slidenum">
              <a:rPr lang="ar-SA" smtClean="0"/>
              <a:pPr>
                <a:defRPr/>
              </a:pPr>
              <a:t>45</a:t>
            </a:fld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5867400" y="2438400"/>
            <a:ext cx="1828800" cy="8382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700" dirty="0">
                <a:latin typeface="Arial" charset="0"/>
              </a:rPr>
              <a:t>n = 4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700" dirty="0" err="1">
                <a:latin typeface="Arial" charset="0"/>
              </a:rPr>
              <a:t>mem</a:t>
            </a:r>
            <a:r>
              <a:rPr lang="en-US" sz="1700" dirty="0">
                <a:latin typeface="Arial" charset="0"/>
              </a:rPr>
              <a:t> = {2:1, 3:2}</a:t>
            </a:r>
          </a:p>
        </p:txBody>
      </p:sp>
      <p:sp>
        <p:nvSpPr>
          <p:cNvPr id="8" name="Right Arrow 7"/>
          <p:cNvSpPr/>
          <p:nvPr/>
        </p:nvSpPr>
        <p:spPr bwMode="auto">
          <a:xfrm>
            <a:off x="609600" y="1981200"/>
            <a:ext cx="457200" cy="228600"/>
          </a:xfrm>
          <a:prstGeom prst="rightArrow">
            <a:avLst/>
          </a:prstGeom>
          <a:noFill/>
          <a:ln w="38100" cap="flat" cmpd="sng" algn="ctr">
            <a:solidFill>
              <a:srgbClr val="CC66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Arc 8"/>
          <p:cNvSpPr/>
          <p:nvPr/>
        </p:nvSpPr>
        <p:spPr bwMode="auto">
          <a:xfrm rot="16732242">
            <a:off x="4944906" y="2930686"/>
            <a:ext cx="1616387" cy="1058810"/>
          </a:xfrm>
          <a:prstGeom prst="arc">
            <a:avLst>
              <a:gd name="adj1" fmla="val 15311448"/>
              <a:gd name="adj2" fmla="val 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TextBox 10"/>
          <p:cNvSpPr txBox="1"/>
          <p:nvPr/>
        </p:nvSpPr>
        <p:spPr>
          <a:xfrm>
            <a:off x="5257800" y="2438400"/>
            <a:ext cx="401935" cy="37365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2</a:t>
            </a:r>
            <a:endParaRPr lang="he-IL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6781800" y="3505200"/>
            <a:ext cx="1828800" cy="8382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700" dirty="0">
                <a:latin typeface="Arial" charset="0"/>
              </a:rPr>
              <a:t>n = 2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700" dirty="0" err="1">
                <a:latin typeface="Arial" charset="0"/>
              </a:rPr>
              <a:t>mem</a:t>
            </a:r>
            <a:r>
              <a:rPr lang="en-US" sz="1700" dirty="0">
                <a:latin typeface="Arial" charset="0"/>
              </a:rPr>
              <a:t> = {2:1 , 3:2}</a:t>
            </a:r>
          </a:p>
        </p:txBody>
      </p:sp>
    </p:spTree>
    <p:extLst>
      <p:ext uri="{BB962C8B-B14F-4D97-AF65-F5344CB8AC3E}">
        <p14:creationId xmlns:p14="http://schemas.microsoft.com/office/powerpoint/2010/main" val="138288895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1999" y="1295400"/>
            <a:ext cx="4372563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it work?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787935-F1CA-4C2D-9E59-7592375890A0}" type="slidenum">
              <a:rPr lang="ar-SA" smtClean="0"/>
              <a:pPr>
                <a:defRPr/>
              </a:pPr>
              <a:t>46</a:t>
            </a:fld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5867400" y="2438400"/>
            <a:ext cx="1828800" cy="8382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700" dirty="0">
                <a:latin typeface="Arial" charset="0"/>
              </a:rPr>
              <a:t>n = 4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700" dirty="0" err="1">
                <a:latin typeface="Arial" charset="0"/>
              </a:rPr>
              <a:t>mem</a:t>
            </a:r>
            <a:r>
              <a:rPr lang="en-US" sz="1700" dirty="0">
                <a:latin typeface="Arial" charset="0"/>
              </a:rPr>
              <a:t> = {2:1, 3:2}</a:t>
            </a:r>
          </a:p>
        </p:txBody>
      </p:sp>
      <p:sp>
        <p:nvSpPr>
          <p:cNvPr id="8" name="Right Arrow 7"/>
          <p:cNvSpPr/>
          <p:nvPr/>
        </p:nvSpPr>
        <p:spPr bwMode="auto">
          <a:xfrm>
            <a:off x="609600" y="2514600"/>
            <a:ext cx="457200" cy="228600"/>
          </a:xfrm>
          <a:prstGeom prst="rightArrow">
            <a:avLst/>
          </a:prstGeom>
          <a:noFill/>
          <a:ln w="38100" cap="flat" cmpd="sng" algn="ctr">
            <a:solidFill>
              <a:srgbClr val="CC66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Arc 8"/>
          <p:cNvSpPr/>
          <p:nvPr/>
        </p:nvSpPr>
        <p:spPr bwMode="auto">
          <a:xfrm rot="16732242">
            <a:off x="4944906" y="2930686"/>
            <a:ext cx="1616387" cy="1058810"/>
          </a:xfrm>
          <a:prstGeom prst="arc">
            <a:avLst>
              <a:gd name="adj1" fmla="val 15311448"/>
              <a:gd name="adj2" fmla="val 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TextBox 10"/>
          <p:cNvSpPr txBox="1"/>
          <p:nvPr/>
        </p:nvSpPr>
        <p:spPr>
          <a:xfrm>
            <a:off x="5257800" y="2438400"/>
            <a:ext cx="401935" cy="37365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2</a:t>
            </a:r>
            <a:endParaRPr lang="he-IL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6781800" y="3505200"/>
            <a:ext cx="1828800" cy="8382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700" dirty="0">
                <a:latin typeface="Arial" charset="0"/>
              </a:rPr>
              <a:t>n = 2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700" dirty="0" err="1">
                <a:latin typeface="Arial" charset="0"/>
              </a:rPr>
              <a:t>mem</a:t>
            </a:r>
            <a:r>
              <a:rPr lang="en-US" sz="1700" dirty="0">
                <a:latin typeface="Arial" charset="0"/>
              </a:rPr>
              <a:t> = {2:1 , 3:2}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0" y="3962400"/>
            <a:ext cx="2447925" cy="179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39724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1999" y="1295400"/>
            <a:ext cx="4372563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it work?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787935-F1CA-4C2D-9E59-7592375890A0}" type="slidenum">
              <a:rPr lang="ar-SA" smtClean="0"/>
              <a:pPr>
                <a:defRPr/>
              </a:pPr>
              <a:t>47</a:t>
            </a:fld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5867400" y="2438400"/>
            <a:ext cx="1828800" cy="8382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700" dirty="0">
                <a:latin typeface="Arial" charset="0"/>
              </a:rPr>
              <a:t>n = 4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700" dirty="0" err="1">
                <a:latin typeface="Arial" charset="0"/>
              </a:rPr>
              <a:t>mem</a:t>
            </a:r>
            <a:r>
              <a:rPr lang="en-US" sz="1700" dirty="0">
                <a:latin typeface="Arial" charset="0"/>
              </a:rPr>
              <a:t> = {2:1, 3:2}</a:t>
            </a:r>
          </a:p>
        </p:txBody>
      </p:sp>
      <p:sp>
        <p:nvSpPr>
          <p:cNvPr id="8" name="Right Arrow 7"/>
          <p:cNvSpPr/>
          <p:nvPr/>
        </p:nvSpPr>
        <p:spPr bwMode="auto">
          <a:xfrm>
            <a:off x="609600" y="3200400"/>
            <a:ext cx="457200" cy="228600"/>
          </a:xfrm>
          <a:prstGeom prst="rightArrow">
            <a:avLst/>
          </a:prstGeom>
          <a:noFill/>
          <a:ln w="38100" cap="flat" cmpd="sng" algn="ctr">
            <a:solidFill>
              <a:srgbClr val="CC66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Arc 8"/>
          <p:cNvSpPr/>
          <p:nvPr/>
        </p:nvSpPr>
        <p:spPr bwMode="auto">
          <a:xfrm rot="16732242">
            <a:off x="4944906" y="2930686"/>
            <a:ext cx="1616387" cy="1058810"/>
          </a:xfrm>
          <a:prstGeom prst="arc">
            <a:avLst>
              <a:gd name="adj1" fmla="val 15311448"/>
              <a:gd name="adj2" fmla="val 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TextBox 10"/>
          <p:cNvSpPr txBox="1"/>
          <p:nvPr/>
        </p:nvSpPr>
        <p:spPr>
          <a:xfrm>
            <a:off x="5257800" y="2438400"/>
            <a:ext cx="401935" cy="37365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2</a:t>
            </a:r>
            <a:endParaRPr lang="he-IL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6781800" y="3505200"/>
            <a:ext cx="1828800" cy="8382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700" dirty="0">
                <a:latin typeface="Arial" charset="0"/>
              </a:rPr>
              <a:t>n = 2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700" dirty="0" err="1">
                <a:latin typeface="Arial" charset="0"/>
              </a:rPr>
              <a:t>mem</a:t>
            </a:r>
            <a:r>
              <a:rPr lang="en-US" sz="1700" dirty="0">
                <a:latin typeface="Arial" charset="0"/>
              </a:rPr>
              <a:t> = {2:1 , 3:2}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077200" y="2590800"/>
            <a:ext cx="533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1</a:t>
            </a:r>
            <a:endParaRPr lang="he-IL" dirty="0"/>
          </a:p>
        </p:txBody>
      </p:sp>
      <p:sp>
        <p:nvSpPr>
          <p:cNvPr id="14" name="Arc 13"/>
          <p:cNvSpPr/>
          <p:nvPr/>
        </p:nvSpPr>
        <p:spPr bwMode="auto">
          <a:xfrm rot="16732242" flipV="1">
            <a:off x="6830562" y="2607152"/>
            <a:ext cx="1428378" cy="1629933"/>
          </a:xfrm>
          <a:prstGeom prst="arc">
            <a:avLst>
              <a:gd name="adj1" fmla="val 16332887"/>
              <a:gd name="adj2" fmla="val 35908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2" name="Down Arrow 11"/>
          <p:cNvSpPr/>
          <p:nvPr/>
        </p:nvSpPr>
        <p:spPr bwMode="auto">
          <a:xfrm>
            <a:off x="7620000" y="3657600"/>
            <a:ext cx="304800" cy="228600"/>
          </a:xfrm>
          <a:prstGeom prst="downArrow">
            <a:avLst/>
          </a:prstGeom>
          <a:solidFill>
            <a:srgbClr val="A8DDFE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5342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animBg="1"/>
      <p:bldP spid="12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1999" y="1295400"/>
            <a:ext cx="4372563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it work?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787935-F1CA-4C2D-9E59-7592375890A0}" type="slidenum">
              <a:rPr lang="ar-SA" smtClean="0"/>
              <a:pPr>
                <a:defRPr/>
              </a:pPr>
              <a:t>48</a:t>
            </a:fld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5867400" y="2438400"/>
            <a:ext cx="1828800" cy="8382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700" dirty="0">
                <a:latin typeface="Arial" charset="0"/>
              </a:rPr>
              <a:t>n = 4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700" dirty="0" err="1">
                <a:latin typeface="Arial" charset="0"/>
              </a:rPr>
              <a:t>mem</a:t>
            </a:r>
            <a:r>
              <a:rPr lang="en-US" sz="1700" dirty="0">
                <a:latin typeface="Arial" charset="0"/>
              </a:rPr>
              <a:t> = {2:1, 3:2}</a:t>
            </a:r>
          </a:p>
        </p:txBody>
      </p:sp>
      <p:sp>
        <p:nvSpPr>
          <p:cNvPr id="8" name="Right Arrow 7"/>
          <p:cNvSpPr/>
          <p:nvPr/>
        </p:nvSpPr>
        <p:spPr bwMode="auto">
          <a:xfrm>
            <a:off x="609600" y="2743200"/>
            <a:ext cx="457200" cy="228600"/>
          </a:xfrm>
          <a:prstGeom prst="rightArrow">
            <a:avLst/>
          </a:prstGeom>
          <a:noFill/>
          <a:ln w="38100" cap="flat" cmpd="sng" algn="ctr">
            <a:solidFill>
              <a:srgbClr val="CC66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Arc 8"/>
          <p:cNvSpPr/>
          <p:nvPr/>
        </p:nvSpPr>
        <p:spPr bwMode="auto">
          <a:xfrm rot="16732242">
            <a:off x="4944906" y="2930686"/>
            <a:ext cx="1616387" cy="1058810"/>
          </a:xfrm>
          <a:prstGeom prst="arc">
            <a:avLst>
              <a:gd name="adj1" fmla="val 15311448"/>
              <a:gd name="adj2" fmla="val 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TextBox 10"/>
          <p:cNvSpPr txBox="1"/>
          <p:nvPr/>
        </p:nvSpPr>
        <p:spPr>
          <a:xfrm>
            <a:off x="5257800" y="2438400"/>
            <a:ext cx="401935" cy="37365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2</a:t>
            </a:r>
            <a:endParaRPr lang="he-IL" dirty="0"/>
          </a:p>
        </p:txBody>
      </p:sp>
      <p:sp>
        <p:nvSpPr>
          <p:cNvPr id="14" name="Rectangle 13"/>
          <p:cNvSpPr/>
          <p:nvPr/>
        </p:nvSpPr>
        <p:spPr bwMode="auto">
          <a:xfrm>
            <a:off x="1676400" y="2743200"/>
            <a:ext cx="838200" cy="228600"/>
          </a:xfrm>
          <a:prstGeom prst="rect">
            <a:avLst/>
          </a:prstGeom>
          <a:noFill/>
          <a:ln w="25400" cap="flat" cmpd="sng" algn="ctr">
            <a:solidFill>
              <a:srgbClr val="FF99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077200" y="2590800"/>
            <a:ext cx="533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1</a:t>
            </a:r>
            <a:endParaRPr lang="he-IL" dirty="0"/>
          </a:p>
        </p:txBody>
      </p:sp>
      <p:sp>
        <p:nvSpPr>
          <p:cNvPr id="16" name="Arc 15"/>
          <p:cNvSpPr/>
          <p:nvPr/>
        </p:nvSpPr>
        <p:spPr bwMode="auto">
          <a:xfrm rot="16732242" flipV="1">
            <a:off x="6830562" y="2607152"/>
            <a:ext cx="1428378" cy="1629933"/>
          </a:xfrm>
          <a:prstGeom prst="arc">
            <a:avLst>
              <a:gd name="adj1" fmla="val 16332887"/>
              <a:gd name="adj2" fmla="val 35908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03258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1999" y="1295400"/>
            <a:ext cx="4372563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it work?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787935-F1CA-4C2D-9E59-7592375890A0}" type="slidenum">
              <a:rPr lang="ar-SA" smtClean="0"/>
              <a:pPr>
                <a:defRPr/>
              </a:pPr>
              <a:t>49</a:t>
            </a:fld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5867400" y="2438400"/>
            <a:ext cx="2209800" cy="8382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700" dirty="0">
                <a:latin typeface="Arial" charset="0"/>
              </a:rPr>
              <a:t>n = 4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700" dirty="0" err="1">
                <a:latin typeface="Arial" charset="0"/>
              </a:rPr>
              <a:t>mem</a:t>
            </a:r>
            <a:r>
              <a:rPr lang="en-US" sz="1700" dirty="0">
                <a:latin typeface="Arial" charset="0"/>
              </a:rPr>
              <a:t> = {2:1, 3:2, </a:t>
            </a:r>
            <a:r>
              <a:rPr lang="en-US" sz="1700" dirty="0">
                <a:solidFill>
                  <a:srgbClr val="FF0000"/>
                </a:solidFill>
                <a:latin typeface="Arial" charset="0"/>
              </a:rPr>
              <a:t>4:3</a:t>
            </a:r>
            <a:r>
              <a:rPr lang="en-US" sz="1700" dirty="0">
                <a:latin typeface="Arial" charset="0"/>
              </a:rPr>
              <a:t>}</a:t>
            </a:r>
          </a:p>
        </p:txBody>
      </p:sp>
      <p:sp>
        <p:nvSpPr>
          <p:cNvPr id="8" name="Right Arrow 7"/>
          <p:cNvSpPr/>
          <p:nvPr/>
        </p:nvSpPr>
        <p:spPr bwMode="auto">
          <a:xfrm>
            <a:off x="609600" y="2743200"/>
            <a:ext cx="457200" cy="228600"/>
          </a:xfrm>
          <a:prstGeom prst="rightArrow">
            <a:avLst/>
          </a:prstGeom>
          <a:noFill/>
          <a:ln w="38100" cap="flat" cmpd="sng" algn="ctr">
            <a:solidFill>
              <a:srgbClr val="CC66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1676400" y="2743200"/>
            <a:ext cx="838200" cy="228600"/>
          </a:xfrm>
          <a:prstGeom prst="rect">
            <a:avLst/>
          </a:prstGeom>
          <a:noFill/>
          <a:ln w="25400" cap="flat" cmpd="sng" algn="ctr">
            <a:solidFill>
              <a:srgbClr val="FF99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1728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381000" y="1447801"/>
            <a:ext cx="7467600" cy="201593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en-US" sz="28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So far we haven’t discussed the efficiency of a recursive solution, compared to an iterative one.</a:t>
            </a:r>
          </a:p>
          <a:p>
            <a:pPr>
              <a:buFont typeface="Arial" pitchFamily="34" charset="0"/>
              <a:buChar char="•"/>
            </a:pPr>
            <a:r>
              <a:rPr lang="en-US" altLang="en-US" sz="28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Lets take Fibonacci as an example:</a:t>
            </a:r>
            <a:endParaRPr lang="en-US" altLang="en-US" dirty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he-IL" dirty="0"/>
          </a:p>
        </p:txBody>
      </p:sp>
      <p:sp>
        <p:nvSpPr>
          <p:cNvPr id="58371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9277CD0-34D6-41E7-9B11-B0CCF2500766}" type="slidenum">
              <a:rPr lang="he-IL" altLang="en-US" smtClean="0">
                <a:latin typeface="Arial" pitchFamily="34" charset="0"/>
                <a:cs typeface="Arial" pitchFamily="34" charset="0"/>
              </a:rPr>
              <a:pPr/>
              <a:t>5</a:t>
            </a:fld>
            <a:endParaRPr lang="en-US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83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Recursion Efficiency</a:t>
            </a:r>
            <a:endParaRPr lang="en-US" altLang="en-US" dirty="0"/>
          </a:p>
        </p:txBody>
      </p:sp>
      <p:pic>
        <p:nvPicPr>
          <p:cNvPr id="14336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1600" y="3242110"/>
            <a:ext cx="3962400" cy="17935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36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71600" y="5486400"/>
            <a:ext cx="6291466" cy="103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4" name="Straight Connector 13"/>
          <p:cNvCxnSpPr/>
          <p:nvPr/>
        </p:nvCxnSpPr>
        <p:spPr bwMode="auto">
          <a:xfrm>
            <a:off x="228600" y="5181600"/>
            <a:ext cx="6096000" cy="0"/>
          </a:xfrm>
          <a:prstGeom prst="lin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/>
          <p:nvPr/>
        </p:nvCxnSpPr>
        <p:spPr bwMode="auto">
          <a:xfrm>
            <a:off x="304800" y="5257800"/>
            <a:ext cx="6629400" cy="0"/>
          </a:xfrm>
          <a:prstGeom prst="line">
            <a:avLst/>
          </a:prstGeom>
          <a:noFill/>
          <a:ln w="38100" cap="flat" cmpd="sng" algn="ctr">
            <a:solidFill>
              <a:srgbClr val="009A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798553205"/>
      </p:ext>
    </p:extLst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1999" y="1295400"/>
            <a:ext cx="4372563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it work?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787935-F1CA-4C2D-9E59-7592375890A0}" type="slidenum">
              <a:rPr lang="ar-SA" smtClean="0"/>
              <a:pPr>
                <a:defRPr/>
              </a:pPr>
              <a:t>50</a:t>
            </a:fld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5867400" y="2438400"/>
            <a:ext cx="2209800" cy="8382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700" dirty="0">
                <a:latin typeface="Arial" charset="0"/>
              </a:rPr>
              <a:t>n = 4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700" dirty="0" err="1">
                <a:latin typeface="Arial" charset="0"/>
              </a:rPr>
              <a:t>mem</a:t>
            </a:r>
            <a:r>
              <a:rPr lang="en-US" sz="1700" dirty="0">
                <a:latin typeface="Arial" charset="0"/>
              </a:rPr>
              <a:t> = {2:1, 3:2, 4:3}</a:t>
            </a:r>
          </a:p>
        </p:txBody>
      </p:sp>
      <p:sp>
        <p:nvSpPr>
          <p:cNvPr id="8" name="Right Arrow 7"/>
          <p:cNvSpPr/>
          <p:nvPr/>
        </p:nvSpPr>
        <p:spPr bwMode="auto">
          <a:xfrm>
            <a:off x="609600" y="3200400"/>
            <a:ext cx="457200" cy="228600"/>
          </a:xfrm>
          <a:prstGeom prst="rightArrow">
            <a:avLst/>
          </a:prstGeom>
          <a:noFill/>
          <a:ln w="38100" cap="flat" cmpd="sng" algn="ctr">
            <a:solidFill>
              <a:srgbClr val="CC66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 bwMode="auto">
          <a:xfrm flipH="1">
            <a:off x="5943600" y="3276600"/>
            <a:ext cx="838200" cy="7620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5638800" y="4038600"/>
            <a:ext cx="838200" cy="38100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3</a:t>
            </a:r>
            <a:endParaRPr lang="he-IL" dirty="0"/>
          </a:p>
        </p:txBody>
      </p:sp>
      <p:sp>
        <p:nvSpPr>
          <p:cNvPr id="9" name="Down Arrow 8"/>
          <p:cNvSpPr/>
          <p:nvPr/>
        </p:nvSpPr>
        <p:spPr bwMode="auto">
          <a:xfrm>
            <a:off x="7620000" y="2590800"/>
            <a:ext cx="304800" cy="228600"/>
          </a:xfrm>
          <a:prstGeom prst="downArrow">
            <a:avLst/>
          </a:prstGeom>
          <a:solidFill>
            <a:srgbClr val="A8DDFE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6959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9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44984A7-F56A-4671-8D2A-B99A60DE3B13}" type="slidenum">
              <a:rPr lang="he-IL" smtClean="0">
                <a:latin typeface="Arial" pitchFamily="34" charset="0"/>
                <a:cs typeface="Arial" pitchFamily="34" charset="0"/>
              </a:rPr>
              <a:pPr/>
              <a:t>51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5363" name="Rectangle 2"/>
          <p:cNvSpPr>
            <a:spLocks noChangeArrowheads="1"/>
          </p:cNvSpPr>
          <p:nvPr/>
        </p:nvSpPr>
        <p:spPr bwMode="auto">
          <a:xfrm>
            <a:off x="457200" y="762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440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Timeit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57200" y="1066800"/>
            <a:ext cx="7543800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2000" dirty="0" err="1">
                <a:solidFill>
                  <a:srgbClr val="FF6600"/>
                </a:solidFill>
              </a:rPr>
              <a:t>def</a:t>
            </a:r>
            <a:r>
              <a:rPr lang="en-US" sz="2000" dirty="0">
                <a:solidFill>
                  <a:srgbClr val="FF6600"/>
                </a:solidFill>
              </a:rPr>
              <a:t> </a:t>
            </a:r>
            <a:r>
              <a:rPr lang="en-US" sz="2000" dirty="0" err="1">
                <a:solidFill>
                  <a:srgbClr val="0000FF"/>
                </a:solidFill>
              </a:rPr>
              <a:t>fib_mem_time</a:t>
            </a:r>
            <a:r>
              <a:rPr lang="en-US" sz="2000" dirty="0"/>
              <a:t>():</a:t>
            </a:r>
          </a:p>
          <a:p>
            <a:pPr>
              <a:spcBef>
                <a:spcPts val="600"/>
              </a:spcBef>
            </a:pPr>
            <a:r>
              <a:rPr lang="en-US" sz="2000" dirty="0"/>
              <a:t>        </a:t>
            </a:r>
            <a:r>
              <a:rPr lang="en-US" sz="2000" dirty="0" err="1"/>
              <a:t>fib_mem</a:t>
            </a:r>
            <a:r>
              <a:rPr lang="en-US" sz="2000" dirty="0"/>
              <a:t>(N)</a:t>
            </a:r>
          </a:p>
          <a:p>
            <a:pPr>
              <a:spcBef>
                <a:spcPts val="600"/>
              </a:spcBef>
            </a:pPr>
            <a:endParaRPr lang="en-US" sz="2000" dirty="0"/>
          </a:p>
          <a:p>
            <a:pPr>
              <a:spcBef>
                <a:spcPts val="600"/>
              </a:spcBef>
            </a:pPr>
            <a:r>
              <a:rPr lang="en-US" sz="2000" dirty="0" err="1"/>
              <a:t>iters</a:t>
            </a:r>
            <a:r>
              <a:rPr lang="en-US" sz="2000" dirty="0"/>
              <a:t> = 1</a:t>
            </a:r>
            <a:endParaRPr lang="he-IL" sz="2000" dirty="0"/>
          </a:p>
          <a:p>
            <a:pPr>
              <a:spcBef>
                <a:spcPts val="600"/>
              </a:spcBef>
            </a:pPr>
            <a:r>
              <a:rPr lang="en-US" sz="2000" dirty="0"/>
              <a:t>n = 32</a:t>
            </a:r>
          </a:p>
          <a:p>
            <a:pPr>
              <a:spcBef>
                <a:spcPts val="600"/>
              </a:spcBef>
            </a:pPr>
            <a:r>
              <a:rPr lang="en-US" sz="2000" dirty="0"/>
              <a:t>t3 = </a:t>
            </a:r>
            <a:r>
              <a:rPr lang="en-US" sz="2000" dirty="0" err="1"/>
              <a:t>timeit.timeit</a:t>
            </a:r>
            <a:r>
              <a:rPr lang="en-US" sz="2000" dirty="0"/>
              <a:t>(</a:t>
            </a:r>
            <a:r>
              <a:rPr lang="en-US" sz="2000" dirty="0" err="1"/>
              <a:t>fib_mem_time</a:t>
            </a:r>
            <a:r>
              <a:rPr lang="en-US" sz="2000" dirty="0"/>
              <a:t>, number=ITERS)</a:t>
            </a:r>
          </a:p>
          <a:p>
            <a:pPr>
              <a:spcBef>
                <a:spcPts val="600"/>
              </a:spcBef>
            </a:pPr>
            <a:r>
              <a:rPr lang="en-US" sz="2000" dirty="0">
                <a:solidFill>
                  <a:srgbClr val="FF6600"/>
                </a:solidFill>
              </a:rPr>
              <a:t>print</a:t>
            </a:r>
            <a:r>
              <a:rPr lang="en-US" sz="2000" dirty="0"/>
              <a:t> (</a:t>
            </a:r>
            <a:r>
              <a:rPr lang="en-US" sz="2000" dirty="0">
                <a:solidFill>
                  <a:srgbClr val="00CC00"/>
                </a:solidFill>
              </a:rPr>
              <a:t>‘</a:t>
            </a:r>
            <a:r>
              <a:rPr lang="en-US" sz="2000" dirty="0" err="1">
                <a:solidFill>
                  <a:srgbClr val="00CC00"/>
                </a:solidFill>
              </a:rPr>
              <a:t>Memoization</a:t>
            </a:r>
            <a:r>
              <a:rPr lang="en-US" sz="2000" dirty="0">
                <a:solidFill>
                  <a:srgbClr val="00CC00"/>
                </a:solidFill>
              </a:rPr>
              <a:t> fib for n =‘</a:t>
            </a:r>
            <a:r>
              <a:rPr lang="en-US" sz="2000" dirty="0"/>
              <a:t>,</a:t>
            </a:r>
            <a:r>
              <a:rPr lang="en-US" sz="2000" dirty="0">
                <a:solidFill>
                  <a:srgbClr val="7030A0"/>
                </a:solidFill>
              </a:rPr>
              <a:t>str</a:t>
            </a:r>
            <a:r>
              <a:rPr lang="en-US" sz="2000" dirty="0"/>
              <a:t>(n),</a:t>
            </a:r>
            <a:r>
              <a:rPr lang="en-US" sz="2000" dirty="0">
                <a:solidFill>
                  <a:srgbClr val="00CC00"/>
                </a:solidFill>
              </a:rPr>
              <a:t>’</a:t>
            </a:r>
            <a:r>
              <a:rPr lang="en-US" sz="2000" dirty="0">
                <a:solidFill>
                  <a:srgbClr val="00CC00"/>
                </a:solidFill>
                <a:sym typeface="Wingdings" panose="05000000000000000000" pitchFamily="2" charset="2"/>
              </a:rPr>
              <a:t>==&gt;’</a:t>
            </a:r>
            <a:r>
              <a:rPr lang="en-US" sz="2000" dirty="0">
                <a:sym typeface="Wingdings" panose="05000000000000000000" pitchFamily="2" charset="2"/>
              </a:rPr>
              <a:t>,</a:t>
            </a:r>
            <a:r>
              <a:rPr lang="en-US" sz="2000" dirty="0">
                <a:solidFill>
                  <a:srgbClr val="7030A0"/>
                </a:solidFill>
                <a:sym typeface="Wingdings" panose="05000000000000000000" pitchFamily="2" charset="2"/>
              </a:rPr>
              <a:t>str</a:t>
            </a:r>
            <a:r>
              <a:rPr lang="en-US" sz="2000" dirty="0">
                <a:sym typeface="Wingdings" panose="05000000000000000000" pitchFamily="2" charset="2"/>
              </a:rPr>
              <a:t>(t</a:t>
            </a:r>
            <a:r>
              <a:rPr lang="he-IL" sz="2000" dirty="0">
                <a:sym typeface="Wingdings" panose="05000000000000000000" pitchFamily="2" charset="2"/>
              </a:rPr>
              <a:t>3</a:t>
            </a:r>
            <a:r>
              <a:rPr lang="en-US" sz="2000" dirty="0">
                <a:sym typeface="Wingdings" panose="05000000000000000000" pitchFamily="2" charset="2"/>
              </a:rPr>
              <a:t>))</a:t>
            </a:r>
          </a:p>
          <a:p>
            <a:endParaRPr lang="en-US" sz="2000" dirty="0">
              <a:sym typeface="Wingdings" panose="05000000000000000000" pitchFamily="2" charset="2"/>
            </a:endParaRPr>
          </a:p>
          <a:p>
            <a:r>
              <a:rPr lang="en-US" sz="2000" dirty="0">
                <a:sym typeface="Wingdings" panose="05000000000000000000" pitchFamily="2" charset="2"/>
              </a:rPr>
              <a:t>Output (shell):</a:t>
            </a:r>
          </a:p>
          <a:p>
            <a:r>
              <a:rPr lang="en-US" sz="2000" dirty="0">
                <a:solidFill>
                  <a:srgbClr val="0000FF"/>
                </a:solidFill>
                <a:sym typeface="Wingdings" panose="05000000000000000000" pitchFamily="2" charset="2"/>
              </a:rPr>
              <a:t>Iterative fib for N = 32 ==&gt; 7.67930389212e-06</a:t>
            </a:r>
          </a:p>
          <a:p>
            <a:r>
              <a:rPr lang="en-US" sz="2200" b="1" dirty="0">
                <a:solidFill>
                  <a:srgbClr val="0000FF"/>
                </a:solidFill>
                <a:sym typeface="Wingdings" panose="05000000000000000000" pitchFamily="2" charset="2"/>
              </a:rPr>
              <a:t>Recursive fib for N = 32 ==&gt; 1.26163318548</a:t>
            </a:r>
          </a:p>
          <a:p>
            <a:r>
              <a:rPr lang="en-US" sz="2200" b="1" dirty="0" err="1">
                <a:solidFill>
                  <a:srgbClr val="0000FF"/>
                </a:solidFill>
                <a:sym typeface="Wingdings" panose="05000000000000000000" pitchFamily="2" charset="2"/>
              </a:rPr>
              <a:t>Memoization</a:t>
            </a:r>
            <a:r>
              <a:rPr lang="en-US" sz="2200" b="1" dirty="0">
                <a:solidFill>
                  <a:srgbClr val="0000FF"/>
                </a:solidFill>
                <a:sym typeface="Wingdings" panose="05000000000000000000" pitchFamily="2" charset="2"/>
              </a:rPr>
              <a:t> fib for N = 32 ==&gt; 4.04908750671e-05</a:t>
            </a:r>
            <a:endParaRPr lang="en-US" sz="22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820060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http://www.crafterscompanion.co.uk/images/crafters-companion-the-ultimate-pen-storage-pack-of-6-5-plus-1-free-p20146-43406_image.jpg"/>
          <p:cNvPicPr>
            <a:picLocks noChangeAspect="1" noChangeArrowheads="1"/>
          </p:cNvPicPr>
          <p:nvPr/>
        </p:nvPicPr>
        <p:blipFill>
          <a:blip r:embed="rId3" cstate="print"/>
          <a:srcRect b="11765"/>
          <a:stretch>
            <a:fillRect/>
          </a:stretch>
        </p:blipFill>
        <p:spPr bwMode="auto">
          <a:xfrm>
            <a:off x="6553200" y="4572000"/>
            <a:ext cx="2590800" cy="2286000"/>
          </a:xfrm>
          <a:prstGeom prst="rect">
            <a:avLst/>
          </a:prstGeom>
          <a:noFill/>
        </p:spPr>
      </p:pic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kern="1200" dirty="0" err="1">
                <a:latin typeface="Times New Roman" pitchFamily="18" charset="0"/>
                <a:ea typeface="+mn-ea"/>
                <a:cs typeface="Times New Roman" pitchFamily="18" charset="0"/>
              </a:rPr>
              <a:t>Memoization</a:t>
            </a:r>
            <a:endParaRPr lang="en-US" kern="1200" dirty="0"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00200"/>
            <a:ext cx="8305800" cy="4724400"/>
          </a:xfrm>
        </p:spPr>
        <p:txBody>
          <a:bodyPr/>
          <a:lstStyle/>
          <a:p>
            <a:pPr>
              <a:lnSpc>
                <a:spcPct val="90000"/>
              </a:lnSpc>
              <a:buNone/>
            </a:pP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Memoization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reduces computation by</a:t>
            </a:r>
            <a:r>
              <a:rPr lang="he-IL" sz="2800" b="1" dirty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lvl="1">
              <a:lnSpc>
                <a:spcPct val="90000"/>
              </a:lnSpc>
            </a:pPr>
            <a:r>
              <a:rPr lang="en-US" sz="2700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Storing</a:t>
            </a:r>
            <a:r>
              <a:rPr lang="en-US" sz="2700" dirty="0">
                <a:latin typeface="Times New Roman" pitchFamily="18" charset="0"/>
                <a:cs typeface="Times New Roman" pitchFamily="18" charset="0"/>
              </a:rPr>
              <a:t> solution to a sub-problem the first time it is solved</a:t>
            </a:r>
          </a:p>
          <a:p>
            <a:pPr lvl="1">
              <a:lnSpc>
                <a:spcPct val="90000"/>
              </a:lnSpc>
            </a:pPr>
            <a:r>
              <a:rPr lang="en-US" sz="2700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Looking up </a:t>
            </a:r>
            <a:r>
              <a:rPr lang="en-US" sz="2700" dirty="0">
                <a:latin typeface="Times New Roman" pitchFamily="18" charset="0"/>
                <a:cs typeface="Times New Roman" pitchFamily="18" charset="0"/>
              </a:rPr>
              <a:t>the solution when sub-problem is encountered again</a:t>
            </a:r>
          </a:p>
          <a:p>
            <a:pPr>
              <a:lnSpc>
                <a:spcPct val="90000"/>
              </a:lnSpc>
            </a:pPr>
            <a:r>
              <a:rPr lang="en-US" sz="2700" dirty="0" err="1">
                <a:latin typeface="Times New Roman" pitchFamily="18" charset="0"/>
                <a:cs typeface="Times New Roman" pitchFamily="18" charset="0"/>
              </a:rPr>
              <a:t>Memoization</a:t>
            </a:r>
            <a:r>
              <a:rPr lang="en-US" sz="2700" dirty="0">
                <a:latin typeface="Times New Roman" pitchFamily="18" charset="0"/>
                <a:cs typeface="Times New Roman" pitchFamily="18" charset="0"/>
              </a:rPr>
              <a:t> is usually used when solving problems with overlapping </a:t>
            </a:r>
            <a:r>
              <a:rPr lang="en-US" sz="2700" dirty="0" err="1">
                <a:latin typeface="Times New Roman" pitchFamily="18" charset="0"/>
                <a:cs typeface="Times New Roman" pitchFamily="18" charset="0"/>
              </a:rPr>
              <a:t>subproblems</a:t>
            </a:r>
            <a:r>
              <a:rPr lang="en-US" sz="2700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>
              <a:lnSpc>
                <a:spcPct val="90000"/>
              </a:lnSpc>
              <a:buNone/>
            </a:pPr>
            <a:r>
              <a:rPr lang="en-US" sz="2700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Examples:</a:t>
            </a:r>
          </a:p>
          <a:p>
            <a:pPr marL="457200" indent="-457200">
              <a:lnSpc>
                <a:spcPct val="90000"/>
              </a:lnSpc>
              <a:buFontTx/>
              <a:buChar char="-"/>
            </a:pPr>
            <a:r>
              <a:rPr lang="en-US" sz="2700" dirty="0">
                <a:latin typeface="Times New Roman" pitchFamily="18" charset="0"/>
                <a:cs typeface="Times New Roman" pitchFamily="18" charset="0"/>
              </a:rPr>
              <a:t>Factorial - does not exhibit overlapping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700" dirty="0">
                <a:latin typeface="Times New Roman" pitchFamily="18" charset="0"/>
                <a:cs typeface="Times New Roman" pitchFamily="18" charset="0"/>
              </a:rPr>
              <a:t>      sub-problems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700" dirty="0">
                <a:latin typeface="Times New Roman" pitchFamily="18" charset="0"/>
                <a:cs typeface="Times New Roman" pitchFamily="18" charset="0"/>
              </a:rPr>
              <a:t>- Fibonacci does</a:t>
            </a:r>
          </a:p>
        </p:txBody>
      </p:sp>
    </p:spTree>
    <p:extLst>
      <p:ext uri="{BB962C8B-B14F-4D97-AF65-F5344CB8AC3E}">
        <p14:creationId xmlns:p14="http://schemas.microsoft.com/office/powerpoint/2010/main" val="161512845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latin typeface="Times New Roman" pitchFamily="18" charset="0"/>
                <a:cs typeface="Times New Roman" pitchFamily="18" charset="0"/>
              </a:rPr>
              <a:t>Example 2:</a:t>
            </a:r>
            <a:br>
              <a:rPr lang="en-US" altLang="en-US" b="1" dirty="0">
                <a:latin typeface="Times New Roman" pitchFamily="18" charset="0"/>
                <a:cs typeface="Times New Roman" pitchFamily="18" charset="0"/>
              </a:rPr>
            </a:br>
            <a:r>
              <a:rPr lang="en-US" altLang="en-US" b="1" dirty="0">
                <a:latin typeface="Times New Roman" pitchFamily="18" charset="0"/>
                <a:cs typeface="Times New Roman" pitchFamily="18" charset="0"/>
              </a:rPr>
              <a:t>Sub-list sum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25963"/>
          </a:xfrm>
        </p:spPr>
        <p:txBody>
          <a:bodyPr/>
          <a:lstStyle/>
          <a:p>
            <a:r>
              <a:rPr lang="en-US" sz="2800" b="1" i="1" dirty="0"/>
              <a:t>numbers</a:t>
            </a:r>
            <a:r>
              <a:rPr lang="en-US" sz="2800" dirty="0"/>
              <a:t> is a list of positive integers.</a:t>
            </a:r>
          </a:p>
          <a:p>
            <a:r>
              <a:rPr lang="en-US" sz="2800" dirty="0"/>
              <a:t>Is there a sub list of </a:t>
            </a:r>
            <a:r>
              <a:rPr lang="en-US" sz="2800" b="1" i="1" dirty="0"/>
              <a:t>numbers</a:t>
            </a:r>
            <a:r>
              <a:rPr lang="en-US" sz="2800" dirty="0"/>
              <a:t> so its sum equals </a:t>
            </a:r>
            <a:r>
              <a:rPr lang="en-US" sz="2800" b="1" i="1" dirty="0"/>
              <a:t>target</a:t>
            </a:r>
            <a:r>
              <a:rPr lang="en-US" sz="2800" dirty="0"/>
              <a:t>?</a:t>
            </a:r>
          </a:p>
          <a:p>
            <a:r>
              <a:rPr lang="en-US" sz="2800" dirty="0"/>
              <a:t>The solution is recursive: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787935-F1CA-4C2D-9E59-7592375890A0}" type="slidenum">
              <a:rPr lang="ar-SA" smtClean="0"/>
              <a:pPr>
                <a:defRPr/>
              </a:pPr>
              <a:t>53</a:t>
            </a:fld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166" y="3421063"/>
            <a:ext cx="9020468" cy="270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6801761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</a:t>
            </a:r>
            <a:r>
              <a:rPr lang="en-US" dirty="0" err="1"/>
              <a:t>memoization</a:t>
            </a:r>
            <a:r>
              <a:rPr lang="en-US" dirty="0"/>
              <a:t> help?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r>
              <a:rPr lang="en-US" dirty="0"/>
              <a:t>Consider the case: numbers = [3,2,1,1], target = 5</a:t>
            </a:r>
            <a:endParaRPr lang="he-IL" dirty="0"/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787935-F1CA-4C2D-9E59-7592375890A0}" type="slidenum">
              <a:rPr lang="ar-SA" smtClean="0"/>
              <a:pPr>
                <a:defRPr/>
              </a:pPr>
              <a:t>54</a:t>
            </a:fld>
            <a:endParaRPr 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2438400" y="2057400"/>
            <a:ext cx="3733800" cy="5334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Arial" charset="0"/>
              </a:rPr>
              <a:t>numbers = [3,2,1,</a:t>
            </a:r>
            <a:r>
              <a:rPr lang="en-US" b="1" dirty="0">
                <a:solidFill>
                  <a:srgbClr val="0000FF"/>
                </a:solidFill>
                <a:latin typeface="Arial" charset="0"/>
              </a:rPr>
              <a:t>1</a:t>
            </a:r>
            <a:r>
              <a:rPr lang="en-US" dirty="0">
                <a:latin typeface="Arial" charset="0"/>
              </a:rPr>
              <a:t>]  , target = 5</a:t>
            </a:r>
            <a:endParaRPr kumimoji="0" lang="he-IL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5105400" y="2971800"/>
            <a:ext cx="3276600" cy="5334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ctr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latin typeface="Arial" charset="0"/>
              </a:rPr>
              <a:t>numbers = [3,2,</a:t>
            </a:r>
            <a:r>
              <a:rPr lang="en-US" b="1" dirty="0">
                <a:solidFill>
                  <a:srgbClr val="0000FF"/>
                </a:solidFill>
                <a:latin typeface="Arial" charset="0"/>
              </a:rPr>
              <a:t>1</a:t>
            </a:r>
            <a:r>
              <a:rPr lang="en-US" dirty="0">
                <a:latin typeface="Arial" charset="0"/>
              </a:rPr>
              <a:t>]  , target = 5</a:t>
            </a:r>
            <a:endParaRPr kumimoji="0" lang="he-IL" sz="180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066800" y="2971800"/>
            <a:ext cx="3238500" cy="5334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ctr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latin typeface="Arial" charset="0"/>
              </a:rPr>
              <a:t>numbers = [3,2,</a:t>
            </a:r>
            <a:r>
              <a:rPr lang="en-US" b="1" dirty="0">
                <a:solidFill>
                  <a:srgbClr val="0000FF"/>
                </a:solidFill>
                <a:latin typeface="Arial" charset="0"/>
              </a:rPr>
              <a:t>1</a:t>
            </a:r>
            <a:r>
              <a:rPr lang="en-US" dirty="0">
                <a:latin typeface="Arial" charset="0"/>
              </a:rPr>
              <a:t>]  , target = 4</a:t>
            </a:r>
            <a:endParaRPr kumimoji="0" lang="he-IL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457200" y="4038600"/>
            <a:ext cx="1752600" cy="7620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ctr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latin typeface="Arial" charset="0"/>
              </a:rPr>
              <a:t>numbers = [3,</a:t>
            </a:r>
            <a:r>
              <a:rPr lang="en-US" b="1" dirty="0">
                <a:solidFill>
                  <a:srgbClr val="0000FF"/>
                </a:solidFill>
                <a:latin typeface="Arial" charset="0"/>
              </a:rPr>
              <a:t>2</a:t>
            </a:r>
            <a:r>
              <a:rPr lang="en-US" dirty="0">
                <a:latin typeface="Arial" charset="0"/>
              </a:rPr>
              <a:t>]</a:t>
            </a:r>
          </a:p>
          <a:p>
            <a:r>
              <a:rPr lang="en-US">
                <a:latin typeface="Arial" charset="0"/>
              </a:rPr>
              <a:t>target </a:t>
            </a:r>
            <a:r>
              <a:rPr lang="en-US" dirty="0">
                <a:latin typeface="Arial" charset="0"/>
              </a:rPr>
              <a:t>= 3</a:t>
            </a:r>
            <a:endParaRPr kumimoji="0" lang="he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2514600" y="4038600"/>
            <a:ext cx="1790700" cy="7620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ctr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latin typeface="Arial" charset="0"/>
              </a:rPr>
              <a:t>numbers = [3,</a:t>
            </a:r>
            <a:r>
              <a:rPr lang="en-US" b="1" dirty="0">
                <a:solidFill>
                  <a:srgbClr val="0000FF"/>
                </a:solidFill>
                <a:latin typeface="Arial" charset="0"/>
              </a:rPr>
              <a:t>2</a:t>
            </a:r>
            <a:r>
              <a:rPr lang="en-US" dirty="0">
                <a:latin typeface="Arial" charset="0"/>
              </a:rPr>
              <a:t>] 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Arial" charset="0"/>
              </a:rPr>
              <a:t>target = 4</a:t>
            </a:r>
            <a:endParaRPr kumimoji="0" lang="he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6858000" y="4038600"/>
            <a:ext cx="1752600" cy="7620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ctr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latin typeface="Arial" charset="0"/>
              </a:rPr>
              <a:t>numbers = [3,</a:t>
            </a:r>
            <a:r>
              <a:rPr lang="en-US" b="1" dirty="0">
                <a:solidFill>
                  <a:srgbClr val="0000FF"/>
                </a:solidFill>
                <a:latin typeface="Arial" charset="0"/>
              </a:rPr>
              <a:t>2</a:t>
            </a:r>
            <a:r>
              <a:rPr lang="en-US" dirty="0">
                <a:latin typeface="Arial" charset="0"/>
              </a:rPr>
              <a:t>] 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Arial" charset="0"/>
              </a:rPr>
              <a:t>target = 5</a:t>
            </a:r>
            <a:endParaRPr kumimoji="0" lang="he-IL" sz="180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4724400" y="4038600"/>
            <a:ext cx="1828800" cy="7620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ctr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latin typeface="Arial" charset="0"/>
              </a:rPr>
              <a:t>numbers = [3,</a:t>
            </a:r>
            <a:r>
              <a:rPr lang="en-US" b="1" dirty="0">
                <a:solidFill>
                  <a:srgbClr val="0000FF"/>
                </a:solidFill>
                <a:latin typeface="Arial" charset="0"/>
              </a:rPr>
              <a:t>2</a:t>
            </a:r>
            <a:r>
              <a:rPr lang="en-US" dirty="0">
                <a:latin typeface="Arial" charset="0"/>
              </a:rPr>
              <a:t>]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Arial" charset="0"/>
              </a:rPr>
              <a:t>target = 4</a:t>
            </a:r>
            <a:endParaRPr kumimoji="0" lang="he-IL" sz="180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cxnSp>
        <p:nvCxnSpPr>
          <p:cNvPr id="13" name="Straight Arrow Connector 12"/>
          <p:cNvCxnSpPr>
            <a:stCxn id="5" idx="2"/>
            <a:endCxn id="7" idx="0"/>
          </p:cNvCxnSpPr>
          <p:nvPr/>
        </p:nvCxnSpPr>
        <p:spPr bwMode="auto">
          <a:xfrm flipH="1">
            <a:off x="2686050" y="2590800"/>
            <a:ext cx="1619250" cy="381000"/>
          </a:xfrm>
          <a:prstGeom prst="straightConnector1">
            <a:avLst/>
          </a:prstGeom>
          <a:noFill/>
          <a:ln w="38100" cap="flat" cmpd="sng" algn="ctr">
            <a:solidFill>
              <a:srgbClr val="008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" name="Straight Arrow Connector 14"/>
          <p:cNvCxnSpPr>
            <a:stCxn id="5" idx="2"/>
            <a:endCxn id="6" idx="0"/>
          </p:cNvCxnSpPr>
          <p:nvPr/>
        </p:nvCxnSpPr>
        <p:spPr bwMode="auto">
          <a:xfrm>
            <a:off x="4305300" y="2590800"/>
            <a:ext cx="2438400" cy="381000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" name="Straight Arrow Connector 16"/>
          <p:cNvCxnSpPr>
            <a:stCxn id="7" idx="2"/>
            <a:endCxn id="8" idx="0"/>
          </p:cNvCxnSpPr>
          <p:nvPr/>
        </p:nvCxnSpPr>
        <p:spPr bwMode="auto">
          <a:xfrm flipH="1">
            <a:off x="1333500" y="3505200"/>
            <a:ext cx="1352550" cy="533400"/>
          </a:xfrm>
          <a:prstGeom prst="straightConnector1">
            <a:avLst/>
          </a:prstGeom>
          <a:noFill/>
          <a:ln w="38100" cap="flat" cmpd="sng" algn="ctr">
            <a:solidFill>
              <a:srgbClr val="008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Straight Arrow Connector 18"/>
          <p:cNvCxnSpPr>
            <a:stCxn id="7" idx="2"/>
            <a:endCxn id="9" idx="0"/>
          </p:cNvCxnSpPr>
          <p:nvPr/>
        </p:nvCxnSpPr>
        <p:spPr bwMode="auto">
          <a:xfrm>
            <a:off x="2686050" y="3505200"/>
            <a:ext cx="723900" cy="533400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9" name="Straight Arrow Connector 28"/>
          <p:cNvCxnSpPr>
            <a:stCxn id="6" idx="2"/>
            <a:endCxn id="11" idx="0"/>
          </p:cNvCxnSpPr>
          <p:nvPr/>
        </p:nvCxnSpPr>
        <p:spPr bwMode="auto">
          <a:xfrm flipH="1">
            <a:off x="5638800" y="3505200"/>
            <a:ext cx="1104900" cy="533400"/>
          </a:xfrm>
          <a:prstGeom prst="straightConnector1">
            <a:avLst/>
          </a:prstGeom>
          <a:noFill/>
          <a:ln w="38100" cap="flat" cmpd="sng" algn="ctr">
            <a:solidFill>
              <a:srgbClr val="008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5" name="Straight Arrow Connector 34"/>
          <p:cNvCxnSpPr>
            <a:stCxn id="6" idx="2"/>
            <a:endCxn id="10" idx="0"/>
          </p:cNvCxnSpPr>
          <p:nvPr/>
        </p:nvCxnSpPr>
        <p:spPr bwMode="auto">
          <a:xfrm>
            <a:off x="6743700" y="3505200"/>
            <a:ext cx="990600" cy="533400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3" name="TextBox 42"/>
          <p:cNvSpPr txBox="1"/>
          <p:nvPr/>
        </p:nvSpPr>
        <p:spPr>
          <a:xfrm>
            <a:off x="533400" y="5181600"/>
            <a:ext cx="6324600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Colored in blue: 	numbers[-1]</a:t>
            </a:r>
          </a:p>
          <a:p>
            <a:r>
              <a:rPr lang="en-US" dirty="0"/>
              <a:t>Green arrow: 	option 1, numbers[-1] is in the </a:t>
            </a:r>
            <a:r>
              <a:rPr lang="en-US" dirty="0" err="1"/>
              <a:t>sublist</a:t>
            </a:r>
            <a:endParaRPr lang="en-US" dirty="0"/>
          </a:p>
          <a:p>
            <a:r>
              <a:rPr lang="en-US" dirty="0"/>
              <a:t>Red arrow: 	option 2, numbers[-1] is not in the </a:t>
            </a:r>
            <a:r>
              <a:rPr lang="en-US" dirty="0" err="1"/>
              <a:t>sublist</a:t>
            </a:r>
            <a:endParaRPr lang="he-IL" dirty="0"/>
          </a:p>
        </p:txBody>
      </p:sp>
      <p:sp>
        <p:nvSpPr>
          <p:cNvPr id="44" name="Rounded Rectangle 43"/>
          <p:cNvSpPr/>
          <p:nvPr/>
        </p:nvSpPr>
        <p:spPr bwMode="auto">
          <a:xfrm>
            <a:off x="4610100" y="3886200"/>
            <a:ext cx="2057400" cy="1066800"/>
          </a:xfrm>
          <a:prstGeom prst="roundRect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5" name="Rounded Rectangle 44"/>
          <p:cNvSpPr/>
          <p:nvPr/>
        </p:nvSpPr>
        <p:spPr bwMode="auto">
          <a:xfrm>
            <a:off x="2362200" y="3886200"/>
            <a:ext cx="2057400" cy="1066800"/>
          </a:xfrm>
          <a:prstGeom prst="roundRect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664195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Sublist</a:t>
            </a:r>
            <a:r>
              <a:rPr lang="en-US" dirty="0"/>
              <a:t> sum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pPr marL="0" indent="0">
              <a:spcBef>
                <a:spcPts val="1200"/>
              </a:spcBef>
              <a:buNone/>
            </a:pPr>
            <a:r>
              <a:rPr lang="en-US" sz="2800" dirty="0">
                <a:solidFill>
                  <a:srgbClr val="FF9933"/>
                </a:solidFill>
              </a:rPr>
              <a:t>def</a:t>
            </a:r>
            <a:r>
              <a:rPr lang="en-US" sz="2800" dirty="0"/>
              <a:t> </a:t>
            </a:r>
            <a:r>
              <a:rPr lang="en-US" sz="2800" dirty="0" err="1">
                <a:solidFill>
                  <a:srgbClr val="0000FF"/>
                </a:solidFill>
              </a:rPr>
              <a:t>sublist_sum</a:t>
            </a:r>
            <a:r>
              <a:rPr lang="en-US" sz="2800" dirty="0">
                <a:solidFill>
                  <a:schemeClr val="tx1"/>
                </a:solidFill>
              </a:rPr>
              <a:t>(numbers, target)</a:t>
            </a:r>
            <a:r>
              <a:rPr lang="en-US" sz="2800" dirty="0"/>
              <a:t> </a:t>
            </a:r>
            <a:endParaRPr lang="he-IL" sz="2800" dirty="0"/>
          </a:p>
          <a:p>
            <a:pPr>
              <a:spcBef>
                <a:spcPts val="1200"/>
              </a:spcBef>
            </a:pPr>
            <a:r>
              <a:rPr lang="en-US" sz="2800" dirty="0"/>
              <a:t>What would be the </a:t>
            </a:r>
            <a:r>
              <a:rPr lang="en-US" sz="2800" dirty="0" err="1"/>
              <a:t>memoization</a:t>
            </a:r>
            <a:r>
              <a:rPr lang="en-US" sz="2800" dirty="0"/>
              <a:t> key?</a:t>
            </a:r>
          </a:p>
          <a:p>
            <a:pPr lvl="1">
              <a:spcBef>
                <a:spcPts val="1200"/>
              </a:spcBef>
            </a:pPr>
            <a:r>
              <a:rPr lang="en-US" sz="2400" dirty="0"/>
              <a:t>The arguments for </a:t>
            </a:r>
            <a:r>
              <a:rPr lang="en-US" sz="2400" dirty="0" err="1"/>
              <a:t>sublist_sum</a:t>
            </a:r>
            <a:r>
              <a:rPr lang="en-US" sz="2400" dirty="0"/>
              <a:t> are: </a:t>
            </a:r>
            <a:r>
              <a:rPr lang="en-US" sz="2400" b="1" i="1" dirty="0"/>
              <a:t>numbers</a:t>
            </a:r>
            <a:r>
              <a:rPr lang="en-US" sz="2400" dirty="0"/>
              <a:t> and </a:t>
            </a:r>
            <a:r>
              <a:rPr lang="en-US" sz="2400" b="1" i="1" dirty="0"/>
              <a:t>target</a:t>
            </a:r>
          </a:p>
          <a:p>
            <a:pPr lvl="1">
              <a:spcBef>
                <a:spcPts val="1200"/>
              </a:spcBef>
            </a:pPr>
            <a:r>
              <a:rPr lang="en-US" sz="2400" b="1" dirty="0"/>
              <a:t>numbers</a:t>
            </a:r>
            <a:r>
              <a:rPr lang="en-US" sz="2400" dirty="0"/>
              <a:t> and </a:t>
            </a:r>
            <a:r>
              <a:rPr lang="en-US" sz="2400" b="1" i="1" dirty="0"/>
              <a:t>target</a:t>
            </a:r>
            <a:r>
              <a:rPr lang="en-US" sz="2400" dirty="0"/>
              <a:t> both change.</a:t>
            </a:r>
          </a:p>
          <a:p>
            <a:pPr lvl="1">
              <a:spcBef>
                <a:spcPts val="1200"/>
              </a:spcBef>
            </a:pPr>
            <a:r>
              <a:rPr lang="en-US" sz="2400" dirty="0"/>
              <a:t>Can the key be (</a:t>
            </a:r>
            <a:r>
              <a:rPr lang="en-US" sz="2400" i="1" dirty="0"/>
              <a:t>numbers</a:t>
            </a:r>
            <a:r>
              <a:rPr lang="en-US" sz="2400" dirty="0"/>
              <a:t>, </a:t>
            </a:r>
            <a:r>
              <a:rPr lang="en-US" sz="2400" i="1" dirty="0"/>
              <a:t>target</a:t>
            </a:r>
            <a:r>
              <a:rPr lang="en-US" sz="2400" dirty="0"/>
              <a:t>)?</a:t>
            </a:r>
          </a:p>
          <a:p>
            <a:pPr lvl="2">
              <a:spcBef>
                <a:spcPts val="1200"/>
              </a:spcBef>
            </a:pPr>
            <a:r>
              <a:rPr lang="en-US" sz="2000" dirty="0"/>
              <a:t>No, the key must be immutable</a:t>
            </a:r>
          </a:p>
          <a:p>
            <a:pPr lvl="1">
              <a:spcBef>
                <a:spcPts val="1200"/>
              </a:spcBef>
            </a:pPr>
            <a:r>
              <a:rPr lang="en-US" sz="2400" dirty="0"/>
              <a:t>In that case, we’ll use (</a:t>
            </a:r>
            <a:r>
              <a:rPr lang="en-US" sz="2400" dirty="0" err="1">
                <a:solidFill>
                  <a:srgbClr val="660066"/>
                </a:solidFill>
              </a:rPr>
              <a:t>len</a:t>
            </a:r>
            <a:r>
              <a:rPr lang="en-US" sz="2400" dirty="0"/>
              <a:t>(</a:t>
            </a:r>
            <a:r>
              <a:rPr lang="en-US" sz="2400" b="1" i="1" dirty="0"/>
              <a:t>numbers</a:t>
            </a:r>
            <a:r>
              <a:rPr lang="en-US" sz="2400" dirty="0"/>
              <a:t>), </a:t>
            </a:r>
            <a:r>
              <a:rPr lang="en-US" sz="2400" b="1" i="1" dirty="0"/>
              <a:t>target</a:t>
            </a:r>
            <a:r>
              <a:rPr lang="en-US" sz="2400" dirty="0"/>
              <a:t>)</a:t>
            </a:r>
          </a:p>
          <a:p>
            <a:pPr lvl="2">
              <a:spcBef>
                <a:spcPts val="1200"/>
              </a:spcBef>
            </a:pPr>
            <a:r>
              <a:rPr lang="en-US" sz="2000" dirty="0"/>
              <a:t>Since we always take one element from the end of </a:t>
            </a:r>
            <a:r>
              <a:rPr lang="en-US" sz="2000" b="1" i="1" dirty="0"/>
              <a:t>numbers</a:t>
            </a:r>
            <a:r>
              <a:rPr lang="en-US" sz="2000" dirty="0"/>
              <a:t>, if </a:t>
            </a:r>
            <a:r>
              <a:rPr lang="en-US" sz="2000" dirty="0" err="1"/>
              <a:t>len</a:t>
            </a:r>
            <a:r>
              <a:rPr lang="en-US" sz="2000" dirty="0"/>
              <a:t>(</a:t>
            </a:r>
            <a:r>
              <a:rPr lang="en-US" sz="2000" b="1" i="1" dirty="0"/>
              <a:t>numbers</a:t>
            </a:r>
            <a:r>
              <a:rPr lang="en-US" sz="2000" dirty="0"/>
              <a:t>) = k, it means that </a:t>
            </a:r>
            <a:r>
              <a:rPr lang="en-US" sz="2000" b="1" i="1" dirty="0"/>
              <a:t>numbers</a:t>
            </a:r>
            <a:r>
              <a:rPr lang="en-US" sz="2000" dirty="0"/>
              <a:t> contains the first k elements of the original </a:t>
            </a:r>
            <a:r>
              <a:rPr lang="en-US" sz="2000" b="1" i="1" dirty="0"/>
              <a:t>numbers</a:t>
            </a:r>
            <a:r>
              <a:rPr lang="en-US" sz="2000" dirty="0"/>
              <a:t> list.</a:t>
            </a:r>
          </a:p>
          <a:p>
            <a:pPr lvl="1">
              <a:spcBef>
                <a:spcPts val="1200"/>
              </a:spcBef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787935-F1CA-4C2D-9E59-7592375890A0}" type="slidenum">
              <a:rPr lang="ar-SA" smtClean="0"/>
              <a:pPr>
                <a:defRPr/>
              </a:pPr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04218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983" y="1715712"/>
            <a:ext cx="8628178" cy="3662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Sublist</a:t>
            </a:r>
            <a:r>
              <a:rPr lang="en-US" dirty="0"/>
              <a:t> sum with </a:t>
            </a:r>
            <a:r>
              <a:rPr lang="en-US" dirty="0" err="1"/>
              <a:t>memoization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787935-F1CA-4C2D-9E59-7592375890A0}" type="slidenum">
              <a:rPr lang="ar-SA" smtClean="0"/>
              <a:pPr>
                <a:defRPr/>
              </a:pPr>
              <a:t>56</a:t>
            </a:fld>
            <a:endParaRPr lang="en-US"/>
          </a:p>
        </p:txBody>
      </p:sp>
      <p:sp>
        <p:nvSpPr>
          <p:cNvPr id="6" name="Rounded Rectangle 5"/>
          <p:cNvSpPr/>
          <p:nvPr/>
        </p:nvSpPr>
        <p:spPr bwMode="auto">
          <a:xfrm>
            <a:off x="685800" y="3919987"/>
            <a:ext cx="4114800" cy="499613"/>
          </a:xfrm>
          <a:prstGeom prst="round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6781800" y="4648200"/>
            <a:ext cx="533400" cy="228600"/>
          </a:xfrm>
          <a:prstGeom prst="roundRect">
            <a:avLst/>
          </a:prstGeom>
          <a:solidFill>
            <a:srgbClr val="FFCC66">
              <a:alpha val="10000"/>
            </a:srgbClr>
          </a:solidFill>
          <a:ln w="1905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ounded Rectangle 7"/>
          <p:cNvSpPr/>
          <p:nvPr/>
        </p:nvSpPr>
        <p:spPr bwMode="auto">
          <a:xfrm>
            <a:off x="1219200" y="4876800"/>
            <a:ext cx="4343400" cy="228600"/>
          </a:xfrm>
          <a:prstGeom prst="roundRect">
            <a:avLst/>
          </a:prstGeom>
          <a:noFill/>
          <a:ln w="2540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Rounded Rectangle 8"/>
          <p:cNvSpPr/>
          <p:nvPr/>
        </p:nvSpPr>
        <p:spPr bwMode="auto">
          <a:xfrm>
            <a:off x="762000" y="5105400"/>
            <a:ext cx="2400300" cy="228600"/>
          </a:xfrm>
          <a:prstGeom prst="roundRect">
            <a:avLst/>
          </a:prstGeom>
          <a:noFill/>
          <a:ln w="25400" cap="flat" cmpd="sng" algn="ctr">
            <a:solidFill>
              <a:srgbClr val="73C8F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ounded Rectangle 9"/>
          <p:cNvSpPr/>
          <p:nvPr/>
        </p:nvSpPr>
        <p:spPr bwMode="auto">
          <a:xfrm>
            <a:off x="4381500" y="1746671"/>
            <a:ext cx="1181100" cy="304800"/>
          </a:xfrm>
          <a:prstGeom prst="roundRect">
            <a:avLst/>
          </a:prstGeom>
          <a:noFill/>
          <a:ln w="25400" cap="flat" cmpd="sng" algn="ctr">
            <a:solidFill>
              <a:srgbClr val="CC66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dirty="0">
              <a:ln>
                <a:noFill/>
              </a:ln>
              <a:solidFill>
                <a:srgbClr val="6600FF"/>
              </a:solidFill>
              <a:effectLst/>
              <a:latin typeface="Arial" charset="0"/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685800" y="3386589"/>
            <a:ext cx="2209800" cy="499612"/>
          </a:xfrm>
          <a:prstGeom prst="roundRect">
            <a:avLst/>
          </a:prstGeom>
          <a:noFill/>
          <a:ln w="25400" cap="flat" cmpd="sng" algn="ctr">
            <a:solidFill>
              <a:srgbClr val="CC66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dirty="0">
              <a:ln>
                <a:noFill/>
              </a:ln>
              <a:solidFill>
                <a:srgbClr val="6600FF"/>
              </a:solidFill>
              <a:effectLst/>
              <a:latin typeface="Arial" charset="0"/>
            </a:endParaRPr>
          </a:p>
        </p:txBody>
      </p:sp>
      <p:sp>
        <p:nvSpPr>
          <p:cNvPr id="12" name="Rounded Rectangle 11"/>
          <p:cNvSpPr/>
          <p:nvPr/>
        </p:nvSpPr>
        <p:spPr bwMode="auto">
          <a:xfrm>
            <a:off x="8305800" y="4352027"/>
            <a:ext cx="533400" cy="219973"/>
          </a:xfrm>
          <a:prstGeom prst="roundRect">
            <a:avLst/>
          </a:prstGeom>
          <a:solidFill>
            <a:srgbClr val="FFCC66">
              <a:alpha val="10000"/>
            </a:srgbClr>
          </a:solidFill>
          <a:ln w="1905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6133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5"/>
          <p:cNvSpPr txBox="1">
            <a:spLocks noGrp="1"/>
          </p:cNvSpPr>
          <p:nvPr/>
        </p:nvSpPr>
        <p:spPr bwMode="auto">
          <a:xfrm>
            <a:off x="6553200" y="6400800"/>
            <a:ext cx="2133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spcBef>
                <a:spcPct val="0"/>
              </a:spcBef>
            </a:pPr>
            <a:fld id="{3EF5676C-BDC0-4DE5-BFA5-C443B8ABBB2D}" type="slidenum">
              <a:rPr lang="he-IL" sz="1400">
                <a:cs typeface="Arial" pitchFamily="34" charset="0"/>
              </a:rPr>
              <a:pPr algn="r">
                <a:spcBef>
                  <a:spcPct val="0"/>
                </a:spcBef>
              </a:pPr>
              <a:t>57</a:t>
            </a:fld>
            <a:endParaRPr lang="en-US" sz="1400">
              <a:cs typeface="Arial" pitchFamily="34" charset="0"/>
            </a:endParaRPr>
          </a:p>
        </p:txBody>
      </p:sp>
      <p:sp>
        <p:nvSpPr>
          <p:cNvPr id="34819" name="Rectangle 2"/>
          <p:cNvSpPr>
            <a:spLocks noChangeArrowheads="1"/>
          </p:cNvSpPr>
          <p:nvPr/>
        </p:nvSpPr>
        <p:spPr bwMode="auto">
          <a:xfrm>
            <a:off x="457200" y="762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440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Optimizing Shipping Cargo (Knapsack)</a:t>
            </a:r>
          </a:p>
        </p:txBody>
      </p:sp>
      <p:sp>
        <p:nvSpPr>
          <p:cNvPr id="34820" name="Oval 4"/>
          <p:cNvSpPr>
            <a:spLocks noChangeArrowheads="1"/>
          </p:cNvSpPr>
          <p:nvPr/>
        </p:nvSpPr>
        <p:spPr bwMode="auto">
          <a:xfrm>
            <a:off x="1828800" y="3962400"/>
            <a:ext cx="3657600" cy="838200"/>
          </a:xfrm>
          <a:prstGeom prst="ellipse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he-IL"/>
          </a:p>
        </p:txBody>
      </p:sp>
      <p:sp>
        <p:nvSpPr>
          <p:cNvPr id="34821" name="Oval 5"/>
          <p:cNvSpPr>
            <a:spLocks noChangeArrowheads="1"/>
          </p:cNvSpPr>
          <p:nvPr/>
        </p:nvSpPr>
        <p:spPr bwMode="auto">
          <a:xfrm>
            <a:off x="1905000" y="4038600"/>
            <a:ext cx="3962400" cy="1066800"/>
          </a:xfrm>
          <a:prstGeom prst="ellipse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he-IL"/>
          </a:p>
        </p:txBody>
      </p:sp>
      <p:sp>
        <p:nvSpPr>
          <p:cNvPr id="34822" name="Rectangle 3"/>
          <p:cNvSpPr>
            <a:spLocks noChangeArrowheads="1"/>
          </p:cNvSpPr>
          <p:nvPr/>
        </p:nvSpPr>
        <p:spPr bwMode="auto">
          <a:xfrm>
            <a:off x="609600" y="1295400"/>
            <a:ext cx="80010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8288" indent="-268288">
              <a:spcBef>
                <a:spcPct val="20000"/>
              </a:spcBef>
              <a:buFontTx/>
              <a:buChar char="•"/>
            </a:pPr>
            <a:r>
              <a:rPr lang="en-US" sz="320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A shipping company is trying to sell </a:t>
            </a:r>
          </a:p>
          <a:p>
            <a:pPr marL="266700" indent="-266700">
              <a:spcBef>
                <a:spcPct val="20000"/>
              </a:spcBef>
            </a:pPr>
            <a:r>
              <a:rPr lang="en-US" sz="320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3200" b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1000</a:t>
            </a:r>
            <a:r>
              <a:rPr lang="en-US" sz="320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metric tones </a:t>
            </a:r>
            <a:r>
              <a:rPr lang="en-US" sz="320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capacity</a:t>
            </a:r>
            <a:r>
              <a:rPr lang="en-US" sz="320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in a cargo ship to different shippers by an auction</a:t>
            </a:r>
          </a:p>
          <a:p>
            <a:pPr marL="266700" indent="-266700">
              <a:spcBef>
                <a:spcPct val="20000"/>
              </a:spcBef>
            </a:pPr>
            <a:endParaRPr lang="en-US" sz="320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  <a:p>
            <a:pPr marL="268288" indent="-268288">
              <a:spcBef>
                <a:spcPct val="20000"/>
              </a:spcBef>
              <a:buFontTx/>
              <a:buChar char="•"/>
            </a:pPr>
            <a:r>
              <a:rPr lang="en-US" sz="320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The company received </a:t>
            </a:r>
            <a:r>
              <a:rPr lang="en-US" sz="3200" b="1">
                <a:solidFill>
                  <a:srgbClr val="03D717"/>
                </a:solidFill>
                <a:latin typeface="Times New Roman" pitchFamily="18" charset="0"/>
                <a:cs typeface="Times New Roman" pitchFamily="18" charset="0"/>
              </a:rPr>
              <a:t>100</a:t>
            </a:r>
            <a:r>
              <a:rPr lang="en-US" sz="3200">
                <a:solidFill>
                  <a:srgbClr val="03D717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different </a:t>
            </a:r>
            <a:r>
              <a:rPr lang="en-US" sz="3200">
                <a:solidFill>
                  <a:srgbClr val="03D717"/>
                </a:solidFill>
                <a:latin typeface="Times New Roman" pitchFamily="18" charset="0"/>
                <a:cs typeface="Times New Roman" pitchFamily="18" charset="0"/>
              </a:rPr>
              <a:t>offers</a:t>
            </a:r>
            <a:r>
              <a:rPr lang="en-US" sz="320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 from potential shippers </a:t>
            </a:r>
          </a:p>
          <a:p>
            <a:pPr marL="268288" indent="-268288">
              <a:spcBef>
                <a:spcPct val="20000"/>
              </a:spcBef>
              <a:buFontTx/>
              <a:buChar char="•"/>
            </a:pPr>
            <a:endParaRPr lang="en-US" sz="320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  <a:p>
            <a:pPr marL="268288" indent="-268288">
              <a:spcBef>
                <a:spcPct val="20000"/>
              </a:spcBef>
              <a:buFontTx/>
              <a:buChar char="•"/>
            </a:pPr>
            <a:r>
              <a:rPr lang="en-US" sz="320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Each offer includes: </a:t>
            </a:r>
            <a:r>
              <a:rPr lang="en-US" sz="320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weight</a:t>
            </a:r>
            <a:r>
              <a:rPr lang="en-US" sz="320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20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offered reward</a:t>
            </a:r>
          </a:p>
        </p:txBody>
      </p:sp>
    </p:spTree>
    <p:extLst>
      <p:ext uri="{BB962C8B-B14F-4D97-AF65-F5344CB8AC3E}">
        <p14:creationId xmlns:p14="http://schemas.microsoft.com/office/powerpoint/2010/main" val="417429160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5"/>
          <p:cNvSpPr txBox="1">
            <a:spLocks noGrp="1"/>
          </p:cNvSpPr>
          <p:nvPr/>
        </p:nvSpPr>
        <p:spPr bwMode="auto">
          <a:xfrm>
            <a:off x="6553200" y="6400800"/>
            <a:ext cx="2133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spcBef>
                <a:spcPct val="0"/>
              </a:spcBef>
            </a:pPr>
            <a:fld id="{3EF5676C-BDC0-4DE5-BFA5-C443B8ABBB2D}" type="slidenum">
              <a:rPr lang="he-IL" sz="1400">
                <a:cs typeface="Arial" pitchFamily="34" charset="0"/>
              </a:rPr>
              <a:pPr algn="r">
                <a:spcBef>
                  <a:spcPct val="0"/>
                </a:spcBef>
              </a:pPr>
              <a:t>58</a:t>
            </a:fld>
            <a:endParaRPr lang="en-US" sz="1400">
              <a:cs typeface="Arial" pitchFamily="34" charset="0"/>
            </a:endParaRPr>
          </a:p>
        </p:txBody>
      </p:sp>
      <p:sp>
        <p:nvSpPr>
          <p:cNvPr id="34819" name="Rectangle 2"/>
          <p:cNvSpPr>
            <a:spLocks noChangeArrowheads="1"/>
          </p:cNvSpPr>
          <p:nvPr/>
        </p:nvSpPr>
        <p:spPr bwMode="auto">
          <a:xfrm>
            <a:off x="457200" y="762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440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Optimizing Shipping Cargo (Knapsack)</a:t>
            </a:r>
          </a:p>
        </p:txBody>
      </p:sp>
      <p:sp>
        <p:nvSpPr>
          <p:cNvPr id="34820" name="Oval 4"/>
          <p:cNvSpPr>
            <a:spLocks noChangeArrowheads="1"/>
          </p:cNvSpPr>
          <p:nvPr/>
        </p:nvSpPr>
        <p:spPr bwMode="auto">
          <a:xfrm>
            <a:off x="1828800" y="3962400"/>
            <a:ext cx="3657600" cy="838200"/>
          </a:xfrm>
          <a:prstGeom prst="ellipse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he-IL"/>
          </a:p>
        </p:txBody>
      </p:sp>
      <p:sp>
        <p:nvSpPr>
          <p:cNvPr id="34821" name="Oval 5"/>
          <p:cNvSpPr>
            <a:spLocks noChangeArrowheads="1"/>
          </p:cNvSpPr>
          <p:nvPr/>
        </p:nvSpPr>
        <p:spPr bwMode="auto">
          <a:xfrm>
            <a:off x="1905000" y="4038600"/>
            <a:ext cx="3962400" cy="1066800"/>
          </a:xfrm>
          <a:prstGeom prst="ellipse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he-IL"/>
          </a:p>
        </p:txBody>
      </p:sp>
      <p:sp>
        <p:nvSpPr>
          <p:cNvPr id="34822" name="Rectangle 3"/>
          <p:cNvSpPr>
            <a:spLocks noChangeArrowheads="1"/>
          </p:cNvSpPr>
          <p:nvPr/>
        </p:nvSpPr>
        <p:spPr bwMode="auto">
          <a:xfrm>
            <a:off x="609600" y="1295400"/>
            <a:ext cx="80010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320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The company wish to select a subset of the offers m</a:t>
            </a:r>
            <a:r>
              <a:rPr lang="en-US" sz="3200" baseline="-2500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320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, …, </a:t>
            </a:r>
            <a:r>
              <a:rPr lang="en-US" sz="3200" err="1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3200" baseline="-25000" err="1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3200" baseline="-2500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such that:</a:t>
            </a:r>
          </a:p>
          <a:p>
            <a:pPr marL="457200" indent="-457200">
              <a:spcBef>
                <a:spcPct val="20000"/>
              </a:spcBef>
              <a:buFontTx/>
              <a:buChar char="-"/>
            </a:pPr>
            <a:r>
              <a:rPr lang="en-US" sz="320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Their total weight fits into the capacity </a:t>
            </a:r>
          </a:p>
          <a:p>
            <a:pPr marL="457200" indent="-457200">
              <a:spcBef>
                <a:spcPct val="20000"/>
              </a:spcBef>
              <a:buFontTx/>
              <a:buChar char="-"/>
            </a:pPr>
            <a:r>
              <a:rPr lang="en-US" sz="320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They maximize the total reward</a:t>
            </a:r>
          </a:p>
        </p:txBody>
      </p:sp>
      <p:pic>
        <p:nvPicPr>
          <p:cNvPr id="7" name="Picture 6" descr="cargo2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3834261"/>
            <a:ext cx="3471902" cy="260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4" descr="http://blogs-images.forbes.com/helaineolen/files/2012/07/bag_of_money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3505200"/>
            <a:ext cx="2440295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172211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5"/>
          <p:cNvSpPr txBox="1">
            <a:spLocks noGrp="1"/>
          </p:cNvSpPr>
          <p:nvPr/>
        </p:nvSpPr>
        <p:spPr bwMode="auto">
          <a:xfrm>
            <a:off x="6553200" y="6400800"/>
            <a:ext cx="2133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spcBef>
                <a:spcPct val="0"/>
              </a:spcBef>
            </a:pPr>
            <a:fld id="{BA5AE904-A13E-45A1-9774-F68DEECC9903}" type="slidenum">
              <a:rPr lang="he-IL" sz="1400">
                <a:cs typeface="Arial" pitchFamily="34" charset="0"/>
              </a:rPr>
              <a:pPr algn="r">
                <a:spcBef>
                  <a:spcPct val="0"/>
                </a:spcBef>
              </a:pPr>
              <a:t>59</a:t>
            </a:fld>
            <a:endParaRPr lang="en-US" sz="1400">
              <a:cs typeface="Arial" pitchFamily="34" charset="0"/>
            </a:endParaRPr>
          </a:p>
        </p:txBody>
      </p:sp>
      <p:sp>
        <p:nvSpPr>
          <p:cNvPr id="36867" name="Rectangle 2"/>
          <p:cNvSpPr>
            <a:spLocks noChangeArrowheads="1"/>
          </p:cNvSpPr>
          <p:nvPr/>
        </p:nvSpPr>
        <p:spPr bwMode="auto">
          <a:xfrm>
            <a:off x="457200" y="-7620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440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Formalizing</a:t>
            </a:r>
          </a:p>
        </p:txBody>
      </p:sp>
      <p:sp>
        <p:nvSpPr>
          <p:cNvPr id="36868" name="Oval 4"/>
          <p:cNvSpPr>
            <a:spLocks noChangeArrowheads="1"/>
          </p:cNvSpPr>
          <p:nvPr/>
        </p:nvSpPr>
        <p:spPr bwMode="auto">
          <a:xfrm>
            <a:off x="1828800" y="3962400"/>
            <a:ext cx="3657600" cy="838200"/>
          </a:xfrm>
          <a:prstGeom prst="ellipse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he-IL"/>
          </a:p>
        </p:txBody>
      </p:sp>
      <p:sp>
        <p:nvSpPr>
          <p:cNvPr id="36869" name="Oval 5"/>
          <p:cNvSpPr>
            <a:spLocks noChangeArrowheads="1"/>
          </p:cNvSpPr>
          <p:nvPr/>
        </p:nvSpPr>
        <p:spPr bwMode="auto">
          <a:xfrm>
            <a:off x="1905000" y="4038600"/>
            <a:ext cx="3962400" cy="1066800"/>
          </a:xfrm>
          <a:prstGeom prst="ellipse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he-IL"/>
          </a:p>
        </p:txBody>
      </p:sp>
      <p:sp>
        <p:nvSpPr>
          <p:cNvPr id="36870" name="Rectangle 3"/>
          <p:cNvSpPr>
            <a:spLocks noChangeArrowheads="1"/>
          </p:cNvSpPr>
          <p:nvPr/>
        </p:nvSpPr>
        <p:spPr bwMode="auto">
          <a:xfrm>
            <a:off x="457200" y="685800"/>
            <a:ext cx="8382000" cy="586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8288" indent="-268288">
              <a:spcBef>
                <a:spcPct val="20000"/>
              </a:spcBef>
              <a:buFontTx/>
              <a:buChar char="•"/>
            </a:pPr>
            <a:r>
              <a:rPr lang="en-US" sz="280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Shipping capacity W = 1000</a:t>
            </a:r>
          </a:p>
          <a:p>
            <a:pPr marL="268288" indent="-268288">
              <a:spcBef>
                <a:spcPct val="20000"/>
              </a:spcBef>
              <a:buFontTx/>
              <a:buChar char="•"/>
            </a:pPr>
            <a:r>
              <a:rPr lang="en-US" sz="280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Offers from potential shippers n = 100</a:t>
            </a:r>
          </a:p>
          <a:p>
            <a:pPr marL="268288" indent="-268288">
              <a:spcBef>
                <a:spcPct val="20000"/>
              </a:spcBef>
              <a:buFontTx/>
              <a:buChar char="•"/>
            </a:pPr>
            <a:r>
              <a:rPr lang="en-US" sz="280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Each offer i: </a:t>
            </a:r>
          </a:p>
          <a:p>
            <a:pPr marL="725488" lvl="1" indent="-268288">
              <a:spcBef>
                <a:spcPct val="20000"/>
              </a:spcBef>
            </a:pPr>
            <a:r>
              <a:rPr lang="en-US" sz="280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weight </a:t>
            </a:r>
            <a:r>
              <a:rPr lang="en-US" sz="2800" err="1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2800" baseline="-25000" err="1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80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, an offered reward v</a:t>
            </a:r>
            <a:r>
              <a:rPr lang="en-US" sz="2800" baseline="-2500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i</a:t>
            </a:r>
          </a:p>
          <a:p>
            <a:pPr marL="268288" indent="-268288">
              <a:spcBef>
                <a:spcPct val="20000"/>
              </a:spcBef>
              <a:buFontTx/>
              <a:buChar char="•"/>
            </a:pPr>
            <a:r>
              <a:rPr lang="en-US" sz="280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Maximize the reward given the W tonnage limit</a:t>
            </a:r>
          </a:p>
          <a:p>
            <a:pPr marL="268288" indent="-268288">
              <a:spcBef>
                <a:spcPct val="20000"/>
              </a:spcBef>
              <a:buFontTx/>
              <a:buChar char="•"/>
            </a:pPr>
            <a:r>
              <a:rPr lang="en-US" sz="280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Return the maximum reward</a:t>
            </a:r>
          </a:p>
        </p:txBody>
      </p:sp>
      <p:pic>
        <p:nvPicPr>
          <p:cNvPr id="36871" name="Picture 6" descr="cargo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09800" y="3962400"/>
            <a:ext cx="3886200" cy="2455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58724797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Number Placeholder 5"/>
          <p:cNvSpPr txBox="1">
            <a:spLocks noGrp="1"/>
          </p:cNvSpPr>
          <p:nvPr/>
        </p:nvSpPr>
        <p:spPr bwMode="auto">
          <a:xfrm>
            <a:off x="6553200" y="6400800"/>
            <a:ext cx="2133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spcBef>
                <a:spcPct val="0"/>
              </a:spcBef>
            </a:pPr>
            <a:fld id="{98BD0418-6F51-4231-A613-FE073EE782E7}" type="slidenum">
              <a:rPr lang="he-IL" altLang="en-US" sz="1400">
                <a:cs typeface="Arial" pitchFamily="34" charset="0"/>
              </a:rPr>
              <a:pPr algn="r">
                <a:spcBef>
                  <a:spcPct val="0"/>
                </a:spcBef>
              </a:pPr>
              <a:t>6</a:t>
            </a:fld>
            <a:endParaRPr lang="en-US" altLang="en-US" sz="1400"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443" name="Rectangle 2"/>
              <p:cNvSpPr>
                <a:spLocks noChangeArrowheads="1"/>
              </p:cNvSpPr>
              <p:nvPr/>
            </p:nvSpPr>
            <p:spPr bwMode="auto">
              <a:xfrm>
                <a:off x="465881" y="278034"/>
                <a:ext cx="8229600" cy="11430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>
                  <a:spcBef>
                    <a:spcPct val="0"/>
                  </a:spcBef>
                </a:pPr>
                <a:r>
                  <a:rPr lang="en-US" altLang="en-US" sz="4400" dirty="0">
                    <a:solidFill>
                      <a:srgbClr val="CC0000"/>
                    </a:solidFill>
                    <a:latin typeface="Times New Roman" pitchFamily="18" charset="0"/>
                    <a:cs typeface="Times New Roman" pitchFamily="18" charset="0"/>
                  </a:rPr>
                  <a:t>Timing Fibonacci</a:t>
                </a:r>
              </a:p>
              <a:p>
                <a:pPr algn="ctr">
                  <a:spcBef>
                    <a:spcPct val="0"/>
                  </a:spcBef>
                </a:pPr>
                <a:r>
                  <a:rPr lang="en-US" altLang="en-US" sz="2400" dirty="0">
                    <a:solidFill>
                      <a:srgbClr val="CC0000"/>
                    </a:solidFill>
                    <a:latin typeface="Times New Roman" pitchFamily="18" charset="0"/>
                    <a:cs typeface="Times New Roman" pitchFamily="18" charset="0"/>
                  </a:rPr>
                  <a:t>The recursive version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2400" b="0" i="1" smtClean="0">
                            <a:solidFill>
                              <a:srgbClr val="CC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altLang="en-US" sz="2400" b="0" i="1" smtClean="0">
                            <a:solidFill>
                              <a:srgbClr val="CC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∗</m:t>
                        </m:r>
                        <m:r>
                          <a:rPr lang="en-US" altLang="en-US" sz="2400" b="0" i="1" smtClean="0">
                            <a:solidFill>
                              <a:srgbClr val="CC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en-US" sz="2400" b="0" i="1" smtClean="0">
                            <a:solidFill>
                              <a:srgbClr val="CC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6</m:t>
                        </m:r>
                      </m:sup>
                    </m:sSup>
                  </m:oMath>
                </a14:m>
                <a:r>
                  <a:rPr lang="en-US" altLang="en-US" sz="2400" dirty="0">
                    <a:solidFill>
                      <a:srgbClr val="CC0000"/>
                    </a:solidFill>
                    <a:latin typeface="Times New Roman" pitchFamily="18" charset="0"/>
                    <a:cs typeface="Times New Roman" pitchFamily="18" charset="0"/>
                  </a:rPr>
                  <a:t>  slower than the Iterative one</a:t>
                </a:r>
              </a:p>
            </p:txBody>
          </p:sp>
        </mc:Choice>
        <mc:Fallback xmlns="">
          <p:sp>
            <p:nvSpPr>
              <p:cNvPr id="6144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5881" y="278034"/>
                <a:ext cx="8229600" cy="1143000"/>
              </a:xfrm>
              <a:prstGeom prst="rect">
                <a:avLst/>
              </a:prstGeom>
              <a:blipFill>
                <a:blip r:embed="rId3" cstate="print"/>
                <a:stretch>
                  <a:fillRect t="-10160" b="-11765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446" name="Text Box 8"/>
          <p:cNvSpPr txBox="1">
            <a:spLocks noChangeArrowheads="1"/>
          </p:cNvSpPr>
          <p:nvPr/>
        </p:nvSpPr>
        <p:spPr bwMode="auto">
          <a:xfrm>
            <a:off x="0" y="5562600"/>
            <a:ext cx="17526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 dirty="0"/>
              <a:t>Output (shell):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85800" y="2362200"/>
            <a:ext cx="18473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endParaRPr lang="he-IL" dirty="0"/>
          </a:p>
        </p:txBody>
      </p:sp>
      <p:pic>
        <p:nvPicPr>
          <p:cNvPr id="7170" name="Picture 2" descr="Image result for timing">
            <a:extLst>
              <a:ext uri="{FF2B5EF4-FFF2-40B4-BE49-F238E27FC236}">
                <a16:creationId xmlns:a16="http://schemas.microsoft.com/office/drawing/2014/main" id="{3C5B5A0D-3CA8-4D31-8306-6DDF86D306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9925" y="1681163"/>
            <a:ext cx="1847850" cy="2466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335EEFB9-187F-4B06-B8B8-2E4E68421E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881" y="1530727"/>
            <a:ext cx="5943600" cy="403187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import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timeit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n 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35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iterations 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def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fibonacci_rec_time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():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fib_rec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(n)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def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fibonacci_iter_time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():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fib_iter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(n)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t1 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timeit.timeit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fibonacci_rec_time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JetBrains Mono"/>
              </a:rPr>
              <a:t>number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=iterations)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t2 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timeit.timeit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fibonacci_iter_time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JetBrains Mono"/>
              </a:rPr>
              <a:t>number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=iterations)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f"Recursive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 Fibonacci time for n=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/>
              </a:rPr>
              <a:t>{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/>
              </a:rPr>
              <a:t>}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 is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/>
              </a:rPr>
              <a:t>{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t1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/>
              </a:rPr>
              <a:t>}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f"Iterative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 Fibonacci time for n=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/>
              </a:rPr>
              <a:t>{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/>
              </a:rPr>
              <a:t>}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 is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/>
              </a:rPr>
              <a:t>{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t2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/>
              </a:rPr>
              <a:t>}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0F2F7D-F072-485A-AE7D-1982363EAC6A}"/>
              </a:ext>
            </a:extLst>
          </p:cNvPr>
          <p:cNvSpPr txBox="1"/>
          <p:nvPr/>
        </p:nvSpPr>
        <p:spPr>
          <a:xfrm>
            <a:off x="465881" y="6037038"/>
            <a:ext cx="57775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Recursive Fibonacci time for n=35 is 12.638363</a:t>
            </a:r>
          </a:p>
          <a:p>
            <a:r>
              <a:rPr lang="en-US" sz="1600" dirty="0"/>
              <a:t>Iterative Fibonacci time for n=35 is 1.4700000001255376e-05</a:t>
            </a:r>
          </a:p>
        </p:txBody>
      </p:sp>
    </p:spTree>
    <p:extLst>
      <p:ext uri="{BB962C8B-B14F-4D97-AF65-F5344CB8AC3E}">
        <p14:creationId xmlns:p14="http://schemas.microsoft.com/office/powerpoint/2010/main" val="394743733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5"/>
          <p:cNvSpPr txBox="1">
            <a:spLocks noGrp="1"/>
          </p:cNvSpPr>
          <p:nvPr/>
        </p:nvSpPr>
        <p:spPr bwMode="auto">
          <a:xfrm>
            <a:off x="6553200" y="6400800"/>
            <a:ext cx="2133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spcBef>
                <a:spcPct val="0"/>
              </a:spcBef>
            </a:pPr>
            <a:fld id="{D39394A0-FE73-4CD2-9800-4BAB68971229}" type="slidenum">
              <a:rPr lang="he-IL" sz="1400">
                <a:cs typeface="Arial" pitchFamily="34" charset="0"/>
              </a:rPr>
              <a:pPr algn="r">
                <a:spcBef>
                  <a:spcPct val="0"/>
                </a:spcBef>
              </a:pPr>
              <a:t>60</a:t>
            </a:fld>
            <a:endParaRPr lang="en-US" sz="1400">
              <a:cs typeface="Arial" pitchFamily="34" charset="0"/>
            </a:endParaRPr>
          </a:p>
        </p:txBody>
      </p:sp>
      <p:sp>
        <p:nvSpPr>
          <p:cNvPr id="37891" name="Rectangle 2"/>
          <p:cNvSpPr>
            <a:spLocks noChangeArrowheads="1"/>
          </p:cNvSpPr>
          <p:nvPr/>
        </p:nvSpPr>
        <p:spPr bwMode="auto">
          <a:xfrm>
            <a:off x="533400" y="7620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440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First Try - Greedy</a:t>
            </a:r>
          </a:p>
        </p:txBody>
      </p:sp>
      <p:sp>
        <p:nvSpPr>
          <p:cNvPr id="37892" name="Oval 4"/>
          <p:cNvSpPr>
            <a:spLocks noChangeArrowheads="1"/>
          </p:cNvSpPr>
          <p:nvPr/>
        </p:nvSpPr>
        <p:spPr bwMode="auto">
          <a:xfrm>
            <a:off x="1828800" y="3962400"/>
            <a:ext cx="3657600" cy="838200"/>
          </a:xfrm>
          <a:prstGeom prst="ellipse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he-IL"/>
          </a:p>
        </p:txBody>
      </p:sp>
      <p:sp>
        <p:nvSpPr>
          <p:cNvPr id="37893" name="Oval 5"/>
          <p:cNvSpPr>
            <a:spLocks noChangeArrowheads="1"/>
          </p:cNvSpPr>
          <p:nvPr/>
        </p:nvSpPr>
        <p:spPr bwMode="auto">
          <a:xfrm>
            <a:off x="1905000" y="4038600"/>
            <a:ext cx="3962400" cy="1066800"/>
          </a:xfrm>
          <a:prstGeom prst="ellipse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he-IL"/>
          </a:p>
        </p:txBody>
      </p:sp>
      <p:sp>
        <p:nvSpPr>
          <p:cNvPr id="37894" name="Rectangle 3"/>
          <p:cNvSpPr>
            <a:spLocks noChangeArrowheads="1"/>
          </p:cNvSpPr>
          <p:nvPr/>
        </p:nvSpPr>
        <p:spPr bwMode="auto">
          <a:xfrm>
            <a:off x="304800" y="838200"/>
            <a:ext cx="85344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8288" indent="-268288">
              <a:spcBef>
                <a:spcPct val="20000"/>
              </a:spcBef>
              <a:buFontTx/>
              <a:buChar char="•"/>
            </a:pPr>
            <a:r>
              <a:rPr lang="en-US" sz="280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Sort offers </a:t>
            </a:r>
            <a:r>
              <a:rPr lang="en-US" sz="2800" err="1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80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by v</a:t>
            </a:r>
            <a:r>
              <a:rPr lang="en-US" sz="2800" baseline="-2500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80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sz="2800" err="1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2800" baseline="-25000" err="1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80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ratio</a:t>
            </a:r>
          </a:p>
          <a:p>
            <a:pPr marL="268288" indent="-268288">
              <a:spcBef>
                <a:spcPct val="20000"/>
              </a:spcBef>
              <a:buFontTx/>
              <a:buChar char="•"/>
            </a:pPr>
            <a:r>
              <a:rPr lang="en-US" sz="280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Select offers until the ship is full</a:t>
            </a:r>
          </a:p>
          <a:p>
            <a:pPr marL="268288" indent="-268288">
              <a:spcBef>
                <a:spcPct val="20000"/>
              </a:spcBef>
              <a:buFontTx/>
              <a:buChar char="•"/>
            </a:pPr>
            <a:r>
              <a:rPr lang="en-US" sz="280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Counter example: W = 10, {(</a:t>
            </a:r>
            <a:r>
              <a:rPr lang="en-US" sz="2800" err="1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800" baseline="-25000" err="1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800" err="1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,w</a:t>
            </a:r>
            <a:r>
              <a:rPr lang="en-US" sz="2800" baseline="-25000" err="1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80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)} = {(7,7),(4,5),(4,5)}</a:t>
            </a:r>
          </a:p>
        </p:txBody>
      </p:sp>
      <p:pic>
        <p:nvPicPr>
          <p:cNvPr id="37895" name="Picture 8" descr="krab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6800" y="3343564"/>
            <a:ext cx="2743200" cy="3044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ounded Rectangle 7"/>
          <p:cNvSpPr/>
          <p:nvPr/>
        </p:nvSpPr>
        <p:spPr bwMode="auto">
          <a:xfrm>
            <a:off x="7086600" y="1828800"/>
            <a:ext cx="1524000" cy="533400"/>
          </a:xfrm>
          <a:prstGeom prst="roundRect">
            <a:avLst/>
          </a:prstGeom>
          <a:noFill/>
          <a:ln w="2540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ounded Rectangle 9"/>
          <p:cNvSpPr/>
          <p:nvPr/>
        </p:nvSpPr>
        <p:spPr bwMode="auto">
          <a:xfrm>
            <a:off x="6248400" y="1828800"/>
            <a:ext cx="762000" cy="533399"/>
          </a:xfrm>
          <a:prstGeom prst="round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Down Arrow 10"/>
          <p:cNvSpPr/>
          <p:nvPr/>
        </p:nvSpPr>
        <p:spPr bwMode="auto">
          <a:xfrm flipV="1">
            <a:off x="6248400" y="2452687"/>
            <a:ext cx="609600" cy="462201"/>
          </a:xfrm>
          <a:prstGeom prst="downArrow">
            <a:avLst>
              <a:gd name="adj1" fmla="val 41509"/>
              <a:gd name="adj2" fmla="val 50000"/>
            </a:avLst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  <a:noAutofit/>
          </a:bodyPr>
          <a:lstStyle/>
          <a:p>
            <a:endParaRPr lang="he-IL">
              <a:latin typeface="Arial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638800" y="3048000"/>
            <a:ext cx="1524000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/>
              <a:t>The greedy choice</a:t>
            </a:r>
            <a:endParaRPr lang="he-IL"/>
          </a:p>
        </p:txBody>
      </p:sp>
      <p:sp>
        <p:nvSpPr>
          <p:cNvPr id="13" name="TextBox 12"/>
          <p:cNvSpPr txBox="1"/>
          <p:nvPr/>
        </p:nvSpPr>
        <p:spPr>
          <a:xfrm>
            <a:off x="7086600" y="3048000"/>
            <a:ext cx="1524000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/>
              <a:t>The best choice</a:t>
            </a:r>
            <a:endParaRPr lang="he-IL"/>
          </a:p>
        </p:txBody>
      </p:sp>
      <p:sp>
        <p:nvSpPr>
          <p:cNvPr id="14" name="Down Arrow 13"/>
          <p:cNvSpPr/>
          <p:nvPr/>
        </p:nvSpPr>
        <p:spPr bwMode="auto">
          <a:xfrm flipV="1">
            <a:off x="7467600" y="2438400"/>
            <a:ext cx="609600" cy="490776"/>
          </a:xfrm>
          <a:prstGeom prst="downArrow">
            <a:avLst>
              <a:gd name="adj1" fmla="val 41509"/>
              <a:gd name="adj2" fmla="val 50000"/>
            </a:avLst>
          </a:prstGeom>
          <a:noFill/>
          <a:ln w="2540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88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  <p:bldP spid="12" grpId="0"/>
      <p:bldP spid="13" grpId="0"/>
      <p:bldP spid="14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5"/>
          <p:cNvSpPr txBox="1">
            <a:spLocks noGrp="1"/>
          </p:cNvSpPr>
          <p:nvPr/>
        </p:nvSpPr>
        <p:spPr bwMode="auto">
          <a:xfrm>
            <a:off x="6553200" y="6400800"/>
            <a:ext cx="2133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spcBef>
                <a:spcPct val="0"/>
              </a:spcBef>
            </a:pPr>
            <a:fld id="{BA5AE904-A13E-45A1-9774-F68DEECC9903}" type="slidenum">
              <a:rPr lang="he-IL" sz="1400">
                <a:cs typeface="Arial" pitchFamily="34" charset="0"/>
              </a:rPr>
              <a:pPr algn="r">
                <a:spcBef>
                  <a:spcPct val="0"/>
                </a:spcBef>
              </a:pPr>
              <a:t>61</a:t>
            </a:fld>
            <a:endParaRPr lang="en-US" sz="1400">
              <a:cs typeface="Arial" pitchFamily="34" charset="0"/>
            </a:endParaRPr>
          </a:p>
        </p:txBody>
      </p:sp>
      <p:sp>
        <p:nvSpPr>
          <p:cNvPr id="36867" name="Rectangle 2"/>
          <p:cNvSpPr>
            <a:spLocks noChangeArrowheads="1"/>
          </p:cNvSpPr>
          <p:nvPr/>
        </p:nvSpPr>
        <p:spPr bwMode="auto">
          <a:xfrm>
            <a:off x="482930" y="22860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4400" err="1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Formaly</a:t>
            </a:r>
            <a:r>
              <a:rPr lang="en-US" sz="440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 define KS(</a:t>
            </a:r>
            <a:r>
              <a:rPr lang="en-US" sz="4400" err="1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i,j</a:t>
            </a:r>
            <a:r>
              <a:rPr lang="en-US" sz="440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36868" name="Oval 4"/>
          <p:cNvSpPr>
            <a:spLocks noChangeArrowheads="1"/>
          </p:cNvSpPr>
          <p:nvPr/>
        </p:nvSpPr>
        <p:spPr bwMode="auto">
          <a:xfrm>
            <a:off x="1828800" y="3962400"/>
            <a:ext cx="3657600" cy="838200"/>
          </a:xfrm>
          <a:prstGeom prst="ellipse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he-IL"/>
          </a:p>
        </p:txBody>
      </p:sp>
      <p:sp>
        <p:nvSpPr>
          <p:cNvPr id="36869" name="Oval 5"/>
          <p:cNvSpPr>
            <a:spLocks noChangeArrowheads="1"/>
          </p:cNvSpPr>
          <p:nvPr/>
        </p:nvSpPr>
        <p:spPr bwMode="auto">
          <a:xfrm>
            <a:off x="1905000" y="4038600"/>
            <a:ext cx="3962400" cy="1066800"/>
          </a:xfrm>
          <a:prstGeom prst="ellipse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he-IL"/>
          </a:p>
        </p:txBody>
      </p:sp>
      <p:sp>
        <p:nvSpPr>
          <p:cNvPr id="36870" name="Rectangle 3"/>
          <p:cNvSpPr>
            <a:spLocks noChangeArrowheads="1"/>
          </p:cNvSpPr>
          <p:nvPr/>
        </p:nvSpPr>
        <p:spPr bwMode="auto">
          <a:xfrm>
            <a:off x="330530" y="1143000"/>
            <a:ext cx="83820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14350" indent="-514350">
              <a:spcBef>
                <a:spcPct val="20000"/>
              </a:spcBef>
            </a:pPr>
            <a:r>
              <a:rPr lang="en-US" sz="280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Given:</a:t>
            </a:r>
          </a:p>
          <a:p>
            <a:pPr marL="514350" indent="-514350">
              <a:spcBef>
                <a:spcPct val="20000"/>
              </a:spcBef>
            </a:pPr>
            <a:r>
              <a:rPr lang="en-US" sz="280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	offers – list of </a:t>
            </a:r>
            <a:r>
              <a:rPr lang="en-US" sz="2800" err="1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tuples</a:t>
            </a:r>
            <a:r>
              <a:rPr lang="en-US" sz="280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, each representing an offer</a:t>
            </a:r>
          </a:p>
          <a:p>
            <a:pPr marL="514350" indent="-514350">
              <a:spcBef>
                <a:spcPct val="20000"/>
              </a:spcBef>
            </a:pPr>
            <a:r>
              <a:rPr lang="en-US" sz="280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	W – the initial capacity of the ship</a:t>
            </a:r>
          </a:p>
          <a:p>
            <a:pPr marL="514350" indent="-514350">
              <a:spcBef>
                <a:spcPct val="20000"/>
              </a:spcBef>
            </a:pPr>
            <a:r>
              <a:rPr lang="en-US" sz="280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We define the function </a:t>
            </a:r>
            <a:r>
              <a:rPr lang="en-US" sz="280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KS(</a:t>
            </a:r>
            <a:r>
              <a:rPr lang="en-US" sz="280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80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, j).</a:t>
            </a:r>
          </a:p>
          <a:p>
            <a:pPr marL="971550" lvl="1" indent="-514350">
              <a:spcBef>
                <a:spcPct val="20000"/>
              </a:spcBef>
            </a:pPr>
            <a:endParaRPr lang="en-US" sz="280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381000" y="3505200"/>
            <a:ext cx="8001000" cy="2362200"/>
          </a:xfrm>
          <a:prstGeom prst="rect">
            <a:avLst/>
          </a:prstGeom>
          <a:noFill/>
          <a:ln w="25400" cap="flat" cmpd="sng" algn="ctr">
            <a:solidFill>
              <a:srgbClr val="99CC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  <a:noAutofit/>
          </a:bodyPr>
          <a:lstStyle/>
          <a:p>
            <a:pPr marL="514350" indent="-514350">
              <a:spcBef>
                <a:spcPct val="20000"/>
              </a:spcBef>
            </a:pPr>
            <a:r>
              <a:rPr lang="en-US" sz="240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KS(</a:t>
            </a:r>
            <a:r>
              <a:rPr lang="en-US" sz="2400" err="1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, j) returns the </a:t>
            </a:r>
            <a:r>
              <a:rPr lang="en-US" sz="240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maximum reward </a:t>
            </a:r>
            <a:r>
              <a:rPr lang="en-US" sz="240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that can be obtained considering:</a:t>
            </a:r>
          </a:p>
          <a:p>
            <a:pPr marL="514350" indent="-514350">
              <a:spcBef>
                <a:spcPct val="20000"/>
              </a:spcBef>
            </a:pPr>
            <a:r>
              <a:rPr lang="en-US" sz="240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	1. the ship’s </a:t>
            </a:r>
            <a:r>
              <a:rPr lang="en-US" sz="2400" u="sng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current capacity </a:t>
            </a:r>
            <a:r>
              <a:rPr lang="en-US" sz="240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is j</a:t>
            </a:r>
          </a:p>
          <a:p>
            <a:pPr marL="514350" indent="-514350">
              <a:spcBef>
                <a:spcPct val="20000"/>
              </a:spcBef>
            </a:pPr>
            <a:r>
              <a:rPr lang="en-US" sz="240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	2. the only available offers are all offers in the offers list, </a:t>
            </a:r>
            <a:r>
              <a:rPr lang="en-US" sz="2400" u="sng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starting from the index 0 until the offer in index </a:t>
            </a:r>
            <a:r>
              <a:rPr lang="en-US" sz="2400" u="sng" err="1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u="sng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(meaning, indices &lt;= </a:t>
            </a:r>
            <a:r>
              <a:rPr lang="en-US" sz="2400" err="1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kumimoji="0" lang="he-IL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56676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5"/>
          <p:cNvSpPr txBox="1">
            <a:spLocks noGrp="1"/>
          </p:cNvSpPr>
          <p:nvPr/>
        </p:nvSpPr>
        <p:spPr bwMode="auto">
          <a:xfrm>
            <a:off x="6553200" y="6400800"/>
            <a:ext cx="2133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spcBef>
                <a:spcPct val="0"/>
              </a:spcBef>
            </a:pPr>
            <a:fld id="{BA5AE904-A13E-45A1-9774-F68DEECC9903}" type="slidenum">
              <a:rPr lang="he-IL" sz="1400">
                <a:cs typeface="Arial" pitchFamily="34" charset="0"/>
              </a:rPr>
              <a:pPr algn="r">
                <a:spcBef>
                  <a:spcPct val="0"/>
                </a:spcBef>
              </a:pPr>
              <a:t>62</a:t>
            </a:fld>
            <a:endParaRPr lang="en-US" sz="1400">
              <a:cs typeface="Arial" pitchFamily="34" charset="0"/>
            </a:endParaRPr>
          </a:p>
        </p:txBody>
      </p:sp>
      <p:sp>
        <p:nvSpPr>
          <p:cNvPr id="36867" name="Rectangle 2"/>
          <p:cNvSpPr>
            <a:spLocks noChangeArrowheads="1"/>
          </p:cNvSpPr>
          <p:nvPr/>
        </p:nvSpPr>
        <p:spPr bwMode="auto">
          <a:xfrm>
            <a:off x="482930" y="60960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440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Pseudo code for the correct solution </a:t>
            </a:r>
          </a:p>
        </p:txBody>
      </p:sp>
      <p:sp>
        <p:nvSpPr>
          <p:cNvPr id="36868" name="Oval 4"/>
          <p:cNvSpPr>
            <a:spLocks noChangeArrowheads="1"/>
          </p:cNvSpPr>
          <p:nvPr/>
        </p:nvSpPr>
        <p:spPr bwMode="auto">
          <a:xfrm>
            <a:off x="1828800" y="3962400"/>
            <a:ext cx="3657600" cy="838200"/>
          </a:xfrm>
          <a:prstGeom prst="ellipse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he-IL"/>
          </a:p>
        </p:txBody>
      </p:sp>
      <p:sp>
        <p:nvSpPr>
          <p:cNvPr id="36869" name="Oval 5"/>
          <p:cNvSpPr>
            <a:spLocks noChangeArrowheads="1"/>
          </p:cNvSpPr>
          <p:nvPr/>
        </p:nvSpPr>
        <p:spPr bwMode="auto">
          <a:xfrm>
            <a:off x="1905000" y="4038600"/>
            <a:ext cx="3962400" cy="1066800"/>
          </a:xfrm>
          <a:prstGeom prst="ellipse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he-IL"/>
          </a:p>
        </p:txBody>
      </p:sp>
      <p:sp>
        <p:nvSpPr>
          <p:cNvPr id="36870" name="Rectangle 3"/>
          <p:cNvSpPr>
            <a:spLocks noChangeArrowheads="1"/>
          </p:cNvSpPr>
          <p:nvPr/>
        </p:nvSpPr>
        <p:spPr bwMode="auto">
          <a:xfrm>
            <a:off x="330530" y="1676400"/>
            <a:ext cx="83820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14350" indent="-514350">
              <a:spcBef>
                <a:spcPct val="20000"/>
              </a:spcBef>
            </a:pPr>
            <a:r>
              <a:rPr lang="en-US" sz="280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let’s consider the </a:t>
            </a:r>
            <a:r>
              <a:rPr lang="en-US" sz="2800" err="1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i’th</a:t>
            </a:r>
            <a:r>
              <a:rPr lang="en-US" sz="280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offer:</a:t>
            </a:r>
          </a:p>
          <a:p>
            <a:pPr marL="514350" indent="-51435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80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if the offer exceeds the capacity of the ship, we must skip it and move to the other option</a:t>
            </a:r>
          </a:p>
          <a:p>
            <a:pPr marL="514350" indent="-51435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80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Otherwise, we should consider two options:</a:t>
            </a:r>
          </a:p>
          <a:p>
            <a:pPr marL="971550" lvl="1" indent="-51435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80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Skip the </a:t>
            </a:r>
            <a:r>
              <a:rPr lang="en-US" sz="2800" err="1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i’th</a:t>
            </a:r>
            <a:r>
              <a:rPr lang="en-US" sz="280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offer</a:t>
            </a:r>
          </a:p>
          <a:p>
            <a:pPr marL="971550" lvl="1" indent="-51435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80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Take the </a:t>
            </a:r>
            <a:r>
              <a:rPr lang="en-US" sz="2800" err="1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i’th</a:t>
            </a:r>
            <a:r>
              <a:rPr lang="en-US" sz="280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offer</a:t>
            </a:r>
          </a:p>
          <a:p>
            <a:pPr marL="514350" indent="-51435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80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Then, we will select the best option (best option = the maximum reward between the two option).</a:t>
            </a:r>
          </a:p>
          <a:p>
            <a:pPr marL="514350" indent="-51435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80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Return the maximum reward</a:t>
            </a:r>
          </a:p>
          <a:p>
            <a:pPr marL="971550" lvl="1" indent="-514350">
              <a:spcBef>
                <a:spcPct val="20000"/>
              </a:spcBef>
            </a:pPr>
            <a:endParaRPr lang="en-US" sz="280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803629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אליפסה 3"/>
          <p:cNvSpPr/>
          <p:nvPr/>
        </p:nvSpPr>
        <p:spPr bwMode="auto">
          <a:xfrm>
            <a:off x="2228492" y="1981200"/>
            <a:ext cx="514708" cy="381000"/>
          </a:xfrm>
          <a:prstGeom prst="ellipse">
            <a:avLst/>
          </a:prstGeom>
          <a:solidFill>
            <a:srgbClr val="FFCC66"/>
          </a:solidFill>
          <a:ln w="9525" cap="flat" cmpd="sng" algn="ctr">
            <a:solidFill>
              <a:srgbClr val="FAA7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8918" name="Rectangle 3"/>
          <p:cNvSpPr>
            <a:spLocks noChangeArrowheads="1"/>
          </p:cNvSpPr>
          <p:nvPr/>
        </p:nvSpPr>
        <p:spPr bwMode="auto">
          <a:xfrm>
            <a:off x="457200" y="914400"/>
            <a:ext cx="8382000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endParaRPr lang="en-US" sz="280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ct val="20000"/>
              </a:spcBef>
            </a:pPr>
            <a:endParaRPr lang="en-US" sz="280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ct val="20000"/>
              </a:spcBef>
            </a:pPr>
            <a:endParaRPr lang="en-US" sz="280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  <a:p>
            <a:pPr marL="725488" lvl="1" indent="-268288">
              <a:spcBef>
                <a:spcPct val="20000"/>
              </a:spcBef>
              <a:buFontTx/>
              <a:buChar char="•"/>
            </a:pPr>
            <a:endParaRPr lang="en-US" sz="240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spcBef>
                <a:spcPct val="20000"/>
              </a:spcBef>
            </a:pPr>
            <a:endParaRPr lang="en-US" sz="240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spcBef>
                <a:spcPct val="20000"/>
              </a:spcBef>
            </a:pPr>
            <a:r>
              <a:rPr lang="en-US" sz="240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Base cases</a:t>
            </a:r>
          </a:p>
          <a:p>
            <a:pPr lvl="1">
              <a:spcBef>
                <a:spcPct val="20000"/>
              </a:spcBef>
            </a:pPr>
            <a:r>
              <a:rPr lang="en-US" sz="240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	if j==0: return 0 #no more capacity on the ship</a:t>
            </a:r>
          </a:p>
          <a:p>
            <a:pPr lvl="1">
              <a:spcBef>
                <a:spcPct val="20000"/>
              </a:spcBef>
            </a:pPr>
            <a:r>
              <a:rPr lang="en-US" sz="240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	if </a:t>
            </a:r>
            <a:r>
              <a:rPr lang="en-US" sz="2400" err="1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== 0: return 0 #no more offers</a:t>
            </a:r>
          </a:p>
        </p:txBody>
      </p:sp>
      <p:sp>
        <p:nvSpPr>
          <p:cNvPr id="38914" name="Slide Number Placeholder 5"/>
          <p:cNvSpPr txBox="1">
            <a:spLocks noGrp="1"/>
          </p:cNvSpPr>
          <p:nvPr/>
        </p:nvSpPr>
        <p:spPr bwMode="auto">
          <a:xfrm>
            <a:off x="6553200" y="6400800"/>
            <a:ext cx="2133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spcBef>
                <a:spcPct val="0"/>
              </a:spcBef>
            </a:pPr>
            <a:fld id="{AE20D5AC-7E27-4512-971E-65268A1DE9C3}" type="slidenum">
              <a:rPr lang="he-IL" sz="1400">
                <a:cs typeface="Arial" pitchFamily="34" charset="0"/>
              </a:rPr>
              <a:pPr algn="r">
                <a:spcBef>
                  <a:spcPct val="0"/>
                </a:spcBef>
              </a:pPr>
              <a:t>63</a:t>
            </a:fld>
            <a:endParaRPr lang="en-US" sz="1400">
              <a:cs typeface="Arial" pitchFamily="34" charset="0"/>
            </a:endParaRPr>
          </a:p>
        </p:txBody>
      </p:sp>
      <p:sp>
        <p:nvSpPr>
          <p:cNvPr id="38915" name="Rectangle 2"/>
          <p:cNvSpPr>
            <a:spLocks noChangeArrowheads="1"/>
          </p:cNvSpPr>
          <p:nvPr/>
        </p:nvSpPr>
        <p:spPr bwMode="auto">
          <a:xfrm>
            <a:off x="457200" y="-76200"/>
            <a:ext cx="8229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440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Solution</a:t>
            </a:r>
          </a:p>
        </p:txBody>
      </p:sp>
      <p:sp>
        <p:nvSpPr>
          <p:cNvPr id="38916" name="Oval 4"/>
          <p:cNvSpPr>
            <a:spLocks noChangeArrowheads="1"/>
          </p:cNvSpPr>
          <p:nvPr/>
        </p:nvSpPr>
        <p:spPr bwMode="auto">
          <a:xfrm>
            <a:off x="1828800" y="3962400"/>
            <a:ext cx="3657600" cy="838200"/>
          </a:xfrm>
          <a:prstGeom prst="ellipse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he-IL"/>
          </a:p>
        </p:txBody>
      </p:sp>
      <p:sp>
        <p:nvSpPr>
          <p:cNvPr id="38917" name="Oval 5"/>
          <p:cNvSpPr>
            <a:spLocks noChangeArrowheads="1"/>
          </p:cNvSpPr>
          <p:nvPr/>
        </p:nvSpPr>
        <p:spPr bwMode="auto">
          <a:xfrm>
            <a:off x="1905000" y="4038600"/>
            <a:ext cx="3962400" cy="1066800"/>
          </a:xfrm>
          <a:prstGeom prst="ellipse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he-IL"/>
          </a:p>
        </p:txBody>
      </p:sp>
      <p:sp>
        <p:nvSpPr>
          <p:cNvPr id="5" name="TextBox 4"/>
          <p:cNvSpPr txBox="1"/>
          <p:nvPr/>
        </p:nvSpPr>
        <p:spPr>
          <a:xfrm>
            <a:off x="381000" y="1981200"/>
            <a:ext cx="457200" cy="369332"/>
          </a:xfrm>
          <a:prstGeom prst="rect">
            <a:avLst/>
          </a:prstGeom>
          <a:solidFill>
            <a:srgbClr val="A8DDFE"/>
          </a:solidFill>
          <a:ln>
            <a:solidFill>
              <a:srgbClr val="73C8FD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/>
              <a:t>w</a:t>
            </a:r>
            <a:r>
              <a:rPr lang="en-US" baseline="-25000"/>
              <a:t>1</a:t>
            </a:r>
            <a:endParaRPr lang="en-US"/>
          </a:p>
        </p:txBody>
      </p:sp>
      <p:grpSp>
        <p:nvGrpSpPr>
          <p:cNvPr id="33" name="Group 32"/>
          <p:cNvGrpSpPr/>
          <p:nvPr/>
        </p:nvGrpSpPr>
        <p:grpSpPr>
          <a:xfrm>
            <a:off x="957530" y="1960602"/>
            <a:ext cx="540590" cy="398002"/>
            <a:chOff x="957530" y="1960602"/>
            <a:chExt cx="540590" cy="398002"/>
          </a:xfrm>
        </p:grpSpPr>
        <p:sp>
          <p:nvSpPr>
            <p:cNvPr id="4" name="אליפסה 3"/>
            <p:cNvSpPr/>
            <p:nvPr/>
          </p:nvSpPr>
          <p:spPr bwMode="auto">
            <a:xfrm>
              <a:off x="957530" y="1977604"/>
              <a:ext cx="514708" cy="381000"/>
            </a:xfrm>
            <a:prstGeom prst="ellipse">
              <a:avLst/>
            </a:prstGeom>
            <a:solidFill>
              <a:srgbClr val="FFCC66"/>
            </a:solidFill>
            <a:ln w="9525" cap="flat" cmpd="sng" algn="ctr">
              <a:solidFill>
                <a:srgbClr val="FAA7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983411" y="1960602"/>
              <a:ext cx="514709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/>
                <a:t>v</a:t>
              </a:r>
              <a:r>
                <a:rPr lang="en-US" baseline="-25000"/>
                <a:t>1</a:t>
              </a:r>
              <a:endParaRPr lang="en-US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1600200" y="1983438"/>
            <a:ext cx="485954" cy="369332"/>
          </a:xfrm>
          <a:prstGeom prst="rect">
            <a:avLst/>
          </a:prstGeom>
          <a:solidFill>
            <a:srgbClr val="A8DDFE"/>
          </a:solidFill>
          <a:ln>
            <a:solidFill>
              <a:srgbClr val="73C8FD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/>
              <a:t>w</a:t>
            </a:r>
            <a:r>
              <a:rPr lang="en-US" baseline="-25000"/>
              <a:t>2</a:t>
            </a:r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2228491" y="1981200"/>
            <a:ext cx="51470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/>
              <a:t>v</a:t>
            </a:r>
            <a:r>
              <a:rPr lang="en-US" baseline="-25000"/>
              <a:t>2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799936" y="1972020"/>
            <a:ext cx="457200" cy="369332"/>
          </a:xfrm>
          <a:prstGeom prst="rect">
            <a:avLst/>
          </a:prstGeom>
          <a:solidFill>
            <a:srgbClr val="A8DDFE"/>
          </a:solidFill>
          <a:ln>
            <a:solidFill>
              <a:srgbClr val="73C8FD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err="1"/>
              <a:t>w</a:t>
            </a:r>
            <a:r>
              <a:rPr lang="en-US" baseline="-25000" err="1"/>
              <a:t>i</a:t>
            </a:r>
            <a:endParaRPr lang="en-US"/>
          </a:p>
        </p:txBody>
      </p:sp>
      <p:cxnSp>
        <p:nvCxnSpPr>
          <p:cNvPr id="8" name="מחבר ישר 7"/>
          <p:cNvCxnSpPr/>
          <p:nvPr/>
        </p:nvCxnSpPr>
        <p:spPr bwMode="auto">
          <a:xfrm>
            <a:off x="2971800" y="2139434"/>
            <a:ext cx="685800" cy="0"/>
          </a:xfrm>
          <a:prstGeom prst="line">
            <a:avLst/>
          </a:prstGeom>
          <a:noFill/>
          <a:ln w="34925" cap="flat" cmpd="sng" algn="ctr">
            <a:solidFill>
              <a:srgbClr val="0070C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מחבר ישר 27"/>
          <p:cNvCxnSpPr/>
          <p:nvPr/>
        </p:nvCxnSpPr>
        <p:spPr bwMode="auto">
          <a:xfrm flipV="1">
            <a:off x="5029200" y="2139434"/>
            <a:ext cx="1676400" cy="8626"/>
          </a:xfrm>
          <a:prstGeom prst="line">
            <a:avLst/>
          </a:prstGeom>
          <a:noFill/>
          <a:ln w="34925" cap="flat" cmpd="sng" algn="ctr">
            <a:solidFill>
              <a:srgbClr val="0070C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grpSp>
        <p:nvGrpSpPr>
          <p:cNvPr id="31" name="Group 30"/>
          <p:cNvGrpSpPr/>
          <p:nvPr/>
        </p:nvGrpSpPr>
        <p:grpSpPr>
          <a:xfrm>
            <a:off x="7086600" y="2514600"/>
            <a:ext cx="1295400" cy="914400"/>
            <a:chOff x="7086600" y="2514600"/>
            <a:chExt cx="1295400" cy="914400"/>
          </a:xfrm>
        </p:grpSpPr>
        <p:sp>
          <p:nvSpPr>
            <p:cNvPr id="26" name="מלבן 25"/>
            <p:cNvSpPr/>
            <p:nvPr/>
          </p:nvSpPr>
          <p:spPr bwMode="auto">
            <a:xfrm>
              <a:off x="7086600" y="2514600"/>
              <a:ext cx="1295400" cy="914400"/>
            </a:xfrm>
            <a:prstGeom prst="rect">
              <a:avLst/>
            </a:prstGeom>
            <a:solidFill>
              <a:srgbClr val="CCFFCC"/>
            </a:solidFill>
            <a:ln w="28575" cap="flat" cmpd="sng" algn="ctr">
              <a:solidFill>
                <a:srgbClr val="008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7377023" y="2648634"/>
              <a:ext cx="714554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/>
                <a:t>j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4343400" y="1964198"/>
            <a:ext cx="540590" cy="398002"/>
            <a:chOff x="957530" y="1960602"/>
            <a:chExt cx="540590" cy="398002"/>
          </a:xfrm>
        </p:grpSpPr>
        <p:sp>
          <p:nvSpPr>
            <p:cNvPr id="36" name="אליפסה 3"/>
            <p:cNvSpPr/>
            <p:nvPr/>
          </p:nvSpPr>
          <p:spPr bwMode="auto">
            <a:xfrm>
              <a:off x="957530" y="1977604"/>
              <a:ext cx="514708" cy="381000"/>
            </a:xfrm>
            <a:prstGeom prst="ellipse">
              <a:avLst/>
            </a:prstGeom>
            <a:solidFill>
              <a:srgbClr val="FFCC66"/>
            </a:solidFill>
            <a:ln w="9525" cap="flat" cmpd="sng" algn="ctr">
              <a:solidFill>
                <a:srgbClr val="FAA7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983411" y="1960602"/>
              <a:ext cx="514709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/>
                <a:t>v</a:t>
              </a:r>
              <a:r>
                <a:rPr lang="en-US" baseline="-25000"/>
                <a:t>i</a:t>
              </a:r>
              <a:endParaRPr lang="en-US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7315200" y="1964198"/>
            <a:ext cx="533400" cy="398002"/>
            <a:chOff x="957530" y="1960602"/>
            <a:chExt cx="533400" cy="398002"/>
          </a:xfrm>
        </p:grpSpPr>
        <p:sp>
          <p:nvSpPr>
            <p:cNvPr id="39" name="אליפסה 3"/>
            <p:cNvSpPr/>
            <p:nvPr/>
          </p:nvSpPr>
          <p:spPr bwMode="auto">
            <a:xfrm>
              <a:off x="957530" y="1977604"/>
              <a:ext cx="514708" cy="381000"/>
            </a:xfrm>
            <a:prstGeom prst="ellipse">
              <a:avLst/>
            </a:prstGeom>
            <a:solidFill>
              <a:srgbClr val="FFCC66"/>
            </a:solidFill>
            <a:ln w="9525" cap="flat" cmpd="sng" algn="ctr">
              <a:solidFill>
                <a:srgbClr val="FAA7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976221" y="1960602"/>
              <a:ext cx="514709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err="1"/>
                <a:t>v</a:t>
              </a:r>
              <a:r>
                <a:rPr lang="en-US" baseline="-25000" err="1"/>
                <a:t>n</a:t>
              </a:r>
              <a:endParaRPr lang="en-US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6781800" y="1981200"/>
            <a:ext cx="457200" cy="369332"/>
          </a:xfrm>
          <a:prstGeom prst="rect">
            <a:avLst/>
          </a:prstGeom>
          <a:solidFill>
            <a:srgbClr val="A8DDFE"/>
          </a:solidFill>
          <a:ln>
            <a:solidFill>
              <a:srgbClr val="73C8FD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err="1"/>
              <a:t>w</a:t>
            </a:r>
            <a:r>
              <a:rPr lang="en-US" baseline="-25000" err="1"/>
              <a:t>n</a:t>
            </a:r>
            <a:endParaRPr lang="en-US"/>
          </a:p>
        </p:txBody>
      </p:sp>
      <p:sp>
        <p:nvSpPr>
          <p:cNvPr id="30" name="Down Arrow 29"/>
          <p:cNvSpPr/>
          <p:nvPr/>
        </p:nvSpPr>
        <p:spPr bwMode="auto">
          <a:xfrm>
            <a:off x="3886200" y="1219200"/>
            <a:ext cx="838200" cy="685800"/>
          </a:xfrm>
          <a:prstGeom prst="downArrow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146049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8" name="Rectangle 3"/>
          <p:cNvSpPr>
            <a:spLocks noChangeArrowheads="1"/>
          </p:cNvSpPr>
          <p:nvPr/>
        </p:nvSpPr>
        <p:spPr bwMode="auto">
          <a:xfrm>
            <a:off x="457200" y="914400"/>
            <a:ext cx="8382000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endParaRPr lang="en-US" sz="240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spcBef>
                <a:spcPct val="20000"/>
              </a:spcBef>
            </a:pPr>
            <a:endParaRPr lang="en-US" sz="240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spcBef>
                <a:spcPct val="20000"/>
              </a:spcBef>
            </a:pPr>
            <a:endParaRPr lang="en-US" sz="240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spcBef>
                <a:spcPct val="20000"/>
              </a:spcBef>
            </a:pPr>
            <a:r>
              <a:rPr lang="en-US" sz="240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What are the smaller sub-problems?</a:t>
            </a:r>
          </a:p>
          <a:p>
            <a:pPr lvl="1">
              <a:spcBef>
                <a:spcPct val="20000"/>
              </a:spcBef>
            </a:pPr>
            <a:endParaRPr lang="en-US" sz="240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spcBef>
                <a:spcPct val="20000"/>
              </a:spcBef>
            </a:pPr>
            <a:r>
              <a:rPr lang="en-US" sz="2400" b="1" u="sng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First case:</a:t>
            </a:r>
            <a:r>
              <a:rPr lang="en-US" sz="2400" b="1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2400" err="1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2400" baseline="-25000" err="1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&gt; j :</a:t>
            </a:r>
          </a:p>
          <a:p>
            <a:pPr lvl="1">
              <a:spcBef>
                <a:spcPct val="20000"/>
              </a:spcBef>
            </a:pPr>
            <a:r>
              <a:rPr lang="en-US" sz="240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	we should skip the </a:t>
            </a:r>
            <a:r>
              <a:rPr lang="en-US" sz="2400" err="1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i’th</a:t>
            </a:r>
            <a:r>
              <a:rPr lang="en-US" sz="240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offer.</a:t>
            </a:r>
          </a:p>
          <a:p>
            <a:pPr lvl="1">
              <a:spcBef>
                <a:spcPct val="20000"/>
              </a:spcBef>
            </a:pPr>
            <a:r>
              <a:rPr lang="en-US" sz="240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	=&gt; the maximum profit is the maximum profit for the rest 		of the i-1 offers. </a:t>
            </a:r>
          </a:p>
          <a:p>
            <a:pPr lvl="1">
              <a:spcBef>
                <a:spcPct val="20000"/>
              </a:spcBef>
            </a:pPr>
            <a:endParaRPr lang="en-US" sz="240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spcBef>
                <a:spcPct val="20000"/>
              </a:spcBef>
            </a:pPr>
            <a:endParaRPr lang="en-US" sz="240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914" name="Slide Number Placeholder 5"/>
          <p:cNvSpPr txBox="1">
            <a:spLocks noGrp="1"/>
          </p:cNvSpPr>
          <p:nvPr/>
        </p:nvSpPr>
        <p:spPr bwMode="auto">
          <a:xfrm>
            <a:off x="6553200" y="6400800"/>
            <a:ext cx="2133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spcBef>
                <a:spcPct val="0"/>
              </a:spcBef>
            </a:pPr>
            <a:fld id="{AE20D5AC-7E27-4512-971E-65268A1DE9C3}" type="slidenum">
              <a:rPr lang="he-IL" sz="1400">
                <a:cs typeface="Arial" pitchFamily="34" charset="0"/>
              </a:rPr>
              <a:pPr algn="r">
                <a:spcBef>
                  <a:spcPct val="0"/>
                </a:spcBef>
              </a:pPr>
              <a:t>64</a:t>
            </a:fld>
            <a:endParaRPr lang="en-US" sz="1400">
              <a:cs typeface="Arial" pitchFamily="34" charset="0"/>
            </a:endParaRPr>
          </a:p>
        </p:txBody>
      </p:sp>
      <p:sp>
        <p:nvSpPr>
          <p:cNvPr id="38915" name="Rectangle 2"/>
          <p:cNvSpPr>
            <a:spLocks noChangeArrowheads="1"/>
          </p:cNvSpPr>
          <p:nvPr/>
        </p:nvSpPr>
        <p:spPr bwMode="auto">
          <a:xfrm>
            <a:off x="457200" y="-76200"/>
            <a:ext cx="8229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440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Solution</a:t>
            </a:r>
          </a:p>
        </p:txBody>
      </p:sp>
      <p:sp>
        <p:nvSpPr>
          <p:cNvPr id="38916" name="Oval 4"/>
          <p:cNvSpPr>
            <a:spLocks noChangeArrowheads="1"/>
          </p:cNvSpPr>
          <p:nvPr/>
        </p:nvSpPr>
        <p:spPr bwMode="auto">
          <a:xfrm>
            <a:off x="1828800" y="4631412"/>
            <a:ext cx="3657600" cy="838200"/>
          </a:xfrm>
          <a:prstGeom prst="ellipse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he-IL"/>
          </a:p>
        </p:txBody>
      </p:sp>
      <p:sp>
        <p:nvSpPr>
          <p:cNvPr id="38917" name="Oval 5"/>
          <p:cNvSpPr>
            <a:spLocks noChangeArrowheads="1"/>
          </p:cNvSpPr>
          <p:nvPr/>
        </p:nvSpPr>
        <p:spPr bwMode="auto">
          <a:xfrm>
            <a:off x="1905000" y="4707612"/>
            <a:ext cx="3962400" cy="1066800"/>
          </a:xfrm>
          <a:prstGeom prst="ellipse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he-IL"/>
          </a:p>
        </p:txBody>
      </p:sp>
      <p:grpSp>
        <p:nvGrpSpPr>
          <p:cNvPr id="60" name="Group 59"/>
          <p:cNvGrpSpPr/>
          <p:nvPr/>
        </p:nvGrpSpPr>
        <p:grpSpPr>
          <a:xfrm>
            <a:off x="7086600" y="2514600"/>
            <a:ext cx="1295400" cy="914400"/>
            <a:chOff x="7086600" y="2514600"/>
            <a:chExt cx="1295400" cy="914400"/>
          </a:xfrm>
        </p:grpSpPr>
        <p:sp>
          <p:nvSpPr>
            <p:cNvPr id="61" name="מלבן 25"/>
            <p:cNvSpPr/>
            <p:nvPr/>
          </p:nvSpPr>
          <p:spPr bwMode="auto">
            <a:xfrm>
              <a:off x="7086600" y="2514600"/>
              <a:ext cx="1295400" cy="914400"/>
            </a:xfrm>
            <a:prstGeom prst="rect">
              <a:avLst/>
            </a:prstGeom>
            <a:solidFill>
              <a:srgbClr val="CCFFCC"/>
            </a:solidFill>
            <a:ln w="28575" cap="flat" cmpd="sng" algn="ctr">
              <a:solidFill>
                <a:srgbClr val="008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7377023" y="2648634"/>
              <a:ext cx="714554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/>
                <a:t>j</a:t>
              </a:r>
            </a:p>
          </p:txBody>
        </p:sp>
      </p:grpSp>
      <p:sp>
        <p:nvSpPr>
          <p:cNvPr id="66" name="אליפסה 3"/>
          <p:cNvSpPr/>
          <p:nvPr/>
        </p:nvSpPr>
        <p:spPr bwMode="auto">
          <a:xfrm>
            <a:off x="2609492" y="1751481"/>
            <a:ext cx="514708" cy="381000"/>
          </a:xfrm>
          <a:prstGeom prst="ellipse">
            <a:avLst/>
          </a:prstGeom>
          <a:solidFill>
            <a:srgbClr val="FFCC66"/>
          </a:solidFill>
          <a:ln w="9525" cap="flat" cmpd="sng" algn="ctr">
            <a:solidFill>
              <a:srgbClr val="FAA7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762000" y="1751481"/>
            <a:ext cx="457200" cy="369332"/>
          </a:xfrm>
          <a:prstGeom prst="rect">
            <a:avLst/>
          </a:prstGeom>
          <a:solidFill>
            <a:srgbClr val="A8DDFE"/>
          </a:solidFill>
          <a:ln>
            <a:solidFill>
              <a:srgbClr val="73C8FD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/>
              <a:t>w</a:t>
            </a:r>
            <a:r>
              <a:rPr lang="en-US" baseline="-25000"/>
              <a:t>1</a:t>
            </a:r>
            <a:endParaRPr lang="en-US"/>
          </a:p>
        </p:txBody>
      </p:sp>
      <p:grpSp>
        <p:nvGrpSpPr>
          <p:cNvPr id="68" name="Group 67"/>
          <p:cNvGrpSpPr/>
          <p:nvPr/>
        </p:nvGrpSpPr>
        <p:grpSpPr>
          <a:xfrm>
            <a:off x="1338530" y="1730883"/>
            <a:ext cx="540590" cy="398002"/>
            <a:chOff x="957530" y="1960602"/>
            <a:chExt cx="540590" cy="398002"/>
          </a:xfrm>
        </p:grpSpPr>
        <p:sp>
          <p:nvSpPr>
            <p:cNvPr id="69" name="אליפסה 3"/>
            <p:cNvSpPr/>
            <p:nvPr/>
          </p:nvSpPr>
          <p:spPr bwMode="auto">
            <a:xfrm>
              <a:off x="957530" y="1977604"/>
              <a:ext cx="514708" cy="381000"/>
            </a:xfrm>
            <a:prstGeom prst="ellipse">
              <a:avLst/>
            </a:prstGeom>
            <a:solidFill>
              <a:srgbClr val="FFCC66"/>
            </a:solidFill>
            <a:ln w="9525" cap="flat" cmpd="sng" algn="ctr">
              <a:solidFill>
                <a:srgbClr val="FAA7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983411" y="1960602"/>
              <a:ext cx="514709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/>
                <a:t>v</a:t>
              </a:r>
              <a:r>
                <a:rPr lang="en-US" baseline="-25000"/>
                <a:t>1</a:t>
              </a:r>
              <a:endParaRPr lang="en-US"/>
            </a:p>
          </p:txBody>
        </p:sp>
      </p:grpSp>
      <p:sp>
        <p:nvSpPr>
          <p:cNvPr id="71" name="TextBox 70"/>
          <p:cNvSpPr txBox="1"/>
          <p:nvPr/>
        </p:nvSpPr>
        <p:spPr>
          <a:xfrm>
            <a:off x="1981200" y="1753719"/>
            <a:ext cx="485954" cy="369332"/>
          </a:xfrm>
          <a:prstGeom prst="rect">
            <a:avLst/>
          </a:prstGeom>
          <a:solidFill>
            <a:srgbClr val="A8DDFE"/>
          </a:solidFill>
          <a:ln>
            <a:solidFill>
              <a:srgbClr val="73C8FD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/>
              <a:t>w</a:t>
            </a:r>
            <a:r>
              <a:rPr lang="en-US" baseline="-25000"/>
              <a:t>2</a:t>
            </a:r>
            <a:endParaRPr lang="en-US"/>
          </a:p>
        </p:txBody>
      </p:sp>
      <p:sp>
        <p:nvSpPr>
          <p:cNvPr id="72" name="TextBox 71"/>
          <p:cNvSpPr txBox="1"/>
          <p:nvPr/>
        </p:nvSpPr>
        <p:spPr>
          <a:xfrm>
            <a:off x="2609491" y="1751481"/>
            <a:ext cx="51470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/>
              <a:t>v</a:t>
            </a:r>
            <a:r>
              <a:rPr lang="en-US" baseline="-25000"/>
              <a:t>2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4180936" y="1742301"/>
            <a:ext cx="457200" cy="369332"/>
          </a:xfrm>
          <a:prstGeom prst="rect">
            <a:avLst/>
          </a:prstGeom>
          <a:solidFill>
            <a:srgbClr val="A8DDFE"/>
          </a:solidFill>
          <a:ln>
            <a:solidFill>
              <a:srgbClr val="73C8FD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err="1"/>
              <a:t>w</a:t>
            </a:r>
            <a:r>
              <a:rPr lang="en-US" baseline="-25000" err="1"/>
              <a:t>i</a:t>
            </a:r>
            <a:endParaRPr lang="en-US"/>
          </a:p>
        </p:txBody>
      </p:sp>
      <p:cxnSp>
        <p:nvCxnSpPr>
          <p:cNvPr id="74" name="מחבר ישר 7"/>
          <p:cNvCxnSpPr/>
          <p:nvPr/>
        </p:nvCxnSpPr>
        <p:spPr bwMode="auto">
          <a:xfrm>
            <a:off x="3352800" y="1909715"/>
            <a:ext cx="685800" cy="0"/>
          </a:xfrm>
          <a:prstGeom prst="line">
            <a:avLst/>
          </a:prstGeom>
          <a:noFill/>
          <a:ln w="34925" cap="flat" cmpd="sng" algn="ctr">
            <a:solidFill>
              <a:srgbClr val="0070C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75" name="מחבר ישר 27"/>
          <p:cNvCxnSpPr/>
          <p:nvPr/>
        </p:nvCxnSpPr>
        <p:spPr bwMode="auto">
          <a:xfrm flipV="1">
            <a:off x="5410200" y="1909715"/>
            <a:ext cx="1676400" cy="8626"/>
          </a:xfrm>
          <a:prstGeom prst="line">
            <a:avLst/>
          </a:prstGeom>
          <a:noFill/>
          <a:ln w="34925" cap="flat" cmpd="sng" algn="ctr">
            <a:solidFill>
              <a:srgbClr val="0070C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grpSp>
        <p:nvGrpSpPr>
          <p:cNvPr id="77" name="Group 76"/>
          <p:cNvGrpSpPr/>
          <p:nvPr/>
        </p:nvGrpSpPr>
        <p:grpSpPr>
          <a:xfrm>
            <a:off x="4724400" y="1734479"/>
            <a:ext cx="540590" cy="398002"/>
            <a:chOff x="957530" y="1960602"/>
            <a:chExt cx="540590" cy="398002"/>
          </a:xfrm>
        </p:grpSpPr>
        <p:sp>
          <p:nvSpPr>
            <p:cNvPr id="78" name="אליפסה 3"/>
            <p:cNvSpPr/>
            <p:nvPr/>
          </p:nvSpPr>
          <p:spPr bwMode="auto">
            <a:xfrm>
              <a:off x="957530" y="1977604"/>
              <a:ext cx="514708" cy="381000"/>
            </a:xfrm>
            <a:prstGeom prst="ellipse">
              <a:avLst/>
            </a:prstGeom>
            <a:solidFill>
              <a:srgbClr val="FFCC66"/>
            </a:solidFill>
            <a:ln w="9525" cap="flat" cmpd="sng" algn="ctr">
              <a:solidFill>
                <a:srgbClr val="FAA7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983411" y="1960602"/>
              <a:ext cx="514709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/>
                <a:t>v</a:t>
              </a:r>
              <a:r>
                <a:rPr lang="en-US" baseline="-25000"/>
                <a:t>i</a:t>
              </a:r>
              <a:endParaRPr lang="en-US"/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7696200" y="1734479"/>
            <a:ext cx="533400" cy="398002"/>
            <a:chOff x="957530" y="1960602"/>
            <a:chExt cx="533400" cy="398002"/>
          </a:xfrm>
        </p:grpSpPr>
        <p:sp>
          <p:nvSpPr>
            <p:cNvPr id="81" name="אליפסה 3"/>
            <p:cNvSpPr/>
            <p:nvPr/>
          </p:nvSpPr>
          <p:spPr bwMode="auto">
            <a:xfrm>
              <a:off x="957530" y="1977604"/>
              <a:ext cx="514708" cy="381000"/>
            </a:xfrm>
            <a:prstGeom prst="ellipse">
              <a:avLst/>
            </a:prstGeom>
            <a:solidFill>
              <a:srgbClr val="FFCC66"/>
            </a:solidFill>
            <a:ln w="9525" cap="flat" cmpd="sng" algn="ctr">
              <a:solidFill>
                <a:srgbClr val="FAA7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976221" y="1960602"/>
              <a:ext cx="514709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err="1"/>
                <a:t>v</a:t>
              </a:r>
              <a:r>
                <a:rPr lang="en-US" baseline="-25000" err="1"/>
                <a:t>n</a:t>
              </a:r>
              <a:endParaRPr lang="en-US"/>
            </a:p>
          </p:txBody>
        </p:sp>
      </p:grpSp>
      <p:sp>
        <p:nvSpPr>
          <p:cNvPr id="83" name="TextBox 82"/>
          <p:cNvSpPr txBox="1"/>
          <p:nvPr/>
        </p:nvSpPr>
        <p:spPr>
          <a:xfrm>
            <a:off x="7162800" y="1751481"/>
            <a:ext cx="457200" cy="369332"/>
          </a:xfrm>
          <a:prstGeom prst="rect">
            <a:avLst/>
          </a:prstGeom>
          <a:solidFill>
            <a:srgbClr val="A8DDFE"/>
          </a:solidFill>
          <a:ln>
            <a:solidFill>
              <a:srgbClr val="73C8FD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err="1"/>
              <a:t>w</a:t>
            </a:r>
            <a:r>
              <a:rPr lang="en-US" baseline="-25000" err="1"/>
              <a:t>n</a:t>
            </a:r>
            <a:endParaRPr lang="en-US"/>
          </a:p>
        </p:txBody>
      </p:sp>
      <p:sp>
        <p:nvSpPr>
          <p:cNvPr id="84" name="אליפסה 3"/>
          <p:cNvSpPr/>
          <p:nvPr/>
        </p:nvSpPr>
        <p:spPr bwMode="auto">
          <a:xfrm>
            <a:off x="2990492" y="5713881"/>
            <a:ext cx="514708" cy="381000"/>
          </a:xfrm>
          <a:prstGeom prst="ellipse">
            <a:avLst/>
          </a:prstGeom>
          <a:solidFill>
            <a:srgbClr val="FFCC66"/>
          </a:solidFill>
          <a:ln w="9525" cap="flat" cmpd="sng" algn="ctr">
            <a:solidFill>
              <a:srgbClr val="FAA7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1143000" y="5713881"/>
            <a:ext cx="457200" cy="369332"/>
          </a:xfrm>
          <a:prstGeom prst="rect">
            <a:avLst/>
          </a:prstGeom>
          <a:solidFill>
            <a:srgbClr val="A8DDFE"/>
          </a:solidFill>
          <a:ln>
            <a:solidFill>
              <a:srgbClr val="73C8FD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/>
              <a:t>w</a:t>
            </a:r>
            <a:r>
              <a:rPr lang="en-US" baseline="-25000"/>
              <a:t>1</a:t>
            </a:r>
            <a:endParaRPr lang="en-US"/>
          </a:p>
        </p:txBody>
      </p:sp>
      <p:grpSp>
        <p:nvGrpSpPr>
          <p:cNvPr id="86" name="Group 85"/>
          <p:cNvGrpSpPr/>
          <p:nvPr/>
        </p:nvGrpSpPr>
        <p:grpSpPr>
          <a:xfrm>
            <a:off x="1719530" y="5693283"/>
            <a:ext cx="540590" cy="398002"/>
            <a:chOff x="957530" y="1960602"/>
            <a:chExt cx="540590" cy="398002"/>
          </a:xfrm>
        </p:grpSpPr>
        <p:sp>
          <p:nvSpPr>
            <p:cNvPr id="87" name="אליפסה 3"/>
            <p:cNvSpPr/>
            <p:nvPr/>
          </p:nvSpPr>
          <p:spPr bwMode="auto">
            <a:xfrm>
              <a:off x="957530" y="1977604"/>
              <a:ext cx="514708" cy="381000"/>
            </a:xfrm>
            <a:prstGeom prst="ellipse">
              <a:avLst/>
            </a:prstGeom>
            <a:solidFill>
              <a:srgbClr val="FFCC66"/>
            </a:solidFill>
            <a:ln w="9525" cap="flat" cmpd="sng" algn="ctr">
              <a:solidFill>
                <a:srgbClr val="FAA7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983411" y="1960602"/>
              <a:ext cx="514709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/>
                <a:t>v</a:t>
              </a:r>
              <a:r>
                <a:rPr lang="en-US" baseline="-25000"/>
                <a:t>1</a:t>
              </a:r>
              <a:endParaRPr lang="en-US"/>
            </a:p>
          </p:txBody>
        </p:sp>
      </p:grpSp>
      <p:sp>
        <p:nvSpPr>
          <p:cNvPr id="89" name="TextBox 88"/>
          <p:cNvSpPr txBox="1"/>
          <p:nvPr/>
        </p:nvSpPr>
        <p:spPr>
          <a:xfrm>
            <a:off x="2362200" y="5716119"/>
            <a:ext cx="485954" cy="369332"/>
          </a:xfrm>
          <a:prstGeom prst="rect">
            <a:avLst/>
          </a:prstGeom>
          <a:solidFill>
            <a:srgbClr val="A8DDFE"/>
          </a:solidFill>
          <a:ln>
            <a:solidFill>
              <a:srgbClr val="73C8FD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/>
              <a:t>w</a:t>
            </a:r>
            <a:r>
              <a:rPr lang="en-US" baseline="-25000"/>
              <a:t>2</a:t>
            </a:r>
            <a:endParaRPr lang="en-US"/>
          </a:p>
        </p:txBody>
      </p:sp>
      <p:sp>
        <p:nvSpPr>
          <p:cNvPr id="90" name="TextBox 89"/>
          <p:cNvSpPr txBox="1"/>
          <p:nvPr/>
        </p:nvSpPr>
        <p:spPr>
          <a:xfrm>
            <a:off x="2990491" y="5713881"/>
            <a:ext cx="51470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/>
              <a:t>v</a:t>
            </a:r>
            <a:r>
              <a:rPr lang="en-US" baseline="-25000"/>
              <a:t>2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4561936" y="5704701"/>
            <a:ext cx="543464" cy="369332"/>
          </a:xfrm>
          <a:prstGeom prst="rect">
            <a:avLst/>
          </a:prstGeom>
          <a:solidFill>
            <a:srgbClr val="A8DDFE"/>
          </a:solidFill>
          <a:ln>
            <a:solidFill>
              <a:srgbClr val="73C8FD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/>
              <a:t>w</a:t>
            </a:r>
            <a:r>
              <a:rPr lang="en-US" baseline="-25000"/>
              <a:t>i-1</a:t>
            </a:r>
            <a:endParaRPr lang="en-US"/>
          </a:p>
        </p:txBody>
      </p:sp>
      <p:cxnSp>
        <p:nvCxnSpPr>
          <p:cNvPr id="92" name="מחבר ישר 7"/>
          <p:cNvCxnSpPr/>
          <p:nvPr/>
        </p:nvCxnSpPr>
        <p:spPr bwMode="auto">
          <a:xfrm>
            <a:off x="3733800" y="5872115"/>
            <a:ext cx="685800" cy="0"/>
          </a:xfrm>
          <a:prstGeom prst="line">
            <a:avLst/>
          </a:prstGeom>
          <a:noFill/>
          <a:ln w="34925" cap="flat" cmpd="sng" algn="ctr">
            <a:solidFill>
              <a:srgbClr val="0070C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94" name="מלבן 24"/>
          <p:cNvSpPr/>
          <p:nvPr/>
        </p:nvSpPr>
        <p:spPr bwMode="auto">
          <a:xfrm>
            <a:off x="1066800" y="5638800"/>
            <a:ext cx="4648200" cy="535638"/>
          </a:xfrm>
          <a:prstGeom prst="rect">
            <a:avLst/>
          </a:prstGeom>
          <a:noFill/>
          <a:ln w="2857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95" name="Group 94"/>
          <p:cNvGrpSpPr/>
          <p:nvPr/>
        </p:nvGrpSpPr>
        <p:grpSpPr>
          <a:xfrm>
            <a:off x="5105400" y="5696879"/>
            <a:ext cx="540590" cy="398002"/>
            <a:chOff x="957530" y="1960602"/>
            <a:chExt cx="540590" cy="398002"/>
          </a:xfrm>
        </p:grpSpPr>
        <p:sp>
          <p:nvSpPr>
            <p:cNvPr id="96" name="אליפסה 3"/>
            <p:cNvSpPr/>
            <p:nvPr/>
          </p:nvSpPr>
          <p:spPr bwMode="auto">
            <a:xfrm>
              <a:off x="957530" y="1977604"/>
              <a:ext cx="514708" cy="381000"/>
            </a:xfrm>
            <a:prstGeom prst="ellipse">
              <a:avLst/>
            </a:prstGeom>
            <a:solidFill>
              <a:srgbClr val="FFCC66"/>
            </a:solidFill>
            <a:ln w="9525" cap="flat" cmpd="sng" algn="ctr">
              <a:solidFill>
                <a:srgbClr val="FAA7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983411" y="1960602"/>
              <a:ext cx="514709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/>
                <a:t>v</a:t>
              </a:r>
              <a:r>
                <a:rPr lang="en-US" baseline="-25000"/>
                <a:t>i-1</a:t>
              </a:r>
              <a:endParaRPr lang="en-US"/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6400800" y="5696879"/>
            <a:ext cx="533400" cy="398002"/>
            <a:chOff x="957530" y="1960602"/>
            <a:chExt cx="533400" cy="398002"/>
          </a:xfrm>
        </p:grpSpPr>
        <p:sp>
          <p:nvSpPr>
            <p:cNvPr id="99" name="אליפסה 3"/>
            <p:cNvSpPr/>
            <p:nvPr/>
          </p:nvSpPr>
          <p:spPr bwMode="auto">
            <a:xfrm>
              <a:off x="957530" y="1977604"/>
              <a:ext cx="514708" cy="381000"/>
            </a:xfrm>
            <a:prstGeom prst="ellipse">
              <a:avLst/>
            </a:prstGeom>
            <a:solidFill>
              <a:srgbClr val="FFCC66"/>
            </a:solidFill>
            <a:ln w="9525" cap="flat" cmpd="sng" algn="ctr">
              <a:solidFill>
                <a:srgbClr val="FAA7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976221" y="1960602"/>
              <a:ext cx="514709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/>
                <a:t>v</a:t>
              </a:r>
              <a:r>
                <a:rPr lang="en-US" baseline="-25000"/>
                <a:t>i</a:t>
              </a:r>
              <a:endParaRPr lang="en-US"/>
            </a:p>
          </p:txBody>
        </p:sp>
      </p:grpSp>
      <p:sp>
        <p:nvSpPr>
          <p:cNvPr id="101" name="TextBox 100"/>
          <p:cNvSpPr txBox="1"/>
          <p:nvPr/>
        </p:nvSpPr>
        <p:spPr>
          <a:xfrm>
            <a:off x="5867400" y="5713881"/>
            <a:ext cx="457200" cy="369332"/>
          </a:xfrm>
          <a:prstGeom prst="rect">
            <a:avLst/>
          </a:prstGeom>
          <a:solidFill>
            <a:srgbClr val="A8DDFE"/>
          </a:solidFill>
          <a:ln>
            <a:solidFill>
              <a:srgbClr val="73C8FD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err="1"/>
              <a:t>w</a:t>
            </a:r>
            <a:r>
              <a:rPr lang="en-US" baseline="-25000" err="1"/>
              <a:t>i</a:t>
            </a:r>
            <a:endParaRPr lang="en-US"/>
          </a:p>
        </p:txBody>
      </p:sp>
      <p:sp>
        <p:nvSpPr>
          <p:cNvPr id="49" name="Down Arrow 48"/>
          <p:cNvSpPr/>
          <p:nvPr/>
        </p:nvSpPr>
        <p:spPr bwMode="auto">
          <a:xfrm>
            <a:off x="3886200" y="990600"/>
            <a:ext cx="838200" cy="685800"/>
          </a:xfrm>
          <a:prstGeom prst="downArrow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140657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8" name="Rectangle 3"/>
          <p:cNvSpPr>
            <a:spLocks noChangeArrowheads="1"/>
          </p:cNvSpPr>
          <p:nvPr/>
        </p:nvSpPr>
        <p:spPr bwMode="auto">
          <a:xfrm>
            <a:off x="457200" y="914400"/>
            <a:ext cx="8382000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endParaRPr lang="en-US" sz="240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spcBef>
                <a:spcPct val="20000"/>
              </a:spcBef>
            </a:pPr>
            <a:endParaRPr lang="en-US" sz="240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spcBef>
                <a:spcPct val="20000"/>
              </a:spcBef>
            </a:pPr>
            <a:endParaRPr lang="en-US" sz="1100" b="1" u="sng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spcBef>
                <a:spcPct val="20000"/>
              </a:spcBef>
            </a:pPr>
            <a:r>
              <a:rPr lang="en-US" sz="2400" b="1" u="sng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Second case:</a:t>
            </a:r>
            <a:r>
              <a:rPr lang="en-US" sz="2400" b="1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err="1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2400" baseline="-25000" err="1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≤ j :</a:t>
            </a:r>
          </a:p>
          <a:p>
            <a:pPr lvl="1">
              <a:spcBef>
                <a:spcPct val="20000"/>
              </a:spcBef>
            </a:pPr>
            <a:endParaRPr lang="en-US" sz="240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spcBef>
                <a:spcPct val="20000"/>
              </a:spcBef>
            </a:pPr>
            <a:endParaRPr lang="en-US" sz="240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spcBef>
                <a:spcPct val="20000"/>
              </a:spcBef>
            </a:pPr>
            <a:endParaRPr lang="en-US" sz="240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spcBef>
                <a:spcPct val="20000"/>
              </a:spcBef>
            </a:pPr>
            <a:r>
              <a:rPr lang="en-US" sz="240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           </a:t>
            </a:r>
          </a:p>
          <a:p>
            <a:pPr lvl="1">
              <a:spcBef>
                <a:spcPct val="20000"/>
              </a:spcBef>
            </a:pPr>
            <a:endParaRPr lang="en-US" sz="240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spcBef>
                <a:spcPct val="20000"/>
              </a:spcBef>
            </a:pPr>
            <a:endParaRPr lang="en-US" sz="240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spcBef>
                <a:spcPct val="20000"/>
              </a:spcBef>
            </a:pPr>
            <a:endParaRPr lang="en-US" sz="240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915" name="Rectangle 2"/>
          <p:cNvSpPr>
            <a:spLocks noChangeArrowheads="1"/>
          </p:cNvSpPr>
          <p:nvPr/>
        </p:nvSpPr>
        <p:spPr bwMode="auto">
          <a:xfrm>
            <a:off x="457200" y="-76200"/>
            <a:ext cx="8229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440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Solution</a:t>
            </a:r>
          </a:p>
        </p:txBody>
      </p:sp>
      <p:cxnSp>
        <p:nvCxnSpPr>
          <p:cNvPr id="3" name="מחבר ישר 2"/>
          <p:cNvCxnSpPr/>
          <p:nvPr/>
        </p:nvCxnSpPr>
        <p:spPr bwMode="auto">
          <a:xfrm>
            <a:off x="228600" y="4114800"/>
            <a:ext cx="8610600" cy="0"/>
          </a:xfrm>
          <a:prstGeom prst="line">
            <a:avLst/>
          </a:prstGeom>
          <a:noFill/>
          <a:ln w="1905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4" name="אליפסה 3"/>
          <p:cNvSpPr/>
          <p:nvPr/>
        </p:nvSpPr>
        <p:spPr bwMode="auto">
          <a:xfrm>
            <a:off x="2609492" y="1141881"/>
            <a:ext cx="514708" cy="381000"/>
          </a:xfrm>
          <a:prstGeom prst="ellipse">
            <a:avLst/>
          </a:prstGeom>
          <a:solidFill>
            <a:srgbClr val="FFCC66"/>
          </a:solidFill>
          <a:ln w="9525" cap="flat" cmpd="sng" algn="ctr">
            <a:solidFill>
              <a:srgbClr val="FAA7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762000" y="1141881"/>
            <a:ext cx="457200" cy="369332"/>
          </a:xfrm>
          <a:prstGeom prst="rect">
            <a:avLst/>
          </a:prstGeom>
          <a:solidFill>
            <a:srgbClr val="A8DDFE"/>
          </a:solidFill>
          <a:ln>
            <a:solidFill>
              <a:srgbClr val="73C8FD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/>
              <a:t>w</a:t>
            </a:r>
            <a:r>
              <a:rPr lang="en-US" baseline="-25000"/>
              <a:t>1</a:t>
            </a:r>
            <a:endParaRPr lang="en-US"/>
          </a:p>
        </p:txBody>
      </p:sp>
      <p:grpSp>
        <p:nvGrpSpPr>
          <p:cNvPr id="6" name="Group 85"/>
          <p:cNvGrpSpPr/>
          <p:nvPr/>
        </p:nvGrpSpPr>
        <p:grpSpPr>
          <a:xfrm>
            <a:off x="1338530" y="1121283"/>
            <a:ext cx="540590" cy="398002"/>
            <a:chOff x="957530" y="1960602"/>
            <a:chExt cx="540590" cy="398002"/>
          </a:xfrm>
        </p:grpSpPr>
        <p:sp>
          <p:nvSpPr>
            <p:cNvPr id="87" name="אליפסה 3"/>
            <p:cNvSpPr/>
            <p:nvPr/>
          </p:nvSpPr>
          <p:spPr bwMode="auto">
            <a:xfrm>
              <a:off x="957530" y="1977604"/>
              <a:ext cx="514708" cy="381000"/>
            </a:xfrm>
            <a:prstGeom prst="ellipse">
              <a:avLst/>
            </a:prstGeom>
            <a:solidFill>
              <a:srgbClr val="FFCC66"/>
            </a:solidFill>
            <a:ln w="9525" cap="flat" cmpd="sng" algn="ctr">
              <a:solidFill>
                <a:srgbClr val="FAA7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983411" y="1960602"/>
              <a:ext cx="514709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/>
                <a:t>v</a:t>
              </a:r>
              <a:r>
                <a:rPr lang="en-US" baseline="-25000"/>
                <a:t>1</a:t>
              </a:r>
              <a:endParaRPr lang="en-US"/>
            </a:p>
          </p:txBody>
        </p:sp>
      </p:grpSp>
      <p:sp>
        <p:nvSpPr>
          <p:cNvPr id="89" name="TextBox 88"/>
          <p:cNvSpPr txBox="1"/>
          <p:nvPr/>
        </p:nvSpPr>
        <p:spPr>
          <a:xfrm>
            <a:off x="1981200" y="1144119"/>
            <a:ext cx="485954" cy="369332"/>
          </a:xfrm>
          <a:prstGeom prst="rect">
            <a:avLst/>
          </a:prstGeom>
          <a:solidFill>
            <a:srgbClr val="A8DDFE"/>
          </a:solidFill>
          <a:ln>
            <a:solidFill>
              <a:srgbClr val="73C8FD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/>
              <a:t>w</a:t>
            </a:r>
            <a:r>
              <a:rPr lang="en-US" baseline="-25000"/>
              <a:t>2</a:t>
            </a:r>
            <a:endParaRPr lang="en-US"/>
          </a:p>
        </p:txBody>
      </p:sp>
      <p:sp>
        <p:nvSpPr>
          <p:cNvPr id="90" name="TextBox 89"/>
          <p:cNvSpPr txBox="1"/>
          <p:nvPr/>
        </p:nvSpPr>
        <p:spPr>
          <a:xfrm>
            <a:off x="2609491" y="1141881"/>
            <a:ext cx="51470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/>
              <a:t>v</a:t>
            </a:r>
            <a:r>
              <a:rPr lang="en-US" baseline="-25000"/>
              <a:t>2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4180936" y="1132701"/>
            <a:ext cx="457200" cy="369332"/>
          </a:xfrm>
          <a:prstGeom prst="rect">
            <a:avLst/>
          </a:prstGeom>
          <a:solidFill>
            <a:srgbClr val="A8DDFE"/>
          </a:solidFill>
          <a:ln>
            <a:solidFill>
              <a:srgbClr val="73C8FD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err="1"/>
              <a:t>w</a:t>
            </a:r>
            <a:r>
              <a:rPr lang="en-US" baseline="-25000" err="1"/>
              <a:t>i</a:t>
            </a:r>
            <a:endParaRPr lang="en-US"/>
          </a:p>
        </p:txBody>
      </p:sp>
      <p:cxnSp>
        <p:nvCxnSpPr>
          <p:cNvPr id="92" name="מחבר ישר 7"/>
          <p:cNvCxnSpPr/>
          <p:nvPr/>
        </p:nvCxnSpPr>
        <p:spPr bwMode="auto">
          <a:xfrm>
            <a:off x="3352800" y="1300115"/>
            <a:ext cx="685800" cy="0"/>
          </a:xfrm>
          <a:prstGeom prst="line">
            <a:avLst/>
          </a:prstGeom>
          <a:noFill/>
          <a:ln w="34925" cap="flat" cmpd="sng" algn="ctr">
            <a:solidFill>
              <a:srgbClr val="0070C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93" name="מחבר ישר 27"/>
          <p:cNvCxnSpPr/>
          <p:nvPr/>
        </p:nvCxnSpPr>
        <p:spPr bwMode="auto">
          <a:xfrm flipV="1">
            <a:off x="5410200" y="1300115"/>
            <a:ext cx="1676400" cy="8626"/>
          </a:xfrm>
          <a:prstGeom prst="line">
            <a:avLst/>
          </a:prstGeom>
          <a:noFill/>
          <a:ln w="34925" cap="flat" cmpd="sng" algn="ctr">
            <a:solidFill>
              <a:srgbClr val="0070C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grpSp>
        <p:nvGrpSpPr>
          <p:cNvPr id="7" name="Group 94"/>
          <p:cNvGrpSpPr/>
          <p:nvPr/>
        </p:nvGrpSpPr>
        <p:grpSpPr>
          <a:xfrm>
            <a:off x="4724400" y="1124879"/>
            <a:ext cx="540590" cy="398002"/>
            <a:chOff x="957530" y="1960602"/>
            <a:chExt cx="540590" cy="398002"/>
          </a:xfrm>
        </p:grpSpPr>
        <p:sp>
          <p:nvSpPr>
            <p:cNvPr id="96" name="אליפסה 3"/>
            <p:cNvSpPr/>
            <p:nvPr/>
          </p:nvSpPr>
          <p:spPr bwMode="auto">
            <a:xfrm>
              <a:off x="957530" y="1977604"/>
              <a:ext cx="514708" cy="381000"/>
            </a:xfrm>
            <a:prstGeom prst="ellipse">
              <a:avLst/>
            </a:prstGeom>
            <a:solidFill>
              <a:srgbClr val="FFCC66"/>
            </a:solidFill>
            <a:ln w="9525" cap="flat" cmpd="sng" algn="ctr">
              <a:solidFill>
                <a:srgbClr val="FAA7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983411" y="1960602"/>
              <a:ext cx="514709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/>
                <a:t>v</a:t>
              </a:r>
              <a:r>
                <a:rPr lang="en-US" baseline="-25000"/>
                <a:t>i</a:t>
              </a:r>
              <a:endParaRPr lang="en-US"/>
            </a:p>
          </p:txBody>
        </p:sp>
      </p:grpSp>
      <p:grpSp>
        <p:nvGrpSpPr>
          <p:cNvPr id="8" name="Group 97"/>
          <p:cNvGrpSpPr/>
          <p:nvPr/>
        </p:nvGrpSpPr>
        <p:grpSpPr>
          <a:xfrm>
            <a:off x="7696200" y="1124879"/>
            <a:ext cx="533400" cy="398002"/>
            <a:chOff x="957530" y="1960602"/>
            <a:chExt cx="533400" cy="398002"/>
          </a:xfrm>
        </p:grpSpPr>
        <p:sp>
          <p:nvSpPr>
            <p:cNvPr id="99" name="אליפסה 3"/>
            <p:cNvSpPr/>
            <p:nvPr/>
          </p:nvSpPr>
          <p:spPr bwMode="auto">
            <a:xfrm>
              <a:off x="957530" y="1977604"/>
              <a:ext cx="514708" cy="381000"/>
            </a:xfrm>
            <a:prstGeom prst="ellipse">
              <a:avLst/>
            </a:prstGeom>
            <a:solidFill>
              <a:srgbClr val="FFCC66"/>
            </a:solidFill>
            <a:ln w="9525" cap="flat" cmpd="sng" algn="ctr">
              <a:solidFill>
                <a:srgbClr val="FAA7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976221" y="1960602"/>
              <a:ext cx="514709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err="1"/>
                <a:t>v</a:t>
              </a:r>
              <a:r>
                <a:rPr lang="en-US" baseline="-25000" err="1"/>
                <a:t>n</a:t>
              </a:r>
              <a:endParaRPr lang="en-US"/>
            </a:p>
          </p:txBody>
        </p:sp>
      </p:grpSp>
      <p:sp>
        <p:nvSpPr>
          <p:cNvPr id="101" name="TextBox 100"/>
          <p:cNvSpPr txBox="1"/>
          <p:nvPr/>
        </p:nvSpPr>
        <p:spPr>
          <a:xfrm>
            <a:off x="7162800" y="1141881"/>
            <a:ext cx="457200" cy="369332"/>
          </a:xfrm>
          <a:prstGeom prst="rect">
            <a:avLst/>
          </a:prstGeom>
          <a:solidFill>
            <a:srgbClr val="A8DDFE"/>
          </a:solidFill>
          <a:ln>
            <a:solidFill>
              <a:srgbClr val="73C8FD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err="1"/>
              <a:t>w</a:t>
            </a:r>
            <a:r>
              <a:rPr lang="en-US" baseline="-25000" err="1"/>
              <a:t>n</a:t>
            </a:r>
            <a:endParaRPr lang="en-US"/>
          </a:p>
        </p:txBody>
      </p:sp>
      <p:sp>
        <p:nvSpPr>
          <p:cNvPr id="69" name="Down Arrow 68"/>
          <p:cNvSpPr/>
          <p:nvPr/>
        </p:nvSpPr>
        <p:spPr bwMode="auto">
          <a:xfrm flipV="1">
            <a:off x="4419600" y="1600200"/>
            <a:ext cx="609600" cy="304800"/>
          </a:xfrm>
          <a:prstGeom prst="downArrow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762000" y="2590800"/>
            <a:ext cx="38100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lvl="1">
              <a:spcBef>
                <a:spcPct val="20000"/>
              </a:spcBef>
            </a:pPr>
            <a:r>
              <a:rPr lang="en-US" sz="2400" b="1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Either</a:t>
            </a:r>
            <a:r>
              <a:rPr lang="en-US" sz="240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skip the </a:t>
            </a:r>
            <a:r>
              <a:rPr lang="en-US" sz="2400" err="1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i’th</a:t>
            </a:r>
            <a:r>
              <a:rPr lang="en-US" sz="240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offer</a:t>
            </a:r>
            <a:endParaRPr lang="he-IL" sz="240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1295400" y="4343400"/>
            <a:ext cx="40386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lvl="1"/>
            <a:r>
              <a:rPr lang="en-US" sz="2400" b="1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Or</a:t>
            </a:r>
            <a:r>
              <a:rPr lang="en-US" sz="240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take the </a:t>
            </a:r>
            <a:r>
              <a:rPr lang="en-US" sz="2400" err="1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i’th</a:t>
            </a:r>
            <a:r>
              <a:rPr lang="en-US" sz="240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offer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990600" y="6019800"/>
            <a:ext cx="62484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lvl="1"/>
            <a:r>
              <a:rPr lang="en-US" sz="240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KS(</a:t>
            </a:r>
            <a:r>
              <a:rPr lang="en-US" sz="2400" err="1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, j) = max(KS(i-1,j), v</a:t>
            </a:r>
            <a:r>
              <a:rPr lang="en-US" sz="2400" baseline="-2500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+ KS (i-1, j-</a:t>
            </a:r>
            <a:r>
              <a:rPr lang="en-US" sz="2400" err="1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2400" baseline="-25000" err="1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he-IL"/>
          </a:p>
        </p:txBody>
      </p:sp>
      <p:grpSp>
        <p:nvGrpSpPr>
          <p:cNvPr id="75" name="Group 77"/>
          <p:cNvGrpSpPr/>
          <p:nvPr/>
        </p:nvGrpSpPr>
        <p:grpSpPr>
          <a:xfrm>
            <a:off x="6248400" y="2971800"/>
            <a:ext cx="1295400" cy="914400"/>
            <a:chOff x="7086600" y="2514600"/>
            <a:chExt cx="1295400" cy="914400"/>
          </a:xfrm>
        </p:grpSpPr>
        <p:sp>
          <p:nvSpPr>
            <p:cNvPr id="78" name="מלבן 25"/>
            <p:cNvSpPr/>
            <p:nvPr/>
          </p:nvSpPr>
          <p:spPr bwMode="auto">
            <a:xfrm>
              <a:off x="7086600" y="2514600"/>
              <a:ext cx="1295400" cy="914400"/>
            </a:xfrm>
            <a:prstGeom prst="rect">
              <a:avLst/>
            </a:prstGeom>
            <a:solidFill>
              <a:srgbClr val="CCFFCC"/>
            </a:solidFill>
            <a:ln w="28575" cap="flat" cmpd="sng" algn="ctr">
              <a:solidFill>
                <a:srgbClr val="008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7377023" y="2648634"/>
              <a:ext cx="714554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/>
                <a:t>j</a:t>
              </a:r>
            </a:p>
          </p:txBody>
        </p:sp>
      </p:grpSp>
      <p:sp>
        <p:nvSpPr>
          <p:cNvPr id="82" name="אליפסה 3"/>
          <p:cNvSpPr/>
          <p:nvPr/>
        </p:nvSpPr>
        <p:spPr bwMode="auto">
          <a:xfrm>
            <a:off x="3066692" y="3427881"/>
            <a:ext cx="514708" cy="381000"/>
          </a:xfrm>
          <a:prstGeom prst="ellipse">
            <a:avLst/>
          </a:prstGeom>
          <a:solidFill>
            <a:srgbClr val="FFCC66"/>
          </a:solidFill>
          <a:ln w="9525" cap="flat" cmpd="sng" algn="ctr">
            <a:solidFill>
              <a:srgbClr val="FAA7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219200" y="3427881"/>
            <a:ext cx="457200" cy="369332"/>
          </a:xfrm>
          <a:prstGeom prst="rect">
            <a:avLst/>
          </a:prstGeom>
          <a:solidFill>
            <a:srgbClr val="A8DDFE"/>
          </a:solidFill>
          <a:ln>
            <a:solidFill>
              <a:srgbClr val="73C8FD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/>
              <a:t>w</a:t>
            </a:r>
            <a:r>
              <a:rPr lang="en-US" baseline="-25000"/>
              <a:t>1</a:t>
            </a:r>
            <a:endParaRPr lang="en-US"/>
          </a:p>
        </p:txBody>
      </p:sp>
      <p:grpSp>
        <p:nvGrpSpPr>
          <p:cNvPr id="86" name="Group 117"/>
          <p:cNvGrpSpPr/>
          <p:nvPr/>
        </p:nvGrpSpPr>
        <p:grpSpPr>
          <a:xfrm>
            <a:off x="1795730" y="3407283"/>
            <a:ext cx="540590" cy="398002"/>
            <a:chOff x="957530" y="1960602"/>
            <a:chExt cx="540590" cy="398002"/>
          </a:xfrm>
        </p:grpSpPr>
        <p:sp>
          <p:nvSpPr>
            <p:cNvPr id="94" name="אליפסה 3"/>
            <p:cNvSpPr/>
            <p:nvPr/>
          </p:nvSpPr>
          <p:spPr bwMode="auto">
            <a:xfrm>
              <a:off x="957530" y="1977604"/>
              <a:ext cx="514708" cy="381000"/>
            </a:xfrm>
            <a:prstGeom prst="ellipse">
              <a:avLst/>
            </a:prstGeom>
            <a:solidFill>
              <a:srgbClr val="FFCC66"/>
            </a:solidFill>
            <a:ln w="9525" cap="flat" cmpd="sng" algn="ctr">
              <a:solidFill>
                <a:srgbClr val="FAA7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983411" y="1960602"/>
              <a:ext cx="514709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/>
                <a:t>v</a:t>
              </a:r>
              <a:r>
                <a:rPr lang="en-US" baseline="-25000"/>
                <a:t>1</a:t>
              </a:r>
              <a:endParaRPr lang="en-US"/>
            </a:p>
          </p:txBody>
        </p:sp>
      </p:grpSp>
      <p:sp>
        <p:nvSpPr>
          <p:cNvPr id="98" name="TextBox 97"/>
          <p:cNvSpPr txBox="1"/>
          <p:nvPr/>
        </p:nvSpPr>
        <p:spPr>
          <a:xfrm>
            <a:off x="2438400" y="3430119"/>
            <a:ext cx="485954" cy="369332"/>
          </a:xfrm>
          <a:prstGeom prst="rect">
            <a:avLst/>
          </a:prstGeom>
          <a:solidFill>
            <a:srgbClr val="A8DDFE"/>
          </a:solidFill>
          <a:ln>
            <a:solidFill>
              <a:srgbClr val="73C8FD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/>
              <a:t>w</a:t>
            </a:r>
            <a:r>
              <a:rPr lang="en-US" baseline="-25000"/>
              <a:t>2</a:t>
            </a:r>
            <a:endParaRPr lang="en-US"/>
          </a:p>
        </p:txBody>
      </p:sp>
      <p:sp>
        <p:nvSpPr>
          <p:cNvPr id="105" name="TextBox 104"/>
          <p:cNvSpPr txBox="1"/>
          <p:nvPr/>
        </p:nvSpPr>
        <p:spPr>
          <a:xfrm>
            <a:off x="3066691" y="3427881"/>
            <a:ext cx="51470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/>
              <a:t>v</a:t>
            </a:r>
            <a:r>
              <a:rPr lang="en-US" baseline="-25000"/>
              <a:t>2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4572000" y="3418701"/>
            <a:ext cx="523336" cy="369332"/>
          </a:xfrm>
          <a:prstGeom prst="rect">
            <a:avLst/>
          </a:prstGeom>
          <a:solidFill>
            <a:srgbClr val="A8DDFE"/>
          </a:solidFill>
          <a:ln>
            <a:solidFill>
              <a:srgbClr val="73C8FD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/>
              <a:t>w</a:t>
            </a:r>
            <a:r>
              <a:rPr lang="en-US" baseline="-25000"/>
              <a:t>i-1</a:t>
            </a:r>
            <a:endParaRPr lang="en-US"/>
          </a:p>
        </p:txBody>
      </p:sp>
      <p:cxnSp>
        <p:nvCxnSpPr>
          <p:cNvPr id="118" name="מחבר ישר 7"/>
          <p:cNvCxnSpPr/>
          <p:nvPr/>
        </p:nvCxnSpPr>
        <p:spPr bwMode="auto">
          <a:xfrm>
            <a:off x="3810000" y="3586115"/>
            <a:ext cx="685800" cy="0"/>
          </a:xfrm>
          <a:prstGeom prst="line">
            <a:avLst/>
          </a:prstGeom>
          <a:noFill/>
          <a:ln w="34925" cap="flat" cmpd="sng" algn="ctr">
            <a:solidFill>
              <a:srgbClr val="0070C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126" name="מלבן 24"/>
          <p:cNvSpPr/>
          <p:nvPr/>
        </p:nvSpPr>
        <p:spPr bwMode="auto">
          <a:xfrm>
            <a:off x="1143000" y="3352800"/>
            <a:ext cx="4648200" cy="535638"/>
          </a:xfrm>
          <a:prstGeom prst="rect">
            <a:avLst/>
          </a:prstGeom>
          <a:noFill/>
          <a:ln w="2857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129" name="Group 125"/>
          <p:cNvGrpSpPr/>
          <p:nvPr/>
        </p:nvGrpSpPr>
        <p:grpSpPr>
          <a:xfrm>
            <a:off x="5181600" y="3410879"/>
            <a:ext cx="540590" cy="398002"/>
            <a:chOff x="957530" y="1960602"/>
            <a:chExt cx="540590" cy="398002"/>
          </a:xfrm>
        </p:grpSpPr>
        <p:sp>
          <p:nvSpPr>
            <p:cNvPr id="131" name="אליפסה 3"/>
            <p:cNvSpPr/>
            <p:nvPr/>
          </p:nvSpPr>
          <p:spPr bwMode="auto">
            <a:xfrm>
              <a:off x="957530" y="1977604"/>
              <a:ext cx="514708" cy="381000"/>
            </a:xfrm>
            <a:prstGeom prst="ellipse">
              <a:avLst/>
            </a:prstGeom>
            <a:solidFill>
              <a:srgbClr val="FFCC66"/>
            </a:solidFill>
            <a:ln w="9525" cap="flat" cmpd="sng" algn="ctr">
              <a:solidFill>
                <a:srgbClr val="FAA7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983411" y="1960602"/>
              <a:ext cx="514709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/>
                <a:t>v</a:t>
              </a:r>
              <a:r>
                <a:rPr lang="en-US" baseline="-25000"/>
                <a:t>i-1</a:t>
              </a:r>
              <a:endParaRPr lang="en-US"/>
            </a:p>
          </p:txBody>
        </p:sp>
      </p:grpSp>
      <p:grpSp>
        <p:nvGrpSpPr>
          <p:cNvPr id="133" name="Group 132"/>
          <p:cNvGrpSpPr/>
          <p:nvPr/>
        </p:nvGrpSpPr>
        <p:grpSpPr>
          <a:xfrm>
            <a:off x="7239000" y="4724400"/>
            <a:ext cx="1295400" cy="914400"/>
            <a:chOff x="7086600" y="2514600"/>
            <a:chExt cx="1295400" cy="914400"/>
          </a:xfrm>
        </p:grpSpPr>
        <p:sp>
          <p:nvSpPr>
            <p:cNvPr id="134" name="מלבן 25"/>
            <p:cNvSpPr/>
            <p:nvPr/>
          </p:nvSpPr>
          <p:spPr bwMode="auto">
            <a:xfrm>
              <a:off x="7086600" y="2514600"/>
              <a:ext cx="1295400" cy="914400"/>
            </a:xfrm>
            <a:prstGeom prst="rect">
              <a:avLst/>
            </a:prstGeom>
            <a:solidFill>
              <a:srgbClr val="CCFFCC"/>
            </a:solidFill>
            <a:ln w="28575" cap="flat" cmpd="sng" algn="ctr">
              <a:solidFill>
                <a:srgbClr val="008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7377023" y="2648634"/>
              <a:ext cx="714554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/>
                <a:t>j</a:t>
              </a:r>
            </a:p>
          </p:txBody>
        </p:sp>
      </p:grpSp>
      <p:sp>
        <p:nvSpPr>
          <p:cNvPr id="136" name="TextBox 135"/>
          <p:cNvSpPr txBox="1"/>
          <p:nvPr/>
        </p:nvSpPr>
        <p:spPr>
          <a:xfrm>
            <a:off x="7239000" y="5257800"/>
            <a:ext cx="457200" cy="369332"/>
          </a:xfrm>
          <a:prstGeom prst="rect">
            <a:avLst/>
          </a:prstGeom>
          <a:solidFill>
            <a:srgbClr val="A8DDFE"/>
          </a:solidFill>
          <a:ln>
            <a:solidFill>
              <a:srgbClr val="73C8FD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err="1"/>
              <a:t>w</a:t>
            </a:r>
            <a:r>
              <a:rPr lang="en-US" baseline="-25000" err="1"/>
              <a:t>i</a:t>
            </a:r>
            <a:endParaRPr lang="en-US"/>
          </a:p>
        </p:txBody>
      </p:sp>
      <p:sp>
        <p:nvSpPr>
          <p:cNvPr id="137" name="אליפסה 3"/>
          <p:cNvSpPr/>
          <p:nvPr/>
        </p:nvSpPr>
        <p:spPr bwMode="auto">
          <a:xfrm>
            <a:off x="4133492" y="5178243"/>
            <a:ext cx="514708" cy="381000"/>
          </a:xfrm>
          <a:prstGeom prst="ellipse">
            <a:avLst/>
          </a:prstGeom>
          <a:solidFill>
            <a:srgbClr val="FFCC66"/>
          </a:solidFill>
          <a:ln w="9525" cap="flat" cmpd="sng" algn="ctr">
            <a:solidFill>
              <a:srgbClr val="FAA7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2286000" y="5178243"/>
            <a:ext cx="457200" cy="369332"/>
          </a:xfrm>
          <a:prstGeom prst="rect">
            <a:avLst/>
          </a:prstGeom>
          <a:solidFill>
            <a:srgbClr val="A8DDFE"/>
          </a:solidFill>
          <a:ln>
            <a:solidFill>
              <a:srgbClr val="73C8FD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/>
              <a:t>w</a:t>
            </a:r>
            <a:r>
              <a:rPr lang="en-US" baseline="-25000"/>
              <a:t>1</a:t>
            </a:r>
            <a:endParaRPr lang="en-US"/>
          </a:p>
        </p:txBody>
      </p:sp>
      <p:grpSp>
        <p:nvGrpSpPr>
          <p:cNvPr id="139" name="Group 138"/>
          <p:cNvGrpSpPr/>
          <p:nvPr/>
        </p:nvGrpSpPr>
        <p:grpSpPr>
          <a:xfrm>
            <a:off x="2862530" y="5157645"/>
            <a:ext cx="540590" cy="398002"/>
            <a:chOff x="957530" y="1960602"/>
            <a:chExt cx="540590" cy="398002"/>
          </a:xfrm>
        </p:grpSpPr>
        <p:sp>
          <p:nvSpPr>
            <p:cNvPr id="140" name="אליפסה 3"/>
            <p:cNvSpPr/>
            <p:nvPr/>
          </p:nvSpPr>
          <p:spPr bwMode="auto">
            <a:xfrm>
              <a:off x="957530" y="1977604"/>
              <a:ext cx="514708" cy="381000"/>
            </a:xfrm>
            <a:prstGeom prst="ellipse">
              <a:avLst/>
            </a:prstGeom>
            <a:solidFill>
              <a:srgbClr val="FFCC66"/>
            </a:solidFill>
            <a:ln w="9525" cap="flat" cmpd="sng" algn="ctr">
              <a:solidFill>
                <a:srgbClr val="FAA7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983411" y="1960602"/>
              <a:ext cx="514709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/>
                <a:t>v</a:t>
              </a:r>
              <a:r>
                <a:rPr lang="en-US" baseline="-25000"/>
                <a:t>1</a:t>
              </a:r>
              <a:endParaRPr lang="en-US"/>
            </a:p>
          </p:txBody>
        </p:sp>
      </p:grpSp>
      <p:sp>
        <p:nvSpPr>
          <p:cNvPr id="142" name="TextBox 141"/>
          <p:cNvSpPr txBox="1"/>
          <p:nvPr/>
        </p:nvSpPr>
        <p:spPr>
          <a:xfrm>
            <a:off x="3505200" y="5180481"/>
            <a:ext cx="485954" cy="369332"/>
          </a:xfrm>
          <a:prstGeom prst="rect">
            <a:avLst/>
          </a:prstGeom>
          <a:solidFill>
            <a:srgbClr val="A8DDFE"/>
          </a:solidFill>
          <a:ln>
            <a:solidFill>
              <a:srgbClr val="73C8FD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/>
              <a:t>w</a:t>
            </a:r>
            <a:r>
              <a:rPr lang="en-US" baseline="-25000"/>
              <a:t>2</a:t>
            </a:r>
            <a:endParaRPr lang="en-US"/>
          </a:p>
        </p:txBody>
      </p:sp>
      <p:sp>
        <p:nvSpPr>
          <p:cNvPr id="143" name="TextBox 142"/>
          <p:cNvSpPr txBox="1"/>
          <p:nvPr/>
        </p:nvSpPr>
        <p:spPr>
          <a:xfrm>
            <a:off x="4133491" y="5178243"/>
            <a:ext cx="51470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/>
              <a:t>v</a:t>
            </a:r>
            <a:r>
              <a:rPr lang="en-US" baseline="-25000"/>
              <a:t>2</a:t>
            </a:r>
          </a:p>
        </p:txBody>
      </p:sp>
      <p:sp>
        <p:nvSpPr>
          <p:cNvPr id="144" name="TextBox 143"/>
          <p:cNvSpPr txBox="1"/>
          <p:nvPr/>
        </p:nvSpPr>
        <p:spPr>
          <a:xfrm>
            <a:off x="5638800" y="5169063"/>
            <a:ext cx="523336" cy="369332"/>
          </a:xfrm>
          <a:prstGeom prst="rect">
            <a:avLst/>
          </a:prstGeom>
          <a:solidFill>
            <a:srgbClr val="A8DDFE"/>
          </a:solidFill>
          <a:ln>
            <a:solidFill>
              <a:srgbClr val="73C8FD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/>
              <a:t>w</a:t>
            </a:r>
            <a:r>
              <a:rPr lang="en-US" baseline="-25000"/>
              <a:t>i-1</a:t>
            </a:r>
            <a:endParaRPr lang="en-US"/>
          </a:p>
        </p:txBody>
      </p:sp>
      <p:cxnSp>
        <p:nvCxnSpPr>
          <p:cNvPr id="145" name="מחבר ישר 7"/>
          <p:cNvCxnSpPr/>
          <p:nvPr/>
        </p:nvCxnSpPr>
        <p:spPr bwMode="auto">
          <a:xfrm>
            <a:off x="4876800" y="5336477"/>
            <a:ext cx="685800" cy="0"/>
          </a:xfrm>
          <a:prstGeom prst="line">
            <a:avLst/>
          </a:prstGeom>
          <a:noFill/>
          <a:ln w="34925" cap="flat" cmpd="sng" algn="ctr">
            <a:solidFill>
              <a:srgbClr val="0070C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146" name="מלבן 24"/>
          <p:cNvSpPr/>
          <p:nvPr/>
        </p:nvSpPr>
        <p:spPr bwMode="auto">
          <a:xfrm>
            <a:off x="2209800" y="5103162"/>
            <a:ext cx="4648200" cy="535638"/>
          </a:xfrm>
          <a:prstGeom prst="rect">
            <a:avLst/>
          </a:prstGeom>
          <a:noFill/>
          <a:ln w="2857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147" name="Group 146"/>
          <p:cNvGrpSpPr/>
          <p:nvPr/>
        </p:nvGrpSpPr>
        <p:grpSpPr>
          <a:xfrm>
            <a:off x="6248400" y="5161241"/>
            <a:ext cx="540590" cy="398002"/>
            <a:chOff x="957530" y="1960602"/>
            <a:chExt cx="540590" cy="398002"/>
          </a:xfrm>
        </p:grpSpPr>
        <p:sp>
          <p:nvSpPr>
            <p:cNvPr id="148" name="אליפסה 3"/>
            <p:cNvSpPr/>
            <p:nvPr/>
          </p:nvSpPr>
          <p:spPr bwMode="auto">
            <a:xfrm>
              <a:off x="957530" y="1977604"/>
              <a:ext cx="514708" cy="381000"/>
            </a:xfrm>
            <a:prstGeom prst="ellipse">
              <a:avLst/>
            </a:prstGeom>
            <a:solidFill>
              <a:srgbClr val="FFCC66"/>
            </a:solidFill>
            <a:ln w="9525" cap="flat" cmpd="sng" algn="ctr">
              <a:solidFill>
                <a:srgbClr val="FAA7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983411" y="1960602"/>
              <a:ext cx="514709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/>
                <a:t>v</a:t>
              </a:r>
              <a:r>
                <a:rPr lang="en-US" baseline="-25000"/>
                <a:t>i-1</a:t>
              </a:r>
              <a:endParaRPr lang="en-US"/>
            </a:p>
          </p:txBody>
        </p:sp>
      </p:grpSp>
      <p:grpSp>
        <p:nvGrpSpPr>
          <p:cNvPr id="150" name="Group 149"/>
          <p:cNvGrpSpPr/>
          <p:nvPr/>
        </p:nvGrpSpPr>
        <p:grpSpPr>
          <a:xfrm>
            <a:off x="1295400" y="5179362"/>
            <a:ext cx="540590" cy="398002"/>
            <a:chOff x="957530" y="1960602"/>
            <a:chExt cx="540590" cy="398002"/>
          </a:xfrm>
        </p:grpSpPr>
        <p:sp>
          <p:nvSpPr>
            <p:cNvPr id="151" name="אליפסה 3"/>
            <p:cNvSpPr/>
            <p:nvPr/>
          </p:nvSpPr>
          <p:spPr bwMode="auto">
            <a:xfrm>
              <a:off x="957530" y="1977604"/>
              <a:ext cx="514708" cy="381000"/>
            </a:xfrm>
            <a:prstGeom prst="ellipse">
              <a:avLst/>
            </a:prstGeom>
            <a:solidFill>
              <a:srgbClr val="FFCC66"/>
            </a:solidFill>
            <a:ln w="9525" cap="flat" cmpd="sng" algn="ctr">
              <a:solidFill>
                <a:srgbClr val="FAA7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983411" y="1960602"/>
              <a:ext cx="514709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/>
                <a:t>v</a:t>
              </a:r>
              <a:r>
                <a:rPr lang="en-US" baseline="-25000"/>
                <a:t>i</a:t>
              </a:r>
              <a:endParaRPr lang="en-US"/>
            </a:p>
          </p:txBody>
        </p:sp>
      </p:grpSp>
      <p:sp>
        <p:nvSpPr>
          <p:cNvPr id="153" name="TextBox 152"/>
          <p:cNvSpPr txBox="1"/>
          <p:nvPr/>
        </p:nvSpPr>
        <p:spPr>
          <a:xfrm>
            <a:off x="1828800" y="5103162"/>
            <a:ext cx="5334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lvl="1"/>
            <a:r>
              <a:rPr lang="en-US" sz="240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+</a:t>
            </a:r>
          </a:p>
        </p:txBody>
      </p:sp>
      <p:sp>
        <p:nvSpPr>
          <p:cNvPr id="154" name="Down Arrow 153"/>
          <p:cNvSpPr/>
          <p:nvPr/>
        </p:nvSpPr>
        <p:spPr bwMode="auto">
          <a:xfrm rot="5400000" flipV="1">
            <a:off x="838200" y="5181600"/>
            <a:ext cx="381000" cy="381000"/>
          </a:xfrm>
          <a:prstGeom prst="downArrow">
            <a:avLst/>
          </a:prstGeom>
          <a:solidFill>
            <a:srgbClr val="00800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5" name="Down Arrow 154"/>
          <p:cNvSpPr/>
          <p:nvPr/>
        </p:nvSpPr>
        <p:spPr bwMode="auto">
          <a:xfrm flipV="1">
            <a:off x="7239000" y="5715000"/>
            <a:ext cx="381000" cy="381000"/>
          </a:xfrm>
          <a:prstGeom prst="downArrow">
            <a:avLst/>
          </a:prstGeom>
          <a:solidFill>
            <a:srgbClr val="00800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4161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/>
      <p:bldP spid="72" grpId="0"/>
      <p:bldP spid="130" grpId="0"/>
      <p:bldP spid="82" grpId="0" animBg="1"/>
      <p:bldP spid="83" grpId="0" animBg="1"/>
      <p:bldP spid="98" grpId="0" animBg="1"/>
      <p:bldP spid="105" grpId="0"/>
      <p:bldP spid="113" grpId="0" animBg="1"/>
      <p:bldP spid="126" grpId="0" animBg="1"/>
      <p:bldP spid="136" grpId="0" animBg="1"/>
      <p:bldP spid="137" grpId="0" animBg="1"/>
      <p:bldP spid="138" grpId="0" animBg="1"/>
      <p:bldP spid="142" grpId="0" animBg="1"/>
      <p:bldP spid="143" grpId="0"/>
      <p:bldP spid="144" grpId="0" animBg="1"/>
      <p:bldP spid="146" grpId="0" animBg="1"/>
      <p:bldP spid="153" grpId="0"/>
      <p:bldP spid="154" grpId="0" animBg="1"/>
      <p:bldP spid="155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8" name="Rectangle 3"/>
          <p:cNvSpPr>
            <a:spLocks noChangeArrowheads="1"/>
          </p:cNvSpPr>
          <p:nvPr/>
        </p:nvSpPr>
        <p:spPr bwMode="auto">
          <a:xfrm>
            <a:off x="457200" y="914400"/>
            <a:ext cx="8382000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endParaRPr lang="en-US" sz="280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  <a:p>
            <a:pPr lvl="2">
              <a:spcBef>
                <a:spcPct val="20000"/>
              </a:spcBef>
            </a:pPr>
            <a:endParaRPr lang="en-US" sz="240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  <a:p>
            <a:pPr lvl="2">
              <a:spcBef>
                <a:spcPct val="20000"/>
              </a:spcBef>
            </a:pPr>
            <a:endParaRPr lang="en-US" sz="240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lvl="2">
              <a:spcBef>
                <a:spcPct val="20000"/>
              </a:spcBef>
            </a:pPr>
            <a:r>
              <a:rPr lang="en-US" sz="240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Which choice should we make? </a:t>
            </a:r>
          </a:p>
          <a:p>
            <a:pPr marL="0" lvl="2">
              <a:spcBef>
                <a:spcPct val="20000"/>
              </a:spcBef>
              <a:tabLst>
                <a:tab pos="180975" algn="l"/>
              </a:tabLst>
            </a:pPr>
            <a:r>
              <a:rPr lang="en-US" sz="240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Whichever is larger! the maximum of the two.</a:t>
            </a:r>
          </a:p>
          <a:p>
            <a:pPr>
              <a:spcBef>
                <a:spcPct val="20000"/>
              </a:spcBef>
            </a:pPr>
            <a:r>
              <a:rPr lang="en-US" sz="280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Formally:</a:t>
            </a:r>
          </a:p>
        </p:txBody>
      </p:sp>
      <p:sp>
        <p:nvSpPr>
          <p:cNvPr id="38914" name="Slide Number Placeholder 5"/>
          <p:cNvSpPr txBox="1">
            <a:spLocks noGrp="1"/>
          </p:cNvSpPr>
          <p:nvPr/>
        </p:nvSpPr>
        <p:spPr bwMode="auto">
          <a:xfrm>
            <a:off x="6553200" y="6400800"/>
            <a:ext cx="2133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spcBef>
                <a:spcPct val="0"/>
              </a:spcBef>
            </a:pPr>
            <a:fld id="{AE20D5AC-7E27-4512-971E-65268A1DE9C3}" type="slidenum">
              <a:rPr lang="he-IL" sz="1400">
                <a:cs typeface="Arial" pitchFamily="34" charset="0"/>
              </a:rPr>
              <a:pPr algn="r">
                <a:spcBef>
                  <a:spcPct val="0"/>
                </a:spcBef>
              </a:pPr>
              <a:t>66</a:t>
            </a:fld>
            <a:endParaRPr lang="en-US" sz="1400">
              <a:cs typeface="Arial" pitchFamily="34" charset="0"/>
            </a:endParaRPr>
          </a:p>
        </p:txBody>
      </p:sp>
      <p:sp>
        <p:nvSpPr>
          <p:cNvPr id="38915" name="Rectangle 2"/>
          <p:cNvSpPr>
            <a:spLocks noChangeArrowheads="1"/>
          </p:cNvSpPr>
          <p:nvPr/>
        </p:nvSpPr>
        <p:spPr bwMode="auto">
          <a:xfrm>
            <a:off x="457200" y="-76200"/>
            <a:ext cx="8229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440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Solution</a:t>
            </a:r>
          </a:p>
        </p:txBody>
      </p:sp>
      <p:sp>
        <p:nvSpPr>
          <p:cNvPr id="38916" name="Oval 4"/>
          <p:cNvSpPr>
            <a:spLocks noChangeArrowheads="1"/>
          </p:cNvSpPr>
          <p:nvPr/>
        </p:nvSpPr>
        <p:spPr bwMode="auto">
          <a:xfrm>
            <a:off x="1828800" y="3962400"/>
            <a:ext cx="3657600" cy="838200"/>
          </a:xfrm>
          <a:prstGeom prst="ellipse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he-IL"/>
          </a:p>
        </p:txBody>
      </p:sp>
      <p:sp>
        <p:nvSpPr>
          <p:cNvPr id="38917" name="Oval 5"/>
          <p:cNvSpPr>
            <a:spLocks noChangeArrowheads="1"/>
          </p:cNvSpPr>
          <p:nvPr/>
        </p:nvSpPr>
        <p:spPr bwMode="auto">
          <a:xfrm>
            <a:off x="1905000" y="4038600"/>
            <a:ext cx="3962400" cy="1066800"/>
          </a:xfrm>
          <a:prstGeom prst="ellipse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he-IL"/>
          </a:p>
        </p:txBody>
      </p:sp>
      <p:sp>
        <p:nvSpPr>
          <p:cNvPr id="32" name="אליפסה 3"/>
          <p:cNvSpPr/>
          <p:nvPr/>
        </p:nvSpPr>
        <p:spPr bwMode="auto">
          <a:xfrm>
            <a:off x="2457092" y="1219200"/>
            <a:ext cx="514708" cy="381000"/>
          </a:xfrm>
          <a:prstGeom prst="ellipse">
            <a:avLst/>
          </a:prstGeom>
          <a:solidFill>
            <a:srgbClr val="FFCC66"/>
          </a:solidFill>
          <a:ln w="9525" cap="flat" cmpd="sng" algn="ctr">
            <a:solidFill>
              <a:srgbClr val="FAA7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09600" y="1219200"/>
            <a:ext cx="457200" cy="369332"/>
          </a:xfrm>
          <a:prstGeom prst="rect">
            <a:avLst/>
          </a:prstGeom>
          <a:solidFill>
            <a:srgbClr val="A8DDFE"/>
          </a:solidFill>
          <a:ln>
            <a:solidFill>
              <a:srgbClr val="73C8FD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/>
              <a:t>w</a:t>
            </a:r>
            <a:r>
              <a:rPr lang="en-US" baseline="-25000"/>
              <a:t>1</a:t>
            </a:r>
            <a:endParaRPr lang="en-US"/>
          </a:p>
        </p:txBody>
      </p:sp>
      <p:grpSp>
        <p:nvGrpSpPr>
          <p:cNvPr id="34" name="Group 33"/>
          <p:cNvGrpSpPr/>
          <p:nvPr/>
        </p:nvGrpSpPr>
        <p:grpSpPr>
          <a:xfrm>
            <a:off x="1186130" y="1198602"/>
            <a:ext cx="540590" cy="398002"/>
            <a:chOff x="957530" y="1960602"/>
            <a:chExt cx="540590" cy="398002"/>
          </a:xfrm>
        </p:grpSpPr>
        <p:sp>
          <p:nvSpPr>
            <p:cNvPr id="35" name="אליפסה 3"/>
            <p:cNvSpPr/>
            <p:nvPr/>
          </p:nvSpPr>
          <p:spPr bwMode="auto">
            <a:xfrm>
              <a:off x="957530" y="1977604"/>
              <a:ext cx="514708" cy="381000"/>
            </a:xfrm>
            <a:prstGeom prst="ellipse">
              <a:avLst/>
            </a:prstGeom>
            <a:solidFill>
              <a:srgbClr val="FFCC66"/>
            </a:solidFill>
            <a:ln w="9525" cap="flat" cmpd="sng" algn="ctr">
              <a:solidFill>
                <a:srgbClr val="FAA7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983411" y="1960602"/>
              <a:ext cx="514709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/>
                <a:t>v</a:t>
              </a:r>
              <a:r>
                <a:rPr lang="en-US" baseline="-25000"/>
                <a:t>1</a:t>
              </a:r>
              <a:endParaRPr lang="en-US"/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1828800" y="1221438"/>
            <a:ext cx="485954" cy="369332"/>
          </a:xfrm>
          <a:prstGeom prst="rect">
            <a:avLst/>
          </a:prstGeom>
          <a:solidFill>
            <a:srgbClr val="A8DDFE"/>
          </a:solidFill>
          <a:ln>
            <a:solidFill>
              <a:srgbClr val="73C8FD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/>
              <a:t>w</a:t>
            </a:r>
            <a:r>
              <a:rPr lang="en-US" baseline="-25000"/>
              <a:t>2</a:t>
            </a:r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2457091" y="1219200"/>
            <a:ext cx="51470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/>
              <a:t>v</a:t>
            </a:r>
            <a:r>
              <a:rPr lang="en-US" baseline="-25000"/>
              <a:t>2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028536" y="1210020"/>
            <a:ext cx="457200" cy="369332"/>
          </a:xfrm>
          <a:prstGeom prst="rect">
            <a:avLst/>
          </a:prstGeom>
          <a:solidFill>
            <a:srgbClr val="A8DDFE"/>
          </a:solidFill>
          <a:ln>
            <a:solidFill>
              <a:srgbClr val="73C8FD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err="1"/>
              <a:t>w</a:t>
            </a:r>
            <a:r>
              <a:rPr lang="en-US" baseline="-25000" err="1"/>
              <a:t>i</a:t>
            </a:r>
            <a:endParaRPr lang="en-US"/>
          </a:p>
        </p:txBody>
      </p:sp>
      <p:cxnSp>
        <p:nvCxnSpPr>
          <p:cNvPr id="40" name="מחבר ישר 7"/>
          <p:cNvCxnSpPr/>
          <p:nvPr/>
        </p:nvCxnSpPr>
        <p:spPr bwMode="auto">
          <a:xfrm>
            <a:off x="3200400" y="1377434"/>
            <a:ext cx="685800" cy="0"/>
          </a:xfrm>
          <a:prstGeom prst="line">
            <a:avLst/>
          </a:prstGeom>
          <a:noFill/>
          <a:ln w="34925" cap="flat" cmpd="sng" algn="ctr">
            <a:solidFill>
              <a:srgbClr val="0070C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מחבר ישר 27"/>
          <p:cNvCxnSpPr/>
          <p:nvPr/>
        </p:nvCxnSpPr>
        <p:spPr bwMode="auto">
          <a:xfrm flipV="1">
            <a:off x="5257800" y="1377434"/>
            <a:ext cx="1676400" cy="8626"/>
          </a:xfrm>
          <a:prstGeom prst="line">
            <a:avLst/>
          </a:prstGeom>
          <a:noFill/>
          <a:ln w="34925" cap="flat" cmpd="sng" algn="ctr">
            <a:solidFill>
              <a:srgbClr val="0070C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42" name="מלבן 24"/>
          <p:cNvSpPr/>
          <p:nvPr/>
        </p:nvSpPr>
        <p:spPr bwMode="auto">
          <a:xfrm>
            <a:off x="533400" y="1144119"/>
            <a:ext cx="4648200" cy="535638"/>
          </a:xfrm>
          <a:prstGeom prst="rect">
            <a:avLst/>
          </a:prstGeom>
          <a:noFill/>
          <a:ln w="2857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43" name="Group 42"/>
          <p:cNvGrpSpPr/>
          <p:nvPr/>
        </p:nvGrpSpPr>
        <p:grpSpPr>
          <a:xfrm>
            <a:off x="7315200" y="1752600"/>
            <a:ext cx="1295400" cy="914400"/>
            <a:chOff x="7086600" y="2514600"/>
            <a:chExt cx="1295400" cy="914400"/>
          </a:xfrm>
        </p:grpSpPr>
        <p:sp>
          <p:nvSpPr>
            <p:cNvPr id="44" name="מלבן 25"/>
            <p:cNvSpPr/>
            <p:nvPr/>
          </p:nvSpPr>
          <p:spPr bwMode="auto">
            <a:xfrm>
              <a:off x="7086600" y="2514600"/>
              <a:ext cx="1295400" cy="914400"/>
            </a:xfrm>
            <a:prstGeom prst="rect">
              <a:avLst/>
            </a:prstGeom>
            <a:solidFill>
              <a:srgbClr val="CCFFCC"/>
            </a:solidFill>
            <a:ln w="28575" cap="flat" cmpd="sng" algn="ctr">
              <a:solidFill>
                <a:srgbClr val="008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7377023" y="2648634"/>
              <a:ext cx="714554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/>
                <a:t>j</a:t>
              </a: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4572000" y="1202198"/>
            <a:ext cx="540590" cy="398002"/>
            <a:chOff x="957530" y="1960602"/>
            <a:chExt cx="540590" cy="398002"/>
          </a:xfrm>
        </p:grpSpPr>
        <p:sp>
          <p:nvSpPr>
            <p:cNvPr id="47" name="אליפסה 3"/>
            <p:cNvSpPr/>
            <p:nvPr/>
          </p:nvSpPr>
          <p:spPr bwMode="auto">
            <a:xfrm>
              <a:off x="957530" y="1977604"/>
              <a:ext cx="514708" cy="381000"/>
            </a:xfrm>
            <a:prstGeom prst="ellipse">
              <a:avLst/>
            </a:prstGeom>
            <a:solidFill>
              <a:srgbClr val="FFCC66"/>
            </a:solidFill>
            <a:ln w="9525" cap="flat" cmpd="sng" algn="ctr">
              <a:solidFill>
                <a:srgbClr val="FAA7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983411" y="1960602"/>
              <a:ext cx="514709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/>
                <a:t>v</a:t>
              </a:r>
              <a:r>
                <a:rPr lang="en-US" baseline="-25000"/>
                <a:t>i</a:t>
              </a:r>
              <a:endParaRPr lang="en-US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7543800" y="1202198"/>
            <a:ext cx="533400" cy="398002"/>
            <a:chOff x="957530" y="1960602"/>
            <a:chExt cx="533400" cy="398002"/>
          </a:xfrm>
        </p:grpSpPr>
        <p:sp>
          <p:nvSpPr>
            <p:cNvPr id="50" name="אליפסה 3"/>
            <p:cNvSpPr/>
            <p:nvPr/>
          </p:nvSpPr>
          <p:spPr bwMode="auto">
            <a:xfrm>
              <a:off x="957530" y="1977604"/>
              <a:ext cx="514708" cy="381000"/>
            </a:xfrm>
            <a:prstGeom prst="ellipse">
              <a:avLst/>
            </a:prstGeom>
            <a:solidFill>
              <a:srgbClr val="FFCC66"/>
            </a:solidFill>
            <a:ln w="9525" cap="flat" cmpd="sng" algn="ctr">
              <a:solidFill>
                <a:srgbClr val="FAA7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976221" y="1960602"/>
              <a:ext cx="514709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err="1"/>
                <a:t>v</a:t>
              </a:r>
              <a:r>
                <a:rPr lang="en-US" baseline="-25000" err="1"/>
                <a:t>n</a:t>
              </a:r>
              <a:endParaRPr lang="en-US"/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7010400" y="1219200"/>
            <a:ext cx="457200" cy="369332"/>
          </a:xfrm>
          <a:prstGeom prst="rect">
            <a:avLst/>
          </a:prstGeom>
          <a:solidFill>
            <a:srgbClr val="A8DDFE"/>
          </a:solidFill>
          <a:ln>
            <a:solidFill>
              <a:srgbClr val="73C8FD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err="1"/>
              <a:t>w</a:t>
            </a:r>
            <a:r>
              <a:rPr lang="en-US" baseline="-25000" err="1"/>
              <a:t>n</a:t>
            </a:r>
            <a:endParaRPr lang="en-US"/>
          </a:p>
        </p:txBody>
      </p:sp>
      <p:sp>
        <p:nvSpPr>
          <p:cNvPr id="8806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e-IL"/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4343400"/>
            <a:ext cx="7900894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5081362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5"/>
          <p:cNvSpPr txBox="1">
            <a:spLocks noGrp="1"/>
          </p:cNvSpPr>
          <p:nvPr/>
        </p:nvSpPr>
        <p:spPr bwMode="auto">
          <a:xfrm>
            <a:off x="6553200" y="6400800"/>
            <a:ext cx="2133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spcBef>
                <a:spcPct val="0"/>
              </a:spcBef>
            </a:pPr>
            <a:fld id="{2C300FD9-1C2B-44E1-A0DD-5E0B0448847E}" type="slidenum">
              <a:rPr lang="he-IL" sz="1400">
                <a:cs typeface="Arial" pitchFamily="34" charset="0"/>
              </a:rPr>
              <a:pPr algn="r">
                <a:spcBef>
                  <a:spcPct val="0"/>
                </a:spcBef>
              </a:pPr>
              <a:t>67</a:t>
            </a:fld>
            <a:endParaRPr lang="en-US" sz="1400">
              <a:cs typeface="Arial" pitchFamily="34" charset="0"/>
            </a:endParaRPr>
          </a:p>
        </p:txBody>
      </p:sp>
      <p:sp>
        <p:nvSpPr>
          <p:cNvPr id="39939" name="Rectangle 2"/>
          <p:cNvSpPr>
            <a:spLocks noChangeArrowheads="1"/>
          </p:cNvSpPr>
          <p:nvPr/>
        </p:nvSpPr>
        <p:spPr bwMode="auto">
          <a:xfrm>
            <a:off x="457200" y="762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440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Optimal Substructure and Overlapping Subproblems</a:t>
            </a:r>
          </a:p>
        </p:txBody>
      </p:sp>
      <p:sp>
        <p:nvSpPr>
          <p:cNvPr id="39940" name="Oval 4"/>
          <p:cNvSpPr>
            <a:spLocks noChangeArrowheads="1"/>
          </p:cNvSpPr>
          <p:nvPr/>
        </p:nvSpPr>
        <p:spPr bwMode="auto">
          <a:xfrm>
            <a:off x="1828800" y="3962400"/>
            <a:ext cx="3657600" cy="838200"/>
          </a:xfrm>
          <a:prstGeom prst="ellipse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he-IL"/>
          </a:p>
        </p:txBody>
      </p:sp>
      <p:sp>
        <p:nvSpPr>
          <p:cNvPr id="39941" name="Oval 5"/>
          <p:cNvSpPr>
            <a:spLocks noChangeArrowheads="1"/>
          </p:cNvSpPr>
          <p:nvPr/>
        </p:nvSpPr>
        <p:spPr bwMode="auto">
          <a:xfrm>
            <a:off x="1905000" y="4038600"/>
            <a:ext cx="3962400" cy="1066800"/>
          </a:xfrm>
          <a:prstGeom prst="ellipse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he-IL"/>
          </a:p>
        </p:txBody>
      </p:sp>
      <p:sp>
        <p:nvSpPr>
          <p:cNvPr id="39942" name="Rectangle 3"/>
          <p:cNvSpPr>
            <a:spLocks noChangeArrowheads="1"/>
          </p:cNvSpPr>
          <p:nvPr/>
        </p:nvSpPr>
        <p:spPr bwMode="auto">
          <a:xfrm>
            <a:off x="457200" y="3505200"/>
            <a:ext cx="83820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8288" indent="-268288">
              <a:spcBef>
                <a:spcPct val="20000"/>
              </a:spcBef>
              <a:buFontTx/>
              <a:buChar char="•"/>
            </a:pPr>
            <a:r>
              <a:rPr lang="en-US" sz="280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Overlapping </a:t>
            </a:r>
            <a:r>
              <a:rPr lang="en-US" sz="2800" err="1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subproblems</a:t>
            </a:r>
            <a:r>
              <a:rPr lang="en-US" sz="280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: at any stage (</a:t>
            </a:r>
            <a:r>
              <a:rPr lang="en-US" sz="2800" err="1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i,j</a:t>
            </a:r>
            <a:r>
              <a:rPr lang="en-US" sz="280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) we might need to calculate KS(</a:t>
            </a:r>
            <a:r>
              <a:rPr lang="en-US" sz="2800" err="1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k,l</a:t>
            </a:r>
            <a:r>
              <a:rPr lang="en-US" sz="280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) for several k &lt; </a:t>
            </a:r>
            <a:r>
              <a:rPr lang="en-US" sz="2800" err="1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80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and l &lt; j. </a:t>
            </a:r>
          </a:p>
          <a:p>
            <a:pPr marL="268288" indent="-268288">
              <a:spcBef>
                <a:spcPct val="20000"/>
              </a:spcBef>
              <a:buFontTx/>
              <a:buChar char="•"/>
            </a:pPr>
            <a:r>
              <a:rPr lang="en-US" sz="280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Optimal substructure: at any point we only need information about the choices we have already made.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1752600"/>
            <a:ext cx="7900894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4542174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5"/>
          <p:cNvSpPr txBox="1">
            <a:spLocks noGrp="1"/>
          </p:cNvSpPr>
          <p:nvPr/>
        </p:nvSpPr>
        <p:spPr bwMode="auto">
          <a:xfrm>
            <a:off x="6553200" y="6400800"/>
            <a:ext cx="2133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spcBef>
                <a:spcPct val="0"/>
              </a:spcBef>
            </a:pPr>
            <a:fld id="{75C6B14A-9F47-41C2-A0A2-7B546638B7AB}" type="slidenum">
              <a:rPr lang="he-IL" sz="1400">
                <a:cs typeface="Arial" pitchFamily="34" charset="0"/>
              </a:rPr>
              <a:pPr algn="r">
                <a:spcBef>
                  <a:spcPct val="0"/>
                </a:spcBef>
              </a:pPr>
              <a:t>68</a:t>
            </a:fld>
            <a:endParaRPr lang="en-US" sz="1400">
              <a:cs typeface="Arial" pitchFamily="34" charset="0"/>
            </a:endParaRPr>
          </a:p>
        </p:txBody>
      </p:sp>
      <p:sp>
        <p:nvSpPr>
          <p:cNvPr id="40963" name="Rectangle 2"/>
          <p:cNvSpPr>
            <a:spLocks noChangeArrowheads="1"/>
          </p:cNvSpPr>
          <p:nvPr/>
        </p:nvSpPr>
        <p:spPr bwMode="auto">
          <a:xfrm>
            <a:off x="457200" y="762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440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Solution (Recursive)</a:t>
            </a:r>
          </a:p>
        </p:txBody>
      </p:sp>
      <p:sp>
        <p:nvSpPr>
          <p:cNvPr id="40964" name="Oval 4"/>
          <p:cNvSpPr>
            <a:spLocks noChangeArrowheads="1"/>
          </p:cNvSpPr>
          <p:nvPr/>
        </p:nvSpPr>
        <p:spPr bwMode="auto">
          <a:xfrm>
            <a:off x="1828800" y="3962400"/>
            <a:ext cx="3657600" cy="838200"/>
          </a:xfrm>
          <a:prstGeom prst="ellipse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he-IL"/>
          </a:p>
        </p:txBody>
      </p:sp>
      <p:sp>
        <p:nvSpPr>
          <p:cNvPr id="40965" name="Oval 5"/>
          <p:cNvSpPr>
            <a:spLocks noChangeArrowheads="1"/>
          </p:cNvSpPr>
          <p:nvPr/>
        </p:nvSpPr>
        <p:spPr bwMode="auto">
          <a:xfrm>
            <a:off x="1905000" y="4038600"/>
            <a:ext cx="3962400" cy="1066800"/>
          </a:xfrm>
          <a:prstGeom prst="ellipse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he-IL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1295400"/>
            <a:ext cx="8286750" cy="366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1000" y="5334000"/>
            <a:ext cx="3829050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3284180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5"/>
          <p:cNvSpPr txBox="1">
            <a:spLocks noGrp="1"/>
          </p:cNvSpPr>
          <p:nvPr/>
        </p:nvSpPr>
        <p:spPr bwMode="auto">
          <a:xfrm>
            <a:off x="6553200" y="6400800"/>
            <a:ext cx="2133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spcBef>
                <a:spcPct val="0"/>
              </a:spcBef>
            </a:pPr>
            <a:fld id="{D4FFB98D-5F17-4D3B-98E5-8BDB3D6CCCD4}" type="slidenum">
              <a:rPr lang="he-IL" sz="1400">
                <a:cs typeface="Arial" pitchFamily="34" charset="0"/>
              </a:rPr>
              <a:pPr algn="r">
                <a:spcBef>
                  <a:spcPct val="0"/>
                </a:spcBef>
              </a:pPr>
              <a:t>69</a:t>
            </a:fld>
            <a:endParaRPr lang="en-US" sz="1400">
              <a:cs typeface="Arial" pitchFamily="34" charset="0"/>
            </a:endParaRPr>
          </a:p>
        </p:txBody>
      </p:sp>
      <p:sp>
        <p:nvSpPr>
          <p:cNvPr id="41987" name="Rectangle 2"/>
          <p:cNvSpPr>
            <a:spLocks noChangeArrowheads="1"/>
          </p:cNvSpPr>
          <p:nvPr/>
        </p:nvSpPr>
        <p:spPr bwMode="auto">
          <a:xfrm>
            <a:off x="457200" y="762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440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Solution (Memoization) – The Idea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81000" y="2667000"/>
            <a:ext cx="8229600" cy="397031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What is the </a:t>
            </a:r>
            <a:r>
              <a:rPr lang="en-US" sz="2400" err="1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memoization</a:t>
            </a:r>
            <a:r>
              <a:rPr lang="en-US" sz="240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dictionary key?</a:t>
            </a:r>
          </a:p>
          <a:p>
            <a:r>
              <a:rPr lang="en-US" sz="240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The key should hold the unique information of each call, derived from the arguments to the recursive function:</a:t>
            </a:r>
          </a:p>
          <a:p>
            <a:endParaRPr lang="en-US" sz="1000"/>
          </a:p>
          <a:p>
            <a:r>
              <a:rPr lang="en-US" sz="240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Let’s examine the arguments:</a:t>
            </a:r>
          </a:p>
          <a:p>
            <a:r>
              <a:rPr lang="en-US" sz="240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offers</a:t>
            </a:r>
            <a:r>
              <a:rPr lang="en-US" sz="240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: a list, doesn’t change in any recursive call</a:t>
            </a:r>
          </a:p>
          <a:p>
            <a:r>
              <a:rPr lang="en-US" sz="240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en-US" sz="240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: an integer, changes each recursive call</a:t>
            </a:r>
          </a:p>
          <a:p>
            <a:r>
              <a:rPr lang="en-US" sz="240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3. 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sz="240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: an integer, changes in some calls.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91000" y="4419600"/>
            <a:ext cx="4010025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81600" y="5943600"/>
            <a:ext cx="609600" cy="64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858000" y="4800600"/>
            <a:ext cx="533400" cy="586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867400" y="5334000"/>
            <a:ext cx="609600" cy="64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33400" y="1219200"/>
            <a:ext cx="7900894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84330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3118171-9F2D-4867-AEF4-0F5D1B2BBFAA}" type="slidenum">
              <a:rPr lang="he-IL" smtClean="0">
                <a:latin typeface="Arial" pitchFamily="34" charset="0"/>
                <a:cs typeface="Arial" pitchFamily="34" charset="0"/>
              </a:rPr>
              <a:pPr/>
              <a:t>7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7171" name="Rectangle 2"/>
          <p:cNvSpPr>
            <a:spLocks noChangeArrowheads="1"/>
          </p:cNvSpPr>
          <p:nvPr/>
        </p:nvSpPr>
        <p:spPr bwMode="auto">
          <a:xfrm>
            <a:off x="457200" y="-762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440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Recursive Fibonacci Series</a:t>
            </a:r>
          </a:p>
        </p:txBody>
      </p:sp>
      <p:sp>
        <p:nvSpPr>
          <p:cNvPr id="7173" name="Rectangle 6"/>
          <p:cNvSpPr>
            <a:spLocks noChangeArrowheads="1"/>
          </p:cNvSpPr>
          <p:nvPr/>
        </p:nvSpPr>
        <p:spPr bwMode="auto">
          <a:xfrm>
            <a:off x="539187" y="3028146"/>
            <a:ext cx="7924800" cy="477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5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Every call with n &gt; 1 invokes 2 function calls, and so on…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3400" y="1024758"/>
            <a:ext cx="8153400" cy="1785104"/>
          </a:xfrm>
          <a:prstGeom prst="rect">
            <a:avLst/>
          </a:prstGeom>
          <a:noFill/>
          <a:ln>
            <a:solidFill>
              <a:srgbClr val="FF6600"/>
            </a:solidFill>
          </a:ln>
        </p:spPr>
        <p:txBody>
          <a:bodyPr wrap="square" rtlCol="1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def</a:t>
            </a:r>
            <a:r>
              <a:rPr lang="en-US" sz="2000" dirty="0"/>
              <a:t> </a:t>
            </a:r>
            <a:r>
              <a:rPr lang="en-US" sz="2000" dirty="0" err="1"/>
              <a:t>fibonacci</a:t>
            </a:r>
            <a:r>
              <a:rPr lang="en-US" sz="2000" dirty="0"/>
              <a:t>(n):</a:t>
            </a:r>
          </a:p>
          <a:p>
            <a:r>
              <a:rPr lang="en-US" sz="2000" dirty="0"/>
              <a:t>        </a:t>
            </a:r>
            <a:r>
              <a:rPr lang="en-US" sz="2000" dirty="0">
                <a:solidFill>
                  <a:srgbClr val="FF6600"/>
                </a:solidFill>
              </a:rPr>
              <a:t>if</a:t>
            </a:r>
            <a:r>
              <a:rPr lang="en-US" sz="2000" dirty="0"/>
              <a:t> n &lt; 2:</a:t>
            </a:r>
          </a:p>
          <a:p>
            <a:r>
              <a:rPr lang="en-US" sz="2000" dirty="0"/>
              <a:t>	</a:t>
            </a:r>
            <a:r>
              <a:rPr lang="en-US" sz="2000" dirty="0">
                <a:solidFill>
                  <a:srgbClr val="FF6600"/>
                </a:solidFill>
              </a:rPr>
              <a:t>return</a:t>
            </a:r>
            <a:r>
              <a:rPr lang="en-US" sz="2000" dirty="0"/>
              <a:t> n</a:t>
            </a:r>
          </a:p>
          <a:p>
            <a:r>
              <a:rPr lang="en-US" sz="2000" dirty="0"/>
              <a:t>        </a:t>
            </a:r>
            <a:r>
              <a:rPr lang="en-US" sz="2000" dirty="0">
                <a:solidFill>
                  <a:srgbClr val="FF6600"/>
                </a:solidFill>
              </a:rPr>
              <a:t>return</a:t>
            </a:r>
            <a:r>
              <a:rPr lang="en-US" sz="2000" dirty="0"/>
              <a:t> </a:t>
            </a:r>
            <a:r>
              <a:rPr lang="en-US" sz="2000" dirty="0" err="1"/>
              <a:t>fibonacci</a:t>
            </a:r>
            <a:r>
              <a:rPr lang="en-US" sz="2000" dirty="0"/>
              <a:t>(n-1) + </a:t>
            </a:r>
            <a:r>
              <a:rPr lang="en-US" sz="2000" dirty="0" err="1"/>
              <a:t>fibonacci</a:t>
            </a:r>
            <a:r>
              <a:rPr lang="en-US" sz="2000" dirty="0"/>
              <a:t>(n-2)</a:t>
            </a:r>
            <a:endParaRPr lang="he-IL" sz="2000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57200" y="3657600"/>
            <a:ext cx="82296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rgbClr val="003399"/>
                </a:solidFill>
                <a:latin typeface="+mn-lt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rgbClr val="003399"/>
                </a:solidFill>
                <a:latin typeface="Arial" charset="0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None/>
              <a:defRPr sz="2000">
                <a:solidFill>
                  <a:srgbClr val="003399"/>
                </a:solidFill>
                <a:latin typeface="Arial" charset="0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None/>
              <a:defRPr sz="2000">
                <a:solidFill>
                  <a:srgbClr val="003399"/>
                </a:solidFill>
                <a:latin typeface="Arial" charset="0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None/>
              <a:defRPr sz="2000">
                <a:solidFill>
                  <a:srgbClr val="003399"/>
                </a:solidFill>
                <a:latin typeface="Arial" charset="0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None/>
              <a:defRPr sz="2000">
                <a:solidFill>
                  <a:srgbClr val="003399"/>
                </a:solidFill>
                <a:latin typeface="Arial" charset="0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None/>
              <a:defRPr sz="2000">
                <a:solidFill>
                  <a:srgbClr val="003399"/>
                </a:solidFill>
                <a:latin typeface="Arial" charset="0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None/>
              <a:defRPr sz="2000">
                <a:solidFill>
                  <a:srgbClr val="003399"/>
                </a:solidFill>
                <a:latin typeface="Arial" charset="0"/>
              </a:defRPr>
            </a:lvl9pPr>
          </a:lstStyle>
          <a:p>
            <a:pPr algn="l"/>
            <a:r>
              <a:rPr lang="en-US" altLang="en-US" b="1" kern="0" dirty="0">
                <a:latin typeface="Times New Roman" pitchFamily="18" charset="0"/>
                <a:cs typeface="Times New Roman" pitchFamily="18" charset="0"/>
              </a:rPr>
              <a:t>The recursive version is much slower because.. 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altLang="en-US" sz="2800" kern="0" dirty="0">
                <a:latin typeface="Times New Roman" pitchFamily="18" charset="0"/>
                <a:cs typeface="Times New Roman" pitchFamily="18" charset="0"/>
              </a:rPr>
              <a:t>Recursion overhead </a:t>
            </a:r>
            <a:r>
              <a:rPr lang="en-US" altLang="en-US" sz="2400" kern="0" dirty="0">
                <a:latin typeface="Times New Roman" pitchFamily="18" charset="0"/>
                <a:cs typeface="Times New Roman" pitchFamily="18" charset="0"/>
              </a:rPr>
              <a:t>(jumping between function executions)</a:t>
            </a:r>
            <a:endParaRPr lang="en-US" altLang="en-US" sz="2800" kern="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l">
              <a:buFont typeface="+mj-lt"/>
              <a:buAutoNum type="arabicPeriod"/>
            </a:pPr>
            <a:r>
              <a:rPr lang="en-US" altLang="en-US" sz="2800" kern="0" dirty="0">
                <a:latin typeface="Times New Roman" pitchFamily="18" charset="0"/>
                <a:cs typeface="Times New Roman" pitchFamily="18" charset="0"/>
              </a:rPr>
              <a:t>Exponentially increasing number of redundant calls </a:t>
            </a:r>
            <a:r>
              <a:rPr lang="en-US" altLang="en-US" sz="2400" kern="0" dirty="0">
                <a:latin typeface="Times New Roman" pitchFamily="18" charset="0"/>
                <a:cs typeface="Times New Roman" pitchFamily="18" charset="0"/>
              </a:rPr>
              <a:t>(recalculating the same sub-problems over and over …)</a:t>
            </a:r>
            <a:endParaRPr lang="en-US" altLang="en-US" sz="2800" kern="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082449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7638" y="1219200"/>
            <a:ext cx="8848725" cy="394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2" name="Slide Number Placeholder 5"/>
          <p:cNvSpPr txBox="1">
            <a:spLocks noGrp="1"/>
          </p:cNvSpPr>
          <p:nvPr/>
        </p:nvSpPr>
        <p:spPr bwMode="auto">
          <a:xfrm>
            <a:off x="6553200" y="6400800"/>
            <a:ext cx="21336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4A593B6F-8489-4EC7-8A35-EDF680421502}" type="slidenum">
              <a:rPr lang="he-IL" altLang="en-US" sz="1400"/>
              <a:pPr eaLnBrk="1" hangingPunct="1"/>
              <a:t>70</a:t>
            </a:fld>
            <a:endParaRPr lang="en-US" altLang="en-US" sz="1400"/>
          </a:p>
        </p:txBody>
      </p:sp>
      <p:sp>
        <p:nvSpPr>
          <p:cNvPr id="15363" name="Rectangle 2"/>
          <p:cNvSpPr>
            <a:spLocks noChangeArrowheads="1"/>
          </p:cNvSpPr>
          <p:nvPr/>
        </p:nvSpPr>
        <p:spPr bwMode="auto">
          <a:xfrm>
            <a:off x="457200" y="762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en-US" sz="440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Solution (</a:t>
            </a:r>
            <a:r>
              <a:rPr lang="en-US" altLang="en-US" sz="4400" err="1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Memoization</a:t>
            </a:r>
            <a:r>
              <a:rPr lang="en-US" altLang="en-US" sz="440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) - Code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962400" y="2480846"/>
            <a:ext cx="3352800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>
                <a:solidFill>
                  <a:srgbClr val="C00000"/>
                </a:solidFill>
                <a:latin typeface="Courier" pitchFamily="49" charset="0"/>
                <a:cs typeface="Arial" pitchFamily="34" charset="0"/>
              </a:rPr>
              <a:t># this is the unique key</a:t>
            </a:r>
            <a:endParaRPr lang="he-IL" sz="1600"/>
          </a:p>
        </p:txBody>
      </p:sp>
      <p:sp>
        <p:nvSpPr>
          <p:cNvPr id="10" name="Rounded Rectangle 9"/>
          <p:cNvSpPr/>
          <p:nvPr/>
        </p:nvSpPr>
        <p:spPr bwMode="auto">
          <a:xfrm>
            <a:off x="533400" y="2514600"/>
            <a:ext cx="3352800" cy="533400"/>
          </a:xfrm>
          <a:prstGeom prst="round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7391400" y="3810000"/>
            <a:ext cx="685800" cy="228600"/>
          </a:xfrm>
          <a:prstGeom prst="roundRect">
            <a:avLst/>
          </a:prstGeom>
          <a:solidFill>
            <a:srgbClr val="FFCC66">
              <a:alpha val="10000"/>
            </a:srgbClr>
          </a:solidFill>
          <a:ln w="1905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Rounded Rectangle 13"/>
          <p:cNvSpPr/>
          <p:nvPr/>
        </p:nvSpPr>
        <p:spPr bwMode="auto">
          <a:xfrm>
            <a:off x="7924800" y="4343400"/>
            <a:ext cx="685800" cy="228600"/>
          </a:xfrm>
          <a:prstGeom prst="roundRect">
            <a:avLst/>
          </a:prstGeom>
          <a:solidFill>
            <a:srgbClr val="FFCC66">
              <a:alpha val="10000"/>
            </a:srgbClr>
          </a:solidFill>
          <a:ln w="1905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Rounded Rectangle 14"/>
          <p:cNvSpPr/>
          <p:nvPr/>
        </p:nvSpPr>
        <p:spPr bwMode="auto">
          <a:xfrm>
            <a:off x="7848600" y="4648200"/>
            <a:ext cx="685800" cy="228600"/>
          </a:xfrm>
          <a:prstGeom prst="roundRect">
            <a:avLst/>
          </a:prstGeom>
          <a:solidFill>
            <a:srgbClr val="FFCC66">
              <a:alpha val="10000"/>
            </a:srgbClr>
          </a:solidFill>
          <a:ln w="1905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Rounded Rectangle 15"/>
          <p:cNvSpPr/>
          <p:nvPr/>
        </p:nvSpPr>
        <p:spPr bwMode="auto">
          <a:xfrm>
            <a:off x="1676400" y="3810000"/>
            <a:ext cx="2057400" cy="304800"/>
          </a:xfrm>
          <a:prstGeom prst="roundRect">
            <a:avLst/>
          </a:prstGeom>
          <a:noFill/>
          <a:ln w="2540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Rounded Rectangle 16"/>
          <p:cNvSpPr/>
          <p:nvPr/>
        </p:nvSpPr>
        <p:spPr bwMode="auto">
          <a:xfrm>
            <a:off x="1676400" y="4267200"/>
            <a:ext cx="2057400" cy="304800"/>
          </a:xfrm>
          <a:prstGeom prst="roundRect">
            <a:avLst/>
          </a:prstGeom>
          <a:noFill/>
          <a:ln w="2540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Rounded Rectangle 17"/>
          <p:cNvSpPr/>
          <p:nvPr/>
        </p:nvSpPr>
        <p:spPr bwMode="auto">
          <a:xfrm>
            <a:off x="533400" y="4876800"/>
            <a:ext cx="2895600" cy="228600"/>
          </a:xfrm>
          <a:prstGeom prst="roundRect">
            <a:avLst/>
          </a:prstGeom>
          <a:noFill/>
          <a:ln w="25400" cap="flat" cmpd="sng" algn="ctr">
            <a:solidFill>
              <a:srgbClr val="73C8F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Rounded Rectangle 18"/>
          <p:cNvSpPr/>
          <p:nvPr/>
        </p:nvSpPr>
        <p:spPr bwMode="auto">
          <a:xfrm>
            <a:off x="3962400" y="1219200"/>
            <a:ext cx="1371600" cy="304800"/>
          </a:xfrm>
          <a:prstGeom prst="roundRect">
            <a:avLst/>
          </a:prstGeom>
          <a:noFill/>
          <a:ln w="25400" cap="flat" cmpd="sng" algn="ctr">
            <a:solidFill>
              <a:srgbClr val="CC66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>
              <a:ln>
                <a:noFill/>
              </a:ln>
              <a:solidFill>
                <a:srgbClr val="6600FF"/>
              </a:solidFill>
              <a:effectLst/>
              <a:latin typeface="Arial" charset="0"/>
            </a:endParaRPr>
          </a:p>
        </p:txBody>
      </p:sp>
      <p:sp>
        <p:nvSpPr>
          <p:cNvPr id="20" name="Rounded Rectangle 19"/>
          <p:cNvSpPr/>
          <p:nvPr/>
        </p:nvSpPr>
        <p:spPr bwMode="auto">
          <a:xfrm>
            <a:off x="609600" y="1981200"/>
            <a:ext cx="2362200" cy="533400"/>
          </a:xfrm>
          <a:prstGeom prst="roundRect">
            <a:avLst/>
          </a:prstGeom>
          <a:noFill/>
          <a:ln w="25400" cap="flat" cmpd="sng" algn="ctr">
            <a:solidFill>
              <a:srgbClr val="CC66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>
              <a:ln>
                <a:noFill/>
              </a:ln>
              <a:solidFill>
                <a:srgbClr val="6600FF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6842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kern="1200">
                <a:latin typeface="Times New Roman" pitchFamily="18" charset="0"/>
                <a:ea typeface="+mn-ea"/>
                <a:cs typeface="Times New Roman" pitchFamily="18" charset="0"/>
              </a:rPr>
              <a:t>Steps in Dynamic Programming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447800"/>
            <a:ext cx="8610600" cy="4419600"/>
          </a:xfrm>
        </p:spPr>
        <p:txBody>
          <a:bodyPr/>
          <a:lstStyle/>
          <a:p>
            <a:pPr marL="609600" indent="-609600">
              <a:buFont typeface="Wingdings" pitchFamily="2" charset="2"/>
              <a:buAutoNum type="arabicPeriod"/>
              <a:defRPr/>
            </a:pPr>
            <a:r>
              <a:rPr lang="en-US" kern="1200">
                <a:latin typeface="Times New Roman" pitchFamily="18" charset="0"/>
                <a:cs typeface="Times New Roman" pitchFamily="18" charset="0"/>
              </a:rPr>
              <a:t>Characterize structure of an optimal solution</a:t>
            </a:r>
          </a:p>
          <a:p>
            <a:pPr marL="609600" indent="-609600">
              <a:buFont typeface="Wingdings" pitchFamily="2" charset="2"/>
              <a:buAutoNum type="arabicPeriod"/>
              <a:defRPr/>
            </a:pPr>
            <a:r>
              <a:rPr lang="en-US" kern="1200">
                <a:latin typeface="Times New Roman" pitchFamily="18" charset="0"/>
                <a:cs typeface="Times New Roman" pitchFamily="18" charset="0"/>
              </a:rPr>
              <a:t>Define value of optimal solution recursively</a:t>
            </a:r>
          </a:p>
          <a:p>
            <a:pPr marL="609600" indent="-609600">
              <a:buFont typeface="Wingdings" pitchFamily="2" charset="2"/>
              <a:buAutoNum type="arabicPeriod"/>
              <a:defRPr/>
            </a:pPr>
            <a:r>
              <a:rPr lang="en-US">
                <a:latin typeface="Times New Roman" pitchFamily="18" charset="0"/>
                <a:cs typeface="Times New Roman" pitchFamily="18" charset="0"/>
              </a:rPr>
              <a:t>Compute optimal solution values in a </a:t>
            </a:r>
            <a:r>
              <a:rPr lang="en-US">
                <a:solidFill>
                  <a:srgbClr val="CC3300"/>
                </a:solidFill>
                <a:latin typeface="Times New Roman" pitchFamily="18" charset="0"/>
                <a:cs typeface="Times New Roman" pitchFamily="18" charset="0"/>
              </a:rPr>
              <a:t>top-down 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manner</a:t>
            </a:r>
            <a:r>
              <a:rPr lang="en-US">
                <a:solidFill>
                  <a:srgbClr val="CC33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>
                <a:solidFill>
                  <a:srgbClr val="33CC33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err="1">
                <a:solidFill>
                  <a:srgbClr val="33CC33"/>
                </a:solidFill>
                <a:latin typeface="Times New Roman" pitchFamily="18" charset="0"/>
                <a:cs typeface="Times New Roman" pitchFamily="18" charset="0"/>
              </a:rPr>
              <a:t>memoization</a:t>
            </a:r>
            <a:r>
              <a:rPr lang="en-US">
                <a:solidFill>
                  <a:srgbClr val="33CC33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609600" indent="-609600">
              <a:buFont typeface="Wingdings" pitchFamily="2" charset="2"/>
              <a:buAutoNum type="arabicPeriod"/>
              <a:defRPr/>
            </a:pPr>
            <a:r>
              <a:rPr lang="en-US">
                <a:latin typeface="Times New Roman" pitchFamily="18" charset="0"/>
                <a:cs typeface="Times New Roman" pitchFamily="18" charset="0"/>
              </a:rPr>
              <a:t>Construct an optimal solution from computed values</a:t>
            </a:r>
          </a:p>
        </p:txBody>
      </p:sp>
    </p:spTree>
    <p:extLst>
      <p:ext uri="{BB962C8B-B14F-4D97-AF65-F5344CB8AC3E}">
        <p14:creationId xmlns:p14="http://schemas.microsoft.com/office/powerpoint/2010/main" val="322208464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FEF6C65-B84F-4A97-BB1C-408A70F00AAA}" type="slidenum">
              <a:rPr lang="he-IL" smtClean="0">
                <a:latin typeface="Arial" pitchFamily="34" charset="0"/>
                <a:cs typeface="Arial" pitchFamily="34" charset="0"/>
              </a:rPr>
              <a:pPr/>
              <a:t>72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47107" name="Rectangle 2"/>
          <p:cNvSpPr>
            <a:spLocks noChangeArrowheads="1"/>
          </p:cNvSpPr>
          <p:nvPr/>
        </p:nvSpPr>
        <p:spPr bwMode="auto">
          <a:xfrm>
            <a:off x="457200" y="762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440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Why Knapsack?</a:t>
            </a:r>
          </a:p>
          <a:p>
            <a:pPr algn="ctr">
              <a:spcBef>
                <a:spcPct val="0"/>
              </a:spcBef>
            </a:pPr>
            <a:r>
              <a:rPr lang="he-IL" sz="440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בעיית הגנב</a:t>
            </a:r>
            <a:endParaRPr lang="en-US" sz="4400">
              <a:solidFill>
                <a:srgbClr val="CC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7108" name="Picture 4" descr="knapsack2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47800" y="2362200"/>
            <a:ext cx="2743200" cy="321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7109" name="Picture 5" descr="knapsack1.jp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53000" y="2362200"/>
            <a:ext cx="3276600" cy="2833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7110" name="Rectangle 6"/>
          <p:cNvSpPr>
            <a:spLocks noChangeArrowheads="1"/>
          </p:cNvSpPr>
          <p:nvPr/>
        </p:nvSpPr>
        <p:spPr bwMode="auto">
          <a:xfrm>
            <a:off x="228600" y="6172200"/>
            <a:ext cx="58674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hlinkClick r:id="rId5"/>
              </a:rPr>
              <a:t>http://en.wikipedia.org/wiki/Knapsack_problem</a:t>
            </a:r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4345516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מציין מיקום של מספר שקופית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BA7F43A-B263-4FE2-BDB9-2C346375C86A}" type="slidenum">
              <a:rPr lang="ar-SA" altLang="en-US" smtClean="0"/>
              <a:pPr eaLnBrk="1" hangingPunct="1"/>
              <a:t>73</a:t>
            </a:fld>
            <a:endParaRPr lang="en-US" altLang="en-US"/>
          </a:p>
        </p:txBody>
      </p:sp>
      <p:sp>
        <p:nvSpPr>
          <p:cNvPr id="16387" name="Title 1"/>
          <p:cNvSpPr txBox="1">
            <a:spLocks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rtl="0"/>
            <a:r>
              <a:rPr lang="en-US" altLang="en-US" sz="440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Longest Common Subsequence</a:t>
            </a:r>
          </a:p>
        </p:txBody>
      </p:sp>
      <p:sp>
        <p:nvSpPr>
          <p:cNvPr id="16388" name="Content Placeholder 3"/>
          <p:cNvSpPr txBox="1">
            <a:spLocks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l" rtl="0">
              <a:spcBef>
                <a:spcPct val="20000"/>
              </a:spcBef>
            </a:pPr>
            <a:r>
              <a:rPr lang="en-US" altLang="en-US" sz="2800">
                <a:solidFill>
                  <a:srgbClr val="339966"/>
                </a:solidFill>
                <a:latin typeface="Times New Roman" pitchFamily="18" charset="0"/>
                <a:cs typeface="Times New Roman" pitchFamily="18" charset="0"/>
              </a:rPr>
              <a:t>Subsequence Definition </a:t>
            </a:r>
            <a:r>
              <a:rPr lang="en-US" altLang="en-US" sz="280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B is a subsequence of A if B can be derived from A by removing elements from A</a:t>
            </a:r>
          </a:p>
          <a:p>
            <a:pPr algn="l" rtl="0">
              <a:spcBef>
                <a:spcPct val="20000"/>
              </a:spcBef>
            </a:pPr>
            <a:endParaRPr lang="en-US" altLang="en-US" sz="2800" u="sng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 rtl="0">
              <a:spcBef>
                <a:spcPct val="20000"/>
              </a:spcBef>
            </a:pPr>
            <a:r>
              <a:rPr lang="en-US" altLang="en-US" sz="2800" u="sng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Examples</a:t>
            </a:r>
          </a:p>
          <a:p>
            <a:pPr algn="l" rtl="0">
              <a:spcBef>
                <a:spcPct val="20000"/>
              </a:spcBef>
              <a:buFontTx/>
              <a:buChar char="•"/>
            </a:pPr>
            <a:r>
              <a:rPr lang="en-US" altLang="en-US" sz="280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[2,4,6] is a subsequence of [1,2,3,4,5,6]</a:t>
            </a:r>
          </a:p>
          <a:p>
            <a:pPr algn="l" rtl="0">
              <a:spcBef>
                <a:spcPct val="20000"/>
              </a:spcBef>
              <a:buFontTx/>
              <a:buChar char="•"/>
            </a:pPr>
            <a:r>
              <a:rPr lang="en-US" altLang="en-US" sz="280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[6,4,2] is NOT a subsequence of [1,2,3,4,5,6]</a:t>
            </a:r>
          </a:p>
          <a:p>
            <a:pPr algn="l" rtl="0">
              <a:spcBef>
                <a:spcPct val="20000"/>
              </a:spcBef>
              <a:buFontTx/>
              <a:buChar char="•"/>
            </a:pPr>
            <a:r>
              <a:rPr lang="en-US" altLang="en-US" sz="2800" b="1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‘is’ </a:t>
            </a:r>
            <a:r>
              <a:rPr lang="en-US" altLang="en-US" sz="280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is a subsequence of ‘</a:t>
            </a:r>
            <a:r>
              <a:rPr lang="en-US" altLang="en-US" sz="2800" b="1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distance’</a:t>
            </a:r>
          </a:p>
          <a:p>
            <a:pPr algn="l" rtl="0">
              <a:spcBef>
                <a:spcPct val="20000"/>
              </a:spcBef>
              <a:buFontTx/>
              <a:buChar char="•"/>
            </a:pPr>
            <a:r>
              <a:rPr lang="en-US" altLang="en-US" sz="2800" b="1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‘nice’ </a:t>
            </a:r>
            <a:r>
              <a:rPr lang="en-US" altLang="en-US" sz="280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is NOT a subsequence of </a:t>
            </a:r>
            <a:r>
              <a:rPr lang="en-US" altLang="en-US" sz="2800" b="1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‘distance’</a:t>
            </a:r>
          </a:p>
        </p:txBody>
      </p:sp>
    </p:spTree>
    <p:extLst>
      <p:ext uri="{BB962C8B-B14F-4D97-AF65-F5344CB8AC3E}">
        <p14:creationId xmlns:p14="http://schemas.microsoft.com/office/powerpoint/2010/main" val="239397155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4"/>
          <p:cNvSpPr>
            <a:spLocks noChangeArrowheads="1"/>
          </p:cNvSpPr>
          <p:nvPr/>
        </p:nvSpPr>
        <p:spPr bwMode="auto">
          <a:xfrm>
            <a:off x="228600" y="6149975"/>
            <a:ext cx="77406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l" eaLnBrk="1" hangingPunct="1"/>
            <a:r>
              <a:rPr lang="en-US" altLang="en-US">
                <a:hlinkClick r:id="rId3"/>
              </a:rPr>
              <a:t>http://wordaligned.org/articles/longest-common-subsequence</a:t>
            </a:r>
            <a:endParaRPr lang="en-US" altLang="en-US"/>
          </a:p>
        </p:txBody>
      </p:sp>
      <p:sp>
        <p:nvSpPr>
          <p:cNvPr id="1741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Times New Roman" pitchFamily="18" charset="0"/>
                <a:cs typeface="Times New Roman" pitchFamily="18" charset="0"/>
              </a:rPr>
              <a:t>Longest Common Subsequence</a:t>
            </a:r>
          </a:p>
        </p:txBody>
      </p:sp>
      <p:sp>
        <p:nvSpPr>
          <p:cNvPr id="17412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l" eaLnBrk="1" hangingPunct="1"/>
            <a:fld id="{93AB43D4-DA77-4BCF-B6EE-151AB84B160C}" type="slidenum">
              <a:rPr lang="he-IL" altLang="en-US" smtClean="0"/>
              <a:pPr algn="l" eaLnBrk="1" hangingPunct="1"/>
              <a:t>74</a:t>
            </a:fld>
            <a:endParaRPr lang="he-IL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FontTx/>
              <a:buNone/>
              <a:defRPr/>
            </a:pPr>
            <a:r>
              <a:rPr lang="en-US" sz="2800">
                <a:latin typeface="Times New Roman" pitchFamily="18" charset="0"/>
                <a:cs typeface="Times New Roman" pitchFamily="18" charset="0"/>
              </a:rPr>
              <a:t>Given two subsequences (strings or lists) we want to find the longest common subsequence (LCS):</a:t>
            </a:r>
          </a:p>
          <a:p>
            <a:pPr marL="0" indent="0">
              <a:buFontTx/>
              <a:buNone/>
              <a:defRPr/>
            </a:pPr>
            <a:r>
              <a:rPr lang="en-US" sz="2800">
                <a:solidFill>
                  <a:srgbClr val="339966"/>
                </a:solidFill>
                <a:latin typeface="Times New Roman" pitchFamily="18" charset="0"/>
                <a:cs typeface="Times New Roman" pitchFamily="18" charset="0"/>
              </a:rPr>
              <a:t>Example:</a:t>
            </a:r>
          </a:p>
          <a:p>
            <a:pPr marL="0" indent="0">
              <a:buFontTx/>
              <a:buNone/>
              <a:defRPr/>
            </a:pPr>
            <a:r>
              <a:rPr lang="en-US" sz="2800">
                <a:latin typeface="Times New Roman" pitchFamily="18" charset="0"/>
                <a:cs typeface="Times New Roman" pitchFamily="18" charset="0"/>
              </a:rPr>
              <a:t>      Sequence 1: </a:t>
            </a:r>
            <a:r>
              <a:rPr lang="en-US" sz="28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sz="28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MAN</a:t>
            </a:r>
          </a:p>
          <a:p>
            <a:pPr marL="0" indent="0">
              <a:buFontTx/>
              <a:buNone/>
              <a:defRPr/>
            </a:pPr>
            <a:r>
              <a:rPr lang="en-US" sz="28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Sequence 2: C</a:t>
            </a:r>
            <a:r>
              <a:rPr lang="en-US" sz="28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8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8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AN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ZEE</a:t>
            </a:r>
          </a:p>
          <a:p>
            <a:pPr>
              <a:defRPr/>
            </a:pPr>
            <a:endParaRPr lang="en-US" sz="280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FontTx/>
              <a:buNone/>
              <a:defRPr/>
            </a:pPr>
            <a:r>
              <a:rPr lang="en-US" sz="2800">
                <a:latin typeface="Times New Roman" pitchFamily="18" charset="0"/>
                <a:cs typeface="Times New Roman" pitchFamily="18" charset="0"/>
              </a:rPr>
              <a:t>Applications include:</a:t>
            </a:r>
          </a:p>
          <a:p>
            <a:pPr marL="457200" lvl="1" indent="0">
              <a:buFontTx/>
              <a:buNone/>
              <a:defRPr/>
            </a:pPr>
            <a:r>
              <a:rPr lang="en-US">
                <a:latin typeface="Times New Roman" pitchFamily="18" charset="0"/>
                <a:cs typeface="Times New Roman" pitchFamily="18" charset="0"/>
              </a:rPr>
              <a:t>Bioinformatics (next up)</a:t>
            </a:r>
          </a:p>
          <a:p>
            <a:pPr marL="457200" lvl="1" indent="0">
              <a:buFontTx/>
              <a:buNone/>
              <a:defRPr/>
            </a:pPr>
            <a:r>
              <a:rPr lang="en-US">
                <a:latin typeface="Times New Roman" pitchFamily="18" charset="0"/>
                <a:cs typeface="Times New Roman" pitchFamily="18" charset="0"/>
              </a:rPr>
              <a:t>Version Control</a:t>
            </a:r>
          </a:p>
          <a:p>
            <a:pPr marL="0" indent="0">
              <a:buFontTx/>
              <a:buNone/>
              <a:defRPr/>
            </a:pPr>
            <a:endParaRPr lang="en-US" sz="280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FontTx/>
              <a:buNone/>
              <a:defRPr/>
            </a:pPr>
            <a:endParaRPr lang="en-US" sz="280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FontTx/>
              <a:buNone/>
              <a:defRPr/>
            </a:pPr>
            <a:endParaRPr lang="en-US" sz="280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44084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http://sips.inesc-id.pt/~nfvr/msc_theses/msc09b/dna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34" r="5006" b="1775"/>
          <a:stretch>
            <a:fillRect/>
          </a:stretch>
        </p:blipFill>
        <p:spPr bwMode="auto">
          <a:xfrm>
            <a:off x="4299699" y="457200"/>
            <a:ext cx="4664913" cy="60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en-US">
                <a:latin typeface="Times New Roman" pitchFamily="18" charset="0"/>
                <a:cs typeface="Times New Roman" pitchFamily="18" charset="0"/>
              </a:rPr>
              <a:t>The DNA</a:t>
            </a:r>
          </a:p>
        </p:txBody>
      </p:sp>
      <p:sp>
        <p:nvSpPr>
          <p:cNvPr id="18436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l" eaLnBrk="1" hangingPunct="1"/>
            <a:fld id="{BF966177-9F10-4A78-B6D5-56CAF88C45B9}" type="slidenum">
              <a:rPr lang="he-IL" altLang="en-US" smtClean="0"/>
              <a:pPr algn="l" eaLnBrk="1" hangingPunct="1"/>
              <a:t>75</a:t>
            </a:fld>
            <a:endParaRPr lang="he-IL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250825" y="1447800"/>
            <a:ext cx="4537075" cy="5221288"/>
          </a:xfrm>
        </p:spPr>
        <p:txBody>
          <a:bodyPr>
            <a:normAutofit fontScale="85000" lnSpcReduction="10000"/>
          </a:bodyPr>
          <a:lstStyle/>
          <a:p>
            <a:pPr>
              <a:defRPr/>
            </a:pPr>
            <a:r>
              <a:rPr lang="en-US">
                <a:latin typeface="Times New Roman" pitchFamily="18" charset="0"/>
                <a:cs typeface="Times New Roman" pitchFamily="18" charset="0"/>
              </a:rPr>
              <a:t>Our biological blue-print </a:t>
            </a:r>
          </a:p>
          <a:p>
            <a:pPr>
              <a:defRPr/>
            </a:pPr>
            <a:r>
              <a:rPr lang="en-US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b="1">
                <a:latin typeface="Times New Roman" pitchFamily="18" charset="0"/>
                <a:cs typeface="Times New Roman" pitchFamily="18" charset="0"/>
              </a:rPr>
              <a:t>sequence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  made of four bases – A, G, C, T</a:t>
            </a:r>
          </a:p>
          <a:p>
            <a:pPr>
              <a:defRPr/>
            </a:pPr>
            <a:r>
              <a:rPr lang="en-US">
                <a:latin typeface="Times New Roman" pitchFamily="18" charset="0"/>
                <a:cs typeface="Times New Roman" pitchFamily="18" charset="0"/>
              </a:rPr>
              <a:t>Double strand:</a:t>
            </a:r>
          </a:p>
          <a:p>
            <a:pPr lvl="1">
              <a:defRPr/>
            </a:pPr>
            <a:r>
              <a:rPr lang="en-US">
                <a:latin typeface="Times New Roman" pitchFamily="18" charset="0"/>
                <a:cs typeface="Times New Roman" pitchFamily="18" charset="0"/>
              </a:rPr>
              <a:t>A connects to T</a:t>
            </a:r>
          </a:p>
          <a:p>
            <a:pPr lvl="1">
              <a:defRPr/>
            </a:pPr>
            <a:r>
              <a:rPr lang="en-US">
                <a:latin typeface="Times New Roman" pitchFamily="18" charset="0"/>
                <a:cs typeface="Times New Roman" pitchFamily="18" charset="0"/>
              </a:rPr>
              <a:t>G connects to C</a:t>
            </a:r>
          </a:p>
          <a:p>
            <a:pPr>
              <a:defRPr/>
            </a:pPr>
            <a:r>
              <a:rPr lang="en-US">
                <a:latin typeface="Times New Roman" pitchFamily="18" charset="0"/>
                <a:cs typeface="Times New Roman" pitchFamily="18" charset="0"/>
              </a:rPr>
              <a:t>Triplet can encodes for amino-acids </a:t>
            </a:r>
          </a:p>
          <a:p>
            <a:pPr>
              <a:defRPr/>
            </a:pPr>
            <a:r>
              <a:rPr lang="en-US">
                <a:latin typeface="Times New Roman" pitchFamily="18" charset="0"/>
                <a:cs typeface="Times New Roman" pitchFamily="18" charset="0"/>
              </a:rPr>
              <a:t>Example: </a:t>
            </a:r>
            <a:r>
              <a:rPr lang="en-US" err="1">
                <a:latin typeface="Times New Roman" pitchFamily="18" charset="0"/>
                <a:cs typeface="Times New Roman" pitchFamily="18" charset="0"/>
              </a:rPr>
              <a:t>GAG→Glutamate</a:t>
            </a:r>
            <a:endParaRPr lang="en-US"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r>
              <a:rPr lang="en-US">
                <a:latin typeface="Times New Roman" pitchFamily="18" charset="0"/>
                <a:cs typeface="Times New Roman" pitchFamily="18" charset="0"/>
              </a:rPr>
              <a:t>A chain of amino-acids is a protein – the biological machine!</a:t>
            </a:r>
          </a:p>
        </p:txBody>
      </p:sp>
      <p:sp>
        <p:nvSpPr>
          <p:cNvPr id="18438" name="Rectangle 4"/>
          <p:cNvSpPr>
            <a:spLocks noChangeArrowheads="1"/>
          </p:cNvSpPr>
          <p:nvPr/>
        </p:nvSpPr>
        <p:spPr bwMode="auto">
          <a:xfrm>
            <a:off x="4586288" y="6567488"/>
            <a:ext cx="457200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en-US" sz="1000"/>
              <a:t>http://sips.inesc-id.pt/~nfvr/msc_theses/msc09b/</a:t>
            </a:r>
          </a:p>
        </p:txBody>
      </p:sp>
    </p:spTree>
    <p:extLst>
      <p:ext uri="{BB962C8B-B14F-4D97-AF65-F5344CB8AC3E}">
        <p14:creationId xmlns:p14="http://schemas.microsoft.com/office/powerpoint/2010/main" val="38272388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Times New Roman" pitchFamily="18" charset="0"/>
                <a:cs typeface="Times New Roman" pitchFamily="18" charset="0"/>
              </a:rPr>
              <a:t>Longest Common Subsequence</a:t>
            </a:r>
          </a:p>
        </p:txBody>
      </p:sp>
      <p:sp>
        <p:nvSpPr>
          <p:cNvPr id="19459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l" eaLnBrk="1" hangingPunct="1"/>
            <a:fld id="{1E159800-64C1-4E43-A86A-2F8760323389}" type="slidenum">
              <a:rPr lang="he-IL" altLang="en-US" smtClean="0"/>
              <a:pPr algn="l" eaLnBrk="1" hangingPunct="1"/>
              <a:t>76</a:t>
            </a:fld>
            <a:endParaRPr lang="he-IL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84213" y="1447800"/>
            <a:ext cx="7772400" cy="5221288"/>
          </a:xfrm>
        </p:spPr>
        <p:txBody>
          <a:bodyPr>
            <a:normAutofit fontScale="92500" lnSpcReduction="10000"/>
          </a:bodyPr>
          <a:lstStyle/>
          <a:p>
            <a:pPr>
              <a:buFontTx/>
              <a:buNone/>
              <a:defRPr/>
            </a:pPr>
            <a:r>
              <a:rPr lang="en-US">
                <a:latin typeface="Times New Roman" pitchFamily="18" charset="0"/>
                <a:cs typeface="Times New Roman" pitchFamily="18" charset="0"/>
              </a:rPr>
              <a:t>The DNA changes:</a:t>
            </a:r>
          </a:p>
          <a:p>
            <a:pPr>
              <a:defRPr/>
            </a:pPr>
            <a:r>
              <a:rPr lang="en-US">
                <a:latin typeface="Times New Roman" pitchFamily="18" charset="0"/>
                <a:cs typeface="Times New Roman" pitchFamily="18" charset="0"/>
              </a:rPr>
              <a:t>Mutation: A→G, C→T, etc.</a:t>
            </a:r>
          </a:p>
          <a:p>
            <a:pPr>
              <a:defRPr/>
            </a:pPr>
            <a:r>
              <a:rPr lang="en-US">
                <a:latin typeface="Times New Roman" pitchFamily="18" charset="0"/>
                <a:cs typeface="Times New Roman" pitchFamily="18" charset="0"/>
              </a:rPr>
              <a:t>Insertion: AGC → A</a:t>
            </a:r>
            <a:r>
              <a:rPr lang="en-US" b="1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GC</a:t>
            </a:r>
          </a:p>
          <a:p>
            <a:pPr>
              <a:defRPr/>
            </a:pPr>
            <a:r>
              <a:rPr lang="en-US">
                <a:latin typeface="Times New Roman" pitchFamily="18" charset="0"/>
                <a:cs typeface="Times New Roman" pitchFamily="18" charset="0"/>
              </a:rPr>
              <a:t>Deletion: AGC → A</a:t>
            </a:r>
            <a:r>
              <a:rPr lang="en-US" b="1">
                <a:latin typeface="Times New Roman" pitchFamily="18" charset="0"/>
                <a:cs typeface="Times New Roman" pitchFamily="18" charset="0"/>
              </a:rPr>
              <a:t>‒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C</a:t>
            </a:r>
          </a:p>
          <a:p>
            <a:pPr>
              <a:defRPr/>
            </a:pPr>
            <a:endParaRPr lang="en-US"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endParaRPr lang="en-US"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r>
              <a:rPr lang="en-US">
                <a:latin typeface="Times New Roman" pitchFamily="18" charset="0"/>
                <a:cs typeface="Times New Roman" pitchFamily="18" charset="0"/>
              </a:rPr>
              <a:t>Given two non-identical sequences, we want to find the parts that are common</a:t>
            </a:r>
          </a:p>
          <a:p>
            <a:pPr lvl="1">
              <a:defRPr/>
            </a:pPr>
            <a:r>
              <a:rPr lang="en-US">
                <a:latin typeface="Times New Roman" pitchFamily="18" charset="0"/>
                <a:cs typeface="Times New Roman" pitchFamily="18" charset="0"/>
              </a:rPr>
              <a:t>So we can say how different they are?</a:t>
            </a:r>
          </a:p>
          <a:p>
            <a:pPr lvl="1">
              <a:defRPr/>
            </a:pPr>
            <a:r>
              <a:rPr lang="en-US">
                <a:latin typeface="Times New Roman" pitchFamily="18" charset="0"/>
                <a:cs typeface="Times New Roman" pitchFamily="18" charset="0"/>
              </a:rPr>
              <a:t>Which DNA is more similar to ours? The cat’s or the dog’s?</a:t>
            </a:r>
          </a:p>
        </p:txBody>
      </p:sp>
      <p:pic>
        <p:nvPicPr>
          <p:cNvPr id="6146" name="Picture 2" descr="http://palscience.com/wp-content/uploads/2010/09/DNA_with_mutation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03888" y="1341438"/>
            <a:ext cx="3260725" cy="231616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9462" name="Rectangle 4"/>
          <p:cNvSpPr>
            <a:spLocks noChangeArrowheads="1"/>
          </p:cNvSpPr>
          <p:nvPr/>
        </p:nvSpPr>
        <p:spPr bwMode="auto">
          <a:xfrm>
            <a:off x="4648200" y="3733800"/>
            <a:ext cx="435133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en-US" sz="1000"/>
              <a:t>http://palscience.com/wp-content/uploads/2010/09/DNA_with_mutation.jpg</a:t>
            </a:r>
          </a:p>
        </p:txBody>
      </p:sp>
    </p:spTree>
    <p:extLst>
      <p:ext uri="{BB962C8B-B14F-4D97-AF65-F5344CB8AC3E}">
        <p14:creationId xmlns:p14="http://schemas.microsoft.com/office/powerpoint/2010/main" val="99739751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Times New Roman" pitchFamily="18" charset="0"/>
                <a:cs typeface="Times New Roman" pitchFamily="18" charset="0"/>
              </a:rPr>
              <a:t>Recursive solution</a:t>
            </a:r>
          </a:p>
        </p:txBody>
      </p:sp>
      <p:sp>
        <p:nvSpPr>
          <p:cNvPr id="8" name="Left Brace 7"/>
          <p:cNvSpPr/>
          <p:nvPr/>
        </p:nvSpPr>
        <p:spPr bwMode="auto">
          <a:xfrm rot="16200000">
            <a:off x="3086100" y="2019301"/>
            <a:ext cx="457200" cy="1295400"/>
          </a:xfrm>
          <a:prstGeom prst="leftBrac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483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l" eaLnBrk="1" hangingPunct="1"/>
            <a:fld id="{0288CD0F-6FC3-4B24-A37C-48FBE392F2A1}" type="slidenum">
              <a:rPr lang="he-IL" altLang="en-US" smtClean="0"/>
              <a:pPr algn="l" eaLnBrk="1" hangingPunct="1"/>
              <a:t>77</a:t>
            </a:fld>
            <a:endParaRPr lang="he-IL" altLang="en-US"/>
          </a:p>
        </p:txBody>
      </p:sp>
      <p:sp>
        <p:nvSpPr>
          <p:cNvPr id="11" name="Left Brace 10"/>
          <p:cNvSpPr/>
          <p:nvPr/>
        </p:nvSpPr>
        <p:spPr bwMode="auto">
          <a:xfrm rot="16200000">
            <a:off x="6591300" y="1638300"/>
            <a:ext cx="457200" cy="2057400"/>
          </a:xfrm>
          <a:prstGeom prst="leftBrac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429000" y="2743200"/>
            <a:ext cx="748923" cy="46166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40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seq1</a:t>
            </a:r>
            <a:endParaRPr lang="he-IL" sz="320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023477" y="2667000"/>
            <a:ext cx="748923" cy="46166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40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seq2</a:t>
            </a:r>
            <a:endParaRPr lang="he-IL" sz="320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Down Arrow 13"/>
          <p:cNvSpPr/>
          <p:nvPr/>
        </p:nvSpPr>
        <p:spPr bwMode="auto">
          <a:xfrm>
            <a:off x="3657600" y="1828800"/>
            <a:ext cx="304800" cy="457200"/>
          </a:xfrm>
          <a:prstGeom prst="down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Down Arrow 14"/>
          <p:cNvSpPr/>
          <p:nvPr/>
        </p:nvSpPr>
        <p:spPr bwMode="auto">
          <a:xfrm>
            <a:off x="7620000" y="1828800"/>
            <a:ext cx="304800" cy="457200"/>
          </a:xfrm>
          <a:prstGeom prst="down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733800" y="1447800"/>
            <a:ext cx="909223" cy="4001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00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c1_last</a:t>
            </a:r>
            <a:endParaRPr lang="he-IL" sz="320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701377" y="1428690"/>
            <a:ext cx="909223" cy="4001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00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c2_last</a:t>
            </a:r>
            <a:endParaRPr lang="he-IL" sz="320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Left Brace 17"/>
          <p:cNvSpPr/>
          <p:nvPr/>
        </p:nvSpPr>
        <p:spPr bwMode="auto">
          <a:xfrm rot="16200000" flipH="1">
            <a:off x="2931468" y="1640532"/>
            <a:ext cx="461664" cy="990600"/>
          </a:xfrm>
          <a:prstGeom prst="leftBrac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Left Brace 18"/>
          <p:cNvSpPr/>
          <p:nvPr/>
        </p:nvSpPr>
        <p:spPr bwMode="auto">
          <a:xfrm rot="16200000" flipH="1">
            <a:off x="6474768" y="1221433"/>
            <a:ext cx="461664" cy="1828800"/>
          </a:xfrm>
          <a:prstGeom prst="leftBrac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400800" y="1581090"/>
            <a:ext cx="724878" cy="4001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00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pref2</a:t>
            </a:r>
            <a:endParaRPr lang="he-IL" sz="320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819400" y="1524000"/>
            <a:ext cx="724878" cy="4001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00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pref1</a:t>
            </a:r>
            <a:endParaRPr lang="he-IL" sz="320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57200" y="2895600"/>
            <a:ext cx="7010400" cy="36009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Observation:</a:t>
            </a:r>
          </a:p>
          <a:p>
            <a:pPr marL="342900" indent="-342900">
              <a:buAutoNum type="arabicPeriod"/>
            </a:pPr>
            <a:r>
              <a:rPr lang="en-US" sz="240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If the last characters of both strings are identical, they are part of the substring.</a:t>
            </a:r>
          </a:p>
          <a:p>
            <a:pPr marL="342900" indent="-342900">
              <a:buAutoNum type="arabicPeriod"/>
            </a:pPr>
            <a:r>
              <a:rPr lang="en-US" sz="240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Otherwise, we have 3 options:</a:t>
            </a:r>
          </a:p>
          <a:p>
            <a:pPr marL="800100" lvl="1" indent="-342900">
              <a:buAutoNum type="arabicPeriod"/>
            </a:pPr>
            <a:r>
              <a:rPr lang="en-US" sz="240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c1_last is part of the LCS</a:t>
            </a:r>
          </a:p>
          <a:p>
            <a:pPr marL="800100" lvl="1" indent="-342900">
              <a:buAutoNum type="arabicPeriod"/>
            </a:pPr>
            <a:r>
              <a:rPr lang="en-US" sz="240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c2_last is part of the LCS</a:t>
            </a:r>
          </a:p>
          <a:p>
            <a:pPr marL="800100" lvl="1" indent="-342900">
              <a:buAutoNum type="arabicPeriod"/>
            </a:pPr>
            <a:r>
              <a:rPr lang="en-US" sz="240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Both c1_last and c2_last are not part of the LCS</a:t>
            </a:r>
            <a:endParaRPr lang="he-IL" sz="240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667000" y="2219980"/>
            <a:ext cx="19050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>
                <a:latin typeface="Times New Roman" pitchFamily="18" charset="0"/>
                <a:cs typeface="Times New Roman" pitchFamily="18" charset="0"/>
              </a:rPr>
              <a:t>HUMAN</a:t>
            </a:r>
            <a:endParaRPr lang="he-IL" sz="2800"/>
          </a:p>
        </p:txBody>
      </p:sp>
      <p:sp>
        <p:nvSpPr>
          <p:cNvPr id="10" name="TextBox 9"/>
          <p:cNvSpPr txBox="1"/>
          <p:nvPr/>
        </p:nvSpPr>
        <p:spPr>
          <a:xfrm>
            <a:off x="5791200" y="2209800"/>
            <a:ext cx="25146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>
                <a:latin typeface="Times New Roman" pitchFamily="18" charset="0"/>
                <a:cs typeface="Times New Roman" pitchFamily="18" charset="0"/>
              </a:rPr>
              <a:t>CHIMPANZEE</a:t>
            </a:r>
            <a:endParaRPr lang="he-IL" sz="2400"/>
          </a:p>
        </p:txBody>
      </p:sp>
    </p:spTree>
    <p:extLst>
      <p:ext uri="{BB962C8B-B14F-4D97-AF65-F5344CB8AC3E}">
        <p14:creationId xmlns:p14="http://schemas.microsoft.com/office/powerpoint/2010/main" val="17593150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228600" y="1447800"/>
            <a:ext cx="8763000" cy="5294313"/>
          </a:xfrm>
        </p:spPr>
        <p:txBody>
          <a:bodyPr>
            <a:normAutofit/>
          </a:bodyPr>
          <a:lstStyle/>
          <a:p>
            <a:pPr>
              <a:buFontTx/>
              <a:buNone/>
              <a:defRPr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FontTx/>
              <a:buNone/>
              <a:defRPr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FontTx/>
              <a:buNone/>
              <a:defRPr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FontTx/>
              <a:buNone/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Find </a:t>
            </a:r>
            <a:r>
              <a:rPr lang="en-US" sz="20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the length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of the LCS of seq</a:t>
            </a:r>
            <a:r>
              <a:rPr lang="en-US" sz="20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and seq</a:t>
            </a:r>
            <a:r>
              <a:rPr lang="en-US" sz="20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FontTx/>
              <a:buNone/>
              <a:defRPr/>
            </a:pPr>
            <a:r>
              <a:rPr lang="en-US" sz="20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Base: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if 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or 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is empty, the length of LCS = 0</a:t>
            </a:r>
          </a:p>
          <a:p>
            <a:pPr>
              <a:buFontTx/>
              <a:buNone/>
              <a:defRPr/>
            </a:pP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  <a:p>
            <a:pPr>
              <a:buFontTx/>
              <a:buNone/>
              <a:defRPr/>
            </a:pPr>
            <a:r>
              <a:rPr lang="en-US" sz="20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Step: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>
              <a:buFontTx/>
              <a:buNone/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if 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last_x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== 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last_y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>
              <a:buFontTx/>
              <a:buNone/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	LCS = lcs_rec(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prefix_x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prefix_y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 + 1</a:t>
            </a:r>
          </a:p>
          <a:p>
            <a:pPr>
              <a:buFontTx/>
              <a:buNone/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</a:t>
            </a:r>
            <a:endParaRPr lang="en-US" sz="24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Recursion – pseudo code</a:t>
            </a:r>
          </a:p>
        </p:txBody>
      </p:sp>
      <p:sp>
        <p:nvSpPr>
          <p:cNvPr id="20483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l" eaLnBrk="1" hangingPunct="1"/>
            <a:fld id="{0288CD0F-6FC3-4B24-A37C-48FBE392F2A1}" type="slidenum">
              <a:rPr lang="he-IL" altLang="en-US" smtClean="0"/>
              <a:pPr algn="l" eaLnBrk="1" hangingPunct="1"/>
              <a:t>78</a:t>
            </a:fld>
            <a:endParaRPr lang="he-IL" altLang="en-US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7AEE136-9946-3D44-BDAC-648126D469DF}"/>
              </a:ext>
            </a:extLst>
          </p:cNvPr>
          <p:cNvGrpSpPr/>
          <p:nvPr/>
        </p:nvGrpSpPr>
        <p:grpSpPr>
          <a:xfrm>
            <a:off x="4343982" y="1337846"/>
            <a:ext cx="4424411" cy="1406583"/>
            <a:chOff x="4343982" y="1337846"/>
            <a:chExt cx="4424411" cy="1406583"/>
          </a:xfrm>
        </p:grpSpPr>
        <p:sp>
          <p:nvSpPr>
            <p:cNvPr id="2" name="Left Brace 1">
              <a:extLst>
                <a:ext uri="{FF2B5EF4-FFF2-40B4-BE49-F238E27FC236}">
                  <a16:creationId xmlns:a16="http://schemas.microsoft.com/office/drawing/2014/main" id="{C6DEFA52-FA8C-D740-9BBB-17F344D71738}"/>
                </a:ext>
              </a:extLst>
            </p:cNvPr>
            <p:cNvSpPr/>
            <p:nvPr/>
          </p:nvSpPr>
          <p:spPr bwMode="auto">
            <a:xfrm rot="16200000">
              <a:off x="5349570" y="1777475"/>
              <a:ext cx="152400" cy="1051102"/>
            </a:xfrm>
            <a:prstGeom prst="leftBrac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Left Brace 8">
              <a:extLst>
                <a:ext uri="{FF2B5EF4-FFF2-40B4-BE49-F238E27FC236}">
                  <a16:creationId xmlns:a16="http://schemas.microsoft.com/office/drawing/2014/main" id="{29381E04-512D-8746-B911-DC559F24C152}"/>
                </a:ext>
              </a:extLst>
            </p:cNvPr>
            <p:cNvSpPr/>
            <p:nvPr/>
          </p:nvSpPr>
          <p:spPr bwMode="auto">
            <a:xfrm rot="16200000">
              <a:off x="7757650" y="1919490"/>
              <a:ext cx="152400" cy="823134"/>
            </a:xfrm>
            <a:prstGeom prst="leftBrac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C839A145-FB0D-AD47-922F-CA7256A9B824}"/>
                </a:ext>
              </a:extLst>
            </p:cNvPr>
            <p:cNvSpPr txBox="1"/>
            <p:nvPr/>
          </p:nvSpPr>
          <p:spPr>
            <a:xfrm>
              <a:off x="4922375" y="2372855"/>
              <a:ext cx="90281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prefix_x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EBB6829-C5A9-1D42-891B-B7E15F32A8EE}"/>
                </a:ext>
              </a:extLst>
            </p:cNvPr>
            <p:cNvSpPr txBox="1"/>
            <p:nvPr/>
          </p:nvSpPr>
          <p:spPr>
            <a:xfrm>
              <a:off x="7320993" y="2405875"/>
              <a:ext cx="90281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prefix_y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292CB8F-814E-CF4B-AEF9-A08A2AEDA8FC}"/>
                </a:ext>
              </a:extLst>
            </p:cNvPr>
            <p:cNvSpPr txBox="1"/>
            <p:nvPr/>
          </p:nvSpPr>
          <p:spPr>
            <a:xfrm>
              <a:off x="4343982" y="1783126"/>
              <a:ext cx="202651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x = x</a:t>
              </a:r>
              <a:r>
                <a:rPr lang="en-US" sz="2400" baseline="-25000" dirty="0"/>
                <a:t>1</a:t>
              </a:r>
              <a:r>
                <a:rPr lang="en-US" sz="2400" dirty="0"/>
                <a:t>x</a:t>
              </a:r>
              <a:r>
                <a:rPr lang="en-US" sz="2400" baseline="-25000" dirty="0"/>
                <a:t>2</a:t>
              </a:r>
              <a:r>
                <a:rPr lang="en-US" sz="2400" dirty="0"/>
                <a:t>x</a:t>
              </a:r>
              <a:r>
                <a:rPr lang="en-US" sz="2400" baseline="-25000" dirty="0"/>
                <a:t>3</a:t>
              </a:r>
              <a:r>
                <a:rPr lang="en-US" sz="2400" dirty="0"/>
                <a:t>x</a:t>
              </a:r>
              <a:r>
                <a:rPr lang="en-US" sz="2400" baseline="-25000" dirty="0"/>
                <a:t>4</a:t>
              </a:r>
              <a:r>
                <a:rPr lang="en-US" sz="2400" dirty="0"/>
                <a:t>x</a:t>
              </a:r>
              <a:r>
                <a:rPr lang="en-US" sz="2400" baseline="-25000" dirty="0"/>
                <a:t>5</a:t>
              </a:r>
              <a:endParaRPr lang="en-US" sz="2400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17AE3A4-D01B-2E47-9668-6DFC20D524C3}"/>
                </a:ext>
              </a:extLst>
            </p:cNvPr>
            <p:cNvSpPr txBox="1"/>
            <p:nvPr/>
          </p:nvSpPr>
          <p:spPr>
            <a:xfrm>
              <a:off x="6892992" y="1813036"/>
              <a:ext cx="175881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y = y</a:t>
              </a:r>
              <a:r>
                <a:rPr lang="en-US" sz="2400" baseline="-25000" dirty="0"/>
                <a:t>1</a:t>
              </a:r>
              <a:r>
                <a:rPr lang="en-US" sz="2400" dirty="0"/>
                <a:t>y</a:t>
              </a:r>
              <a:r>
                <a:rPr lang="en-US" sz="2400" baseline="-25000" dirty="0"/>
                <a:t>2</a:t>
              </a:r>
              <a:r>
                <a:rPr lang="en-US" sz="2400" dirty="0"/>
                <a:t>y</a:t>
              </a:r>
              <a:r>
                <a:rPr lang="en-US" sz="2400" baseline="-25000" dirty="0"/>
                <a:t>3</a:t>
              </a:r>
              <a:r>
                <a:rPr lang="en-US" sz="2400" dirty="0"/>
                <a:t>y</a:t>
              </a:r>
              <a:r>
                <a:rPr lang="en-US" sz="2400" baseline="-25000" dirty="0"/>
                <a:t>4</a:t>
              </a:r>
              <a:endParaRPr lang="en-US" sz="2400" dirty="0"/>
            </a:p>
          </p:txBody>
        </p:sp>
        <p:sp>
          <p:nvSpPr>
            <p:cNvPr id="14" name="Left Brace 13">
              <a:extLst>
                <a:ext uri="{FF2B5EF4-FFF2-40B4-BE49-F238E27FC236}">
                  <a16:creationId xmlns:a16="http://schemas.microsoft.com/office/drawing/2014/main" id="{30FA29CD-E4D8-3949-BDF3-564A8424F481}"/>
                </a:ext>
              </a:extLst>
            </p:cNvPr>
            <p:cNvSpPr/>
            <p:nvPr/>
          </p:nvSpPr>
          <p:spPr bwMode="auto">
            <a:xfrm rot="5400000">
              <a:off x="6044053" y="1647180"/>
              <a:ext cx="152401" cy="265673"/>
            </a:xfrm>
            <a:prstGeom prst="leftBrac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Left Brace 14">
              <a:extLst>
                <a:ext uri="{FF2B5EF4-FFF2-40B4-BE49-F238E27FC236}">
                  <a16:creationId xmlns:a16="http://schemas.microsoft.com/office/drawing/2014/main" id="{E65B67C8-38DE-5744-BF28-5ECB657F09B6}"/>
                </a:ext>
              </a:extLst>
            </p:cNvPr>
            <p:cNvSpPr/>
            <p:nvPr/>
          </p:nvSpPr>
          <p:spPr bwMode="auto">
            <a:xfrm rot="5400000">
              <a:off x="8332159" y="1680200"/>
              <a:ext cx="152401" cy="265673"/>
            </a:xfrm>
            <a:prstGeom prst="leftBrac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9CDEDCD-7BD7-8340-BF4B-48354998AD1B}"/>
                </a:ext>
              </a:extLst>
            </p:cNvPr>
            <p:cNvSpPr txBox="1"/>
            <p:nvPr/>
          </p:nvSpPr>
          <p:spPr>
            <a:xfrm>
              <a:off x="8048324" y="1337846"/>
              <a:ext cx="72006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last_y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E4DE691-E07F-EC4A-B7B3-CE9E75DDC7ED}"/>
                </a:ext>
              </a:extLst>
            </p:cNvPr>
            <p:cNvSpPr txBox="1"/>
            <p:nvPr/>
          </p:nvSpPr>
          <p:spPr>
            <a:xfrm>
              <a:off x="5760218" y="1337846"/>
              <a:ext cx="72006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last_x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EF3D833-3E2B-0941-950D-09B30A912ACD}"/>
              </a:ext>
            </a:extLst>
          </p:cNvPr>
          <p:cNvGrpSpPr/>
          <p:nvPr/>
        </p:nvGrpSpPr>
        <p:grpSpPr>
          <a:xfrm>
            <a:off x="4754501" y="3631900"/>
            <a:ext cx="4157691" cy="1409312"/>
            <a:chOff x="4754501" y="3631900"/>
            <a:chExt cx="4157691" cy="1409312"/>
          </a:xfrm>
        </p:grpSpPr>
        <p:sp>
          <p:nvSpPr>
            <p:cNvPr id="19" name="Cloud Callout 18">
              <a:extLst>
                <a:ext uri="{FF2B5EF4-FFF2-40B4-BE49-F238E27FC236}">
                  <a16:creationId xmlns:a16="http://schemas.microsoft.com/office/drawing/2014/main" id="{27D993B5-050B-0E4A-AF33-7DA6073B4350}"/>
                </a:ext>
              </a:extLst>
            </p:cNvPr>
            <p:cNvSpPr/>
            <p:nvPr/>
          </p:nvSpPr>
          <p:spPr bwMode="auto">
            <a:xfrm>
              <a:off x="4754501" y="3631900"/>
              <a:ext cx="3957285" cy="1409312"/>
            </a:xfrm>
            <a:prstGeom prst="cloudCallout">
              <a:avLst>
                <a:gd name="adj1" fmla="val -68225"/>
                <a:gd name="adj2" fmla="val 33155"/>
              </a:avLst>
            </a:prstGeom>
            <a:gradFill flip="none" rotWithShape="1">
              <a:gsLst>
                <a:gs pos="19000">
                  <a:schemeClr val="bg1"/>
                </a:gs>
                <a:gs pos="66000">
                  <a:srgbClr val="F3D3F3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1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3DCF4E6-13B5-0040-84AF-8E5752ECC2BB}"/>
                </a:ext>
              </a:extLst>
            </p:cNvPr>
            <p:cNvSpPr txBox="1"/>
            <p:nvPr/>
          </p:nvSpPr>
          <p:spPr>
            <a:xfrm>
              <a:off x="5247796" y="3868545"/>
              <a:ext cx="3664396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lcs_rec(“ab</a:t>
              </a:r>
              <a:r>
                <a:rPr lang="en-US" dirty="0">
                  <a:solidFill>
                    <a:srgbClr val="FF0000"/>
                  </a:solidFill>
                </a:rPr>
                <a:t>c</a:t>
              </a:r>
              <a:r>
                <a:rPr lang="en-US" dirty="0"/>
                <a:t>”, “a</a:t>
              </a:r>
              <a:r>
                <a:rPr lang="en-US" dirty="0">
                  <a:solidFill>
                    <a:srgbClr val="FF0000"/>
                  </a:solidFill>
                </a:rPr>
                <a:t>c</a:t>
              </a:r>
              <a:r>
                <a:rPr lang="en-US" dirty="0"/>
                <a:t>”) = </a:t>
              </a:r>
            </a:p>
            <a:p>
              <a:r>
                <a:rPr lang="en-US" dirty="0"/>
                <a:t>        lcs_rec(“ab”, “a”) + 1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48251726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Recursion – pseudo code</a:t>
            </a:r>
          </a:p>
        </p:txBody>
      </p:sp>
      <p:sp>
        <p:nvSpPr>
          <p:cNvPr id="20483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rtl="1" eaLnBrk="1" hangingPunct="1"/>
            <a:fld id="{0288CD0F-6FC3-4B24-A37C-48FBE392F2A1}" type="slidenum">
              <a:rPr lang="he-IL" altLang="en-US" smtClean="0"/>
              <a:pPr algn="r" rtl="1" eaLnBrk="1" hangingPunct="1"/>
              <a:t>79</a:t>
            </a:fld>
            <a:endParaRPr lang="he-IL" alt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228600" y="1447800"/>
            <a:ext cx="8763000" cy="5294313"/>
          </a:xfrm>
        </p:spPr>
        <p:txBody>
          <a:bodyPr>
            <a:normAutofit/>
          </a:bodyPr>
          <a:lstStyle/>
          <a:p>
            <a:pPr>
              <a:buFontTx/>
              <a:buNone/>
              <a:defRPr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FontTx/>
              <a:buNone/>
              <a:defRPr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FontTx/>
              <a:buNone/>
              <a:defRPr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FontTx/>
              <a:buNone/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Find </a:t>
            </a:r>
            <a:r>
              <a:rPr lang="en-US" sz="20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the length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of the LCS of seq</a:t>
            </a:r>
            <a:r>
              <a:rPr lang="en-US" sz="20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and seq</a:t>
            </a:r>
            <a:r>
              <a:rPr lang="en-US" sz="20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FontTx/>
              <a:buNone/>
              <a:defRPr/>
            </a:pPr>
            <a:r>
              <a:rPr lang="en-US" sz="20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Base: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if 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or 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is empty, the length of LCS = 0</a:t>
            </a:r>
          </a:p>
          <a:p>
            <a:pPr>
              <a:buFontTx/>
              <a:buNone/>
              <a:defRPr/>
            </a:pP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  <a:p>
            <a:pPr>
              <a:buFontTx/>
              <a:buNone/>
              <a:defRPr/>
            </a:pPr>
            <a:r>
              <a:rPr lang="en-US" sz="20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Step: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>
              <a:buFontTx/>
              <a:buNone/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if 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last_x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== 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last_y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>
              <a:buFontTx/>
              <a:buNone/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	LCS = lcs_rec(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prefix_x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prefix_y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 + 1</a:t>
            </a:r>
          </a:p>
          <a:p>
            <a:pPr>
              <a:buFontTx/>
              <a:buNone/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else: </a:t>
            </a:r>
          </a:p>
          <a:p>
            <a:pPr>
              <a:buFontTx/>
              <a:buNone/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		choose the longer LCS out of:</a:t>
            </a:r>
          </a:p>
          <a:p>
            <a:pPr>
              <a:buFontTx/>
              <a:buNone/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		lcs_rec(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prefix_x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, 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y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) and lcs_rec(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x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, 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prefix_y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)</a:t>
            </a:r>
            <a:endParaRPr lang="en-US" sz="24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Right Brace 31">
            <a:extLst>
              <a:ext uri="{FF2B5EF4-FFF2-40B4-BE49-F238E27FC236}">
                <a16:creationId xmlns:a16="http://schemas.microsoft.com/office/drawing/2014/main" id="{865F160D-9822-3040-A386-7894E03EF8F6}"/>
              </a:ext>
            </a:extLst>
          </p:cNvPr>
          <p:cNvSpPr/>
          <p:nvPr/>
        </p:nvSpPr>
        <p:spPr bwMode="auto">
          <a:xfrm rot="5400000">
            <a:off x="3191903" y="4000502"/>
            <a:ext cx="245593" cy="2819400"/>
          </a:xfrm>
          <a:prstGeom prst="rightBrac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ight Brace 32">
            <a:extLst>
              <a:ext uri="{FF2B5EF4-FFF2-40B4-BE49-F238E27FC236}">
                <a16:creationId xmlns:a16="http://schemas.microsoft.com/office/drawing/2014/main" id="{20B99FD5-BA54-4A47-8ABA-DF68E89E8298}"/>
              </a:ext>
            </a:extLst>
          </p:cNvPr>
          <p:cNvSpPr/>
          <p:nvPr/>
        </p:nvSpPr>
        <p:spPr bwMode="auto">
          <a:xfrm rot="5400000">
            <a:off x="2068924" y="5452036"/>
            <a:ext cx="245593" cy="2133600"/>
          </a:xfrm>
          <a:prstGeom prst="rightBrace">
            <a:avLst/>
          </a:prstGeom>
          <a:noFill/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ight Brace 33">
            <a:extLst>
              <a:ext uri="{FF2B5EF4-FFF2-40B4-BE49-F238E27FC236}">
                <a16:creationId xmlns:a16="http://schemas.microsoft.com/office/drawing/2014/main" id="{AEEE42B8-30FE-DF41-B4D6-443EE3AF99D9}"/>
              </a:ext>
            </a:extLst>
          </p:cNvPr>
          <p:cNvSpPr/>
          <p:nvPr/>
        </p:nvSpPr>
        <p:spPr bwMode="auto">
          <a:xfrm rot="5400000">
            <a:off x="4603106" y="5507189"/>
            <a:ext cx="245593" cy="2068631"/>
          </a:xfrm>
          <a:prstGeom prst="rightBrace">
            <a:avLst/>
          </a:prstGeom>
          <a:noFill/>
          <a:ln w="2540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1B21ABF-E54E-8F44-ADEC-93DFBF3DD531}"/>
              </a:ext>
            </a:extLst>
          </p:cNvPr>
          <p:cNvGrpSpPr/>
          <p:nvPr/>
        </p:nvGrpSpPr>
        <p:grpSpPr>
          <a:xfrm>
            <a:off x="5760218" y="4642506"/>
            <a:ext cx="3155182" cy="890492"/>
            <a:chOff x="5760218" y="4642506"/>
            <a:chExt cx="3155182" cy="890492"/>
          </a:xfrm>
        </p:grpSpPr>
        <p:sp>
          <p:nvSpPr>
            <p:cNvPr id="23" name="TextBox 22"/>
            <p:cNvSpPr txBox="1"/>
            <p:nvPr/>
          </p:nvSpPr>
          <p:spPr>
            <a:xfrm>
              <a:off x="5796993" y="4747031"/>
              <a:ext cx="3048000" cy="707886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000" dirty="0">
                  <a:solidFill>
                    <a:srgbClr val="003399"/>
                  </a:solidFill>
                  <a:latin typeface="Times New Roman" pitchFamily="18" charset="0"/>
                  <a:cs typeface="Times New Roman" pitchFamily="18" charset="0"/>
                </a:rPr>
                <a:t>What about the option    lcs_rec(</a:t>
              </a:r>
              <a:r>
                <a:rPr lang="en-US" sz="2000" dirty="0">
                  <a:latin typeface="Times New Roman" pitchFamily="18" charset="0"/>
                  <a:cs typeface="Times New Roman" pitchFamily="18" charset="0"/>
                </a:rPr>
                <a:t>prefix_x</a:t>
              </a:r>
              <a:r>
                <a:rPr lang="en-US" sz="2000" dirty="0">
                  <a:solidFill>
                    <a:srgbClr val="003399"/>
                  </a:solidFill>
                  <a:latin typeface="Times New Roman" pitchFamily="18" charset="0"/>
                  <a:cs typeface="Times New Roman" pitchFamily="18" charset="0"/>
                </a:rPr>
                <a:t>, </a:t>
              </a:r>
              <a:r>
                <a:rPr lang="en-US" sz="2000" dirty="0">
                  <a:latin typeface="Times New Roman" pitchFamily="18" charset="0"/>
                  <a:cs typeface="Times New Roman" pitchFamily="18" charset="0"/>
                </a:rPr>
                <a:t>prefix_y</a:t>
              </a:r>
              <a:r>
                <a:rPr lang="en-US" sz="2000" dirty="0">
                  <a:solidFill>
                    <a:srgbClr val="003399"/>
                  </a:solidFill>
                  <a:latin typeface="Times New Roman" pitchFamily="18" charset="0"/>
                  <a:cs typeface="Times New Roman" pitchFamily="18" charset="0"/>
                </a:rPr>
                <a:t>)?</a:t>
              </a:r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5A123B08-DCA1-0944-9C33-C206DCD99145}"/>
                </a:ext>
              </a:extLst>
            </p:cNvPr>
            <p:cNvSpPr/>
            <p:nvPr/>
          </p:nvSpPr>
          <p:spPr bwMode="auto">
            <a:xfrm>
              <a:off x="5760218" y="4642506"/>
              <a:ext cx="3155182" cy="890492"/>
            </a:xfrm>
            <a:prstGeom prst="roundRect">
              <a:avLst/>
            </a:prstGeom>
            <a:noFill/>
            <a:ln w="25400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1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C2F95971-8677-8449-BF40-9DB3FB23976A}"/>
              </a:ext>
            </a:extLst>
          </p:cNvPr>
          <p:cNvGrpSpPr/>
          <p:nvPr/>
        </p:nvGrpSpPr>
        <p:grpSpPr>
          <a:xfrm>
            <a:off x="4343982" y="1337846"/>
            <a:ext cx="4424411" cy="1406583"/>
            <a:chOff x="4343982" y="1337846"/>
            <a:chExt cx="4424411" cy="1406583"/>
          </a:xfrm>
        </p:grpSpPr>
        <p:sp>
          <p:nvSpPr>
            <p:cNvPr id="37" name="Left Brace 36">
              <a:extLst>
                <a:ext uri="{FF2B5EF4-FFF2-40B4-BE49-F238E27FC236}">
                  <a16:creationId xmlns:a16="http://schemas.microsoft.com/office/drawing/2014/main" id="{310D2D7A-137E-8341-A94D-AE4DC25438B3}"/>
                </a:ext>
              </a:extLst>
            </p:cNvPr>
            <p:cNvSpPr/>
            <p:nvPr/>
          </p:nvSpPr>
          <p:spPr bwMode="auto">
            <a:xfrm rot="16200000">
              <a:off x="5349570" y="1777475"/>
              <a:ext cx="152400" cy="1051102"/>
            </a:xfrm>
            <a:prstGeom prst="leftBrac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Left Brace 37">
              <a:extLst>
                <a:ext uri="{FF2B5EF4-FFF2-40B4-BE49-F238E27FC236}">
                  <a16:creationId xmlns:a16="http://schemas.microsoft.com/office/drawing/2014/main" id="{049CBCF6-9EB0-1048-B5A3-4290BFF3B458}"/>
                </a:ext>
              </a:extLst>
            </p:cNvPr>
            <p:cNvSpPr/>
            <p:nvPr/>
          </p:nvSpPr>
          <p:spPr bwMode="auto">
            <a:xfrm rot="16200000">
              <a:off x="7757650" y="1919490"/>
              <a:ext cx="152400" cy="823134"/>
            </a:xfrm>
            <a:prstGeom prst="leftBrac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CA851AB7-3B9C-9B43-A8C4-A266750F0355}"/>
                </a:ext>
              </a:extLst>
            </p:cNvPr>
            <p:cNvSpPr txBox="1"/>
            <p:nvPr/>
          </p:nvSpPr>
          <p:spPr>
            <a:xfrm>
              <a:off x="4922375" y="2372855"/>
              <a:ext cx="90281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prefix_x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D063C6A-6BA4-E148-98DE-FB9B179D4BB3}"/>
                </a:ext>
              </a:extLst>
            </p:cNvPr>
            <p:cNvSpPr txBox="1"/>
            <p:nvPr/>
          </p:nvSpPr>
          <p:spPr>
            <a:xfrm>
              <a:off x="7320993" y="2405875"/>
              <a:ext cx="90281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prefix_y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4984088B-14B3-E840-B848-197E1B7AD22D}"/>
                </a:ext>
              </a:extLst>
            </p:cNvPr>
            <p:cNvSpPr txBox="1"/>
            <p:nvPr/>
          </p:nvSpPr>
          <p:spPr>
            <a:xfrm>
              <a:off x="4343982" y="1783126"/>
              <a:ext cx="202651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x = x</a:t>
              </a:r>
              <a:r>
                <a:rPr lang="en-US" sz="2400" baseline="-25000" dirty="0"/>
                <a:t>1</a:t>
              </a:r>
              <a:r>
                <a:rPr lang="en-US" sz="2400" dirty="0"/>
                <a:t>x</a:t>
              </a:r>
              <a:r>
                <a:rPr lang="en-US" sz="2400" baseline="-25000" dirty="0"/>
                <a:t>2</a:t>
              </a:r>
              <a:r>
                <a:rPr lang="en-US" sz="2400" dirty="0"/>
                <a:t>x</a:t>
              </a:r>
              <a:r>
                <a:rPr lang="en-US" sz="2400" baseline="-25000" dirty="0"/>
                <a:t>3</a:t>
              </a:r>
              <a:r>
                <a:rPr lang="en-US" sz="2400" dirty="0"/>
                <a:t>x</a:t>
              </a:r>
              <a:r>
                <a:rPr lang="en-US" sz="2400" baseline="-25000" dirty="0"/>
                <a:t>4</a:t>
              </a:r>
              <a:r>
                <a:rPr lang="en-US" sz="2400" dirty="0"/>
                <a:t>x</a:t>
              </a:r>
              <a:r>
                <a:rPr lang="en-US" sz="2400" baseline="-25000" dirty="0"/>
                <a:t>5</a:t>
              </a:r>
              <a:endParaRPr lang="en-US" sz="2400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C0BAA122-E366-F642-A13E-C254D53C4473}"/>
                </a:ext>
              </a:extLst>
            </p:cNvPr>
            <p:cNvSpPr txBox="1"/>
            <p:nvPr/>
          </p:nvSpPr>
          <p:spPr>
            <a:xfrm>
              <a:off x="6892992" y="1813036"/>
              <a:ext cx="175881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y = y</a:t>
              </a:r>
              <a:r>
                <a:rPr lang="en-US" sz="2400" baseline="-25000" dirty="0"/>
                <a:t>1</a:t>
              </a:r>
              <a:r>
                <a:rPr lang="en-US" sz="2400" dirty="0"/>
                <a:t>y</a:t>
              </a:r>
              <a:r>
                <a:rPr lang="en-US" sz="2400" baseline="-25000" dirty="0"/>
                <a:t>2</a:t>
              </a:r>
              <a:r>
                <a:rPr lang="en-US" sz="2400" dirty="0"/>
                <a:t>y</a:t>
              </a:r>
              <a:r>
                <a:rPr lang="en-US" sz="2400" baseline="-25000" dirty="0"/>
                <a:t>3</a:t>
              </a:r>
              <a:r>
                <a:rPr lang="en-US" sz="2400" dirty="0"/>
                <a:t>y</a:t>
              </a:r>
              <a:r>
                <a:rPr lang="en-US" sz="2400" baseline="-25000" dirty="0"/>
                <a:t>4</a:t>
              </a:r>
              <a:endParaRPr lang="en-US" sz="2400" dirty="0"/>
            </a:p>
          </p:txBody>
        </p:sp>
        <p:sp>
          <p:nvSpPr>
            <p:cNvPr id="43" name="Left Brace 42">
              <a:extLst>
                <a:ext uri="{FF2B5EF4-FFF2-40B4-BE49-F238E27FC236}">
                  <a16:creationId xmlns:a16="http://schemas.microsoft.com/office/drawing/2014/main" id="{65A0B5C5-3CCE-A345-9EFC-FE90E30988D9}"/>
                </a:ext>
              </a:extLst>
            </p:cNvPr>
            <p:cNvSpPr/>
            <p:nvPr/>
          </p:nvSpPr>
          <p:spPr bwMode="auto">
            <a:xfrm rot="5400000">
              <a:off x="6044053" y="1647180"/>
              <a:ext cx="152401" cy="265673"/>
            </a:xfrm>
            <a:prstGeom prst="leftBrac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Left Brace 43">
              <a:extLst>
                <a:ext uri="{FF2B5EF4-FFF2-40B4-BE49-F238E27FC236}">
                  <a16:creationId xmlns:a16="http://schemas.microsoft.com/office/drawing/2014/main" id="{52AC2707-9C34-434B-A059-A8EA6EEB13F8}"/>
                </a:ext>
              </a:extLst>
            </p:cNvPr>
            <p:cNvSpPr/>
            <p:nvPr/>
          </p:nvSpPr>
          <p:spPr bwMode="auto">
            <a:xfrm rot="5400000">
              <a:off x="8332159" y="1680200"/>
              <a:ext cx="152401" cy="265673"/>
            </a:xfrm>
            <a:prstGeom prst="leftBrac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DACB8663-2AE8-354E-8EF5-F065B70F9D64}"/>
                </a:ext>
              </a:extLst>
            </p:cNvPr>
            <p:cNvSpPr txBox="1"/>
            <p:nvPr/>
          </p:nvSpPr>
          <p:spPr>
            <a:xfrm>
              <a:off x="8048324" y="1337846"/>
              <a:ext cx="72006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last_y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A9DE49A5-E19D-0A4D-902C-E85273D9C2FF}"/>
                </a:ext>
              </a:extLst>
            </p:cNvPr>
            <p:cNvSpPr txBox="1"/>
            <p:nvPr/>
          </p:nvSpPr>
          <p:spPr>
            <a:xfrm>
              <a:off x="5760218" y="1337846"/>
              <a:ext cx="72006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last_x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22617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ACA59B1-0AA8-4BD7-B91A-57C5E9AA3525}" type="slidenum">
              <a:rPr lang="he-IL" smtClean="0">
                <a:latin typeface="Arial" pitchFamily="34" charset="0"/>
                <a:cs typeface="Arial" pitchFamily="34" charset="0"/>
              </a:rPr>
              <a:pPr/>
              <a:t>8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8195" name="Rectangle 2"/>
          <p:cNvSpPr>
            <a:spLocks noChangeArrowheads="1"/>
          </p:cNvSpPr>
          <p:nvPr/>
        </p:nvSpPr>
        <p:spPr bwMode="auto">
          <a:xfrm>
            <a:off x="457200" y="-762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440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Redundant Calls</a:t>
            </a:r>
          </a:p>
        </p:txBody>
      </p:sp>
      <p:grpSp>
        <p:nvGrpSpPr>
          <p:cNvPr id="2" name="Organization Chart 2"/>
          <p:cNvGrpSpPr>
            <a:grpSpLocks noChangeAspect="1"/>
          </p:cNvGrpSpPr>
          <p:nvPr/>
        </p:nvGrpSpPr>
        <p:grpSpPr bwMode="auto">
          <a:xfrm>
            <a:off x="1160463" y="2087563"/>
            <a:ext cx="3870325" cy="4114800"/>
            <a:chOff x="2746" y="1680"/>
            <a:chExt cx="2437" cy="2592"/>
          </a:xfrm>
        </p:grpSpPr>
        <p:cxnSp>
          <p:nvCxnSpPr>
            <p:cNvPr id="8209" name="_s1028"/>
            <p:cNvCxnSpPr>
              <a:cxnSpLocks noChangeShapeType="1"/>
              <a:endCxn id="8220" idx="2"/>
            </p:cNvCxnSpPr>
            <p:nvPr/>
          </p:nvCxnSpPr>
          <p:spPr bwMode="auto">
            <a:xfrm rot="10800000">
              <a:off x="3013" y="3123"/>
              <a:ext cx="88" cy="958"/>
            </a:xfrm>
            <a:prstGeom prst="bentConnector2">
              <a:avLst/>
            </a:prstGeom>
            <a:gradFill flip="none" rotWithShape="1">
              <a:gsLst>
                <a:gs pos="19000">
                  <a:schemeClr val="bg1"/>
                </a:gs>
                <a:gs pos="88000">
                  <a:srgbClr val="99CCFF"/>
                </a:gs>
              </a:gsLst>
              <a:path path="rect">
                <a:fillToRect l="50000" t="50000" r="50000" b="50000"/>
              </a:path>
              <a:tileRect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8210" name="_s1029"/>
            <p:cNvCxnSpPr>
              <a:cxnSpLocks noChangeShapeType="1"/>
              <a:stCxn id="8224" idx="1"/>
              <a:endCxn id="8220" idx="2"/>
            </p:cNvCxnSpPr>
            <p:nvPr/>
          </p:nvCxnSpPr>
          <p:spPr bwMode="auto">
            <a:xfrm rot="10800000">
              <a:off x="3013" y="3123"/>
              <a:ext cx="88" cy="383"/>
            </a:xfrm>
            <a:prstGeom prst="bentConnector2">
              <a:avLst/>
            </a:prstGeom>
            <a:gradFill flip="none" rotWithShape="1">
              <a:gsLst>
                <a:gs pos="19000">
                  <a:schemeClr val="bg1"/>
                </a:gs>
                <a:gs pos="88000">
                  <a:srgbClr val="99CCFF"/>
                </a:gs>
              </a:gsLst>
              <a:path path="rect">
                <a:fillToRect l="50000" t="50000" r="50000" b="50000"/>
              </a:path>
              <a:tileRect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8211" name="_s1030"/>
            <p:cNvCxnSpPr>
              <a:cxnSpLocks noChangeShapeType="1"/>
              <a:stCxn id="8223" idx="0"/>
              <a:endCxn id="8219" idx="2"/>
            </p:cNvCxnSpPr>
            <p:nvPr/>
          </p:nvCxnSpPr>
          <p:spPr bwMode="auto">
            <a:xfrm rot="5400000" flipH="1">
              <a:off x="4665" y="2490"/>
              <a:ext cx="191" cy="312"/>
            </a:xfrm>
            <a:prstGeom prst="bentConnector3">
              <a:avLst>
                <a:gd name="adj1" fmla="val 37694"/>
              </a:avLst>
            </a:prstGeom>
            <a:gradFill flip="none" rotWithShape="1">
              <a:gsLst>
                <a:gs pos="19000">
                  <a:schemeClr val="bg1"/>
                </a:gs>
                <a:gs pos="88000">
                  <a:srgbClr val="99CCFF"/>
                </a:gs>
              </a:gsLst>
              <a:path path="rect">
                <a:fillToRect l="50000" t="50000" r="50000" b="50000"/>
              </a:path>
              <a:tileRect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8212" name="_s1031"/>
            <p:cNvCxnSpPr>
              <a:cxnSpLocks noChangeShapeType="1"/>
              <a:stCxn id="8222" idx="0"/>
              <a:endCxn id="8219" idx="2"/>
            </p:cNvCxnSpPr>
            <p:nvPr/>
          </p:nvCxnSpPr>
          <p:spPr bwMode="auto">
            <a:xfrm rot="-5400000">
              <a:off x="4354" y="2491"/>
              <a:ext cx="191" cy="310"/>
            </a:xfrm>
            <a:prstGeom prst="bentConnector3">
              <a:avLst>
                <a:gd name="adj1" fmla="val 37694"/>
              </a:avLst>
            </a:prstGeom>
            <a:gradFill flip="none" rotWithShape="1">
              <a:gsLst>
                <a:gs pos="19000">
                  <a:schemeClr val="bg1"/>
                </a:gs>
                <a:gs pos="88000">
                  <a:srgbClr val="99CCFF"/>
                </a:gs>
              </a:gsLst>
              <a:path path="rect">
                <a:fillToRect l="50000" t="50000" r="50000" b="50000"/>
              </a:path>
              <a:tileRect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8213" name="_s1032"/>
            <p:cNvCxnSpPr>
              <a:cxnSpLocks noChangeShapeType="1"/>
              <a:stCxn id="8221" idx="0"/>
            </p:cNvCxnSpPr>
            <p:nvPr/>
          </p:nvCxnSpPr>
          <p:spPr bwMode="auto">
            <a:xfrm rot="5400000" flipH="1">
              <a:off x="3384" y="2490"/>
              <a:ext cx="191" cy="311"/>
            </a:xfrm>
            <a:prstGeom prst="bentConnector3">
              <a:avLst>
                <a:gd name="adj1" fmla="val 37694"/>
              </a:avLst>
            </a:prstGeom>
            <a:gradFill flip="none" rotWithShape="1">
              <a:gsLst>
                <a:gs pos="19000">
                  <a:schemeClr val="bg1"/>
                </a:gs>
                <a:gs pos="88000">
                  <a:srgbClr val="99CCFF"/>
                </a:gs>
              </a:gsLst>
              <a:path path="rect">
                <a:fillToRect l="50000" t="50000" r="50000" b="50000"/>
              </a:path>
              <a:tileRect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8214" name="_s1033"/>
            <p:cNvCxnSpPr>
              <a:cxnSpLocks noChangeShapeType="1"/>
              <a:stCxn id="8220" idx="0"/>
            </p:cNvCxnSpPr>
            <p:nvPr/>
          </p:nvCxnSpPr>
          <p:spPr bwMode="auto">
            <a:xfrm rot="-5400000">
              <a:off x="3073" y="2490"/>
              <a:ext cx="191" cy="311"/>
            </a:xfrm>
            <a:prstGeom prst="bentConnector3">
              <a:avLst>
                <a:gd name="adj1" fmla="val 37694"/>
              </a:avLst>
            </a:prstGeom>
            <a:gradFill flip="none" rotWithShape="1">
              <a:gsLst>
                <a:gs pos="19000">
                  <a:schemeClr val="bg1"/>
                </a:gs>
                <a:gs pos="88000">
                  <a:srgbClr val="99CCFF"/>
                </a:gs>
              </a:gsLst>
              <a:path path="rect">
                <a:fillToRect l="50000" t="50000" r="50000" b="50000"/>
              </a:path>
              <a:tileRect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8215" name="_s1034"/>
            <p:cNvCxnSpPr>
              <a:cxnSpLocks noChangeShapeType="1"/>
              <a:stCxn id="8219" idx="0"/>
              <a:endCxn id="8217" idx="2"/>
            </p:cNvCxnSpPr>
            <p:nvPr/>
          </p:nvCxnSpPr>
          <p:spPr bwMode="auto">
            <a:xfrm rot="5400000" flipH="1">
              <a:off x="4199" y="1804"/>
              <a:ext cx="191" cy="621"/>
            </a:xfrm>
            <a:prstGeom prst="bentConnector3">
              <a:avLst>
                <a:gd name="adj1" fmla="val 37694"/>
              </a:avLst>
            </a:prstGeom>
            <a:gradFill flip="none" rotWithShape="1">
              <a:gsLst>
                <a:gs pos="19000">
                  <a:schemeClr val="bg1"/>
                </a:gs>
                <a:gs pos="88000">
                  <a:srgbClr val="99CCFF"/>
                </a:gs>
              </a:gsLst>
              <a:path path="rect">
                <a:fillToRect l="50000" t="50000" r="50000" b="50000"/>
              </a:path>
              <a:tileRect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8216" name="_s1035"/>
            <p:cNvCxnSpPr>
              <a:cxnSpLocks noChangeShapeType="1"/>
              <a:stCxn id="8218" idx="0"/>
              <a:endCxn id="8217" idx="2"/>
            </p:cNvCxnSpPr>
            <p:nvPr/>
          </p:nvCxnSpPr>
          <p:spPr bwMode="auto">
            <a:xfrm rot="-5400000">
              <a:off x="3577" y="1804"/>
              <a:ext cx="191" cy="622"/>
            </a:xfrm>
            <a:prstGeom prst="bentConnector3">
              <a:avLst>
                <a:gd name="adj1" fmla="val 37694"/>
              </a:avLst>
            </a:prstGeom>
            <a:gradFill flip="none" rotWithShape="1">
              <a:gsLst>
                <a:gs pos="19000">
                  <a:schemeClr val="bg1"/>
                </a:gs>
                <a:gs pos="88000">
                  <a:srgbClr val="99CCFF"/>
                </a:gs>
              </a:gsLst>
              <a:path path="rect">
                <a:fillToRect l="50000" t="50000" r="50000" b="50000"/>
              </a:path>
              <a:tileRect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8217" name="_s1036"/>
            <p:cNvSpPr>
              <a:spLocks noChangeArrowheads="1"/>
            </p:cNvSpPr>
            <p:nvPr/>
          </p:nvSpPr>
          <p:spPr bwMode="auto">
            <a:xfrm>
              <a:off x="3744" y="1680"/>
              <a:ext cx="479" cy="339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19000">
                  <a:schemeClr val="bg1"/>
                </a:gs>
                <a:gs pos="88000">
                  <a:srgbClr val="99CCFF"/>
                </a:gs>
              </a:gsLst>
              <a:path path="rect">
                <a:fillToRect l="50000" t="50000" r="50000" b="50000"/>
              </a:path>
              <a:tileRect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64008" tIns="32004" rIns="64008" bIns="32004" anchor="ctr"/>
            <a:lstStyle/>
            <a:p>
              <a:pPr algn="ctr"/>
              <a:r>
                <a:rPr lang="en-US" sz="1300">
                  <a:latin typeface="Tahoma" pitchFamily="34" charset="0"/>
                </a:rPr>
                <a:t>Fib(4)</a:t>
              </a:r>
            </a:p>
          </p:txBody>
        </p:sp>
        <p:sp>
          <p:nvSpPr>
            <p:cNvPr id="8218" name="_s1037"/>
            <p:cNvSpPr>
              <a:spLocks noChangeArrowheads="1"/>
            </p:cNvSpPr>
            <p:nvPr/>
          </p:nvSpPr>
          <p:spPr bwMode="auto">
            <a:xfrm>
              <a:off x="3144" y="2210"/>
              <a:ext cx="435" cy="340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19000">
                  <a:schemeClr val="bg1"/>
                </a:gs>
                <a:gs pos="88000">
                  <a:srgbClr val="99CCFF"/>
                </a:gs>
              </a:gsLst>
              <a:path path="rect">
                <a:fillToRect l="50000" t="50000" r="50000" b="50000"/>
              </a:path>
              <a:tileRect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64008" tIns="32004" rIns="64008" bIns="32004" anchor="ctr"/>
            <a:lstStyle/>
            <a:p>
              <a:pPr algn="ctr"/>
              <a:r>
                <a:rPr lang="en-US" sz="1300">
                  <a:latin typeface="Tahoma" pitchFamily="34" charset="0"/>
                </a:rPr>
                <a:t>Fib(3)</a:t>
              </a:r>
            </a:p>
          </p:txBody>
        </p:sp>
        <p:sp>
          <p:nvSpPr>
            <p:cNvPr id="8219" name="_s1038"/>
            <p:cNvSpPr>
              <a:spLocks noChangeArrowheads="1"/>
            </p:cNvSpPr>
            <p:nvPr/>
          </p:nvSpPr>
          <p:spPr bwMode="auto">
            <a:xfrm>
              <a:off x="4388" y="2210"/>
              <a:ext cx="434" cy="340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19000">
                  <a:schemeClr val="bg1"/>
                </a:gs>
                <a:gs pos="88000">
                  <a:srgbClr val="99CCFF"/>
                </a:gs>
              </a:gsLst>
              <a:path path="rect">
                <a:fillToRect l="50000" t="50000" r="50000" b="50000"/>
              </a:path>
              <a:tileRect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64008" tIns="32004" rIns="64008" bIns="32004" anchor="ctr"/>
            <a:lstStyle/>
            <a:p>
              <a:pPr algn="ctr"/>
              <a:r>
                <a:rPr lang="en-US" sz="1300">
                  <a:latin typeface="Tahoma" pitchFamily="34" charset="0"/>
                </a:rPr>
                <a:t>Fib(2)</a:t>
              </a:r>
            </a:p>
          </p:txBody>
        </p:sp>
        <p:sp>
          <p:nvSpPr>
            <p:cNvPr id="8220" name="_s1039"/>
            <p:cNvSpPr>
              <a:spLocks noChangeArrowheads="1"/>
            </p:cNvSpPr>
            <p:nvPr/>
          </p:nvSpPr>
          <p:spPr bwMode="auto">
            <a:xfrm>
              <a:off x="2746" y="2741"/>
              <a:ext cx="533" cy="382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19000">
                  <a:schemeClr val="bg1"/>
                </a:gs>
                <a:gs pos="88000">
                  <a:srgbClr val="99CCFF"/>
                </a:gs>
              </a:gsLst>
              <a:path path="rect">
                <a:fillToRect l="50000" t="50000" r="50000" b="50000"/>
              </a:path>
              <a:tileRect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64008" tIns="32004" rIns="64008" bIns="32004" anchor="ctr"/>
            <a:lstStyle/>
            <a:p>
              <a:pPr algn="ctr"/>
              <a:r>
                <a:rPr lang="en-US" sz="1300">
                  <a:latin typeface="Tahoma" pitchFamily="34" charset="0"/>
                </a:rPr>
                <a:t>Fib(2)</a:t>
              </a:r>
            </a:p>
          </p:txBody>
        </p:sp>
        <p:sp>
          <p:nvSpPr>
            <p:cNvPr id="8221" name="_s1040"/>
            <p:cNvSpPr>
              <a:spLocks noChangeArrowheads="1"/>
            </p:cNvSpPr>
            <p:nvPr/>
          </p:nvSpPr>
          <p:spPr bwMode="auto">
            <a:xfrm>
              <a:off x="3368" y="2741"/>
              <a:ext cx="533" cy="382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19000">
                  <a:schemeClr val="bg1"/>
                </a:gs>
                <a:gs pos="88000">
                  <a:srgbClr val="99CCFF"/>
                </a:gs>
              </a:gsLst>
              <a:path path="rect">
                <a:fillToRect l="50000" t="50000" r="50000" b="50000"/>
              </a:path>
              <a:tileRect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64008" tIns="32004" rIns="64008" bIns="32004" anchor="ctr"/>
            <a:lstStyle/>
            <a:p>
              <a:pPr algn="ctr"/>
              <a:r>
                <a:rPr lang="en-US" sz="1300">
                  <a:latin typeface="Tahoma" pitchFamily="34" charset="0"/>
                </a:rPr>
                <a:t>Fib(1)</a:t>
              </a:r>
            </a:p>
          </p:txBody>
        </p:sp>
        <p:sp>
          <p:nvSpPr>
            <p:cNvPr id="8222" name="_s1041"/>
            <p:cNvSpPr>
              <a:spLocks noChangeArrowheads="1"/>
            </p:cNvSpPr>
            <p:nvPr/>
          </p:nvSpPr>
          <p:spPr bwMode="auto">
            <a:xfrm>
              <a:off x="4028" y="2741"/>
              <a:ext cx="533" cy="382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19000">
                  <a:schemeClr val="bg1"/>
                </a:gs>
                <a:gs pos="88000">
                  <a:srgbClr val="99CCFF"/>
                </a:gs>
              </a:gsLst>
              <a:path path="rect">
                <a:fillToRect l="50000" t="50000" r="50000" b="50000"/>
              </a:path>
              <a:tileRect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64008" tIns="32004" rIns="64008" bIns="32004" anchor="ctr"/>
            <a:lstStyle/>
            <a:p>
              <a:pPr algn="ctr"/>
              <a:r>
                <a:rPr lang="en-US" sz="1300">
                  <a:latin typeface="Tahoma" pitchFamily="34" charset="0"/>
                </a:rPr>
                <a:t>Fib(1)</a:t>
              </a:r>
            </a:p>
          </p:txBody>
        </p:sp>
        <p:sp>
          <p:nvSpPr>
            <p:cNvPr id="8223" name="_s1042"/>
            <p:cNvSpPr>
              <a:spLocks noChangeArrowheads="1"/>
            </p:cNvSpPr>
            <p:nvPr/>
          </p:nvSpPr>
          <p:spPr bwMode="auto">
            <a:xfrm>
              <a:off x="4650" y="2741"/>
              <a:ext cx="533" cy="382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19000">
                  <a:schemeClr val="bg1"/>
                </a:gs>
                <a:gs pos="88000">
                  <a:srgbClr val="99CCFF"/>
                </a:gs>
              </a:gsLst>
              <a:path path="rect">
                <a:fillToRect l="50000" t="50000" r="50000" b="50000"/>
              </a:path>
              <a:tileRect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64008" tIns="32004" rIns="64008" bIns="32004" anchor="ctr"/>
            <a:lstStyle/>
            <a:p>
              <a:pPr algn="ctr"/>
              <a:r>
                <a:rPr lang="en-US" sz="1300">
                  <a:latin typeface="Tahoma" pitchFamily="34" charset="0"/>
                </a:rPr>
                <a:t>Fib(0)</a:t>
              </a:r>
            </a:p>
          </p:txBody>
        </p:sp>
        <p:sp>
          <p:nvSpPr>
            <p:cNvPr id="8224" name="_s1043"/>
            <p:cNvSpPr>
              <a:spLocks noChangeArrowheads="1"/>
            </p:cNvSpPr>
            <p:nvPr/>
          </p:nvSpPr>
          <p:spPr bwMode="auto">
            <a:xfrm>
              <a:off x="3101" y="3314"/>
              <a:ext cx="523" cy="384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19000">
                  <a:schemeClr val="bg1"/>
                </a:gs>
                <a:gs pos="88000">
                  <a:srgbClr val="99CCFF"/>
                </a:gs>
              </a:gsLst>
              <a:path path="rect">
                <a:fillToRect l="50000" t="50000" r="50000" b="50000"/>
              </a:path>
              <a:tileRect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64008" tIns="32004" rIns="64008" bIns="32004" anchor="ctr"/>
            <a:lstStyle/>
            <a:p>
              <a:pPr algn="ctr"/>
              <a:r>
                <a:rPr lang="en-US" sz="1300">
                  <a:latin typeface="Tahoma" pitchFamily="34" charset="0"/>
                </a:rPr>
                <a:t>Fib(1)</a:t>
              </a:r>
            </a:p>
          </p:txBody>
        </p:sp>
        <p:sp>
          <p:nvSpPr>
            <p:cNvPr id="8225" name="_s1044"/>
            <p:cNvSpPr>
              <a:spLocks noChangeArrowheads="1"/>
            </p:cNvSpPr>
            <p:nvPr/>
          </p:nvSpPr>
          <p:spPr bwMode="auto">
            <a:xfrm>
              <a:off x="3139" y="3889"/>
              <a:ext cx="523" cy="383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19000">
                  <a:schemeClr val="bg1"/>
                </a:gs>
                <a:gs pos="88000">
                  <a:srgbClr val="99CCFF"/>
                </a:gs>
              </a:gsLst>
              <a:path path="rect">
                <a:fillToRect l="50000" t="50000" r="50000" b="50000"/>
              </a:path>
              <a:tileRect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64008" tIns="32004" rIns="64008" bIns="32004" anchor="ctr"/>
            <a:lstStyle/>
            <a:p>
              <a:pPr algn="ctr"/>
              <a:r>
                <a:rPr lang="en-US" sz="1300">
                  <a:latin typeface="Tahoma" pitchFamily="34" charset="0"/>
                </a:rPr>
                <a:t>Fib(0)</a:t>
              </a:r>
            </a:p>
          </p:txBody>
        </p:sp>
      </p:grpSp>
      <p:sp>
        <p:nvSpPr>
          <p:cNvPr id="8197" name="_s1043"/>
          <p:cNvSpPr>
            <a:spLocks noChangeArrowheads="1"/>
          </p:cNvSpPr>
          <p:nvPr/>
        </p:nvSpPr>
        <p:spPr bwMode="auto">
          <a:xfrm>
            <a:off x="4476750" y="1295400"/>
            <a:ext cx="846138" cy="6096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19000">
                <a:schemeClr val="bg1"/>
              </a:gs>
              <a:gs pos="88000">
                <a:srgbClr val="99CCFF"/>
              </a:gs>
            </a:gsLst>
            <a:path path="rect">
              <a:fillToRect l="50000" t="50000" r="50000" b="50000"/>
            </a:path>
            <a:tileRect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64008" tIns="32004" rIns="64008" bIns="32004" anchor="ctr"/>
          <a:lstStyle/>
          <a:p>
            <a:pPr algn="ctr"/>
            <a:r>
              <a:rPr lang="en-US" sz="1300" dirty="0">
                <a:latin typeface="Tahoma" pitchFamily="34" charset="0"/>
              </a:rPr>
              <a:t>Fib(5)</a:t>
            </a:r>
          </a:p>
        </p:txBody>
      </p:sp>
      <p:sp>
        <p:nvSpPr>
          <p:cNvPr id="8199" name="Line 46"/>
          <p:cNvSpPr>
            <a:spLocks noChangeShapeType="1"/>
          </p:cNvSpPr>
          <p:nvPr/>
        </p:nvSpPr>
        <p:spPr bwMode="auto">
          <a:xfrm flipH="1">
            <a:off x="3536950" y="1905000"/>
            <a:ext cx="1092200" cy="398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he-IL"/>
          </a:p>
        </p:txBody>
      </p:sp>
      <p:sp>
        <p:nvSpPr>
          <p:cNvPr id="8200" name="Line 47"/>
          <p:cNvSpPr>
            <a:spLocks noChangeShapeType="1"/>
          </p:cNvSpPr>
          <p:nvPr/>
        </p:nvSpPr>
        <p:spPr bwMode="auto">
          <a:xfrm>
            <a:off x="5086350" y="1905000"/>
            <a:ext cx="1042988" cy="398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he-IL"/>
          </a:p>
        </p:txBody>
      </p:sp>
      <p:grpSp>
        <p:nvGrpSpPr>
          <p:cNvPr id="38" name="Group 37"/>
          <p:cNvGrpSpPr/>
          <p:nvPr/>
        </p:nvGrpSpPr>
        <p:grpSpPr>
          <a:xfrm>
            <a:off x="5710238" y="2016125"/>
            <a:ext cx="1833562" cy="3321050"/>
            <a:chOff x="5710238" y="2016125"/>
            <a:chExt cx="1833562" cy="3321050"/>
          </a:xfrm>
        </p:grpSpPr>
        <p:sp>
          <p:nvSpPr>
            <p:cNvPr id="8198" name="_s1043"/>
            <p:cNvSpPr>
              <a:spLocks noChangeArrowheads="1"/>
            </p:cNvSpPr>
            <p:nvPr/>
          </p:nvSpPr>
          <p:spPr bwMode="auto">
            <a:xfrm>
              <a:off x="6129338" y="2016125"/>
              <a:ext cx="846137" cy="609600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19000">
                  <a:schemeClr val="bg1"/>
                </a:gs>
                <a:gs pos="88000">
                  <a:srgbClr val="99CCFF"/>
                </a:gs>
              </a:gsLst>
              <a:path path="rect">
                <a:fillToRect l="50000" t="50000" r="50000" b="50000"/>
              </a:path>
              <a:tileRect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64008" tIns="32004" rIns="64008" bIns="32004" anchor="ctr"/>
            <a:lstStyle/>
            <a:p>
              <a:pPr algn="ctr"/>
              <a:r>
                <a:rPr lang="en-US" sz="1300" dirty="0">
                  <a:latin typeface="Tahoma" pitchFamily="34" charset="0"/>
                </a:rPr>
                <a:t>Fib(3)</a:t>
              </a:r>
            </a:p>
          </p:txBody>
        </p:sp>
        <p:cxnSp>
          <p:nvCxnSpPr>
            <p:cNvPr id="8201" name="_s1028"/>
            <p:cNvCxnSpPr>
              <a:cxnSpLocks noChangeShapeType="1"/>
              <a:endCxn id="8205" idx="2"/>
            </p:cNvCxnSpPr>
            <p:nvPr/>
          </p:nvCxnSpPr>
          <p:spPr bwMode="auto">
            <a:xfrm rot="10800000">
              <a:off x="6134100" y="3513138"/>
              <a:ext cx="139700" cy="1520825"/>
            </a:xfrm>
            <a:prstGeom prst="bentConnector2">
              <a:avLst/>
            </a:prstGeom>
            <a:gradFill flip="none" rotWithShape="1">
              <a:gsLst>
                <a:gs pos="19000">
                  <a:schemeClr val="bg1"/>
                </a:gs>
                <a:gs pos="88000">
                  <a:srgbClr val="99CCFF"/>
                </a:gs>
              </a:gsLst>
              <a:path path="rect">
                <a:fillToRect l="50000" t="50000" r="50000" b="50000"/>
              </a:path>
              <a:tileRect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8202" name="_s1029"/>
            <p:cNvCxnSpPr>
              <a:cxnSpLocks noChangeShapeType="1"/>
              <a:stCxn id="8207" idx="1"/>
              <a:endCxn id="8205" idx="2"/>
            </p:cNvCxnSpPr>
            <p:nvPr/>
          </p:nvCxnSpPr>
          <p:spPr bwMode="auto">
            <a:xfrm rot="10800000">
              <a:off x="6134100" y="3513138"/>
              <a:ext cx="139700" cy="608012"/>
            </a:xfrm>
            <a:prstGeom prst="bentConnector2">
              <a:avLst/>
            </a:prstGeom>
            <a:gradFill flip="none" rotWithShape="1">
              <a:gsLst>
                <a:gs pos="19000">
                  <a:schemeClr val="bg1"/>
                </a:gs>
                <a:gs pos="88000">
                  <a:srgbClr val="99CCFF"/>
                </a:gs>
              </a:gsLst>
              <a:path path="rect">
                <a:fillToRect l="50000" t="50000" r="50000" b="50000"/>
              </a:path>
              <a:tileRect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8203" name="_s1032"/>
            <p:cNvCxnSpPr>
              <a:cxnSpLocks noChangeShapeType="1"/>
              <a:stCxn id="8206" idx="0"/>
            </p:cNvCxnSpPr>
            <p:nvPr/>
          </p:nvCxnSpPr>
          <p:spPr bwMode="auto">
            <a:xfrm rot="5400000" flipH="1">
              <a:off x="6723062" y="2508251"/>
              <a:ext cx="303213" cy="493712"/>
            </a:xfrm>
            <a:prstGeom prst="bentConnector3">
              <a:avLst>
                <a:gd name="adj1" fmla="val 37694"/>
              </a:avLst>
            </a:prstGeom>
            <a:gradFill flip="none" rotWithShape="1">
              <a:gsLst>
                <a:gs pos="19000">
                  <a:schemeClr val="bg1"/>
                </a:gs>
                <a:gs pos="88000">
                  <a:srgbClr val="99CCFF"/>
                </a:gs>
              </a:gsLst>
              <a:path path="rect">
                <a:fillToRect l="50000" t="50000" r="50000" b="50000"/>
              </a:path>
              <a:tileRect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8204" name="_s1033"/>
            <p:cNvCxnSpPr>
              <a:cxnSpLocks noChangeShapeType="1"/>
              <a:stCxn id="8205" idx="0"/>
            </p:cNvCxnSpPr>
            <p:nvPr/>
          </p:nvCxnSpPr>
          <p:spPr bwMode="auto">
            <a:xfrm rot="-5400000">
              <a:off x="6229350" y="2508250"/>
              <a:ext cx="303213" cy="493713"/>
            </a:xfrm>
            <a:prstGeom prst="bentConnector3">
              <a:avLst>
                <a:gd name="adj1" fmla="val 37694"/>
              </a:avLst>
            </a:prstGeom>
            <a:gradFill flip="none" rotWithShape="1">
              <a:gsLst>
                <a:gs pos="19000">
                  <a:schemeClr val="bg1"/>
                </a:gs>
                <a:gs pos="88000">
                  <a:srgbClr val="99CCFF"/>
                </a:gs>
              </a:gsLst>
              <a:path path="rect">
                <a:fillToRect l="50000" t="50000" r="50000" b="50000"/>
              </a:path>
              <a:tileRect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8205" name="_s1039"/>
            <p:cNvSpPr>
              <a:spLocks noChangeArrowheads="1"/>
            </p:cNvSpPr>
            <p:nvPr/>
          </p:nvSpPr>
          <p:spPr bwMode="auto">
            <a:xfrm>
              <a:off x="5710238" y="2906713"/>
              <a:ext cx="846137" cy="606425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19000">
                  <a:schemeClr val="bg1"/>
                </a:gs>
                <a:gs pos="88000">
                  <a:srgbClr val="99CCFF"/>
                </a:gs>
              </a:gsLst>
              <a:path path="rect">
                <a:fillToRect l="50000" t="50000" r="50000" b="50000"/>
              </a:path>
              <a:tileRect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64008" tIns="32004" rIns="64008" bIns="32004" anchor="ctr"/>
            <a:lstStyle/>
            <a:p>
              <a:pPr algn="ctr"/>
              <a:r>
                <a:rPr lang="en-US" sz="1300" dirty="0">
                  <a:latin typeface="Tahoma" pitchFamily="34" charset="0"/>
                </a:rPr>
                <a:t>Fib(2)</a:t>
              </a:r>
            </a:p>
          </p:txBody>
        </p:sp>
        <p:sp>
          <p:nvSpPr>
            <p:cNvPr id="8206" name="_s1040"/>
            <p:cNvSpPr>
              <a:spLocks noChangeArrowheads="1"/>
            </p:cNvSpPr>
            <p:nvPr/>
          </p:nvSpPr>
          <p:spPr bwMode="auto">
            <a:xfrm>
              <a:off x="6697663" y="2906713"/>
              <a:ext cx="846137" cy="606425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19000">
                  <a:schemeClr val="bg1"/>
                </a:gs>
                <a:gs pos="88000">
                  <a:srgbClr val="99CCFF"/>
                </a:gs>
              </a:gsLst>
              <a:path path="rect">
                <a:fillToRect l="50000" t="50000" r="50000" b="50000"/>
              </a:path>
              <a:tileRect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64008" tIns="32004" rIns="64008" bIns="32004" anchor="ctr"/>
            <a:lstStyle/>
            <a:p>
              <a:pPr algn="ctr"/>
              <a:r>
                <a:rPr lang="en-US" sz="1300" dirty="0">
                  <a:latin typeface="Tahoma" pitchFamily="34" charset="0"/>
                </a:rPr>
                <a:t>Fib(1)</a:t>
              </a:r>
            </a:p>
          </p:txBody>
        </p:sp>
        <p:sp>
          <p:nvSpPr>
            <p:cNvPr id="8207" name="_s1043"/>
            <p:cNvSpPr>
              <a:spLocks noChangeArrowheads="1"/>
            </p:cNvSpPr>
            <p:nvPr/>
          </p:nvSpPr>
          <p:spPr bwMode="auto">
            <a:xfrm>
              <a:off x="6273800" y="3816350"/>
              <a:ext cx="830263" cy="609600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19000">
                  <a:schemeClr val="bg1"/>
                </a:gs>
                <a:gs pos="88000">
                  <a:srgbClr val="99CCFF"/>
                </a:gs>
              </a:gsLst>
              <a:path path="rect">
                <a:fillToRect l="50000" t="50000" r="50000" b="50000"/>
              </a:path>
              <a:tileRect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64008" tIns="32004" rIns="64008" bIns="32004" anchor="ctr"/>
            <a:lstStyle/>
            <a:p>
              <a:pPr algn="ctr"/>
              <a:r>
                <a:rPr lang="en-US" sz="1300" dirty="0">
                  <a:latin typeface="Tahoma" pitchFamily="34" charset="0"/>
                </a:rPr>
                <a:t>Fib(1)</a:t>
              </a:r>
            </a:p>
          </p:txBody>
        </p:sp>
        <p:sp>
          <p:nvSpPr>
            <p:cNvPr id="8208" name="_s1044"/>
            <p:cNvSpPr>
              <a:spLocks noChangeArrowheads="1"/>
            </p:cNvSpPr>
            <p:nvPr/>
          </p:nvSpPr>
          <p:spPr bwMode="auto">
            <a:xfrm>
              <a:off x="6332538" y="4729163"/>
              <a:ext cx="831850" cy="608012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19000">
                  <a:schemeClr val="bg1"/>
                </a:gs>
                <a:gs pos="88000">
                  <a:srgbClr val="99CCFF"/>
                </a:gs>
              </a:gsLst>
              <a:path path="rect">
                <a:fillToRect l="50000" t="50000" r="50000" b="50000"/>
              </a:path>
              <a:tileRect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64008" tIns="32004" rIns="64008" bIns="32004" anchor="ctr"/>
            <a:lstStyle/>
            <a:p>
              <a:pPr algn="ctr"/>
              <a:r>
                <a:rPr lang="en-US" sz="1300" dirty="0">
                  <a:latin typeface="Tahoma" pitchFamily="34" charset="0"/>
                </a:rPr>
                <a:t>Fib(0)</a:t>
              </a:r>
            </a:p>
          </p:txBody>
        </p:sp>
      </p:grpSp>
      <p:grpSp>
        <p:nvGrpSpPr>
          <p:cNvPr id="37" name="קבוצה 36"/>
          <p:cNvGrpSpPr/>
          <p:nvPr/>
        </p:nvGrpSpPr>
        <p:grpSpPr>
          <a:xfrm>
            <a:off x="304800" y="1600200"/>
            <a:ext cx="7543800" cy="4876800"/>
            <a:chOff x="304800" y="1600200"/>
            <a:chExt cx="7543800" cy="4876800"/>
          </a:xfrm>
        </p:grpSpPr>
        <p:sp>
          <p:nvSpPr>
            <p:cNvPr id="34" name="אליפסה 33"/>
            <p:cNvSpPr/>
            <p:nvPr/>
          </p:nvSpPr>
          <p:spPr bwMode="auto">
            <a:xfrm>
              <a:off x="914400" y="2743200"/>
              <a:ext cx="2362200" cy="3733800"/>
            </a:xfrm>
            <a:prstGeom prst="ellips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1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5" name="אליפסה 34"/>
            <p:cNvSpPr/>
            <p:nvPr/>
          </p:nvSpPr>
          <p:spPr bwMode="auto">
            <a:xfrm>
              <a:off x="5486400" y="1752600"/>
              <a:ext cx="2362200" cy="3733800"/>
            </a:xfrm>
            <a:prstGeom prst="ellips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1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04800" y="1600200"/>
              <a:ext cx="1752600" cy="923330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Example: redundant calculations</a:t>
              </a:r>
            </a:p>
          </p:txBody>
        </p:sp>
      </p:grpSp>
      <p:sp>
        <p:nvSpPr>
          <p:cNvPr id="3" name="Oval 2">
            <a:extLst>
              <a:ext uri="{FF2B5EF4-FFF2-40B4-BE49-F238E27FC236}">
                <a16:creationId xmlns:a16="http://schemas.microsoft.com/office/drawing/2014/main" id="{14EB9771-39D4-4B1A-9425-BA405D59DB77}"/>
              </a:ext>
            </a:extLst>
          </p:cNvPr>
          <p:cNvSpPr/>
          <p:nvPr/>
        </p:nvSpPr>
        <p:spPr bwMode="auto">
          <a:xfrm rot="20342615">
            <a:off x="1001667" y="3581455"/>
            <a:ext cx="1786571" cy="2821781"/>
          </a:xfrm>
          <a:prstGeom prst="ellipse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B8073B7-FD13-44E2-A654-E3447F430CF0}"/>
              </a:ext>
            </a:extLst>
          </p:cNvPr>
          <p:cNvSpPr/>
          <p:nvPr/>
        </p:nvSpPr>
        <p:spPr bwMode="auto">
          <a:xfrm>
            <a:off x="3110597" y="2848769"/>
            <a:ext cx="2071003" cy="1951831"/>
          </a:xfrm>
          <a:prstGeom prst="ellipse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1942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787935-F1CA-4C2D-9E59-7592375890A0}" type="slidenum">
              <a:rPr lang="ar-SA" smtClean="0"/>
              <a:pPr>
                <a:defRPr/>
              </a:pPr>
              <a:t>80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19420DB-3EE5-3B49-B1DF-D2F0E7C94329}"/>
              </a:ext>
            </a:extLst>
          </p:cNvPr>
          <p:cNvGrpSpPr/>
          <p:nvPr/>
        </p:nvGrpSpPr>
        <p:grpSpPr>
          <a:xfrm>
            <a:off x="1210210" y="1855821"/>
            <a:ext cx="7924800" cy="4423728"/>
            <a:chOff x="762000" y="1675434"/>
            <a:chExt cx="7924800" cy="4423728"/>
          </a:xfrm>
        </p:grpSpPr>
        <p:sp>
          <p:nvSpPr>
            <p:cNvPr id="48" name="Arc 47"/>
            <p:cNvSpPr/>
            <p:nvPr/>
          </p:nvSpPr>
          <p:spPr bwMode="auto">
            <a:xfrm rot="15961135" flipV="1">
              <a:off x="6749015" y="3264718"/>
              <a:ext cx="1330800" cy="1328441"/>
            </a:xfrm>
            <a:prstGeom prst="arc">
              <a:avLst>
                <a:gd name="adj1" fmla="val 12471884"/>
                <a:gd name="adj2" fmla="val 19547708"/>
              </a:avLst>
            </a:prstGeom>
            <a:noFill/>
            <a:ln w="19050" cap="flat" cmpd="sng" algn="ctr">
              <a:solidFill>
                <a:schemeClr val="tx1"/>
              </a:solidFill>
              <a:prstDash val="lgDashDot"/>
              <a:round/>
              <a:headEnd type="none" w="med" len="med"/>
              <a:tailEnd type="triangle" w="lg" len="lg"/>
              <a:extLst>
                <a:ext uri="{C807C97D-BFC1-408E-A445-0C87EB9F89A2}">
                  <ask:lineSketchStyleProps xmlns:ask="http://schemas.microsoft.com/office/drawing/2018/sketchyshapes" sd="4214156145">
                    <a:custGeom>
                      <a:avLst/>
                      <a:gdLst>
                        <a:gd name="connsiteX0" fmla="*/ 58056 w 1330800"/>
                        <a:gd name="connsiteY0" fmla="*/ 392874 h 1328441"/>
                        <a:gd name="connsiteX1" fmla="*/ 606753 w 1330800"/>
                        <a:gd name="connsiteY1" fmla="*/ 2585 h 1328441"/>
                        <a:gd name="connsiteX2" fmla="*/ 1215399 w 1330800"/>
                        <a:gd name="connsiteY2" fmla="*/ 290374 h 1328441"/>
                        <a:gd name="connsiteX3" fmla="*/ 665400 w 1330800"/>
                        <a:gd name="connsiteY3" fmla="*/ 664221 h 1328441"/>
                        <a:gd name="connsiteX4" fmla="*/ 58056 w 1330800"/>
                        <a:gd name="connsiteY4" fmla="*/ 392874 h 1328441"/>
                        <a:gd name="connsiteX0" fmla="*/ 58056 w 1330800"/>
                        <a:gd name="connsiteY0" fmla="*/ 392874 h 1328441"/>
                        <a:gd name="connsiteX1" fmla="*/ 606753 w 1330800"/>
                        <a:gd name="connsiteY1" fmla="*/ 2585 h 1328441"/>
                        <a:gd name="connsiteX2" fmla="*/ 1215399 w 1330800"/>
                        <a:gd name="connsiteY2" fmla="*/ 290374 h 132844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330800" h="1328441" stroke="0" extrusionOk="0">
                          <a:moveTo>
                            <a:pt x="58056" y="392874"/>
                          </a:moveTo>
                          <a:cubicBezTo>
                            <a:pt x="136398" y="207795"/>
                            <a:pt x="354860" y="17416"/>
                            <a:pt x="606753" y="2585"/>
                          </a:cubicBezTo>
                          <a:cubicBezTo>
                            <a:pt x="879961" y="-14757"/>
                            <a:pt x="1088004" y="88276"/>
                            <a:pt x="1215399" y="290374"/>
                          </a:cubicBezTo>
                          <a:cubicBezTo>
                            <a:pt x="1074712" y="354963"/>
                            <a:pt x="796928" y="537656"/>
                            <a:pt x="665400" y="664221"/>
                          </a:cubicBezTo>
                          <a:cubicBezTo>
                            <a:pt x="515327" y="564434"/>
                            <a:pt x="275216" y="511057"/>
                            <a:pt x="58056" y="392874"/>
                          </a:cubicBezTo>
                          <a:close/>
                        </a:path>
                        <a:path w="1330800" h="1328441" fill="none" extrusionOk="0">
                          <a:moveTo>
                            <a:pt x="58056" y="392874"/>
                          </a:moveTo>
                          <a:cubicBezTo>
                            <a:pt x="99554" y="159658"/>
                            <a:pt x="368237" y="39596"/>
                            <a:pt x="606753" y="2585"/>
                          </a:cubicBezTo>
                          <a:cubicBezTo>
                            <a:pt x="856299" y="-12826"/>
                            <a:pt x="1120944" y="101910"/>
                            <a:pt x="1215399" y="290374"/>
                          </a:cubicBezTo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  <a:effectLst/>
          </p:spPr>
          <p:txBody>
            <a:bodyPr rtlCol="1" anchor="ctr"/>
            <a:lstStyle/>
            <a:p>
              <a:pPr algn="ctr" rtl="0" fontAlgn="base">
                <a:spcBef>
                  <a:spcPct val="50000"/>
                </a:spcBef>
                <a:spcAft>
                  <a:spcPct val="0"/>
                </a:spcAft>
              </a:pPr>
              <a:endParaRPr lang="he-IL" dirty="0"/>
            </a:p>
          </p:txBody>
        </p:sp>
        <p:sp>
          <p:nvSpPr>
            <p:cNvPr id="5" name="Rectangle 4"/>
            <p:cNvSpPr/>
            <p:nvPr/>
          </p:nvSpPr>
          <p:spPr bwMode="auto">
            <a:xfrm>
              <a:off x="4191000" y="1675434"/>
              <a:ext cx="1371600" cy="7620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1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latin typeface="Arial" charset="0"/>
                </a:rPr>
                <a:t>x = “ab”</a:t>
              </a:r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y = “bc”</a:t>
              </a:r>
              <a:endParaRPr kumimoji="0" lang="he-I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1905000" y="2666034"/>
              <a:ext cx="1371600" cy="7620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1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latin typeface="Arial" charset="0"/>
                </a:rPr>
                <a:t>x = “a”</a:t>
              </a:r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y = “bc”</a:t>
              </a:r>
              <a:endParaRPr kumimoji="0" lang="he-I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6400800" y="2666034"/>
              <a:ext cx="1371600" cy="7620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1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latin typeface="Arial" charset="0"/>
                </a:rPr>
                <a:t>x = “ab”</a:t>
              </a:r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y = “b”</a:t>
              </a:r>
              <a:endParaRPr kumimoji="0" lang="he-I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" name="Rectangle 13"/>
            <p:cNvSpPr/>
            <p:nvPr/>
          </p:nvSpPr>
          <p:spPr bwMode="auto">
            <a:xfrm>
              <a:off x="762000" y="3809034"/>
              <a:ext cx="1371600" cy="7620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1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latin typeface="Arial" charset="0"/>
                </a:rPr>
                <a:t>x = “”</a:t>
              </a:r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y = “bc”</a:t>
              </a:r>
              <a:endParaRPr kumimoji="0" lang="he-I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2514600" y="3809034"/>
              <a:ext cx="1371600" cy="7620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1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latin typeface="Arial" charset="0"/>
                </a:rPr>
                <a:t>x = “a”</a:t>
              </a:r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y = “b”</a:t>
              </a:r>
              <a:endParaRPr kumimoji="0" lang="he-I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7" name="Rectangle 16"/>
            <p:cNvSpPr/>
            <p:nvPr/>
          </p:nvSpPr>
          <p:spPr bwMode="auto">
            <a:xfrm>
              <a:off x="6400800" y="3961434"/>
              <a:ext cx="1371600" cy="7620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1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latin typeface="Arial" charset="0"/>
                </a:rPr>
                <a:t>x = “a”</a:t>
              </a:r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y = “”</a:t>
              </a:r>
              <a:endParaRPr kumimoji="0" lang="he-I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1981200" y="5333034"/>
              <a:ext cx="1371600" cy="7620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1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latin typeface="Arial" charset="0"/>
                </a:rPr>
                <a:t>x = “”</a:t>
              </a:r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y = “b”</a:t>
              </a:r>
              <a:endParaRPr kumimoji="0" lang="he-I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3657600" y="5333034"/>
              <a:ext cx="1371600" cy="7620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1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latin typeface="Arial" charset="0"/>
                </a:rPr>
                <a:t>x = “a”</a:t>
              </a:r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y = “”</a:t>
              </a:r>
              <a:endParaRPr kumimoji="0" lang="he-I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23" name="Straight Arrow Connector 22"/>
            <p:cNvCxnSpPr/>
            <p:nvPr/>
          </p:nvCxnSpPr>
          <p:spPr bwMode="auto">
            <a:xfrm flipH="1">
              <a:off x="3276600" y="2208834"/>
              <a:ext cx="914400" cy="609600"/>
            </a:xfrm>
            <a:prstGeom prst="straightConnector1">
              <a:avLst/>
            </a:prstGeom>
            <a:noFill/>
            <a:ln w="3175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5" name="Straight Arrow Connector 24"/>
            <p:cNvCxnSpPr/>
            <p:nvPr/>
          </p:nvCxnSpPr>
          <p:spPr bwMode="auto">
            <a:xfrm flipH="1">
              <a:off x="1752600" y="3428034"/>
              <a:ext cx="457200" cy="381000"/>
            </a:xfrm>
            <a:prstGeom prst="straightConnector1">
              <a:avLst/>
            </a:prstGeom>
            <a:noFill/>
            <a:ln w="31750" cap="flat" cmpd="sng" algn="ctr">
              <a:solidFill>
                <a:srgbClr val="008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7" name="Straight Arrow Connector 26"/>
            <p:cNvCxnSpPr/>
            <p:nvPr/>
          </p:nvCxnSpPr>
          <p:spPr bwMode="auto">
            <a:xfrm>
              <a:off x="3048000" y="3428034"/>
              <a:ext cx="304800" cy="381000"/>
            </a:xfrm>
            <a:prstGeom prst="straightConnector1">
              <a:avLst/>
            </a:prstGeom>
            <a:noFill/>
            <a:ln w="31750" cap="flat" cmpd="sng" algn="ctr">
              <a:solidFill>
                <a:srgbClr val="008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9" name="Straight Arrow Connector 28"/>
            <p:cNvCxnSpPr>
              <a:endCxn id="18" idx="0"/>
            </p:cNvCxnSpPr>
            <p:nvPr/>
          </p:nvCxnSpPr>
          <p:spPr bwMode="auto">
            <a:xfrm flipH="1">
              <a:off x="2667000" y="4571034"/>
              <a:ext cx="381000" cy="762000"/>
            </a:xfrm>
            <a:prstGeom prst="straightConnector1">
              <a:avLst/>
            </a:prstGeom>
            <a:noFill/>
            <a:ln w="3175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0" name="Straight Arrow Connector 29"/>
            <p:cNvCxnSpPr/>
            <p:nvPr/>
          </p:nvCxnSpPr>
          <p:spPr bwMode="auto">
            <a:xfrm>
              <a:off x="3581400" y="4571034"/>
              <a:ext cx="381000" cy="762000"/>
            </a:xfrm>
            <a:prstGeom prst="straightConnector1">
              <a:avLst/>
            </a:prstGeom>
            <a:noFill/>
            <a:ln w="31750" cap="flat" cmpd="sng" algn="ctr">
              <a:solidFill>
                <a:srgbClr val="008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2" name="Straight Arrow Connector 31"/>
            <p:cNvCxnSpPr/>
            <p:nvPr/>
          </p:nvCxnSpPr>
          <p:spPr bwMode="auto">
            <a:xfrm>
              <a:off x="5562600" y="2208834"/>
              <a:ext cx="838200" cy="533400"/>
            </a:xfrm>
            <a:prstGeom prst="straightConnector1">
              <a:avLst/>
            </a:prstGeom>
            <a:noFill/>
            <a:ln w="31750" cap="flat" cmpd="sng" algn="ctr">
              <a:solidFill>
                <a:srgbClr val="008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4" name="Straight Arrow Connector 33"/>
            <p:cNvCxnSpPr>
              <a:endCxn id="17" idx="0"/>
            </p:cNvCxnSpPr>
            <p:nvPr/>
          </p:nvCxnSpPr>
          <p:spPr bwMode="auto">
            <a:xfrm>
              <a:off x="7086600" y="3428034"/>
              <a:ext cx="0" cy="533400"/>
            </a:xfrm>
            <a:prstGeom prst="straightConnector1">
              <a:avLst/>
            </a:prstGeom>
            <a:noFill/>
            <a:ln w="317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35" name="Arc 34"/>
            <p:cNvSpPr/>
            <p:nvPr/>
          </p:nvSpPr>
          <p:spPr bwMode="auto">
            <a:xfrm rot="15961135">
              <a:off x="1160549" y="2885076"/>
              <a:ext cx="1665677" cy="1741734"/>
            </a:xfrm>
            <a:prstGeom prst="arc">
              <a:avLst/>
            </a:prstGeom>
            <a:noFill/>
            <a:ln w="19050" cap="flat" cmpd="sng" algn="ctr">
              <a:solidFill>
                <a:schemeClr val="tx1"/>
              </a:solidFill>
              <a:prstDash val="lgDashDot"/>
              <a:round/>
              <a:headEnd type="none" w="med" len="med"/>
              <a:tailEnd type="triangle" w="lg" len="lg"/>
              <a:extLst>
                <a:ext uri="{C807C97D-BFC1-408E-A445-0C87EB9F89A2}">
                  <ask:lineSketchStyleProps xmlns:ask="http://schemas.microsoft.com/office/drawing/2018/sketchyshapes" sd="2123361764">
                    <a:custGeom>
                      <a:avLst/>
                      <a:gdLst>
                        <a:gd name="connsiteX0" fmla="*/ 832838 w 1665677"/>
                        <a:gd name="connsiteY0" fmla="*/ 0 h 1741734"/>
                        <a:gd name="connsiteX1" fmla="*/ 1665677 w 1665677"/>
                        <a:gd name="connsiteY1" fmla="*/ 870867 h 1741734"/>
                        <a:gd name="connsiteX2" fmla="*/ 1249258 w 1665677"/>
                        <a:gd name="connsiteY2" fmla="*/ 870867 h 1741734"/>
                        <a:gd name="connsiteX3" fmla="*/ 832839 w 1665677"/>
                        <a:gd name="connsiteY3" fmla="*/ 870867 h 1741734"/>
                        <a:gd name="connsiteX4" fmla="*/ 832838 w 1665677"/>
                        <a:gd name="connsiteY4" fmla="*/ 0 h 1741734"/>
                        <a:gd name="connsiteX0" fmla="*/ 832838 w 1665677"/>
                        <a:gd name="connsiteY0" fmla="*/ 0 h 1741734"/>
                        <a:gd name="connsiteX1" fmla="*/ 1665677 w 1665677"/>
                        <a:gd name="connsiteY1" fmla="*/ 870867 h 174173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1665677" h="1741734" stroke="0" extrusionOk="0">
                          <a:moveTo>
                            <a:pt x="832838" y="0"/>
                          </a:moveTo>
                          <a:cubicBezTo>
                            <a:pt x="1241863" y="-21512"/>
                            <a:pt x="1569189" y="353921"/>
                            <a:pt x="1665677" y="870867"/>
                          </a:cubicBezTo>
                          <a:cubicBezTo>
                            <a:pt x="1520489" y="876783"/>
                            <a:pt x="1414559" y="869682"/>
                            <a:pt x="1249258" y="870867"/>
                          </a:cubicBezTo>
                          <a:cubicBezTo>
                            <a:pt x="1083957" y="872052"/>
                            <a:pt x="1031876" y="878855"/>
                            <a:pt x="832839" y="870867"/>
                          </a:cubicBezTo>
                          <a:cubicBezTo>
                            <a:pt x="834580" y="611274"/>
                            <a:pt x="791332" y="336862"/>
                            <a:pt x="832838" y="0"/>
                          </a:cubicBezTo>
                          <a:close/>
                        </a:path>
                        <a:path w="1665677" h="1741734" fill="none" extrusionOk="0">
                          <a:moveTo>
                            <a:pt x="832838" y="0"/>
                          </a:moveTo>
                          <a:cubicBezTo>
                            <a:pt x="1378979" y="-32587"/>
                            <a:pt x="1632399" y="446572"/>
                            <a:pt x="1665677" y="870867"/>
                          </a:cubicBezTo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  <a:effectLst/>
          </p:spPr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990600" y="2970834"/>
              <a:ext cx="609600" cy="38100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/>
                <a:t>0</a:t>
              </a:r>
              <a:endParaRPr lang="he-IL" dirty="0"/>
            </a:p>
          </p:txBody>
        </p:sp>
        <p:sp>
          <p:nvSpPr>
            <p:cNvPr id="37" name="Arc 36"/>
            <p:cNvSpPr/>
            <p:nvPr/>
          </p:nvSpPr>
          <p:spPr bwMode="auto">
            <a:xfrm rot="15961135">
              <a:off x="2002158" y="4587331"/>
              <a:ext cx="1612210" cy="1411451"/>
            </a:xfrm>
            <a:prstGeom prst="arc">
              <a:avLst>
                <a:gd name="adj1" fmla="val 16257853"/>
                <a:gd name="adj2" fmla="val 20737752"/>
              </a:avLst>
            </a:prstGeom>
            <a:noFill/>
            <a:ln w="19050" cap="flat" cmpd="sng" algn="ctr">
              <a:solidFill>
                <a:schemeClr val="tx1"/>
              </a:solidFill>
              <a:prstDash val="lgDashDot"/>
              <a:round/>
              <a:headEnd type="none" w="med" len="med"/>
              <a:tailEnd type="triangle" w="lg" len="lg"/>
              <a:extLst>
                <a:ext uri="{C807C97D-BFC1-408E-A445-0C87EB9F89A2}">
                  <ask:lineSketchStyleProps xmlns:ask="http://schemas.microsoft.com/office/drawing/2018/sketchyshapes" sd="4125097465">
                    <a:custGeom>
                      <a:avLst/>
                      <a:gdLst>
                        <a:gd name="connsiteX0" fmla="*/ 817981 w 1612210"/>
                        <a:gd name="connsiteY0" fmla="*/ 77 h 1411451"/>
                        <a:gd name="connsiteX1" fmla="*/ 1579759 w 1612210"/>
                        <a:gd name="connsiteY1" fmla="*/ 507506 h 1411451"/>
                        <a:gd name="connsiteX2" fmla="*/ 1208405 w 1612210"/>
                        <a:gd name="connsiteY2" fmla="*/ 602652 h 1411451"/>
                        <a:gd name="connsiteX3" fmla="*/ 806105 w 1612210"/>
                        <a:gd name="connsiteY3" fmla="*/ 705726 h 1411451"/>
                        <a:gd name="connsiteX4" fmla="*/ 812043 w 1612210"/>
                        <a:gd name="connsiteY4" fmla="*/ 352902 h 1411451"/>
                        <a:gd name="connsiteX5" fmla="*/ 817981 w 1612210"/>
                        <a:gd name="connsiteY5" fmla="*/ 77 h 1411451"/>
                        <a:gd name="connsiteX0" fmla="*/ 817981 w 1612210"/>
                        <a:gd name="connsiteY0" fmla="*/ 77 h 1411451"/>
                        <a:gd name="connsiteX1" fmla="*/ 1579759 w 1612210"/>
                        <a:gd name="connsiteY1" fmla="*/ 507506 h 141145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1612210" h="1411451" stroke="0" extrusionOk="0">
                          <a:moveTo>
                            <a:pt x="817981" y="77"/>
                          </a:moveTo>
                          <a:cubicBezTo>
                            <a:pt x="1163144" y="2053"/>
                            <a:pt x="1513530" y="197109"/>
                            <a:pt x="1579759" y="507506"/>
                          </a:cubicBezTo>
                          <a:cubicBezTo>
                            <a:pt x="1425577" y="557690"/>
                            <a:pt x="1357440" y="565231"/>
                            <a:pt x="1208405" y="602652"/>
                          </a:cubicBezTo>
                          <a:cubicBezTo>
                            <a:pt x="1059370" y="640072"/>
                            <a:pt x="904505" y="679884"/>
                            <a:pt x="806105" y="705726"/>
                          </a:cubicBezTo>
                          <a:cubicBezTo>
                            <a:pt x="813870" y="608176"/>
                            <a:pt x="802652" y="442461"/>
                            <a:pt x="812043" y="352902"/>
                          </a:cubicBezTo>
                          <a:cubicBezTo>
                            <a:pt x="821434" y="263343"/>
                            <a:pt x="805807" y="143697"/>
                            <a:pt x="817981" y="77"/>
                          </a:cubicBezTo>
                          <a:close/>
                        </a:path>
                        <a:path w="1612210" h="1411451" fill="none" extrusionOk="0">
                          <a:moveTo>
                            <a:pt x="817981" y="77"/>
                          </a:moveTo>
                          <a:cubicBezTo>
                            <a:pt x="1155176" y="-6656"/>
                            <a:pt x="1507195" y="256537"/>
                            <a:pt x="1579759" y="507506"/>
                          </a:cubicBezTo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  <a:effectLst/>
          </p:spPr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38" name="Arc 37"/>
            <p:cNvSpPr/>
            <p:nvPr/>
          </p:nvSpPr>
          <p:spPr bwMode="auto">
            <a:xfrm rot="15961135">
              <a:off x="3268430" y="1474930"/>
              <a:ext cx="1525271" cy="2229808"/>
            </a:xfrm>
            <a:prstGeom prst="arc">
              <a:avLst>
                <a:gd name="adj1" fmla="val 16200000"/>
                <a:gd name="adj2" fmla="val 994747"/>
              </a:avLst>
            </a:prstGeom>
            <a:noFill/>
            <a:ln w="19050" cap="flat" cmpd="sng" algn="ctr">
              <a:solidFill>
                <a:schemeClr val="tx1"/>
              </a:solidFill>
              <a:prstDash val="lgDashDot"/>
              <a:round/>
              <a:headEnd type="none" w="med" len="med"/>
              <a:tailEnd type="triangle" w="lg" len="lg"/>
              <a:extLst>
                <a:ext uri="{C807C97D-BFC1-408E-A445-0C87EB9F89A2}">
                  <ask:lineSketchStyleProps xmlns:ask="http://schemas.microsoft.com/office/drawing/2018/sketchyshapes" sd="981765707">
                    <a:custGeom>
                      <a:avLst/>
                      <a:gdLst>
                        <a:gd name="connsiteX0" fmla="*/ 762635 w 1525271"/>
                        <a:gd name="connsiteY0" fmla="*/ 0 h 2229808"/>
                        <a:gd name="connsiteX1" fmla="*/ 1442002 w 1525271"/>
                        <a:gd name="connsiteY1" fmla="*/ 608327 h 2229808"/>
                        <a:gd name="connsiteX2" fmla="*/ 1509932 w 1525271"/>
                        <a:gd name="connsiteY2" fmla="*/ 1337387 h 2229808"/>
                        <a:gd name="connsiteX3" fmla="*/ 1151230 w 1525271"/>
                        <a:gd name="connsiteY3" fmla="*/ 1230595 h 2229808"/>
                        <a:gd name="connsiteX4" fmla="*/ 762636 w 1525271"/>
                        <a:gd name="connsiteY4" fmla="*/ 1114904 h 2229808"/>
                        <a:gd name="connsiteX5" fmla="*/ 762635 w 1525271"/>
                        <a:gd name="connsiteY5" fmla="*/ 0 h 2229808"/>
                        <a:gd name="connsiteX0" fmla="*/ 762635 w 1525271"/>
                        <a:gd name="connsiteY0" fmla="*/ 0 h 2229808"/>
                        <a:gd name="connsiteX1" fmla="*/ 1442002 w 1525271"/>
                        <a:gd name="connsiteY1" fmla="*/ 608327 h 2229808"/>
                        <a:gd name="connsiteX2" fmla="*/ 1509932 w 1525271"/>
                        <a:gd name="connsiteY2" fmla="*/ 1337387 h 222980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525271" h="2229808" stroke="0" extrusionOk="0">
                          <a:moveTo>
                            <a:pt x="762635" y="0"/>
                          </a:moveTo>
                          <a:cubicBezTo>
                            <a:pt x="1007548" y="73250"/>
                            <a:pt x="1298144" y="229388"/>
                            <a:pt x="1442002" y="608327"/>
                          </a:cubicBezTo>
                          <a:cubicBezTo>
                            <a:pt x="1581367" y="824111"/>
                            <a:pt x="1527215" y="1121386"/>
                            <a:pt x="1509932" y="1337387"/>
                          </a:cubicBezTo>
                          <a:cubicBezTo>
                            <a:pt x="1371930" y="1277723"/>
                            <a:pt x="1279332" y="1269548"/>
                            <a:pt x="1151230" y="1230595"/>
                          </a:cubicBezTo>
                          <a:cubicBezTo>
                            <a:pt x="1023128" y="1191642"/>
                            <a:pt x="919399" y="1172555"/>
                            <a:pt x="762636" y="1114904"/>
                          </a:cubicBezTo>
                          <a:cubicBezTo>
                            <a:pt x="813139" y="695268"/>
                            <a:pt x="799074" y="374040"/>
                            <a:pt x="762635" y="0"/>
                          </a:cubicBezTo>
                          <a:close/>
                        </a:path>
                        <a:path w="1525271" h="2229808" fill="none" extrusionOk="0">
                          <a:moveTo>
                            <a:pt x="762635" y="0"/>
                          </a:moveTo>
                          <a:cubicBezTo>
                            <a:pt x="1055935" y="11344"/>
                            <a:pt x="1246413" y="233603"/>
                            <a:pt x="1442002" y="608327"/>
                          </a:cubicBezTo>
                          <a:cubicBezTo>
                            <a:pt x="1576787" y="841280"/>
                            <a:pt x="1518922" y="1078514"/>
                            <a:pt x="1509932" y="1337387"/>
                          </a:cubicBezTo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  <a:effectLst/>
          </p:spPr>
          <p:txBody>
            <a:bodyPr rtlCol="1" anchor="ctr"/>
            <a:lstStyle/>
            <a:p>
              <a:pPr algn="ctr" rtl="0" fontAlgn="base">
                <a:spcBef>
                  <a:spcPct val="50000"/>
                </a:spcBef>
                <a:spcAft>
                  <a:spcPct val="0"/>
                </a:spcAft>
              </a:pPr>
              <a:endParaRPr lang="he-IL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752600" y="4875834"/>
              <a:ext cx="609600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/>
                <a:t>0</a:t>
              </a:r>
              <a:endParaRPr lang="he-IL" dirty="0"/>
            </a:p>
          </p:txBody>
        </p:sp>
        <p:sp>
          <p:nvSpPr>
            <p:cNvPr id="42" name="Arc 41"/>
            <p:cNvSpPr/>
            <p:nvPr/>
          </p:nvSpPr>
          <p:spPr bwMode="auto">
            <a:xfrm rot="15961135" flipV="1">
              <a:off x="2872667" y="4473359"/>
              <a:ext cx="1612210" cy="1610698"/>
            </a:xfrm>
            <a:prstGeom prst="arc">
              <a:avLst>
                <a:gd name="adj1" fmla="val 15653413"/>
                <a:gd name="adj2" fmla="val 20737752"/>
              </a:avLst>
            </a:prstGeom>
            <a:noFill/>
            <a:ln w="19050" cap="flat" cmpd="sng" algn="ctr">
              <a:solidFill>
                <a:schemeClr val="tx1"/>
              </a:solidFill>
              <a:prstDash val="lgDashDot"/>
              <a:round/>
              <a:headEnd type="none" w="med" len="med"/>
              <a:tailEnd type="triangle" w="lg" len="lg"/>
              <a:extLst>
                <a:ext uri="{C807C97D-BFC1-408E-A445-0C87EB9F89A2}">
                  <ask:lineSketchStyleProps xmlns:ask="http://schemas.microsoft.com/office/drawing/2018/sketchyshapes" sd="1238651520">
                    <a:custGeom>
                      <a:avLst/>
                      <a:gdLst>
                        <a:gd name="connsiteX0" fmla="*/ 678594 w 1612210"/>
                        <a:gd name="connsiteY0" fmla="*/ 10139 h 1610698"/>
                        <a:gd name="connsiteX1" fmla="*/ 1586942 w 1612210"/>
                        <a:gd name="connsiteY1" fmla="*/ 605288 h 1610698"/>
                        <a:gd name="connsiteX2" fmla="*/ 1219949 w 1612210"/>
                        <a:gd name="connsiteY2" fmla="*/ 699317 h 1610698"/>
                        <a:gd name="connsiteX3" fmla="*/ 806105 w 1612210"/>
                        <a:gd name="connsiteY3" fmla="*/ 805349 h 1610698"/>
                        <a:gd name="connsiteX4" fmla="*/ 744900 w 1612210"/>
                        <a:gd name="connsiteY4" fmla="*/ 423648 h 1610698"/>
                        <a:gd name="connsiteX5" fmla="*/ 678594 w 1612210"/>
                        <a:gd name="connsiteY5" fmla="*/ 10139 h 1610698"/>
                        <a:gd name="connsiteX0" fmla="*/ 678594 w 1612210"/>
                        <a:gd name="connsiteY0" fmla="*/ 10139 h 1610698"/>
                        <a:gd name="connsiteX1" fmla="*/ 1586942 w 1612210"/>
                        <a:gd name="connsiteY1" fmla="*/ 605288 h 161069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1612210" h="1610698" stroke="0" extrusionOk="0">
                          <a:moveTo>
                            <a:pt x="678594" y="10139"/>
                          </a:moveTo>
                          <a:cubicBezTo>
                            <a:pt x="1095645" y="-68184"/>
                            <a:pt x="1499817" y="120174"/>
                            <a:pt x="1586942" y="605288"/>
                          </a:cubicBezTo>
                          <a:cubicBezTo>
                            <a:pt x="1443928" y="629081"/>
                            <a:pt x="1313692" y="656602"/>
                            <a:pt x="1219949" y="699317"/>
                          </a:cubicBezTo>
                          <a:cubicBezTo>
                            <a:pt x="1126206" y="742031"/>
                            <a:pt x="898043" y="789966"/>
                            <a:pt x="806105" y="805349"/>
                          </a:cubicBezTo>
                          <a:cubicBezTo>
                            <a:pt x="799293" y="703013"/>
                            <a:pt x="752770" y="580846"/>
                            <a:pt x="744900" y="423648"/>
                          </a:cubicBezTo>
                          <a:cubicBezTo>
                            <a:pt x="737029" y="266450"/>
                            <a:pt x="713775" y="122839"/>
                            <a:pt x="678594" y="10139"/>
                          </a:cubicBezTo>
                          <a:close/>
                        </a:path>
                        <a:path w="1612210" h="1610698" fill="none" extrusionOk="0">
                          <a:moveTo>
                            <a:pt x="678594" y="10139"/>
                          </a:moveTo>
                          <a:cubicBezTo>
                            <a:pt x="1063983" y="-155774"/>
                            <a:pt x="1554713" y="195070"/>
                            <a:pt x="1586942" y="605288"/>
                          </a:cubicBezTo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  <a:effectLst/>
          </p:spPr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419600" y="4723434"/>
              <a:ext cx="609600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/>
                <a:t>0</a:t>
              </a:r>
              <a:endParaRPr lang="he-IL" dirty="0"/>
            </a:p>
          </p:txBody>
        </p:sp>
        <p:sp>
          <p:nvSpPr>
            <p:cNvPr id="44" name="Arc 43"/>
            <p:cNvSpPr/>
            <p:nvPr/>
          </p:nvSpPr>
          <p:spPr bwMode="auto">
            <a:xfrm rot="15961135" flipV="1">
              <a:off x="2271672" y="3250419"/>
              <a:ext cx="1612210" cy="1475183"/>
            </a:xfrm>
            <a:prstGeom prst="arc">
              <a:avLst>
                <a:gd name="adj1" fmla="val 16786156"/>
                <a:gd name="adj2" fmla="val 20737752"/>
              </a:avLst>
            </a:prstGeom>
            <a:noFill/>
            <a:ln w="19050" cap="flat" cmpd="sng" algn="ctr">
              <a:solidFill>
                <a:schemeClr val="tx1"/>
              </a:solidFill>
              <a:prstDash val="lgDashDot"/>
              <a:round/>
              <a:headEnd type="none" w="med" len="med"/>
              <a:tailEnd type="triangle" w="lg" len="lg"/>
            </a:ln>
            <a:effectLst/>
          </p:spPr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581400" y="3123234"/>
              <a:ext cx="609600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/>
                <a:t>0</a:t>
              </a:r>
              <a:endParaRPr lang="he-IL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971800" y="1763302"/>
              <a:ext cx="609600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/>
                <a:t>0</a:t>
              </a:r>
              <a:endParaRPr lang="he-IL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8077200" y="3656634"/>
              <a:ext cx="609600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/>
                <a:t>0</a:t>
              </a:r>
              <a:endParaRPr lang="he-IL" dirty="0"/>
            </a:p>
          </p:txBody>
        </p:sp>
        <p:sp>
          <p:nvSpPr>
            <p:cNvPr id="50" name="Arc 49"/>
            <p:cNvSpPr/>
            <p:nvPr/>
          </p:nvSpPr>
          <p:spPr bwMode="auto">
            <a:xfrm rot="15961135" flipV="1">
              <a:off x="4769269" y="1609162"/>
              <a:ext cx="1739060" cy="2170499"/>
            </a:xfrm>
            <a:prstGeom prst="arc">
              <a:avLst>
                <a:gd name="adj1" fmla="val 15982679"/>
                <a:gd name="adj2" fmla="val 145641"/>
              </a:avLst>
            </a:prstGeom>
            <a:noFill/>
            <a:ln w="19050" cap="flat" cmpd="sng" algn="ctr">
              <a:solidFill>
                <a:schemeClr val="tx1"/>
              </a:solidFill>
              <a:prstDash val="lgDashDot"/>
              <a:round/>
              <a:headEnd type="none" w="med" len="med"/>
              <a:tailEnd type="triangle" w="lg" len="lg"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801047 w 1739060"/>
                        <a:gd name="connsiteY0" fmla="*/ 3371 h 2170499"/>
                        <a:gd name="connsiteX1" fmla="*/ 1542534 w 1739060"/>
                        <a:gd name="connsiteY1" fmla="*/ 398065 h 2170499"/>
                        <a:gd name="connsiteX2" fmla="*/ 1738560 w 1739060"/>
                        <a:gd name="connsiteY2" fmla="*/ 1122088 h 2170499"/>
                        <a:gd name="connsiteX3" fmla="*/ 1286664 w 1739060"/>
                        <a:gd name="connsiteY3" fmla="*/ 1102932 h 2170499"/>
                        <a:gd name="connsiteX4" fmla="*/ 869530 w 1739060"/>
                        <a:gd name="connsiteY4" fmla="*/ 1085250 h 2170499"/>
                        <a:gd name="connsiteX5" fmla="*/ 836658 w 1739060"/>
                        <a:gd name="connsiteY5" fmla="*/ 565948 h 2170499"/>
                        <a:gd name="connsiteX6" fmla="*/ 801047 w 1739060"/>
                        <a:gd name="connsiteY6" fmla="*/ 3371 h 2170499"/>
                        <a:gd name="connsiteX0" fmla="*/ 801047 w 1739060"/>
                        <a:gd name="connsiteY0" fmla="*/ 3371 h 2170499"/>
                        <a:gd name="connsiteX1" fmla="*/ 1542534 w 1739060"/>
                        <a:gd name="connsiteY1" fmla="*/ 398065 h 2170499"/>
                        <a:gd name="connsiteX2" fmla="*/ 1738560 w 1739060"/>
                        <a:gd name="connsiteY2" fmla="*/ 1122088 h 217049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739060" h="2170499" stroke="0" extrusionOk="0">
                          <a:moveTo>
                            <a:pt x="801047" y="3371"/>
                          </a:moveTo>
                          <a:cubicBezTo>
                            <a:pt x="1019737" y="-64951"/>
                            <a:pt x="1298895" y="146547"/>
                            <a:pt x="1542534" y="398065"/>
                          </a:cubicBezTo>
                          <a:cubicBezTo>
                            <a:pt x="1696934" y="606154"/>
                            <a:pt x="1692623" y="860753"/>
                            <a:pt x="1738560" y="1122088"/>
                          </a:cubicBezTo>
                          <a:cubicBezTo>
                            <a:pt x="1533795" y="1107917"/>
                            <a:pt x="1381308" y="1097795"/>
                            <a:pt x="1286664" y="1102932"/>
                          </a:cubicBezTo>
                          <a:cubicBezTo>
                            <a:pt x="1192020" y="1108070"/>
                            <a:pt x="1010787" y="1085865"/>
                            <a:pt x="869530" y="1085250"/>
                          </a:cubicBezTo>
                          <a:cubicBezTo>
                            <a:pt x="839537" y="832452"/>
                            <a:pt x="865551" y="676559"/>
                            <a:pt x="836658" y="565948"/>
                          </a:cubicBezTo>
                          <a:cubicBezTo>
                            <a:pt x="807765" y="455337"/>
                            <a:pt x="799827" y="126622"/>
                            <a:pt x="801047" y="3371"/>
                          </a:cubicBezTo>
                          <a:close/>
                        </a:path>
                        <a:path w="1739060" h="2170499" fill="none" extrusionOk="0">
                          <a:moveTo>
                            <a:pt x="801047" y="3371"/>
                          </a:moveTo>
                          <a:cubicBezTo>
                            <a:pt x="1078347" y="-88974"/>
                            <a:pt x="1330463" y="166806"/>
                            <a:pt x="1542534" y="398065"/>
                          </a:cubicBezTo>
                          <a:cubicBezTo>
                            <a:pt x="1727254" y="630422"/>
                            <a:pt x="1807427" y="873902"/>
                            <a:pt x="1738560" y="1122088"/>
                          </a:cubicBezTo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  <a:effectLst/>
          </p:spPr>
          <p:txBody>
            <a:bodyPr rtlCol="1" anchor="ctr"/>
            <a:lstStyle/>
            <a:p>
              <a:pPr algn="ctr" rtl="0" fontAlgn="base">
                <a:spcBef>
                  <a:spcPct val="50000"/>
                </a:spcBef>
                <a:spcAft>
                  <a:spcPct val="0"/>
                </a:spcAft>
              </a:pPr>
              <a:endParaRPr lang="he-IL" dirty="0">
                <a:solidFill>
                  <a:srgbClr val="0070C0"/>
                </a:solidFill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6400800" y="1751634"/>
              <a:ext cx="609600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/>
                <a:t>1</a:t>
              </a:r>
              <a:endParaRPr lang="he-IL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A89DEB2-5583-3344-B24C-7F1BC2F31286}"/>
              </a:ext>
            </a:extLst>
          </p:cNvPr>
          <p:cNvGrpSpPr/>
          <p:nvPr/>
        </p:nvGrpSpPr>
        <p:grpSpPr>
          <a:xfrm>
            <a:off x="652911" y="1143000"/>
            <a:ext cx="2242690" cy="867850"/>
            <a:chOff x="652911" y="1143000"/>
            <a:chExt cx="2242690" cy="86785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D8AF9EE-EC6C-7C40-97C4-E0886F44C29C}"/>
                </a:ext>
              </a:extLst>
            </p:cNvPr>
            <p:cNvSpPr txBox="1"/>
            <p:nvPr/>
          </p:nvSpPr>
          <p:spPr>
            <a:xfrm>
              <a:off x="1371601" y="1164464"/>
              <a:ext cx="1524000" cy="846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recursive calls</a:t>
              </a:r>
            </a:p>
            <a:p>
              <a:endParaRPr lang="en-US" sz="600" dirty="0"/>
            </a:p>
            <a:p>
              <a:r>
                <a:rPr lang="en-US" sz="1600" dirty="0"/>
                <a:t>returned value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28ABFCC1-0818-6443-BF6A-0776FE7C440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52912" y="1855426"/>
              <a:ext cx="609599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lgDashDot"/>
              <a:round/>
              <a:headEnd type="none" w="med" len="med"/>
              <a:tailEnd type="triangle" w="lg" len="lg"/>
            </a:ln>
            <a:effectLst/>
          </p:spPr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2176071A-E761-9141-90EA-0E9C000D33A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52913" y="1143000"/>
              <a:ext cx="609599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 w="lg" len="lg"/>
            </a:ln>
            <a:effectLst/>
          </p:spPr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ADE52965-96B4-2F4A-B936-12BBA11C609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52913" y="1332742"/>
              <a:ext cx="609599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arrow" w="lg" len="lg"/>
            </a:ln>
            <a:effectLst/>
          </p:spPr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0C22CE65-ECE9-DE4E-A221-400801B1847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52911" y="1524000"/>
              <a:ext cx="609599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008000"/>
              </a:solidFill>
              <a:prstDash val="solid"/>
              <a:round/>
              <a:headEnd type="none" w="med" len="med"/>
              <a:tailEnd type="arrow" w="lg" len="lg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809129286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Recursion</a:t>
            </a:r>
          </a:p>
        </p:txBody>
      </p:sp>
      <p:sp>
        <p:nvSpPr>
          <p:cNvPr id="21507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l" eaLnBrk="1" hangingPunct="1"/>
            <a:fld id="{38AD91FF-8B41-4B3A-9465-28A4FD2D311F}" type="slidenum">
              <a:rPr lang="he-IL" altLang="en-US" smtClean="0"/>
              <a:pPr algn="l" eaLnBrk="1" hangingPunct="1"/>
              <a:t>81</a:t>
            </a:fld>
            <a:endParaRPr lang="he-IL" alt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228600" y="1447800"/>
            <a:ext cx="8458200" cy="5294313"/>
          </a:xfrm>
        </p:spPr>
        <p:txBody>
          <a:bodyPr>
            <a:normAutofit/>
          </a:bodyPr>
          <a:lstStyle/>
          <a:p>
            <a:pPr>
              <a:buFontTx/>
              <a:buNone/>
              <a:defRPr/>
            </a:pPr>
            <a:r>
              <a:rPr lang="en-US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#</a:t>
            </a:r>
            <a:r>
              <a:rPr lang="en-US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Base: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Check if either sequence is empty:</a:t>
            </a:r>
          </a:p>
          <a:p>
            <a:pPr marL="0" indent="0">
              <a:buFontTx/>
              <a:buNone/>
              <a:defRPr/>
            </a:pPr>
            <a:r>
              <a:rPr lang="en-US" dirty="0">
                <a:solidFill>
                  <a:srgbClr val="FF6600"/>
                </a:solidFill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len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(x) == 0 </a:t>
            </a:r>
            <a:r>
              <a:rPr lang="en-US" dirty="0">
                <a:solidFill>
                  <a:srgbClr val="FF6600"/>
                </a:solidFill>
                <a:latin typeface="Times New Roman" pitchFamily="18" charset="0"/>
                <a:cs typeface="Times New Roman" pitchFamily="18" charset="0"/>
              </a:rPr>
              <a:t>or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len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(y) == 0:</a:t>
            </a:r>
          </a:p>
          <a:p>
            <a:pPr marL="0" indent="0">
              <a:buFontTx/>
              <a:buNone/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dirty="0">
                <a:solidFill>
                  <a:srgbClr val="FF6600"/>
                </a:solidFill>
                <a:latin typeface="Times New Roman" pitchFamily="18" charset="0"/>
                <a:cs typeface="Times New Roman" pitchFamily="18" charset="0"/>
              </a:rPr>
              <a:t>return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0</a:t>
            </a:r>
          </a:p>
          <a:p>
            <a:pPr>
              <a:buFontTx/>
              <a:buNone/>
              <a:defRPr/>
            </a:pPr>
            <a:r>
              <a:rPr lang="en-US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#Step: Build solution from shorter sequences:</a:t>
            </a:r>
          </a:p>
          <a:p>
            <a:pPr marL="0" indent="0">
              <a:buFontTx/>
              <a:buNone/>
              <a:defRPr/>
            </a:pPr>
            <a:r>
              <a:rPr lang="en-US" dirty="0">
                <a:solidFill>
                  <a:srgbClr val="E6931A"/>
                </a:solidFill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x[-1] == y[-1]:</a:t>
            </a:r>
          </a:p>
          <a:p>
            <a:pPr marL="0" indent="0">
              <a:buFontTx/>
              <a:buNone/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dirty="0">
                <a:solidFill>
                  <a:srgbClr val="E6931A"/>
                </a:solidFill>
                <a:latin typeface="Times New Roman" pitchFamily="18" charset="0"/>
                <a:cs typeface="Times New Roman" pitchFamily="18" charset="0"/>
              </a:rPr>
              <a:t>return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lcs_rec(x[:-1],y[:-1]) + 1</a:t>
            </a:r>
          </a:p>
          <a:p>
            <a:pPr marL="0" indent="0">
              <a:buFontTx/>
              <a:buNone/>
              <a:defRPr/>
            </a:pPr>
            <a:r>
              <a:rPr lang="en-US" dirty="0">
                <a:solidFill>
                  <a:srgbClr val="E6931A"/>
                </a:solidFill>
                <a:latin typeface="Times New Roman" pitchFamily="18" charset="0"/>
                <a:cs typeface="Times New Roman" pitchFamily="18" charset="0"/>
              </a:rPr>
              <a:t>else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0">
              <a:buFontTx/>
              <a:buNone/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dirty="0">
                <a:solidFill>
                  <a:srgbClr val="E6931A"/>
                </a:solidFill>
                <a:latin typeface="Times New Roman" pitchFamily="18" charset="0"/>
                <a:cs typeface="Times New Roman" pitchFamily="18" charset="0"/>
              </a:rPr>
              <a:t>return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max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(lcs_rec(x[:-1],y), lcs_rec(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x,y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[:-1]))</a:t>
            </a:r>
          </a:p>
        </p:txBody>
      </p:sp>
    </p:spTree>
    <p:extLst>
      <p:ext uri="{BB962C8B-B14F-4D97-AF65-F5344CB8AC3E}">
        <p14:creationId xmlns:p14="http://schemas.microsoft.com/office/powerpoint/2010/main" val="2065183408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Times New Roman" pitchFamily="18" charset="0"/>
                <a:cs typeface="Times New Roman" pitchFamily="18" charset="0"/>
              </a:rPr>
              <a:t>Wasteful Recursion</a:t>
            </a:r>
          </a:p>
        </p:txBody>
      </p:sp>
      <p:sp>
        <p:nvSpPr>
          <p:cNvPr id="22531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l" eaLnBrk="1" hangingPunct="1"/>
            <a:fld id="{DA380984-4DE2-4E0F-AD28-B6B0AA1FF104}" type="slidenum">
              <a:rPr lang="he-IL" altLang="en-US" smtClean="0"/>
              <a:pPr algn="l" eaLnBrk="1" hangingPunct="1"/>
              <a:t>82</a:t>
            </a:fld>
            <a:endParaRPr lang="he-IL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905750" cy="5029200"/>
          </a:xfrm>
        </p:spPr>
        <p:txBody>
          <a:bodyPr>
            <a:normAutofit fontScale="62500" lnSpcReduction="20000"/>
          </a:bodyPr>
          <a:lstStyle/>
          <a:p>
            <a:pPr>
              <a:buFontTx/>
              <a:buNone/>
              <a:defRPr/>
            </a:pPr>
            <a:r>
              <a:rPr lang="en-US">
                <a:latin typeface="Times New Roman" pitchFamily="18" charset="0"/>
                <a:cs typeface="Times New Roman" pitchFamily="18" charset="0"/>
              </a:rPr>
              <a:t>&gt;&gt;&gt; </a:t>
            </a:r>
            <a:r>
              <a:rPr lang="en-US" err="1">
                <a:latin typeface="Times New Roman" pitchFamily="18" charset="0"/>
                <a:cs typeface="Times New Roman" pitchFamily="18" charset="0"/>
              </a:rPr>
              <a:t>lcs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('MAN', 'PIG')</a:t>
            </a:r>
          </a:p>
          <a:p>
            <a:pPr>
              <a:buFontTx/>
              <a:buNone/>
              <a:defRPr/>
            </a:pPr>
            <a:endParaRPr lang="en-US"/>
          </a:p>
          <a:p>
            <a:pPr>
              <a:buFontTx/>
              <a:buNone/>
              <a:defRPr/>
            </a:pPr>
            <a:r>
              <a:rPr lang="en-US">
                <a:latin typeface="Times New Roman" pitchFamily="18" charset="0"/>
                <a:cs typeface="Times New Roman" pitchFamily="18" charset="0"/>
              </a:rPr>
              <a:t>Count the number of calls with different parameters:</a:t>
            </a:r>
          </a:p>
          <a:p>
            <a:pPr marL="0" indent="0">
              <a:buFontTx/>
              <a:buNone/>
              <a:defRPr/>
            </a:pPr>
            <a:r>
              <a:rPr lang="en-US">
                <a:latin typeface="Times New Roman" pitchFamily="18" charset="0"/>
                <a:cs typeface="Times New Roman" pitchFamily="18" charset="0"/>
              </a:rPr>
              <a:t>(1, ('', 'PIG'))</a:t>
            </a:r>
            <a:br>
              <a:rPr lang="en-US">
                <a:latin typeface="Times New Roman" pitchFamily="18" charset="0"/>
                <a:cs typeface="Times New Roman" pitchFamily="18" charset="0"/>
              </a:rPr>
            </a:br>
            <a:r>
              <a:rPr lang="en-US">
                <a:latin typeface="Times New Roman" pitchFamily="18" charset="0"/>
                <a:cs typeface="Times New Roman" pitchFamily="18" charset="0"/>
              </a:rPr>
              <a:t>(1, ('M', 'PIG'))</a:t>
            </a:r>
            <a:br>
              <a:rPr lang="en-US">
                <a:latin typeface="Times New Roman" pitchFamily="18" charset="0"/>
                <a:cs typeface="Times New Roman" pitchFamily="18" charset="0"/>
              </a:rPr>
            </a:br>
            <a:r>
              <a:rPr lang="en-US">
                <a:latin typeface="Times New Roman" pitchFamily="18" charset="0"/>
                <a:cs typeface="Times New Roman" pitchFamily="18" charset="0"/>
              </a:rPr>
              <a:t>(1, ('MA', 'PIG'))</a:t>
            </a:r>
            <a:br>
              <a:rPr lang="en-US">
                <a:latin typeface="Times New Roman" pitchFamily="18" charset="0"/>
                <a:cs typeface="Times New Roman" pitchFamily="18" charset="0"/>
              </a:rPr>
            </a:br>
            <a:r>
              <a:rPr lang="en-US">
                <a:latin typeface="Times New Roman" pitchFamily="18" charset="0"/>
                <a:cs typeface="Times New Roman" pitchFamily="18" charset="0"/>
              </a:rPr>
              <a:t>(1, ('MAN', ''))</a:t>
            </a:r>
            <a:br>
              <a:rPr lang="en-US">
                <a:latin typeface="Times New Roman" pitchFamily="18" charset="0"/>
                <a:cs typeface="Times New Roman" pitchFamily="18" charset="0"/>
              </a:rPr>
            </a:br>
            <a:r>
              <a:rPr lang="en-US">
                <a:latin typeface="Times New Roman" pitchFamily="18" charset="0"/>
                <a:cs typeface="Times New Roman" pitchFamily="18" charset="0"/>
              </a:rPr>
              <a:t>(1, ('MAN', 'P'))</a:t>
            </a:r>
            <a:br>
              <a:rPr lang="en-US">
                <a:latin typeface="Times New Roman" pitchFamily="18" charset="0"/>
                <a:cs typeface="Times New Roman" pitchFamily="18" charset="0"/>
              </a:rPr>
            </a:br>
            <a:r>
              <a:rPr lang="en-US">
                <a:latin typeface="Times New Roman" pitchFamily="18" charset="0"/>
                <a:cs typeface="Times New Roman" pitchFamily="18" charset="0"/>
              </a:rPr>
              <a:t>(1, ('MAN', 'PI'))</a:t>
            </a:r>
            <a:br>
              <a:rPr lang="en-US">
                <a:latin typeface="Times New Roman" pitchFamily="18" charset="0"/>
                <a:cs typeface="Times New Roman" pitchFamily="18" charset="0"/>
              </a:rPr>
            </a:br>
            <a:r>
              <a:rPr lang="en-US">
                <a:latin typeface="Times New Roman" pitchFamily="18" charset="0"/>
                <a:cs typeface="Times New Roman" pitchFamily="18" charset="0"/>
              </a:rPr>
              <a:t>(1, ('MAN', 'PIG'))</a:t>
            </a:r>
            <a:br>
              <a:rPr lang="en-US">
                <a:latin typeface="Times New Roman" pitchFamily="18" charset="0"/>
                <a:cs typeface="Times New Roman" pitchFamily="18" charset="0"/>
              </a:rPr>
            </a:br>
            <a:r>
              <a:rPr lang="en-US">
                <a:latin typeface="Times New Roman" pitchFamily="18" charset="0"/>
                <a:cs typeface="Times New Roman" pitchFamily="18" charset="0"/>
              </a:rPr>
              <a:t>(2, ('MA', 'PI'))</a:t>
            </a:r>
            <a:br>
              <a:rPr lang="en-US">
                <a:latin typeface="Times New Roman" pitchFamily="18" charset="0"/>
                <a:cs typeface="Times New Roman" pitchFamily="18" charset="0"/>
              </a:rPr>
            </a:br>
            <a:r>
              <a:rPr lang="en-US">
                <a:latin typeface="Times New Roman" pitchFamily="18" charset="0"/>
                <a:cs typeface="Times New Roman" pitchFamily="18" charset="0"/>
              </a:rPr>
              <a:t>(3, ('', 'PI'))</a:t>
            </a:r>
            <a:br>
              <a:rPr lang="en-US">
                <a:latin typeface="Times New Roman" pitchFamily="18" charset="0"/>
                <a:cs typeface="Times New Roman" pitchFamily="18" charset="0"/>
              </a:rPr>
            </a:br>
            <a:r>
              <a:rPr lang="en-US">
                <a:latin typeface="Times New Roman" pitchFamily="18" charset="0"/>
                <a:cs typeface="Times New Roman" pitchFamily="18" charset="0"/>
              </a:rPr>
              <a:t>(3, ('M', 'PI'))</a:t>
            </a:r>
            <a:br>
              <a:rPr lang="en-US">
                <a:latin typeface="Times New Roman" pitchFamily="18" charset="0"/>
                <a:cs typeface="Times New Roman" pitchFamily="18" charset="0"/>
              </a:rPr>
            </a:br>
            <a:r>
              <a:rPr lang="en-US">
                <a:latin typeface="Times New Roman" pitchFamily="18" charset="0"/>
                <a:cs typeface="Times New Roman" pitchFamily="18" charset="0"/>
              </a:rPr>
              <a:t>(3, ('MA', ''))</a:t>
            </a:r>
            <a:br>
              <a:rPr lang="en-US">
                <a:latin typeface="Times New Roman" pitchFamily="18" charset="0"/>
                <a:cs typeface="Times New Roman" pitchFamily="18" charset="0"/>
              </a:rPr>
            </a:br>
            <a:r>
              <a:rPr lang="en-US">
                <a:latin typeface="Times New Roman" pitchFamily="18" charset="0"/>
                <a:cs typeface="Times New Roman" pitchFamily="18" charset="0"/>
              </a:rPr>
              <a:t>(3, ('MA', 'P'))</a:t>
            </a:r>
            <a:br>
              <a:rPr lang="en-US">
                <a:latin typeface="Times New Roman" pitchFamily="18" charset="0"/>
                <a:cs typeface="Times New Roman" pitchFamily="18" charset="0"/>
              </a:rPr>
            </a:br>
            <a:r>
              <a:rPr lang="en-US">
                <a:latin typeface="Times New Roman" pitchFamily="18" charset="0"/>
                <a:cs typeface="Times New Roman" pitchFamily="18" charset="0"/>
              </a:rPr>
              <a:t>(6, ('', 'P'))</a:t>
            </a:r>
            <a:br>
              <a:rPr lang="en-US">
                <a:latin typeface="Times New Roman" pitchFamily="18" charset="0"/>
                <a:cs typeface="Times New Roman" pitchFamily="18" charset="0"/>
              </a:rPr>
            </a:br>
            <a:r>
              <a:rPr lang="en-US">
                <a:latin typeface="Times New Roman" pitchFamily="18" charset="0"/>
                <a:cs typeface="Times New Roman" pitchFamily="18" charset="0"/>
              </a:rPr>
              <a:t>(6, ('M', ''))</a:t>
            </a:r>
            <a:br>
              <a:rPr lang="en-US">
                <a:latin typeface="Times New Roman" pitchFamily="18" charset="0"/>
                <a:cs typeface="Times New Roman" pitchFamily="18" charset="0"/>
              </a:rPr>
            </a:br>
            <a:r>
              <a:rPr lang="en-US">
                <a:latin typeface="Times New Roman" pitchFamily="18" charset="0"/>
                <a:cs typeface="Times New Roman" pitchFamily="18" charset="0"/>
              </a:rPr>
              <a:t>(6, ('M', 'P'))</a:t>
            </a:r>
          </a:p>
          <a:p>
            <a:pPr>
              <a:defRPr/>
            </a:pPr>
            <a:r>
              <a:rPr lang="en-US">
                <a:latin typeface="Times New Roman" pitchFamily="18" charset="0"/>
                <a:cs typeface="Times New Roman" pitchFamily="18" charset="0"/>
              </a:rPr>
              <a:t>24 redundant calls!</a:t>
            </a:r>
          </a:p>
        </p:txBody>
      </p:sp>
      <p:pic>
        <p:nvPicPr>
          <p:cNvPr id="22533" name="Picture 2" descr="Pascal's triangle"/>
          <p:cNvPicPr>
            <a:picLocks noChangeAspect="1" noChangeArrowheads="1" noCrop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163" y="2636838"/>
            <a:ext cx="24765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4" name="Rectangle 4"/>
          <p:cNvSpPr>
            <a:spLocks noChangeArrowheads="1"/>
          </p:cNvSpPr>
          <p:nvPr/>
        </p:nvSpPr>
        <p:spPr bwMode="auto">
          <a:xfrm>
            <a:off x="4316413" y="4983163"/>
            <a:ext cx="457200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en-US" sz="1000">
                <a:solidFill>
                  <a:srgbClr val="7030A0"/>
                </a:solidFill>
                <a:hlinkClick r:id="rId4"/>
              </a:rPr>
              <a:t>http://wordaligned.org/articles/longest-common-subsequence</a:t>
            </a:r>
            <a:endParaRPr lang="en-US" altLang="en-US" sz="100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9326629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Times New Roman" pitchFamily="18" charset="0"/>
                <a:cs typeface="Times New Roman" pitchFamily="18" charset="0"/>
              </a:rPr>
              <a:t>Wasteful Recursion</a:t>
            </a:r>
          </a:p>
        </p:txBody>
      </p:sp>
      <p:sp>
        <p:nvSpPr>
          <p:cNvPr id="23555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l" eaLnBrk="1" hangingPunct="1"/>
            <a:fld id="{D0BBF054-3EA2-4405-8F72-221F6D14E1EE}" type="slidenum">
              <a:rPr lang="he-IL" altLang="en-US" smtClean="0"/>
              <a:pPr algn="l" eaLnBrk="1" hangingPunct="1"/>
              <a:t>83</a:t>
            </a:fld>
            <a:endParaRPr lang="he-IL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1447800"/>
            <a:ext cx="8667750" cy="5181600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sz="3000">
                <a:latin typeface="Times New Roman" pitchFamily="18" charset="0"/>
                <a:cs typeface="Times New Roman" pitchFamily="18" charset="0"/>
              </a:rPr>
              <a:t>When comparing longer sequences with a small number of letters the problem is worse</a:t>
            </a:r>
          </a:p>
          <a:p>
            <a:pPr>
              <a:defRPr/>
            </a:pPr>
            <a:r>
              <a:rPr lang="en-US" sz="3000">
                <a:latin typeface="Times New Roman" pitchFamily="18" charset="0"/>
                <a:cs typeface="Times New Roman" pitchFamily="18" charset="0"/>
              </a:rPr>
              <a:t>For example, DNA sequences are composed of A, G, T and C, and are long</a:t>
            </a:r>
          </a:p>
          <a:p>
            <a:pPr>
              <a:defRPr/>
            </a:pPr>
            <a:r>
              <a:rPr lang="en-US" sz="3000" err="1">
                <a:latin typeface="Times New Roman" pitchFamily="18" charset="0"/>
                <a:cs typeface="Times New Roman" pitchFamily="18" charset="0"/>
              </a:rPr>
              <a:t>lcs</a:t>
            </a:r>
            <a:r>
              <a:rPr lang="en-US" sz="3000">
                <a:latin typeface="Times New Roman" pitchFamily="18" charset="0"/>
                <a:cs typeface="Times New Roman" pitchFamily="18" charset="0"/>
              </a:rPr>
              <a:t>('ACCGGTCGAGTGCGCGGAAGCCGGCCGAA', 'GTCGTTCGGAATGCCGTTGCTCTGTAAA') </a:t>
            </a:r>
          </a:p>
          <a:p>
            <a:pPr>
              <a:buFontTx/>
              <a:buNone/>
              <a:defRPr/>
            </a:pPr>
            <a:r>
              <a:rPr lang="en-US" sz="3000">
                <a:latin typeface="Times New Roman" pitchFamily="18" charset="0"/>
                <a:cs typeface="Times New Roman" pitchFamily="18" charset="0"/>
              </a:rPr>
              <a:t>    </a:t>
            </a:r>
          </a:p>
          <a:p>
            <a:pPr>
              <a:buFontTx/>
              <a:buNone/>
              <a:defRPr/>
            </a:pPr>
            <a:r>
              <a:rPr lang="en-US" sz="3000">
                <a:latin typeface="Times New Roman" pitchFamily="18" charset="0"/>
                <a:cs typeface="Times New Roman" pitchFamily="18" charset="0"/>
              </a:rPr>
              <a:t>gives an absurd:</a:t>
            </a:r>
          </a:p>
          <a:p>
            <a:pPr marL="0" indent="0">
              <a:buFontTx/>
              <a:buNone/>
              <a:defRPr/>
            </a:pPr>
            <a:r>
              <a:rPr lang="en-US" sz="3000">
                <a:latin typeface="Times New Roman" pitchFamily="18" charset="0"/>
                <a:cs typeface="Times New Roman" pitchFamily="18" charset="0"/>
              </a:rPr>
              <a:t>(('', 'GT'), 13,182,769 times)</a:t>
            </a:r>
            <a:br>
              <a:rPr lang="en-US" sz="3000">
                <a:latin typeface="Times New Roman" pitchFamily="18" charset="0"/>
                <a:cs typeface="Times New Roman" pitchFamily="18" charset="0"/>
              </a:rPr>
            </a:br>
            <a:r>
              <a:rPr lang="en-US" sz="3000">
                <a:latin typeface="Times New Roman" pitchFamily="18" charset="0"/>
                <a:cs typeface="Times New Roman" pitchFamily="18" charset="0"/>
              </a:rPr>
              <a:t>(('A', 'G'), 24,853,152, times)</a:t>
            </a:r>
            <a:br>
              <a:rPr lang="en-US" sz="3000">
                <a:latin typeface="Times New Roman" pitchFamily="18" charset="0"/>
                <a:cs typeface="Times New Roman" pitchFamily="18" charset="0"/>
              </a:rPr>
            </a:br>
            <a:r>
              <a:rPr lang="en-US" sz="3000">
                <a:latin typeface="Times New Roman" pitchFamily="18" charset="0"/>
                <a:cs typeface="Times New Roman" pitchFamily="18" charset="0"/>
              </a:rPr>
              <a:t>etc…</a:t>
            </a:r>
          </a:p>
          <a:p>
            <a:pPr marL="0" indent="0">
              <a:buFontTx/>
              <a:buNone/>
              <a:defRPr/>
            </a:pP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2" descr="http://blog.oncofertility.northwestern.edu/wp-content/uploads/2010/07/DNA-sequence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62600" y="4038600"/>
            <a:ext cx="3006725" cy="201295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3558" name="Rectangle 6"/>
          <p:cNvSpPr>
            <a:spLocks noChangeArrowheads="1"/>
          </p:cNvSpPr>
          <p:nvPr/>
        </p:nvSpPr>
        <p:spPr bwMode="auto">
          <a:xfrm>
            <a:off x="5257800" y="6019800"/>
            <a:ext cx="35480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en-US" sz="1000"/>
              <a:t>http://blog.oncofertility.northwestern.edu/wp-content/uploads/2010/07/DNA-sequence.jpg</a:t>
            </a:r>
          </a:p>
        </p:txBody>
      </p:sp>
    </p:spTree>
    <p:extLst>
      <p:ext uri="{BB962C8B-B14F-4D97-AF65-F5344CB8AC3E}">
        <p14:creationId xmlns:p14="http://schemas.microsoft.com/office/powerpoint/2010/main" val="1463455190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err="1">
                <a:latin typeface="Times New Roman" pitchFamily="18" charset="0"/>
                <a:cs typeface="Times New Roman" pitchFamily="18" charset="0"/>
              </a:rPr>
              <a:t>Memoization</a:t>
            </a:r>
            <a:r>
              <a:rPr lang="en-US" altLang="en-US">
                <a:latin typeface="Times New Roman" pitchFamily="18" charset="0"/>
                <a:cs typeface="Times New Roman" pitchFamily="18" charset="0"/>
              </a:rPr>
              <a:t> Saves the Day</a:t>
            </a:r>
          </a:p>
        </p:txBody>
      </p:sp>
      <p:sp>
        <p:nvSpPr>
          <p:cNvPr id="24579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l" eaLnBrk="1" hangingPunct="1"/>
            <a:fld id="{F45648E5-49CB-48B6-A68B-5481287989A9}" type="slidenum">
              <a:rPr lang="he-IL" altLang="en-US" smtClean="0"/>
              <a:pPr algn="l" eaLnBrk="1" hangingPunct="1"/>
              <a:t>84</a:t>
            </a:fld>
            <a:endParaRPr lang="he-IL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Times New Roman" pitchFamily="18" charset="0"/>
                <a:cs typeface="Times New Roman" pitchFamily="18" charset="0"/>
              </a:rPr>
              <a:t>We saw the </a:t>
            </a:r>
            <a:r>
              <a:rPr lang="en-US" b="1">
                <a:latin typeface="Times New Roman" pitchFamily="18" charset="0"/>
                <a:cs typeface="Times New Roman" pitchFamily="18" charset="0"/>
              </a:rPr>
              <a:t>overlapping sub problems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 emerge – comparing the same sequences over and over again</a:t>
            </a:r>
          </a:p>
          <a:p>
            <a:pPr>
              <a:defRPr/>
            </a:pPr>
            <a:r>
              <a:rPr lang="en-US">
                <a:latin typeface="Times New Roman" pitchFamily="18" charset="0"/>
                <a:cs typeface="Times New Roman" pitchFamily="18" charset="0"/>
              </a:rPr>
              <a:t>We saw how we can find the solution from sub problems solutions – </a:t>
            </a:r>
            <a:r>
              <a:rPr lang="en-US" b="1">
                <a:latin typeface="Times New Roman" pitchFamily="18" charset="0"/>
                <a:cs typeface="Times New Roman" pitchFamily="18" charset="0"/>
              </a:rPr>
              <a:t>optimal substructure</a:t>
            </a:r>
            <a:endParaRPr lang="en-US"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r>
              <a:rPr lang="en-US">
                <a:latin typeface="Times New Roman" pitchFamily="18" charset="0"/>
                <a:cs typeface="Times New Roman" pitchFamily="18" charset="0"/>
              </a:rPr>
              <a:t>Therefore, apply </a:t>
            </a:r>
            <a:r>
              <a:rPr lang="en-US" b="1" err="1">
                <a:latin typeface="Times New Roman" pitchFamily="18" charset="0"/>
                <a:cs typeface="Times New Roman" pitchFamily="18" charset="0"/>
              </a:rPr>
              <a:t>memoization</a:t>
            </a:r>
            <a:endParaRPr lang="en-US" b="1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FontTx/>
              <a:buNone/>
              <a:defRPr/>
            </a:pP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7766879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C386C-5FA5-504E-AE50-E7D91F3B3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AA002F-627E-9242-8573-0A8A7AF18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787935-F1CA-4C2D-9E59-7592375890A0}" type="slidenum">
              <a:rPr lang="ar-SA" smtClean="0"/>
              <a:pPr>
                <a:defRPr/>
              </a:pPr>
              <a:t>85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07A789-6D1D-D24D-9F9C-91A4FA471D1B}"/>
              </a:ext>
            </a:extLst>
          </p:cNvPr>
          <p:cNvSpPr txBox="1"/>
          <p:nvPr/>
        </p:nvSpPr>
        <p:spPr>
          <a:xfrm>
            <a:off x="317213" y="1564458"/>
            <a:ext cx="7686720" cy="50629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solidFill>
                  <a:srgbClr val="FF9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lcs_mem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(x, y, mem=None):</a:t>
            </a:r>
          </a:p>
          <a:p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700" dirty="0">
                <a:solidFill>
                  <a:srgbClr val="FF9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700" dirty="0">
                <a:solidFill>
                  <a:srgbClr val="94209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(x) == 0 </a:t>
            </a:r>
            <a:r>
              <a:rPr lang="en-US" sz="1700" dirty="0">
                <a:solidFill>
                  <a:srgbClr val="FF9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700" dirty="0">
                <a:solidFill>
                  <a:srgbClr val="94209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(y) == 0:</a:t>
            </a:r>
          </a:p>
          <a:p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700" dirty="0">
                <a:solidFill>
                  <a:srgbClr val="FF9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0</a:t>
            </a:r>
          </a:p>
          <a:p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700" dirty="0">
                <a:solidFill>
                  <a:srgbClr val="FF9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mem </a:t>
            </a:r>
            <a:r>
              <a:rPr lang="en-US" sz="1700" dirty="0">
                <a:solidFill>
                  <a:srgbClr val="FF9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700" dirty="0">
                <a:solidFill>
                  <a:srgbClr val="94209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None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       mem = {}</a:t>
            </a:r>
          </a:p>
          <a:p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mem_key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= (len(x), len(y))</a:t>
            </a:r>
          </a:p>
          <a:p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700" dirty="0">
                <a:solidFill>
                  <a:srgbClr val="FF9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mem_key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700" dirty="0">
                <a:solidFill>
                  <a:srgbClr val="FF9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not in 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mem:</a:t>
            </a:r>
          </a:p>
          <a:p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700" dirty="0">
                <a:solidFill>
                  <a:srgbClr val="FF9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x[-1] == y[-1]:</a:t>
            </a:r>
          </a:p>
          <a:p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           mem[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mem_key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] = 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lcs_mem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(x[:-1], y[:-1], mem) + 1</a:t>
            </a:r>
          </a:p>
          <a:p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700" dirty="0">
                <a:solidFill>
                  <a:srgbClr val="FF9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           mem[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mem_key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] = </a:t>
            </a:r>
            <a:r>
              <a:rPr lang="en-US" sz="1700" dirty="0">
                <a:solidFill>
                  <a:srgbClr val="94209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lcs_mem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(x[:-1], y, mem), </a:t>
            </a:r>
          </a:p>
          <a:p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					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lcs_mem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(x, y[:-1], mem))</a:t>
            </a:r>
          </a:p>
          <a:p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700" dirty="0">
                <a:solidFill>
                  <a:srgbClr val="FF9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mem[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mem_key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8ECB97-08A5-624C-8FD1-0648870C71C3}"/>
              </a:ext>
            </a:extLst>
          </p:cNvPr>
          <p:cNvSpPr txBox="1"/>
          <p:nvPr/>
        </p:nvSpPr>
        <p:spPr>
          <a:xfrm>
            <a:off x="4253564" y="3503211"/>
            <a:ext cx="3124200" cy="35394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7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the unique key</a:t>
            </a:r>
            <a:endParaRPr lang="he-IL" sz="1700" dirty="0">
              <a:latin typeface="Consolas" panose="020B0609020204030204" pitchFamily="49" charset="0"/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1627A29E-9012-1D45-928B-F68611AD29BB}"/>
              </a:ext>
            </a:extLst>
          </p:cNvPr>
          <p:cNvSpPr/>
          <p:nvPr/>
        </p:nvSpPr>
        <p:spPr bwMode="auto">
          <a:xfrm>
            <a:off x="762000" y="3503211"/>
            <a:ext cx="3276600" cy="689777"/>
          </a:xfrm>
          <a:prstGeom prst="round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E18D0E76-E1EA-F94B-A87F-597DA96F4171}"/>
              </a:ext>
            </a:extLst>
          </p:cNvPr>
          <p:cNvSpPr/>
          <p:nvPr/>
        </p:nvSpPr>
        <p:spPr bwMode="auto">
          <a:xfrm>
            <a:off x="6314975" y="5536482"/>
            <a:ext cx="466825" cy="228600"/>
          </a:xfrm>
          <a:prstGeom prst="roundRect">
            <a:avLst/>
          </a:prstGeom>
          <a:solidFill>
            <a:srgbClr val="FFCC66">
              <a:alpha val="10000"/>
            </a:srgbClr>
          </a:solidFill>
          <a:ln w="1905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BC6170FD-3E27-2C4E-86EA-17004981BFCE}"/>
              </a:ext>
            </a:extLst>
          </p:cNvPr>
          <p:cNvSpPr/>
          <p:nvPr/>
        </p:nvSpPr>
        <p:spPr bwMode="auto">
          <a:xfrm>
            <a:off x="7162800" y="5943600"/>
            <a:ext cx="457200" cy="228600"/>
          </a:xfrm>
          <a:prstGeom prst="roundRect">
            <a:avLst/>
          </a:prstGeom>
          <a:solidFill>
            <a:srgbClr val="FFCC66">
              <a:alpha val="10000"/>
            </a:srgbClr>
          </a:solidFill>
          <a:ln w="1905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C6F1C51D-7AFD-1B40-9B7A-D203DD835C48}"/>
              </a:ext>
            </a:extLst>
          </p:cNvPr>
          <p:cNvSpPr/>
          <p:nvPr/>
        </p:nvSpPr>
        <p:spPr bwMode="auto">
          <a:xfrm>
            <a:off x="6334226" y="4763493"/>
            <a:ext cx="523774" cy="228600"/>
          </a:xfrm>
          <a:prstGeom prst="roundRect">
            <a:avLst/>
          </a:prstGeom>
          <a:solidFill>
            <a:srgbClr val="FFCC66">
              <a:alpha val="10000"/>
            </a:srgbClr>
          </a:solidFill>
          <a:ln w="1905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C374D08A-9F01-004C-9C4E-59861E343330}"/>
              </a:ext>
            </a:extLst>
          </p:cNvPr>
          <p:cNvSpPr/>
          <p:nvPr/>
        </p:nvSpPr>
        <p:spPr bwMode="auto">
          <a:xfrm>
            <a:off x="1790700" y="4687293"/>
            <a:ext cx="1485900" cy="304800"/>
          </a:xfrm>
          <a:prstGeom prst="roundRect">
            <a:avLst/>
          </a:prstGeom>
          <a:noFill/>
          <a:ln w="2540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8B80BD0A-1922-0645-8F63-123AFE378DCB}"/>
              </a:ext>
            </a:extLst>
          </p:cNvPr>
          <p:cNvSpPr/>
          <p:nvPr/>
        </p:nvSpPr>
        <p:spPr bwMode="auto">
          <a:xfrm>
            <a:off x="1790700" y="5486399"/>
            <a:ext cx="1485900" cy="304800"/>
          </a:xfrm>
          <a:prstGeom prst="roundRect">
            <a:avLst/>
          </a:prstGeom>
          <a:noFill/>
          <a:ln w="2540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3273C4E5-72EB-FA49-B832-5E2B77E5EE36}"/>
              </a:ext>
            </a:extLst>
          </p:cNvPr>
          <p:cNvSpPr/>
          <p:nvPr/>
        </p:nvSpPr>
        <p:spPr bwMode="auto">
          <a:xfrm>
            <a:off x="768207" y="6278562"/>
            <a:ext cx="2508393" cy="304800"/>
          </a:xfrm>
          <a:prstGeom prst="roundRect">
            <a:avLst/>
          </a:prstGeom>
          <a:noFill/>
          <a:ln w="25400" cap="flat" cmpd="sng" algn="ctr">
            <a:solidFill>
              <a:srgbClr val="73C8F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343862A8-0FB2-0D45-B981-3EC02EF150EF}"/>
              </a:ext>
            </a:extLst>
          </p:cNvPr>
          <p:cNvSpPr/>
          <p:nvPr/>
        </p:nvSpPr>
        <p:spPr bwMode="auto">
          <a:xfrm>
            <a:off x="2514600" y="1600200"/>
            <a:ext cx="1066800" cy="304800"/>
          </a:xfrm>
          <a:prstGeom prst="roundRect">
            <a:avLst/>
          </a:prstGeom>
          <a:noFill/>
          <a:ln w="25400" cap="flat" cmpd="sng" algn="ctr">
            <a:solidFill>
              <a:srgbClr val="CC66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>
              <a:ln>
                <a:noFill/>
              </a:ln>
              <a:solidFill>
                <a:srgbClr val="6600FF"/>
              </a:solidFill>
              <a:effectLst/>
              <a:latin typeface="Arial" charset="0"/>
            </a:endParaRP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88978989-1493-0F41-969B-F589C25150C3}"/>
              </a:ext>
            </a:extLst>
          </p:cNvPr>
          <p:cNvSpPr/>
          <p:nvPr/>
        </p:nvSpPr>
        <p:spPr bwMode="auto">
          <a:xfrm>
            <a:off x="762000" y="2743200"/>
            <a:ext cx="2057400" cy="726258"/>
          </a:xfrm>
          <a:prstGeom prst="roundRect">
            <a:avLst/>
          </a:prstGeom>
          <a:noFill/>
          <a:ln w="25400" cap="flat" cmpd="sng" algn="ctr">
            <a:solidFill>
              <a:srgbClr val="CC66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>
              <a:ln>
                <a:noFill/>
              </a:ln>
              <a:solidFill>
                <a:srgbClr val="6600FF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7698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458200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>
                <a:latin typeface="Times New Roman" pitchFamily="18" charset="0"/>
                <a:cs typeface="Times New Roman" pitchFamily="18" charset="0"/>
              </a:rPr>
              <a:t>“Maximum Recursion Depth Exceeded”</a:t>
            </a:r>
          </a:p>
        </p:txBody>
      </p:sp>
      <p:sp>
        <p:nvSpPr>
          <p:cNvPr id="27651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l" eaLnBrk="1" hangingPunct="1"/>
            <a:fld id="{674967A7-9BD3-49FB-B4E0-29D97AF6AB72}" type="slidenum">
              <a:rPr lang="he-IL" altLang="en-US" smtClean="0"/>
              <a:pPr algn="l" eaLnBrk="1" hangingPunct="1"/>
              <a:t>86</a:t>
            </a:fld>
            <a:endParaRPr lang="he-IL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68313" y="1447800"/>
            <a:ext cx="8567737" cy="5149850"/>
          </a:xfrm>
        </p:spPr>
        <p:txBody>
          <a:bodyPr>
            <a:normAutofit lnSpcReduction="10000"/>
          </a:bodyPr>
          <a:lstStyle/>
          <a:p>
            <a:pPr>
              <a:buFontTx/>
              <a:buNone/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We want to use our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memoized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LCS algorithm on two long DNA sequences:</a:t>
            </a:r>
          </a:p>
          <a:p>
            <a:pPr marL="0" indent="0">
              <a:buFontTx/>
              <a:buNone/>
              <a:defRPr/>
            </a:pPr>
            <a:endParaRPr lang="en-US" sz="2400" dirty="0">
              <a:solidFill>
                <a:srgbClr val="E6931A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FontTx/>
              <a:buNone/>
              <a:defRPr/>
            </a:pPr>
            <a:r>
              <a:rPr lang="en-US" sz="2400" dirty="0">
                <a:solidFill>
                  <a:srgbClr val="E6931A"/>
                </a:solidFill>
                <a:latin typeface="Times New Roman" pitchFamily="18" charset="0"/>
                <a:cs typeface="Times New Roman" pitchFamily="18" charset="0"/>
              </a:rPr>
              <a:t>from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random </a:t>
            </a:r>
            <a:r>
              <a:rPr lang="en-US" sz="2400" dirty="0">
                <a:solidFill>
                  <a:srgbClr val="E6931A"/>
                </a:solidFill>
                <a:latin typeface="Times New Roman" pitchFamily="18" charset="0"/>
                <a:cs typeface="Times New Roman" pitchFamily="18" charset="0"/>
              </a:rPr>
              <a:t>import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choice</a:t>
            </a:r>
          </a:p>
          <a:p>
            <a:pPr marL="0" indent="0">
              <a:buFontTx/>
              <a:buNone/>
              <a:defRPr/>
            </a:pPr>
            <a:r>
              <a:rPr lang="en-US" sz="2400" dirty="0">
                <a:solidFill>
                  <a:srgbClr val="E6931A"/>
                </a:solidFill>
                <a:latin typeface="Times New Roman" pitchFamily="18" charset="0"/>
                <a:cs typeface="Times New Roman" pitchFamily="18" charset="0"/>
              </a:rPr>
              <a:t>def </a:t>
            </a:r>
            <a:r>
              <a:rPr lang="en-US" sz="2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base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():</a:t>
            </a:r>
          </a:p>
          <a:p>
            <a:pPr marL="0" indent="0">
              <a:buFontTx/>
              <a:buNone/>
              <a:defRPr/>
            </a:pPr>
            <a:r>
              <a:rPr lang="en-US" sz="2400" dirty="0">
                <a:solidFill>
                  <a:srgbClr val="E6931A"/>
                </a:solidFill>
                <a:latin typeface="Times New Roman" pitchFamily="18" charset="0"/>
                <a:cs typeface="Times New Roman" pitchFamily="18" charset="0"/>
              </a:rPr>
              <a:t>	return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choice(</a:t>
            </a:r>
            <a:r>
              <a:rPr lang="en-US" sz="24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'AGCT'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>
              <a:buFontTx/>
              <a:buNone/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seq1 = </a:t>
            </a:r>
            <a:r>
              <a:rPr lang="en-US" sz="24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' '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.join([base() </a:t>
            </a:r>
            <a:r>
              <a:rPr lang="en-US" sz="2400" dirty="0">
                <a:solidFill>
                  <a:srgbClr val="E6931A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x </a:t>
            </a:r>
            <a:r>
              <a:rPr lang="en-US" sz="2400" dirty="0">
                <a:solidFill>
                  <a:srgbClr val="E6931A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range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(10000)])</a:t>
            </a:r>
          </a:p>
          <a:p>
            <a:pPr marL="0" indent="0">
              <a:buFontTx/>
              <a:buNone/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seq2 = </a:t>
            </a:r>
            <a:r>
              <a:rPr lang="en-US" sz="24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' '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.join([base() </a:t>
            </a:r>
            <a:r>
              <a:rPr lang="en-US" sz="2400" dirty="0">
                <a:solidFill>
                  <a:srgbClr val="E6931A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x </a:t>
            </a:r>
            <a:r>
              <a:rPr lang="en-US" sz="2400" dirty="0">
                <a:solidFill>
                  <a:srgbClr val="E6931A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range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(10000)])</a:t>
            </a:r>
          </a:p>
          <a:p>
            <a:pPr marL="0" indent="0">
              <a:buFontTx/>
              <a:buNone/>
              <a:defRPr/>
            </a:pPr>
            <a:r>
              <a:rPr lang="en-US" sz="2400" dirty="0">
                <a:solidFill>
                  <a:srgbClr val="E6931A"/>
                </a:solidFill>
                <a:latin typeface="Times New Roman" pitchFamily="18" charset="0"/>
                <a:cs typeface="Times New Roman" pitchFamily="18" charset="0"/>
              </a:rPr>
              <a:t>print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lcs(seq1, seq2)</a:t>
            </a:r>
          </a:p>
          <a:p>
            <a:pPr marL="0" indent="0">
              <a:buFontTx/>
              <a:buNone/>
              <a:defRPr/>
            </a:pPr>
            <a:endParaRPr lang="en-US" sz="24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FontTx/>
              <a:buNone/>
              <a:defRPr/>
            </a:pPr>
            <a:r>
              <a:rPr lang="en-US" sz="28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RuntimeError</a:t>
            </a:r>
            <a:r>
              <a:rPr lang="en-US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: maximum recursion depth exceeded in </a:t>
            </a:r>
            <a:r>
              <a:rPr lang="en-US" sz="28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cmp</a:t>
            </a:r>
            <a:endParaRPr lang="en-US" sz="28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We need a different algorithm…</a:t>
            </a:r>
          </a:p>
        </p:txBody>
      </p:sp>
    </p:spTree>
    <p:extLst>
      <p:ext uri="{BB962C8B-B14F-4D97-AF65-F5344CB8AC3E}">
        <p14:creationId xmlns:p14="http://schemas.microsoft.com/office/powerpoint/2010/main" val="7168651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35E24C5-3C2A-4CD7-9805-C4B623141BB9}" type="slidenum">
              <a:rPr lang="he-IL" smtClean="0">
                <a:latin typeface="Arial" pitchFamily="34" charset="0"/>
                <a:cs typeface="Arial" pitchFamily="34" charset="0"/>
              </a:rPr>
              <a:pPr/>
              <a:t>9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9219" name="Rectangle 2"/>
          <p:cNvSpPr>
            <a:spLocks noChangeArrowheads="1"/>
          </p:cNvSpPr>
          <p:nvPr/>
        </p:nvSpPr>
        <p:spPr bwMode="auto">
          <a:xfrm>
            <a:off x="457200" y="7620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440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Redundant Calls</a:t>
            </a:r>
          </a:p>
        </p:txBody>
      </p:sp>
      <p:pic>
        <p:nvPicPr>
          <p:cNvPr id="922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1143000"/>
            <a:ext cx="8686800" cy="2133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9221" name="Picture 4" descr="http://20bits.com/include/images/fib_performance.png"/>
          <p:cNvPicPr>
            <a:picLocks noChangeAspect="1" noChangeArrowheads="1"/>
          </p:cNvPicPr>
          <p:nvPr/>
        </p:nvPicPr>
        <p:blipFill>
          <a:blip r:embed="rId4" cstate="print"/>
          <a:srcRect t="20512"/>
          <a:stretch>
            <a:fillRect/>
          </a:stretch>
        </p:blipFill>
        <p:spPr bwMode="auto">
          <a:xfrm>
            <a:off x="2133600" y="4114800"/>
            <a:ext cx="39624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22" name="TextBox 5"/>
          <p:cNvSpPr txBox="1">
            <a:spLocks noChangeArrowheads="1"/>
          </p:cNvSpPr>
          <p:nvPr/>
        </p:nvSpPr>
        <p:spPr bwMode="auto">
          <a:xfrm>
            <a:off x="2057400" y="3810000"/>
            <a:ext cx="4038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/>
              <a:t>Iterative vs. recursive Fibonacci</a:t>
            </a:r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13927271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rtlCol="1" anchor="ctr" anchorCtr="0" compatLnSpc="1">
        <a:prstTxWarp prst="textNoShape">
          <a:avLst/>
        </a:prstTxWarp>
        <a:no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arrow"/>
        </a:ln>
        <a:effectLst/>
      </a:spPr>
      <a:bodyPr/>
      <a:lstStyle/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78052</TotalTime>
  <Words>3900</Words>
  <Application>Microsoft Office PowerPoint</Application>
  <PresentationFormat>On-screen Show (4:3)</PresentationFormat>
  <Paragraphs>841</Paragraphs>
  <Slides>86</Slides>
  <Notes>44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86</vt:i4>
      </vt:variant>
    </vt:vector>
  </HeadingPairs>
  <TitlesOfParts>
    <vt:vector size="99" baseType="lpstr">
      <vt:lpstr>Arial</vt:lpstr>
      <vt:lpstr>Arial Narrow</vt:lpstr>
      <vt:lpstr>Cambria Math</vt:lpstr>
      <vt:lpstr>Consolas</vt:lpstr>
      <vt:lpstr>Courier</vt:lpstr>
      <vt:lpstr>JetBrains Mono</vt:lpstr>
      <vt:lpstr>Segoe UI Semibold</vt:lpstr>
      <vt:lpstr>Sitka Small</vt:lpstr>
      <vt:lpstr>Tahoma</vt:lpstr>
      <vt:lpstr>Times New Roman</vt:lpstr>
      <vt:lpstr>Wingdings</vt:lpstr>
      <vt:lpstr>Default Design</vt:lpstr>
      <vt:lpstr>Custom Design</vt:lpstr>
      <vt:lpstr>PowerPoint Presentation</vt:lpstr>
      <vt:lpstr>PowerPoint Presentation</vt:lpstr>
      <vt:lpstr>Memoization</vt:lpstr>
      <vt:lpstr>PowerPoint Presentation</vt:lpstr>
      <vt:lpstr>Recursion Efficiency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Memoization</vt:lpstr>
      <vt:lpstr>Unique sub-problem identification</vt:lpstr>
      <vt:lpstr>Storing the Solutions</vt:lpstr>
      <vt:lpstr>PowerPoint Presentation</vt:lpstr>
      <vt:lpstr>How does it work?</vt:lpstr>
      <vt:lpstr>How does it work?</vt:lpstr>
      <vt:lpstr>How does it work?</vt:lpstr>
      <vt:lpstr>How does it work?</vt:lpstr>
      <vt:lpstr>How does it work?</vt:lpstr>
      <vt:lpstr>How does it work?</vt:lpstr>
      <vt:lpstr>How does it work?</vt:lpstr>
      <vt:lpstr>How does it work?</vt:lpstr>
      <vt:lpstr>How does it work?</vt:lpstr>
      <vt:lpstr>How does it work?</vt:lpstr>
      <vt:lpstr>How does it work?</vt:lpstr>
      <vt:lpstr>How does it work?</vt:lpstr>
      <vt:lpstr>How does it work?</vt:lpstr>
      <vt:lpstr>How does it work?</vt:lpstr>
      <vt:lpstr>How does it work?</vt:lpstr>
      <vt:lpstr>How does it work?</vt:lpstr>
      <vt:lpstr>How does it work?</vt:lpstr>
      <vt:lpstr>How does it work?</vt:lpstr>
      <vt:lpstr>How does it work?</vt:lpstr>
      <vt:lpstr>How does it work?</vt:lpstr>
      <vt:lpstr>How does it work?</vt:lpstr>
      <vt:lpstr>How does it work?</vt:lpstr>
      <vt:lpstr>How does it work?</vt:lpstr>
      <vt:lpstr>How does it work?</vt:lpstr>
      <vt:lpstr>How does it work?</vt:lpstr>
      <vt:lpstr>How does it work?</vt:lpstr>
      <vt:lpstr>How does it work?</vt:lpstr>
      <vt:lpstr>How does it work?</vt:lpstr>
      <vt:lpstr>How does it work?</vt:lpstr>
      <vt:lpstr>How does it work?</vt:lpstr>
      <vt:lpstr>How does it work?</vt:lpstr>
      <vt:lpstr>How does it work?</vt:lpstr>
      <vt:lpstr>How does it work?</vt:lpstr>
      <vt:lpstr>How does it work?</vt:lpstr>
      <vt:lpstr>How does it work?</vt:lpstr>
      <vt:lpstr>PowerPoint Presentation</vt:lpstr>
      <vt:lpstr>Memoization</vt:lpstr>
      <vt:lpstr>Example 2: Sub-list sum</vt:lpstr>
      <vt:lpstr>Can memoization help?</vt:lpstr>
      <vt:lpstr>Sublist sum</vt:lpstr>
      <vt:lpstr>Sublist sum with memoization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Steps in Dynamic Programming</vt:lpstr>
      <vt:lpstr>PowerPoint Presentation</vt:lpstr>
      <vt:lpstr>PowerPoint Presentation</vt:lpstr>
      <vt:lpstr>Longest Common Subsequence</vt:lpstr>
      <vt:lpstr>The DNA</vt:lpstr>
      <vt:lpstr>Longest Common Subsequence</vt:lpstr>
      <vt:lpstr>Recursive solution</vt:lpstr>
      <vt:lpstr>Recursion – pseudo code</vt:lpstr>
      <vt:lpstr>Recursion – pseudo code</vt:lpstr>
      <vt:lpstr>Example</vt:lpstr>
      <vt:lpstr>Recursion</vt:lpstr>
      <vt:lpstr>Wasteful Recursion</vt:lpstr>
      <vt:lpstr>Wasteful Recursion</vt:lpstr>
      <vt:lpstr>Memoization Saves the Day</vt:lpstr>
      <vt:lpstr>PowerPoint Presentation</vt:lpstr>
      <vt:lpstr>“Maximum Recursion Depth Exceeded”</vt:lpstr>
    </vt:vector>
  </TitlesOfParts>
  <Company>epfl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Dvir Netanely</dc:creator>
  <cp:lastModifiedBy>Shahar Segal</cp:lastModifiedBy>
  <cp:revision>5005</cp:revision>
  <dcterms:created xsi:type="dcterms:W3CDTF">2007-03-25T12:09:30Z</dcterms:created>
  <dcterms:modified xsi:type="dcterms:W3CDTF">2020-12-03T13:26:20Z</dcterms:modified>
</cp:coreProperties>
</file>