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0"/>
  </p:notesMasterIdLst>
  <p:handoutMasterIdLst>
    <p:handoutMasterId r:id="rId41"/>
  </p:handoutMasterIdLst>
  <p:sldIdLst>
    <p:sldId id="256" r:id="rId3"/>
    <p:sldId id="688" r:id="rId4"/>
    <p:sldId id="690" r:id="rId5"/>
    <p:sldId id="689" r:id="rId6"/>
    <p:sldId id="668" r:id="rId7"/>
    <p:sldId id="694" r:id="rId8"/>
    <p:sldId id="691" r:id="rId9"/>
    <p:sldId id="695" r:id="rId10"/>
    <p:sldId id="696" r:id="rId11"/>
    <p:sldId id="612" r:id="rId12"/>
    <p:sldId id="614" r:id="rId13"/>
    <p:sldId id="617" r:id="rId14"/>
    <p:sldId id="620" r:id="rId15"/>
    <p:sldId id="622" r:id="rId16"/>
    <p:sldId id="623" r:id="rId17"/>
    <p:sldId id="681" r:id="rId18"/>
    <p:sldId id="624" r:id="rId19"/>
    <p:sldId id="625" r:id="rId20"/>
    <p:sldId id="626" r:id="rId21"/>
    <p:sldId id="627" r:id="rId22"/>
    <p:sldId id="684" r:id="rId23"/>
    <p:sldId id="633" r:id="rId24"/>
    <p:sldId id="635" r:id="rId25"/>
    <p:sldId id="686" r:id="rId26"/>
    <p:sldId id="632" r:id="rId27"/>
    <p:sldId id="636" r:id="rId28"/>
    <p:sldId id="629" r:id="rId29"/>
    <p:sldId id="682" r:id="rId30"/>
    <p:sldId id="637" r:id="rId31"/>
    <p:sldId id="643" r:id="rId32"/>
    <p:sldId id="646" r:id="rId33"/>
    <p:sldId id="683" r:id="rId34"/>
    <p:sldId id="647" r:id="rId35"/>
    <p:sldId id="649" r:id="rId36"/>
    <p:sldId id="685" r:id="rId37"/>
    <p:sldId id="674" r:id="rId38"/>
    <p:sldId id="676" r:id="rId39"/>
  </p:sldIdLst>
  <p:sldSz cx="9144000" cy="6858000" type="screen4x3"/>
  <p:notesSz cx="6797675" cy="987425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ABA3C43-E043-4F05-8B66-AD04669D4205}">
          <p14:sldIdLst>
            <p14:sldId id="256"/>
            <p14:sldId id="688"/>
            <p14:sldId id="690"/>
            <p14:sldId id="689"/>
            <p14:sldId id="668"/>
            <p14:sldId id="694"/>
            <p14:sldId id="691"/>
            <p14:sldId id="695"/>
            <p14:sldId id="696"/>
            <p14:sldId id="612"/>
            <p14:sldId id="614"/>
            <p14:sldId id="617"/>
            <p14:sldId id="620"/>
            <p14:sldId id="622"/>
            <p14:sldId id="623"/>
            <p14:sldId id="681"/>
            <p14:sldId id="624"/>
            <p14:sldId id="625"/>
            <p14:sldId id="626"/>
            <p14:sldId id="627"/>
            <p14:sldId id="684"/>
            <p14:sldId id="633"/>
            <p14:sldId id="635"/>
            <p14:sldId id="686"/>
            <p14:sldId id="632"/>
            <p14:sldId id="636"/>
            <p14:sldId id="629"/>
            <p14:sldId id="682"/>
            <p14:sldId id="637"/>
            <p14:sldId id="643"/>
            <p14:sldId id="646"/>
            <p14:sldId id="683"/>
            <p14:sldId id="647"/>
            <p14:sldId id="649"/>
            <p14:sldId id="685"/>
            <p14:sldId id="674"/>
            <p14:sldId id="6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A804"/>
    <a:srgbClr val="FF0000"/>
    <a:srgbClr val="003366"/>
    <a:srgbClr val="FFD9FF"/>
    <a:srgbClr val="FFB3FF"/>
    <a:srgbClr val="CC66FF"/>
    <a:srgbClr val="9999FF"/>
    <a:srgbClr val="008000"/>
    <a:srgbClr val="FFF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1" autoAdjust="0"/>
    <p:restoredTop sz="92072" autoAdjust="0"/>
  </p:normalViewPr>
  <p:slideViewPr>
    <p:cSldViewPr>
      <p:cViewPr varScale="1">
        <p:scale>
          <a:sx n="70" d="100"/>
          <a:sy n="70" d="100"/>
        </p:scale>
        <p:origin x="13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14" y="-101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1911" y="0"/>
            <a:ext cx="2945765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91" y="0"/>
            <a:ext cx="2945765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51911" y="9379510"/>
            <a:ext cx="2945765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91" y="9379510"/>
            <a:ext cx="2945765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E8E9565-84CA-4E10-A4BD-D4A8DC77F9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20" y="0"/>
            <a:ext cx="2945766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2363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689756"/>
            <a:ext cx="5436868" cy="44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10"/>
            <a:ext cx="2945766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20" y="9379510"/>
            <a:ext cx="2945766" cy="49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02FC285-43A2-4A7A-A0CA-D11EC11771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51714-81CB-42F2-9CF0-4961DD064D89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8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082016-8349-4C40-8E9C-DA5CA3FD22B9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19B85-91EF-408F-8E4E-57E3535E01AF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337AF-FE0B-41AD-9F6D-92A9981093E1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337AF-FE0B-41AD-9F6D-92A9981093E1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29B89-863D-4F13-80B2-BFFA97D3051C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7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8483D-A264-4E1D-BAB6-F45FEABA5927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89CD3-1DB8-4380-9576-565943BD02E0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C7CE28-D509-41D7-BF95-06274F9B566A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0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97EB7A-5C9C-49E1-931F-BDA48E58BFBA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9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97EB7A-5C9C-49E1-931F-BDA48E58BFBA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A0C9F-59DA-42F3-B176-62CDEA4015E7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0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DAC61-5DF8-4F7F-95C8-768DC48BCD52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8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41DDDF-DDA8-482E-BBF1-2EC43331AA52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CC4F8-64AA-4A5A-87F5-081183D7B614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6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A3E3C2-813C-415F-940A-3734ECD99FC6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7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47181-C6E1-4193-81EB-18A9C7ED450D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1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4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435DA-669D-4889-AC43-E4C73B52F369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4A26F4-4B91-438A-A50D-1AB8ECFD6A67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2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CEC744-7C67-4187-8020-22A320A35CB9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F874C0-6144-400B-BF06-C367CBF8D82A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6534D-ACE8-4A83-8792-AA7D3C2CE554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42FE2-1790-416C-BED7-A0D29B3AC8EA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FA3CC8-5D3D-4B90-8C6C-05B38E097714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E4D366-3839-4740-9FA7-D33ED4A95E37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E5C40-E833-4238-94E1-D666C65EE62C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58E33-3F3D-409F-9CA7-D447E07DF6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6CB53-7C62-48B5-8481-BB8B69B8FA30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ED12-F4A0-4D28-BCD2-AC1AB27E61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32AEF-9208-4767-AF43-C9C9097C661D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9BF3C-E54F-4EE9-9C88-6056969F318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8B93E-E50E-41E9-9B6D-5B92D674D48D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7AFF9-90A1-4A63-9416-CFE259E65D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1EBD8-BABE-41A6-944B-377B7A84B3BF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4795D-0F6A-4D55-B948-C59A5B1D05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07905-79DB-4E6D-A962-C24E48B12B1C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C75DE-E1D7-4295-BC93-12196419E9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CAD4A-E334-42C8-87AD-ED5E1D5A68A9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E9E3-C482-4A30-BD96-86062C5F4D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1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97898-7862-4AFD-9E3E-EF97CCCF9A01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437B2-46DF-41F1-A5CD-38D1BD97C92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269-ADFC-45D5-86C9-C59CFA66C253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E614A-A632-4D70-AD2A-C6EE285FF2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8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F4D41-FEDF-4C2A-9105-0E67BC5DD96C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E7ACE-29A7-4440-8145-7E37123F8B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8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5E8F-0AE6-4174-90D6-9A668AD2EFB4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7DA7D-04D4-47DE-89DD-7ED9006FF1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4A71-5273-4E23-899D-A51404611F57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C3858-121A-4F5C-9AE9-7041751D9C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97E6F-7901-4DFB-95A4-A551237426ED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BFCAE-2A9C-4CBA-A198-C68F8729F3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D5970-C35D-4B30-AAB6-671B391F73B5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8DA-E35B-4B53-8C13-B6AAEBBFD5F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9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1F334-E584-4DC4-8D15-EB8135979465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37E8A-6FC7-4C5D-91F4-840D20E50DD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6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8FEB-912A-4E96-A5FF-196A11DC5606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9B26-4FAC-4367-A2C6-5A0051A689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5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1EEA9-6805-4333-93CF-160B50F37CA1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01F4-4060-4F74-93C6-744DB483102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1F5D6-C7EE-4541-9662-1DC1B080F71D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CCCAF-976F-449B-85A3-0EB033A1010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844AA-66F6-4A2A-B78C-B3481F291780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E864-1235-40FC-AFD1-2AED8C24DC5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1D2C-2F59-4893-8267-636556E39424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0FB0-FAE4-4D29-91A1-84E0DC8E6B3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3CC34-8721-4004-9C05-F4927E334803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80D29-767C-423E-9F02-043077C32E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E4897-A6E6-49E0-A124-17E4EF8003F9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E8B9-1BEE-48C1-84C7-6575847FC0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F667-6598-47EA-873A-FBC7451FB35B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F13E-6579-41E6-97A6-2F0F2AE16F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4F08-8E1E-41F0-B2F3-BBDAAD16DB73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5B84-1041-4865-8FE9-1D1A1713DDB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93A430-F21A-4983-B5A2-6F3ECCFFDCA1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B729F72-9EEA-43CD-A985-40518248CDA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CE3AB6-E287-4F17-9384-F2221BC1BE9E}" type="datetime1">
              <a:rPr lang="en-US"/>
              <a:pPr>
                <a:defRPr/>
              </a:pPr>
              <a:t>12/12/2019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0934C1-7CF8-49C8-B6E9-DB6863A6D3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://images.google.com/imgres?imgurl=http://ph.garena.com/forum/attachments/month_0904/20090407_7f8e529eaeb33d4bcde5dJOuBl55TwsF.jpg&amp;imgrefurl=http://ph.garena.com/forum/viewthread.php?tid=368&amp;usg=__oxL1cMIffWPyt3wCugmwpC5dCqA=&amp;h=1100&amp;w=1700&amp;sz=352&amp;hl=iw&amp;start=2&amp;sig2=IbbQ2IaUfDY035kCbiU3Kg&amp;tbnid=CPZCbv5uJHeRgM:&amp;tbnh=97&amp;tbnw=150&amp;prev=/images?q=Lightning+McQueen&amp;gbv=2&amp;hl=iw&amp;sa=G&amp;ei=zoiqStWqCKOmmwPcouCQBQ" TargetMode="External"/><Relationship Id="rId7" Type="http://schemas.openxmlformats.org/officeDocument/2006/relationships/hyperlink" Target="http://images.google.com/imgres?imgurl=http://www.gubbebil.com/B/sc/Chick%20Hicks.jpg&amp;imgrefurl=http://www.gubbebil.com/B/supercharged.htm&amp;usg=__NgOBzChWz04fm0NkmXsI2Sv_fgs=&amp;h=480&amp;w=640&amp;sz=117&amp;hl=iw&amp;start=2&amp;sig2=qJMkiUB0x7XO2cTaTlYXOg&amp;tbnid=y4B8ryGefmDp0M:&amp;tbnh=103&amp;tbnw=137&amp;prev=/images?q=Chick+Hicks&amp;gbv=2&amp;hl=iw&amp;sa=G&amp;ei=SIiqSpDSMaOmmwPcouCQB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images.google.com/imgres?imgurl=http://www.moparstyle.com/wiki/images/7/76/CarsTheKing.jpg&amp;imgrefurl=http://www.moparstyle.com/wiki/?title=Superbird&amp;usg=__6ByF8uvFDVB2iE6tdW2neW9sHOg=&amp;h=286&amp;w=450&amp;sz=210&amp;hl=iw&amp;start=2&amp;sig2=mmPpSkMJ1hv5iTWEmLgp1w&amp;tbnid=1fRxXtxEn4HmbM:&amp;tbnh=81&amp;tbnw=127&amp;prev=/images?q=cars+%22The+King%22&amp;gbv=2&amp;hl=iw&amp;sa=G&amp;ei=m4iqSrOMD4ekmwOU0L2rBQ" TargetMode="Externa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ACA90DD-D63B-43AB-9EC8-17AE72D46014}" type="slidenum">
              <a:rPr lang="he-IL" altLang="he-IL" smtClean="0"/>
              <a:pPr eaLnBrk="1" hangingPunct="1"/>
              <a:t>1</a:t>
            </a:fld>
            <a:endParaRPr lang="en-US" altLang="he-IL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3581400"/>
          </a:xfrm>
        </p:spPr>
        <p:txBody>
          <a:bodyPr/>
          <a:lstStyle/>
          <a:p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7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7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245BEB-EBB4-46BF-BCE3-B92BF15A59BD}"/>
              </a:ext>
            </a:extLst>
          </p:cNvPr>
          <p:cNvSpPr/>
          <p:nvPr/>
        </p:nvSpPr>
        <p:spPr>
          <a:xfrm>
            <a:off x="3357563" y="3858178"/>
            <a:ext cx="242887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FDD4E6F-2539-45A3-9AFD-7AEF6326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9" y="4572000"/>
            <a:ext cx="85725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spcBef>
                <a:spcPts val="0"/>
              </a:spcBef>
              <a:defRPr/>
            </a:pPr>
            <a:r>
              <a:rPr lang="en-GB" sz="40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8</a:t>
            </a:r>
            <a:r>
              <a:rPr lang="en-GB" sz="40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 rtl="0">
              <a:spcBef>
                <a:spcPts val="0"/>
              </a:spcBef>
              <a:defRPr/>
            </a:pP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Oriented Programming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E57C6FC-E368-4F97-9427-8B155B68384D}" type="slidenum">
              <a:rPr lang="he-IL" altLang="he-IL" smtClean="0"/>
              <a:pPr eaLnBrk="1" hangingPunct="1"/>
              <a:t>10</a:t>
            </a:fld>
            <a:endParaRPr lang="en-US" altLang="he-IL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as Data Types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lang="en-US" altLang="he-IL" sz="2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 that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he-IL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other types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unique </a:t>
            </a:r>
            <a:r>
              <a:rPr lang="en-US" altLang="he-IL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e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e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e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class may contain: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(fields)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(Initialization function)</a:t>
            </a:r>
          </a:p>
        </p:txBody>
      </p:sp>
      <p:pic>
        <p:nvPicPr>
          <p:cNvPr id="25605" name="Picture 5" descr="220px-CPT-OOP-objects_and_classes.sv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97" y="1523360"/>
            <a:ext cx="32385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ar programming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97" y="4095110"/>
            <a:ext cx="1828800" cy="19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2013887-9AB6-4CB8-8D80-C2AE22D9BB2C}" type="slidenum">
              <a:rPr lang="he-IL" altLang="he-IL" smtClean="0"/>
              <a:pPr eaLnBrk="1" hangingPunct="1"/>
              <a:t>11</a:t>
            </a:fld>
            <a:endParaRPr lang="en-US" altLang="he-IL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Example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e-I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altLang="he-IL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wheels, steering wheel, horn, color etc.</a:t>
            </a:r>
          </a:p>
          <a:p>
            <a:pPr lvl="1" eaLnBrk="1" hangingPunct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for every car instance </a:t>
            </a:r>
          </a:p>
          <a:p>
            <a:pPr eaLnBrk="1" hangingPunct="1">
              <a:buFontTx/>
              <a:buNone/>
            </a:pPr>
            <a:r>
              <a:rPr lang="en-US" altLang="he-I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drive, turn left, honk, repaint etc.</a:t>
            </a:r>
          </a:p>
          <a:p>
            <a:pPr eaLnBrk="1" hangingPunct="1">
              <a:buFontTx/>
              <a:buNone/>
            </a:pPr>
            <a:r>
              <a:rPr lang="en-US" altLang="he-I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color, by engine type etc.</a:t>
            </a:r>
          </a:p>
        </p:txBody>
      </p:sp>
      <p:pic>
        <p:nvPicPr>
          <p:cNvPr id="26629" name="Picture 8" descr="20090407_7f8e529eaeb33d4bcde5dJOuBl55Tws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41888"/>
            <a:ext cx="28194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11" descr="CarsTheKi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33950"/>
            <a:ext cx="289560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14" descr="Chick%2520Hicks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906963"/>
            <a:ext cx="248285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89F9AA-AB33-449B-B88E-6E25F140B4D0}" type="slidenum">
              <a:rPr lang="he-IL" altLang="he-IL" smtClean="0"/>
              <a:pPr eaLnBrk="1" hangingPunct="1"/>
              <a:t>12</a:t>
            </a:fld>
            <a:endParaRPr lang="en-US" altLang="he-IL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in Python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24800" cy="4953000"/>
          </a:xfrm>
        </p:spPr>
        <p:txBody>
          <a:bodyPr/>
          <a:lstStyle/>
          <a:p>
            <a:pPr defTabSz="457200" eaLnBrk="1" hangingPunct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deﬁnition looks like this:</a:t>
            </a:r>
          </a:p>
          <a:p>
            <a:pPr marL="0" indent="0" defTabSz="457200" eaLnBrk="1" hangingPunct="1">
              <a:buNone/>
            </a:pPr>
            <a:r>
              <a:rPr lang="en-US" sz="2600" b="1" dirty="0">
                <a:solidFill>
                  <a:srgbClr val="FF8C00"/>
                </a:solidFill>
                <a:effectLst/>
                <a:latin typeface="Courier"/>
              </a:rPr>
              <a:t>class</a:t>
            </a:r>
            <a:r>
              <a:rPr lang="en-US" sz="2600" b="1" dirty="0">
                <a:latin typeface="Courier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/>
                <a:latin typeface="Courier"/>
              </a:rPr>
              <a:t>ClassName</a:t>
            </a:r>
            <a:r>
              <a:rPr lang="en-US" sz="2600" b="1" dirty="0">
                <a:latin typeface="Courier"/>
              </a:rPr>
              <a:t>:</a:t>
            </a:r>
          </a:p>
          <a:p>
            <a:pPr marL="0" indent="0" defTabSz="457200" eaLnBrk="1" hangingPunct="1">
              <a:buNone/>
            </a:pPr>
            <a:r>
              <a:rPr lang="en-US" sz="2600" b="1" i="1" dirty="0">
                <a:solidFill>
                  <a:srgbClr val="228B22"/>
                </a:solidFill>
                <a:effectLst/>
                <a:latin typeface="Courier"/>
              </a:rPr>
              <a:t>	"""documentation string"""</a:t>
            </a:r>
          </a:p>
          <a:p>
            <a:pPr marL="0" indent="0" defTabSz="457200" eaLnBrk="1" hangingPunct="1">
              <a:buNone/>
            </a:pPr>
            <a:r>
              <a:rPr lang="en-US" sz="2600" b="1" i="1" dirty="0">
                <a:solidFill>
                  <a:srgbClr val="228B22"/>
                </a:solidFill>
                <a:latin typeface="Courier"/>
              </a:rPr>
              <a:t>	</a:t>
            </a:r>
            <a:r>
              <a:rPr lang="en-US" sz="2600" b="1" dirty="0">
                <a:solidFill>
                  <a:srgbClr val="FF8C00"/>
                </a:solidFill>
                <a:effectLst/>
                <a:latin typeface="Courier"/>
              </a:rPr>
              <a:t>def</a:t>
            </a:r>
            <a:r>
              <a:rPr lang="en-US" sz="2600" b="1" dirty="0">
                <a:latin typeface="Courier"/>
              </a:rPr>
              <a:t> </a:t>
            </a:r>
            <a:r>
              <a:rPr lang="en-US" sz="2600" b="1" dirty="0">
                <a:solidFill>
                  <a:srgbClr val="0000FF"/>
                </a:solidFill>
                <a:effectLst/>
                <a:latin typeface="Courier"/>
              </a:rPr>
              <a:t>__init__</a:t>
            </a:r>
            <a:r>
              <a:rPr lang="en-US" sz="2600" b="1" dirty="0">
                <a:latin typeface="Courier"/>
              </a:rPr>
              <a:t>(self):</a:t>
            </a:r>
          </a:p>
          <a:p>
            <a:pPr marL="0" indent="0" defTabSz="457200" eaLnBrk="1" hangingPunct="1">
              <a:buNone/>
            </a:pPr>
            <a:r>
              <a:rPr lang="en-US" sz="2600" b="1" dirty="0">
                <a:solidFill>
                  <a:srgbClr val="DC143C"/>
                </a:solidFill>
                <a:effectLst/>
                <a:latin typeface="Courier"/>
              </a:rPr>
              <a:t>		# constructor</a:t>
            </a:r>
          </a:p>
          <a:p>
            <a:pPr marL="0" indent="0" defTabSz="457200" eaLnBrk="1" hangingPunct="1">
              <a:buNone/>
            </a:pPr>
            <a:r>
              <a:rPr lang="en-US" sz="2600" b="1" dirty="0">
                <a:solidFill>
                  <a:srgbClr val="DC143C"/>
                </a:solidFill>
                <a:effectLst/>
                <a:latin typeface="Courier"/>
              </a:rPr>
              <a:t>	</a:t>
            </a:r>
            <a:r>
              <a:rPr lang="en-US" sz="2600" b="1" dirty="0">
                <a:solidFill>
                  <a:srgbClr val="FF8C00"/>
                </a:solidFill>
                <a:effectLst/>
                <a:latin typeface="Courier"/>
              </a:rPr>
              <a:t>def</a:t>
            </a:r>
            <a:r>
              <a:rPr lang="en-US" sz="2600" b="1" dirty="0">
                <a:latin typeface="Courier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effectLst/>
                <a:latin typeface="Courier"/>
              </a:rPr>
              <a:t>method_name</a:t>
            </a:r>
            <a:r>
              <a:rPr lang="en-US" sz="2600" b="1" dirty="0">
                <a:latin typeface="Courier"/>
              </a:rPr>
              <a:t>(self, arg1, arg2):</a:t>
            </a:r>
          </a:p>
          <a:p>
            <a:pPr marL="0" indent="0" defTabSz="457200" eaLnBrk="1" hangingPunct="1">
              <a:buNone/>
            </a:pPr>
            <a:r>
              <a:rPr lang="en-US" sz="2600" b="1" dirty="0">
                <a:solidFill>
                  <a:srgbClr val="DC143C"/>
                </a:solidFill>
                <a:effectLst/>
                <a:latin typeface="Courier"/>
              </a:rPr>
              <a:t>		# method code</a:t>
            </a:r>
          </a:p>
          <a:p>
            <a:pPr marL="0" indent="0" defTabSz="457200" eaLnBrk="1" hangingPunct="1">
              <a:buNone/>
            </a:pPr>
            <a:r>
              <a:rPr lang="en-US" sz="2600" b="1" dirty="0">
                <a:solidFill>
                  <a:srgbClr val="DC143C"/>
                </a:solidFill>
                <a:latin typeface="Courier"/>
              </a:rPr>
              <a:t>	</a:t>
            </a:r>
            <a:r>
              <a:rPr lang="en-US" sz="2600" b="1" dirty="0">
                <a:solidFill>
                  <a:srgbClr val="FF8C00"/>
                </a:solidFill>
                <a:latin typeface="Courier"/>
              </a:rPr>
              <a:t>def</a:t>
            </a:r>
            <a:r>
              <a:rPr lang="en-US" sz="2600" b="1" dirty="0">
                <a:latin typeface="Courier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Courier"/>
              </a:rPr>
              <a:t>method_name</a:t>
            </a:r>
            <a:r>
              <a:rPr lang="en-US" sz="2600" b="1" dirty="0">
                <a:latin typeface="Courier"/>
              </a:rPr>
              <a:t>(self, arg1, arg2):</a:t>
            </a:r>
          </a:p>
          <a:p>
            <a:pPr marL="0" indent="0" defTabSz="457200" eaLnBrk="1" hangingPunct="1">
              <a:buNone/>
            </a:pPr>
            <a:r>
              <a:rPr lang="en-US" sz="2600" b="1" dirty="0">
                <a:solidFill>
                  <a:srgbClr val="DC143C"/>
                </a:solidFill>
                <a:latin typeface="Courier"/>
              </a:rPr>
              <a:t>		# method code</a:t>
            </a:r>
          </a:p>
          <a:p>
            <a:pPr marL="0" indent="0" defTabSz="457200" eaLnBrk="1" hangingPunct="1">
              <a:buNone/>
            </a:pPr>
            <a:r>
              <a:rPr lang="en-US" sz="2600" b="1" dirty="0">
                <a:solidFill>
                  <a:schemeClr val="tx1"/>
                </a:solidFill>
                <a:latin typeface="Courier"/>
              </a:rPr>
              <a:t>	...</a:t>
            </a:r>
            <a:endParaRPr lang="en-US" sz="2600" b="1" dirty="0">
              <a:solidFill>
                <a:schemeClr val="tx1"/>
              </a:solidFill>
              <a:effectLst/>
              <a:latin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1A19A0-9E1F-4A85-B5B5-8B9F68CA66FA}" type="slidenum">
              <a:rPr lang="he-IL" altLang="he-IL" smtClean="0"/>
              <a:pPr eaLnBrk="1" hangingPunct="1"/>
              <a:t>13</a:t>
            </a:fld>
            <a:endParaRPr lang="en-US" altLang="he-IL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Represent a Point in 2D?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2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Alternatives</a:t>
            </a:r>
            <a:endParaRPr lang="en-US" altLang="he-IL" sz="2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variables x,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in a list / </a:t>
            </a:r>
            <a:r>
              <a:rPr lang="en-US" altLang="he-IL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endParaRPr lang="en-US" altLang="he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data 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type is a (little) more complicated,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alt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advantages (to be apparent soon)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How should we represent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point?</a:t>
            </a:r>
          </a:p>
          <a:p>
            <a:pPr lvl="1" eaLnBrk="1" hangingPunct="1">
              <a:lnSpc>
                <a:spcPct val="90000"/>
              </a:lnSpc>
            </a:pPr>
            <a:endParaRPr lang="en-US" alt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4" descr="250pxcartesiancoordinatew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86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614249"/>
            <a:ext cx="7391400" cy="397031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defRPr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defRPr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defRPr/>
            </a:pPr>
            <a:endParaRPr lang="en-US" sz="2400" dirty="0">
              <a:solidFill>
                <a:srgbClr val="00B050"/>
              </a:solidFill>
            </a:endParaRPr>
          </a:p>
          <a:p>
            <a:pPr algn="l" rtl="0">
              <a:defRPr/>
            </a:pPr>
            <a:r>
              <a:rPr lang="en-US" altLang="he-IL" sz="2400" dirty="0"/>
              <a:t>In the shell:</a:t>
            </a:r>
          </a:p>
          <a:p>
            <a:pPr algn="l" rtl="0">
              <a:defRPr/>
            </a:pPr>
            <a:r>
              <a:rPr lang="en-US" altLang="he-IL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blank = Point()</a:t>
            </a:r>
          </a:p>
          <a:p>
            <a:pPr algn="l" rtl="0">
              <a:defRPr/>
            </a:pPr>
            <a:endParaRPr lang="en-US" sz="2400" dirty="0">
              <a:solidFill>
                <a:srgbClr val="0000FF"/>
              </a:solidFill>
            </a:endParaRPr>
          </a:p>
          <a:p>
            <a:pPr marL="0" lvl="1" algn="l" rtl="0">
              <a:defRPr/>
            </a:pPr>
            <a:r>
              <a:rPr lang="en-US" sz="2400" kern="0" dirty="0"/>
              <a:t>What happens if we try:</a:t>
            </a:r>
          </a:p>
          <a:p>
            <a:pPr marL="0" lvl="1" algn="l" rtl="0">
              <a:defRPr/>
            </a:pPr>
            <a:r>
              <a:rPr lang="en-US" altLang="he-IL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(blank)</a:t>
            </a:r>
            <a:endParaRPr lang="en-US" sz="2400" kern="0" dirty="0"/>
          </a:p>
          <a:p>
            <a:pPr algn="l" rtl="0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at 0x000001E2AE7E5F28&gt;</a:t>
            </a:r>
          </a:p>
          <a:p>
            <a:pPr algn="l" rtl="0">
              <a:defRPr/>
            </a:pPr>
            <a:endParaRPr lang="he-IL" sz="2400" kern="0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9FC5E52-8211-4B76-B089-9FF98E8A55D9}" type="slidenum">
              <a:rPr lang="he-IL" altLang="he-IL" smtClean="0"/>
              <a:pPr eaLnBrk="1" hangingPunct="1"/>
              <a:t>14</a:t>
            </a:fld>
            <a:endParaRPr lang="en-US" altLang="he-IL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475898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Point (instantiation)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038600" y="3100524"/>
            <a:ext cx="3886200" cy="1152763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blank is an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instance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a point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4038600" y="5629691"/>
            <a:ext cx="1752600" cy="519351"/>
          </a:xfrm>
          <a:prstGeom prst="wedgeEllipseCallout">
            <a:avLst>
              <a:gd name="adj1" fmla="val -36885"/>
              <a:gd name="adj2" fmla="val -115607"/>
            </a:avLst>
          </a:prstGeom>
          <a:noFill/>
          <a:ln w="44450" cap="flat" cmpd="sng" algn="ctr">
            <a:solidFill>
              <a:srgbClr val="FFB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Later!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6D7242C-3E87-4A1F-A156-9CD172E7F657}"/>
              </a:ext>
            </a:extLst>
          </p:cNvPr>
          <p:cNvSpPr/>
          <p:nvPr/>
        </p:nvSpPr>
        <p:spPr>
          <a:xfrm>
            <a:off x="533400" y="1780061"/>
            <a:ext cx="70866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"""represents a point in a 2D space.</a:t>
            </a:r>
          </a:p>
          <a:p>
            <a:pPr algn="l" rtl="0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x, y """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A4C2B5-01F2-4ACC-B9AF-C5F6E40E749A}" type="slidenum">
              <a:rPr lang="he-IL" altLang="he-IL" smtClean="0"/>
              <a:pPr eaLnBrk="1" hangingPunct="1"/>
              <a:t>15</a:t>
            </a:fld>
            <a:endParaRPr lang="en-US" altLang="he-IL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Where is the Point?</a:t>
            </a:r>
          </a:p>
        </p:txBody>
      </p:sp>
      <p:pic>
        <p:nvPicPr>
          <p:cNvPr id="29700" name="Picture 4" descr="250pxcartesiancoordinatew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3962400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Currently, blank does not hold any data, so </a:t>
            </a:r>
            <a:r>
              <a:rPr lang="en-US" sz="2800" i="1" kern="0" dirty="0"/>
              <a:t>x</a:t>
            </a:r>
            <a:r>
              <a:rPr lang="en-US" sz="2800" kern="0" dirty="0"/>
              <a:t> does not exist (nor does y)</a:t>
            </a:r>
          </a:p>
          <a:p>
            <a:pPr marL="265113" indent="-265113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We want to be able to </a:t>
            </a:r>
            <a:r>
              <a:rPr lang="en-US" sz="2800" b="1" kern="0" dirty="0"/>
              <a:t>initialize</a:t>
            </a:r>
            <a:r>
              <a:rPr lang="en-US" sz="2800" kern="0" dirty="0"/>
              <a:t> and </a:t>
            </a:r>
            <a:r>
              <a:rPr lang="en-US" sz="2800" b="1" kern="0" dirty="0"/>
              <a:t>access</a:t>
            </a:r>
            <a:r>
              <a:rPr lang="en-US" sz="2800" kern="0" dirty="0"/>
              <a:t> </a:t>
            </a:r>
            <a:r>
              <a:rPr lang="en-US" sz="2800" i="1" kern="0" dirty="0"/>
              <a:t>x, y </a:t>
            </a:r>
            <a:r>
              <a:rPr lang="en-US" sz="2800" kern="0" dirty="0"/>
              <a:t>via Point instance</a:t>
            </a:r>
          </a:p>
          <a:p>
            <a:pPr marL="742950" lvl="1" indent="-28575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3E4893-5B6B-47F1-842A-5913EC49690B}"/>
              </a:ext>
            </a:extLst>
          </p:cNvPr>
          <p:cNvSpPr/>
          <p:nvPr/>
        </p:nvSpPr>
        <p:spPr>
          <a:xfrm>
            <a:off x="448811" y="1430804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blank = Point()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blank.x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"&lt;pyshell#5&gt;", line 1, in &lt;module&gt;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blank.x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'Point' object has no attribute 'x'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initialization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ways to initialize an object: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a special function in charge of initializing the object’s variables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A44D4D1-1A13-40ED-B4F0-14F0FCA55040}"/>
              </a:ext>
            </a:extLst>
          </p:cNvPr>
          <p:cNvSpPr/>
          <p:nvPr/>
        </p:nvSpPr>
        <p:spPr>
          <a:xfrm>
            <a:off x="3505200" y="2305615"/>
            <a:ext cx="358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blank = Point()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blank.x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blank.y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78C8938-A28A-4605-8053-7A5D51E6E99B}" type="slidenum">
              <a:rPr lang="he-IL" altLang="he-IL" smtClean="0"/>
              <a:pPr eaLnBrk="1" hangingPunct="1"/>
              <a:t>17</a:t>
            </a:fld>
            <a:endParaRPr lang="en-US" altLang="he-IL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</a:p>
        </p:txBody>
      </p:sp>
      <p:pic>
        <p:nvPicPr>
          <p:cNvPr id="30724" name="Picture 4" descr="250pxcartesiancoordinatew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25413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39" y="1066800"/>
            <a:ext cx="461766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3886200"/>
            <a:ext cx="861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solidFill>
                  <a:srgbClr val="00B050"/>
                </a:solidFill>
              </a:rPr>
              <a:t>Definition</a:t>
            </a:r>
            <a:r>
              <a:rPr lang="en-US" sz="2600" kern="0" dirty="0">
                <a:solidFill>
                  <a:srgbClr val="003399"/>
                </a:solidFill>
              </a:rPr>
              <a:t> </a:t>
            </a:r>
            <a:r>
              <a:rPr lang="en-US" sz="2600" kern="0" dirty="0"/>
              <a:t>in the class’ code that “produces” instances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solidFill>
                  <a:srgbClr val="00B050"/>
                </a:solidFill>
              </a:rPr>
              <a:t>Invoked</a:t>
            </a:r>
            <a:r>
              <a:rPr lang="en-US" sz="2600" kern="0" dirty="0">
                <a:solidFill>
                  <a:srgbClr val="003399"/>
                </a:solidFill>
              </a:rPr>
              <a:t> </a:t>
            </a:r>
            <a:r>
              <a:rPr lang="en-US" sz="2600" kern="0" dirty="0"/>
              <a:t>automatically when an object is created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solidFill>
                  <a:srgbClr val="00B050"/>
                </a:solidFill>
              </a:rPr>
              <a:t>Input:</a:t>
            </a:r>
            <a:r>
              <a:rPr lang="en-US" sz="2600" kern="0" dirty="0">
                <a:solidFill>
                  <a:srgbClr val="003399"/>
                </a:solidFill>
              </a:rPr>
              <a:t> </a:t>
            </a:r>
            <a:r>
              <a:rPr lang="en-US" sz="2600" kern="0" dirty="0"/>
              <a:t>whatever is required to produce a new instance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600" kern="0" dirty="0"/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/>
              <a:t>What would a Point constructor accept as input?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6E8C900-194A-423A-853D-AE05CC46C0B8}" type="slidenum">
              <a:rPr lang="he-IL" altLang="he-IL" smtClean="0"/>
              <a:pPr eaLnBrk="1" hangingPunct="1"/>
              <a:t>18</a:t>
            </a:fld>
            <a:endParaRPr lang="en-US" altLang="he-IL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 – More Technically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183136"/>
            <a:ext cx="8610600" cy="344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Definition within the class’s scope: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Always named </a:t>
            </a:r>
            <a:r>
              <a:rPr lang="en-US" sz="2000" i="1" kern="0" dirty="0"/>
              <a:t>__init__ 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2 underscores, followed by the word init, followed by 2 more underscores</a:t>
            </a:r>
            <a:r>
              <a:rPr lang="en-US" sz="2000" i="1" kern="0" dirty="0"/>
              <a:t>.</a:t>
            </a:r>
            <a:endParaRPr lang="en-US" sz="2000" kern="0" dirty="0"/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/>
              <a:t>The first parameter is </a:t>
            </a:r>
            <a:r>
              <a:rPr lang="en-US" sz="2000" b="1" i="1" kern="0" dirty="0"/>
              <a:t>self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A </a:t>
            </a:r>
            <a:r>
              <a:rPr lang="en-US" sz="2000" i="1" kern="0" dirty="0"/>
              <a:t>reference</a:t>
            </a:r>
            <a:r>
              <a:rPr lang="en-US" sz="2000" kern="0" dirty="0"/>
              <a:t> to the particular current instance of the class.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When calling the constructor, </a:t>
            </a:r>
            <a:r>
              <a:rPr lang="en-US" sz="2000" b="1" i="1" kern="0" dirty="0"/>
              <a:t>self</a:t>
            </a:r>
            <a:r>
              <a:rPr lang="en-US" sz="2000" kern="0" dirty="0"/>
              <a:t> is </a:t>
            </a:r>
            <a:r>
              <a:rPr lang="en-US" sz="2000" u="sng" kern="0" dirty="0"/>
              <a:t>not</a:t>
            </a:r>
            <a:r>
              <a:rPr lang="en-US" sz="2000" kern="0" dirty="0"/>
              <a:t> passed, it is created by Python. 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Default constructor - If a constructor was not implemented for a class, Python assumes that the class has a default empty constructor (no arguments, no attribute initialization)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4ED3BA7-3947-44D2-AFB3-D453F6EF906F}"/>
              </a:ext>
            </a:extLst>
          </p:cNvPr>
          <p:cNvSpPr/>
          <p:nvPr/>
        </p:nvSpPr>
        <p:spPr>
          <a:xfrm>
            <a:off x="457200" y="914400"/>
            <a:ext cx="6324600" cy="2154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"""represents a point in a 2D space.</a:t>
            </a:r>
          </a:p>
          <a:p>
            <a:pPr algn="l" rtl="0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x, y """</a:t>
            </a:r>
          </a:p>
          <a:p>
            <a:pPr algn="l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x, y):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229DF1C-4820-40E9-814C-FEC4DC3EAF08}" type="slidenum">
              <a:rPr lang="he-IL" altLang="he-IL" smtClean="0"/>
              <a:pPr eaLnBrk="1" hangingPunct="1"/>
              <a:t>19</a:t>
            </a:fld>
            <a:endParaRPr lang="en-US" altLang="he-IL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29718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The variable </a:t>
            </a:r>
            <a:r>
              <a:rPr lang="en-US" sz="2400" b="1" kern="0" dirty="0">
                <a:latin typeface="Courier"/>
                <a:cs typeface="Times New Roman" pitchFamily="18" charset="0"/>
              </a:rPr>
              <a:t>p1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/>
              <a:t>refers to a Point object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latin typeface="Courier"/>
                <a:cs typeface="Times New Roman" pitchFamily="18" charset="0"/>
              </a:rPr>
              <a:t>p1.x</a:t>
            </a:r>
            <a:r>
              <a:rPr lang="en-US" sz="24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/>
              <a:t>means “get the value of x from object p1”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There is no conflict between a variable x and the attribute x</a:t>
            </a: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5181600" y="1596231"/>
            <a:ext cx="533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dirty="0"/>
              <a:t>p1</a:t>
            </a:r>
            <a:endParaRPr lang="he-IL" altLang="he-IL" dirty="0"/>
          </a:p>
        </p:txBody>
      </p:sp>
      <p:cxnSp>
        <p:nvCxnSpPr>
          <p:cNvPr id="32775" name="Straight Arrow Connector 9"/>
          <p:cNvCxnSpPr>
            <a:cxnSpLocks noChangeShapeType="1"/>
            <a:stCxn id="32774" idx="3"/>
          </p:cNvCxnSpPr>
          <p:nvPr/>
        </p:nvCxnSpPr>
        <p:spPr bwMode="auto">
          <a:xfrm flipV="1">
            <a:off x="5715000" y="1748631"/>
            <a:ext cx="990600" cy="31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3"/>
          <p:cNvSpPr txBox="1">
            <a:spLocks noChangeArrowheads="1"/>
          </p:cNvSpPr>
          <p:nvPr/>
        </p:nvSpPr>
        <p:spPr bwMode="auto">
          <a:xfrm>
            <a:off x="6705600" y="1443831"/>
            <a:ext cx="1600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dirty="0"/>
              <a:t>x </a:t>
            </a:r>
            <a:r>
              <a:rPr lang="en-US" altLang="he-IL" dirty="0">
                <a:sym typeface="Wingdings" pitchFamily="2" charset="2"/>
              </a:rPr>
              <a:t> 3.0</a:t>
            </a:r>
          </a:p>
          <a:p>
            <a:pPr algn="l" rtl="0" eaLnBrk="1" hangingPunct="1"/>
            <a:r>
              <a:rPr lang="en-US" altLang="he-IL" dirty="0">
                <a:sym typeface="Wingdings" pitchFamily="2" charset="2"/>
              </a:rPr>
              <a:t>y  4.0</a:t>
            </a:r>
            <a:endParaRPr lang="he-IL" altLang="he-IL" dirty="0"/>
          </a:p>
        </p:txBody>
      </p:sp>
      <p:sp>
        <p:nvSpPr>
          <p:cNvPr id="32777" name="TextBox 14"/>
          <p:cNvSpPr txBox="1">
            <a:spLocks noChangeArrowheads="1"/>
          </p:cNvSpPr>
          <p:nvPr/>
        </p:nvSpPr>
        <p:spPr bwMode="auto">
          <a:xfrm>
            <a:off x="6629400" y="1139031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dirty="0"/>
              <a:t>Point</a:t>
            </a:r>
            <a:endParaRPr lang="he-IL" altLang="he-IL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9600" y="992088"/>
            <a:ext cx="387798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Courier"/>
              </a:rPr>
              <a:t>&gt;&gt;&gt;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p1 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Courier"/>
              </a:rPr>
              <a:t>=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Point(3.0, 4.0)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Courier"/>
              </a:rPr>
              <a:t>&gt;&gt;&gt;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p1.x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3.0</a:t>
            </a:r>
            <a:endParaRPr lang="en-US" altLang="he-IL" sz="2000" b="1" dirty="0">
              <a:solidFill>
                <a:srgbClr val="000000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Courier"/>
              </a:rPr>
              <a:t>&gt;&gt;&gt;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p1.y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4.0 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42457" y="4615696"/>
            <a:ext cx="249299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Courier"/>
              </a:rPr>
              <a:t>&gt;&gt;&gt;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x = p1.y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Courier"/>
              </a:rPr>
              <a:t>&gt;&gt;&gt;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Courier"/>
              </a:rPr>
              <a:t>print</a:t>
            </a:r>
            <a:r>
              <a:rPr kumimoji="0" lang="en-US" altLang="he-IL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(x)</a:t>
            </a:r>
            <a:endParaRPr lang="en-US" altLang="he-IL" sz="2000" b="1" dirty="0">
              <a:solidFill>
                <a:srgbClr val="000000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000" b="1" dirty="0">
                <a:solidFill>
                  <a:srgbClr val="0000FF"/>
                </a:solidFill>
                <a:latin typeface="Courier"/>
              </a:rPr>
              <a:t>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000" b="1" dirty="0">
                <a:solidFill>
                  <a:srgbClr val="A52A2A"/>
                </a:solidFill>
                <a:latin typeface="Courier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he-IL" sz="2000" b="1" dirty="0">
                <a:solidFill>
                  <a:srgbClr val="7030A0"/>
                </a:solidFill>
                <a:latin typeface="Courier"/>
              </a:rPr>
              <a:t>print</a:t>
            </a:r>
            <a:r>
              <a:rPr lang="en-US" altLang="he-IL" sz="2000" b="1" dirty="0">
                <a:solidFill>
                  <a:srgbClr val="000000"/>
                </a:solidFill>
                <a:latin typeface="Courier"/>
              </a:rPr>
              <a:t>(p1.x)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000" b="1" dirty="0">
                <a:solidFill>
                  <a:srgbClr val="0000FF"/>
                </a:solidFill>
                <a:latin typeface="Courier"/>
              </a:rPr>
              <a:t>3.0 </a:t>
            </a:r>
            <a:endParaRPr kumimoji="0" lang="en-US" altLang="he-IL" sz="2000" b="1" i="0" u="none" strike="noStrike" cap="none" normalizeH="0" dirty="0">
              <a:ln>
                <a:noFill/>
              </a:ln>
              <a:solidFill>
                <a:srgbClr val="0000FF"/>
              </a:solidFill>
              <a:effectLst/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76" grpId="0" uiExpand="1" build="allAtOnce" animBg="1"/>
      <p:bldP spid="327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2"/>
          <p:cNvSpPr txBox="1">
            <a:spLocks/>
          </p:cNvSpPr>
          <p:nvPr/>
        </p:nvSpPr>
        <p:spPr bwMode="auto">
          <a:xfrm>
            <a:off x="457200" y="3342711"/>
            <a:ext cx="8396514" cy="191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would we implement a software system for managing students’ grades that way?</a:t>
            </a:r>
          </a:p>
          <a:p>
            <a:pPr lvl="1"/>
            <a:r>
              <a:rPr lang="en-US" sz="2200" kern="0" dirty="0">
                <a:solidFill>
                  <a:schemeClr val="tx1"/>
                </a:solidFill>
                <a:latin typeface="Arial" panose="020B0604020202020204" pitchFamily="34" charset="0"/>
              </a:rPr>
              <a:t>By this approach, data is usually being stored in global data structures and accessed by many different functions.</a:t>
            </a:r>
            <a:endParaRPr lang="he-IL" sz="2200" kern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http://coronet.iicm.edu/sa/scripts/lesson01_files/image01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658" r="2367" b="2007"/>
          <a:stretch/>
        </p:blipFill>
        <p:spPr bwMode="auto">
          <a:xfrm>
            <a:off x="5958664" y="1460624"/>
            <a:ext cx="3191272" cy="19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Programming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19200"/>
            <a:ext cx="5791200" cy="191508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until now, we only used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organize our code into modular code blocks.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this important ?</a:t>
            </a:r>
          </a:p>
          <a:p>
            <a:pPr lvl="1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8" name="Picture 4" descr="http://4.bp.blogspot.com/-gsSPM4z-hN0/Vb99r8G-7-I/AAAAAAAAAII/-7pPex-O0QU/s1600/Procedura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31"/>
          <a:stretch/>
        </p:blipFill>
        <p:spPr bwMode="auto">
          <a:xfrm>
            <a:off x="3751555" y="5187873"/>
            <a:ext cx="4414217" cy="153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A256012-D535-4E12-A14F-B5277E2C2682}" type="slidenum">
              <a:rPr lang="he-IL" altLang="he-IL" smtClean="0"/>
              <a:pPr eaLnBrk="1" hangingPunct="1"/>
              <a:t>20</a:t>
            </a:fld>
            <a:endParaRPr lang="en-US" altLang="he-IL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 and Functions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800" kern="0" dirty="0"/>
              <a:t>Objects can be </a:t>
            </a:r>
            <a:r>
              <a:rPr lang="en-US" sz="2800" kern="0" dirty="0">
                <a:solidFill>
                  <a:srgbClr val="00B050"/>
                </a:solidFill>
              </a:rPr>
              <a:t>passed as arguments </a:t>
            </a:r>
            <a:r>
              <a:rPr lang="en-US" sz="2800" kern="0" dirty="0"/>
              <a:t>to functions:</a:t>
            </a:r>
            <a:endParaRPr lang="en-US" altLang="he-IL" sz="2400" dirty="0">
              <a:latin typeface="Arial Unicode MS" pitchFamily="34" charset="-128"/>
            </a:endParaRPr>
          </a:p>
          <a:p>
            <a:pPr marL="0" lvl="1" algn="l" defTabSz="457200" rtl="0">
              <a:lnSpc>
                <a:spcPct val="90000"/>
              </a:lnSpc>
              <a:spcBef>
                <a:spcPts val="0"/>
              </a:spcBef>
              <a:defRPr/>
            </a:pPr>
            <a:endParaRPr lang="fr-FR" altLang="he-IL" sz="2000" b="1" dirty="0">
              <a:solidFill>
                <a:srgbClr val="FAA80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fr-FR" altLang="he-IL" sz="2000" b="1" dirty="0" err="1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he-IL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print_point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(point):</a:t>
            </a:r>
          </a:p>
          <a:p>
            <a:pPr marL="0" lvl="1"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he-IL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he-IL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fr-FR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400" dirty="0">
                <a:solidFill>
                  <a:srgbClr val="000000"/>
                </a:solidFill>
                <a:latin typeface="Arial Unicode MS" pitchFamily="34" charset="-128"/>
              </a:rPr>
              <a:t/>
            </a:r>
            <a:br>
              <a:rPr lang="en-US" altLang="he-IL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he-IL" sz="2400" dirty="0">
                <a:solidFill>
                  <a:srgbClr val="000000"/>
                </a:solidFill>
                <a:latin typeface="Arial Unicode MS" pitchFamily="34" charset="-128"/>
              </a:rPr>
              <a:t/>
            </a:r>
            <a:br>
              <a:rPr lang="en-US" altLang="he-IL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fr-FR" altLang="he-IL" sz="2000" b="1" dirty="0">
                <a:solidFill>
                  <a:srgbClr val="A52A2A"/>
                </a:solidFill>
                <a:latin typeface="Courier"/>
              </a:rPr>
              <a:t>&gt;&gt;&gt; </a:t>
            </a:r>
            <a:r>
              <a:rPr lang="fr-FR" altLang="he-IL" sz="2000" b="1" dirty="0" err="1">
                <a:latin typeface="Courier"/>
              </a:rPr>
              <a:t>print_point</a:t>
            </a:r>
            <a:r>
              <a:rPr lang="fr-FR" altLang="he-IL" sz="2000" b="1" dirty="0">
                <a:latin typeface="Courier"/>
              </a:rPr>
              <a:t>(p1)</a:t>
            </a:r>
          </a:p>
          <a:p>
            <a:pPr marL="0" lvl="1"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fr-FR" altLang="he-IL" sz="2000" b="1" dirty="0">
                <a:solidFill>
                  <a:srgbClr val="0000FF"/>
                </a:solidFill>
                <a:latin typeface="Courier"/>
              </a:rPr>
              <a:t>&lt; 3.0 , 4.0 &gt;</a:t>
            </a:r>
          </a:p>
          <a:p>
            <a:pPr marL="0" lvl="1" algn="l" defTabSz="457200" rtl="0">
              <a:lnSpc>
                <a:spcPct val="90000"/>
              </a:lnSpc>
              <a:spcBef>
                <a:spcPts val="0"/>
              </a:spcBef>
              <a:defRPr/>
            </a:pPr>
            <a:endParaRPr lang="en-US" sz="2000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457200" rtl="0">
              <a:lnSpc>
                <a:spcPct val="90000"/>
              </a:lnSpc>
              <a:spcBef>
                <a:spcPts val="0"/>
              </a:spcBef>
              <a:defRPr/>
            </a:pPr>
            <a:endParaRPr lang="en-US" sz="2000" kern="0" dirty="0"/>
          </a:p>
          <a:p>
            <a:pPr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800" kern="0" dirty="0"/>
              <a:t>Objects are </a:t>
            </a:r>
            <a:r>
              <a:rPr lang="en-US" sz="2800" kern="0" dirty="0">
                <a:solidFill>
                  <a:srgbClr val="00B050"/>
                </a:solidFill>
              </a:rPr>
              <a:t>mutable:</a:t>
            </a:r>
          </a:p>
          <a:p>
            <a:pPr algn="l" defTabSz="457200" rtl="0">
              <a:lnSpc>
                <a:spcPct val="90000"/>
              </a:lnSpc>
              <a:spcBef>
                <a:spcPts val="0"/>
              </a:spcBef>
              <a:defRPr/>
            </a:pPr>
            <a:endParaRPr lang="en-US" sz="2000" b="1" kern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move_point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(point, dx, </a:t>
            </a:r>
            <a:r>
              <a:rPr 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+= dx</a:t>
            </a:r>
          </a:p>
          <a:p>
            <a:pPr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 defTabSz="457200" rtl="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he-IL" sz="2000" b="1" dirty="0">
                <a:solidFill>
                  <a:srgbClr val="000000"/>
                </a:solidFill>
                <a:latin typeface="Arial Unicode MS" pitchFamily="34" charset="-128"/>
              </a:rPr>
              <a:t/>
            </a:r>
            <a:br>
              <a:rPr lang="en-US" altLang="he-IL" sz="2000" b="1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he-IL" sz="2000" b="1" dirty="0">
                <a:solidFill>
                  <a:srgbClr val="A52A2A"/>
                </a:solidFill>
                <a:latin typeface="Courier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"/>
              </a:rPr>
              <a:t>move_point</a:t>
            </a:r>
            <a:r>
              <a:rPr lang="en-US" altLang="he-IL" sz="2000" b="1" dirty="0">
                <a:solidFill>
                  <a:srgbClr val="000000"/>
                </a:solidFill>
                <a:latin typeface="Courier"/>
              </a:rPr>
              <a:t>(p1, 2, </a:t>
            </a:r>
            <a:r>
              <a:rPr lang="en-US" altLang="he-IL" sz="2000" b="1" dirty="0">
                <a:latin typeface="Courier"/>
              </a:rPr>
              <a:t>-</a:t>
            </a:r>
            <a:r>
              <a:rPr lang="en-US" altLang="he-IL" sz="2000" b="1" dirty="0">
                <a:solidFill>
                  <a:srgbClr val="000000"/>
                </a:solidFill>
                <a:latin typeface="Courier"/>
              </a:rPr>
              <a:t>1)</a:t>
            </a:r>
            <a:br>
              <a:rPr lang="en-US" altLang="he-IL" sz="2000" b="1" dirty="0">
                <a:solidFill>
                  <a:srgbClr val="000000"/>
                </a:solidFill>
                <a:latin typeface="Courier"/>
              </a:rPr>
            </a:br>
            <a:r>
              <a:rPr lang="en-US" altLang="he-IL" sz="2000" b="1" dirty="0">
                <a:solidFill>
                  <a:srgbClr val="A52A2A"/>
                </a:solidFill>
                <a:latin typeface="Courier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he-IL" sz="2000" b="1" dirty="0" err="1">
                <a:solidFill>
                  <a:srgbClr val="000000"/>
                </a:solidFill>
                <a:latin typeface="Courier"/>
              </a:rPr>
              <a:t>print_point</a:t>
            </a:r>
            <a:r>
              <a:rPr lang="en-US" altLang="he-IL" sz="2000" b="1" dirty="0">
                <a:solidFill>
                  <a:srgbClr val="000000"/>
                </a:solidFill>
                <a:latin typeface="Courier"/>
              </a:rPr>
              <a:t>(p1)</a:t>
            </a:r>
            <a:br>
              <a:rPr lang="en-US" altLang="he-IL" sz="2000" b="1" dirty="0">
                <a:solidFill>
                  <a:srgbClr val="000000"/>
                </a:solidFill>
                <a:latin typeface="Courier"/>
              </a:rPr>
            </a:b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5.0 , 3.0 &gt;</a:t>
            </a:r>
            <a:endParaRPr lang="en-US" sz="20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498753" y="3921035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4343399" y="3029590"/>
            <a:ext cx="4572001" cy="1103620"/>
          </a:xfrm>
          <a:prstGeom prst="wedgeEllipseCallout">
            <a:avLst>
              <a:gd name="adj1" fmla="val -30404"/>
              <a:gd name="adj2" fmla="val -99209"/>
            </a:avLst>
          </a:prstGeom>
          <a:noFill/>
          <a:ln w="44450" cap="flat" cmpd="sng" algn="ctr">
            <a:solidFill>
              <a:srgbClr val="FFB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Will now “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/>
              </a:rPr>
              <a:t>print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(p1)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work?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Next week!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313560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A256012-D535-4E12-A14F-B5277E2C2682}" type="slidenum">
              <a:rPr lang="he-IL" altLang="he-IL" smtClean="0"/>
              <a:pPr eaLnBrk="1" hangingPunct="1"/>
              <a:t>21</a:t>
            </a:fld>
            <a:endParaRPr lang="en-US" altLang="he-IL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 and Functions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763000" cy="58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Objects can be </a:t>
            </a:r>
            <a:r>
              <a:rPr lang="en-US" sz="2800" kern="0" dirty="0">
                <a:solidFill>
                  <a:srgbClr val="00B050"/>
                </a:solidFill>
              </a:rPr>
              <a:t>returned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by functions: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middle_point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(p1, p2):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kern="0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Point((p1.x + p2.x)/2, (p1.y + p2.y)/2)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6FF62A-98DC-4763-A54D-6CC2B4BBE697}"/>
              </a:ext>
            </a:extLst>
          </p:cNvPr>
          <p:cNvSpPr/>
          <p:nvPr/>
        </p:nvSpPr>
        <p:spPr>
          <a:xfrm>
            <a:off x="4114800" y="35052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 = Point(1,1)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p2 = Point(3,5)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p3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(p1,p2)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(p3)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2.0 , 3.0 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71FE069-2E70-464A-A5E4-E9BAEEEFF2D9}" type="slidenum">
              <a:rPr lang="he-IL" altLang="he-IL" smtClean="0"/>
              <a:pPr eaLnBrk="1" hangingPunct="1"/>
              <a:t>22</a:t>
            </a:fld>
            <a:endParaRPr lang="en-US" altLang="he-IL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kern="0" dirty="0"/>
              <a:t>Programs</a:t>
            </a:r>
            <a:r>
              <a:rPr lang="en-US" sz="2800" kern="0" dirty="0"/>
              <a:t> are made of</a:t>
            </a:r>
          </a:p>
          <a:p>
            <a:pPr indent="-342900" algn="l" rtl="0">
              <a:lnSpc>
                <a:spcPct val="90000"/>
              </a:lnSpc>
              <a:spcBef>
                <a:spcPct val="20000"/>
              </a:spcBef>
              <a:buFontTx/>
              <a:buChar char="-"/>
              <a:defRPr/>
            </a:pPr>
            <a:r>
              <a:rPr lang="en-US" sz="2800" kern="0" dirty="0">
                <a:solidFill>
                  <a:srgbClr val="00B050"/>
                </a:solidFill>
              </a:rPr>
              <a:t>object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definitions</a:t>
            </a:r>
          </a:p>
          <a:p>
            <a:pPr indent="-342900" algn="l" rtl="0">
              <a:lnSpc>
                <a:spcPct val="90000"/>
              </a:lnSpc>
              <a:spcBef>
                <a:spcPct val="20000"/>
              </a:spcBef>
              <a:buFontTx/>
              <a:buChar char="-"/>
              <a:defRPr/>
            </a:pPr>
            <a:r>
              <a:rPr lang="en-US" sz="2800" kern="0" dirty="0">
                <a:solidFill>
                  <a:srgbClr val="C00000"/>
                </a:solidFill>
              </a:rPr>
              <a:t>function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definitions</a:t>
            </a:r>
          </a:p>
          <a:p>
            <a:pPr indent="-342900"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>
              <a:solidFill>
                <a:srgbClr val="003399"/>
              </a:solidFill>
            </a:endParaRPr>
          </a:p>
          <a:p>
            <a:pPr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Most of the computation is in operations on objects</a:t>
            </a:r>
          </a:p>
          <a:p>
            <a:pPr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An </a:t>
            </a:r>
            <a:r>
              <a:rPr lang="en-US" sz="2800" kern="0" dirty="0">
                <a:solidFill>
                  <a:srgbClr val="00B050"/>
                </a:solidFill>
              </a:rPr>
              <a:t>object definition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corresponds to objects or concepts in the real world.</a:t>
            </a:r>
          </a:p>
          <a:p>
            <a:pPr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The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>
                <a:solidFill>
                  <a:srgbClr val="C00000"/>
                </a:solidFill>
              </a:rPr>
              <a:t>functions </a:t>
            </a:r>
            <a:r>
              <a:rPr lang="en-US" sz="2800" kern="0" dirty="0"/>
              <a:t>that operate on that objects correspond to the ways real-world objects interact.</a:t>
            </a:r>
            <a:endParaRPr lang="en-US" sz="24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A4AACBE-27E6-4CB7-B3B1-C862DF513ED9}" type="slidenum">
              <a:rPr lang="he-IL" altLang="he-IL" smtClean="0"/>
              <a:pPr eaLnBrk="1" hangingPunct="1"/>
              <a:t>23</a:t>
            </a:fld>
            <a:endParaRPr lang="en-US" altLang="he-IL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B050"/>
                </a:solidFill>
              </a:rPr>
              <a:t>Method 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a function that is associated with a particular class.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B050"/>
                </a:solidFill>
              </a:rPr>
              <a:t>Examples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in strings, lists, dictionaries, tuples: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/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sz="2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.upper</a:t>
            </a:r>
            <a:r>
              <a:rPr lang="en-US" sz="2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.items</a:t>
            </a:r>
            <a:r>
              <a:rPr lang="en-US" sz="2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/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Difference between </a:t>
            </a:r>
            <a:r>
              <a:rPr lang="en-US" sz="2800" kern="0" dirty="0">
                <a:solidFill>
                  <a:srgbClr val="FF0000"/>
                </a:solidFill>
              </a:rPr>
              <a:t>methods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and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>
                <a:solidFill>
                  <a:srgbClr val="00B050"/>
                </a:solidFill>
              </a:rPr>
              <a:t>functions</a:t>
            </a:r>
            <a:r>
              <a:rPr lang="en-US" sz="2800" kern="0" dirty="0"/>
              <a:t>: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Methods are defined inside a class definition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The syntax for invoking a method is different:</a:t>
            </a:r>
          </a:p>
          <a:p>
            <a:pPr marL="1257300" lvl="2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A method is called </a:t>
            </a:r>
            <a:r>
              <a:rPr lang="en-US" sz="2800" b="1" kern="0" dirty="0"/>
              <a:t>through</a:t>
            </a:r>
            <a:r>
              <a:rPr lang="en-US" sz="2800" kern="0" dirty="0"/>
              <a:t> an instance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8229600" cy="30480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8C00"/>
                </a:solidFill>
                <a:latin typeface="Courier"/>
              </a:rPr>
              <a:t>class</a:t>
            </a:r>
            <a:r>
              <a:rPr lang="en-US" sz="2000" b="1" dirty="0">
                <a:latin typeface="Courier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/>
              </a:rPr>
              <a:t>New_Class</a:t>
            </a:r>
            <a:r>
              <a:rPr lang="en-US" sz="2000" b="1" dirty="0">
                <a:latin typeface="Courier"/>
              </a:rPr>
              <a:t>:</a:t>
            </a:r>
            <a:br>
              <a:rPr lang="en-US" sz="2000" b="1" dirty="0">
                <a:latin typeface="Courier"/>
              </a:rPr>
            </a:br>
            <a:r>
              <a:rPr lang="en-US" sz="2000" b="1" dirty="0">
                <a:latin typeface="Courier"/>
              </a:rPr>
              <a:t>    </a:t>
            </a:r>
            <a:r>
              <a:rPr lang="en-US" sz="2000" b="1" i="1" dirty="0">
                <a:solidFill>
                  <a:srgbClr val="228B22"/>
                </a:solidFill>
                <a:latin typeface="Courier"/>
              </a:rPr>
              <a:t>"""documentation string"""</a:t>
            </a:r>
            <a:r>
              <a:rPr lang="en-US" sz="2000" b="1" dirty="0">
                <a:latin typeface="Courier"/>
              </a:rPr>
              <a:t/>
            </a:r>
            <a:br>
              <a:rPr lang="en-US" sz="2000" b="1" dirty="0">
                <a:latin typeface="Courier"/>
              </a:rPr>
            </a:br>
            <a:r>
              <a:rPr lang="en-US" sz="2000" b="1" dirty="0">
                <a:latin typeface="Courier"/>
              </a:rPr>
              <a:t/>
            </a:r>
            <a:br>
              <a:rPr lang="en-US" sz="2000" b="1" dirty="0">
                <a:latin typeface="Courier"/>
              </a:rPr>
            </a:br>
            <a:r>
              <a:rPr lang="en-US" sz="2000" b="1" dirty="0">
                <a:latin typeface="Courier"/>
              </a:rPr>
              <a:t>    </a:t>
            </a:r>
            <a:r>
              <a:rPr lang="en-US" sz="2000" b="1" dirty="0">
                <a:solidFill>
                  <a:srgbClr val="FF8C00"/>
                </a:solidFill>
                <a:latin typeface="Courier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"/>
              </a:rPr>
              <a:t> __init__</a:t>
            </a:r>
            <a:r>
              <a:rPr lang="en-US" sz="2000" b="1" dirty="0">
                <a:solidFill>
                  <a:schemeClr val="tx1"/>
                </a:solidFill>
                <a:latin typeface="Courier"/>
              </a:rPr>
              <a:t>(self, att1):</a:t>
            </a:r>
            <a:br>
              <a:rPr lang="en-US" sz="2000" b="1" dirty="0">
                <a:solidFill>
                  <a:schemeClr val="tx1"/>
                </a:solidFill>
                <a:latin typeface="Courier"/>
              </a:rPr>
            </a:br>
            <a:r>
              <a:rPr lang="en-US" sz="2000" b="1" dirty="0">
                <a:solidFill>
                  <a:schemeClr val="tx1"/>
                </a:solidFill>
                <a:latin typeface="Courier"/>
              </a:rPr>
              <a:t>        self.att1 = att1</a:t>
            </a:r>
            <a:br>
              <a:rPr lang="en-US" sz="2000" b="1" dirty="0">
                <a:solidFill>
                  <a:schemeClr val="tx1"/>
                </a:solidFill>
                <a:latin typeface="Courier"/>
              </a:rPr>
            </a:br>
            <a:r>
              <a:rPr lang="en-US" sz="2000" b="1" dirty="0">
                <a:latin typeface="Courier"/>
              </a:rPr>
              <a:t/>
            </a:r>
            <a:br>
              <a:rPr lang="en-US" sz="2000" b="1" dirty="0">
                <a:latin typeface="Courier"/>
              </a:rPr>
            </a:br>
            <a:r>
              <a:rPr lang="en-US" sz="2000" b="1" dirty="0">
                <a:latin typeface="Courier"/>
              </a:rPr>
              <a:t>    </a:t>
            </a:r>
            <a:r>
              <a:rPr lang="en-US" sz="2000" b="1" dirty="0">
                <a:solidFill>
                  <a:srgbClr val="FF8C00"/>
                </a:solidFill>
                <a:latin typeface="Courier"/>
              </a:rPr>
              <a:t>def</a:t>
            </a:r>
            <a:r>
              <a:rPr lang="en-US" sz="2000" b="1" dirty="0">
                <a:latin typeface="Courier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/>
              </a:rPr>
              <a:t>method_name</a:t>
            </a:r>
            <a:r>
              <a:rPr lang="en-US" sz="2000" b="1" dirty="0">
                <a:solidFill>
                  <a:schemeClr val="tx1"/>
                </a:solidFill>
                <a:latin typeface="Courier"/>
              </a:rPr>
              <a:t>(self, arg1, arg2):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Courier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urier"/>
              </a:rPr>
              <a:t>do_something_with</a:t>
            </a:r>
            <a:r>
              <a:rPr lang="en-US" sz="2000" b="1" dirty="0">
                <a:solidFill>
                  <a:schemeClr val="tx1"/>
                </a:solidFill>
                <a:latin typeface="Courier"/>
              </a:rPr>
              <a:t>(self.att1)</a:t>
            </a:r>
            <a:r>
              <a:rPr lang="en-US" sz="2800" b="1" dirty="0">
                <a:solidFill>
                  <a:schemeClr val="tx1"/>
                </a:solidFill>
                <a:latin typeface="Courier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Courier"/>
              </a:rPr>
            </a:br>
            <a:r>
              <a:rPr lang="en-US" sz="2800" b="1" dirty="0">
                <a:latin typeface="Courier"/>
              </a:rPr>
              <a:t>        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1219200"/>
            <a:ext cx="7620000" cy="1828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first argument of each method is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</a:t>
            </a:r>
            <a:r>
              <a:rPr lang="en-US" sz="2400" dirty="0">
                <a:latin typeface="Arial" charset="0"/>
              </a:rPr>
              <a:t>It’s not passed as an argument in the call – </a:t>
            </a:r>
            <a:r>
              <a:rPr lang="en-US" sz="2400" b="1" dirty="0">
                <a:latin typeface="Arial" charset="0"/>
              </a:rPr>
              <a:t>self</a:t>
            </a:r>
            <a:r>
              <a:rPr lang="en-US" sz="2400" dirty="0">
                <a:latin typeface="Arial" charset="0"/>
              </a:rPr>
              <a:t> is actually the object that invoked the method.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Access the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attributes of the class – only with self.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953000" y="5629012"/>
            <a:ext cx="634068" cy="343949"/>
          </a:xfrm>
          <a:prstGeom prst="roundRect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38AB54-5820-44B1-8E16-3778F3278E19}"/>
              </a:ext>
            </a:extLst>
          </p:cNvPr>
          <p:cNvSpPr/>
          <p:nvPr/>
        </p:nvSpPr>
        <p:spPr>
          <a:xfrm>
            <a:off x="3886200" y="3898175"/>
            <a:ext cx="327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 = Point(2,-3)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p2 = Point(4,5)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p1.distance(p2)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8.246211251235321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4" y="3200400"/>
            <a:ext cx="2945264" cy="357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599D17-DD1B-4572-90EB-9458208F553A}"/>
              </a:ext>
            </a:extLst>
          </p:cNvPr>
          <p:cNvSpPr txBox="1"/>
          <p:nvPr/>
        </p:nvSpPr>
        <p:spPr>
          <a:xfrm>
            <a:off x="362824" y="1646872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defTabSz="457200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174F33-879B-459E-8547-638C84ED62EC}" type="slidenum">
              <a:rPr lang="he-IL" altLang="he-IL" smtClean="0"/>
              <a:pPr eaLnBrk="1" hangingPunct="1"/>
              <a:t>25</a:t>
            </a:fld>
            <a:endParaRPr lang="en-US" altLang="he-IL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64776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Distance Between Two Points (method)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748210"/>
            <a:ext cx="8534400" cy="11430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510829" y="4828798"/>
            <a:ext cx="38100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587029" y="4600198"/>
            <a:ext cx="304800" cy="22860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667000" y="2510210"/>
            <a:ext cx="609600" cy="30480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18976" y="4600198"/>
            <a:ext cx="304800" cy="2286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05200" y="2510210"/>
            <a:ext cx="685800" cy="3048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C31CFD0-D1C1-4166-BAA4-9D10BB1DB6F9}"/>
              </a:ext>
            </a:extLst>
          </p:cNvPr>
          <p:cNvSpPr/>
          <p:nvPr/>
        </p:nvSpPr>
        <p:spPr>
          <a:xfrm>
            <a:off x="285924" y="1688574"/>
            <a:ext cx="8553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defTabSz="457200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(p1, p2):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sqrt((p1.x-p2.x)**2 + (p1.y-p2.y)**2)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8BAA0C-64EE-43B5-865A-896D91DFB563}" type="slidenum">
              <a:rPr lang="he-IL" altLang="he-IL" smtClean="0"/>
              <a:pPr eaLnBrk="1" hangingPunct="1"/>
              <a:t>26</a:t>
            </a:fld>
            <a:endParaRPr lang="en-US" altLang="he-IL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Distance Between Two Points (method vs. function)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600200"/>
            <a:ext cx="8610600" cy="281940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62000" y="2514600"/>
            <a:ext cx="3657600" cy="381001"/>
          </a:xfrm>
          <a:prstGeom prst="roundRect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3276600" y="5181600"/>
            <a:ext cx="2514600" cy="533400"/>
          </a:xfrm>
          <a:prstGeom prst="lef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Arial" charset="0"/>
              </a:rPr>
              <a:t>Method call</a:t>
            </a:r>
            <a:endParaRPr lang="he-IL" dirty="0">
              <a:latin typeface="Arial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>
            <a:off x="3276600" y="5715000"/>
            <a:ext cx="2514600" cy="533400"/>
          </a:xfrm>
          <a:prstGeom prst="leftArrow">
            <a:avLst/>
          </a:prstGeom>
          <a:noFill/>
          <a:ln w="38100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Arial" charset="0"/>
              </a:rPr>
              <a:t>function call</a:t>
            </a:r>
            <a:endParaRPr lang="he-IL" dirty="0"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2004" y="3581400"/>
            <a:ext cx="2974596" cy="381001"/>
          </a:xfrm>
          <a:prstGeom prst="roundRect">
            <a:avLst/>
          </a:prstGeom>
          <a:noFill/>
          <a:ln w="38100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81C3903-5628-4051-81E3-137E2468B6CF}"/>
              </a:ext>
            </a:extLst>
          </p:cNvPr>
          <p:cNvSpPr/>
          <p:nvPr/>
        </p:nvSpPr>
        <p:spPr>
          <a:xfrm>
            <a:off x="304800" y="4722674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p1 = Point(2,-3)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p2 = Point(4,5)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p1.distance(p2)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8.246211251235321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distance(p1, p2)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8.246211251235321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66700" y="8382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How would you represent a circle object?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Attributes: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center (Point)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radius (</a:t>
            </a:r>
            <a:r>
              <a:rPr lang="en-US" sz="2800" kern="0" dirty="0" err="1"/>
              <a:t>int</a:t>
            </a:r>
            <a:r>
              <a:rPr lang="en-US" sz="2800" kern="0" dirty="0"/>
              <a:t>/float)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 dirty="0"/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Methods: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6180" y="1371600"/>
            <a:ext cx="2286000" cy="2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FA1FD24-DDE1-405B-B3A2-A947AFF3F673}" type="slidenum">
              <a:rPr lang="he-IL" altLang="he-IL" smtClean="0"/>
              <a:pPr eaLnBrk="1" hangingPunct="1"/>
              <a:t>27</a:t>
            </a:fld>
            <a:endParaRPr lang="en-US" altLang="he-IL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Circle</a:t>
            </a: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74896"/>
              </p:ext>
            </p:extLst>
          </p:nvPr>
        </p:nvGraphicFramePr>
        <p:xfrm>
          <a:off x="609600" y="4191000"/>
          <a:ext cx="75438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5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3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Center(Point), radius(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/float)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print_circle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</a:t>
                      </a:r>
                      <a:r>
                        <a:rPr lang="en-US" baseline="0" dirty="0"/>
                        <a:t> 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in_circle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</a:t>
                      </a:r>
                      <a:r>
                        <a:rPr lang="en-US" baseline="0" dirty="0"/>
                        <a:t> if a point is located inside the 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i="1" dirty="0"/>
                        <a:t>point </a:t>
                      </a:r>
                      <a:r>
                        <a:rPr lang="en-US" i="0" dirty="0"/>
                        <a:t>object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 bwMode="auto">
          <a:xfrm>
            <a:off x="3585944" y="1512469"/>
            <a:ext cx="2667000" cy="1066800"/>
          </a:xfrm>
          <a:prstGeom prst="leftArrow">
            <a:avLst/>
          </a:prstGeom>
          <a:gradFill flip="none" rotWithShape="1">
            <a:gsLst>
              <a:gs pos="0">
                <a:schemeClr val="bg1">
                  <a:alpha val="52000"/>
                </a:schemeClr>
              </a:gs>
              <a:gs pos="81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 of other user defined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types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C3DD92-745E-42E0-9DC9-459FF374E9F6}"/>
              </a:ext>
            </a:extLst>
          </p:cNvPr>
          <p:cNvSpPr/>
          <p:nvPr/>
        </p:nvSpPr>
        <p:spPr>
          <a:xfrm>
            <a:off x="255172" y="1009733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represents a circle shape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center, radius"""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center, radius):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center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print_circle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'center:'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radius:'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FA1FD24-DDE1-405B-B3A2-A947AFF3F673}" type="slidenum">
              <a:rPr lang="he-IL" altLang="he-IL" smtClean="0"/>
              <a:pPr eaLnBrk="1" hangingPunct="1"/>
              <a:t>28</a:t>
            </a:fld>
            <a:endParaRPr lang="en-US" altLang="he-IL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Circle</a:t>
            </a:r>
          </a:p>
        </p:txBody>
      </p:sp>
      <p:sp>
        <p:nvSpPr>
          <p:cNvPr id="7" name="תרשים זרימה: תהליך חלופי 6"/>
          <p:cNvSpPr/>
          <p:nvPr/>
        </p:nvSpPr>
        <p:spPr bwMode="auto">
          <a:xfrm>
            <a:off x="4038600" y="5029200"/>
            <a:ext cx="3962400" cy="12192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" y="990600"/>
            <a:ext cx="8534400" cy="289560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28600"/>
            <a:ext cx="25411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05200" y="4191000"/>
            <a:ext cx="38862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Arial" charset="0"/>
              </a:rPr>
              <a:t>Next week – make </a:t>
            </a:r>
            <a:r>
              <a:rPr lang="en-US" dirty="0" err="1">
                <a:solidFill>
                  <a:srgbClr val="7030A0"/>
                </a:solidFill>
                <a:latin typeface="Arial" charset="0"/>
              </a:rPr>
              <a:t>str</a:t>
            </a:r>
            <a:r>
              <a:rPr lang="en-US" dirty="0">
                <a:latin typeface="Arial" charset="0"/>
              </a:rPr>
              <a:t>(center) work!</a:t>
            </a:r>
            <a:endParaRPr lang="he-IL" dirty="0"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733800" y="3276600"/>
            <a:ext cx="3866626" cy="228600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6415BB1-410D-4D0E-993A-DD8655D11F4E}"/>
              </a:ext>
            </a:extLst>
          </p:cNvPr>
          <p:cNvSpPr/>
          <p:nvPr/>
        </p:nvSpPr>
        <p:spPr>
          <a:xfrm>
            <a:off x="228600" y="5061204"/>
            <a:ext cx="533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Circle(Point(1,2), 1)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c.print_circle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center: 1 2 , radius: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81E2E56-E7BA-4A4A-936F-B0474DECD0E4}"/>
              </a:ext>
            </a:extLst>
          </p:cNvPr>
          <p:cNvSpPr/>
          <p:nvPr/>
        </p:nvSpPr>
        <p:spPr>
          <a:xfrm>
            <a:off x="235592" y="1662648"/>
            <a:ext cx="8610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sz="20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in_circle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point):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self.center.distance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(point)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72466"/>
            <a:ext cx="3811412" cy="281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32328FB-B771-4BC1-BA24-C7D1C5138CF5}" type="slidenum">
              <a:rPr lang="he-IL" altLang="he-IL" smtClean="0"/>
              <a:pPr eaLnBrk="1" hangingPunct="1"/>
              <a:t>29</a:t>
            </a:fld>
            <a:endParaRPr lang="en-US" altLang="he-IL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 Circle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09600" y="3048000"/>
            <a:ext cx="80010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1600200"/>
            <a:ext cx="8610600" cy="152400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85999" y="2608976"/>
            <a:ext cx="4114797" cy="335560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3403134"/>
            <a:ext cx="2895600" cy="36933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>
                <a:latin typeface="Arial" charset="0"/>
              </a:rPr>
              <a:t>Point.distance</a:t>
            </a:r>
            <a:r>
              <a:rPr lang="en-US" dirty="0">
                <a:latin typeface="Arial" charset="0"/>
              </a:rPr>
              <a:t> method call</a:t>
            </a:r>
            <a:endParaRPr lang="he-IL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657600" y="2945934"/>
            <a:ext cx="0" cy="457200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6476999" y="2628900"/>
            <a:ext cx="380999" cy="304800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667499" y="2924175"/>
            <a:ext cx="0" cy="457200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05499" y="3381375"/>
            <a:ext cx="1676400" cy="36933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latin typeface="Arial" charset="0"/>
              </a:rPr>
              <a:t>Boolean value</a:t>
            </a:r>
            <a:endParaRPr lang="he-IL" dirty="0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CBD95B-C491-4184-AB7F-89F538AAF97C}"/>
              </a:ext>
            </a:extLst>
          </p:cNvPr>
          <p:cNvSpPr/>
          <p:nvPr/>
        </p:nvSpPr>
        <p:spPr>
          <a:xfrm>
            <a:off x="4457699" y="4241334"/>
            <a:ext cx="4229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Circle(Point(1,1), 2)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c.in_circle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(Point(0,0))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c.in_circle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(Point(2,3))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Programming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03868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 Oriented Programming, we model the entities of the real world using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 cstate="print"/>
          <a:srcRect t="26471" b="19783"/>
          <a:stretch/>
        </p:blipFill>
        <p:spPr>
          <a:xfrm>
            <a:off x="2133600" y="2456320"/>
            <a:ext cx="5410200" cy="41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6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5938837" cy="561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E1A041D-2EE9-4A4A-93EC-433D47EB2F91}" type="slidenum">
              <a:rPr lang="he-IL" altLang="he-IL" smtClean="0"/>
              <a:pPr eaLnBrk="1" hangingPunct="1"/>
              <a:t>30</a:t>
            </a:fld>
            <a:endParaRPr lang="en-US" altLang="he-IL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– Define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114800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….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6019800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….</a:t>
            </a:r>
            <a:endParaRPr lang="he-IL" b="1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7" t="21891" r="45714"/>
          <a:stretch/>
        </p:blipFill>
        <p:spPr bwMode="auto">
          <a:xfrm>
            <a:off x="5791200" y="2895600"/>
            <a:ext cx="3338766" cy="363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8E62777-B8DB-4136-A70E-8D441498E2D5}" type="slidenum">
              <a:rPr lang="he-IL" altLang="he-IL" smtClean="0"/>
              <a:pPr eaLnBrk="1" hangingPunct="1"/>
              <a:t>31</a:t>
            </a:fld>
            <a:endParaRPr lang="en-US" altLang="he-IL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Rectangle </a:t>
            </a:r>
            <a:r>
              <a:rPr lang="en-US" altLang="he-IL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(design options)</a:t>
            </a:r>
            <a:endParaRPr lang="en-US" alt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610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800" b="1" dirty="0">
                <a:solidFill>
                  <a:srgbClr val="00B050"/>
                </a:solidFill>
              </a:rPr>
              <a:t>How would you represent a rectangle?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600" dirty="0"/>
              <a:t>For simplicity ignore angle, assume the rectangle is vertical or horizontal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he-IL" sz="2600" dirty="0"/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he-IL" sz="2600" dirty="0"/>
              <a:t>Several possibilities:</a:t>
            </a:r>
          </a:p>
          <a:p>
            <a:pPr lvl="1" algn="l" rtl="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he-IL" sz="2600" dirty="0"/>
              <a:t>Two opposing corners</a:t>
            </a:r>
          </a:p>
          <a:p>
            <a:pPr lvl="1" algn="l" rtl="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he-IL" sz="2600" dirty="0"/>
              <a:t>One corner + width and height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he-IL" sz="2800" dirty="0">
              <a:solidFill>
                <a:srgbClr val="003399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4400" y="4038600"/>
            <a:ext cx="457200" cy="381000"/>
          </a:xfrm>
          <a:prstGeom prst="ellipse">
            <a:avLst/>
          </a:prstGeom>
          <a:gradFill flip="none" rotWithShape="1">
            <a:gsLst>
              <a:gs pos="31000">
                <a:schemeClr val="bg1">
                  <a:alpha val="52000"/>
                </a:schemeClr>
              </a:gs>
              <a:gs pos="73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 - Design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600" y="1335249"/>
            <a:ext cx="8229600" cy="2779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/float)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/float)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corner (Point)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48446"/>
              </p:ext>
            </p:extLst>
          </p:nvPr>
        </p:nvGraphicFramePr>
        <p:xfrm>
          <a:off x="990600" y="4328442"/>
          <a:ext cx="7239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width, height, corner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print_rec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</a:t>
                      </a:r>
                      <a:r>
                        <a:rPr lang="en-US" baseline="0" dirty="0"/>
                        <a:t> the 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get_center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center of the 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i="1" dirty="0"/>
                        <a:t>Point</a:t>
                      </a:r>
                      <a:r>
                        <a:rPr lang="en-US" baseline="0" dirty="0"/>
                        <a:t> object that represents the center.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802FF7E-87EF-41B4-AB9C-096AD4263595}" type="slidenum">
              <a:rPr lang="he-IL" altLang="he-IL" smtClean="0"/>
              <a:pPr eaLnBrk="1" hangingPunct="1"/>
              <a:t>33</a:t>
            </a:fld>
            <a:endParaRPr lang="en-US" altLang="he-IL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Rectangle - Implementation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295399"/>
            <a:ext cx="8839200" cy="3416319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7E1BF44-98B4-4FF1-93B6-F832E34C3B7C}"/>
              </a:ext>
            </a:extLst>
          </p:cNvPr>
          <p:cNvSpPr/>
          <p:nvPr/>
        </p:nvSpPr>
        <p:spPr>
          <a:xfrm>
            <a:off x="228600" y="1295401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"""represents a rectangle in a 2D space.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width, height, lower-left corner"""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width, height, corner):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width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height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self.corner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corner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'Width:'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Height:'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Lower-left corner:'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self.corner.x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self.corner.y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7B9FA7-E330-4CBD-9E73-DC2C69906D21}"/>
              </a:ext>
            </a:extLst>
          </p:cNvPr>
          <p:cNvSpPr/>
          <p:nvPr/>
        </p:nvSpPr>
        <p:spPr>
          <a:xfrm>
            <a:off x="228600" y="52578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Rectangle(100, 200, Point(0,0))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rect.print_rec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100 , Height: 200 , Lower-left corner: 0 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4" name="Picture 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9" t="21997" r="27075" b="15908"/>
          <a:stretch/>
        </p:blipFill>
        <p:spPr bwMode="auto">
          <a:xfrm>
            <a:off x="6112058" y="3505200"/>
            <a:ext cx="3031942" cy="313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92ECF4-8363-4EBA-887F-257CAA9902F4}" type="slidenum">
              <a:rPr lang="he-IL" altLang="he-IL" smtClean="0"/>
              <a:pPr eaLnBrk="1" hangingPunct="1"/>
              <a:t>34</a:t>
            </a:fld>
            <a:endParaRPr lang="en-US" altLang="he-IL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Center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295400"/>
            <a:ext cx="6858000" cy="182880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89E0D0A-FD0E-4913-8B26-20F8C8F7CB9A}"/>
              </a:ext>
            </a:extLst>
          </p:cNvPr>
          <p:cNvSpPr/>
          <p:nvPr/>
        </p:nvSpPr>
        <p:spPr>
          <a:xfrm>
            <a:off x="228600" y="1447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get_center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center_x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self.corner.x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center_y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self.corner.y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center_x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center_y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80C12FA-E276-450E-B6C1-CEFBF7335CB3}"/>
              </a:ext>
            </a:extLst>
          </p:cNvPr>
          <p:cNvSpPr/>
          <p:nvPr/>
        </p:nvSpPr>
        <p:spPr>
          <a:xfrm>
            <a:off x="228600" y="3704272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Rectangle(100, 200, Point(0,0))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center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rect.get_center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center.print_point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50.0 , 100.0 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and 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dirty="0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en-US" altLang="he-IL" sz="2200" dirty="0">
                <a:solidFill>
                  <a:srgbClr val="000000"/>
                </a:solidFill>
              </a:rPr>
              <a:t> will return </a:t>
            </a:r>
            <a:r>
              <a:rPr lang="en-US" altLang="he-IL" sz="2200" dirty="0">
                <a:solidFill>
                  <a:srgbClr val="000000"/>
                </a:solidFill>
                <a:latin typeface="Consolas" pitchFamily="49" charset="0"/>
              </a:rPr>
              <a:t>True</a:t>
            </a:r>
            <a:r>
              <a:rPr lang="en-US" altLang="he-IL" sz="2200" dirty="0">
                <a:solidFill>
                  <a:srgbClr val="000000"/>
                </a:solidFill>
              </a:rPr>
              <a:t> if two variables point to the same object. 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dirty="0">
                <a:solidFill>
                  <a:srgbClr val="000000"/>
                </a:solidFill>
                <a:latin typeface="Consolas" pitchFamily="49" charset="0"/>
              </a:rPr>
              <a:t>==</a:t>
            </a:r>
            <a:r>
              <a:rPr lang="en-US" altLang="he-IL" sz="2200" dirty="0">
                <a:solidFill>
                  <a:srgbClr val="000000"/>
                </a:solidFill>
              </a:rPr>
              <a:t> will return </a:t>
            </a:r>
            <a:r>
              <a:rPr lang="en-US" altLang="he-IL" sz="2200" dirty="0">
                <a:solidFill>
                  <a:srgbClr val="000000"/>
                </a:solidFill>
                <a:latin typeface="Consolas" pitchFamily="49" charset="0"/>
              </a:rPr>
              <a:t>True</a:t>
            </a:r>
            <a:r>
              <a:rPr lang="en-US" altLang="he-IL" sz="2200" dirty="0">
                <a:solidFill>
                  <a:srgbClr val="000000"/>
                </a:solidFill>
              </a:rPr>
              <a:t> if the </a:t>
            </a:r>
            <a:r>
              <a:rPr lang="en-US" altLang="he-IL" sz="2200" u="sng" dirty="0">
                <a:solidFill>
                  <a:srgbClr val="000000"/>
                </a:solidFill>
              </a:rPr>
              <a:t>objects referred to </a:t>
            </a:r>
            <a:r>
              <a:rPr lang="en-US" altLang="he-IL" sz="2200" dirty="0">
                <a:solidFill>
                  <a:srgbClr val="000000"/>
                </a:solidFill>
              </a:rPr>
              <a:t>by the variables are equal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he-IL" sz="2400" dirty="0">
              <a:solidFill>
                <a:srgbClr val="000000"/>
              </a:solidFill>
              <a:latin typeface="Consolas" pitchFamily="49" charset="0"/>
            </a:endParaRP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[1, 2, 3]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he-IL" sz="22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== a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a[:]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altLang="he-IL" sz="22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== a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he-IL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2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2602468"/>
            <a:ext cx="1371600" cy="369332"/>
            <a:chOff x="4800600" y="2057400"/>
            <a:chExt cx="1371600" cy="369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800600" y="2057400"/>
              <a:ext cx="457200" cy="3693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57800" y="2057400"/>
              <a:ext cx="457200" cy="3693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715000" y="2057400"/>
              <a:ext cx="457200" cy="3693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76800" y="3593068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3669268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</a:t>
            </a:r>
            <a:endParaRPr lang="he-IL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5105400" y="2983468"/>
            <a:ext cx="457200" cy="6096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791200" y="2983468"/>
            <a:ext cx="381000" cy="6858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6781800" y="2602468"/>
            <a:ext cx="1371600" cy="369332"/>
            <a:chOff x="4800600" y="2057400"/>
            <a:chExt cx="1371600" cy="36933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800600" y="2057400"/>
              <a:ext cx="457200" cy="3693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257800" y="2057400"/>
              <a:ext cx="457200" cy="3693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15000" y="2057400"/>
              <a:ext cx="457200" cy="3693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H="1">
            <a:off x="6324600" y="2983468"/>
            <a:ext cx="838200" cy="6858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e-I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marL="0" indent="0">
              <a:buFontTx/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of various types define a common interface of operations for users.</a:t>
            </a:r>
          </a:p>
          <a:p>
            <a:pPr marL="0" indent="0">
              <a:buFontTx/>
              <a:buNone/>
            </a:pP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36</a:t>
            </a:fld>
            <a:endParaRPr lang="en-US" altLang="he-IL"/>
          </a:p>
        </p:txBody>
      </p:sp>
      <p:pic>
        <p:nvPicPr>
          <p:cNvPr id="6144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352800" cy="328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 - Example</a:t>
            </a:r>
          </a:p>
        </p:txBody>
      </p:sp>
      <p:sp>
        <p:nvSpPr>
          <p:cNvPr id="63491" name="מציין מיקום תוכן 2"/>
          <p:cNvSpPr>
            <a:spLocks noGrp="1"/>
          </p:cNvSpPr>
          <p:nvPr>
            <p:ph idx="1"/>
          </p:nvPr>
        </p:nvSpPr>
        <p:spPr>
          <a:xfrm>
            <a:off x="578141" y="1676400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 err="1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'Meow!' </a:t>
            </a:r>
          </a:p>
          <a:p>
            <a:pPr marL="0" indent="0">
              <a:buFontTx/>
              <a:buNone/>
            </a:pP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 err="1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'Woof! Woof!' </a:t>
            </a:r>
          </a:p>
          <a:p>
            <a:pPr marL="0" indent="0">
              <a:buFontTx/>
              <a:buNone/>
            </a:pP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 = [Cat(), Dog()] </a:t>
            </a:r>
          </a:p>
          <a:p>
            <a:pPr marL="0" indent="0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anim.talk</a:t>
            </a:r>
            <a:r>
              <a:rPr lang="en-US" altLang="he-IL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5562600" y="1828800"/>
            <a:ext cx="2971800" cy="838200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l">
              <a:defRPr/>
            </a:pPr>
            <a:r>
              <a:rPr lang="en-US" sz="2400" dirty="0"/>
              <a:t>Meow! </a:t>
            </a:r>
          </a:p>
          <a:p>
            <a:pPr algn="l">
              <a:defRPr/>
            </a:pPr>
            <a:r>
              <a:rPr lang="en-US" sz="2400" dirty="0"/>
              <a:t>Woof! Woof!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Programming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04695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 Oriented Programming, we model the entities of the real world using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holds both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(functions) and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entities they represent.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Object-Oriented Programming Syste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55"/>
          <a:stretch/>
        </p:blipFill>
        <p:spPr bwMode="auto">
          <a:xfrm>
            <a:off x="5050971" y="3717462"/>
            <a:ext cx="4011386" cy="24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3" cstate="print"/>
          <a:srcRect t="26471" b="19783"/>
          <a:stretch/>
        </p:blipFill>
        <p:spPr>
          <a:xfrm>
            <a:off x="642257" y="3468310"/>
            <a:ext cx="4386943" cy="33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6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CE33AA-0F29-4C3F-9219-9CFD1CB042EA}" type="slidenum">
              <a:rPr lang="he-IL" altLang="he-IL" sz="1400"/>
              <a:pPr eaLnBrk="1" hangingPunct="1"/>
              <a:t>5</a:t>
            </a:fld>
            <a:endParaRPr lang="en-US" altLang="he-IL" sz="140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4400" b="1" dirty="0">
                <a:solidFill>
                  <a:srgbClr val="C00000"/>
                </a:solidFill>
                <a:ea typeface="+mj-ea"/>
              </a:rPr>
              <a:t>Object-Oriented Programming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609600" y="1524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</a:pPr>
            <a:r>
              <a:rPr lang="en-US" altLang="he-IL" sz="3000" b="1" i="1" dirty="0"/>
              <a:t>Wikipedia</a:t>
            </a:r>
            <a:r>
              <a:rPr lang="en-US" altLang="he-IL" sz="3000" i="1" dirty="0"/>
              <a:t>:</a:t>
            </a:r>
          </a:p>
          <a:p>
            <a:pPr algn="l" rtl="0" eaLnBrk="1" hangingPunct="1">
              <a:spcBef>
                <a:spcPct val="20000"/>
              </a:spcBef>
            </a:pPr>
            <a:r>
              <a:rPr lang="en-US" altLang="he-IL" sz="3000" dirty="0"/>
              <a:t>An </a:t>
            </a:r>
            <a:r>
              <a:rPr lang="en-US" altLang="he-IL" sz="3000" b="1" dirty="0"/>
              <a:t>object-oriented</a:t>
            </a:r>
            <a:r>
              <a:rPr lang="en-US" altLang="he-IL" sz="3000" dirty="0"/>
              <a:t> program may be viewed as a </a:t>
            </a:r>
            <a:r>
              <a:rPr lang="en-US" altLang="he-IL" sz="3000" b="1" dirty="0"/>
              <a:t>collection of interacting objects</a:t>
            </a:r>
            <a:r>
              <a:rPr lang="en-US" altLang="he-IL" sz="3000" dirty="0"/>
              <a:t>, as opposed to the </a:t>
            </a:r>
            <a:r>
              <a:rPr lang="en-US" altLang="he-IL" sz="3000" dirty="0">
                <a:solidFill>
                  <a:srgbClr val="A50021"/>
                </a:solidFill>
              </a:rPr>
              <a:t>conventional </a:t>
            </a:r>
            <a:r>
              <a:rPr lang="en-US" altLang="he-IL" sz="3000" dirty="0"/>
              <a:t>model, in which a program is seen as </a:t>
            </a:r>
            <a:r>
              <a:rPr lang="en-US" altLang="he-IL" sz="3000" dirty="0">
                <a:solidFill>
                  <a:srgbClr val="A50021"/>
                </a:solidFill>
              </a:rPr>
              <a:t>a list of tasks </a:t>
            </a:r>
            <a:r>
              <a:rPr lang="en-US" altLang="he-IL" sz="3000" dirty="0"/>
              <a:t>(subroutines) to perform.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5601" y="4445000"/>
            <a:ext cx="4165299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the 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Paradigm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137766"/>
            <a:ext cx="6400800" cy="4275734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An object that represents a Student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E8B9-1BEE-48C1-84C7-6575847FC097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 cstate="print"/>
          <a:srcRect l="30219" t="23627" r="45605" b="39743"/>
          <a:stretch/>
        </p:blipFill>
        <p:spPr>
          <a:xfrm>
            <a:off x="446314" y="2148680"/>
            <a:ext cx="3017519" cy="3429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9823" y="3048000"/>
            <a:ext cx="514301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/>
              <a:t>Data:</a:t>
            </a:r>
            <a:r>
              <a:rPr lang="en-US" sz="2400" dirty="0"/>
              <a:t> Attributes (==Variables/Fields)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63125" y="4236640"/>
            <a:ext cx="545053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/>
              <a:t>Functionality:</a:t>
            </a:r>
            <a:r>
              <a:rPr lang="en-US" sz="2400" dirty="0"/>
              <a:t> Methods (==Functions)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158622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are user-defined types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OOP, a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piece of code that defines a new object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defines which 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(fields)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allocated in memory for each object (instance) of the class.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contains the code for the 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given object type.</a:t>
            </a:r>
          </a:p>
          <a:p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can viewed as a blueprint for creating objects. </a:t>
            </a:r>
            <a:endParaRPr lang="he-IL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122" name="Picture 2" descr="http://processing.lyndondaniels.com/images/blueprintBranch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247799"/>
            <a:ext cx="2133600" cy="16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6" name="Picture 2" descr="Classes are the cookie cutters of OOP. Objects are the cookies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3340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00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and Objects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7800" y="1066801"/>
            <a:ext cx="8737600" cy="1600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defines a new type of which many objects (instances) can be created.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object may hold different values for the class fields.</a:t>
            </a:r>
            <a:endParaRPr lang="he-I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A872A89-EEB5-46CB-B8C7-62AA3D50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96178"/>
            <a:ext cx="3257550" cy="3557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CB91A73-B36E-4168-AE2A-6CEB3A4C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78" y="2862816"/>
            <a:ext cx="4198422" cy="37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51139</TotalTime>
  <Words>1675</Words>
  <Application>Microsoft Office PowerPoint</Application>
  <PresentationFormat>On-screen Show (4:3)</PresentationFormat>
  <Paragraphs>435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 Unicode MS</vt:lpstr>
      <vt:lpstr>Arial</vt:lpstr>
      <vt:lpstr>Arial Narrow</vt:lpstr>
      <vt:lpstr>Consolas</vt:lpstr>
      <vt:lpstr>Courier</vt:lpstr>
      <vt:lpstr>Courier New</vt:lpstr>
      <vt:lpstr>Segoe UI Semibold</vt:lpstr>
      <vt:lpstr>Times New Roman</vt:lpstr>
      <vt:lpstr>Wingdings</vt:lpstr>
      <vt:lpstr>Default Design</vt:lpstr>
      <vt:lpstr>Custom Design</vt:lpstr>
      <vt:lpstr>Programming  for Engineers  in Python </vt:lpstr>
      <vt:lpstr>Procedural Programming</vt:lpstr>
      <vt:lpstr>Object-Oriented Programming</vt:lpstr>
      <vt:lpstr>Object-Oriented Programming</vt:lpstr>
      <vt:lpstr>PowerPoint Presentation</vt:lpstr>
      <vt:lpstr>Characteristics of the  Object-Oriented Paradigm</vt:lpstr>
      <vt:lpstr>Example: An object that represents a Student</vt:lpstr>
      <vt:lpstr>Classes are user-defined types</vt:lpstr>
      <vt:lpstr>Classes and Objects</vt:lpstr>
      <vt:lpstr>Classes as Data Types</vt:lpstr>
      <vt:lpstr>Car Example</vt:lpstr>
      <vt:lpstr>Classes in Python</vt:lpstr>
      <vt:lpstr>How to Represent a Point in 2D?</vt:lpstr>
      <vt:lpstr>Creating a new Point (instantiation)</vt:lpstr>
      <vt:lpstr>But Where is the Point?</vt:lpstr>
      <vt:lpstr>Object initialization</vt:lpstr>
      <vt:lpstr>Constructors</vt:lpstr>
      <vt:lpstr>Constructors – More Technically</vt:lpstr>
      <vt:lpstr>Attributes</vt:lpstr>
      <vt:lpstr>Instances and Functions</vt:lpstr>
      <vt:lpstr>Instances and Functions</vt:lpstr>
      <vt:lpstr>Object Oriented Programming</vt:lpstr>
      <vt:lpstr>Methods</vt:lpstr>
      <vt:lpstr>Methods</vt:lpstr>
      <vt:lpstr>Example: Distance Between Two Points (method)</vt:lpstr>
      <vt:lpstr>Example: Distance Between Two Points (method vs. function)</vt:lpstr>
      <vt:lpstr>A Circle</vt:lpstr>
      <vt:lpstr>A Circle</vt:lpstr>
      <vt:lpstr>Example: In Circle</vt:lpstr>
      <vt:lpstr>Code – Define Classes</vt:lpstr>
      <vt:lpstr>A Rectangle (design options)</vt:lpstr>
      <vt:lpstr>Rectangle - Design</vt:lpstr>
      <vt:lpstr>A Rectangle - Implementation</vt:lpstr>
      <vt:lpstr>Find Center</vt:lpstr>
      <vt:lpstr>is and ==</vt:lpstr>
      <vt:lpstr>Polymorphism</vt:lpstr>
      <vt:lpstr>Polymorphism - Example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OOP1</dc:title>
  <dc:creator>Dvir Netanely</dc:creator>
  <cp:lastModifiedBy>Ronny Con</cp:lastModifiedBy>
  <cp:revision>2506</cp:revision>
  <cp:lastPrinted>2018-12-05T16:30:21Z</cp:lastPrinted>
  <dcterms:created xsi:type="dcterms:W3CDTF">2007-03-25T12:09:30Z</dcterms:created>
  <dcterms:modified xsi:type="dcterms:W3CDTF">2019-12-12T17:35:29Z</dcterms:modified>
</cp:coreProperties>
</file>