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8"/>
  </p:notesMasterIdLst>
  <p:handoutMasterIdLst>
    <p:handoutMasterId r:id="rId59"/>
  </p:handoutMasterIdLst>
  <p:sldIdLst>
    <p:sldId id="793" r:id="rId3"/>
    <p:sldId id="794" r:id="rId4"/>
    <p:sldId id="795" r:id="rId5"/>
    <p:sldId id="796" r:id="rId6"/>
    <p:sldId id="797" r:id="rId7"/>
    <p:sldId id="798" r:id="rId8"/>
    <p:sldId id="799" r:id="rId9"/>
    <p:sldId id="800" r:id="rId10"/>
    <p:sldId id="801" r:id="rId11"/>
    <p:sldId id="802" r:id="rId12"/>
    <p:sldId id="803" r:id="rId13"/>
    <p:sldId id="823" r:id="rId14"/>
    <p:sldId id="804" r:id="rId15"/>
    <p:sldId id="805" r:id="rId16"/>
    <p:sldId id="806" r:id="rId17"/>
    <p:sldId id="807" r:id="rId18"/>
    <p:sldId id="808" r:id="rId19"/>
    <p:sldId id="809" r:id="rId20"/>
    <p:sldId id="810" r:id="rId21"/>
    <p:sldId id="811" r:id="rId22"/>
    <p:sldId id="812" r:id="rId23"/>
    <p:sldId id="813" r:id="rId24"/>
    <p:sldId id="814" r:id="rId25"/>
    <p:sldId id="815" r:id="rId26"/>
    <p:sldId id="816" r:id="rId27"/>
    <p:sldId id="817" r:id="rId28"/>
    <p:sldId id="818" r:id="rId29"/>
    <p:sldId id="819" r:id="rId30"/>
    <p:sldId id="820" r:id="rId31"/>
    <p:sldId id="821" r:id="rId32"/>
    <p:sldId id="822" r:id="rId33"/>
    <p:sldId id="728" r:id="rId34"/>
    <p:sldId id="729" r:id="rId35"/>
    <p:sldId id="767" r:id="rId36"/>
    <p:sldId id="768" r:id="rId37"/>
    <p:sldId id="774" r:id="rId38"/>
    <p:sldId id="775" r:id="rId39"/>
    <p:sldId id="773" r:id="rId40"/>
    <p:sldId id="769" r:id="rId41"/>
    <p:sldId id="771" r:id="rId42"/>
    <p:sldId id="772" r:id="rId43"/>
    <p:sldId id="777" r:id="rId44"/>
    <p:sldId id="730" r:id="rId45"/>
    <p:sldId id="731" r:id="rId46"/>
    <p:sldId id="732" r:id="rId47"/>
    <p:sldId id="735" r:id="rId48"/>
    <p:sldId id="739" r:id="rId49"/>
    <p:sldId id="745" r:id="rId50"/>
    <p:sldId id="747" r:id="rId51"/>
    <p:sldId id="780" r:id="rId52"/>
    <p:sldId id="781" r:id="rId53"/>
    <p:sldId id="782" r:id="rId54"/>
    <p:sldId id="783" r:id="rId55"/>
    <p:sldId id="784" r:id="rId56"/>
    <p:sldId id="792" r:id="rId57"/>
  </p:sldIdLst>
  <p:sldSz cx="9144000" cy="6858000" type="screen4x3"/>
  <p:notesSz cx="6788150" cy="9917113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990099"/>
    <a:srgbClr val="EE96DB"/>
    <a:srgbClr val="FF6600"/>
    <a:srgbClr val="F5C1EA"/>
    <a:srgbClr val="C3F2FD"/>
    <a:srgbClr val="A5FA7A"/>
    <a:srgbClr val="FF6D6D"/>
    <a:srgbClr val="72E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3" autoAdjust="0"/>
    <p:restoredTop sz="92072" autoAdjust="0"/>
  </p:normalViewPr>
  <p:slideViewPr>
    <p:cSldViewPr>
      <p:cViewPr>
        <p:scale>
          <a:sx n="130" d="100"/>
          <a:sy n="130" d="100"/>
        </p:scale>
        <p:origin x="1038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23DFC78-7B82-48DD-B246-5B19617F91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757AEBA-73E1-4C97-BBDA-B835BE1B02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4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51714-81CB-42F2-9CF0-4961DD064D89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2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CEC744-7C67-4187-8020-22A320A35CB9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7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41DDDF-DDA8-482E-BBF1-2EC43331AA52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19B85-91EF-408F-8E4E-57E3535E01AF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4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8483D-A264-4E1D-BAB6-F45FEABA5927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0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C7CE28-D509-41D7-BF95-06274F9B566A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41DDDF-DDA8-482E-BBF1-2EC43331AA52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7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9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435DA-669D-4889-AC43-E4C73B52F369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4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B4F49-22CE-496F-A56A-3157C9A041CD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1CB-4A84-4088-914B-EEB341CA24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3672-C855-4D22-AFB3-1706517266AE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FE466-5E34-43FB-B16C-C1BF593904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97716-02ED-4F88-BD56-071869EF37E7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683D-3FA0-4AB2-93BC-B7410D151EF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C2EAC-E9C3-4E57-A045-B145BA435432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B902-DF34-4033-9C77-C3D901DCCC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803CB-16B5-494D-881C-90E22637F45C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08BC6-65AA-448B-9A8E-E79B6B6D6B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41397-7D9F-4E23-80E0-5220177AEE5F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AE0FE-33FF-4B00-BC5C-F6A16FBA0E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CC190-A39C-454E-B462-D3238EC8E315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0C2A-BD64-4F46-9C18-341D366245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92DA7-F9B5-4DB2-BDEE-F45C7740711F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6873D-98B1-4650-8683-6E805CD537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6A990-C3B3-42B7-B2C4-877B11B4D5A4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AD195-D0EF-4083-B66E-C7F542926F5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E8568-1243-4BAB-AFDC-3F46D031D63D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CE5F-CE57-415C-9D46-CF9FA673030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11BD-B45F-4916-B917-3101B1D12DF5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1424-0588-4D6F-87EC-E7B9AC73907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C7D60-0C23-4594-B9B3-4CDFE38F8317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BCEC2-7AFA-4D53-AB86-EE0295861F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E0B35-D470-432A-925A-B49ABB618ABE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29330-6766-492A-A741-59B3C62871A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F858D-DDE3-44E1-A106-B9B104FA71AB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D44D-7412-4603-ABD3-399399BE653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01646-208E-474F-B617-BC9B62C65BBA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9E26F-E756-4A11-B683-CEE14576595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D98A1-00FF-4F2B-AA4D-92BA735432B4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BB338-A8E4-402D-AD9A-E0FFA7FD38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ADB8B-4C0B-4082-90FA-B5BFCCAD6C5A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2957-52E9-404E-BC36-454F5CAD00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C71A-0246-455D-854B-B656FC85E99A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8D1DC-247A-4560-BC65-4E856D6F2A9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2C55-0204-4B40-A00D-43FAB37A1D0C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0E44-E9F7-428A-9F57-589167CE16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47153-AFAE-47F4-B503-F03ED48E82F6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03DD-4EA2-4E50-91BF-7111ED1B497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1BB3A-D3DB-43EB-BD82-72BEFCADFBE9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ADA7A-581F-4BAC-A282-9F820CB2E4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1C00A-3660-4021-AB7B-5438D5DFB0AC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BBB5-7941-4BF8-860D-95659E9D81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8DF4F-1FF5-4F3B-A09F-0DE9D501BCFA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B6F79-ED90-45A0-94D1-D5A6B20B66D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3E942-7059-4A49-A9F8-910EAE9723BD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76C19-AC52-4839-8173-358A68E1EC1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9130F81-FC7C-4B21-9EB0-9EBA8BB744B6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3B224B-4FD0-46A6-BD85-536D183C51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C3726AC-8C78-4A4C-9AB4-4ABBC260506B}" type="datetime1">
              <a:rPr lang="en-US"/>
              <a:pPr>
                <a:defRPr/>
              </a:pPr>
              <a:t>14-Dec-20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08DC21-AD9C-4CE9-9F6B-2199E30424A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436703/difference-between-str-and-repr-in-pyth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fractions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ACA90DD-D63B-43AB-9EC8-17AE72D46014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558794-6DCD-4F74-B443-C4B9B28965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3581400"/>
          </a:xfrm>
        </p:spPr>
        <p:txBody>
          <a:bodyPr/>
          <a:lstStyle/>
          <a:p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7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7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D26CA-2DD5-40A9-A37C-373395418D81}"/>
              </a:ext>
            </a:extLst>
          </p:cNvPr>
          <p:cNvSpPr/>
          <p:nvPr/>
        </p:nvSpPr>
        <p:spPr>
          <a:xfrm>
            <a:off x="3167607" y="3858178"/>
            <a:ext cx="2808782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spring 2019-2020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107B98E-A413-4F47-866B-CD895ABE3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49" y="4572000"/>
            <a:ext cx="85725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spcBef>
                <a:spcPts val="0"/>
              </a:spcBef>
              <a:defRPr/>
            </a:pPr>
            <a:r>
              <a:rPr lang="en-GB" sz="40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he-IL" sz="40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GB" sz="40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 rtl="0">
              <a:spcBef>
                <a:spcPts val="0"/>
              </a:spcBef>
              <a:defRPr/>
            </a:pP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Oriented Programming </a:t>
            </a:r>
            <a:r>
              <a:rPr lang="he-IL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r>
              <a:rPr lang="en-US" altLang="he-IL" b="1" kern="1200" dirty="0">
                <a:latin typeface="Arial" pitchFamily="34" charset="0"/>
                <a:ea typeface="+mn-ea"/>
                <a:cs typeface="Arial" pitchFamily="34" charset="0"/>
              </a:rPr>
              <a:t>Polymorphism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e-IL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working uniformly with objects of different types.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the same method on objects of different types will invoke the right version of the method !</a:t>
            </a:r>
          </a:p>
          <a:p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you have a list that contains objects of different types, but all types implement a method named m(). </a:t>
            </a:r>
          </a:p>
          <a:p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run over the list and invoke m() on each object, Python will execute the version of m appearing in the class defining the type of the current object.</a:t>
            </a:r>
          </a:p>
          <a:p>
            <a:pPr marL="0" indent="0">
              <a:buFontTx/>
              <a:buNone/>
            </a:pPr>
            <a:endParaRPr lang="en-US" alt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he-IL">
              <a:solidFill>
                <a:srgbClr val="000000"/>
              </a:solidFill>
            </a:endParaRPr>
          </a:p>
        </p:txBody>
      </p:sp>
      <p:pic>
        <p:nvPicPr>
          <p:cNvPr id="6144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90175"/>
            <a:ext cx="1905000" cy="186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kern="1200" dirty="0">
                <a:latin typeface="Arial" pitchFamily="34" charset="0"/>
                <a:ea typeface="+mn-ea"/>
                <a:cs typeface="Arial" pitchFamily="34" charset="0"/>
              </a:rPr>
              <a:t>Polymorphism - Example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5562600" y="1828800"/>
            <a:ext cx="2971800" cy="1371600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l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Meow! 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Woof! Woof!</a:t>
            </a:r>
          </a:p>
          <a:p>
            <a:pPr algn="l"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Meow! </a:t>
            </a:r>
          </a:p>
          <a:p>
            <a:pPr algn="l"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660194"/>
            <a:ext cx="2743200" cy="268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81AA76-749C-4B8B-B74B-5A424C3AE62C}"/>
              </a:ext>
            </a:extLst>
          </p:cNvPr>
          <p:cNvSpPr/>
          <p:nvPr/>
        </p:nvSpPr>
        <p:spPr>
          <a:xfrm>
            <a:off x="381000" y="1828800"/>
            <a:ext cx="50673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'Meow!' </a:t>
            </a:r>
          </a:p>
          <a:p>
            <a:pPr marL="0" indent="0" algn="l">
              <a:buFontTx/>
              <a:buNone/>
            </a:pP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talk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he-IL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'Woof! Woof!' </a:t>
            </a:r>
          </a:p>
          <a:p>
            <a:pPr marL="0" indent="0" algn="l">
              <a:buFontTx/>
              <a:buNone/>
            </a:pPr>
            <a:endParaRPr lang="en-US" alt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FontTx/>
              <a:buNone/>
            </a:pP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animals = [Cat(), Dog(), Cat()]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animals: </a:t>
            </a:r>
          </a:p>
          <a:p>
            <a:pPr marL="0" indent="0" algn="l">
              <a:buFontTx/>
              <a:buNone/>
            </a:pPr>
            <a:r>
              <a:rPr lang="en-US" altLang="he-IL" sz="2000" b="1" dirty="0">
                <a:solidFill>
                  <a:srgbClr val="FF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anim.talk</a:t>
            </a:r>
            <a:r>
              <a:rPr lang="en-US" altLang="he-I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Polymorphism example II</a:t>
            </a:r>
            <a:endParaRPr lang="he-IL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646" y="5031075"/>
            <a:ext cx="7772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2400" dirty="0"/>
              <a:t>Thanks to polymorphism, an appropriate type-specific version of the function is being called for every object in the polymorphic list </a:t>
            </a:r>
            <a:r>
              <a:rPr lang="en-US" sz="2400" i="1" dirty="0" err="1"/>
              <a:t>lst</a:t>
            </a:r>
            <a:endParaRPr lang="he-IL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AC02D-850B-478A-8F0B-F736C87D3F63}"/>
              </a:ext>
            </a:extLst>
          </p:cNvPr>
          <p:cNvSpPr/>
          <p:nvPr/>
        </p:nvSpPr>
        <p:spPr>
          <a:xfrm>
            <a:off x="533400" y="1676400"/>
            <a:ext cx="81534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([item*2 for item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4, 'AA', 'BB']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item.__str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 for item in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['1', '2', 'A', 'B']</a:t>
            </a:r>
          </a:p>
        </p:txBody>
      </p:sp>
    </p:spTree>
    <p:extLst>
      <p:ext uri="{BB962C8B-B14F-4D97-AF65-F5344CB8AC3E}">
        <p14:creationId xmlns:p14="http://schemas.microsoft.com/office/powerpoint/2010/main" val="144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C73803-D706-410C-8A4F-63DC79A01F8E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Histogram (polymorphism)</a:t>
            </a:r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0" y="648811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solidFill>
                  <a:srgbClr val="000000"/>
                </a:solidFill>
              </a:rPr>
              <a:t>Source: Think Python</a:t>
            </a:r>
            <a:endParaRPr lang="he-IL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219679"/>
            <a:ext cx="81868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words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[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'spam'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'egg'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'spam'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'bacon'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000" b="1" dirty="0">
                <a:solidFill>
                  <a:srgbClr val="228B22"/>
                </a:solidFill>
                <a:latin typeface="Courier" pitchFamily="49" charset="0"/>
              </a:rPr>
              <a:t>'spam'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]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histogram(words)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{'spam': 3, 'egg': 1, 'bacon': 1}</a:t>
            </a:r>
            <a:endParaRPr lang="he-IL" altLang="he-IL" sz="2000" b="1" dirty="0">
              <a:solidFill>
                <a:srgbClr val="0000FF"/>
              </a:solidFill>
              <a:latin typeface="Courier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333283"/>
            <a:ext cx="6248400" cy="1770995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 pitchFamily="49" charset="0"/>
              </a:rPr>
              <a:t>histogram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iterable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):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hist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{}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elem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iterable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: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	hist[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elem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]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hist.get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pitchFamily="49" charset="0"/>
              </a:rPr>
              <a:t>elem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, 0) </a:t>
            </a:r>
            <a:r>
              <a:rPr lang="en-US" b="1" dirty="0">
                <a:solidFill>
                  <a:srgbClr val="A52A2A"/>
                </a:solidFill>
                <a:latin typeface="Courier" pitchFamily="49" charset="0"/>
              </a:rPr>
              <a:t>+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1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	</a:t>
            </a:r>
            <a:r>
              <a:rPr lang="en-US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pitchFamily="49" charset="0"/>
              </a:rPr>
              <a:t> hist</a:t>
            </a:r>
            <a:endParaRPr lang="he-IL" altLang="he-IL" b="1" dirty="0">
              <a:solidFill>
                <a:srgbClr val="000000"/>
              </a:solidFill>
              <a:latin typeface="Couri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482595"/>
            <a:ext cx="76200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For which input types will this function work 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lists, tuples, strings and dictionaries as long as the elements of </a:t>
            </a:r>
            <a:r>
              <a:rPr lang="en-US" sz="2800" i="1" dirty="0" err="1"/>
              <a:t>iterable</a:t>
            </a:r>
            <a:r>
              <a:rPr lang="en-US" sz="2800" dirty="0"/>
              <a:t> can be used as keys in dictionary hist</a:t>
            </a:r>
            <a:endParaRPr lang="he-IL" sz="2800" dirty="0"/>
          </a:p>
          <a:p>
            <a:pPr algn="l" rtl="0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01323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12A24-F597-4F20-BA46-3809D1C3280F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</a:rPr>
              <a:t>Today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01579" y="16002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We’ll see a full example for introducing a new data type into Python, a data type which represents Rational numbers.</a:t>
            </a:r>
          </a:p>
          <a:p>
            <a:pPr algn="l" rtl="0">
              <a:spcBef>
                <a:spcPct val="20000"/>
              </a:spcBef>
            </a:pPr>
            <a:endParaRPr lang="en-US" sz="2800" dirty="0"/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We’ll provide the new class with various methods that will enable using it naturally in python like predefined built in types.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10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12A24-F597-4F20-BA46-3809D1C3280F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/>
            <a:r>
              <a:rPr lang="en-US" sz="4400" b="1" dirty="0">
                <a:solidFill>
                  <a:srgbClr val="CC0000"/>
                </a:solidFill>
              </a:rPr>
              <a:t>Today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04800" y="9906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Rational numbers implementation using OOP</a:t>
            </a:r>
          </a:p>
          <a:p>
            <a:pPr lvl="1" algn="l" rtl="0">
              <a:spcBef>
                <a:spcPct val="20000"/>
              </a:spcBef>
              <a:buFontTx/>
              <a:buChar char="•"/>
            </a:pPr>
            <a:r>
              <a:rPr lang="en-US" sz="2400" dirty="0"/>
              <a:t>We will write a class that represents a rational number. </a:t>
            </a:r>
          </a:p>
          <a:p>
            <a:pPr lvl="1" algn="l" rtl="0">
              <a:spcBef>
                <a:spcPct val="20000"/>
              </a:spcBef>
              <a:buFontTx/>
              <a:buChar char="•"/>
            </a:pPr>
            <a:r>
              <a:rPr lang="en-US" sz="2400" dirty="0"/>
              <a:t>Using the new type should feel like native language types</a:t>
            </a:r>
          </a:p>
          <a:p>
            <a:pPr lvl="1" algn="l" rtl="0">
              <a:spcBef>
                <a:spcPct val="20000"/>
              </a:spcBef>
              <a:buFontTx/>
              <a:buChar char="•"/>
            </a:pPr>
            <a:r>
              <a:rPr lang="en-US" sz="2400" dirty="0"/>
              <a:t> Inspired by chapter 6 from the book “Programming in </a:t>
            </a:r>
            <a:r>
              <a:rPr lang="en-US" sz="2400" dirty="0" err="1"/>
              <a:t>Scala</a:t>
            </a:r>
            <a:r>
              <a:rPr lang="en-US" sz="2400" dirty="0"/>
              <a:t>”</a:t>
            </a:r>
          </a:p>
        </p:txBody>
      </p:sp>
      <p:pic>
        <p:nvPicPr>
          <p:cNvPr id="2050" name="Picture 2" descr="http://www.doctordada.com/wp/wp-content/uploads/2013/07/fraction_gri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4057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ational Num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2686051" cy="25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47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C7953-9420-4B1E-AD92-F9AE90CD6A1B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Rational Numbers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495800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rational number is a number that can be expressed as a ratio n/d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(n, d integers, d not 0)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1/2, 2/3, 112/239, 2/1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an approximation!</a:t>
            </a:r>
          </a:p>
        </p:txBody>
      </p:sp>
      <p:pic>
        <p:nvPicPr>
          <p:cNvPr id="3074" name="Picture 2" descr="http://www.doctordada.com/wp/wp-content/uploads/2013/07/fraction_gri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3486150"/>
            <a:ext cx="4057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e Rational Get Real Mug By CharGrilled">
            <a:extLst>
              <a:ext uri="{FF2B5EF4-FFF2-40B4-BE49-F238E27FC236}">
                <a16:creationId xmlns:a16="http://schemas.microsoft.com/office/drawing/2014/main" id="{47519CD2-661B-4328-8A0E-17F3212CD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9" b="22124"/>
          <a:stretch/>
        </p:blipFill>
        <p:spPr bwMode="auto">
          <a:xfrm>
            <a:off x="533400" y="4301816"/>
            <a:ext cx="3867150" cy="20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2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DE8BD-4807-405D-A8F7-AECE2CA57295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Rational Class - Specification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2971800"/>
          </a:xfrm>
          <a:noFill/>
        </p:spPr>
        <p:txBody>
          <a:bodyPr/>
          <a:lstStyle/>
          <a:p>
            <a:pPr eaLnBrk="1" hangingPunct="1">
              <a:buClr>
                <a:srgbClr val="003399"/>
              </a:buClr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work smoothly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add, subtract, multiply, divide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feel like native language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502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half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Rational(1,2)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two_thirds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Rational(2,3)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half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/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(2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+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two_thirds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3/16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  <a:cs typeface="Times New Roman" pitchFamily="18" charset="0"/>
              </a:rPr>
              <a:t>sum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([1, Rational(3,2), 2])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9/2</a:t>
            </a:r>
            <a:endParaRPr lang="he-IL" sz="2000" b="1" dirty="0">
              <a:solidFill>
                <a:srgbClr val="0000FF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9DF7F2-2638-4559-8FA8-37F916D98B91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Constructing a Rational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15494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attributes?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should a client programmer create a new Rational object?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A7C6-0553-49CB-BC6E-0848A40CECB4}"/>
              </a:ext>
            </a:extLst>
          </p:cNvPr>
          <p:cNvSpPr/>
          <p:nvPr/>
        </p:nvSpPr>
        <p:spPr bwMode="auto">
          <a:xfrm>
            <a:off x="990600" y="3048000"/>
            <a:ext cx="7391400" cy="26670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  <a:latin typeface="Courier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Rational</a:t>
            </a:r>
            <a:r>
              <a:rPr lang="en-US" b="1" dirty="0">
                <a:solidFill>
                  <a:srgbClr val="002060"/>
                </a:solidFill>
                <a:latin typeface="Courier"/>
              </a:rPr>
              <a:t>: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  <a:latin typeface="Courier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""" Represents a rational number</a:t>
            </a: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B050"/>
                </a:solidFill>
                <a:latin typeface="Courier"/>
              </a:rPr>
              <a:t>	attributes: n, d """</a:t>
            </a:r>
          </a:p>
          <a:p>
            <a:pPr algn="l" defTabSz="457200" rtl="0">
              <a:spcBef>
                <a:spcPts val="0"/>
              </a:spcBef>
            </a:pPr>
            <a:endParaRPr lang="en-US" b="1" dirty="0">
              <a:solidFill>
                <a:srgbClr val="FF6600"/>
              </a:solidFill>
              <a:latin typeface="Courier"/>
            </a:endParaRPr>
          </a:p>
          <a:p>
            <a:pPr algn="l" defTabSz="457200" rtl="0"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FF6600"/>
                </a:solidFill>
                <a:latin typeface="Courier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(self, n, d):</a:t>
            </a:r>
          </a:p>
          <a:p>
            <a:pPr marL="0" lvl="2"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"""n: numerator</a:t>
            </a:r>
          </a:p>
          <a:p>
            <a:pPr marL="0" lvl="2"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B050"/>
                </a:solidFill>
                <a:latin typeface="Courier"/>
              </a:rPr>
              <a:t>	d: denominator"""</a:t>
            </a:r>
          </a:p>
          <a:p>
            <a:pPr marL="0" lvl="2"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self.numer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= n</a:t>
            </a:r>
          </a:p>
          <a:p>
            <a:pPr marL="0" lvl="2" algn="l" defTabSz="457200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self.denom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= d</a:t>
            </a:r>
            <a:endParaRPr lang="he-IL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8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05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 other then the primary?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 rational number with a denominator of 1 (e.g., 5/1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5)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would like to enable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Rational(5)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5CAF79-2E58-4A0D-920B-3709A758769C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Additional instantiation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AFDF4-6501-4330-BB22-3334404FEE51}"/>
              </a:ext>
            </a:extLst>
          </p:cNvPr>
          <p:cNvSpPr/>
          <p:nvPr/>
        </p:nvSpPr>
        <p:spPr>
          <a:xfrm>
            <a:off x="838200" y="3962400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Rational(5)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"&lt;pyshell#8&gt;", line 1, in &lt;module&gt;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Rational(5)</a:t>
            </a:r>
          </a:p>
          <a:p>
            <a:pPr algn="l" rtl="0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missing 1 required positional argument: 'd'</a:t>
            </a:r>
          </a:p>
        </p:txBody>
      </p:sp>
    </p:spTree>
    <p:extLst>
      <p:ext uri="{BB962C8B-B14F-4D97-AF65-F5344CB8AC3E}">
        <p14:creationId xmlns:p14="http://schemas.microsoft.com/office/powerpoint/2010/main" val="35740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546E8-ED40-4B8D-9CD9-A121AB95E189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>
                <a:solidFill>
                  <a:srgbClr val="CC0000"/>
                </a:solidFill>
              </a:rPr>
              <a:t>Lecture 8 Highlights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10668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Object Oriented Programming</a:t>
            </a: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Enables representing real world entities by adding new data types – do this by defining new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holds both data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functions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of the entity it represents.</a:t>
            </a: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blueprints for creating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Objects.</a:t>
            </a: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Instantiation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process of creating new objects (memory allocation) from a certain class.  </a:t>
            </a:r>
          </a:p>
          <a:p>
            <a:pPr marL="0" lvl="2"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the string class is a predefined python class from which we create distinct string objects every time we create a string variable.</a:t>
            </a:r>
          </a:p>
          <a:p>
            <a:pPr algn="l" defTabSz="457200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IMAGINE !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data types would YOU need in your future programs ?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lvl="1" algn="l" defTabSz="457200" rtl="0">
              <a:spcBef>
                <a:spcPct val="20000"/>
              </a:spcBef>
              <a:buFont typeface="Arial" pitchFamily="34" charset="0"/>
              <a:buChar char="•"/>
            </a:pPr>
            <a:endParaRPr lang="en-US" sz="24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8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1149A7C6-0553-49CB-BC6E-0848A40CECB4}"/>
              </a:ext>
            </a:extLst>
          </p:cNvPr>
          <p:cNvSpPr/>
          <p:nvPr/>
        </p:nvSpPr>
        <p:spPr bwMode="auto">
          <a:xfrm>
            <a:off x="533400" y="1524000"/>
            <a:ext cx="8172610" cy="27432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n, d=1):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"""n: numerator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d: denominator"""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</a:t>
            </a:r>
          </a:p>
          <a:p>
            <a:pPr algn="l" rtl="0">
              <a:spcBef>
                <a:spcPts val="0"/>
              </a:spcBef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0"/>
              </a:spcBef>
            </a:pPr>
            <a:r>
              <a:rPr lang="fr-F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Rational(5) </a:t>
            </a:r>
            <a:r>
              <a:rPr lang="fr-F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== Rational(5,1)</a:t>
            </a:r>
          </a:p>
          <a:p>
            <a:pPr algn="l" rtl="0">
              <a:spcBef>
                <a:spcPts val="0"/>
              </a:spcBef>
            </a:pPr>
            <a:r>
              <a:rPr lang="fr-F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 = Rational(5,2)</a:t>
            </a:r>
            <a:endParaRPr lang="he-IL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b="1" kern="1200" dirty="0">
                <a:latin typeface="Arial" pitchFamily="34" charset="0"/>
                <a:ea typeface="+mn-ea"/>
                <a:cs typeface="Arial" pitchFamily="34" charset="0"/>
              </a:rPr>
              <a:t>Default Arguments to Constructor</a:t>
            </a:r>
            <a:endParaRPr lang="he-IL" sz="4000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52875" y="1541850"/>
            <a:ext cx="495300" cy="31552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b="1" dirty="0"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A83D7E-A732-42D8-84AD-7111DED4DAAA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Checking Preconditions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254" y="1219200"/>
            <a:ext cx="8382000" cy="54102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= Rational(5,0)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q </a:t>
            </a:r>
            <a:b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5/0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make sure that the arguments are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object is initialized?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A7C6-0553-49CB-BC6E-0848A40CECB4}"/>
              </a:ext>
            </a:extLst>
          </p:cNvPr>
          <p:cNvSpPr/>
          <p:nvPr/>
        </p:nvSpPr>
        <p:spPr bwMode="auto">
          <a:xfrm>
            <a:off x="354746" y="4164874"/>
            <a:ext cx="8586908" cy="2209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FF6600"/>
                </a:solidFill>
                <a:latin typeface="Courier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(self, n, d=1):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"""n: numerator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B050"/>
                </a:solidFill>
                <a:latin typeface="Courier"/>
              </a:rPr>
              <a:t>	d: denominator"""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>
                <a:solidFill>
                  <a:srgbClr val="FF6600"/>
                </a:solidFill>
                <a:latin typeface="Courier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d == 0: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US" b="1" dirty="0">
                <a:solidFill>
                  <a:srgbClr val="990099"/>
                </a:solidFill>
                <a:latin typeface="Courier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"denominator is set to 1, cannot be zero"</a:t>
            </a:r>
            <a:r>
              <a:rPr lang="en-US" b="1" dirty="0">
                <a:latin typeface="Courier"/>
              </a:rPr>
              <a:t>)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	d = 1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self.numer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= n</a:t>
            </a:r>
          </a:p>
          <a:p>
            <a:pPr algn="l" rtl="0"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self.denom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= d</a:t>
            </a:r>
            <a:endParaRPr lang="he-IL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053" y="1638240"/>
            <a:ext cx="449834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FFFFFF">
                    <a:lumMod val="65000"/>
                  </a:srgbClr>
                </a:solidFill>
              </a:rPr>
              <a:t>print support is not implemented yet…</a:t>
            </a:r>
            <a:endParaRPr lang="he-IL" sz="200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006E7-1594-4CAA-8A65-C8850A6F5C76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Checking Preconditions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54959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הסבר ענן 4"/>
          <p:cNvSpPr/>
          <p:nvPr/>
        </p:nvSpPr>
        <p:spPr bwMode="auto">
          <a:xfrm>
            <a:off x="4648199" y="3505200"/>
            <a:ext cx="3876675" cy="2514600"/>
          </a:xfrm>
          <a:prstGeom prst="cloudCallout">
            <a:avLst>
              <a:gd name="adj1" fmla="val -117099"/>
              <a:gd name="adj2" fmla="val -72117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FF6D6D"/>
                </a:solidFill>
              </a:rPr>
              <a:t>Changing the user’s data is a bad idea!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FF6D6D"/>
                </a:solidFill>
              </a:rPr>
              <a:t>Raising an </a:t>
            </a:r>
            <a:r>
              <a:rPr lang="en-US" dirty="0">
                <a:solidFill>
                  <a:srgbClr val="FF6D6D"/>
                </a:solidFill>
              </a:rPr>
              <a:t>exception is a better approach !</a:t>
            </a:r>
            <a:endParaRPr lang="he-IL" dirty="0">
              <a:solidFill>
                <a:srgbClr val="FF6D6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2414587"/>
            <a:ext cx="40959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print support is not implemented yet…</a:t>
            </a:r>
            <a:endParaRPr lang="he-IL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538"/>
            <a:ext cx="8229600" cy="1295400"/>
          </a:xfrm>
        </p:spPr>
        <p:txBody>
          <a:bodyPr/>
          <a:lstStyle/>
          <a:p>
            <a:r>
              <a:rPr lang="en-US" sz="4000" b="1" kern="1200" dirty="0">
                <a:latin typeface="Arial" pitchFamily="34" charset="0"/>
                <a:ea typeface="+mn-ea"/>
                <a:cs typeface="Arial" pitchFamily="34" charset="0"/>
              </a:rPr>
              <a:t>Rational: Raising an exception in case of invalid input</a:t>
            </a:r>
            <a:endParaRPr lang="he-IL" sz="4000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מלבן 2"/>
          <p:cNvSpPr/>
          <p:nvPr/>
        </p:nvSpPr>
        <p:spPr bwMode="auto">
          <a:xfrm>
            <a:off x="1676400" y="2938738"/>
            <a:ext cx="2971800" cy="2286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8" name="מלבן 7"/>
          <p:cNvSpPr/>
          <p:nvPr/>
        </p:nvSpPr>
        <p:spPr bwMode="auto">
          <a:xfrm>
            <a:off x="3429000" y="3205438"/>
            <a:ext cx="609600" cy="4953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808D2-4A1A-41BE-A005-3AEAD18940B6}"/>
              </a:ext>
            </a:extLst>
          </p:cNvPr>
          <p:cNvSpPr/>
          <p:nvPr/>
        </p:nvSpPr>
        <p:spPr bwMode="auto">
          <a:xfrm>
            <a:off x="381000" y="1752600"/>
            <a:ext cx="8534400" cy="2209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FF6600"/>
                </a:solidFill>
                <a:latin typeface="Courier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(self, n, d=1):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"/>
              </a:rPr>
              <a:t>"""n: numerator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B050"/>
                </a:solidFill>
                <a:latin typeface="Courier"/>
              </a:rPr>
              <a:t>	d: denominator"""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>
                <a:solidFill>
                  <a:srgbClr val="FF6600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d == 0: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	</a:t>
            </a:r>
            <a:r>
              <a:rPr lang="en-US" sz="1600" b="1" dirty="0">
                <a:solidFill>
                  <a:srgbClr val="FF6600"/>
                </a:solidFill>
                <a:latin typeface="Courier"/>
              </a:rPr>
              <a:t>raise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"/>
              </a:rPr>
              <a:t>ZeroDivisionError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"/>
              </a:rPr>
              <a:t>"Denominator cannot be zero"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self.numer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= n	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self.denom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= d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B33C5-2569-4265-9442-2B81F1D4B787}"/>
              </a:ext>
            </a:extLst>
          </p:cNvPr>
          <p:cNvSpPr/>
          <p:nvPr/>
        </p:nvSpPr>
        <p:spPr>
          <a:xfrm>
            <a:off x="381000" y="4267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a=Rational(5,0)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"&lt;pyshell#19&gt;", line 1, in &lt;module&gt;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a=Rational(5,0)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9, in __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("Denominator cannot be zero")</a:t>
            </a:r>
          </a:p>
          <a:p>
            <a:pPr algn="l" rtl="0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Denominator cannot be zero</a:t>
            </a:r>
          </a:p>
        </p:txBody>
      </p:sp>
    </p:spTree>
    <p:extLst>
      <p:ext uri="{BB962C8B-B14F-4D97-AF65-F5344CB8AC3E}">
        <p14:creationId xmlns:p14="http://schemas.microsoft.com/office/powerpoint/2010/main" val="3136152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60D558-B89C-47E8-BC4F-81731DB9A422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Printing a Rational</a:t>
            </a:r>
          </a:p>
        </p:txBody>
      </p:sp>
      <p:sp>
        <p:nvSpPr>
          <p:cNvPr id="25606" name="TextBox 12"/>
          <p:cNvSpPr txBox="1">
            <a:spLocks noChangeArrowheads="1"/>
          </p:cNvSpPr>
          <p:nvPr/>
        </p:nvSpPr>
        <p:spPr bwMode="auto">
          <a:xfrm>
            <a:off x="609600" y="1439333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q </a:t>
            </a: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Rational(2,3)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q.numer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pitchFamily="49" charset="0"/>
              </a:rPr>
              <a:t>q.denom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3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q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&lt;__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main__.Rational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 object at 0x00000272691B1BA8&gt;</a:t>
            </a:r>
            <a:br>
              <a:rPr lang="en-US" sz="2000" b="1" dirty="0">
                <a:solidFill>
                  <a:srgbClr val="0070C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(q)</a:t>
            </a:r>
            <a:br>
              <a:rPr lang="en-US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&lt;__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main__.Rational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 object at 0x00000272691B1BA8&gt;</a:t>
            </a:r>
            <a:endParaRPr lang="he-IL" sz="2000" b="1" dirty="0">
              <a:solidFill>
                <a:srgbClr val="0000FF"/>
              </a:solidFill>
              <a:latin typeface="Courier" pitchFamily="49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1" y="4878135"/>
            <a:ext cx="838200" cy="14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13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A59AB1-373F-45D3-A579-7676D6FB4B28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Implementing __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repr</a:t>
            </a: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__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743200"/>
            <a:ext cx="8839200" cy="3352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class Rational:</a:t>
            </a:r>
            <a:endParaRPr lang="en-US" sz="2400" b="1" dirty="0">
              <a:solidFill>
                <a:srgbClr val="FF8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shell: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81000" y="1219200"/>
            <a:ext cx="8382000" cy="1219200"/>
          </a:xfrm>
          <a:prstGeom prst="roundRect">
            <a:avLst/>
          </a:prstGeom>
          <a:noFill/>
          <a:ln w="38100" cap="flat" cmpd="sng" algn="ctr">
            <a:solidFill>
              <a:srgbClr val="C3F2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</a:rPr>
              <a:t>__</a:t>
            </a:r>
            <a:r>
              <a:rPr lang="en-US" sz="2400" b="1" dirty="0" err="1">
                <a:solidFill>
                  <a:srgbClr val="0000FF"/>
                </a:solidFill>
              </a:rPr>
              <a:t>repr</a:t>
            </a:r>
            <a:r>
              <a:rPr lang="en-US" sz="2400" b="1" dirty="0">
                <a:solidFill>
                  <a:srgbClr val="0000FF"/>
                </a:solidFill>
              </a:rPr>
              <a:t>__</a:t>
            </a:r>
            <a:r>
              <a:rPr lang="en-US" sz="2400" b="1" dirty="0">
                <a:solidFill>
                  <a:srgbClr val="000000"/>
                </a:solidFill>
              </a:rPr>
              <a:t> method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algn="l" rtl="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 	returns the official </a:t>
            </a:r>
            <a:r>
              <a:rPr lang="en-US" sz="2400" b="1" dirty="0">
                <a:solidFill>
                  <a:srgbClr val="006600"/>
                </a:solidFill>
              </a:rPr>
              <a:t>string representation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of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9F0312-477F-460A-B210-1CE149597A6B}"/>
              </a:ext>
            </a:extLst>
          </p:cNvPr>
          <p:cNvSpPr/>
          <p:nvPr/>
        </p:nvSpPr>
        <p:spPr>
          <a:xfrm>
            <a:off x="381000" y="3352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6600"/>
                </a:solidFill>
                <a:latin typeface="Courier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F6600"/>
                </a:solidFill>
                <a:latin typeface="Courier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'/’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A549D-C428-4991-8F2B-6863DD6C09E5}"/>
              </a:ext>
            </a:extLst>
          </p:cNvPr>
          <p:cNvSpPr/>
          <p:nvPr/>
        </p:nvSpPr>
        <p:spPr>
          <a:xfrm>
            <a:off x="428625" y="4931509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2/3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(q)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4177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9D493-1997-4967-900E-C8ACF95D9977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Implementing __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str</a:t>
            </a: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__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8534400" cy="24384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returns a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readable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representation of an object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default implementation of 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return value of 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Read here about the difference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82161740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4641A483-26B7-41F8-8ECD-B74D2A63C039}" type="slidenum">
              <a:rPr lang="he-IL" sz="1400">
                <a:solidFill>
                  <a:srgbClr val="000000"/>
                </a:solidFill>
              </a:rPr>
              <a:pPr rtl="0"/>
              <a:t>27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Defining Operators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8382000" cy="1905000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 use natural arithmetic operators?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precedence will be kept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operations are method calls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35300"/>
            <a:ext cx="7924800" cy="336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9600" y="6324600"/>
            <a:ext cx="609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From the book Programming in Scala</a:t>
            </a:r>
          </a:p>
        </p:txBody>
      </p:sp>
    </p:spTree>
    <p:extLst>
      <p:ext uri="{BB962C8B-B14F-4D97-AF65-F5344CB8AC3E}">
        <p14:creationId xmlns:p14="http://schemas.microsoft.com/office/powerpoint/2010/main" val="11496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  <p:bldP spid="307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86D8F-EF39-42C8-B28B-05ACFD12F925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Operator Overloading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2514600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defining some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 can specify the behavior of operators on user defined types</a:t>
            </a:r>
          </a:p>
          <a:p>
            <a:pPr marL="0" indent="0" eaLnBrk="1" hangingPunct="1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+, -, *, /, &lt;, &gt;, ==, …</a:t>
            </a:r>
          </a:p>
        </p:txBody>
      </p:sp>
    </p:spTree>
    <p:extLst>
      <p:ext uri="{BB962C8B-B14F-4D97-AF65-F5344CB8AC3E}">
        <p14:creationId xmlns:p14="http://schemas.microsoft.com/office/powerpoint/2010/main" val="320223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73A7A2-873E-4F03-8BEF-E9ED87678065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Adding Rational Numbers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9DAF10-E7A9-418C-81AD-38B11A82ABEA}"/>
              </a:ext>
            </a:extLst>
          </p:cNvPr>
          <p:cNvSpPr/>
          <p:nvPr/>
        </p:nvSpPr>
        <p:spPr>
          <a:xfrm>
            <a:off x="762000" y="2274838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Rational(1,2)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p+q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"&lt;pyshell#36&gt;", line 1, in &lt;module&gt;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p+q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'Rational' and 'Rational'</a:t>
            </a:r>
          </a:p>
        </p:txBody>
      </p:sp>
    </p:spTree>
    <p:extLst>
      <p:ext uri="{BB962C8B-B14F-4D97-AF65-F5344CB8AC3E}">
        <p14:creationId xmlns:p14="http://schemas.microsoft.com/office/powerpoint/2010/main" val="42060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2013887-9AB6-4CB8-8D80-C2AE22D9BB2C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he-IL" b="1" kern="1200" dirty="0">
                <a:latin typeface="Arial" pitchFamily="34" charset="0"/>
                <a:ea typeface="+mn-ea"/>
                <a:cs typeface="Arial" pitchFamily="34" charset="0"/>
              </a:rPr>
              <a:t>Representing a Point in OOP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895600"/>
          </a:xfrm>
        </p:spPr>
        <p:txBody>
          <a:bodyPr/>
          <a:lstStyle/>
          <a:p>
            <a:pPr eaLnBrk="1" hangingPunct="1"/>
            <a:r>
              <a:rPr lang="en-US" altLang="he-IL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Attributes (Fields/Variables/Properties):</a:t>
            </a:r>
          </a:p>
          <a:p>
            <a:pPr lvl="1" eaLnBrk="1" hangingPunct="1"/>
            <a:r>
              <a:rPr lang="en-US" altLang="he-I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 eaLnBrk="1" hangingPunct="1"/>
            <a:r>
              <a:rPr lang="en-US" altLang="he-I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eaLnBrk="1" hangingPunct="1"/>
            <a:r>
              <a:rPr lang="en-US" altLang="he-IL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Methods (Functions):</a:t>
            </a:r>
          </a:p>
          <a:p>
            <a:pPr lvl="1" eaLnBrk="1" hangingPunct="1"/>
            <a:r>
              <a:rPr lang="en-US" altLang="he-IL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</a:t>
            </a:r>
          </a:p>
          <a:p>
            <a:pPr lvl="1" eaLnBrk="1" hangingPunct="1"/>
            <a:r>
              <a:rPr lang="en-US" altLang="he-I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pPr lvl="1" eaLnBrk="1" hangingPunct="1"/>
            <a:r>
              <a:rPr lang="en-US" altLang="he-I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print_point</a:t>
            </a:r>
            <a:endParaRPr lang="en-US" altLang="he-I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250pxcartesiancoordinatew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241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911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Arithmetic operators Overloading</a:t>
            </a:r>
            <a:endParaRPr lang="he-IL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728525"/>
              </p:ext>
            </p:extLst>
          </p:nvPr>
        </p:nvGraphicFramePr>
        <p:xfrm>
          <a:off x="1304441" y="3048000"/>
          <a:ext cx="7391400" cy="3200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76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Method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/>
                        <a:t>Operator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__add__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p+q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-p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__sub__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p-q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p*q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truediv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p/q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floordiv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p//q</a:t>
                      </a:r>
                      <a:endParaRPr lang="he-IL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4727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1EBA8-88C4-4E54-AFE3-D8557A557160}"/>
              </a:ext>
            </a:extLst>
          </p:cNvPr>
          <p:cNvSpPr/>
          <p:nvPr/>
        </p:nvSpPr>
        <p:spPr>
          <a:xfrm>
            <a:off x="1295400" y="20353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Rational(1,2)</a:t>
            </a:r>
          </a:p>
        </p:txBody>
      </p:sp>
    </p:spTree>
    <p:extLst>
      <p:ext uri="{BB962C8B-B14F-4D97-AF65-F5344CB8AC3E}">
        <p14:creationId xmlns:p14="http://schemas.microsoft.com/office/powerpoint/2010/main" val="221438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8AD26-4C4C-4945-9204-4CB5DC819880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Define __add__ Method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>
              <a:solidFill>
                <a:srgbClr val="000000"/>
              </a:solidFill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808562"/>
              </p:ext>
            </p:extLst>
          </p:nvPr>
        </p:nvGraphicFramePr>
        <p:xfrm>
          <a:off x="3124200" y="1394152"/>
          <a:ext cx="2590800" cy="92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3" imgW="1091880" imgH="393480" progId="Equation.DSMT4">
                  <p:embed/>
                </p:oleObj>
              </mc:Choice>
              <mc:Fallback>
                <p:oleObj name="Equation" r:id="rId3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94152"/>
                        <a:ext cx="2590800" cy="92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2F5DD2-18DD-4588-83EE-334FC1F6FF33}"/>
              </a:ext>
            </a:extLst>
          </p:cNvPr>
          <p:cNvSpPr/>
          <p:nvPr/>
        </p:nvSpPr>
        <p:spPr>
          <a:xfrm>
            <a:off x="533400" y="2925901"/>
            <a:ext cx="7924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Rational(1,2)</a:t>
            </a:r>
          </a:p>
          <a:p>
            <a:pPr algn="l" rtl="0"/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Rational(2,3)</a:t>
            </a:r>
          </a:p>
          <a:p>
            <a:pPr algn="l" rtl="0"/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q+r</a:t>
            </a:r>
          </a:p>
          <a:p>
            <a:pPr algn="l" rtl="0"/>
            <a:r>
              <a:rPr 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7/6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07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40120-6390-4481-9637-53CA5FBB2D53}" type="slidenum">
              <a:rPr lang="he-IL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Other Arithmetic Operations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81097-606C-49B0-8FED-C4D12EAFDADC}"/>
              </a:ext>
            </a:extLst>
          </p:cNvPr>
          <p:cNvSpPr/>
          <p:nvPr/>
        </p:nvSpPr>
        <p:spPr>
          <a:xfrm>
            <a:off x="457200" y="19050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__sub__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self + (-other)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truediv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 * Rational(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### this implements /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### for // use 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floordiv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Other Arithmetic Operations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8B8F22-5B88-4D70-96E8-A043D32BFBA0}" type="slidenum">
              <a:rPr lang="he-IL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038600" y="4876800"/>
            <a:ext cx="2590800" cy="685800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/>
              <a:t>What about p+2?</a:t>
            </a:r>
            <a:endParaRPr lang="he-I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5EE622-63FA-4ED6-AEBE-EAE6822148B1}"/>
              </a:ext>
            </a:extLst>
          </p:cNvPr>
          <p:cNvSpPr/>
          <p:nvPr/>
        </p:nvSpPr>
        <p:spPr>
          <a:xfrm>
            <a:off x="914400" y="18288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Rational(1,2)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-q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-1/2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q-p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-1/6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q*p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2/6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q/p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q*(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q+p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7/12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p+q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B67BC-218B-403B-B23A-FC846835B01A}" type="slidenum">
              <a:rPr lang="he-IL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Mixed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Arithmetics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1524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we can add and multiply rational numbers!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What about mixed arithmetic: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Rational+int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or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int+Rational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24196C-6489-424E-959D-7CE170419703}"/>
              </a:ext>
            </a:extLst>
          </p:cNvPr>
          <p:cNvSpPr/>
          <p:nvPr/>
        </p:nvSpPr>
        <p:spPr>
          <a:xfrm>
            <a:off x="304800" y="27432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Rational(2,3)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+ 2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"&lt;pyshell#71&gt;", line 1, in &lt;module&gt;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+ 2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20, in __add__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Rational(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rtl="0"/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'int' object has no attribute '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+ p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"&lt;pyshell#72&gt;", line 1, in &lt;module&gt;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+ p</a:t>
            </a:r>
          </a:p>
          <a:p>
            <a:pPr algn="l" rtl="0"/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'Rational'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B67BC-218B-403B-B23A-FC846835B01A}" type="slidenum">
              <a:rPr lang="he-IL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Mixed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Arithmetics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572000"/>
          </a:xfrm>
          <a:noFill/>
        </p:spPr>
        <p:txBody>
          <a:bodyPr/>
          <a:lstStyle/>
          <a:p>
            <a:pPr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Let’s try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 +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first: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first attempt:</a:t>
            </a:r>
          </a:p>
          <a:p>
            <a:pPr lvl="1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 + int =&gt; Rational + Rational(int)</a:t>
            </a:r>
          </a:p>
          <a:p>
            <a:pPr lvl="1" eaLnBrk="1" hangingPunct="1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p = Rational(2,3)</a:t>
            </a:r>
          </a:p>
          <a:p>
            <a:pPr lvl="1" eaLnBrk="1" hangingPunct="1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&gt;&gt;&gt;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p + Rational(2)</a:t>
            </a:r>
          </a:p>
          <a:p>
            <a:pPr lvl="1" eaLnBrk="1" hangingPunct="1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8/3</a:t>
            </a:r>
          </a:p>
          <a:p>
            <a:pPr eaLnBrk="1" hangingPunct="1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Works, but not elegant or comfortable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so…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Add new methods for mixed addition and multiplication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Will work thanks to polymorphism</a:t>
            </a:r>
          </a:p>
        </p:txBody>
      </p:sp>
    </p:spTree>
    <p:extLst>
      <p:ext uri="{BB962C8B-B14F-4D97-AF65-F5344CB8AC3E}">
        <p14:creationId xmlns:p14="http://schemas.microsoft.com/office/powerpoint/2010/main" val="37905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B67BC-218B-403B-B23A-FC846835B01A}" type="slidenum">
              <a:rPr lang="he-IL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Mixed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Arithmetics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66800"/>
            <a:ext cx="8458200" cy="5638800"/>
          </a:xfrm>
          <a:noFill/>
        </p:spPr>
        <p:txBody>
          <a:bodyPr/>
          <a:lstStyle/>
          <a:p>
            <a:pPr marL="0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Intuition: converting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to Rational is a good idea, we just need to figure out where to perform the conversion.</a:t>
            </a:r>
          </a:p>
          <a:p>
            <a:pPr marL="0" eaLnBrk="1" hangingPunct="1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eaLnBrk="1" hangingPunct="1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Inside the  __add__ method!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5073919" y="5592305"/>
            <a:ext cx="2667000" cy="838200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dirty="0"/>
              <a:t>Will this work?</a:t>
            </a:r>
            <a:endParaRPr lang="he-IL" sz="20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3810000"/>
            <a:ext cx="7467600" cy="1447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8E8B2-3DBE-4423-9280-FF189EA2E79D}"/>
              </a:ext>
            </a:extLst>
          </p:cNvPr>
          <p:cNvSpPr/>
          <p:nvPr/>
        </p:nvSpPr>
        <p:spPr>
          <a:xfrm>
            <a:off x="457200" y="38100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other = Rational(other)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05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49A4D-1779-492A-9956-1B3E3DF92CD4}"/>
              </a:ext>
            </a:extLst>
          </p:cNvPr>
          <p:cNvSpPr/>
          <p:nvPr/>
        </p:nvSpPr>
        <p:spPr>
          <a:xfrm>
            <a:off x="381000" y="914400"/>
            <a:ext cx="8305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+ 2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8/3</a:t>
            </a:r>
          </a:p>
          <a:p>
            <a:pPr algn="l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+ p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+ p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22, in __add__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"C:\Users\Owner\Desktop\test_pyeng.py", line 32, in __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Rational(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'int' object has no attribute '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FB67BC-218B-403B-B23A-FC846835B01A}" type="slidenum">
              <a:rPr lang="he-IL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Mixed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Arithmetics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97792"/>
            <a:ext cx="104711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812192"/>
            <a:ext cx="97847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 bwMode="auto">
          <a:xfrm>
            <a:off x="609600" y="4495800"/>
            <a:ext cx="8305800" cy="2286000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0"/>
              </a:spcBef>
            </a:pPr>
            <a:r>
              <a:rPr lang="en-US" sz="2000" dirty="0"/>
              <a:t>What happened?</a:t>
            </a:r>
          </a:p>
          <a:p>
            <a:pPr algn="l" rtl="0">
              <a:spcBef>
                <a:spcPts val="0"/>
              </a:spcBef>
            </a:pPr>
            <a:r>
              <a:rPr lang="en-US" sz="2000" dirty="0"/>
              <a:t>Inside __add__ we convert </a:t>
            </a:r>
            <a:r>
              <a:rPr lang="en-US" sz="2000" i="1" dirty="0"/>
              <a:t>other</a:t>
            </a:r>
            <a:r>
              <a:rPr lang="en-US" sz="2000" dirty="0"/>
              <a:t> to Rational – but </a:t>
            </a:r>
            <a:r>
              <a:rPr lang="en-US" sz="2000" i="1" dirty="0"/>
              <a:t>other</a:t>
            </a:r>
            <a:r>
              <a:rPr lang="en-US" sz="2000" dirty="0"/>
              <a:t> is already a Rational. Invoking Rational constructor with a Rational argument generates an unexpected object:</a:t>
            </a:r>
          </a:p>
          <a:p>
            <a:pPr algn="l" rtl="0">
              <a:spcBef>
                <a:spcPts val="0"/>
              </a:spcBef>
            </a:pPr>
            <a:endParaRPr lang="en-US" sz="1200" dirty="0"/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Rational(p)</a:t>
            </a:r>
          </a:p>
          <a:p>
            <a:pPr algn="l" rtl="0">
              <a:spcBef>
                <a:spcPts val="0"/>
              </a:spcBef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2/3/1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4762500" y="5676900"/>
            <a:ext cx="2971800" cy="914400"/>
          </a:xfrm>
          <a:prstGeom prst="flowChartAlternateProcess">
            <a:avLst/>
          </a:prstGeom>
          <a:gradFill>
            <a:gsLst>
              <a:gs pos="31000">
                <a:schemeClr val="bg1">
                  <a:alpha val="52000"/>
                </a:schemeClr>
              </a:gs>
              <a:gs pos="73000">
                <a:srgbClr val="C3F2FD"/>
              </a:gs>
            </a:gsLst>
            <a:path path="circle">
              <a:fillToRect l="50000" t="50000" r="50000" b="50000"/>
            </a:path>
          </a:gra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dirty="0"/>
              <a:t>Solution: convert only for </a:t>
            </a:r>
            <a:r>
              <a:rPr lang="en-US" sz="2000" i="1" dirty="0"/>
              <a:t>other</a:t>
            </a:r>
            <a:r>
              <a:rPr lang="en-US" sz="2000" dirty="0"/>
              <a:t> of type </a:t>
            </a:r>
            <a:r>
              <a:rPr lang="en-US" sz="2000" dirty="0" err="1"/>
              <a:t>int</a:t>
            </a:r>
            <a:r>
              <a:rPr lang="en-US" sz="2000" dirty="0"/>
              <a:t>!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7905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901F34-ABDF-4DCF-BBFF-5A20873634F2}"/>
              </a:ext>
            </a:extLst>
          </p:cNvPr>
          <p:cNvSpPr/>
          <p:nvPr/>
        </p:nvSpPr>
        <p:spPr>
          <a:xfrm>
            <a:off x="457200" y="396240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(other,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other = Rational(other)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rt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FC80F97A-7D08-45BB-8210-EDC8C03CAE85}" type="slidenum">
              <a:rPr lang="he-IL" sz="1400"/>
              <a:pPr rtl="0"/>
              <a:t>38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Revised __add__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152400" y="1143000"/>
            <a:ext cx="876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dirty="0"/>
              <a:t>The built-in function </a:t>
            </a:r>
            <a:r>
              <a:rPr lang="en-US" sz="2800" b="1" dirty="0" err="1">
                <a:solidFill>
                  <a:srgbClr val="990099"/>
                </a:solidFill>
                <a:latin typeface="Courier" pitchFamily="49" charset="0"/>
                <a:cs typeface="Times New Roman" pitchFamily="18" charset="0"/>
              </a:rPr>
              <a:t>isinstance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/>
              <a:t>takes a value and a class object, and returns True if the value is an instance of the class (False otherwise)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ym typeface="Wingdings" pitchFamily="2" charset="2"/>
              </a:rPr>
              <a:t>We should only convert </a:t>
            </a:r>
            <a:r>
              <a:rPr lang="en-US" sz="2800" b="1" i="1" dirty="0">
                <a:sym typeface="Wingdings" pitchFamily="2" charset="2"/>
              </a:rPr>
              <a:t>other</a:t>
            </a:r>
            <a:r>
              <a:rPr lang="en-US" sz="2800" b="1" dirty="0">
                <a:sym typeface="Wingdings" pitchFamily="2" charset="2"/>
              </a:rPr>
              <a:t> to Rational if it is of type int!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962400"/>
            <a:ext cx="7848600" cy="193899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1AE61-0BAE-439E-9E59-7641FC54E94B}" type="slidenum">
              <a:rPr lang="he-IL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Revised __add__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497746"/>
            <a:ext cx="104711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3342144"/>
            <a:ext cx="76962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What about p+2.?</a:t>
            </a:r>
          </a:p>
          <a:p>
            <a:pPr algn="l" rtl="0"/>
            <a:r>
              <a:rPr lang="en-US" sz="2800" dirty="0"/>
              <a:t>If we want Rational to be used just like any other numeric data type in respect to arithmetic operations, we must implement this behavior for </a:t>
            </a:r>
            <a:r>
              <a:rPr lang="en-US" sz="2800" b="1" dirty="0"/>
              <a:t>every operator </a:t>
            </a:r>
            <a:r>
              <a:rPr lang="en-US" sz="2800" dirty="0"/>
              <a:t>and </a:t>
            </a:r>
            <a:r>
              <a:rPr lang="en-US" sz="2800" b="1" dirty="0"/>
              <a:t>every data type </a:t>
            </a:r>
            <a:r>
              <a:rPr lang="en-US" sz="2800" dirty="0"/>
              <a:t>that is supported.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C5A92-C3DA-4BBA-83B1-80A64AEA8C6C}"/>
              </a:ext>
            </a:extLst>
          </p:cNvPr>
          <p:cNvSpPr/>
          <p:nvPr/>
        </p:nvSpPr>
        <p:spPr>
          <a:xfrm>
            <a:off x="533400" y="1239351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p+2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8/3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p+p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E1A041D-2EE9-4A4A-93EC-433D47EB2F91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31595"/>
            <a:ext cx="82296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The Point Class</a:t>
            </a:r>
            <a:endParaRPr lang="en-US" altLang="he-IL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7A2741-8BF4-43F1-9479-0DCF10FF87F2}"/>
              </a:ext>
            </a:extLst>
          </p:cNvPr>
          <p:cNvSpPr/>
          <p:nvPr/>
        </p:nvSpPr>
        <p:spPr>
          <a:xfrm>
            <a:off x="228600" y="1391483"/>
            <a:ext cx="87629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"""represents a point in a 2D space.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x, y """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x, y):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self.x-other.x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 +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self.y-other.y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)**2)</a:t>
            </a:r>
          </a:p>
        </p:txBody>
      </p:sp>
    </p:spTree>
    <p:extLst>
      <p:ext uri="{BB962C8B-B14F-4D97-AF65-F5344CB8AC3E}">
        <p14:creationId xmlns:p14="http://schemas.microsoft.com/office/powerpoint/2010/main" val="263949840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8D296-AFA8-4BAF-B910-C48E5BC65784}" type="slidenum">
              <a:rPr lang="he-IL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Implicit Conversions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10600" cy="48006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Now lets make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+ Rational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work: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When we perform 2+p, __add__ method that is called belongs to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since and argument of type int appears on the left from the operator.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The problem: </a:t>
            </a:r>
            <a:r>
              <a:rPr lang="en-US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class contains no __add__ method that takes a Rational argument 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Intuition: we don’t wish to change the implementation of </a:t>
            </a:r>
            <a:r>
              <a:rPr lang="en-US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the code should appear in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Rational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class.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Is there a method that is invoked when Rational is on the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right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side of the operator?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056A60-160A-428E-85F9-DB24CDDAFDEA}"/>
              </a:ext>
            </a:extLst>
          </p:cNvPr>
          <p:cNvSpPr/>
          <p:nvPr/>
        </p:nvSpPr>
        <p:spPr>
          <a:xfrm>
            <a:off x="533400" y="2782669"/>
            <a:ext cx="396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radd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self,other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self + other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2+p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8/3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D326C-D49B-4188-A640-DE22DDF8BCBC}" type="slidenum">
              <a:rPr lang="he-IL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__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radd</a:t>
            </a: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__ - Right Side Add</a:t>
            </a:r>
          </a:p>
        </p:txBody>
      </p:sp>
      <p:sp>
        <p:nvSpPr>
          <p:cNvPr id="51208" name="Rectangle 3"/>
          <p:cNvSpPr>
            <a:spLocks noChangeArrowheads="1"/>
          </p:cNvSpPr>
          <p:nvPr/>
        </p:nvSpPr>
        <p:spPr bwMode="auto">
          <a:xfrm>
            <a:off x="914400" y="1447800"/>
            <a:ext cx="7924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spcBef>
                <a:spcPct val="20000"/>
              </a:spcBef>
            </a:pPr>
            <a:r>
              <a:rPr lang="en-US" sz="2800" dirty="0"/>
              <a:t>__</a:t>
            </a:r>
            <a:r>
              <a:rPr lang="en-US" sz="2800" dirty="0" err="1"/>
              <a:t>radd</a:t>
            </a:r>
            <a:r>
              <a:rPr lang="en-US" sz="2800" dirty="0"/>
              <a:t>__ is invoked when a Rational object appears on the right side of the + operator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371725" y="2858917"/>
            <a:ext cx="6096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438275" y="4495800"/>
            <a:ext cx="152400" cy="228600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162050" y="4495800"/>
            <a:ext cx="152400" cy="228600"/>
          </a:xfrm>
          <a:prstGeom prst="roundRect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3057525" y="2850937"/>
            <a:ext cx="762000" cy="228600"/>
          </a:xfrm>
          <a:prstGeom prst="roundRect">
            <a:avLst/>
          </a:prstGeom>
          <a:noFill/>
          <a:ln w="317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  <p:sp>
        <p:nvSpPr>
          <p:cNvPr id="11" name="Left Arrow 10"/>
          <p:cNvSpPr/>
          <p:nvPr/>
        </p:nvSpPr>
        <p:spPr bwMode="auto">
          <a:xfrm>
            <a:off x="4800600" y="2514600"/>
            <a:ext cx="3200400" cy="1447800"/>
          </a:xfrm>
          <a:prstGeom prst="leftArrow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Rational + </a:t>
            </a:r>
            <a:r>
              <a:rPr lang="en-US" dirty="0" err="1"/>
              <a:t>int</a:t>
            </a:r>
            <a:r>
              <a:rPr lang="en-US" dirty="0"/>
              <a:t>: we already know how to do it!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4876800" y="4114800"/>
            <a:ext cx="2971800" cy="1600200"/>
          </a:xfrm>
          <a:prstGeom prst="flowChartAlternateProcess">
            <a:avLst/>
          </a:prstGeom>
          <a:gradFill>
            <a:gsLst>
              <a:gs pos="31000">
                <a:schemeClr val="bg1">
                  <a:alpha val="52000"/>
                </a:schemeClr>
              </a:gs>
              <a:gs pos="73000">
                <a:srgbClr val="C3F2FD"/>
              </a:gs>
            </a:gsLst>
            <a:path path="circle">
              <a:fillToRect l="50000" t="50000" r="50000" b="50000"/>
            </a:path>
          </a:gra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 err="1"/>
              <a:t>Implementating</a:t>
            </a:r>
            <a:r>
              <a:rPr lang="en-US" dirty="0"/>
              <a:t> __</a:t>
            </a:r>
            <a:r>
              <a:rPr lang="en-US" dirty="0" err="1"/>
              <a:t>radd</a:t>
            </a:r>
            <a:r>
              <a:rPr lang="en-US" dirty="0"/>
              <a:t>__ using __add__ is only possible because addition of numbers  is commutative:   </a:t>
            </a:r>
            <a:r>
              <a:rPr lang="en-US" b="1" dirty="0" err="1"/>
              <a:t>a+b</a:t>
            </a:r>
            <a:r>
              <a:rPr lang="en-US" b="1" dirty="0"/>
              <a:t> = </a:t>
            </a:r>
            <a:r>
              <a:rPr lang="en-US" b="1" dirty="0" err="1"/>
              <a:t>b+a</a:t>
            </a:r>
            <a:endParaRPr lang="he-IL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1000" y="2667000"/>
            <a:ext cx="4267200" cy="8382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Rationals</a:t>
            </a: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 addition</a:t>
            </a:r>
            <a:endParaRPr lang="he-IL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now support both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+ Rational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+ int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 we may execute complex arithmetic operations and use built-in functions: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BCEC2-7AFA-4D53-AB86-EE0295861F97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83E1F-DC53-4CB3-A57B-6279B377ACEF}"/>
              </a:ext>
            </a:extLst>
          </p:cNvPr>
          <p:cNvSpPr/>
          <p:nvPr/>
        </p:nvSpPr>
        <p:spPr>
          <a:xfrm>
            <a:off x="762000" y="3581401"/>
            <a:ext cx="769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Rational(2,3)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+ Rational(1,2) + Rational(3,4) + 3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42/8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sum([1, Rational(1,2), Rational(3,4), 3])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42/8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83F40-304F-4DD6-A492-DBE9E8786BF2}" type="slidenum">
              <a:rPr lang="he-IL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Comparisons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258641"/>
              </p:ext>
            </p:extLst>
          </p:nvPr>
        </p:nvGraphicFramePr>
        <p:xfrm>
          <a:off x="1828800" y="3657600"/>
          <a:ext cx="6172200" cy="2606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Method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Operator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&lt;=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self,other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he-IL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&gt;= y</a:t>
                      </a:r>
                      <a:endParaRPr lang="he-IL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752600"/>
            <a:ext cx="97847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38200" y="3124200"/>
            <a:ext cx="6655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What methods are responsible for comparison?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930866"/>
            <a:ext cx="419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latin typeface="AR CENA" panose="02000000000000000000" pitchFamily="2" charset="0"/>
              </a:rPr>
              <a:t>Default implementation for these operators is based on the object addresses</a:t>
            </a:r>
            <a:endParaRPr lang="he-IL" dirty="0">
              <a:latin typeface="AR CENA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5A853-178C-4C44-831A-DEC43321F1AA}"/>
              </a:ext>
            </a:extLst>
          </p:cNvPr>
          <p:cNvSpPr/>
          <p:nvPr/>
        </p:nvSpPr>
        <p:spPr>
          <a:xfrm>
            <a:off x="685800" y="107459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Rational(1,2)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Rational(1,3)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&gt; y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 y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Comparisons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F17ACB-FD3C-48B3-ADF8-93811D5671F8}" type="slidenum">
              <a:rPr lang="he-IL" smtClean="0">
                <a:latin typeface="Arial" pitchFamily="34" charset="0"/>
                <a:cs typeface="Arial" pitchFamily="34" charset="0"/>
              </a:rPr>
              <a:pPr/>
              <a:t>44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625114-7708-46EC-9542-27807605AE79}"/>
              </a:ext>
            </a:extLst>
          </p:cNvPr>
          <p:cNvSpPr/>
          <p:nvPr/>
        </p:nvSpPr>
        <p:spPr>
          <a:xfrm>
            <a:off x="228600" y="1295400"/>
            <a:ext cx="8839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__eq__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self_non_negative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self.denom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other_non_negative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other.numer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other.denom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self_non_negative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other_non_negative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pPr algn="l" defTabSz="457200" rtl="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self_non_negative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other_non_negative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b="1" dirty="0">
              <a:solidFill>
                <a:srgbClr val="FF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</a:p>
          <a:p>
            <a:pPr algn="l" defTabSz="457200" rtl="0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__le__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self == other or self &lt;= other</a:t>
            </a:r>
          </a:p>
          <a:p>
            <a:pPr algn="l" defTabSz="457200" rtl="0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self &lt;= other</a:t>
            </a:r>
          </a:p>
          <a:p>
            <a:pPr algn="l" defTabSz="457200" rtl="0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self &lt; other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B8636C-34C7-4559-9C14-9B9B5DA83DFB}" type="slidenum">
              <a:rPr lang="he-IL" smtClean="0">
                <a:latin typeface="Arial" pitchFamily="34" charset="0"/>
                <a:cs typeface="Arial" pitchFamily="34" charset="0"/>
              </a:rPr>
              <a:pPr/>
              <a:t>45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Comparisons</a:t>
            </a:r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4171950" y="4444425"/>
            <a:ext cx="43338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3200" dirty="0"/>
              <a:t>Why does </a:t>
            </a:r>
            <a:r>
              <a:rPr lang="en-US" sz="32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work?</a:t>
            </a:r>
            <a:endParaRPr lang="he-IL" sz="32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1950" y="2021949"/>
            <a:ext cx="104711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846745-9063-4DE0-B28F-2620A6EA0A8B}"/>
              </a:ext>
            </a:extLst>
          </p:cNvPr>
          <p:cNvSpPr/>
          <p:nvPr/>
        </p:nvSpPr>
        <p:spPr>
          <a:xfrm>
            <a:off x="609600" y="124354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Rational(1,2)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Rational(1,3)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&gt; y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 y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&gt;= y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&lt;= y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4B19E-268D-4234-9C2B-A0BCE9E7F404}" type="slidenum">
              <a:rPr lang="he-IL" smtClean="0">
                <a:latin typeface="Arial" pitchFamily="34" charset="0"/>
                <a:cs typeface="Arial" pitchFamily="34" charset="0"/>
              </a:rPr>
              <a:pPr/>
              <a:t>46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Internal representation of </a:t>
            </a:r>
            <a:r>
              <a:rPr lang="en-US" b="1" kern="1200" dirty="0" err="1">
                <a:latin typeface="Arial" pitchFamily="34" charset="0"/>
                <a:ea typeface="+mn-ea"/>
                <a:cs typeface="Arial" pitchFamily="34" charset="0"/>
              </a:rPr>
              <a:t>Rationals</a:t>
            </a:r>
            <a:endParaRPr lang="en-US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500" y="2743200"/>
            <a:ext cx="8801100" cy="3276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8/6 is equal to 4/3!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normalize the rational numbers to be able to compare them properly.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we divide the numerator and denominator by their </a:t>
            </a:r>
            <a:r>
              <a:rPr lang="en-US" sz="27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greatest common divisor (</a:t>
            </a:r>
            <a:r>
              <a:rPr lang="en-US" sz="27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en-US" sz="27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(8,6) = 2 </a:t>
            </a: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(8/2)/2 = 4/3</a:t>
            </a:r>
          </a:p>
          <a:p>
            <a:pPr eaLnBrk="1" hangingPunct="1">
              <a:lnSpc>
                <a:spcPct val="90000"/>
              </a:lnSpc>
            </a:pPr>
            <a:endParaRPr lang="en-US" sz="2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for Rational clients to be aware of this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3F3642-F4EE-4F0A-A5D6-708EA0A2D15C}"/>
              </a:ext>
            </a:extLst>
          </p:cNvPr>
          <p:cNvSpPr/>
          <p:nvPr/>
        </p:nvSpPr>
        <p:spPr>
          <a:xfrm>
            <a:off x="609600" y="1730514"/>
            <a:ext cx="6610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Rational(8,6) == Rational(4,3)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4800" y="4267200"/>
            <a:ext cx="8153400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But the change in the constructor influences more than </a:t>
            </a:r>
            <a:r>
              <a:rPr lang="en-US" sz="2400" dirty="0" err="1"/>
              <a:t>Rationals</a:t>
            </a:r>
            <a:r>
              <a:rPr lang="en-US" sz="2400" dirty="0"/>
              <a:t> comparison: 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Rational(8,6)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4/3</a:t>
            </a:r>
          </a:p>
          <a:p>
            <a:pPr algn="l" rtl="0"/>
            <a:endParaRPr 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400" dirty="0"/>
              <a:t>How can we maintain both the un-normalized representation and the correct comparison?</a:t>
            </a:r>
            <a:endParaRPr lang="he-IL" sz="2400" dirty="0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277" y="5029200"/>
            <a:ext cx="472706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Revised Rational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F6F5D-3195-4784-A1B3-465537596CA4}" type="slidenum">
              <a:rPr lang="he-IL" smtClean="0">
                <a:latin typeface="Arial" pitchFamily="34" charset="0"/>
                <a:cs typeface="Arial" pitchFamily="34" charset="0"/>
              </a:rPr>
              <a:pPr/>
              <a:t>47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3413216"/>
            <a:ext cx="838200" cy="89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152400" y="1066800"/>
            <a:ext cx="8534400" cy="2209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FF6600"/>
                </a:solidFill>
                <a:latin typeface="Courier"/>
              </a:rPr>
              <a:t>def</a:t>
            </a:r>
            <a:r>
              <a:rPr lang="en-US" sz="1600" b="1" dirty="0">
                <a:latin typeface="Courier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"/>
              </a:rPr>
              <a:t>__</a:t>
            </a:r>
            <a:r>
              <a:rPr lang="en-US" sz="1600" b="1" dirty="0">
                <a:latin typeface="Courier"/>
              </a:rPr>
              <a:t>(self, n, d=1):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"/>
              </a:rPr>
              <a:t>"""n: numerator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solidFill>
                  <a:srgbClr val="00B050"/>
                </a:solidFill>
                <a:latin typeface="Courier"/>
              </a:rPr>
              <a:t>	d: denominator"""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>
                <a:solidFill>
                  <a:srgbClr val="FF6600"/>
                </a:solidFill>
                <a:latin typeface="Courier"/>
              </a:rPr>
              <a:t>if</a:t>
            </a:r>
            <a:r>
              <a:rPr lang="en-US" sz="1600" b="1" dirty="0">
                <a:latin typeface="Courier"/>
              </a:rPr>
              <a:t> d == 0: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	</a:t>
            </a:r>
            <a:r>
              <a:rPr lang="en-US" sz="1600" b="1" dirty="0">
                <a:solidFill>
                  <a:srgbClr val="FF6600"/>
                </a:solidFill>
                <a:latin typeface="Courier"/>
              </a:rPr>
              <a:t>raise</a:t>
            </a:r>
            <a:r>
              <a:rPr lang="en-US" sz="1600" b="1" dirty="0">
                <a:latin typeface="Courier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"/>
              </a:rPr>
              <a:t>ZeroDivisionError</a:t>
            </a:r>
            <a:r>
              <a:rPr lang="en-US" sz="1600" b="1" dirty="0">
                <a:latin typeface="Courier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"/>
              </a:rPr>
              <a:t>"Denominator cannot be zero"</a:t>
            </a:r>
            <a:r>
              <a:rPr lang="en-US" sz="1600" b="1" dirty="0">
                <a:latin typeface="Courier"/>
              </a:rPr>
              <a:t>)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 err="1">
                <a:latin typeface="Courier"/>
              </a:rPr>
              <a:t>gcd</a:t>
            </a:r>
            <a:r>
              <a:rPr lang="en-US" sz="1600" b="1" dirty="0">
                <a:latin typeface="Courier"/>
              </a:rPr>
              <a:t> = </a:t>
            </a:r>
            <a:r>
              <a:rPr lang="en-US" sz="1600" b="1" dirty="0" err="1">
                <a:latin typeface="Courier"/>
              </a:rPr>
              <a:t>fractions.gcd</a:t>
            </a:r>
            <a:r>
              <a:rPr lang="en-US" sz="1600" b="1" dirty="0">
                <a:latin typeface="Courier"/>
              </a:rPr>
              <a:t>(n, d)</a:t>
            </a: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 err="1">
                <a:latin typeface="Courier"/>
              </a:rPr>
              <a:t>self.numer</a:t>
            </a:r>
            <a:r>
              <a:rPr lang="en-US" sz="1600" b="1" dirty="0">
                <a:latin typeface="Courier"/>
              </a:rPr>
              <a:t> = n // </a:t>
            </a:r>
            <a:r>
              <a:rPr lang="en-US" sz="1600" b="1" dirty="0" err="1">
                <a:latin typeface="Courier"/>
              </a:rPr>
              <a:t>gcd</a:t>
            </a:r>
            <a:endParaRPr lang="en-US" sz="1600" b="1" dirty="0">
              <a:latin typeface="Courier"/>
            </a:endParaRPr>
          </a:p>
          <a:p>
            <a:pPr algn="l" rtl="0">
              <a:spcBef>
                <a:spcPts val="200"/>
              </a:spcBef>
            </a:pPr>
            <a:r>
              <a:rPr lang="en-US" sz="1600" b="1" dirty="0">
                <a:latin typeface="Courier"/>
              </a:rPr>
              <a:t>	</a:t>
            </a:r>
            <a:r>
              <a:rPr lang="en-US" sz="1600" b="1" dirty="0" err="1">
                <a:latin typeface="Courier"/>
              </a:rPr>
              <a:t>self.denom</a:t>
            </a:r>
            <a:r>
              <a:rPr lang="en-US" sz="1600" b="1" dirty="0">
                <a:latin typeface="Courier"/>
              </a:rPr>
              <a:t> = d // </a:t>
            </a:r>
            <a:r>
              <a:rPr lang="en-US" sz="1600" b="1" dirty="0" err="1">
                <a:latin typeface="Courier"/>
              </a:rPr>
              <a:t>gcd</a:t>
            </a:r>
            <a:r>
              <a:rPr lang="en-US" sz="1600" b="1" dirty="0">
                <a:latin typeface="Courier"/>
              </a:rPr>
              <a:t>	</a:t>
            </a:r>
            <a:r>
              <a:rPr lang="en-US" sz="1400" dirty="0"/>
              <a:t>	</a:t>
            </a:r>
            <a:endParaRPr lang="he-IL" sz="1400" dirty="0"/>
          </a:p>
        </p:txBody>
      </p:sp>
      <p:sp>
        <p:nvSpPr>
          <p:cNvPr id="2" name="מלבן 1"/>
          <p:cNvSpPr/>
          <p:nvPr/>
        </p:nvSpPr>
        <p:spPr>
          <a:xfrm>
            <a:off x="5280098" y="2961152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</a:rPr>
              <a:t>* requires importing fractions</a:t>
            </a:r>
            <a:endParaRPr lang="he-I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DEA95-8932-42BA-8056-DEC58DDD140F}"/>
              </a:ext>
            </a:extLst>
          </p:cNvPr>
          <p:cNvSpPr/>
          <p:nvPr/>
        </p:nvSpPr>
        <p:spPr>
          <a:xfrm>
            <a:off x="304800" y="3483114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Rational(8,6) == Rational(4,3)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EFEBD-C48C-41BE-A4B1-A7C8E4FE5C19}" type="slidenum">
              <a:rPr lang="he-IL" smtClean="0">
                <a:latin typeface="Arial" pitchFamily="34" charset="0"/>
                <a:cs typeface="Arial" pitchFamily="34" charset="0"/>
              </a:rPr>
              <a:pPr/>
              <a:t>48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Summary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7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implemented a full class that naturally represents a Rational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Attributes, methods,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overriding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operators as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overloading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type conversion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D759E784-6D95-40D0-829F-0E10396526CB}" type="slidenum">
              <a:rPr lang="he-IL" sz="1400"/>
              <a:pPr rtl="0"/>
              <a:t>49</a:t>
            </a:fld>
            <a:endParaRPr 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Rational Numbers in Python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848600" cy="2133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Actually, there is a Python implementation of Rational numbers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called fractions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http://docs.python.org/library/fractions.html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229DF1C-4820-40E9-814C-FEC4DC3EAF08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sz="4000" b="1" kern="1200" dirty="0">
                <a:latin typeface="Arial" pitchFamily="34" charset="0"/>
                <a:ea typeface="+mn-ea"/>
                <a:cs typeface="Arial" pitchFamily="34" charset="0"/>
              </a:rPr>
              <a:t>Attributes hold the object’s data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46482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The variable </a:t>
            </a:r>
            <a:r>
              <a:rPr lang="en-US" sz="2800" i="1" kern="0" dirty="0"/>
              <a:t>p1</a:t>
            </a:r>
            <a:r>
              <a:rPr lang="en-US" sz="2800" kern="0" dirty="0"/>
              <a:t> refers to a Point object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p1.x means “get the value of </a:t>
            </a:r>
            <a:r>
              <a:rPr lang="en-US" sz="2800" i="1" kern="0" dirty="0"/>
              <a:t>x</a:t>
            </a:r>
            <a:r>
              <a:rPr lang="en-US" sz="2800" kern="0" dirty="0"/>
              <a:t> from object </a:t>
            </a:r>
            <a:r>
              <a:rPr lang="en-US" sz="2800" i="1" kern="0" dirty="0"/>
              <a:t>p1</a:t>
            </a:r>
            <a:r>
              <a:rPr lang="en-US" sz="2800" kern="0" dirty="0"/>
              <a:t>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09775" y="2057400"/>
            <a:ext cx="3124200" cy="950913"/>
            <a:chOff x="4419600" y="1447800"/>
            <a:chExt cx="3124200" cy="950913"/>
          </a:xfrm>
        </p:grpSpPr>
        <p:sp>
          <p:nvSpPr>
            <p:cNvPr id="32774" name="TextBox 6"/>
            <p:cNvSpPr txBox="1">
              <a:spLocks noChangeArrowheads="1"/>
            </p:cNvSpPr>
            <p:nvPr/>
          </p:nvSpPr>
          <p:spPr bwMode="auto">
            <a:xfrm>
              <a:off x="4419600" y="1905000"/>
              <a:ext cx="5334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0000"/>
                  </a:solidFill>
                </a:rPr>
                <a:t>p1</a:t>
              </a:r>
              <a:endParaRPr lang="he-IL" altLang="he-IL">
                <a:solidFill>
                  <a:srgbClr val="000000"/>
                </a:solidFill>
              </a:endParaRPr>
            </a:p>
          </p:txBody>
        </p:sp>
        <p:cxnSp>
          <p:nvCxnSpPr>
            <p:cNvPr id="32775" name="Straight Arrow Connector 9"/>
            <p:cNvCxnSpPr>
              <a:cxnSpLocks noChangeShapeType="1"/>
              <a:stCxn id="32774" idx="3"/>
            </p:cNvCxnSpPr>
            <p:nvPr/>
          </p:nvCxnSpPr>
          <p:spPr bwMode="auto">
            <a:xfrm flipV="1">
              <a:off x="4953000" y="2057400"/>
              <a:ext cx="990600" cy="3175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76" name="TextBox 13"/>
            <p:cNvSpPr txBox="1">
              <a:spLocks noChangeArrowheads="1"/>
            </p:cNvSpPr>
            <p:nvPr/>
          </p:nvSpPr>
          <p:spPr bwMode="auto">
            <a:xfrm>
              <a:off x="5943600" y="1752600"/>
              <a:ext cx="1600200" cy="646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l" rtl="0" eaLnBrk="1" hangingPunct="1"/>
              <a:r>
                <a:rPr lang="en-US" altLang="he-IL">
                  <a:solidFill>
                    <a:srgbClr val="000000"/>
                  </a:solidFill>
                </a:rPr>
                <a:t>x </a:t>
              </a:r>
              <a:r>
                <a:rPr lang="en-US" altLang="he-IL">
                  <a:solidFill>
                    <a:srgbClr val="000000"/>
                  </a:solidFill>
                  <a:sym typeface="Wingdings" pitchFamily="2" charset="2"/>
                </a:rPr>
                <a:t> 3.0</a:t>
              </a:r>
            </a:p>
            <a:p>
              <a:pPr algn="l" rtl="0" eaLnBrk="1" hangingPunct="1"/>
              <a:r>
                <a:rPr lang="en-US" altLang="he-IL">
                  <a:solidFill>
                    <a:srgbClr val="000000"/>
                  </a:solidFill>
                  <a:sym typeface="Wingdings" pitchFamily="2" charset="2"/>
                </a:rPr>
                <a:t>y  4.0</a:t>
              </a:r>
              <a:endParaRPr lang="he-IL" altLang="he-IL">
                <a:solidFill>
                  <a:srgbClr val="000000"/>
                </a:solidFill>
              </a:endParaRPr>
            </a:p>
          </p:txBody>
        </p:sp>
        <p:sp>
          <p:nvSpPr>
            <p:cNvPr id="32777" name="TextBox 14"/>
            <p:cNvSpPr txBox="1">
              <a:spLocks noChangeArrowheads="1"/>
            </p:cNvSpPr>
            <p:nvPr/>
          </p:nvSpPr>
          <p:spPr bwMode="auto">
            <a:xfrm>
              <a:off x="5867400" y="1447800"/>
              <a:ext cx="1447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l" rtl="0" eaLnBrk="1" hangingPunct="1"/>
              <a:r>
                <a:rPr lang="en-US" altLang="he-IL">
                  <a:solidFill>
                    <a:srgbClr val="000000"/>
                  </a:solidFill>
                </a:rPr>
                <a:t>Point</a:t>
              </a:r>
              <a:endParaRPr lang="he-IL" altLang="he-IL">
                <a:solidFill>
                  <a:srgbClr val="000000"/>
                </a:solidFill>
              </a:endParaRPr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85375" y="1910457"/>
            <a:ext cx="387798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hangingPunct="0"/>
            <a:r>
              <a:rPr lang="en-US" altLang="he-IL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  <a:t> p1 </a:t>
            </a:r>
            <a:r>
              <a:rPr lang="en-US" altLang="he-IL" sz="2000" b="1" dirty="0">
                <a:solidFill>
                  <a:srgbClr val="A52A2A"/>
                </a:solidFill>
                <a:latin typeface="Courier" pitchFamily="49" charset="0"/>
              </a:rPr>
              <a:t>=</a:t>
            </a:r>
            <a: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  <a:t> Point(3.0, 4.0)</a:t>
            </a:r>
            <a:b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he-IL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  <a:t> p1.x</a:t>
            </a:r>
            <a:b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he-IL" sz="2000" b="1" dirty="0">
                <a:solidFill>
                  <a:srgbClr val="0000FF"/>
                </a:solidFill>
                <a:latin typeface="Courier" pitchFamily="49" charset="0"/>
              </a:rPr>
              <a:t>3.0</a:t>
            </a:r>
            <a:b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he-IL" sz="2000" b="1" dirty="0">
                <a:solidFill>
                  <a:srgbClr val="A52A2A"/>
                </a:solidFill>
                <a:latin typeface="Courier" pitchFamily="49" charset="0"/>
              </a:rPr>
              <a:t>&gt;&gt;&gt;</a:t>
            </a:r>
            <a: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  <a:t> p1.y</a:t>
            </a:r>
            <a:br>
              <a:rPr lang="en-US" altLang="he-IL" sz="2000" b="1" dirty="0">
                <a:solidFill>
                  <a:srgbClr val="000000"/>
                </a:solidFill>
                <a:latin typeface="Courier" pitchFamily="49" charset="0"/>
              </a:rPr>
            </a:br>
            <a:r>
              <a:rPr lang="en-US" altLang="he-IL" sz="2000" b="1" dirty="0">
                <a:solidFill>
                  <a:srgbClr val="0000FF"/>
                </a:solidFill>
                <a:latin typeface="Courier" pitchFamily="49" charset="0"/>
              </a:rPr>
              <a:t>4.0 </a:t>
            </a:r>
          </a:p>
        </p:txBody>
      </p:sp>
    </p:spTree>
    <p:extLst>
      <p:ext uri="{BB962C8B-B14F-4D97-AF65-F5344CB8AC3E}">
        <p14:creationId xmlns:p14="http://schemas.microsoft.com/office/powerpoint/2010/main" val="2508452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/>
            <a:fld id="{D759E784-6D95-40D0-829F-0E10396526CB}" type="slidenum">
              <a:rPr lang="he-IL" sz="1400"/>
              <a:pPr rtl="0"/>
              <a:t>50</a:t>
            </a:fld>
            <a:endParaRPr 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98338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The most awesome Beatle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276600" y="5174380"/>
            <a:ext cx="5562600" cy="121920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dirty="0"/>
              <a:t>How can we find out who is the most popular Beatle and who is the most awesome one?</a:t>
            </a:r>
            <a:endParaRPr lang="he-IL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216859"/>
            <a:ext cx="2454010" cy="115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052BBF-11BC-4A00-B647-102B7EBE7E7D}"/>
              </a:ext>
            </a:extLst>
          </p:cNvPr>
          <p:cNvSpPr/>
          <p:nvPr/>
        </p:nvSpPr>
        <p:spPr>
          <a:xfrm>
            <a:off x="390525" y="990600"/>
            <a:ext cx="85248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name, popularity, awesomeness):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self.popularity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popularity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 awesomeness = awesomeness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self.name + </a:t>
            </a:r>
            <a:r>
              <a:rPr lang="en-US" sz="16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self.popularity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self. awesomeness))</a:t>
            </a:r>
          </a:p>
          <a:p>
            <a:pPr algn="l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(Beatle('John', 10, 7))</a:t>
            </a: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(Beatle('Paul', 9, 8))</a:t>
            </a: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(Beatle('George', 7, 10))</a:t>
            </a:r>
          </a:p>
          <a:p>
            <a:pPr algn="l" rtl="0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(Beatle('Ringo', 5, 5))</a:t>
            </a:r>
          </a:p>
          <a:p>
            <a:pPr algn="l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[John(10, 7), Paul(9, 8), George(7, 10), Ringo(5, 5)]</a:t>
            </a:r>
          </a:p>
          <a:p>
            <a:pPr algn="l" rtl="0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4BBB5-7941-4BF8-860D-95659E9D818F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CC0000"/>
                </a:solidFill>
              </a:rPr>
              <a:t>Finding an object with maximal attribute value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95300" y="3352800"/>
            <a:ext cx="8191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Easy! We can add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3200" b="1" i="1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__</a:t>
            </a:r>
            <a:r>
              <a:rPr kumimoji="0" lang="en-US" sz="3200" b="1" i="1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</a:rPr>
              <a:t>lt</a:t>
            </a:r>
            <a:r>
              <a:rPr kumimoji="0" lang="en-US" sz="3200" b="1" i="1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__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 implementation and use </a:t>
            </a:r>
            <a:r>
              <a:rPr kumimoji="0" lang="en-US" sz="3200" b="1" i="1" u="none" strike="noStrike" kern="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</a:rPr>
              <a:t>max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/>
              <a:t>Is it good enough?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/>
              <a:t>No, when we implement </a:t>
            </a:r>
            <a:r>
              <a:rPr lang="en-US" sz="3200" b="1" i="1" kern="0" dirty="0"/>
              <a:t>__</a:t>
            </a:r>
            <a:r>
              <a:rPr lang="en-US" sz="3200" b="1" i="1" kern="0" dirty="0" err="1"/>
              <a:t>lt</a:t>
            </a:r>
            <a:r>
              <a:rPr lang="en-US" sz="3200" b="1" i="1" kern="0" dirty="0"/>
              <a:t>__</a:t>
            </a:r>
            <a:r>
              <a:rPr lang="en-US" sz="3200" kern="0" dirty="0"/>
              <a:t> we’ll have to choose our comparison criterion: either popularity or awesomeness</a:t>
            </a:r>
          </a:p>
        </p:txBody>
      </p:sp>
      <p:sp>
        <p:nvSpPr>
          <p:cNvPr id="6" name="Rounded Rectangle 6"/>
          <p:cNvSpPr/>
          <p:nvPr/>
        </p:nvSpPr>
        <p:spPr bwMode="auto">
          <a:xfrm>
            <a:off x="579895" y="1828800"/>
            <a:ext cx="7984210" cy="1219200"/>
          </a:xfrm>
          <a:prstGeom prst="round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b="1" dirty="0"/>
              <a:t>How can we find out who is the most popular Beatle and who is the most awesome one?</a:t>
            </a:r>
            <a:endParaRPr lang="he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4BBB5-7941-4BF8-860D-95659E9D818F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CC0000"/>
                </a:solidFill>
              </a:rPr>
              <a:t>Using max with the key argument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533400" y="2133600"/>
            <a:ext cx="784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[, 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0" indent="-342900" algn="l" rtl="0">
              <a:lnSpc>
                <a:spcPct val="90000"/>
              </a:lnSpc>
              <a:spcBef>
                <a:spcPct val="20000"/>
              </a:spcBef>
            </a:pPr>
            <a:endParaRPr lang="en-US" sz="3200" kern="0" dirty="0"/>
          </a:p>
          <a:p>
            <a:pPr lvl="0" indent="-342900" algn="l" rtl="0">
              <a:lnSpc>
                <a:spcPct val="90000"/>
              </a:lnSpc>
              <a:spcBef>
                <a:spcPct val="20000"/>
              </a:spcBef>
            </a:pPr>
            <a:r>
              <a:rPr lang="en-US" sz="3200" b="1" i="1" kern="0" dirty="0"/>
              <a:t>key</a:t>
            </a:r>
            <a:r>
              <a:rPr lang="en-US" sz="3200" kern="0" dirty="0"/>
              <a:t> – an optional argument for max function. If specified, </a:t>
            </a:r>
            <a:r>
              <a:rPr lang="en-US" sz="3200" b="1" i="1" kern="0" dirty="0"/>
              <a:t>key</a:t>
            </a:r>
            <a:r>
              <a:rPr lang="en-US" sz="3200" kern="0" dirty="0"/>
              <a:t> is applied on each element of </a:t>
            </a:r>
            <a:r>
              <a:rPr lang="en-US" sz="3200" b="1" i="1" kern="0" dirty="0" err="1"/>
              <a:t>iterable</a:t>
            </a:r>
            <a:r>
              <a:rPr lang="en-US" sz="3200" kern="0" dirty="0"/>
              <a:t>.</a:t>
            </a:r>
          </a:p>
          <a:p>
            <a:pPr lvl="0" indent="-342900" algn="l" rtl="0">
              <a:lnSpc>
                <a:spcPct val="90000"/>
              </a:lnSpc>
              <a:spcBef>
                <a:spcPct val="20000"/>
              </a:spcBef>
            </a:pPr>
            <a:r>
              <a:rPr lang="en-US" sz="3200" b="1" i="1" kern="0" dirty="0">
                <a:solidFill>
                  <a:srgbClr val="990099"/>
                </a:solidFill>
              </a:rPr>
              <a:t>max</a:t>
            </a:r>
            <a:r>
              <a:rPr lang="en-US" sz="3200" kern="0" dirty="0"/>
              <a:t> returns the element </a:t>
            </a:r>
            <a:r>
              <a:rPr lang="en-US" sz="3200" kern="0" dirty="0" err="1"/>
              <a:t>elem</a:t>
            </a:r>
            <a:r>
              <a:rPr lang="en-US" sz="3200" kern="0" dirty="0"/>
              <a:t> </a:t>
            </a:r>
            <a:r>
              <a:rPr lang="en-US" sz="3200" kern="0" dirty="0" err="1"/>
              <a:t>s.t.</a:t>
            </a:r>
            <a:r>
              <a:rPr lang="en-US" sz="3200" kern="0" dirty="0"/>
              <a:t> </a:t>
            </a:r>
            <a:r>
              <a:rPr lang="en-US" sz="3200" b="1" i="1" kern="0" dirty="0"/>
              <a:t>key(</a:t>
            </a:r>
            <a:r>
              <a:rPr lang="en-US" sz="3200" b="1" i="1" kern="0" dirty="0" err="1"/>
              <a:t>elem</a:t>
            </a:r>
            <a:r>
              <a:rPr lang="en-US" sz="3200" b="1" i="1" kern="0" dirty="0"/>
              <a:t>)</a:t>
            </a:r>
            <a:r>
              <a:rPr lang="en-US" sz="3200" kern="0" dirty="0"/>
              <a:t> is the maximum value among the other elements in </a:t>
            </a:r>
            <a:r>
              <a:rPr lang="en-US" sz="3200" b="1" i="1" kern="0" dirty="0" err="1"/>
              <a:t>iterable</a:t>
            </a:r>
            <a:r>
              <a:rPr lang="en-US" sz="3200" kern="0" dirty="0"/>
              <a:t>.</a:t>
            </a:r>
            <a:endParaRPr lang="en-US" sz="3200" i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4BBB5-7941-4BF8-860D-95659E9D818F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 bwMode="auto">
          <a:xfrm>
            <a:off x="4505325" y="5257800"/>
            <a:ext cx="3352800" cy="1371600"/>
          </a:xfrm>
          <a:prstGeom prst="cloudCallout">
            <a:avLst>
              <a:gd name="adj1" fmla="val -69981"/>
              <a:gd name="adj2" fmla="val -61806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We must be able to apply </a:t>
            </a:r>
            <a:r>
              <a:rPr lang="en-US" b="1" dirty="0"/>
              <a:t>key</a:t>
            </a:r>
            <a:r>
              <a:rPr lang="en-US" dirty="0"/>
              <a:t> on each </a:t>
            </a:r>
            <a:r>
              <a:rPr lang="en-US" b="1" dirty="0"/>
              <a:t>element</a:t>
            </a:r>
            <a:r>
              <a:rPr lang="en-US" dirty="0"/>
              <a:t> of the list</a:t>
            </a:r>
            <a:endParaRPr lang="he-IL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9600" y="0"/>
            <a:ext cx="8229600" cy="14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CC0000"/>
                </a:solidFill>
              </a:rPr>
              <a:t>Using max with the key argument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64602-3578-479E-9015-46D5801B9DB0}"/>
              </a:ext>
            </a:extLst>
          </p:cNvPr>
          <p:cNvSpPr/>
          <p:nvPr/>
        </p:nvSpPr>
        <p:spPr>
          <a:xfrm>
            <a:off x="609600" y="1752600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[1,12,3]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"&lt;pyshell#115&gt;", line 1, in &lt;module&gt;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int_lst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key=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object of type 'int' has no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4BBB5-7941-4BF8-860D-95659E9D818F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CC0000"/>
                </a:solidFill>
              </a:rPr>
              <a:t>Who is the most awesome Beatle?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3850" y="1143000"/>
            <a:ext cx="8382000" cy="79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1428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357188" algn="l"/>
              </a:tabLst>
              <a:defRPr/>
            </a:pPr>
            <a:r>
              <a:rPr lang="en-US" sz="2400" kern="0" dirty="0"/>
              <a:t>We can implement helper-functions that will help us to compare Beatles according to different criteria</a:t>
            </a:r>
          </a:p>
        </p:txBody>
      </p:sp>
      <p:sp>
        <p:nvSpPr>
          <p:cNvPr id="8" name="Right Arrow 7"/>
          <p:cNvSpPr/>
          <p:nvPr/>
        </p:nvSpPr>
        <p:spPr bwMode="auto">
          <a:xfrm flipH="1">
            <a:off x="5867400" y="3295650"/>
            <a:ext cx="3048000" cy="457200"/>
          </a:xfrm>
          <a:prstGeom prst="rightArrow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most popular Beatle</a:t>
            </a:r>
            <a:endParaRPr lang="he-IL" dirty="0"/>
          </a:p>
        </p:txBody>
      </p:sp>
      <p:sp>
        <p:nvSpPr>
          <p:cNvPr id="9" name="Right Arrow 8"/>
          <p:cNvSpPr/>
          <p:nvPr/>
        </p:nvSpPr>
        <p:spPr bwMode="auto">
          <a:xfrm flipH="1">
            <a:off x="5867400" y="3860606"/>
            <a:ext cx="3048000" cy="457200"/>
          </a:xfrm>
          <a:prstGeom prst="rightArrow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The most awesome Beatle</a:t>
            </a:r>
            <a:endParaRPr lang="he-IL" dirty="0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81000" y="464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/>
              <a:t>What about min and sort/sorted?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9C930-C31A-44AE-9556-551511D203F7}"/>
              </a:ext>
            </a:extLst>
          </p:cNvPr>
          <p:cNvSpPr/>
          <p:nvPr/>
        </p:nvSpPr>
        <p:spPr>
          <a:xfrm>
            <a:off x="334664" y="1981200"/>
            <a:ext cx="6477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popularity_key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beatle.popularity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awesomeness_key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beatle.awesomeness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popularity_key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John(10, 7)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awesomeness_key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George(7, 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1D00-7109-4487-B4C6-C651185A86B3}"/>
              </a:ext>
            </a:extLst>
          </p:cNvPr>
          <p:cNvSpPr/>
          <p:nvPr/>
        </p:nvSpPr>
        <p:spPr>
          <a:xfrm>
            <a:off x="381000" y="5152072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awesomeness_key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Ringo(5, 5)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awesomeness_key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beatles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[Ringo(5, 5), John(10, 7), Paul(9, 8), George(7, 10)]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7B902-DF34-4033-9C77-C3D901DCCC70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21816" y="363915"/>
            <a:ext cx="8686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274320" rtl="0"/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def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init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self,name,id,grade_list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self.name = name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self.id=id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self.grade_list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grade_list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def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calc_grade_average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self):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s=0</a:t>
            </a:r>
            <a:endParaRPr lang="en-US" sz="16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 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self.grade_list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algn="l" defTabSz="274320" rtl="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			s += g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s/</a:t>
            </a:r>
            <a:r>
              <a:rPr lang="en-US" sz="1600" dirty="0" err="1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self.grade_list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algn="l" defTabSz="274320" rtl="0"/>
            <a:endParaRPr lang="en-US" sz="1600" dirty="0">
              <a:solidFill>
                <a:srgbClr val="FF99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def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__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repr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self):</a:t>
            </a:r>
          </a:p>
          <a:p>
            <a:pPr algn="l" defTabSz="274320" rtl="0"/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	return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self.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name +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': ID='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+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self.id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+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 Grades: '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+ </a:t>
            </a:r>
            <a:r>
              <a:rPr lang="en-US" sz="1600" dirty="0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self.grade_list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algn="l" defTabSz="274320" rtl="0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student1 = Student(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'Moshe'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'123456789'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[90, 93, 81])</a:t>
            </a: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student2 = Student(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'David'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'987654321'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[78, 72, 99])</a:t>
            </a:r>
          </a:p>
          <a:p>
            <a:pPr algn="l" defTabSz="274320" rtl="0"/>
            <a:r>
              <a:rPr lang="en-US" sz="1600" dirty="0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(student1.calc_grade_average())</a:t>
            </a:r>
          </a:p>
          <a:p>
            <a:pPr algn="l" defTabSz="274320" rtl="0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students = []</a:t>
            </a:r>
          </a:p>
          <a:p>
            <a:pPr algn="l" defTabSz="274320" rtl="0"/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students.append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(student1)</a:t>
            </a:r>
          </a:p>
          <a:p>
            <a:pPr algn="l" defTabSz="274320" rtl="0"/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students.append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(student2)</a:t>
            </a:r>
          </a:p>
          <a:p>
            <a:pPr algn="l" defTabSz="274320" rtl="0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 defTabSz="274320" rtl="0"/>
            <a:r>
              <a:rPr lang="en-US" sz="1600" dirty="0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99009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sorted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(students,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key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 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lambda</a:t>
            </a:r>
            <a:r>
              <a:rPr lang="en-US" sz="1600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 :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x.calc_grade_average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()))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prints the list of students sorted by 																				student grade average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419600" y="1828800"/>
            <a:ext cx="4572000" cy="1084015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88.0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[Moshe: ID=123456789 Grades: [90, 93, 81], David: ID=987654321 Grades: [78, 72, 99]]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43434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Example: </a:t>
            </a:r>
            <a:b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a Student class</a:t>
            </a:r>
          </a:p>
        </p:txBody>
      </p:sp>
      <p:sp>
        <p:nvSpPr>
          <p:cNvPr id="2" name="הסבר מלבני 1"/>
          <p:cNvSpPr/>
          <p:nvPr/>
        </p:nvSpPr>
        <p:spPr bwMode="auto">
          <a:xfrm>
            <a:off x="5181600" y="4360615"/>
            <a:ext cx="3733800" cy="1278185"/>
          </a:xfrm>
          <a:prstGeom prst="wedgeRectCallout">
            <a:avLst>
              <a:gd name="adj1" fmla="val -100915"/>
              <a:gd name="adj2" fmla="val 77375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EE96D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sz="1400" dirty="0"/>
              <a:t>Lambda expression enables defining the following function on the fly:</a:t>
            </a:r>
          </a:p>
          <a:p>
            <a:pPr algn="l" rtl="0">
              <a:spcBef>
                <a:spcPct val="50000"/>
              </a:spcBef>
            </a:pPr>
            <a:r>
              <a:rPr lang="en-US" sz="14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algn="l" rtl="0">
              <a:spcBef>
                <a:spcPct val="5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x.calc_grade_average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e-I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A4AACBE-27E6-4CB7-B3B1-C862DF513ED9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he-IL" b="1" kern="1200" dirty="0">
                <a:latin typeface="Arial" pitchFamily="34" charset="0"/>
                <a:ea typeface="+mn-ea"/>
                <a:cs typeface="Arial" pitchFamily="34" charset="0"/>
              </a:rPr>
              <a:t>Methods implements the object’s functionality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00B050"/>
                </a:solidFill>
              </a:rPr>
              <a:t>Method 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a function that is associated with a particular class.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00B050"/>
                </a:solidFill>
              </a:rPr>
              <a:t>Examples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in strings, lists, dictionaries, tuples: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>
              <a:solidFill>
                <a:srgbClr val="003399"/>
              </a:solidFill>
            </a:endParaRP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 err="1">
                <a:solidFill>
                  <a:srgbClr val="990099"/>
                </a:solidFill>
              </a:rPr>
              <a:t>list</a:t>
            </a:r>
            <a:r>
              <a:rPr lang="en-US" sz="2800" kern="0" dirty="0" err="1"/>
              <a:t>.append</a:t>
            </a:r>
            <a:r>
              <a:rPr lang="en-US" sz="2800" kern="0" dirty="0"/>
              <a:t>(), </a:t>
            </a:r>
            <a:r>
              <a:rPr lang="en-US" sz="2800" kern="0" dirty="0" err="1">
                <a:solidFill>
                  <a:srgbClr val="990099"/>
                </a:solidFill>
              </a:rPr>
              <a:t>str</a:t>
            </a:r>
            <a:r>
              <a:rPr lang="en-US" sz="2800" kern="0" dirty="0" err="1"/>
              <a:t>.upper</a:t>
            </a:r>
            <a:r>
              <a:rPr lang="en-US" sz="2800" kern="0" dirty="0"/>
              <a:t>(), </a:t>
            </a:r>
            <a:r>
              <a:rPr lang="en-US" sz="2800" kern="0" dirty="0" err="1">
                <a:solidFill>
                  <a:srgbClr val="990099"/>
                </a:solidFill>
              </a:rPr>
              <a:t>dict</a:t>
            </a:r>
            <a:r>
              <a:rPr lang="en-US" sz="2800" kern="0" dirty="0" err="1"/>
              <a:t>.items</a:t>
            </a:r>
            <a:r>
              <a:rPr lang="en-US" sz="2800" kern="0" dirty="0"/>
              <a:t>()</a:t>
            </a:r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/>
          </a:p>
          <a:p>
            <a:pPr marL="342900" indent="-342900" algn="l" rt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Difference between </a:t>
            </a:r>
            <a:r>
              <a:rPr lang="en-US" sz="2800" kern="0" dirty="0">
                <a:solidFill>
                  <a:srgbClr val="FF0000"/>
                </a:solidFill>
              </a:rPr>
              <a:t>methods</a:t>
            </a:r>
            <a:r>
              <a:rPr lang="en-US" sz="2800" kern="0" dirty="0">
                <a:solidFill>
                  <a:srgbClr val="003399"/>
                </a:solidFill>
              </a:rPr>
              <a:t> </a:t>
            </a:r>
            <a:r>
              <a:rPr lang="en-US" sz="2800" kern="0" dirty="0"/>
              <a:t>and </a:t>
            </a:r>
            <a:r>
              <a:rPr lang="en-US" sz="2800" kern="0" dirty="0">
                <a:solidFill>
                  <a:srgbClr val="00B050"/>
                </a:solidFill>
              </a:rPr>
              <a:t>functions</a:t>
            </a:r>
            <a:r>
              <a:rPr lang="en-US" sz="2800" kern="0" dirty="0"/>
              <a:t>: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Methods are defined inside a class definition</a:t>
            </a:r>
          </a:p>
          <a:p>
            <a:pPr marL="800100" lvl="1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The syntax for invoking a method is different:</a:t>
            </a:r>
          </a:p>
          <a:p>
            <a:pPr marL="1257300" lvl="2" indent="-342900" algn="l" rtl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A method is called through an instance</a:t>
            </a:r>
          </a:p>
        </p:txBody>
      </p:sp>
    </p:spTree>
    <p:extLst>
      <p:ext uri="{BB962C8B-B14F-4D97-AF65-F5344CB8AC3E}">
        <p14:creationId xmlns:p14="http://schemas.microsoft.com/office/powerpoint/2010/main" val="362517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9A9119-0B64-4C20-A93E-E757A2E1F5BF}"/>
              </a:ext>
            </a:extLst>
          </p:cNvPr>
          <p:cNvSpPr/>
          <p:nvPr/>
        </p:nvSpPr>
        <p:spPr>
          <a:xfrm>
            <a:off x="228600" y="1626275"/>
            <a:ext cx="8610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algn="l" defTabSz="457200" rtl="0"/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self.x-other.x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 + 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self.y-other.y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)**2)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algn="l" defTabSz="457200" rtl="0"/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(p1,p2):</a:t>
            </a:r>
          </a:p>
          <a:p>
            <a:pPr algn="l" defTabSz="457200" rtl="0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7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sqrt((p1.x - p2.x)**2 + (p1.y - p2.y)**2)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8BAA0C-64EE-43B5-865A-896D91DFB563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sz="4000" b="1" kern="1200" dirty="0">
                <a:latin typeface="Arial" pitchFamily="34" charset="0"/>
                <a:ea typeface="+mn-ea"/>
                <a:cs typeface="Arial" pitchFamily="34" charset="0"/>
              </a:rPr>
              <a:t>Example: Distance Between Two Points (method vs. function)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600200"/>
            <a:ext cx="8610600" cy="2819400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62000" y="2695575"/>
            <a:ext cx="3657600" cy="295275"/>
          </a:xfrm>
          <a:prstGeom prst="roundRect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971800" y="5181600"/>
            <a:ext cx="2514600" cy="533400"/>
          </a:xfrm>
          <a:prstGeom prst="lef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Method call</a:t>
            </a:r>
            <a:endParaRPr lang="he-IL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Left Arrow 12"/>
          <p:cNvSpPr/>
          <p:nvPr/>
        </p:nvSpPr>
        <p:spPr bwMode="auto">
          <a:xfrm>
            <a:off x="2971800" y="5715000"/>
            <a:ext cx="2514600" cy="533400"/>
          </a:xfrm>
          <a:prstGeom prst="leftArrow">
            <a:avLst/>
          </a:prstGeom>
          <a:noFill/>
          <a:ln w="38100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function call</a:t>
            </a:r>
            <a:endParaRPr lang="he-IL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95275" y="3705225"/>
            <a:ext cx="2657475" cy="333375"/>
          </a:xfrm>
          <a:prstGeom prst="roundRect">
            <a:avLst/>
          </a:prstGeom>
          <a:noFill/>
          <a:ln w="38100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rtl="0">
              <a:spcBef>
                <a:spcPct val="50000"/>
              </a:spcBef>
            </a:pPr>
            <a:endParaRPr lang="he-IL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79767-D35F-4038-8E38-56442AFB9EFB}"/>
              </a:ext>
            </a:extLst>
          </p:cNvPr>
          <p:cNvSpPr/>
          <p:nvPr/>
        </p:nvSpPr>
        <p:spPr>
          <a:xfrm>
            <a:off x="228600" y="4694099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p1 = Point(2,-3)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p2 = Point(4,5)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p1.distance(p2)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8.246211251235321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distance(p1,p2)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8.246211251235321</a:t>
            </a:r>
          </a:p>
        </p:txBody>
      </p:sp>
    </p:spTree>
    <p:extLst>
      <p:ext uri="{BB962C8B-B14F-4D97-AF65-F5344CB8AC3E}">
        <p14:creationId xmlns:p14="http://schemas.microsoft.com/office/powerpoint/2010/main" val="352958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E1A041D-2EE9-4A4A-93EC-433D47EB2F91}" type="slidenum">
              <a:rPr lang="he-IL" altLang="he-IL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2846"/>
            <a:ext cx="7162800" cy="1143000"/>
          </a:xfrm>
        </p:spPr>
        <p:txBody>
          <a:bodyPr/>
          <a:lstStyle/>
          <a:p>
            <a:pPr eaLnBrk="1" hangingPunct="1"/>
            <a:r>
              <a:rPr lang="en-US" sz="4000" b="1" kern="1200" dirty="0">
                <a:latin typeface="Arial" pitchFamily="34" charset="0"/>
                <a:ea typeface="+mn-ea"/>
                <a:cs typeface="Arial" pitchFamily="34" charset="0"/>
              </a:rPr>
              <a:t>Adding a Circle class which uses Point</a:t>
            </a:r>
            <a:endParaRPr lang="en-US" altLang="he-IL" sz="4000" b="1" kern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23FF69-CC7A-4B05-9D52-0A656EB38866}"/>
              </a:ext>
            </a:extLst>
          </p:cNvPr>
          <p:cNvSpPr/>
          <p:nvPr/>
        </p:nvSpPr>
        <p:spPr>
          <a:xfrm>
            <a:off x="533400" y="1257955"/>
            <a:ext cx="86868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"""represents a point in a 2D space.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x, y """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x, y):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print_point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self.x-other.x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 +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self.y-other.y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)**2)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 represents a circle shape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 center, radius"""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center, radius):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center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print_circle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'center:'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self.center.y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pPr algn="l" defTabSz="457200" rtl="0"/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', radius:'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defTabSz="457200" rtl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in_circle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point):</a:t>
            </a:r>
          </a:p>
          <a:p>
            <a:pPr algn="l" defTabSz="457200" rtl="0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FAA80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self.center.distance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(point)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446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6180"/>
            <a:ext cx="5176105" cy="38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C0E8EF-5F2F-41C8-A40F-D134C4A23EAD}" type="slidenum">
              <a:rPr 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441"/>
            <a:ext cx="8229600" cy="1143000"/>
          </a:xfrm>
        </p:spPr>
        <p:txBody>
          <a:bodyPr/>
          <a:lstStyle/>
          <a:p>
            <a:pPr eaLnBrk="1" hangingPunct="1"/>
            <a:r>
              <a:rPr lang="en-US" b="1" kern="1200" dirty="0">
                <a:latin typeface="Arial" pitchFamily="34" charset="0"/>
                <a:ea typeface="+mn-ea"/>
                <a:cs typeface="Arial" pitchFamily="34" charset="0"/>
              </a:rPr>
              <a:t>Usage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128AF-9B55-4F4A-81BF-8663F668BE77}"/>
              </a:ext>
            </a:extLst>
          </p:cNvPr>
          <p:cNvSpPr/>
          <p:nvPr/>
        </p:nvSpPr>
        <p:spPr>
          <a:xfrm>
            <a:off x="381000" y="179778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Circle(Point(1,1),2)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c.in_circle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(Point(0,0))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c.in_circle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(Point(2,3))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068521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C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algn="l" rtl="0">
          <a:spcBef>
            <a:spcPct val="50000"/>
          </a:spcBef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54685</TotalTime>
  <Words>4679</Words>
  <Application>Microsoft Office PowerPoint</Application>
  <PresentationFormat>On-screen Show (4:3)</PresentationFormat>
  <Paragraphs>675</Paragraphs>
  <Slides>55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 CENA</vt:lpstr>
      <vt:lpstr>Arial</vt:lpstr>
      <vt:lpstr>Arial Narrow</vt:lpstr>
      <vt:lpstr>Calibri</vt:lpstr>
      <vt:lpstr>Courier</vt:lpstr>
      <vt:lpstr>Courier New</vt:lpstr>
      <vt:lpstr>Segoe UI Black</vt:lpstr>
      <vt:lpstr>Segoe UI Semibold</vt:lpstr>
      <vt:lpstr>Times New Roman</vt:lpstr>
      <vt:lpstr>Wingdings</vt:lpstr>
      <vt:lpstr>Default Design</vt:lpstr>
      <vt:lpstr>Custom Design</vt:lpstr>
      <vt:lpstr>Equation</vt:lpstr>
      <vt:lpstr>Programming  for Engineers  in Python </vt:lpstr>
      <vt:lpstr>PowerPoint Presentation</vt:lpstr>
      <vt:lpstr>Representing a Point in OOP</vt:lpstr>
      <vt:lpstr>The Point Class</vt:lpstr>
      <vt:lpstr>Attributes hold the object’s data</vt:lpstr>
      <vt:lpstr>Methods implements the object’s functionality</vt:lpstr>
      <vt:lpstr>Example: Distance Between Two Points (method vs. function)</vt:lpstr>
      <vt:lpstr>Adding a Circle class which uses Point</vt:lpstr>
      <vt:lpstr>Usage example</vt:lpstr>
      <vt:lpstr>Polymorphism</vt:lpstr>
      <vt:lpstr>Polymorphism - Example</vt:lpstr>
      <vt:lpstr>Polymorphism example II</vt:lpstr>
      <vt:lpstr>Histogram (polymorphism)</vt:lpstr>
      <vt:lpstr>PowerPoint Presentation</vt:lpstr>
      <vt:lpstr>PowerPoint Presentation</vt:lpstr>
      <vt:lpstr>Rational Numbers</vt:lpstr>
      <vt:lpstr>Rational Class - Specification</vt:lpstr>
      <vt:lpstr>Constructing a Rational</vt:lpstr>
      <vt:lpstr>Additional instantiation options</vt:lpstr>
      <vt:lpstr>Default Arguments to Constructor</vt:lpstr>
      <vt:lpstr>Checking Preconditions</vt:lpstr>
      <vt:lpstr>Checking Preconditions</vt:lpstr>
      <vt:lpstr>Rational: Raising an exception in case of invalid input</vt:lpstr>
      <vt:lpstr>Printing a Rational</vt:lpstr>
      <vt:lpstr>Implementing __repr__</vt:lpstr>
      <vt:lpstr>Implementing __str__</vt:lpstr>
      <vt:lpstr>Defining Operators</vt:lpstr>
      <vt:lpstr>Operator Overloading</vt:lpstr>
      <vt:lpstr>Adding Rational Numbers</vt:lpstr>
      <vt:lpstr>Arithmetic operators Overloading</vt:lpstr>
      <vt:lpstr>Define __add__ Method</vt:lpstr>
      <vt:lpstr>Other Arithmetic Operations Implementation</vt:lpstr>
      <vt:lpstr>Other Arithmetic Operations</vt:lpstr>
      <vt:lpstr>Mixed Arithmetics</vt:lpstr>
      <vt:lpstr>Mixed Arithmetics</vt:lpstr>
      <vt:lpstr>Mixed Arithmetics</vt:lpstr>
      <vt:lpstr>Mixed Arithmetics</vt:lpstr>
      <vt:lpstr>Revised __add__</vt:lpstr>
      <vt:lpstr>Revised __add__</vt:lpstr>
      <vt:lpstr>Implicit Conversions</vt:lpstr>
      <vt:lpstr>__radd__ - Right Side Add</vt:lpstr>
      <vt:lpstr>Rationals addition</vt:lpstr>
      <vt:lpstr>Comparisons</vt:lpstr>
      <vt:lpstr>Comparisons</vt:lpstr>
      <vt:lpstr>Comparisons</vt:lpstr>
      <vt:lpstr>Internal representation of Rationals</vt:lpstr>
      <vt:lpstr>Revised Rational</vt:lpstr>
      <vt:lpstr>Summary</vt:lpstr>
      <vt:lpstr>Rational Numbers in Python</vt:lpstr>
      <vt:lpstr>The most awesome Beatle</vt:lpstr>
      <vt:lpstr>PowerPoint Presentation</vt:lpstr>
      <vt:lpstr>PowerPoint Presentation</vt:lpstr>
      <vt:lpstr>PowerPoint Presentation</vt:lpstr>
      <vt:lpstr>PowerPoint Presentation</vt:lpstr>
      <vt:lpstr>Example:  a Student class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OOP 2</dc:title>
  <dc:creator>Dvir Netanely</dc:creator>
  <cp:lastModifiedBy>Shahar Segal</cp:lastModifiedBy>
  <cp:revision>2405</cp:revision>
  <dcterms:created xsi:type="dcterms:W3CDTF">2007-03-25T12:09:30Z</dcterms:created>
  <dcterms:modified xsi:type="dcterms:W3CDTF">2020-12-18T22:49:16Z</dcterms:modified>
</cp:coreProperties>
</file>