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1"/>
  </p:notesMasterIdLst>
  <p:handoutMasterIdLst>
    <p:handoutMasterId r:id="rId42"/>
  </p:handoutMasterIdLst>
  <p:sldIdLst>
    <p:sldId id="740" r:id="rId3"/>
    <p:sldId id="687" r:id="rId4"/>
    <p:sldId id="760" r:id="rId5"/>
    <p:sldId id="691" r:id="rId6"/>
    <p:sldId id="694" r:id="rId7"/>
    <p:sldId id="692" r:id="rId8"/>
    <p:sldId id="784" r:id="rId9"/>
    <p:sldId id="782" r:id="rId10"/>
    <p:sldId id="769" r:id="rId11"/>
    <p:sldId id="770" r:id="rId12"/>
    <p:sldId id="771" r:id="rId13"/>
    <p:sldId id="765" r:id="rId14"/>
    <p:sldId id="767" r:id="rId15"/>
    <p:sldId id="772" r:id="rId16"/>
    <p:sldId id="773" r:id="rId17"/>
    <p:sldId id="761" r:id="rId18"/>
    <p:sldId id="776" r:id="rId19"/>
    <p:sldId id="774" r:id="rId20"/>
    <p:sldId id="783" r:id="rId21"/>
    <p:sldId id="780" r:id="rId22"/>
    <p:sldId id="781" r:id="rId23"/>
    <p:sldId id="762" r:id="rId24"/>
    <p:sldId id="763" r:id="rId25"/>
    <p:sldId id="764" r:id="rId26"/>
    <p:sldId id="777" r:id="rId27"/>
    <p:sldId id="778" r:id="rId28"/>
    <p:sldId id="779" r:id="rId29"/>
    <p:sldId id="733" r:id="rId30"/>
    <p:sldId id="731" r:id="rId31"/>
    <p:sldId id="743" r:id="rId32"/>
    <p:sldId id="747" r:id="rId33"/>
    <p:sldId id="748" r:id="rId34"/>
    <p:sldId id="750" r:id="rId35"/>
    <p:sldId id="751" r:id="rId36"/>
    <p:sldId id="753" r:id="rId37"/>
    <p:sldId id="752" r:id="rId38"/>
    <p:sldId id="754" r:id="rId39"/>
    <p:sldId id="755" r:id="rId40"/>
  </p:sldIdLst>
  <p:sldSz cx="9144000" cy="6858000" type="screen4x3"/>
  <p:notesSz cx="7315200" cy="96012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ABA3C43-E043-4F05-8B66-AD04669D4205}">
          <p14:sldIdLst>
            <p14:sldId id="740"/>
            <p14:sldId id="687"/>
            <p14:sldId id="760"/>
            <p14:sldId id="691"/>
            <p14:sldId id="694"/>
            <p14:sldId id="692"/>
            <p14:sldId id="784"/>
            <p14:sldId id="782"/>
            <p14:sldId id="769"/>
            <p14:sldId id="770"/>
            <p14:sldId id="771"/>
            <p14:sldId id="765"/>
            <p14:sldId id="767"/>
            <p14:sldId id="772"/>
            <p14:sldId id="773"/>
            <p14:sldId id="761"/>
            <p14:sldId id="776"/>
            <p14:sldId id="774"/>
            <p14:sldId id="783"/>
            <p14:sldId id="780"/>
            <p14:sldId id="781"/>
            <p14:sldId id="762"/>
            <p14:sldId id="763"/>
            <p14:sldId id="764"/>
            <p14:sldId id="777"/>
            <p14:sldId id="778"/>
            <p14:sldId id="779"/>
            <p14:sldId id="733"/>
            <p14:sldId id="731"/>
            <p14:sldId id="743"/>
            <p14:sldId id="747"/>
            <p14:sldId id="748"/>
            <p14:sldId id="750"/>
            <p14:sldId id="751"/>
            <p14:sldId id="753"/>
            <p14:sldId id="752"/>
            <p14:sldId id="754"/>
            <p14:sldId id="7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0D"/>
    <a:srgbClr val="008000"/>
    <a:srgbClr val="0000FF"/>
    <a:srgbClr val="CAE3FF"/>
    <a:srgbClr val="FFCCCC"/>
    <a:srgbClr val="774336"/>
    <a:srgbClr val="FF00FF"/>
    <a:srgbClr val="33CC33"/>
    <a:srgbClr val="FFD9FF"/>
    <a:srgbClr val="FFF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3817" autoAdjust="0"/>
  </p:normalViewPr>
  <p:slideViewPr>
    <p:cSldViewPr>
      <p:cViewPr varScale="1">
        <p:scale>
          <a:sx n="70" d="100"/>
          <a:sy n="70" d="100"/>
        </p:scale>
        <p:origin x="134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14" y="-10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167" y="0"/>
            <a:ext cx="3170034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2" y="0"/>
            <a:ext cx="3170034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145167" y="9120141"/>
            <a:ext cx="3170034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2" y="9120141"/>
            <a:ext cx="3170034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E8E9565-84CA-4E10-A4BD-D4A8DC77F9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035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55" y="0"/>
            <a:ext cx="3170035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205" y="4560071"/>
            <a:ext cx="5850791" cy="432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41"/>
            <a:ext cx="3170035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55" y="9120141"/>
            <a:ext cx="3170035" cy="47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02FC285-43A2-4A7A-A0CA-D11EC11771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dirty="0">
              <a:latin typeface="Arial" pitchFamily="34" charset="0"/>
            </a:endParaRPr>
          </a:p>
        </p:txBody>
      </p:sp>
      <p:sp>
        <p:nvSpPr>
          <p:cNvPr id="70660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E2D9-541C-47EA-9E0E-C1BDABE2C033}" type="slidenum">
              <a:rPr lang="ar-SA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5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5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1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>
                <a:latin typeface="Arial" pitchFamily="34" charset="0"/>
              </a:rPr>
              <a:t>Note that sending to HQ is not treated in the code</a:t>
            </a:r>
            <a:r>
              <a:rPr lang="en-US" altLang="he-IL" baseline="0" dirty="0">
                <a:latin typeface="Arial" pitchFamily="34" charset="0"/>
              </a:rPr>
              <a:t> (or should be treated as a country)</a:t>
            </a:r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32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36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03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6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5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9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9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>
                <a:latin typeface="Arial" pitchFamily="34" charset="0"/>
              </a:rPr>
              <a:t>Note that sending to HQ is not treated in the code</a:t>
            </a:r>
            <a:r>
              <a:rPr lang="en-US" altLang="he-IL" baseline="0" dirty="0">
                <a:latin typeface="Arial" pitchFamily="34" charset="0"/>
              </a:rPr>
              <a:t> (or should be treated as a country)</a:t>
            </a:r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87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9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>
                <a:latin typeface="Arial" pitchFamily="34" charset="0"/>
              </a:rPr>
              <a:t>Note that sending to HQ is not treated in the code</a:t>
            </a:r>
            <a:r>
              <a:rPr lang="en-US" altLang="he-IL" baseline="0" dirty="0">
                <a:latin typeface="Arial" pitchFamily="34" charset="0"/>
              </a:rPr>
              <a:t> (or should be treated as a country)</a:t>
            </a:r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4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>
                <a:latin typeface="Arial" pitchFamily="34" charset="0"/>
              </a:rPr>
              <a:t>Note that sending to HQ is not treated in the code</a:t>
            </a:r>
            <a:r>
              <a:rPr lang="en-US" altLang="he-IL" baseline="0" dirty="0">
                <a:latin typeface="Arial" pitchFamily="34" charset="0"/>
              </a:rPr>
              <a:t> (or should be treated as a country)</a:t>
            </a:r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14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6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0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1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1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1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3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9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51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171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>
                <a:latin typeface="Arial" pitchFamily="34" charset="0"/>
              </a:rPr>
              <a:t>Note that sending to HQ is not treated in the code</a:t>
            </a:r>
            <a:r>
              <a:rPr lang="en-US" altLang="he-IL" baseline="0" dirty="0">
                <a:latin typeface="Arial" pitchFamily="34" charset="0"/>
              </a:rPr>
              <a:t> (or should be treated as a country)</a:t>
            </a:r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מציין מיקום של הערות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dirty="0">
                <a:latin typeface="Arial" pitchFamily="34" charset="0"/>
              </a:rPr>
              <a:t>Note that sending to HQ is not treated in the code</a:t>
            </a:r>
            <a:r>
              <a:rPr lang="en-US" altLang="he-IL" baseline="0" dirty="0">
                <a:latin typeface="Arial" pitchFamily="34" charset="0"/>
              </a:rPr>
              <a:t> (or should be treated as a country)</a:t>
            </a:r>
            <a:endParaRPr lang="he-IL" altLang="he-IL" dirty="0">
              <a:latin typeface="Arial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1989E-D9E7-4A62-9085-B9D0C0A714E6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E5C40-E833-4238-94E1-D666C65EE62C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58E33-3F3D-409F-9CA7-D447E07DF69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6CB53-7C62-48B5-8481-BB8B69B8FA30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ED12-F4A0-4D28-BCD2-AC1AB27E61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32AEF-9208-4767-AF43-C9C9097C661D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9BF3C-E54F-4EE9-9C88-6056969F318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3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8B93E-E50E-41E9-9B6D-5B92D674D48D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7AFF9-90A1-4A63-9416-CFE259E65D8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1EBD8-BABE-41A6-944B-377B7A84B3BF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4795D-0F6A-4D55-B948-C59A5B1D05B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07905-79DB-4E6D-A962-C24E48B12B1C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C75DE-E1D7-4295-BC93-12196419E9A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CAD4A-E334-42C8-87AD-ED5E1D5A68A9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E9E3-C482-4A30-BD96-86062C5F4D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1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97898-7862-4AFD-9E3E-EF97CCCF9A01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437B2-46DF-41F1-A5CD-38D1BD97C92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269-ADFC-45D5-86C9-C59CFA66C253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E614A-A632-4D70-AD2A-C6EE285FF2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8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F4D41-FEDF-4C2A-9105-0E67BC5DD96C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E7ACE-29A7-4440-8145-7E37123F8B3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98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95E8F-0AE6-4174-90D6-9A668AD2EFB4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7DA7D-04D4-47DE-89DD-7ED9006FF1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4A71-5273-4E23-899D-A51404611F57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C3858-121A-4F5C-9AE9-7041751D9C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97E6F-7901-4DFB-95A4-A551237426ED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BFCAE-2A9C-4CBA-A198-C68F8729F3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7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D5970-C35D-4B30-AAB6-671B391F73B5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B8DA-E35B-4B53-8C13-B6AAEBBFD5F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29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1F334-E584-4DC4-8D15-EB8135979465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37E8A-6FC7-4C5D-91F4-840D20E50DD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6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B8FEB-912A-4E96-A5FF-196A11DC5606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9B26-4FAC-4367-A2C6-5A0051A689E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50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1EEA9-6805-4333-93CF-160B50F37CA1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01F4-4060-4F74-93C6-744DB483102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1F5D6-C7EE-4541-9662-1DC1B080F71D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CCCAF-976F-449B-85A3-0EB033A1010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844AA-66F6-4A2A-B78C-B3481F291780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E864-1235-40FC-AFD1-2AED8C24DC5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1D2C-2F59-4893-8267-636556E39424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0FB0-FAE4-4D29-91A1-84E0DC8E6B3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3CC34-8721-4004-9C05-F4927E334803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80D29-767C-423E-9F02-043077C32EC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E4897-A6E6-49E0-A124-17E4EF8003F9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E8B9-1BEE-48C1-84C7-6575847FC0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F667-6598-47EA-873A-FBC7451FB35B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F13E-6579-41E6-97A6-2F0F2AE16FF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B4F08-8E1E-41F0-B2F3-BBDAAD16DB73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5B84-1041-4865-8FE9-1D1A1713DDB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293A430-F21A-4983-B5A2-6F3ECCFFDCA1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81750"/>
            <a:ext cx="4419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B729F72-9EEA-43CD-A985-40518248CDA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2000">
          <a:solidFill>
            <a:srgbClr val="003399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CE3AB6-E287-4F17-9384-F2221BC1BE9E}" type="datetime1">
              <a:rPr lang="en-US"/>
              <a:pPr>
                <a:defRPr/>
              </a:pPr>
              <a:t>12/26/2019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Scala Experience, EPFL, Feb 08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0934C1-7CF8-49C8-B6E9-DB6863A6D31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1E85-08EA-4B48-B384-7D1D917588D6}" type="slidenum">
              <a:rPr lang="he-IL">
                <a:cs typeface="Arial" pitchFamily="34" charset="0"/>
              </a:rPr>
              <a:pPr>
                <a:defRPr/>
              </a:pPr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76200" y="4387606"/>
            <a:ext cx="8915400" cy="208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0">
              <a:defRPr/>
            </a:pPr>
            <a:r>
              <a:rPr lang="en-GB" sz="4800" b="1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10</a:t>
            </a:r>
            <a:r>
              <a:rPr lang="en-GB" sz="4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rtl="0">
              <a:spcBef>
                <a:spcPts val="0"/>
              </a:spcBef>
              <a:defRPr/>
            </a:pPr>
            <a:r>
              <a:rPr lang="en-GB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Oriented Programming 3 - </a:t>
            </a:r>
            <a:r>
              <a:rPr lang="en-US" sz="4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Inheritance</a:t>
            </a:r>
            <a:endParaRPr lang="en-US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3743980"/>
            <a:ext cx="2889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Fall 2019-2020</a:t>
            </a:r>
            <a:endParaRPr lang="en-US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 bwMode="auto">
          <a:xfrm>
            <a:off x="0" y="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for Engineers </a:t>
            </a:r>
            <a:b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in </a:t>
            </a:r>
            <a:r>
              <a:rPr lang="en-GB" sz="7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r>
              <a:rPr lang="en-GB" sz="7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he-IL" sz="72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8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Shiba - Design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10</a:t>
            </a:fld>
            <a:endParaRPr lang="en-US" alt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1066800"/>
            <a:ext cx="83439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Attributes:</a:t>
            </a:r>
            <a:r>
              <a:rPr kumimoji="0" lang="en-US" altLang="he-IL" sz="2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he-IL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name, birth year, color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2800" kern="0" dirty="0"/>
              <a:t>Constructor: given name, year </a:t>
            </a:r>
            <a:r>
              <a:rPr lang="en-US" altLang="he-IL" sz="2800" strike="sngStrike" kern="0" dirty="0"/>
              <a:t>and color</a:t>
            </a:r>
            <a:r>
              <a:rPr lang="en-US" altLang="he-IL" sz="2800" kern="0" dirty="0"/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2800" kern="0" dirty="0"/>
              <a:t>Default playmates: empty list.</a:t>
            </a:r>
          </a:p>
          <a:p>
            <a:pPr marL="342900" indent="-342900" algn="l" rtl="0">
              <a:spcBef>
                <a:spcPct val="20000"/>
              </a:spcBef>
              <a:buFontTx/>
              <a:buChar char="•"/>
              <a:defRPr/>
            </a:pPr>
            <a:r>
              <a:rPr lang="en-US" altLang="he-IL" sz="2800" kern="0" dirty="0"/>
              <a:t>Default tail wagging: False.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Methods: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400" i="1" kern="0" noProof="0" dirty="0" err="1">
                <a:solidFill>
                  <a:srgbClr val="0000FF"/>
                </a:solidFill>
              </a:rPr>
              <a:t>play_with</a:t>
            </a:r>
            <a:r>
              <a:rPr lang="en-US" altLang="he-IL" sz="2400" i="1" kern="0" noProof="0" dirty="0">
                <a:solidFill>
                  <a:srgbClr val="0000FF"/>
                </a:solidFill>
              </a:rPr>
              <a:t>(</a:t>
            </a:r>
            <a:r>
              <a:rPr lang="en-US" altLang="he-IL" sz="2400" i="1" kern="0" dirty="0" err="1">
                <a:solidFill>
                  <a:srgbClr val="0000FF"/>
                </a:solidFill>
              </a:rPr>
              <a:t>s</a:t>
            </a:r>
            <a:r>
              <a:rPr lang="en-US" altLang="he-IL" sz="2400" i="1" kern="0" noProof="0" dirty="0">
                <a:solidFill>
                  <a:srgbClr val="0000FF"/>
                </a:solidFill>
              </a:rPr>
              <a:t>elf, other</a:t>
            </a:r>
            <a:r>
              <a:rPr lang="en-US" altLang="he-IL" sz="2400" kern="0" noProof="0" dirty="0">
                <a:solidFill>
                  <a:srgbClr val="0000FF"/>
                </a:solidFill>
              </a:rPr>
              <a:t>)</a:t>
            </a:r>
            <a:r>
              <a:rPr lang="en-US" altLang="he-IL" sz="2400" kern="0" noProof="0" dirty="0"/>
              <a:t>: </a:t>
            </a:r>
            <a:r>
              <a:rPr lang="en-US" altLang="he-IL" sz="2400" kern="0" dirty="0"/>
              <a:t>add </a:t>
            </a:r>
            <a:r>
              <a:rPr lang="en-US" altLang="he-IL" sz="2400" i="1" kern="0" dirty="0"/>
              <a:t>other </a:t>
            </a:r>
            <a:r>
              <a:rPr lang="en-US" altLang="he-IL" sz="2400" kern="0" dirty="0"/>
              <a:t>to the list of playmates in case it is not already there.</a:t>
            </a:r>
            <a:endParaRPr lang="en-US" altLang="he-IL" sz="2400" i="1" kern="0" noProof="0" dirty="0"/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kumimoji="0" lang="en-US" altLang="he-IL" sz="2400" b="0" i="1" u="none" strike="noStrike" kern="0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stop_play</a:t>
            </a:r>
            <a:r>
              <a:rPr kumimoji="0" lang="en-US" altLang="he-IL" sz="2400" b="0" i="1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(self</a:t>
            </a:r>
            <a:r>
              <a:rPr kumimoji="0" lang="en-US" altLang="he-IL" sz="24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,</a:t>
            </a:r>
            <a:r>
              <a:rPr kumimoji="0" lang="en-US" altLang="he-IL" sz="2400" b="0" i="0" u="none" strike="noStrike" kern="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lang="en-US" altLang="he-IL" sz="2400" i="1" kern="0" dirty="0">
                <a:solidFill>
                  <a:srgbClr val="0000FF"/>
                </a:solidFill>
              </a:rPr>
              <a:t>other</a:t>
            </a:r>
            <a:r>
              <a:rPr kumimoji="0" lang="en-US" altLang="he-IL" sz="24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)</a:t>
            </a:r>
            <a:r>
              <a:rPr kumimoji="0" lang="en-US" altLang="he-IL" sz="24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</a:rPr>
              <a:t>: </a:t>
            </a:r>
            <a:r>
              <a:rPr lang="en-US" altLang="he-IL" sz="2400" kern="0" dirty="0"/>
              <a:t>checks if </a:t>
            </a:r>
            <a:r>
              <a:rPr lang="en-US" altLang="he-IL" sz="2400" i="1" kern="0" dirty="0"/>
              <a:t>other</a:t>
            </a:r>
            <a:r>
              <a:rPr lang="en-US" altLang="he-IL" sz="2400" kern="0" dirty="0"/>
              <a:t> is in playmates, removes it if true</a:t>
            </a:r>
            <a:r>
              <a:rPr lang="en-US" altLang="he-IL" sz="2400" i="1" kern="0" dirty="0"/>
              <a:t>.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400" i="1" kern="0" dirty="0" err="1">
                <a:solidFill>
                  <a:srgbClr val="0000FF"/>
                </a:solidFill>
              </a:rPr>
              <a:t>make_noise</a:t>
            </a:r>
            <a:r>
              <a:rPr lang="en-US" altLang="he-IL" sz="2400" i="1" kern="0" dirty="0">
                <a:solidFill>
                  <a:srgbClr val="0000FF"/>
                </a:solidFill>
              </a:rPr>
              <a:t>(self): </a:t>
            </a:r>
            <a:r>
              <a:rPr lang="en-US" altLang="he-IL" sz="2400" i="1" kern="0" dirty="0"/>
              <a:t>returns dog noises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400" i="1" kern="0" dirty="0" err="1">
                <a:solidFill>
                  <a:srgbClr val="0000FF"/>
                </a:solidFill>
              </a:rPr>
              <a:t>wag_tail</a:t>
            </a:r>
            <a:r>
              <a:rPr lang="en-US" altLang="he-IL" sz="2400" i="1" kern="0" dirty="0">
                <a:solidFill>
                  <a:srgbClr val="0000FF"/>
                </a:solidFill>
              </a:rPr>
              <a:t>(self): </a:t>
            </a:r>
            <a:r>
              <a:rPr lang="en-US" altLang="he-IL" sz="2400" i="1" kern="0" dirty="0"/>
              <a:t>set tail wagging to True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400" i="1" kern="0" dirty="0">
                <a:solidFill>
                  <a:srgbClr val="0000FF"/>
                </a:solidFill>
              </a:rPr>
              <a:t>__</a:t>
            </a:r>
            <a:r>
              <a:rPr lang="en-US" altLang="he-IL" sz="2400" i="1" kern="0" dirty="0" err="1">
                <a:solidFill>
                  <a:srgbClr val="0000FF"/>
                </a:solidFill>
              </a:rPr>
              <a:t>repr</a:t>
            </a:r>
            <a:r>
              <a:rPr lang="en-US" altLang="he-IL" sz="2400" i="1" kern="0" dirty="0">
                <a:solidFill>
                  <a:srgbClr val="0000FF"/>
                </a:solidFill>
              </a:rPr>
              <a:t>__(self): </a:t>
            </a:r>
            <a:r>
              <a:rPr lang="en-US" altLang="he-IL" sz="2400" i="1" kern="0" dirty="0"/>
              <a:t>pretty print attributes</a:t>
            </a:r>
            <a:endParaRPr lang="en-US" altLang="he-IL" sz="2400" i="1" kern="0" dirty="0">
              <a:solidFill>
                <a:srgbClr val="0000FF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e-IL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596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Shiba - Implementation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11</a:t>
            </a:fld>
            <a:endParaRPr lang="en-US" alt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F701483-90C0-4247-9B64-5F64DEE1E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09913"/>
            <a:ext cx="6858000" cy="58169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Shiba: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name,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self.name,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name,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"golden"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"woof! woof!"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wag_tail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other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self.playmates.append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stop_play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other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self.playmates.remove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get_current_year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{self.name}\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nage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{age}\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}\n"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"plays with: [\n"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playmate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f"\t {playmate.name}\n"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f"\n{self.name} is wagging its tail"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34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0FAE4C0-3B6C-4877-B871-FA2BF2C9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0"/>
            <a:ext cx="5219700" cy="45243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Shiba: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self.name,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name,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"golden"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"woof! woof!"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wag_tail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other not in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self.playmates.append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stop_play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other in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self.playmates.remove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get_current_year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{self.name}\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nage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{age}\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ncolor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}\n"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+= "plays with: [\n"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playmate in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f"\t {playmate.name}\n"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+= "]"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f"\n{self.name} is wagging its tail"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result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183874" y="1263218"/>
            <a:ext cx="8610600" cy="834270"/>
          </a:xfrm>
        </p:spPr>
        <p:txBody>
          <a:bodyPr/>
          <a:lstStyle/>
          <a:p>
            <a:pPr marL="0" indent="0">
              <a:buNone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Dog and Shiba classes looks similar and have a lot of duplicated code.</a:t>
            </a:r>
          </a:p>
          <a:p>
            <a:pPr marL="0" indent="0">
              <a:buNone/>
            </a:pPr>
            <a:endParaRPr lang="en-US" alt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12</a:t>
            </a:fld>
            <a:endParaRPr lang="en-US" alt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41807D7-B6BF-4C06-8BA5-6E2D6F4C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31677"/>
            <a:ext cx="52197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Dog: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900" b="1" i="0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color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self.name,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name,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endParaRPr kumimoji="0" lang="en-US" altLang="en-US" sz="900" b="1" i="0" u="sng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 rtl="0" eaLnBrk="0" hangingPunct="0"/>
            <a:r>
              <a:rPr lang="en-US" altLang="en-US" sz="9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lang="en-US" altLang="en-US" sz="9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color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"woof! woof!"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other not in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self.playmates.append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stop_play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other in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self.playmates.remove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get_current_year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{self.name}\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nage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{age}\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ncolor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}\n"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+= "plays with: [\n"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playmate in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f"\t {playmate.name}\n"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result += "]"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result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491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Solution: Encapsulation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reuse code from class Dog inside class Shiba.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Avoids duplicated code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Reuses similar code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Solves our problem</a:t>
            </a:r>
          </a:p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how do we do that?</a:t>
            </a:r>
          </a:p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try creating a Dog object inside the constructor of Shiba.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one way to do it…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199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Shiba - Encapsulation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14</a:t>
            </a:fld>
            <a:endParaRPr lang="en-US" altLang="he-I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1FA8E63-10C2-4B67-A277-34F42A67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55855"/>
            <a:ext cx="7620000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Shiba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self.dog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Dog(name,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"golden"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algn="l" rtl="0" eaLnBrk="0" hangingPunct="0"/>
            <a:r>
              <a:rPr lang="en-US" altLang="en-US" sz="1400" dirty="0"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lang="en-US" alt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F3750D"/>
                </a:solidFill>
                <a:latin typeface="Courier" pitchFamily="2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self.dog.make_noise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wag_tail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self.dog.play_with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stop_play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self.dog.stop_play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self.dog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f"\n{self.name} is wagging its tail"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result</a:t>
            </a: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0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Solution: Encapsulation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still have to call Dog methods from inside Shiba Methods.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we have a lot of methods?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do better? 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6863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Inheritance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inherits from class A:</a:t>
            </a:r>
          </a:p>
          <a:p>
            <a:pPr marL="0" indent="360363"/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methods from Class A are also in B</a:t>
            </a:r>
          </a:p>
          <a:p>
            <a:pPr marL="0" indent="360363"/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class attributes from Class A are also in B</a:t>
            </a:r>
          </a:p>
          <a:p>
            <a:pPr marL="0" indent="360363"/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function </a:t>
            </a:r>
            <a:r>
              <a:rPr lang="en-US" altLang="he-IL" sz="28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altLang="he-IL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supports inheritance</a:t>
            </a:r>
          </a:p>
          <a:p>
            <a:pPr marL="0" indent="360363"/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Reuses code efficiently</a:t>
            </a:r>
            <a:b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is commonly used to reflect </a:t>
            </a:r>
            <a:r>
              <a:rPr lang="en-US" altLang="he-IL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relationship between classes: B is a subtype of A.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6459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Python Inheritance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marL="0" indent="0">
              <a:buNone/>
            </a:pPr>
            <a:endParaRPr lang="en-US" altLang="he-IL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he-IL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he-IL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class</a:t>
            </a:r>
            <a:r>
              <a:rPr lang="en-US" altLang="he-IL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he-IL" sz="2800" b="1" dirty="0">
                <a:solidFill>
                  <a:srgbClr val="0000FF"/>
                </a:solidFill>
                <a:latin typeface="Courier"/>
                <a:cs typeface="Times New Roman" pitchFamily="18" charset="0"/>
              </a:rPr>
              <a:t>Shiba</a:t>
            </a:r>
            <a:r>
              <a:rPr lang="en-US" altLang="he-IL" sz="2800" b="1" dirty="0">
                <a:solidFill>
                  <a:schemeClr val="tx1"/>
                </a:solidFill>
                <a:latin typeface="Courier"/>
                <a:cs typeface="Times New Roman" pitchFamily="18" charset="0"/>
              </a:rPr>
              <a:t>(</a:t>
            </a:r>
            <a:r>
              <a:rPr lang="en-US" altLang="he-IL" sz="2800" b="1" dirty="0">
                <a:solidFill>
                  <a:schemeClr val="tx1"/>
                </a:solidFill>
                <a:latin typeface="Courier"/>
                <a:cs typeface="Arial" pitchFamily="34" charset="0"/>
              </a:rPr>
              <a:t>Dog</a:t>
            </a:r>
            <a:r>
              <a:rPr lang="en-US" altLang="he-IL" sz="2800" b="1" dirty="0">
                <a:solidFill>
                  <a:schemeClr val="tx1"/>
                </a:solidFill>
                <a:latin typeface="Courier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he-IL" sz="2800" b="1" dirty="0">
                <a:solidFill>
                  <a:srgbClr val="F4910C"/>
                </a:solidFill>
                <a:latin typeface="Courier"/>
                <a:cs typeface="Times New Roman" pitchFamily="18" charset="0"/>
              </a:rPr>
              <a:t>	</a:t>
            </a:r>
            <a:r>
              <a:rPr lang="en-US" altLang="he-IL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  <a:t>pass</a:t>
            </a:r>
            <a:br>
              <a:rPr lang="en-US" altLang="he-IL" sz="2400" b="1" dirty="0">
                <a:solidFill>
                  <a:srgbClr val="F4910C"/>
                </a:solidFill>
                <a:latin typeface="Courier" pitchFamily="49" charset="0"/>
                <a:cs typeface="Arial" pitchFamily="34" charset="0"/>
              </a:rPr>
            </a:br>
            <a:endParaRPr lang="en-US" altLang="he-IL" sz="2400" b="1" dirty="0">
              <a:solidFill>
                <a:srgbClr val="F4910C"/>
              </a:solidFill>
              <a:latin typeface="Courier" pitchFamily="49" charset="0"/>
              <a:cs typeface="Arial" pitchFamily="34" charset="0"/>
            </a:endParaRPr>
          </a:p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Shiba is a specific type of a Dog.</a:t>
            </a:r>
          </a:p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Dog is said to be a </a:t>
            </a:r>
            <a:r>
              <a:rPr lang="en-US" altLang="he-I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Shiba is said to be a </a:t>
            </a:r>
            <a:r>
              <a:rPr lang="en-US" altLang="he-I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en-US" alt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0" indent="0">
              <a:buNone/>
            </a:pPr>
            <a:endParaRPr lang="en-US" altLang="he-IL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he-IL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17</a:t>
            </a:fld>
            <a:endParaRPr lang="en-US" altLang="he-IL"/>
          </a:p>
        </p:txBody>
      </p:sp>
      <p:sp>
        <p:nvSpPr>
          <p:cNvPr id="14" name="חץ למטה 13"/>
          <p:cNvSpPr/>
          <p:nvPr/>
        </p:nvSpPr>
        <p:spPr bwMode="auto">
          <a:xfrm>
            <a:off x="1905000" y="2618014"/>
            <a:ext cx="304800" cy="381000"/>
          </a:xfrm>
          <a:prstGeom prst="downArrow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חץ למטה 14"/>
          <p:cNvSpPr/>
          <p:nvPr/>
        </p:nvSpPr>
        <p:spPr bwMode="auto">
          <a:xfrm>
            <a:off x="3048000" y="2618014"/>
            <a:ext cx="304800" cy="381000"/>
          </a:xfrm>
          <a:prstGeom prst="downArrow">
            <a:avLst/>
          </a:prstGeom>
          <a:solidFill>
            <a:srgbClr val="CAE3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819400" y="2057400"/>
            <a:ext cx="1676400" cy="484414"/>
          </a:xfrm>
          <a:prstGeom prst="roundRect">
            <a:avLst/>
          </a:prstGeom>
          <a:solidFill>
            <a:srgbClr val="CAE3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 Class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876300" y="2057400"/>
            <a:ext cx="1676400" cy="484414"/>
          </a:xfrm>
          <a:prstGeom prst="roundRect">
            <a:avLst/>
          </a:prstGeom>
          <a:solidFill>
            <a:srgbClr val="FFCC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482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Inheritance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4191000"/>
            <a:ext cx="8382000" cy="2209800"/>
          </a:xfrm>
        </p:spPr>
        <p:txBody>
          <a:bodyPr/>
          <a:lstStyle/>
          <a:p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keyword </a:t>
            </a:r>
            <a:r>
              <a:rPr lang="en-US" altLang="he-IL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super()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call parent methods, including the constructor.</a:t>
            </a:r>
          </a:p>
          <a:p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necessary changes to methods.</a:t>
            </a:r>
          </a:p>
          <a:p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importantly, reuses code perfectly.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18</a:t>
            </a:fld>
            <a:endParaRPr lang="en-US" alt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DADB2F8-8BA4-4165-8994-B8CD45ECF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20450"/>
            <a:ext cx="6705600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Shiba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(Dog):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super()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.__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__(name,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"golden"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algn="l" rtl="0" eaLnBrk="0" hangingPunct="0"/>
            <a:r>
              <a:rPr lang="en-US" altLang="en-US" sz="1400" dirty="0"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lang="en-US" altLang="en-US" sz="1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F3750D"/>
                </a:solidFill>
                <a:latin typeface="Courier" pitchFamily="2" charset="0"/>
                <a:cs typeface="Courier New" panose="02070309020205020404" pitchFamily="49" charset="0"/>
              </a:rPr>
              <a:t>False</a:t>
            </a:r>
            <a:endParaRPr lang="en-US" altLang="en-US" sz="1400" dirty="0">
              <a:solidFill>
                <a:srgbClr val="F3750D"/>
              </a:solidFill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wag_tail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super()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.__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__()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f"\n{self.name} is wagging its tail"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result</a:t>
            </a: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4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776932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19</a:t>
            </a:fld>
            <a:endParaRPr lang="en-US" altLang="he-IL"/>
          </a:p>
        </p:txBody>
      </p:sp>
      <p:grpSp>
        <p:nvGrpSpPr>
          <p:cNvPr id="37" name="קבוצה 36"/>
          <p:cNvGrpSpPr/>
          <p:nvPr/>
        </p:nvGrpSpPr>
        <p:grpSpPr>
          <a:xfrm>
            <a:off x="3276600" y="4953001"/>
            <a:ext cx="2438400" cy="1447799"/>
            <a:chOff x="4648200" y="4038601"/>
            <a:chExt cx="2438400" cy="1447799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4817316" y="4671348"/>
              <a:ext cx="212397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</a:rPr>
                <a:t>i</a:t>
              </a:r>
              <a:r>
                <a:rPr lang="en-US" sz="1500" dirty="0" err="1">
                  <a:solidFill>
                    <a:srgbClr val="000000"/>
                  </a:solidFill>
                  <a:latin typeface="Arial" pitchFamily="34" charset="0"/>
                </a:rPr>
                <a:t>s_tail_wagging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sz="1500" dirty="0" err="1">
                  <a:solidFill>
                    <a:srgbClr val="000000"/>
                  </a:solidFill>
                  <a:latin typeface="Arial" pitchFamily="34" charset="0"/>
                </a:rPr>
                <a:t>boolean</a:t>
              </a:r>
              <a:endParaRPr lang="en-US" sz="2400" dirty="0"/>
            </a:p>
          </p:txBody>
        </p:sp>
        <p:grpSp>
          <p:nvGrpSpPr>
            <p:cNvPr id="25" name="קבוצה 20"/>
            <p:cNvGrpSpPr/>
            <p:nvPr/>
          </p:nvGrpSpPr>
          <p:grpSpPr>
            <a:xfrm>
              <a:off x="4648200" y="4038601"/>
              <a:ext cx="2438400" cy="1447799"/>
              <a:chOff x="669776" y="4038601"/>
              <a:chExt cx="1640832" cy="1447799"/>
            </a:xfrm>
          </p:grpSpPr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687289" y="4114800"/>
                <a:ext cx="1623318" cy="13716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992780" y="4038601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Shiba</a:t>
                </a:r>
                <a:endParaRPr lang="en-US" sz="3200" dirty="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669776" y="4572000"/>
                <a:ext cx="1640832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685800" y="5029200"/>
                <a:ext cx="162480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803742" y="5122461"/>
              <a:ext cx="83676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  <a:latin typeface="Arial" pitchFamily="34" charset="0"/>
                </a:rPr>
                <a:t>wag_tail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()</a:t>
              </a:r>
              <a:endParaRPr lang="en-US" sz="2400" dirty="0"/>
            </a:p>
          </p:txBody>
        </p:sp>
      </p:grpSp>
      <p:cxnSp>
        <p:nvCxnSpPr>
          <p:cNvPr id="39" name="מחבר חץ ישר 38"/>
          <p:cNvCxnSpPr>
            <a:stCxn id="30" idx="0"/>
          </p:cNvCxnSpPr>
          <p:nvPr/>
        </p:nvCxnSpPr>
        <p:spPr bwMode="auto">
          <a:xfrm>
            <a:off x="4495800" y="50292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FC12B78-5368-49E0-B6BF-B929CE782B00}"/>
              </a:ext>
            </a:extLst>
          </p:cNvPr>
          <p:cNvGrpSpPr/>
          <p:nvPr/>
        </p:nvGrpSpPr>
        <p:grpSpPr>
          <a:xfrm>
            <a:off x="3399536" y="1037418"/>
            <a:ext cx="2159793" cy="2971800"/>
            <a:chOff x="3631405" y="1371600"/>
            <a:chExt cx="2159793" cy="2971800"/>
          </a:xfrm>
        </p:grpSpPr>
        <p:grpSp>
          <p:nvGrpSpPr>
            <p:cNvPr id="22" name="קבוצה 21"/>
            <p:cNvGrpSpPr/>
            <p:nvPr/>
          </p:nvGrpSpPr>
          <p:grpSpPr>
            <a:xfrm>
              <a:off x="3631405" y="1371600"/>
              <a:ext cx="2159793" cy="2971800"/>
              <a:chOff x="685800" y="4038600"/>
              <a:chExt cx="2159792" cy="2286000"/>
            </a:xfrm>
          </p:grpSpPr>
          <p:grpSp>
            <p:nvGrpSpPr>
              <p:cNvPr id="17" name="קבוצה 16"/>
              <p:cNvGrpSpPr/>
              <p:nvPr/>
            </p:nvGrpSpPr>
            <p:grpSpPr>
              <a:xfrm>
                <a:off x="854946" y="4581803"/>
                <a:ext cx="1940025" cy="998520"/>
                <a:chOff x="854946" y="4581803"/>
                <a:chExt cx="1940025" cy="998520"/>
              </a:xfrm>
            </p:grpSpPr>
            <p:sp>
              <p:nvSpPr>
                <p:cNvPr id="10" name="Rectangle 10"/>
                <p:cNvSpPr>
                  <a:spLocks noChangeArrowheads="1"/>
                </p:cNvSpPr>
                <p:nvPr/>
              </p:nvSpPr>
              <p:spPr bwMode="auto">
                <a:xfrm>
                  <a:off x="854946" y="4581803"/>
                  <a:ext cx="1059585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name: string</a:t>
                  </a:r>
                  <a:endParaRPr lang="en-US" sz="2400" dirty="0"/>
                </a:p>
              </p:txBody>
            </p:sp>
            <p:sp>
              <p:nvSpPr>
                <p:cNvPr id="11" name="Rectangle 11"/>
                <p:cNvSpPr>
                  <a:spLocks noChangeArrowheads="1"/>
                </p:cNvSpPr>
                <p:nvPr/>
              </p:nvSpPr>
              <p:spPr bwMode="auto">
                <a:xfrm>
                  <a:off x="858543" y="4840184"/>
                  <a:ext cx="1574149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 err="1">
                      <a:solidFill>
                        <a:srgbClr val="000000"/>
                      </a:solidFill>
                      <a:latin typeface="Arial" pitchFamily="34" charset="0"/>
                    </a:rPr>
                    <a:t>birth_year</a:t>
                  </a:r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: integer</a:t>
                  </a:r>
                  <a:endParaRPr lang="en-US" sz="2400" dirty="0"/>
                </a:p>
              </p:txBody>
            </p:sp>
            <p:sp>
              <p:nvSpPr>
                <p:cNvPr id="12" name="Rectangle 12"/>
                <p:cNvSpPr>
                  <a:spLocks noChangeArrowheads="1"/>
                </p:cNvSpPr>
                <p:nvPr/>
              </p:nvSpPr>
              <p:spPr bwMode="auto">
                <a:xfrm>
                  <a:off x="854946" y="5101914"/>
                  <a:ext cx="995465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color: string</a:t>
                  </a:r>
                  <a:endParaRPr lang="en-US" sz="2400" dirty="0"/>
                </a:p>
              </p:txBody>
            </p:sp>
            <p:sp>
              <p:nvSpPr>
                <p:cNvPr id="14" name="Rectangle 14"/>
                <p:cNvSpPr>
                  <a:spLocks noChangeArrowheads="1"/>
                </p:cNvSpPr>
                <p:nvPr/>
              </p:nvSpPr>
              <p:spPr bwMode="auto">
                <a:xfrm>
                  <a:off x="858543" y="5349491"/>
                  <a:ext cx="1936428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</a:rPr>
                    <a:t>playmates: list of Dogs</a:t>
                  </a:r>
                  <a:endParaRPr lang="en-US" sz="2400" dirty="0"/>
                </a:p>
              </p:txBody>
            </p:sp>
          </p:grpSp>
          <p:grpSp>
            <p:nvGrpSpPr>
              <p:cNvPr id="21" name="קבוצה 20"/>
              <p:cNvGrpSpPr/>
              <p:nvPr/>
            </p:nvGrpSpPr>
            <p:grpSpPr>
              <a:xfrm>
                <a:off x="685800" y="4038600"/>
                <a:ext cx="2159792" cy="2286000"/>
                <a:chOff x="685800" y="4038600"/>
                <a:chExt cx="2159792" cy="2286000"/>
              </a:xfrm>
            </p:grpSpPr>
            <p:sp>
              <p:nvSpPr>
                <p:cNvPr id="9" name="Rectangle 8"/>
                <p:cNvSpPr>
                  <a:spLocks noChangeArrowheads="1"/>
                </p:cNvSpPr>
                <p:nvPr/>
              </p:nvSpPr>
              <p:spPr bwMode="auto">
                <a:xfrm>
                  <a:off x="687289" y="4114800"/>
                  <a:ext cx="2158303" cy="2209800"/>
                </a:xfrm>
                <a:prstGeom prst="rect">
                  <a:avLst/>
                </a:prstGeom>
                <a:noFill/>
                <a:ln w="23813">
                  <a:solidFill>
                    <a:srgbClr val="808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261769" y="4038600"/>
                  <a:ext cx="1012336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 rtl="0"/>
                  <a:r>
                    <a:rPr lang="en-US" dirty="0">
                      <a:solidFill>
                        <a:srgbClr val="808000"/>
                      </a:solidFill>
                      <a:latin typeface="Arial" pitchFamily="34" charset="0"/>
                    </a:rPr>
                    <a:t>Dog</a:t>
                  </a:r>
                  <a:endParaRPr lang="en-US" sz="3200" dirty="0"/>
                </a:p>
              </p:txBody>
            </p:sp>
            <p:sp>
              <p:nvSpPr>
                <p:cNvPr id="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685800" y="4464572"/>
                  <a:ext cx="2157877" cy="767"/>
                </a:xfrm>
                <a:prstGeom prst="line">
                  <a:avLst/>
                </a:prstGeom>
                <a:noFill/>
                <a:ln w="23813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>
                  <a:off x="685800" y="5638799"/>
                  <a:ext cx="2157877" cy="6501"/>
                </a:xfrm>
                <a:prstGeom prst="line">
                  <a:avLst/>
                </a:prstGeom>
                <a:noFill/>
                <a:ln w="23813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20" name="קבוצה 19"/>
              <p:cNvGrpSpPr/>
              <p:nvPr/>
            </p:nvGrpSpPr>
            <p:grpSpPr>
              <a:xfrm>
                <a:off x="866363" y="5686581"/>
                <a:ext cx="1168590" cy="437128"/>
                <a:chOff x="866363" y="5686581"/>
                <a:chExt cx="1168590" cy="437128"/>
              </a:xfrm>
            </p:grpSpPr>
            <p:sp>
              <p:nvSpPr>
                <p:cNvPr id="18" name="Rectangle 10"/>
                <p:cNvSpPr>
                  <a:spLocks noChangeArrowheads="1"/>
                </p:cNvSpPr>
                <p:nvPr/>
              </p:nvSpPr>
              <p:spPr bwMode="auto">
                <a:xfrm>
                  <a:off x="866363" y="5686581"/>
                  <a:ext cx="1168590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 err="1">
                      <a:solidFill>
                        <a:srgbClr val="000000"/>
                      </a:solidFill>
                    </a:rPr>
                    <a:t>make_noise</a:t>
                  </a:r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()</a:t>
                  </a:r>
                  <a:endParaRPr lang="en-US" sz="2400" dirty="0"/>
                </a:p>
              </p:txBody>
            </p:sp>
            <p:sp>
              <p:nvSpPr>
                <p:cNvPr id="19" name="Rectangle 10"/>
                <p:cNvSpPr>
                  <a:spLocks noChangeArrowheads="1"/>
                </p:cNvSpPr>
                <p:nvPr/>
              </p:nvSpPr>
              <p:spPr bwMode="auto">
                <a:xfrm>
                  <a:off x="866363" y="5892877"/>
                  <a:ext cx="953787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 err="1">
                      <a:solidFill>
                        <a:srgbClr val="000000"/>
                      </a:solidFill>
                    </a:rPr>
                    <a:t>play_with</a:t>
                  </a:r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()</a:t>
                  </a:r>
                  <a:endParaRPr lang="en-US" sz="2400" dirty="0"/>
                </a:p>
              </p:txBody>
            </p:sp>
          </p:grpSp>
        </p:grp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xmlns="" id="{DB5622C5-7FD5-4201-9404-17AFA0AB8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551" y="4093216"/>
              <a:ext cx="98584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</a:rPr>
                <a:t>stop_play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()</a:t>
              </a:r>
              <a:endParaRPr lang="en-US" sz="2400" dirty="0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12AD73CF-24DE-4537-8848-24C86CEDC8D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9354" y="4073238"/>
            <a:ext cx="9208" cy="834007"/>
          </a:xfrm>
          <a:prstGeom prst="straightConnector1">
            <a:avLst/>
          </a:prstGeom>
          <a:noFill/>
          <a:ln w="76200" cap="flat" cmpd="sng" algn="ctr">
            <a:solidFill>
              <a:srgbClr val="F3750D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48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</a:t>
            </a:fld>
            <a:endParaRPr lang="en-US" altLang="he-IL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Classes represent new data types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3200" kern="0" dirty="0"/>
              <a:t>Classes have attributes and methods</a:t>
            </a:r>
            <a:endParaRPr kumimoji="0" lang="en-US" altLang="he-IL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Objects are instances of a class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Design program</a:t>
            </a:r>
            <a:r>
              <a:rPr kumimoji="0" lang="en-US" altLang="he-IL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by objects interaction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3200" kern="0" dirty="0"/>
              <a:t>Encapsulation</a:t>
            </a:r>
            <a:endParaRPr kumimoji="0" lang="en-US" altLang="he-IL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3200" kern="0" dirty="0"/>
              <a:t>Polymorphism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Operator </a:t>
            </a:r>
            <a:r>
              <a:rPr kumimoji="0" lang="en-US" altLang="he-IL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overloading</a:t>
            </a:r>
            <a:endParaRPr kumimoji="0" lang="en-US" altLang="he-IL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e-IL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Overriding Methods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add the </a:t>
            </a:r>
            <a:r>
              <a:rPr lang="en-US" altLang="he-IL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wag_tail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and related attribute we redefine the methods </a:t>
            </a:r>
            <a:r>
              <a:rPr lang="en-US" altLang="he-IL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he-IL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he-IL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altLang="he-IL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Shiba class.</a:t>
            </a:r>
            <a:endParaRPr lang="en-US" altLang="he-IL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implementation overrides the </a:t>
            </a:r>
            <a:r>
              <a:rPr lang="en-US" altLang="he-IL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he-IL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he-IL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altLang="he-IL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in class Dog.</a:t>
            </a:r>
          </a:p>
          <a:p>
            <a:pPr>
              <a:spcBef>
                <a:spcPts val="0"/>
              </a:spcBef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he-IL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he-IL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he-IL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altLang="he-IL" b="1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altLang="he-IL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called, if the object is a Shiba, it will use these methods instead.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he-IL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448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43BD8-43F4-42D8-905C-7A2D58A9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Overriding Methods - Run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20DEB3-E671-41C5-81C3-9F9C8341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3041DF9-4335-E947-8091-E34BEE4BA763}"/>
              </a:ext>
            </a:extLst>
          </p:cNvPr>
          <p:cNvSpPr txBox="1"/>
          <p:nvPr/>
        </p:nvSpPr>
        <p:spPr>
          <a:xfrm>
            <a:off x="1219200" y="1554400"/>
            <a:ext cx="5715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shiba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Shiba(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urier" pitchFamily="2" charset="0"/>
                <a:cs typeface="Courier New" panose="02070309020205020404" pitchFamily="49" charset="0"/>
              </a:rPr>
              <a:t>shib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, 2003)</a:t>
            </a:r>
          </a:p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shiba.is_tail_wagging</a:t>
            </a:r>
            <a:endParaRPr lang="en-US" sz="1600" dirty="0">
              <a:latin typeface="Courier" pitchFamily="2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False</a:t>
            </a:r>
          </a:p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shiba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name: </a:t>
            </a:r>
            <a:r>
              <a:rPr lang="en-US" sz="1600" dirty="0" err="1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shib</a:t>
            </a:r>
            <a:endParaRPr lang="en-US" sz="1600" dirty="0">
              <a:solidFill>
                <a:srgbClr val="0000FF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age: 16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color: golden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plays with: [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]</a:t>
            </a:r>
          </a:p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shiba.wag_tail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()</a:t>
            </a:r>
          </a:p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shiba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name: </a:t>
            </a:r>
            <a:r>
              <a:rPr lang="en-US" sz="1600" dirty="0" err="1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shib</a:t>
            </a:r>
            <a:endParaRPr lang="en-US" sz="1600" dirty="0">
              <a:solidFill>
                <a:srgbClr val="0000FF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age: 16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color: golden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plays with: [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]</a:t>
            </a:r>
          </a:p>
          <a:p>
            <a:pPr algn="l" rtl="0"/>
            <a:r>
              <a:rPr lang="en-US" sz="1600" dirty="0" err="1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shib</a:t>
            </a:r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 is wagging its tail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0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Cats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cat has: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of Birth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Playmates</a:t>
            </a:r>
          </a:p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cat can: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noise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with others: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playmate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playmate</a:t>
            </a: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22</a:t>
            </a:fld>
            <a:endParaRPr lang="en-US" altLang="he-IL" dirty="0"/>
          </a:p>
        </p:txBody>
      </p:sp>
      <p:pic>
        <p:nvPicPr>
          <p:cNvPr id="3074" name="Picture 2" descr="Image result for cat meme&quot;">
            <a:extLst>
              <a:ext uri="{FF2B5EF4-FFF2-40B4-BE49-F238E27FC236}">
                <a16:creationId xmlns:a16="http://schemas.microsoft.com/office/drawing/2014/main" xmlns="" id="{7791887A-3497-4BE6-AA82-CB630363F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9" t="10548" r="21201" b="10548"/>
          <a:stretch/>
        </p:blipFill>
        <p:spPr bwMode="auto">
          <a:xfrm>
            <a:off x="5638800" y="2057400"/>
            <a:ext cx="304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6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Cat - Design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23</a:t>
            </a:fld>
            <a:endParaRPr lang="en-US" alt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1066800"/>
            <a:ext cx="830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Attributes:</a:t>
            </a:r>
            <a:r>
              <a:rPr kumimoji="0" lang="en-US" altLang="he-IL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name, birth year, color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3200" kern="0" dirty="0"/>
              <a:t>Constructor: given name, year and color.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Methods: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800" i="1" kern="0" noProof="0" dirty="0" err="1">
                <a:solidFill>
                  <a:srgbClr val="0000FF"/>
                </a:solidFill>
              </a:rPr>
              <a:t>play_with</a:t>
            </a:r>
            <a:r>
              <a:rPr lang="en-US" altLang="he-IL" sz="2800" i="1" kern="0" noProof="0" dirty="0">
                <a:solidFill>
                  <a:srgbClr val="0000FF"/>
                </a:solidFill>
              </a:rPr>
              <a:t>(</a:t>
            </a:r>
            <a:r>
              <a:rPr lang="en-US" altLang="he-IL" sz="2800" i="1" kern="0" dirty="0" err="1">
                <a:solidFill>
                  <a:srgbClr val="0000FF"/>
                </a:solidFill>
              </a:rPr>
              <a:t>s</a:t>
            </a:r>
            <a:r>
              <a:rPr lang="en-US" altLang="he-IL" sz="2800" i="1" kern="0" noProof="0" dirty="0">
                <a:solidFill>
                  <a:srgbClr val="0000FF"/>
                </a:solidFill>
              </a:rPr>
              <a:t>elf, other</a:t>
            </a:r>
            <a:r>
              <a:rPr lang="en-US" altLang="he-IL" sz="2800" kern="0" noProof="0" dirty="0">
                <a:solidFill>
                  <a:srgbClr val="0000FF"/>
                </a:solidFill>
              </a:rPr>
              <a:t>)</a:t>
            </a:r>
            <a:r>
              <a:rPr lang="en-US" altLang="he-IL" sz="2800" kern="0" noProof="0" dirty="0"/>
              <a:t>: </a:t>
            </a:r>
            <a:r>
              <a:rPr lang="en-US" altLang="he-IL" sz="2800" kern="0" dirty="0"/>
              <a:t>add </a:t>
            </a:r>
            <a:r>
              <a:rPr lang="en-US" altLang="he-IL" sz="2800" i="1" kern="0" dirty="0"/>
              <a:t>other </a:t>
            </a:r>
            <a:r>
              <a:rPr lang="en-US" altLang="he-IL" sz="2800" kern="0" dirty="0"/>
              <a:t>to the list of playmates in case it is not already there </a:t>
            </a:r>
            <a:r>
              <a:rPr lang="en-US" altLang="he-IL" sz="2800" b="1" kern="0" dirty="0"/>
              <a:t>and </a:t>
            </a:r>
            <a:r>
              <a:rPr lang="en-US" altLang="he-IL" sz="2800" i="1" kern="0" dirty="0"/>
              <a:t>other</a:t>
            </a:r>
            <a:r>
              <a:rPr lang="en-US" altLang="he-IL" sz="2800" b="1" kern="0" dirty="0"/>
              <a:t> is also a Cat </a:t>
            </a:r>
            <a:r>
              <a:rPr lang="en-US" altLang="he-IL" sz="2800" kern="0" dirty="0"/>
              <a:t>(cats are snobs).</a:t>
            </a:r>
            <a:endParaRPr lang="en-US" altLang="he-IL" sz="2800" i="1" kern="0" noProof="0" dirty="0"/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kumimoji="0" lang="en-US" altLang="he-IL" sz="2800" b="0" i="1" u="none" strike="noStrike" kern="0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stop_play</a:t>
            </a:r>
            <a:r>
              <a:rPr kumimoji="0" lang="en-US" altLang="he-IL" sz="2800" b="0" i="1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(self</a:t>
            </a:r>
            <a:r>
              <a:rPr kumimoji="0" lang="en-US" altLang="he-IL" sz="28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,</a:t>
            </a:r>
            <a:r>
              <a:rPr kumimoji="0" lang="en-US" altLang="he-IL" sz="2800" b="0" i="0" u="none" strike="noStrike" kern="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lang="en-US" altLang="he-IL" sz="2800" i="1" kern="0" dirty="0">
                <a:solidFill>
                  <a:srgbClr val="0000FF"/>
                </a:solidFill>
              </a:rPr>
              <a:t>other</a:t>
            </a:r>
            <a:r>
              <a:rPr kumimoji="0" lang="en-US" altLang="he-IL" sz="28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)</a:t>
            </a:r>
            <a:r>
              <a:rPr kumimoji="0" lang="en-US" altLang="he-IL" sz="28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</a:rPr>
              <a:t>: </a:t>
            </a:r>
            <a:r>
              <a:rPr lang="en-US" altLang="he-IL" sz="2800" kern="0" dirty="0"/>
              <a:t>checks if </a:t>
            </a:r>
            <a:r>
              <a:rPr lang="en-US" altLang="he-IL" sz="2800" i="1" kern="0" dirty="0"/>
              <a:t>other</a:t>
            </a:r>
            <a:r>
              <a:rPr lang="en-US" altLang="he-IL" sz="2800" kern="0" dirty="0"/>
              <a:t> is in playmates, removes it if true</a:t>
            </a:r>
            <a:r>
              <a:rPr lang="en-US" altLang="he-IL" sz="2800" i="1" kern="0" dirty="0"/>
              <a:t>.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800" i="1" kern="0" dirty="0" err="1">
                <a:solidFill>
                  <a:srgbClr val="0000FF"/>
                </a:solidFill>
              </a:rPr>
              <a:t>make_noise</a:t>
            </a:r>
            <a:r>
              <a:rPr lang="en-US" altLang="he-IL" sz="2800" i="1" kern="0" dirty="0">
                <a:solidFill>
                  <a:srgbClr val="0000FF"/>
                </a:solidFill>
              </a:rPr>
              <a:t>(self): </a:t>
            </a:r>
            <a:r>
              <a:rPr lang="en-US" altLang="he-IL" sz="2800" i="1" kern="0" dirty="0"/>
              <a:t>returns cat noises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800" i="1" kern="0" dirty="0">
                <a:solidFill>
                  <a:srgbClr val="0000FF"/>
                </a:solidFill>
              </a:rPr>
              <a:t>__</a:t>
            </a:r>
            <a:r>
              <a:rPr lang="en-US" altLang="he-IL" sz="2800" i="1" kern="0" dirty="0" err="1">
                <a:solidFill>
                  <a:srgbClr val="0000FF"/>
                </a:solidFill>
              </a:rPr>
              <a:t>repr</a:t>
            </a:r>
            <a:r>
              <a:rPr lang="en-US" altLang="he-IL" sz="2800" i="1" kern="0" dirty="0">
                <a:solidFill>
                  <a:srgbClr val="0000FF"/>
                </a:solidFill>
              </a:rPr>
              <a:t>__(self): </a:t>
            </a:r>
            <a:r>
              <a:rPr lang="en-US" altLang="he-IL" sz="2800" i="1" kern="0" dirty="0"/>
              <a:t>Pretty print attributes</a:t>
            </a:r>
            <a:endParaRPr lang="en-US" altLang="he-IL" sz="2800" i="1" kern="0" dirty="0">
              <a:solidFill>
                <a:srgbClr val="0000FF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e-IL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858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486561" y="-762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Cat - Implementation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24</a:t>
            </a:fld>
            <a:endParaRPr lang="en-US" altLang="he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76B8CC3-18B9-4887-8BF1-67BDC5B6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87" y="1030357"/>
            <a:ext cx="8033159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0" hangingPunct="0"/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color):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self.name,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color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return "meow! meow!"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other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and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7030A0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isinstance</a:t>
            </a:r>
            <a:r>
              <a:rPr lang="en-US" altLang="en-US" sz="1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(other, Cat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):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self.playmates.append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stop_play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if other 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self.playmates.remove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age =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get_current_year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{self.name}\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nage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{age}\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}\n"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"plays with: [\n"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playmate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f"\t {playmate.name}\n"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"]"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result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64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Inheritance: Cats and Dogs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said that inheritance reflects an </a:t>
            </a:r>
            <a:r>
              <a:rPr lang="en-US" altLang="he-IL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is-a 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between derived and base class.</a:t>
            </a:r>
          </a:p>
          <a:p>
            <a:pPr marL="0" indent="360363"/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code is duplicated between Cat and Dog.</a:t>
            </a:r>
          </a:p>
          <a:p>
            <a:pPr marL="0" indent="360363"/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</a:t>
            </a:r>
            <a:r>
              <a:rPr lang="en-US" altLang="he-IL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Dog</a:t>
            </a:r>
          </a:p>
          <a:p>
            <a:pPr marL="0" indent="360363"/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 </a:t>
            </a:r>
            <a:r>
              <a:rPr lang="en-US" altLang="he-IL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Cat</a:t>
            </a:r>
          </a:p>
          <a:p>
            <a:pPr marL="0" indent="360363"/>
            <a:r>
              <a:rPr lang="en-US" altLang="he-IL" sz="2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a base class for both.</a:t>
            </a:r>
          </a:p>
          <a:p>
            <a:pPr marL="400050" lvl="1" indent="360363"/>
            <a:r>
              <a:rPr lang="en-US" altLang="he-IL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good name would be Pet or Animal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76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486561" y="-762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Pet - Implementation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26</a:t>
            </a:fld>
            <a:endParaRPr lang="en-US" altLang="he-I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76B8CC3-18B9-4887-8BF1-67BDC5B6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81" y="860822"/>
            <a:ext cx="8033159" cy="55399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0" hangingPunct="0"/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Pet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color):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self.name,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color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lang="en-US" altLang="en-US" sz="1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raise </a:t>
            </a:r>
            <a:r>
              <a:rPr lang="en-US" altLang="en-US" sz="1400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NotImplementedError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other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self.playmates.append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stop_play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other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self.playmates.remove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age =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get_current_year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{self.name}\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nage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{age}\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}\n"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"plays with: [\n"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playmate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f"\t {playmate.name}\n"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"]"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result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xmlns="" id="{0E6EE768-C2BC-8447-B32F-F119A5337DD6}"/>
              </a:ext>
            </a:extLst>
          </p:cNvPr>
          <p:cNvSpPr/>
          <p:nvPr/>
        </p:nvSpPr>
        <p:spPr bwMode="auto">
          <a:xfrm>
            <a:off x="4953000" y="2209800"/>
            <a:ext cx="3886200" cy="1143000"/>
          </a:xfrm>
          <a:prstGeom prst="cloudCallout">
            <a:avLst>
              <a:gd name="adj1" fmla="val -66317"/>
              <a:gd name="adj2" fmla="val -34734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 classes will implement this method</a:t>
            </a:r>
          </a:p>
        </p:txBody>
      </p:sp>
    </p:spTree>
    <p:extLst>
      <p:ext uri="{BB962C8B-B14F-4D97-AF65-F5344CB8AC3E}">
        <p14:creationId xmlns:p14="http://schemas.microsoft.com/office/powerpoint/2010/main" val="243891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486561" y="-762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Classes Dog, Cat and Shiba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27</a:t>
            </a:fld>
            <a:endParaRPr lang="en-US" altLang="he-IL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FA452CC-BC97-4D23-8B0B-F3F37507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66" y="838200"/>
            <a:ext cx="774653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Dog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(Pet):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woof! woof!"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Cat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(Pet):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return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"meow! meow!"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other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not 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and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(other, Cat):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self.playmates.append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Shiba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(Dog):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().__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__(name,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"golden"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wag_tail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def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().__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__()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if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self.is_tail_wagging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f"\n{self.name} is wagging its tail"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return result</a:t>
            </a: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Diagram - Updated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28</a:t>
            </a:fld>
            <a:endParaRPr lang="en-US" altLang="he-IL"/>
          </a:p>
        </p:txBody>
      </p:sp>
      <p:cxnSp>
        <p:nvCxnSpPr>
          <p:cNvPr id="39" name="מחבר חץ ישר 38"/>
          <p:cNvCxnSpPr>
            <a:cxnSpLocks/>
          </p:cNvCxnSpPr>
          <p:nvPr/>
        </p:nvCxnSpPr>
        <p:spPr bwMode="auto">
          <a:xfrm>
            <a:off x="2680012" y="4572001"/>
            <a:ext cx="901388" cy="99059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922988AC-C1C4-4789-9F21-C3E02C6ACDEA}"/>
              </a:ext>
            </a:extLst>
          </p:cNvPr>
          <p:cNvGrpSpPr/>
          <p:nvPr/>
        </p:nvGrpSpPr>
        <p:grpSpPr>
          <a:xfrm>
            <a:off x="3415904" y="1143000"/>
            <a:ext cx="2153792" cy="2362200"/>
            <a:chOff x="3631405" y="1371600"/>
            <a:chExt cx="2159793" cy="2971800"/>
          </a:xfrm>
        </p:grpSpPr>
        <p:grpSp>
          <p:nvGrpSpPr>
            <p:cNvPr id="59" name="קבוצה 21">
              <a:extLst>
                <a:ext uri="{FF2B5EF4-FFF2-40B4-BE49-F238E27FC236}">
                  <a16:creationId xmlns:a16="http://schemas.microsoft.com/office/drawing/2014/main" xmlns="" id="{3547C8EB-6974-4A9B-9279-A273F26038D0}"/>
                </a:ext>
              </a:extLst>
            </p:cNvPr>
            <p:cNvGrpSpPr/>
            <p:nvPr/>
          </p:nvGrpSpPr>
          <p:grpSpPr>
            <a:xfrm>
              <a:off x="3631405" y="1371600"/>
              <a:ext cx="2159793" cy="2971800"/>
              <a:chOff x="685800" y="4038600"/>
              <a:chExt cx="2159792" cy="2286000"/>
            </a:xfrm>
          </p:grpSpPr>
          <p:grpSp>
            <p:nvGrpSpPr>
              <p:cNvPr id="61" name="קבוצה 16">
                <a:extLst>
                  <a:ext uri="{FF2B5EF4-FFF2-40B4-BE49-F238E27FC236}">
                    <a16:creationId xmlns:a16="http://schemas.microsoft.com/office/drawing/2014/main" xmlns="" id="{F14B85D8-E3FD-463A-AA9A-250E7B5F3C35}"/>
                  </a:ext>
                </a:extLst>
              </p:cNvPr>
              <p:cNvGrpSpPr/>
              <p:nvPr/>
            </p:nvGrpSpPr>
            <p:grpSpPr>
              <a:xfrm>
                <a:off x="858543" y="4581803"/>
                <a:ext cx="1936428" cy="998520"/>
                <a:chOff x="858543" y="4581803"/>
                <a:chExt cx="1936428" cy="998520"/>
              </a:xfrm>
            </p:grpSpPr>
            <p:sp>
              <p:nvSpPr>
                <p:cNvPr id="70" name="Rectangle 10">
                  <a:extLst>
                    <a:ext uri="{FF2B5EF4-FFF2-40B4-BE49-F238E27FC236}">
                      <a16:creationId xmlns:a16="http://schemas.microsoft.com/office/drawing/2014/main" xmlns="" id="{9E7BDA1C-CA4D-448B-AD7C-4D6D577BA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5287" y="4581803"/>
                  <a:ext cx="1059585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name: string</a:t>
                  </a:r>
                  <a:endParaRPr lang="en-US" sz="2400" dirty="0"/>
                </a:p>
              </p:txBody>
            </p:sp>
            <p:sp>
              <p:nvSpPr>
                <p:cNvPr id="71" name="Rectangle 11">
                  <a:extLst>
                    <a:ext uri="{FF2B5EF4-FFF2-40B4-BE49-F238E27FC236}">
                      <a16:creationId xmlns:a16="http://schemas.microsoft.com/office/drawing/2014/main" xmlns="" id="{70D83958-AACB-4715-9644-0D2967867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" y="4840184"/>
                  <a:ext cx="1574149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 err="1">
                      <a:solidFill>
                        <a:srgbClr val="000000"/>
                      </a:solidFill>
                      <a:latin typeface="Arial" pitchFamily="34" charset="0"/>
                    </a:rPr>
                    <a:t>birth_year</a:t>
                  </a:r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: integer</a:t>
                  </a:r>
                  <a:endParaRPr lang="en-US" sz="2400" dirty="0"/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xmlns="" id="{7DBCADB2-A694-443A-BDA8-6ACE20221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6363" y="5109469"/>
                  <a:ext cx="995465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color: string</a:t>
                  </a:r>
                  <a:endParaRPr lang="en-US" sz="2400" dirty="0"/>
                </a:p>
              </p:txBody>
            </p:sp>
            <p:sp>
              <p:nvSpPr>
                <p:cNvPr id="73" name="Rectangle 14">
                  <a:extLst>
                    <a:ext uri="{FF2B5EF4-FFF2-40B4-BE49-F238E27FC236}">
                      <a16:creationId xmlns:a16="http://schemas.microsoft.com/office/drawing/2014/main" xmlns="" id="{F2A8C8B0-3FED-4C7A-A6A8-8DD3A1D98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8543" y="5349491"/>
                  <a:ext cx="1936428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</a:rPr>
                    <a:t>playmates: list of Dogs</a:t>
                  </a:r>
                  <a:endParaRPr lang="en-US" sz="2400" dirty="0"/>
                </a:p>
              </p:txBody>
            </p:sp>
          </p:grpSp>
          <p:grpSp>
            <p:nvGrpSpPr>
              <p:cNvPr id="62" name="קבוצה 20">
                <a:extLst>
                  <a:ext uri="{FF2B5EF4-FFF2-40B4-BE49-F238E27FC236}">
                    <a16:creationId xmlns:a16="http://schemas.microsoft.com/office/drawing/2014/main" xmlns="" id="{47063494-9D2B-422A-AB3A-C2481C1D2E50}"/>
                  </a:ext>
                </a:extLst>
              </p:cNvPr>
              <p:cNvGrpSpPr/>
              <p:nvPr/>
            </p:nvGrpSpPr>
            <p:grpSpPr>
              <a:xfrm>
                <a:off x="685800" y="4038600"/>
                <a:ext cx="2159792" cy="2286000"/>
                <a:chOff x="685800" y="4038600"/>
                <a:chExt cx="2159792" cy="2286000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xmlns="" id="{7392632F-7627-428A-BF41-591C40409D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7289" y="4114800"/>
                  <a:ext cx="2158303" cy="2209800"/>
                </a:xfrm>
                <a:prstGeom prst="rect">
                  <a:avLst/>
                </a:prstGeom>
                <a:noFill/>
                <a:ln w="23813">
                  <a:solidFill>
                    <a:srgbClr val="808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67" name="Rectangle 13">
                  <a:extLst>
                    <a:ext uri="{FF2B5EF4-FFF2-40B4-BE49-F238E27FC236}">
                      <a16:creationId xmlns:a16="http://schemas.microsoft.com/office/drawing/2014/main" xmlns="" id="{3C2B809E-7730-415A-9842-C970920B44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1769" y="4038600"/>
                  <a:ext cx="1012336" cy="3788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 rtl="0"/>
                  <a:r>
                    <a:rPr lang="en-US" dirty="0">
                      <a:solidFill>
                        <a:srgbClr val="808000"/>
                      </a:solidFill>
                      <a:latin typeface="Arial" pitchFamily="34" charset="0"/>
                    </a:rPr>
                    <a:t>Pet</a:t>
                  </a:r>
                  <a:endParaRPr lang="en-US" sz="3200" dirty="0"/>
                </a:p>
              </p:txBody>
            </p:sp>
            <p:sp>
              <p:nvSpPr>
                <p:cNvPr id="68" name="Line 9">
                  <a:extLst>
                    <a:ext uri="{FF2B5EF4-FFF2-40B4-BE49-F238E27FC236}">
                      <a16:creationId xmlns:a16="http://schemas.microsoft.com/office/drawing/2014/main" xmlns="" id="{E3949B8C-8D5E-44F0-AEB5-93876F138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85800" y="4464572"/>
                  <a:ext cx="2157877" cy="767"/>
                </a:xfrm>
                <a:prstGeom prst="line">
                  <a:avLst/>
                </a:prstGeom>
                <a:noFill/>
                <a:ln w="23813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69" name="Line 9">
                  <a:extLst>
                    <a:ext uri="{FF2B5EF4-FFF2-40B4-BE49-F238E27FC236}">
                      <a16:creationId xmlns:a16="http://schemas.microsoft.com/office/drawing/2014/main" xmlns="" id="{EA5C6273-36A4-404F-8691-2D9E333AA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5800" y="5638799"/>
                  <a:ext cx="2157877" cy="6501"/>
                </a:xfrm>
                <a:prstGeom prst="line">
                  <a:avLst/>
                </a:prstGeom>
                <a:noFill/>
                <a:ln w="23813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63" name="קבוצה 19">
                <a:extLst>
                  <a:ext uri="{FF2B5EF4-FFF2-40B4-BE49-F238E27FC236}">
                    <a16:creationId xmlns:a16="http://schemas.microsoft.com/office/drawing/2014/main" xmlns="" id="{441E6959-78AD-41F1-A2C8-4F542598A9E7}"/>
                  </a:ext>
                </a:extLst>
              </p:cNvPr>
              <p:cNvGrpSpPr/>
              <p:nvPr/>
            </p:nvGrpSpPr>
            <p:grpSpPr>
              <a:xfrm>
                <a:off x="887202" y="5686251"/>
                <a:ext cx="1168590" cy="448968"/>
                <a:chOff x="887202" y="5686251"/>
                <a:chExt cx="1168590" cy="448968"/>
              </a:xfrm>
            </p:grpSpPr>
            <p:sp>
              <p:nvSpPr>
                <p:cNvPr id="64" name="Rectangle 10">
                  <a:extLst>
                    <a:ext uri="{FF2B5EF4-FFF2-40B4-BE49-F238E27FC236}">
                      <a16:creationId xmlns:a16="http://schemas.microsoft.com/office/drawing/2014/main" xmlns="" id="{29FC9437-55C0-470B-B360-BF9EDD5FE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202" y="5686251"/>
                  <a:ext cx="1168590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 err="1">
                      <a:solidFill>
                        <a:srgbClr val="000000"/>
                      </a:solidFill>
                    </a:rPr>
                    <a:t>make_noise</a:t>
                  </a:r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()</a:t>
                  </a:r>
                  <a:endParaRPr lang="en-US" sz="2400" dirty="0"/>
                </a:p>
              </p:txBody>
            </p:sp>
            <p:sp>
              <p:nvSpPr>
                <p:cNvPr id="65" name="Rectangle 10">
                  <a:extLst>
                    <a:ext uri="{FF2B5EF4-FFF2-40B4-BE49-F238E27FC236}">
                      <a16:creationId xmlns:a16="http://schemas.microsoft.com/office/drawing/2014/main" xmlns="" id="{E2AA5660-C29D-4756-900D-FEE8E628B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7202" y="5904387"/>
                  <a:ext cx="953787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 err="1">
                      <a:solidFill>
                        <a:srgbClr val="000000"/>
                      </a:solidFill>
                    </a:rPr>
                    <a:t>play_with</a:t>
                  </a:r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()</a:t>
                  </a:r>
                  <a:endParaRPr lang="en-US" sz="2400" dirty="0"/>
                </a:p>
              </p:txBody>
            </p:sp>
          </p:grpSp>
        </p:grpSp>
        <p:sp>
          <p:nvSpPr>
            <p:cNvPr id="60" name="Rectangle 10">
              <a:extLst>
                <a:ext uri="{FF2B5EF4-FFF2-40B4-BE49-F238E27FC236}">
                  <a16:creationId xmlns:a16="http://schemas.microsoft.com/office/drawing/2014/main" xmlns="" id="{FF28FA69-48D4-460C-9414-A7925B6F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017" y="4060330"/>
              <a:ext cx="98584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</a:rPr>
                <a:t>stop_play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()</a:t>
              </a:r>
              <a:endParaRPr lang="en-US" sz="2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48E6C4F-C7AC-4D94-838C-CA4E5B33B9A0}"/>
              </a:ext>
            </a:extLst>
          </p:cNvPr>
          <p:cNvGrpSpPr/>
          <p:nvPr/>
        </p:nvGrpSpPr>
        <p:grpSpPr>
          <a:xfrm>
            <a:off x="6425087" y="3946963"/>
            <a:ext cx="2438400" cy="1541307"/>
            <a:chOff x="609599" y="4707093"/>
            <a:chExt cx="2438400" cy="1693708"/>
          </a:xfrm>
        </p:grpSpPr>
        <p:grpSp>
          <p:nvGrpSpPr>
            <p:cNvPr id="76" name="קבוצה 20">
              <a:extLst>
                <a:ext uri="{FF2B5EF4-FFF2-40B4-BE49-F238E27FC236}">
                  <a16:creationId xmlns:a16="http://schemas.microsoft.com/office/drawing/2014/main" xmlns="" id="{EB71580E-8058-4436-ACCC-6B30E9C691E0}"/>
                </a:ext>
              </a:extLst>
            </p:cNvPr>
            <p:cNvGrpSpPr/>
            <p:nvPr/>
          </p:nvGrpSpPr>
          <p:grpSpPr>
            <a:xfrm>
              <a:off x="609599" y="4707093"/>
              <a:ext cx="2438400" cy="1693708"/>
              <a:chOff x="669775" y="4087252"/>
              <a:chExt cx="1640832" cy="1399148"/>
            </a:xfrm>
          </p:grpSpPr>
          <p:sp>
            <p:nvSpPr>
              <p:cNvPr id="78" name="Rectangle 8">
                <a:extLst>
                  <a:ext uri="{FF2B5EF4-FFF2-40B4-BE49-F238E27FC236}">
                    <a16:creationId xmlns:a16="http://schemas.microsoft.com/office/drawing/2014/main" xmlns="" id="{1EFC0CC9-BE12-4F67-BF6B-B8182A7A4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289" y="4114800"/>
                <a:ext cx="1623318" cy="13716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9" name="Rectangle 13">
                <a:extLst>
                  <a:ext uri="{FF2B5EF4-FFF2-40B4-BE49-F238E27FC236}">
                    <a16:creationId xmlns:a16="http://schemas.microsoft.com/office/drawing/2014/main" xmlns="" id="{7DA66175-33B3-4A4A-8A64-2401ED97A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036" y="4087252"/>
                <a:ext cx="1012336" cy="447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Cat</a:t>
                </a:r>
                <a:endParaRPr lang="en-US" sz="3200" dirty="0"/>
              </a:p>
            </p:txBody>
          </p:sp>
          <p:sp>
            <p:nvSpPr>
              <p:cNvPr id="80" name="Line 9">
                <a:extLst>
                  <a:ext uri="{FF2B5EF4-FFF2-40B4-BE49-F238E27FC236}">
                    <a16:creationId xmlns:a16="http://schemas.microsoft.com/office/drawing/2014/main" xmlns="" id="{528DD7F8-CF4A-4C55-8D48-36CF582BA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775" y="4542183"/>
                <a:ext cx="1640832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1" name="Line 9">
                <a:extLst>
                  <a:ext uri="{FF2B5EF4-FFF2-40B4-BE49-F238E27FC236}">
                    <a16:creationId xmlns:a16="http://schemas.microsoft.com/office/drawing/2014/main" xmlns="" id="{578B6B1E-2BB4-4D0A-9682-84E8172AA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799" y="4828503"/>
                <a:ext cx="162480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2" name="Rectangle 10">
              <a:extLst>
                <a:ext uri="{FF2B5EF4-FFF2-40B4-BE49-F238E27FC236}">
                  <a16:creationId xmlns:a16="http://schemas.microsoft.com/office/drawing/2014/main" xmlns="" id="{DFE34F8C-435D-47A7-AFEB-37B16D738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18" y="5985388"/>
              <a:ext cx="953788" cy="300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</a:rPr>
                <a:t>play_with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()</a:t>
              </a:r>
              <a:endParaRPr lang="en-US" sz="2400" dirty="0"/>
            </a:p>
          </p:txBody>
        </p:sp>
        <p:sp>
          <p:nvSpPr>
            <p:cNvPr id="83" name="Rectangle 10">
              <a:extLst>
                <a:ext uri="{FF2B5EF4-FFF2-40B4-BE49-F238E27FC236}">
                  <a16:creationId xmlns:a16="http://schemas.microsoft.com/office/drawing/2014/main" xmlns="" id="{6E8EA349-4DB8-43C5-8C2C-B82A6C30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18" y="5694051"/>
              <a:ext cx="1168591" cy="300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</a:rPr>
                <a:t>make_noise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()</a:t>
              </a:r>
              <a:endParaRPr lang="en-US" sz="24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6093C0A2-39B7-499A-8C59-743C9B16B25A}"/>
              </a:ext>
            </a:extLst>
          </p:cNvPr>
          <p:cNvGrpSpPr/>
          <p:nvPr/>
        </p:nvGrpSpPr>
        <p:grpSpPr>
          <a:xfrm>
            <a:off x="267638" y="3946963"/>
            <a:ext cx="2412374" cy="1250076"/>
            <a:chOff x="622613" y="4646064"/>
            <a:chExt cx="2438400" cy="1754738"/>
          </a:xfrm>
        </p:grpSpPr>
        <p:grpSp>
          <p:nvGrpSpPr>
            <p:cNvPr id="85" name="קבוצה 20">
              <a:extLst>
                <a:ext uri="{FF2B5EF4-FFF2-40B4-BE49-F238E27FC236}">
                  <a16:creationId xmlns:a16="http://schemas.microsoft.com/office/drawing/2014/main" xmlns="" id="{D6A08C08-E13A-4B11-9530-F0584BE60C8F}"/>
                </a:ext>
              </a:extLst>
            </p:cNvPr>
            <p:cNvGrpSpPr/>
            <p:nvPr/>
          </p:nvGrpSpPr>
          <p:grpSpPr>
            <a:xfrm>
              <a:off x="622613" y="4646064"/>
              <a:ext cx="2438400" cy="1754738"/>
              <a:chOff x="678532" y="4036836"/>
              <a:chExt cx="1640832" cy="1449564"/>
            </a:xfrm>
          </p:grpSpPr>
          <p:sp>
            <p:nvSpPr>
              <p:cNvPr id="88" name="Rectangle 8">
                <a:extLst>
                  <a:ext uri="{FF2B5EF4-FFF2-40B4-BE49-F238E27FC236}">
                    <a16:creationId xmlns:a16="http://schemas.microsoft.com/office/drawing/2014/main" xmlns="" id="{B5FE18E7-0631-4413-A4F0-A88E7E6B5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289" y="4114800"/>
                <a:ext cx="1623318" cy="13716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89" name="Rectangle 13">
                <a:extLst>
                  <a:ext uri="{FF2B5EF4-FFF2-40B4-BE49-F238E27FC236}">
                    <a16:creationId xmlns:a16="http://schemas.microsoft.com/office/drawing/2014/main" xmlns="" id="{358C7E27-337E-4E3D-8F2D-41CF76065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285" y="4036836"/>
                <a:ext cx="869811" cy="5710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Dog</a:t>
                </a:r>
                <a:endParaRPr lang="en-US" sz="3200" dirty="0"/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xmlns="" id="{432C5460-C71C-485A-A4EF-39007E849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532" y="4620555"/>
                <a:ext cx="1640832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1" name="Line 9">
                <a:extLst>
                  <a:ext uri="{FF2B5EF4-FFF2-40B4-BE49-F238E27FC236}">
                    <a16:creationId xmlns:a16="http://schemas.microsoft.com/office/drawing/2014/main" xmlns="" id="{392962EE-8312-4220-8D0F-95E275613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289" y="4976276"/>
                <a:ext cx="162480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xmlns="" id="{BA656EC8-3230-4B7A-BC89-24C22C6F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36" y="5901305"/>
              <a:ext cx="1168591" cy="300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</a:rPr>
                <a:t>make_noise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()</a:t>
              </a:r>
              <a:endParaRPr lang="en-US" sz="2400" dirty="0"/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7A09F51D-1DBF-4F3A-B702-8A763BCB80FE}"/>
              </a:ext>
            </a:extLst>
          </p:cNvPr>
          <p:cNvCxnSpPr>
            <a:cxnSpLocks/>
            <a:stCxn id="79" idx="0"/>
            <a:endCxn id="66" idx="2"/>
          </p:cNvCxnSpPr>
          <p:nvPr/>
        </p:nvCxnSpPr>
        <p:spPr bwMode="auto">
          <a:xfrm rot="16200000" flipV="1">
            <a:off x="5853988" y="2144756"/>
            <a:ext cx="441763" cy="316265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3750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C84CE3DC-B6E6-4597-BA12-E376D643D51E}"/>
              </a:ext>
            </a:extLst>
          </p:cNvPr>
          <p:cNvCxnSpPr>
            <a:stCxn id="89" idx="0"/>
            <a:endCxn id="66" idx="2"/>
          </p:cNvCxnSpPr>
          <p:nvPr/>
        </p:nvCxnSpPr>
        <p:spPr bwMode="auto">
          <a:xfrm rot="5400000" flipH="1" flipV="1">
            <a:off x="2756365" y="2209785"/>
            <a:ext cx="441763" cy="3032594"/>
          </a:xfrm>
          <a:prstGeom prst="bentConnector3">
            <a:avLst/>
          </a:prstGeom>
          <a:noFill/>
          <a:ln w="38100" cap="flat" cmpd="sng" algn="ctr">
            <a:solidFill>
              <a:srgbClr val="F3750D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2" name="קבוצה 36">
            <a:extLst>
              <a:ext uri="{FF2B5EF4-FFF2-40B4-BE49-F238E27FC236}">
                <a16:creationId xmlns:a16="http://schemas.microsoft.com/office/drawing/2014/main" xmlns="" id="{C9C1E8A1-427C-45A7-AC31-F3C039238D8F}"/>
              </a:ext>
            </a:extLst>
          </p:cNvPr>
          <p:cNvGrpSpPr/>
          <p:nvPr/>
        </p:nvGrpSpPr>
        <p:grpSpPr>
          <a:xfrm>
            <a:off x="241749" y="5308453"/>
            <a:ext cx="2438400" cy="1447799"/>
            <a:chOff x="4648200" y="4038601"/>
            <a:chExt cx="2438400" cy="1447799"/>
          </a:xfrm>
        </p:grpSpPr>
        <p:sp>
          <p:nvSpPr>
            <p:cNvPr id="93" name="Rectangle 10">
              <a:extLst>
                <a:ext uri="{FF2B5EF4-FFF2-40B4-BE49-F238E27FC236}">
                  <a16:creationId xmlns:a16="http://schemas.microsoft.com/office/drawing/2014/main" xmlns="" id="{F3C1B711-DC17-4338-8F74-F5D33E2F4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316" y="4671348"/>
              <a:ext cx="2123979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</a:rPr>
                <a:t>i</a:t>
              </a:r>
              <a:r>
                <a:rPr lang="en-US" sz="1500" dirty="0" err="1">
                  <a:solidFill>
                    <a:srgbClr val="000000"/>
                  </a:solidFill>
                  <a:latin typeface="Arial" pitchFamily="34" charset="0"/>
                </a:rPr>
                <a:t>s_tail_wagging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sz="1500" dirty="0" err="1">
                  <a:solidFill>
                    <a:srgbClr val="000000"/>
                  </a:solidFill>
                  <a:latin typeface="Arial" pitchFamily="34" charset="0"/>
                </a:rPr>
                <a:t>boolean</a:t>
              </a:r>
              <a:endParaRPr lang="en-US" sz="2400" dirty="0"/>
            </a:p>
          </p:txBody>
        </p:sp>
        <p:grpSp>
          <p:nvGrpSpPr>
            <p:cNvPr id="94" name="קבוצה 20">
              <a:extLst>
                <a:ext uri="{FF2B5EF4-FFF2-40B4-BE49-F238E27FC236}">
                  <a16:creationId xmlns:a16="http://schemas.microsoft.com/office/drawing/2014/main" xmlns="" id="{535E5FE7-D477-4258-AD28-7EA93BF82B1E}"/>
                </a:ext>
              </a:extLst>
            </p:cNvPr>
            <p:cNvGrpSpPr/>
            <p:nvPr/>
          </p:nvGrpSpPr>
          <p:grpSpPr>
            <a:xfrm>
              <a:off x="4648200" y="4038601"/>
              <a:ext cx="2438400" cy="1447799"/>
              <a:chOff x="669776" y="4038601"/>
              <a:chExt cx="1640832" cy="1447799"/>
            </a:xfrm>
          </p:grpSpPr>
          <p:sp>
            <p:nvSpPr>
              <p:cNvPr id="96" name="Rectangle 8">
                <a:extLst>
                  <a:ext uri="{FF2B5EF4-FFF2-40B4-BE49-F238E27FC236}">
                    <a16:creationId xmlns:a16="http://schemas.microsoft.com/office/drawing/2014/main" xmlns="" id="{64DBED72-C1A5-4A8D-B19B-E298776A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289" y="4114800"/>
                <a:ext cx="1623318" cy="13716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7" name="Rectangle 13">
                <a:extLst>
                  <a:ext uri="{FF2B5EF4-FFF2-40B4-BE49-F238E27FC236}">
                    <a16:creationId xmlns:a16="http://schemas.microsoft.com/office/drawing/2014/main" xmlns="" id="{FFA93173-32DF-4BCD-BA95-E984083C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780" y="4038601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Shiba</a:t>
                </a:r>
                <a:endParaRPr lang="en-US" sz="3200" dirty="0"/>
              </a:p>
            </p:txBody>
          </p:sp>
          <p:sp>
            <p:nvSpPr>
              <p:cNvPr id="98" name="Line 9">
                <a:extLst>
                  <a:ext uri="{FF2B5EF4-FFF2-40B4-BE49-F238E27FC236}">
                    <a16:creationId xmlns:a16="http://schemas.microsoft.com/office/drawing/2014/main" xmlns="" id="{18E6C154-7416-4BD2-A2B0-E5A59B4A3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776" y="4572000"/>
                <a:ext cx="1640832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" name="Line 9">
                <a:extLst>
                  <a:ext uri="{FF2B5EF4-FFF2-40B4-BE49-F238E27FC236}">
                    <a16:creationId xmlns:a16="http://schemas.microsoft.com/office/drawing/2014/main" xmlns="" id="{8075A09C-7330-4360-93BE-CDD07EFBB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" y="5029200"/>
                <a:ext cx="162480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xmlns="" id="{44DA8842-F0E8-4AA5-A20E-911FC91A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316" y="5177057"/>
              <a:ext cx="83676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 err="1">
                  <a:solidFill>
                    <a:srgbClr val="000000"/>
                  </a:solidFill>
                  <a:latin typeface="Arial" pitchFamily="34" charset="0"/>
                </a:rPr>
                <a:t>wag_tail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()</a:t>
              </a:r>
              <a:endParaRPr lang="en-US" sz="2400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746D5200-1F78-40D5-8AAF-15DC1BF4D013}"/>
              </a:ext>
            </a:extLst>
          </p:cNvPr>
          <p:cNvCxnSpPr/>
          <p:nvPr/>
        </p:nvCxnSpPr>
        <p:spPr bwMode="auto">
          <a:xfrm flipV="1">
            <a:off x="1460949" y="5134688"/>
            <a:ext cx="0" cy="353582"/>
          </a:xfrm>
          <a:prstGeom prst="straightConnector1">
            <a:avLst/>
          </a:prstGeom>
          <a:noFill/>
          <a:ln w="38100" cap="flat" cmpd="sng" algn="ctr">
            <a:solidFill>
              <a:srgbClr val="F3750D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altLang="he-IL" b="1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he-IL" b="1" dirty="0" err="1">
                <a:latin typeface="Arial" panose="020B0604020202020204" pitchFamily="34" charset="0"/>
                <a:cs typeface="Arial" panose="020B0604020202020204" pitchFamily="34" charset="0"/>
              </a:rPr>
              <a:t>issubclass</a:t>
            </a:r>
            <a:endParaRPr lang="en-US" alt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marL="0" indent="360363"/>
            <a:r>
              <a:rPr lang="en-US" altLang="he-IL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checks the type of an instance</a:t>
            </a:r>
          </a:p>
          <a:p>
            <a:pPr marL="0" indent="360363"/>
            <a:r>
              <a:rPr lang="en-US" altLang="he-IL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issubclass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class inheritance</a:t>
            </a:r>
          </a:p>
          <a:p>
            <a:pPr marL="0" indent="360363">
              <a:buNone/>
            </a:pPr>
            <a:endParaRPr lang="en-US" altLang="he-IL" sz="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doggy = Dog(</a:t>
            </a:r>
            <a:r>
              <a:rPr lang="en-US" altLang="he-IL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“doge"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2010, </a:t>
            </a:r>
            <a:r>
              <a:rPr lang="en-US" altLang="he-IL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“brown"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Dog)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Shiba)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inu_shiba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Shiba(</a:t>
            </a:r>
            <a:r>
              <a:rPr lang="en-US" altLang="he-IL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he-IL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shibby</a:t>
            </a:r>
            <a:r>
              <a:rPr lang="en-US" altLang="he-IL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2019)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inu_shiba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Pet)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inu_shiba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Shiba)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he-IL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inu_shiba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Cat)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e-IL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altLang="he-IL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(Shiba, Pet)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he-IL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29</a:t>
            </a:fld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Example: Pets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implement a toy example – pets, which handles different </a:t>
            </a:r>
            <a:r>
              <a:rPr lang="en-US" altLang="he-IL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pets.</a:t>
            </a:r>
          </a:p>
          <a:p>
            <a:pPr marL="0" indent="0">
              <a:buFontTx/>
              <a:buNone/>
            </a:pPr>
            <a:endParaRPr lang="en-US" altLang="he-I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100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Encapsulation Violation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648200"/>
          </a:xfrm>
        </p:spPr>
        <p:txBody>
          <a:bodyPr/>
          <a:lstStyle/>
          <a:p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functionality from implementation!</a:t>
            </a:r>
          </a:p>
          <a:p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should not be aware of internal changes of the class implementation.</a:t>
            </a:r>
          </a:p>
          <a:p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the name of the attribute is changed?</a:t>
            </a:r>
          </a:p>
          <a:p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the attribute is changed to dictionary?</a:t>
            </a:r>
          </a:p>
          <a:p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access the attributes using a getter method (</a:t>
            </a:r>
            <a:r>
              <a:rPr lang="en-US" altLang="he-IL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get_playmates</a:t>
            </a:r>
            <a:r>
              <a:rPr lang="en-US" altLang="he-I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will return the list of playmates)</a:t>
            </a:r>
          </a:p>
          <a:p>
            <a:pPr marL="0" indent="0">
              <a:buNone/>
            </a:pPr>
            <a:endParaRPr lang="en-US" alt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30</a:t>
            </a:fld>
            <a:endParaRPr lang="en-US" altLang="he-IL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Software Design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31</a:t>
            </a:fld>
            <a:endParaRPr lang="en-US" altLang="he-IL"/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very important to design the classes in our software in an intuitive and efficient manner. Sometimes, this requires adding objects that do not necessarily exist in real life.</a:t>
            </a:r>
            <a:endParaRPr lang="en-US" alt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University Life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32</a:t>
            </a:fld>
            <a:endParaRPr lang="en-US" altLang="he-IL"/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take a look into Python course. We want to write classes that will enable us to write code that relates to the daily life of the course.</a:t>
            </a:r>
            <a:endParaRPr lang="en-US" altLang="he-IL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Python Course Classes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648200"/>
          </a:xfrm>
        </p:spPr>
        <p:txBody>
          <a:bodyPr/>
          <a:lstStyle/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</a:p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Assistant</a:t>
            </a:r>
          </a:p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Assignment</a:t>
            </a:r>
          </a:p>
          <a:p>
            <a:pPr marL="0" indent="360363"/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More…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33</a:t>
            </a:fld>
            <a:endParaRPr lang="en-US" altLang="he-IL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EBF16EE7-21FA-8944-91BC-FEC11BEF92ED}"/>
              </a:ext>
            </a:extLst>
          </p:cNvPr>
          <p:cNvSpPr/>
          <p:nvPr/>
        </p:nvSpPr>
        <p:spPr bwMode="auto">
          <a:xfrm>
            <a:off x="762000" y="1600200"/>
            <a:ext cx="4191000" cy="1752600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Classes design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360363"/>
            <a:r>
              <a:rPr lang="en-US" altLang="he-IL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name, age, grade.</a:t>
            </a:r>
            <a:b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study, ask, do homework.</a:t>
            </a:r>
          </a:p>
          <a:p>
            <a:pPr marL="0" indent="360363"/>
            <a:r>
              <a:rPr lang="en-US" altLang="he-IL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 Assistant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name, age, salary.</a:t>
            </a:r>
            <a:b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teach, answer.</a:t>
            </a:r>
          </a:p>
          <a:p>
            <a:pPr marL="0" indent="360363"/>
            <a:r>
              <a:rPr lang="en-US" altLang="he-IL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Lecturer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name, age, salary.</a:t>
            </a:r>
            <a:b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teach, answer, grade.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34</a:t>
            </a:fld>
            <a:endParaRPr lang="en-US" altLang="he-I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9DB0BEE9-AE51-E643-BF91-C205DA09A76F}"/>
              </a:ext>
            </a:extLst>
          </p:cNvPr>
          <p:cNvSpPr/>
          <p:nvPr/>
        </p:nvSpPr>
        <p:spPr bwMode="auto">
          <a:xfrm>
            <a:off x="377687" y="3124200"/>
            <a:ext cx="5536096" cy="3200400"/>
          </a:xfrm>
          <a:prstGeom prst="roundRect">
            <a:avLst/>
          </a:prstGeom>
          <a:noFill/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Diagram (I)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35</a:t>
            </a:fld>
            <a:endParaRPr lang="en-US" altLang="he-IL"/>
          </a:p>
        </p:txBody>
      </p:sp>
      <p:grpSp>
        <p:nvGrpSpPr>
          <p:cNvPr id="2" name="קבוצה 21"/>
          <p:cNvGrpSpPr/>
          <p:nvPr/>
        </p:nvGrpSpPr>
        <p:grpSpPr>
          <a:xfrm>
            <a:off x="1905000" y="2095500"/>
            <a:ext cx="1860550" cy="2286000"/>
            <a:chOff x="687290" y="4038600"/>
            <a:chExt cx="1860550" cy="2286000"/>
          </a:xfrm>
        </p:grpSpPr>
        <p:grpSp>
          <p:nvGrpSpPr>
            <p:cNvPr id="3" name="קבוצה 16"/>
            <p:cNvGrpSpPr/>
            <p:nvPr/>
          </p:nvGrpSpPr>
          <p:grpSpPr>
            <a:xfrm>
              <a:off x="858543" y="4672013"/>
              <a:ext cx="1242328" cy="676919"/>
              <a:chOff x="858543" y="4672013"/>
              <a:chExt cx="1242328" cy="676919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858543" y="4672013"/>
                <a:ext cx="105958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name: string</a:t>
                </a:r>
                <a:endParaRPr lang="en-US" sz="2400" dirty="0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858543" y="4894263"/>
                <a:ext cx="101790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age: integer</a:t>
                </a:r>
                <a:endParaRPr lang="en-US" sz="2400" dirty="0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858543" y="5118100"/>
                <a:ext cx="1242328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salary: integer</a:t>
                </a:r>
                <a:endParaRPr lang="en-US" sz="2400" dirty="0"/>
              </a:p>
            </p:txBody>
          </p:sp>
        </p:grpSp>
        <p:grpSp>
          <p:nvGrpSpPr>
            <p:cNvPr id="4" name="קבוצה 20"/>
            <p:cNvGrpSpPr/>
            <p:nvPr/>
          </p:nvGrpSpPr>
          <p:grpSpPr>
            <a:xfrm>
              <a:off x="687290" y="4038600"/>
              <a:ext cx="1860550" cy="2286000"/>
              <a:chOff x="687290" y="4038600"/>
              <a:chExt cx="1860550" cy="228600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87290" y="4114800"/>
                <a:ext cx="1860550" cy="22098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111397" y="4038600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TA</a:t>
                </a:r>
                <a:endParaRPr lang="en-US" sz="3200" dirty="0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709612" y="45720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711994" y="54864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5" name="קבוצה 19"/>
            <p:cNvGrpSpPr/>
            <p:nvPr/>
          </p:nvGrpSpPr>
          <p:grpSpPr>
            <a:xfrm>
              <a:off x="858543" y="5652879"/>
              <a:ext cx="753563" cy="537864"/>
              <a:chOff x="858543" y="5652879"/>
              <a:chExt cx="753563" cy="537864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858543" y="5652879"/>
                <a:ext cx="599523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</a:rPr>
                  <a:t>t</a:t>
                </a:r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each()</a:t>
                </a:r>
                <a:endParaRPr lang="en-US" sz="2400" dirty="0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861901" y="5959911"/>
                <a:ext cx="75020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answer()</a:t>
                </a:r>
                <a:endParaRPr lang="en-US" sz="2400" dirty="0"/>
              </a:p>
            </p:txBody>
          </p:sp>
        </p:grpSp>
      </p:grpSp>
      <p:cxnSp>
        <p:nvCxnSpPr>
          <p:cNvPr id="39" name="מחבר חץ ישר 38"/>
          <p:cNvCxnSpPr>
            <a:stCxn id="30" idx="0"/>
          </p:cNvCxnSpPr>
          <p:nvPr/>
        </p:nvCxnSpPr>
        <p:spPr bwMode="auto">
          <a:xfrm>
            <a:off x="4572000" y="46482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4" name="קבוצה 35"/>
          <p:cNvGrpSpPr/>
          <p:nvPr/>
        </p:nvGrpSpPr>
        <p:grpSpPr>
          <a:xfrm>
            <a:off x="3048000" y="4800600"/>
            <a:ext cx="2743200" cy="1521857"/>
            <a:chOff x="533400" y="2428875"/>
            <a:chExt cx="2743200" cy="1521857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428875"/>
              <a:ext cx="978477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533400" y="3581400"/>
              <a:ext cx="27432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CODE DUPLICATION!</a:t>
              </a:r>
              <a:endParaRPr lang="he-IL" b="1" dirty="0"/>
            </a:p>
          </p:txBody>
        </p:sp>
      </p:grpSp>
      <p:grpSp>
        <p:nvGrpSpPr>
          <p:cNvPr id="33" name="קבוצה 21"/>
          <p:cNvGrpSpPr/>
          <p:nvPr/>
        </p:nvGrpSpPr>
        <p:grpSpPr>
          <a:xfrm>
            <a:off x="5257800" y="1905000"/>
            <a:ext cx="1860550" cy="2667000"/>
            <a:chOff x="687290" y="4038600"/>
            <a:chExt cx="1860550" cy="2667000"/>
          </a:xfrm>
        </p:grpSpPr>
        <p:grpSp>
          <p:nvGrpSpPr>
            <p:cNvPr id="36" name="קבוצה 16"/>
            <p:cNvGrpSpPr/>
            <p:nvPr/>
          </p:nvGrpSpPr>
          <p:grpSpPr>
            <a:xfrm>
              <a:off x="858543" y="4672013"/>
              <a:ext cx="1242328" cy="707553"/>
              <a:chOff x="858543" y="4672013"/>
              <a:chExt cx="1242328" cy="707553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858543" y="4672013"/>
                <a:ext cx="105958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name: string</a:t>
                </a:r>
                <a:endParaRPr lang="en-US" sz="2400" dirty="0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858543" y="4894263"/>
                <a:ext cx="101790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age: integer</a:t>
                </a:r>
                <a:endParaRPr lang="en-US" sz="2400" dirty="0"/>
              </a:p>
            </p:txBody>
          </p:sp>
          <p:sp>
            <p:nvSpPr>
              <p:cNvPr id="50" name="Rectangle 12"/>
              <p:cNvSpPr>
                <a:spLocks noChangeArrowheads="1"/>
              </p:cNvSpPr>
              <p:nvPr/>
            </p:nvSpPr>
            <p:spPr bwMode="auto">
              <a:xfrm>
                <a:off x="858543" y="5148734"/>
                <a:ext cx="1242328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salary: integer</a:t>
                </a:r>
                <a:endParaRPr lang="en-US" sz="2400" dirty="0"/>
              </a:p>
            </p:txBody>
          </p:sp>
        </p:grpSp>
        <p:grpSp>
          <p:nvGrpSpPr>
            <p:cNvPr id="37" name="קבוצה 20"/>
            <p:cNvGrpSpPr/>
            <p:nvPr/>
          </p:nvGrpSpPr>
          <p:grpSpPr>
            <a:xfrm>
              <a:off x="687290" y="4038600"/>
              <a:ext cx="1860550" cy="2667000"/>
              <a:chOff x="687290" y="4038600"/>
              <a:chExt cx="1860550" cy="2667000"/>
            </a:xfrm>
          </p:grpSpPr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687290" y="4114800"/>
                <a:ext cx="1860550" cy="25908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1111397" y="4038600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</a:rPr>
                  <a:t>Lecturer</a:t>
                </a:r>
                <a:endParaRPr lang="en-US" sz="3200" dirty="0"/>
              </a:p>
            </p:txBody>
          </p:sp>
          <p:sp>
            <p:nvSpPr>
              <p:cNvPr id="46" name="Line 9"/>
              <p:cNvSpPr>
                <a:spLocks noChangeShapeType="1"/>
              </p:cNvSpPr>
              <p:nvPr/>
            </p:nvSpPr>
            <p:spPr bwMode="auto">
              <a:xfrm>
                <a:off x="709612" y="45720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7" name="Line 9"/>
              <p:cNvSpPr>
                <a:spLocks noChangeShapeType="1"/>
              </p:cNvSpPr>
              <p:nvPr/>
            </p:nvSpPr>
            <p:spPr bwMode="auto">
              <a:xfrm>
                <a:off x="711994" y="54864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38" name="קבוצה 19"/>
            <p:cNvGrpSpPr/>
            <p:nvPr/>
          </p:nvGrpSpPr>
          <p:grpSpPr>
            <a:xfrm>
              <a:off x="858543" y="5709420"/>
              <a:ext cx="753563" cy="539210"/>
              <a:chOff x="858543" y="5709420"/>
              <a:chExt cx="753563" cy="539210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858543" y="5709420"/>
                <a:ext cx="599523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</a:rPr>
                  <a:t>t</a:t>
                </a:r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each()</a:t>
                </a:r>
                <a:endParaRPr lang="en-US" sz="2400" dirty="0"/>
              </a:p>
            </p:txBody>
          </p:sp>
          <p:sp>
            <p:nvSpPr>
              <p:cNvPr id="41" name="Rectangle 10"/>
              <p:cNvSpPr>
                <a:spLocks noChangeArrowheads="1"/>
              </p:cNvSpPr>
              <p:nvPr/>
            </p:nvSpPr>
            <p:spPr bwMode="auto">
              <a:xfrm>
                <a:off x="861901" y="6017798"/>
                <a:ext cx="75020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answer()</a:t>
                </a:r>
                <a:endParaRPr lang="en-US" sz="2400" dirty="0"/>
              </a:p>
            </p:txBody>
          </p:sp>
        </p:grpSp>
      </p:grp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5429053" y="4188147"/>
            <a:ext cx="62196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grade()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Diagram (II)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36</a:t>
            </a:fld>
            <a:endParaRPr lang="en-US" altLang="he-IL"/>
          </a:p>
        </p:txBody>
      </p:sp>
      <p:grpSp>
        <p:nvGrpSpPr>
          <p:cNvPr id="2" name="קבוצה 21"/>
          <p:cNvGrpSpPr/>
          <p:nvPr/>
        </p:nvGrpSpPr>
        <p:grpSpPr>
          <a:xfrm>
            <a:off x="3633321" y="1371600"/>
            <a:ext cx="1868954" cy="2286000"/>
            <a:chOff x="678886" y="4038600"/>
            <a:chExt cx="1868954" cy="2286000"/>
          </a:xfrm>
        </p:grpSpPr>
        <p:grpSp>
          <p:nvGrpSpPr>
            <p:cNvPr id="3" name="קבוצה 16"/>
            <p:cNvGrpSpPr/>
            <p:nvPr/>
          </p:nvGrpSpPr>
          <p:grpSpPr>
            <a:xfrm>
              <a:off x="858543" y="4672013"/>
              <a:ext cx="1242328" cy="676919"/>
              <a:chOff x="858543" y="4672013"/>
              <a:chExt cx="1242328" cy="676919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858543" y="4672013"/>
                <a:ext cx="105958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name: string</a:t>
                </a:r>
                <a:endParaRPr lang="en-US" sz="2400" dirty="0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858543" y="4894263"/>
                <a:ext cx="101790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age: integer</a:t>
                </a:r>
                <a:endParaRPr lang="en-US" sz="2400" dirty="0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858543" y="5118100"/>
                <a:ext cx="1242328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salary: integer</a:t>
                </a:r>
                <a:endParaRPr lang="en-US" sz="2400" dirty="0"/>
              </a:p>
            </p:txBody>
          </p:sp>
        </p:grpSp>
        <p:grpSp>
          <p:nvGrpSpPr>
            <p:cNvPr id="4" name="קבוצה 20"/>
            <p:cNvGrpSpPr/>
            <p:nvPr/>
          </p:nvGrpSpPr>
          <p:grpSpPr>
            <a:xfrm>
              <a:off x="678886" y="4038600"/>
              <a:ext cx="1868954" cy="2286000"/>
              <a:chOff x="678886" y="4038600"/>
              <a:chExt cx="1868954" cy="228600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87290" y="4114800"/>
                <a:ext cx="1860550" cy="22098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111397" y="4038600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TA</a:t>
                </a:r>
                <a:endParaRPr lang="en-US" sz="3200" dirty="0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678886" y="4571998"/>
                <a:ext cx="1868954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678886" y="5486400"/>
                <a:ext cx="1868954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/>
              </a:p>
            </p:txBody>
          </p:sp>
        </p:grpSp>
        <p:grpSp>
          <p:nvGrpSpPr>
            <p:cNvPr id="5" name="קבוצה 19"/>
            <p:cNvGrpSpPr/>
            <p:nvPr/>
          </p:nvGrpSpPr>
          <p:grpSpPr>
            <a:xfrm>
              <a:off x="858543" y="5690715"/>
              <a:ext cx="754959" cy="547774"/>
              <a:chOff x="858543" y="5690715"/>
              <a:chExt cx="754959" cy="547774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858543" y="5690715"/>
                <a:ext cx="599523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</a:rPr>
                  <a:t>t</a:t>
                </a:r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each()</a:t>
                </a:r>
                <a:endParaRPr lang="en-US" sz="2400" dirty="0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863297" y="6007657"/>
                <a:ext cx="75020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answer()</a:t>
                </a:r>
                <a:endParaRPr lang="en-US" sz="2400" dirty="0"/>
              </a:p>
            </p:txBody>
          </p:sp>
        </p:grpSp>
      </p:grpSp>
      <p:grpSp>
        <p:nvGrpSpPr>
          <p:cNvPr id="6" name="קבוצה 36"/>
          <p:cNvGrpSpPr/>
          <p:nvPr/>
        </p:nvGrpSpPr>
        <p:grpSpPr>
          <a:xfrm>
            <a:off x="3376612" y="4572001"/>
            <a:ext cx="2414589" cy="1447799"/>
            <a:chOff x="4672012" y="4038601"/>
            <a:chExt cx="2414589" cy="1447799"/>
          </a:xfrm>
        </p:grpSpPr>
        <p:grpSp>
          <p:nvGrpSpPr>
            <p:cNvPr id="7" name="קבוצה 20"/>
            <p:cNvGrpSpPr/>
            <p:nvPr/>
          </p:nvGrpSpPr>
          <p:grpSpPr>
            <a:xfrm>
              <a:off x="4672012" y="4038601"/>
              <a:ext cx="2414589" cy="1447799"/>
              <a:chOff x="685799" y="4038601"/>
              <a:chExt cx="1624809" cy="1447799"/>
            </a:xfrm>
          </p:grpSpPr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687289" y="4114800"/>
                <a:ext cx="1623318" cy="13716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992780" y="4038601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Lecturer</a:t>
                </a:r>
                <a:endParaRPr lang="en-US" sz="3200" dirty="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685799" y="4571999"/>
                <a:ext cx="1624809" cy="1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685800" y="5029200"/>
                <a:ext cx="162480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928721" y="5181600"/>
              <a:ext cx="62196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>
                  <a:solidFill>
                    <a:srgbClr val="000000"/>
                  </a:solidFill>
                </a:rPr>
                <a:t>g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rade()</a:t>
              </a:r>
              <a:endParaRPr lang="en-US" sz="2400" dirty="0"/>
            </a:p>
          </p:txBody>
        </p:sp>
      </p:grpSp>
      <p:cxnSp>
        <p:nvCxnSpPr>
          <p:cNvPr id="39" name="מחבר חץ ישר 38"/>
          <p:cNvCxnSpPr>
            <a:stCxn id="30" idx="0"/>
          </p:cNvCxnSpPr>
          <p:nvPr/>
        </p:nvCxnSpPr>
        <p:spPr bwMode="auto">
          <a:xfrm>
            <a:off x="4572000" y="46482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קבוצה 45"/>
          <p:cNvGrpSpPr/>
          <p:nvPr/>
        </p:nvGrpSpPr>
        <p:grpSpPr>
          <a:xfrm>
            <a:off x="4419600" y="3657600"/>
            <a:ext cx="304800" cy="990600"/>
            <a:chOff x="4419600" y="3657600"/>
            <a:chExt cx="304800" cy="990600"/>
          </a:xfrm>
        </p:grpSpPr>
        <p:cxnSp>
          <p:nvCxnSpPr>
            <p:cNvPr id="42" name="מחבר חץ ישר 41"/>
            <p:cNvCxnSpPr>
              <a:stCxn id="29" idx="0"/>
            </p:cNvCxnSpPr>
            <p:nvPr/>
          </p:nvCxnSpPr>
          <p:spPr bwMode="auto">
            <a:xfrm flipH="1" flipV="1">
              <a:off x="4572000" y="3886200"/>
              <a:ext cx="13013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4" name="משולש שווה שוקיים 43"/>
            <p:cNvSpPr/>
            <p:nvPr/>
          </p:nvSpPr>
          <p:spPr bwMode="auto">
            <a:xfrm>
              <a:off x="4419600" y="3657600"/>
              <a:ext cx="304800" cy="2286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קבוצה 35"/>
          <p:cNvGrpSpPr/>
          <p:nvPr/>
        </p:nvGrpSpPr>
        <p:grpSpPr>
          <a:xfrm>
            <a:off x="533400" y="2428875"/>
            <a:ext cx="2743200" cy="1798856"/>
            <a:chOff x="533400" y="2428875"/>
            <a:chExt cx="2743200" cy="1798856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71600" y="2428875"/>
              <a:ext cx="978477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533400" y="3581400"/>
              <a:ext cx="27432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NOT IS-A RELATIONSHIP! </a:t>
              </a:r>
              <a:endParaRPr lang="he-IL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Diagram (III)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37</a:t>
            </a:fld>
            <a:endParaRPr lang="en-US" altLang="he-IL"/>
          </a:p>
        </p:txBody>
      </p:sp>
      <p:grpSp>
        <p:nvGrpSpPr>
          <p:cNvPr id="2" name="קבוצה 21"/>
          <p:cNvGrpSpPr/>
          <p:nvPr/>
        </p:nvGrpSpPr>
        <p:grpSpPr>
          <a:xfrm>
            <a:off x="4447839" y="1524000"/>
            <a:ext cx="1860550" cy="2286000"/>
            <a:chOff x="687290" y="4038600"/>
            <a:chExt cx="1860550" cy="2286000"/>
          </a:xfrm>
        </p:grpSpPr>
        <p:grpSp>
          <p:nvGrpSpPr>
            <p:cNvPr id="3" name="קבוצה 16"/>
            <p:cNvGrpSpPr/>
            <p:nvPr/>
          </p:nvGrpSpPr>
          <p:grpSpPr>
            <a:xfrm>
              <a:off x="858543" y="4672013"/>
              <a:ext cx="1210268" cy="676919"/>
              <a:chOff x="858543" y="4672013"/>
              <a:chExt cx="1210268" cy="676919"/>
            </a:xfrm>
          </p:grpSpPr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858543" y="4672013"/>
                <a:ext cx="105958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name: string</a:t>
                </a:r>
                <a:endParaRPr lang="en-US" sz="2400" dirty="0"/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858543" y="4894263"/>
                <a:ext cx="101790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age: integer</a:t>
                </a:r>
                <a:endParaRPr lang="en-US" sz="2400" dirty="0"/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858543" y="5118100"/>
                <a:ext cx="1210268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</a:rPr>
                  <a:t>s</a:t>
                </a:r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alary: integer</a:t>
                </a:r>
                <a:endParaRPr lang="en-US" sz="2400" dirty="0"/>
              </a:p>
            </p:txBody>
          </p:sp>
        </p:grpSp>
        <p:grpSp>
          <p:nvGrpSpPr>
            <p:cNvPr id="4" name="קבוצה 20"/>
            <p:cNvGrpSpPr/>
            <p:nvPr/>
          </p:nvGrpSpPr>
          <p:grpSpPr>
            <a:xfrm>
              <a:off x="687290" y="4038600"/>
              <a:ext cx="1860550" cy="2286000"/>
              <a:chOff x="687290" y="4038600"/>
              <a:chExt cx="1860550" cy="228600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87290" y="4114800"/>
                <a:ext cx="1860550" cy="22098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111397" y="4038600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Teacher</a:t>
                </a:r>
                <a:endParaRPr lang="en-US" sz="3200" dirty="0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709612" y="45720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711994" y="54864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5" name="קבוצה 19"/>
            <p:cNvGrpSpPr/>
            <p:nvPr/>
          </p:nvGrpSpPr>
          <p:grpSpPr>
            <a:xfrm>
              <a:off x="864154" y="5721627"/>
              <a:ext cx="750333" cy="526774"/>
              <a:chOff x="864154" y="5721627"/>
              <a:chExt cx="750333" cy="526774"/>
            </a:xfrm>
          </p:grpSpPr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864154" y="5721627"/>
                <a:ext cx="599523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</a:rPr>
                  <a:t>t</a:t>
                </a:r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each()</a:t>
                </a:r>
                <a:endParaRPr lang="en-US" sz="2400" dirty="0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864282" y="6017569"/>
                <a:ext cx="75020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answer()</a:t>
                </a:r>
                <a:endParaRPr lang="en-US" sz="2400" dirty="0"/>
              </a:p>
            </p:txBody>
          </p:sp>
        </p:grpSp>
      </p:grpSp>
      <p:grpSp>
        <p:nvGrpSpPr>
          <p:cNvPr id="6" name="קבוצה 36"/>
          <p:cNvGrpSpPr/>
          <p:nvPr/>
        </p:nvGrpSpPr>
        <p:grpSpPr>
          <a:xfrm>
            <a:off x="2210355" y="4724401"/>
            <a:ext cx="2414589" cy="1447799"/>
            <a:chOff x="4672012" y="4038601"/>
            <a:chExt cx="2414589" cy="1447799"/>
          </a:xfrm>
        </p:grpSpPr>
        <p:grpSp>
          <p:nvGrpSpPr>
            <p:cNvPr id="7" name="קבוצה 20"/>
            <p:cNvGrpSpPr/>
            <p:nvPr/>
          </p:nvGrpSpPr>
          <p:grpSpPr>
            <a:xfrm>
              <a:off x="4672012" y="4038601"/>
              <a:ext cx="2414589" cy="1447799"/>
              <a:chOff x="685799" y="4038601"/>
              <a:chExt cx="1624809" cy="1447799"/>
            </a:xfrm>
          </p:grpSpPr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687289" y="4114800"/>
                <a:ext cx="1623318" cy="13716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auto">
              <a:xfrm>
                <a:off x="992780" y="4038601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Lecturer</a:t>
                </a:r>
                <a:endParaRPr lang="en-US" sz="3200" dirty="0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>
                <a:off x="685799" y="4571999"/>
                <a:ext cx="1624808" cy="1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685800" y="5029200"/>
                <a:ext cx="162480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4928721" y="5181600"/>
              <a:ext cx="62196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rtl="0"/>
              <a:r>
                <a:rPr lang="en-US" sz="1500" dirty="0">
                  <a:solidFill>
                    <a:srgbClr val="000000"/>
                  </a:solidFill>
                </a:rPr>
                <a:t>g</a:t>
              </a:r>
              <a:r>
                <a:rPr lang="en-US" sz="1500" dirty="0">
                  <a:solidFill>
                    <a:srgbClr val="000000"/>
                  </a:solidFill>
                  <a:latin typeface="Arial" pitchFamily="34" charset="0"/>
                </a:rPr>
                <a:t>rade()</a:t>
              </a:r>
              <a:endParaRPr lang="en-US" sz="2400" dirty="0"/>
            </a:p>
          </p:txBody>
        </p:sp>
      </p:grpSp>
      <p:cxnSp>
        <p:nvCxnSpPr>
          <p:cNvPr id="39" name="מחבר חץ ישר 38"/>
          <p:cNvCxnSpPr>
            <a:stCxn id="30" idx="0"/>
          </p:cNvCxnSpPr>
          <p:nvPr/>
        </p:nvCxnSpPr>
        <p:spPr bwMode="auto">
          <a:xfrm>
            <a:off x="3405743" y="48006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מחבר חץ ישר 41"/>
          <p:cNvCxnSpPr>
            <a:stCxn id="29" idx="0"/>
          </p:cNvCxnSpPr>
          <p:nvPr/>
        </p:nvCxnSpPr>
        <p:spPr bwMode="auto">
          <a:xfrm flipH="1" flipV="1">
            <a:off x="3416767" y="4267202"/>
            <a:ext cx="13013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משולש שווה שוקיים 43"/>
          <p:cNvSpPr/>
          <p:nvPr/>
        </p:nvSpPr>
        <p:spPr bwMode="auto">
          <a:xfrm>
            <a:off x="4624432" y="3805962"/>
            <a:ext cx="304800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קבוצה 20"/>
          <p:cNvGrpSpPr/>
          <p:nvPr/>
        </p:nvGrpSpPr>
        <p:grpSpPr>
          <a:xfrm>
            <a:off x="6148943" y="4724400"/>
            <a:ext cx="2438400" cy="1447799"/>
            <a:chOff x="669776" y="4038601"/>
            <a:chExt cx="1640832" cy="1447799"/>
          </a:xfrm>
        </p:grpSpPr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687289" y="4114800"/>
              <a:ext cx="1623318" cy="1371600"/>
            </a:xfrm>
            <a:prstGeom prst="rect">
              <a:avLst/>
            </a:prstGeom>
            <a:noFill/>
            <a:ln w="23813">
              <a:solidFill>
                <a:srgbClr val="8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992780" y="4038601"/>
              <a:ext cx="101233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rtl="0"/>
              <a:r>
                <a:rPr lang="en-US" dirty="0">
                  <a:solidFill>
                    <a:srgbClr val="808000"/>
                  </a:solidFill>
                </a:rPr>
                <a:t>TA</a:t>
              </a:r>
              <a:endParaRPr lang="en-US" sz="3200" dirty="0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669776" y="4572000"/>
              <a:ext cx="1640832" cy="0"/>
            </a:xfrm>
            <a:prstGeom prst="line">
              <a:avLst/>
            </a:prstGeom>
            <a:noFill/>
            <a:ln w="23813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685800" y="5029200"/>
              <a:ext cx="1624808" cy="0"/>
            </a:xfrm>
            <a:prstGeom prst="line">
              <a:avLst/>
            </a:prstGeom>
            <a:noFill/>
            <a:ln w="23813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cxnSp>
        <p:nvCxnSpPr>
          <p:cNvPr id="49" name="מחבר חץ ישר 48"/>
          <p:cNvCxnSpPr/>
          <p:nvPr/>
        </p:nvCxnSpPr>
        <p:spPr bwMode="auto">
          <a:xfrm flipH="1" flipV="1">
            <a:off x="7368143" y="4267200"/>
            <a:ext cx="13013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מחבר ישר 49"/>
          <p:cNvCxnSpPr/>
          <p:nvPr/>
        </p:nvCxnSpPr>
        <p:spPr bwMode="auto">
          <a:xfrm>
            <a:off x="5996543" y="4267200"/>
            <a:ext cx="13716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2" name="משולש שווה שוקיים 51"/>
          <p:cNvSpPr/>
          <p:nvPr/>
        </p:nvSpPr>
        <p:spPr bwMode="auto">
          <a:xfrm>
            <a:off x="5844143" y="3810000"/>
            <a:ext cx="304800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מחבר ישר 52"/>
          <p:cNvCxnSpPr/>
          <p:nvPr/>
        </p:nvCxnSpPr>
        <p:spPr bwMode="auto">
          <a:xfrm>
            <a:off x="3405743" y="4267200"/>
            <a:ext cx="13716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4" name="מחבר חץ ישר 53"/>
          <p:cNvCxnSpPr>
            <a:cxnSpLocks/>
          </p:cNvCxnSpPr>
          <p:nvPr/>
        </p:nvCxnSpPr>
        <p:spPr bwMode="auto">
          <a:xfrm flipV="1">
            <a:off x="4776832" y="40386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7" name="מחבר חץ ישר 56"/>
          <p:cNvCxnSpPr/>
          <p:nvPr/>
        </p:nvCxnSpPr>
        <p:spPr bwMode="auto">
          <a:xfrm flipV="1">
            <a:off x="5996543" y="4038600"/>
            <a:ext cx="0" cy="228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60" name="קבוצה 59"/>
          <p:cNvGrpSpPr/>
          <p:nvPr/>
        </p:nvGrpSpPr>
        <p:grpSpPr>
          <a:xfrm>
            <a:off x="228599" y="1552575"/>
            <a:ext cx="3537289" cy="1898511"/>
            <a:chOff x="228599" y="1552575"/>
            <a:chExt cx="3537289" cy="1898511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1289" y="1552575"/>
              <a:ext cx="1047111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228599" y="2743200"/>
              <a:ext cx="3537289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000" dirty="0"/>
                <a:t>1. Accurate representation </a:t>
              </a:r>
            </a:p>
            <a:p>
              <a:pPr algn="l"/>
              <a:r>
                <a:rPr lang="en-US" sz="2000" dirty="0"/>
                <a:t>2. Can be easily extended</a:t>
              </a:r>
              <a:endParaRPr lang="he-IL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Diagram (III)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38</a:t>
            </a:fld>
            <a:endParaRPr lang="en-US" altLang="he-IL" dirty="0"/>
          </a:p>
        </p:txBody>
      </p:sp>
      <p:cxnSp>
        <p:nvCxnSpPr>
          <p:cNvPr id="39" name="מחבר חץ ישר 38"/>
          <p:cNvCxnSpPr>
            <a:cxnSpLocks/>
            <a:stCxn id="30" idx="0"/>
          </p:cNvCxnSpPr>
          <p:nvPr/>
        </p:nvCxnSpPr>
        <p:spPr bwMode="auto">
          <a:xfrm>
            <a:off x="1406725" y="5182056"/>
            <a:ext cx="1324961" cy="990599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10"/>
          <p:cNvSpPr>
            <a:spLocks noChangeArrowheads="1"/>
          </p:cNvSpPr>
          <p:nvPr/>
        </p:nvSpPr>
        <p:spPr bwMode="auto">
          <a:xfrm>
            <a:off x="5778863" y="4373387"/>
            <a:ext cx="6973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 dirty="0" err="1">
                <a:solidFill>
                  <a:srgbClr val="000000"/>
                </a:solidFill>
              </a:rPr>
              <a:t>do_hw</a:t>
            </a:r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()</a:t>
            </a:r>
            <a:endParaRPr lang="en-US" sz="2400" dirty="0"/>
          </a:p>
        </p:txBody>
      </p:sp>
      <p:sp>
        <p:nvSpPr>
          <p:cNvPr id="100" name="משולש שווה שוקיים 99"/>
          <p:cNvSpPr/>
          <p:nvPr/>
        </p:nvSpPr>
        <p:spPr bwMode="auto">
          <a:xfrm>
            <a:off x="5105400" y="2209800"/>
            <a:ext cx="304800" cy="228600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4" name="קבוצה 93"/>
          <p:cNvGrpSpPr/>
          <p:nvPr/>
        </p:nvGrpSpPr>
        <p:grpSpPr>
          <a:xfrm>
            <a:off x="598086" y="2860813"/>
            <a:ext cx="3276600" cy="3769042"/>
            <a:chOff x="762000" y="2555557"/>
            <a:chExt cx="3276600" cy="3769042"/>
          </a:xfrm>
        </p:grpSpPr>
        <p:grpSp>
          <p:nvGrpSpPr>
            <p:cNvPr id="2" name="קבוצה 21"/>
            <p:cNvGrpSpPr/>
            <p:nvPr/>
          </p:nvGrpSpPr>
          <p:grpSpPr>
            <a:xfrm>
              <a:off x="1752600" y="2555557"/>
              <a:ext cx="1860550" cy="1442086"/>
              <a:chOff x="687290" y="4882514"/>
              <a:chExt cx="1860550" cy="1442086"/>
            </a:xfrm>
          </p:grpSpPr>
          <p:grpSp>
            <p:nvGrpSpPr>
              <p:cNvPr id="4" name="קבוצה 20"/>
              <p:cNvGrpSpPr/>
              <p:nvPr/>
            </p:nvGrpSpPr>
            <p:grpSpPr>
              <a:xfrm>
                <a:off x="687290" y="4882514"/>
                <a:ext cx="1860550" cy="1442086"/>
                <a:chOff x="687290" y="4882514"/>
                <a:chExt cx="1860550" cy="1442086"/>
              </a:xfrm>
            </p:grpSpPr>
            <p:sp>
              <p:nvSpPr>
                <p:cNvPr id="9" name="Rectangle 8"/>
                <p:cNvSpPr>
                  <a:spLocks noChangeArrowheads="1"/>
                </p:cNvSpPr>
                <p:nvPr/>
              </p:nvSpPr>
              <p:spPr bwMode="auto">
                <a:xfrm>
                  <a:off x="687290" y="5029200"/>
                  <a:ext cx="1860550" cy="1295400"/>
                </a:xfrm>
                <a:prstGeom prst="rect">
                  <a:avLst/>
                </a:prstGeom>
                <a:noFill/>
                <a:ln w="23813">
                  <a:solidFill>
                    <a:srgbClr val="808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3" name="Rectangle 13"/>
                <p:cNvSpPr>
                  <a:spLocks noChangeArrowheads="1"/>
                </p:cNvSpPr>
                <p:nvPr/>
              </p:nvSpPr>
              <p:spPr bwMode="auto">
                <a:xfrm>
                  <a:off x="1111397" y="4882514"/>
                  <a:ext cx="1012336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 rtl="0"/>
                  <a:r>
                    <a:rPr lang="en-US" dirty="0">
                      <a:solidFill>
                        <a:srgbClr val="808000"/>
                      </a:solidFill>
                      <a:latin typeface="Arial" pitchFamily="34" charset="0"/>
                    </a:rPr>
                    <a:t>Teacher</a:t>
                  </a:r>
                  <a:endParaRPr lang="en-US" sz="3200" dirty="0"/>
                </a:p>
              </p:txBody>
            </p:sp>
          </p:grpSp>
          <p:grpSp>
            <p:nvGrpSpPr>
              <p:cNvPr id="5" name="קבוצה 19"/>
              <p:cNvGrpSpPr/>
              <p:nvPr/>
            </p:nvGrpSpPr>
            <p:grpSpPr>
              <a:xfrm>
                <a:off x="839058" y="5712396"/>
                <a:ext cx="750205" cy="525826"/>
                <a:chOff x="839058" y="5712396"/>
                <a:chExt cx="750205" cy="525826"/>
              </a:xfrm>
            </p:grpSpPr>
            <p:sp>
              <p:nvSpPr>
                <p:cNvPr id="18" name="Rectangle 10"/>
                <p:cNvSpPr>
                  <a:spLocks noChangeArrowheads="1"/>
                </p:cNvSpPr>
                <p:nvPr/>
              </p:nvSpPr>
              <p:spPr bwMode="auto">
                <a:xfrm>
                  <a:off x="839058" y="5712396"/>
                  <a:ext cx="599523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</a:rPr>
                    <a:t>t</a:t>
                  </a:r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each()</a:t>
                  </a:r>
                  <a:endParaRPr lang="en-US" sz="2400" dirty="0"/>
                </a:p>
              </p:txBody>
            </p:sp>
            <p:sp>
              <p:nvSpPr>
                <p:cNvPr id="19" name="Rectangle 10"/>
                <p:cNvSpPr>
                  <a:spLocks noChangeArrowheads="1"/>
                </p:cNvSpPr>
                <p:nvPr/>
              </p:nvSpPr>
              <p:spPr bwMode="auto">
                <a:xfrm>
                  <a:off x="839058" y="6007390"/>
                  <a:ext cx="750205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l" rtl="0"/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answer()</a:t>
                  </a:r>
                  <a:endParaRPr lang="en-US" sz="2400" dirty="0"/>
                </a:p>
              </p:txBody>
            </p:sp>
          </p:grpSp>
        </p:grpSp>
        <p:grpSp>
          <p:nvGrpSpPr>
            <p:cNvPr id="6" name="קבוצה 36"/>
            <p:cNvGrpSpPr/>
            <p:nvPr/>
          </p:nvGrpSpPr>
          <p:grpSpPr>
            <a:xfrm>
              <a:off x="762000" y="4876800"/>
              <a:ext cx="1600200" cy="1447799"/>
              <a:chOff x="4648200" y="4038601"/>
              <a:chExt cx="2438400" cy="1447799"/>
            </a:xfrm>
          </p:grpSpPr>
          <p:grpSp>
            <p:nvGrpSpPr>
              <p:cNvPr id="7" name="קבוצה 20"/>
              <p:cNvGrpSpPr/>
              <p:nvPr/>
            </p:nvGrpSpPr>
            <p:grpSpPr>
              <a:xfrm>
                <a:off x="4648200" y="4038601"/>
                <a:ext cx="2438400" cy="1447799"/>
                <a:chOff x="669776" y="4038601"/>
                <a:chExt cx="1640832" cy="1447799"/>
              </a:xfrm>
            </p:grpSpPr>
            <p:sp>
              <p:nvSpPr>
                <p:cNvPr id="29" name="Rectangle 8"/>
                <p:cNvSpPr>
                  <a:spLocks noChangeArrowheads="1"/>
                </p:cNvSpPr>
                <p:nvPr/>
              </p:nvSpPr>
              <p:spPr bwMode="auto">
                <a:xfrm>
                  <a:off x="687289" y="4114800"/>
                  <a:ext cx="1623318" cy="1371600"/>
                </a:xfrm>
                <a:prstGeom prst="rect">
                  <a:avLst/>
                </a:prstGeom>
                <a:noFill/>
                <a:ln w="23813">
                  <a:solidFill>
                    <a:srgbClr val="808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0" name="Rectangle 13"/>
                <p:cNvSpPr>
                  <a:spLocks noChangeArrowheads="1"/>
                </p:cNvSpPr>
                <p:nvPr/>
              </p:nvSpPr>
              <p:spPr bwMode="auto">
                <a:xfrm>
                  <a:off x="992780" y="4038601"/>
                  <a:ext cx="1012336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 algn="ctr" rtl="0"/>
                  <a:r>
                    <a:rPr lang="en-US" dirty="0">
                      <a:solidFill>
                        <a:srgbClr val="808000"/>
                      </a:solidFill>
                      <a:latin typeface="Arial" pitchFamily="34" charset="0"/>
                    </a:rPr>
                    <a:t>Lecturer</a:t>
                  </a:r>
                  <a:endParaRPr lang="en-US" sz="3200" dirty="0"/>
                </a:p>
              </p:txBody>
            </p:sp>
            <p:sp>
              <p:nvSpPr>
                <p:cNvPr id="31" name="Line 9"/>
                <p:cNvSpPr>
                  <a:spLocks noChangeShapeType="1"/>
                </p:cNvSpPr>
                <p:nvPr/>
              </p:nvSpPr>
              <p:spPr bwMode="auto">
                <a:xfrm>
                  <a:off x="669776" y="4572000"/>
                  <a:ext cx="1640832" cy="0"/>
                </a:xfrm>
                <a:prstGeom prst="line">
                  <a:avLst/>
                </a:prstGeom>
                <a:noFill/>
                <a:ln w="23813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>
                  <a:off x="685800" y="5029200"/>
                  <a:ext cx="1624808" cy="0"/>
                </a:xfrm>
                <a:prstGeom prst="line">
                  <a:avLst/>
                </a:prstGeom>
                <a:noFill/>
                <a:ln w="23813">
                  <a:solidFill>
                    <a:srgbClr val="8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4928721" y="5181600"/>
                <a:ext cx="62196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</a:rPr>
                  <a:t>g</a:t>
                </a:r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rade()</a:t>
                </a:r>
                <a:endParaRPr lang="en-US" sz="2400" dirty="0"/>
              </a:p>
            </p:txBody>
          </p:sp>
        </p:grpSp>
        <p:grpSp>
          <p:nvGrpSpPr>
            <p:cNvPr id="14" name="קבוצה 20"/>
            <p:cNvGrpSpPr/>
            <p:nvPr/>
          </p:nvGrpSpPr>
          <p:grpSpPr>
            <a:xfrm>
              <a:off x="2667000" y="4876800"/>
              <a:ext cx="1371600" cy="1447799"/>
              <a:chOff x="669776" y="4038601"/>
              <a:chExt cx="1640832" cy="1447799"/>
            </a:xfrm>
          </p:grpSpPr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687289" y="4114800"/>
                <a:ext cx="1623318" cy="13716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992780" y="4038601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</a:rPr>
                  <a:t>TA</a:t>
                </a:r>
                <a:endParaRPr lang="en-US" sz="3200" dirty="0"/>
              </a:p>
            </p:txBody>
          </p: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669776" y="4572000"/>
                <a:ext cx="1640832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>
                <a:off x="685800" y="5029200"/>
                <a:ext cx="162480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93" name="קבוצה 92"/>
            <p:cNvGrpSpPr/>
            <p:nvPr/>
          </p:nvGrpSpPr>
          <p:grpSpPr>
            <a:xfrm>
              <a:off x="1524000" y="4003669"/>
              <a:ext cx="1003011" cy="949331"/>
              <a:chOff x="1524000" y="4003669"/>
              <a:chExt cx="1003011" cy="949331"/>
            </a:xfrm>
          </p:grpSpPr>
          <p:grpSp>
            <p:nvGrpSpPr>
              <p:cNvPr id="46" name="קבוצה 45"/>
              <p:cNvGrpSpPr/>
              <p:nvPr/>
            </p:nvGrpSpPr>
            <p:grpSpPr>
              <a:xfrm>
                <a:off x="1524000" y="4003669"/>
                <a:ext cx="1003011" cy="415931"/>
                <a:chOff x="2590800" y="3698869"/>
                <a:chExt cx="1003011" cy="415931"/>
              </a:xfrm>
            </p:grpSpPr>
            <p:sp>
              <p:nvSpPr>
                <p:cNvPr id="44" name="משולש שווה שוקיים 43"/>
                <p:cNvSpPr/>
                <p:nvPr/>
              </p:nvSpPr>
              <p:spPr bwMode="auto">
                <a:xfrm>
                  <a:off x="3289011" y="3698869"/>
                  <a:ext cx="304800" cy="228600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he-IL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53" name="מחבר ישר 52"/>
                <p:cNvCxnSpPr>
                  <a:cxnSpLocks/>
                </p:cNvCxnSpPr>
                <p:nvPr/>
              </p:nvCxnSpPr>
              <p:spPr bwMode="auto">
                <a:xfrm>
                  <a:off x="2590800" y="4114800"/>
                  <a:ext cx="8506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54" name="מחבר חץ ישר 53"/>
                <p:cNvCxnSpPr>
                  <a:cxnSpLocks/>
                  <a:endCxn id="44" idx="3"/>
                </p:cNvCxnSpPr>
                <p:nvPr/>
              </p:nvCxnSpPr>
              <p:spPr bwMode="auto">
                <a:xfrm flipV="1">
                  <a:off x="3441411" y="3927469"/>
                  <a:ext cx="0" cy="187331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cxnSp>
            <p:nvCxnSpPr>
              <p:cNvPr id="51" name="מחבר חץ ישר 50"/>
              <p:cNvCxnSpPr/>
              <p:nvPr/>
            </p:nvCxnSpPr>
            <p:spPr bwMode="auto">
              <a:xfrm flipH="1" flipV="1">
                <a:off x="1524000" y="4419600"/>
                <a:ext cx="13013" cy="5334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קבוצה 91"/>
            <p:cNvGrpSpPr/>
            <p:nvPr/>
          </p:nvGrpSpPr>
          <p:grpSpPr>
            <a:xfrm>
              <a:off x="2654573" y="3994043"/>
              <a:ext cx="711240" cy="958957"/>
              <a:chOff x="2654573" y="3994043"/>
              <a:chExt cx="711240" cy="958957"/>
            </a:xfrm>
          </p:grpSpPr>
          <p:grpSp>
            <p:nvGrpSpPr>
              <p:cNvPr id="47" name="קבוצה 46"/>
              <p:cNvGrpSpPr/>
              <p:nvPr/>
            </p:nvGrpSpPr>
            <p:grpSpPr>
              <a:xfrm>
                <a:off x="2806973" y="4419600"/>
                <a:ext cx="558840" cy="533400"/>
                <a:chOff x="2806973" y="4419600"/>
                <a:chExt cx="558840" cy="533400"/>
              </a:xfrm>
            </p:grpSpPr>
            <p:cxnSp>
              <p:nvCxnSpPr>
                <p:cNvPr id="49" name="מחבר חץ ישר 48"/>
                <p:cNvCxnSpPr/>
                <p:nvPr/>
              </p:nvCxnSpPr>
              <p:spPr bwMode="auto">
                <a:xfrm flipH="1" flipV="1">
                  <a:off x="3352800" y="4419600"/>
                  <a:ext cx="13013" cy="5334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50" name="מחבר ישר 49"/>
                <p:cNvCxnSpPr>
                  <a:cxnSpLocks/>
                </p:cNvCxnSpPr>
                <p:nvPr/>
              </p:nvCxnSpPr>
              <p:spPr bwMode="auto">
                <a:xfrm>
                  <a:off x="2806973" y="4419600"/>
                  <a:ext cx="54582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60" name="משולש שווה שוקיים 59"/>
              <p:cNvSpPr/>
              <p:nvPr/>
            </p:nvSpPr>
            <p:spPr bwMode="auto">
              <a:xfrm>
                <a:off x="2654573" y="3994043"/>
                <a:ext cx="304800" cy="228600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he-IL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cxnSp>
        <p:nvCxnSpPr>
          <p:cNvPr id="61" name="מחבר חץ ישר 60"/>
          <p:cNvCxnSpPr>
            <a:cxnSpLocks/>
          </p:cNvCxnSpPr>
          <p:nvPr/>
        </p:nvCxnSpPr>
        <p:spPr bwMode="auto">
          <a:xfrm flipV="1">
            <a:off x="2643059" y="4537070"/>
            <a:ext cx="4618" cy="18778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65" name="קבוצה 21"/>
          <p:cNvGrpSpPr/>
          <p:nvPr/>
        </p:nvGrpSpPr>
        <p:grpSpPr>
          <a:xfrm>
            <a:off x="3269704" y="1066800"/>
            <a:ext cx="1860550" cy="1601232"/>
            <a:chOff x="687290" y="3886200"/>
            <a:chExt cx="1860550" cy="1601232"/>
          </a:xfrm>
        </p:grpSpPr>
        <p:grpSp>
          <p:nvGrpSpPr>
            <p:cNvPr id="66" name="קבוצה 16"/>
            <p:cNvGrpSpPr/>
            <p:nvPr/>
          </p:nvGrpSpPr>
          <p:grpSpPr>
            <a:xfrm>
              <a:off x="858543" y="4672013"/>
              <a:ext cx="1059585" cy="815419"/>
              <a:chOff x="858543" y="4672013"/>
              <a:chExt cx="1059585" cy="815419"/>
            </a:xfrm>
          </p:grpSpPr>
          <p:sp>
            <p:nvSpPr>
              <p:cNvPr id="75" name="Rectangle 10"/>
              <p:cNvSpPr>
                <a:spLocks noChangeArrowheads="1"/>
              </p:cNvSpPr>
              <p:nvPr/>
            </p:nvSpPr>
            <p:spPr bwMode="auto">
              <a:xfrm>
                <a:off x="858543" y="4672013"/>
                <a:ext cx="1059585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name: string</a:t>
                </a:r>
                <a:endParaRPr lang="en-US" sz="2400" dirty="0"/>
              </a:p>
            </p:txBody>
          </p:sp>
          <p:sp>
            <p:nvSpPr>
              <p:cNvPr id="76" name="Rectangle 11"/>
              <p:cNvSpPr>
                <a:spLocks noChangeArrowheads="1"/>
              </p:cNvSpPr>
              <p:nvPr/>
            </p:nvSpPr>
            <p:spPr bwMode="auto">
              <a:xfrm>
                <a:off x="858543" y="4894263"/>
                <a:ext cx="101790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age: integer</a:t>
                </a:r>
                <a:endParaRPr lang="en-US" sz="2400" dirty="0"/>
              </a:p>
            </p:txBody>
          </p:sp>
          <p:sp>
            <p:nvSpPr>
              <p:cNvPr id="77" name="Rectangle 12"/>
              <p:cNvSpPr>
                <a:spLocks noChangeArrowheads="1"/>
              </p:cNvSpPr>
              <p:nvPr/>
            </p:nvSpPr>
            <p:spPr bwMode="auto">
              <a:xfrm>
                <a:off x="858543" y="5118100"/>
                <a:ext cx="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endParaRPr lang="en-US" sz="2400" dirty="0"/>
              </a:p>
            </p:txBody>
          </p:sp>
        </p:grpSp>
        <p:grpSp>
          <p:nvGrpSpPr>
            <p:cNvPr id="67" name="קבוצה 20"/>
            <p:cNvGrpSpPr/>
            <p:nvPr/>
          </p:nvGrpSpPr>
          <p:grpSpPr>
            <a:xfrm>
              <a:off x="687290" y="3886200"/>
              <a:ext cx="1860550" cy="1600200"/>
              <a:chOff x="687290" y="3886200"/>
              <a:chExt cx="1860550" cy="1600200"/>
            </a:xfrm>
          </p:grpSpPr>
          <p:sp>
            <p:nvSpPr>
              <p:cNvPr id="71" name="Rectangle 8"/>
              <p:cNvSpPr>
                <a:spLocks noChangeArrowheads="1"/>
              </p:cNvSpPr>
              <p:nvPr/>
            </p:nvSpPr>
            <p:spPr bwMode="auto">
              <a:xfrm>
                <a:off x="687290" y="3886200"/>
                <a:ext cx="1860550" cy="1600200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Rectangle 13"/>
              <p:cNvSpPr>
                <a:spLocks noChangeArrowheads="1"/>
              </p:cNvSpPr>
              <p:nvPr/>
            </p:nvSpPr>
            <p:spPr bwMode="auto">
              <a:xfrm>
                <a:off x="1111397" y="4038600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Person</a:t>
                </a:r>
                <a:endParaRPr lang="en-US" sz="3200" dirty="0"/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>
                <a:off x="709612" y="45720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>
                <a:off x="711994" y="5486400"/>
                <a:ext cx="1804988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grpSp>
        <p:nvGrpSpPr>
          <p:cNvPr id="78" name="קבוצה 21"/>
          <p:cNvGrpSpPr/>
          <p:nvPr/>
        </p:nvGrpSpPr>
        <p:grpSpPr>
          <a:xfrm>
            <a:off x="5631904" y="2895600"/>
            <a:ext cx="1860550" cy="1960870"/>
            <a:chOff x="687290" y="4038600"/>
            <a:chExt cx="1860550" cy="2100932"/>
          </a:xfrm>
        </p:grpSpPr>
        <p:grpSp>
          <p:nvGrpSpPr>
            <p:cNvPr id="80" name="קבוצה 20"/>
            <p:cNvGrpSpPr/>
            <p:nvPr/>
          </p:nvGrpSpPr>
          <p:grpSpPr>
            <a:xfrm>
              <a:off x="687290" y="4038600"/>
              <a:ext cx="1860550" cy="2100932"/>
              <a:chOff x="687290" y="4038600"/>
              <a:chExt cx="1860550" cy="2100932"/>
            </a:xfrm>
          </p:grpSpPr>
          <p:sp>
            <p:nvSpPr>
              <p:cNvPr id="84" name="Rectangle 8"/>
              <p:cNvSpPr>
                <a:spLocks noChangeArrowheads="1"/>
              </p:cNvSpPr>
              <p:nvPr/>
            </p:nvSpPr>
            <p:spPr bwMode="auto">
              <a:xfrm>
                <a:off x="687290" y="4114800"/>
                <a:ext cx="1860550" cy="2024732"/>
              </a:xfrm>
              <a:prstGeom prst="rect">
                <a:avLst/>
              </a:prstGeom>
              <a:noFill/>
              <a:ln w="23813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/>
              </a:p>
            </p:txBody>
          </p:sp>
          <p:sp>
            <p:nvSpPr>
              <p:cNvPr id="85" name="Rectangle 13"/>
              <p:cNvSpPr>
                <a:spLocks noChangeArrowheads="1"/>
              </p:cNvSpPr>
              <p:nvPr/>
            </p:nvSpPr>
            <p:spPr bwMode="auto">
              <a:xfrm>
                <a:off x="1111397" y="4038600"/>
                <a:ext cx="101233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rtl="0"/>
                <a:r>
                  <a:rPr lang="en-US" dirty="0">
                    <a:solidFill>
                      <a:srgbClr val="808000"/>
                    </a:solidFill>
                    <a:latin typeface="Arial" pitchFamily="34" charset="0"/>
                  </a:rPr>
                  <a:t>Student</a:t>
                </a:r>
                <a:endParaRPr lang="en-US" sz="3200" dirty="0"/>
              </a:p>
            </p:txBody>
          </p:sp>
          <p:sp>
            <p:nvSpPr>
              <p:cNvPr id="86" name="Line 9"/>
              <p:cNvSpPr>
                <a:spLocks noChangeShapeType="1"/>
              </p:cNvSpPr>
              <p:nvPr/>
            </p:nvSpPr>
            <p:spPr bwMode="auto">
              <a:xfrm flipV="1">
                <a:off x="687290" y="4579066"/>
                <a:ext cx="1860550" cy="0"/>
              </a:xfrm>
              <a:prstGeom prst="line">
                <a:avLst/>
              </a:prstGeom>
              <a:noFill/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/>
              </a:p>
            </p:txBody>
          </p:sp>
        </p:grpSp>
        <p:grpSp>
          <p:nvGrpSpPr>
            <p:cNvPr id="81" name="קבוצה 19"/>
            <p:cNvGrpSpPr/>
            <p:nvPr/>
          </p:nvGrpSpPr>
          <p:grpSpPr>
            <a:xfrm>
              <a:off x="834249" y="4988241"/>
              <a:ext cx="588303" cy="534515"/>
              <a:chOff x="834249" y="4988241"/>
              <a:chExt cx="588303" cy="534515"/>
            </a:xfrm>
          </p:grpSpPr>
          <p:sp>
            <p:nvSpPr>
              <p:cNvPr id="82" name="Rectangle 10"/>
              <p:cNvSpPr>
                <a:spLocks noChangeArrowheads="1"/>
              </p:cNvSpPr>
              <p:nvPr/>
            </p:nvSpPr>
            <p:spPr bwMode="auto">
              <a:xfrm>
                <a:off x="834249" y="4988241"/>
                <a:ext cx="588303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</a:rPr>
                  <a:t>study</a:t>
                </a:r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()</a:t>
                </a:r>
                <a:endParaRPr lang="en-US" sz="2400" dirty="0"/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836541" y="5291924"/>
                <a:ext cx="428002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rtl="0"/>
                <a:r>
                  <a:rPr lang="en-US" sz="1500" dirty="0">
                    <a:solidFill>
                      <a:srgbClr val="000000"/>
                    </a:solidFill>
                    <a:latin typeface="Arial" pitchFamily="34" charset="0"/>
                  </a:rPr>
                  <a:t>ask()</a:t>
                </a:r>
                <a:endParaRPr lang="en-US" sz="2400" dirty="0"/>
              </a:p>
            </p:txBody>
          </p:sp>
        </p:grpSp>
      </p:grpSp>
      <p:grpSp>
        <p:nvGrpSpPr>
          <p:cNvPr id="110" name="קבוצה 109"/>
          <p:cNvGrpSpPr/>
          <p:nvPr/>
        </p:nvGrpSpPr>
        <p:grpSpPr>
          <a:xfrm>
            <a:off x="5361974" y="2308855"/>
            <a:ext cx="1225792" cy="647700"/>
            <a:chOff x="5327410" y="2400300"/>
            <a:chExt cx="1225792" cy="647700"/>
          </a:xfrm>
        </p:grpSpPr>
        <p:cxnSp>
          <p:nvCxnSpPr>
            <p:cNvPr id="96" name="מחבר חץ ישר 95"/>
            <p:cNvCxnSpPr>
              <a:cxnSpLocks/>
            </p:cNvCxnSpPr>
            <p:nvPr/>
          </p:nvCxnSpPr>
          <p:spPr bwMode="auto">
            <a:xfrm flipH="1" flipV="1">
              <a:off x="6553201" y="2410018"/>
              <a:ext cx="1" cy="6379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מחבר ישר 97"/>
            <p:cNvCxnSpPr>
              <a:cxnSpLocks/>
              <a:stCxn id="100" idx="5"/>
            </p:cNvCxnSpPr>
            <p:nvPr/>
          </p:nvCxnSpPr>
          <p:spPr bwMode="auto">
            <a:xfrm>
              <a:off x="5327410" y="2400300"/>
              <a:ext cx="1225791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9" name="קבוצה 108"/>
          <p:cNvGrpSpPr/>
          <p:nvPr/>
        </p:nvGrpSpPr>
        <p:grpSpPr>
          <a:xfrm>
            <a:off x="2392888" y="2163502"/>
            <a:ext cx="914400" cy="838200"/>
            <a:chOff x="2399784" y="2239702"/>
            <a:chExt cx="914400" cy="838200"/>
          </a:xfrm>
        </p:grpSpPr>
        <p:cxnSp>
          <p:nvCxnSpPr>
            <p:cNvPr id="106" name="מחבר ישר 105"/>
            <p:cNvCxnSpPr>
              <a:cxnSpLocks/>
              <a:endCxn id="105" idx="1"/>
            </p:cNvCxnSpPr>
            <p:nvPr/>
          </p:nvCxnSpPr>
          <p:spPr bwMode="auto">
            <a:xfrm>
              <a:off x="2399784" y="2353819"/>
              <a:ext cx="685800" cy="18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מחבר חץ ישר 107"/>
            <p:cNvCxnSpPr>
              <a:cxnSpLocks/>
            </p:cNvCxnSpPr>
            <p:nvPr/>
          </p:nvCxnSpPr>
          <p:spPr bwMode="auto">
            <a:xfrm flipH="1" flipV="1">
              <a:off x="2399785" y="2365327"/>
              <a:ext cx="1" cy="71257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משולש שווה שוקיים 104"/>
            <p:cNvSpPr/>
            <p:nvPr/>
          </p:nvSpPr>
          <p:spPr bwMode="auto">
            <a:xfrm>
              <a:off x="3009384" y="2239702"/>
              <a:ext cx="304800" cy="2286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69810" y="3341746"/>
            <a:ext cx="182880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salary: integer</a:t>
            </a:r>
            <a:endParaRPr lang="en-US" sz="2400" dirty="0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>
            <a:off x="1606789" y="3362740"/>
            <a:ext cx="1847653" cy="0"/>
          </a:xfrm>
          <a:prstGeom prst="line">
            <a:avLst/>
          </a:prstGeom>
          <a:noFill/>
          <a:ln w="23813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70" name="Line 9">
            <a:extLst>
              <a:ext uri="{FF2B5EF4-FFF2-40B4-BE49-F238E27FC236}">
                <a16:creationId xmlns:a16="http://schemas.microsoft.com/office/drawing/2014/main" xmlns="" id="{6B8F7D25-B7EC-524B-9F66-108AA124E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390" y="3761600"/>
            <a:ext cx="1860550" cy="0"/>
          </a:xfrm>
          <a:prstGeom prst="line">
            <a:avLst/>
          </a:prstGeom>
          <a:noFill/>
          <a:ln w="23813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88" name="Line 9">
            <a:extLst>
              <a:ext uri="{FF2B5EF4-FFF2-40B4-BE49-F238E27FC236}">
                <a16:creationId xmlns:a16="http://schemas.microsoft.com/office/drawing/2014/main" xmlns="" id="{0A18C78C-8ADC-A849-AC73-7A3E80D99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687" y="3690240"/>
            <a:ext cx="1847653" cy="0"/>
          </a:xfrm>
          <a:prstGeom prst="line">
            <a:avLst/>
          </a:prstGeom>
          <a:noFill/>
          <a:ln w="23813">
            <a:solidFill>
              <a:srgbClr val="808000"/>
            </a:solidFill>
            <a:round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50659"/>
            <a:ext cx="8229600" cy="5181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 has: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of Birth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Playmates</a:t>
            </a:r>
          </a:p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dog can: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noise (bark)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with others: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playmate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playmate</a:t>
            </a: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4</a:t>
            </a:fld>
            <a:endParaRPr lang="en-US" altLang="he-IL" dirty="0"/>
          </a:p>
        </p:txBody>
      </p:sp>
      <p:pic>
        <p:nvPicPr>
          <p:cNvPr id="1028" name="Picture 4" descr="Image result for lawyer dog meme&quot;">
            <a:extLst>
              <a:ext uri="{FF2B5EF4-FFF2-40B4-BE49-F238E27FC236}">
                <a16:creationId xmlns:a16="http://schemas.microsoft.com/office/drawing/2014/main" xmlns="" id="{3EFE56AC-7DDD-4715-922D-0F8E9ACC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3948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Dog - Design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5</a:t>
            </a:fld>
            <a:endParaRPr lang="en-US" altLang="he-IL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9100" y="10668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Attributes:</a:t>
            </a:r>
            <a:r>
              <a:rPr kumimoji="0" lang="en-US" altLang="he-IL" sz="32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name, birth year, color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3200" kern="0" dirty="0"/>
              <a:t>Constructor: given name, year and color.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e-IL" sz="3200" kern="0" dirty="0"/>
              <a:t>Default playmates: empty list.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e-IL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Methods: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800" i="1" kern="0" noProof="0" dirty="0" err="1">
                <a:solidFill>
                  <a:srgbClr val="0000FF"/>
                </a:solidFill>
              </a:rPr>
              <a:t>play_with</a:t>
            </a:r>
            <a:r>
              <a:rPr lang="en-US" altLang="he-IL" sz="2800" i="1" kern="0" noProof="0" dirty="0">
                <a:solidFill>
                  <a:srgbClr val="0000FF"/>
                </a:solidFill>
              </a:rPr>
              <a:t>(</a:t>
            </a:r>
            <a:r>
              <a:rPr lang="en-US" altLang="he-IL" sz="2800" i="1" kern="0" dirty="0" err="1">
                <a:solidFill>
                  <a:srgbClr val="0000FF"/>
                </a:solidFill>
              </a:rPr>
              <a:t>s</a:t>
            </a:r>
            <a:r>
              <a:rPr lang="en-US" altLang="he-IL" sz="2800" i="1" kern="0" noProof="0" dirty="0">
                <a:solidFill>
                  <a:srgbClr val="0000FF"/>
                </a:solidFill>
              </a:rPr>
              <a:t>elf, other</a:t>
            </a:r>
            <a:r>
              <a:rPr lang="en-US" altLang="he-IL" sz="2800" kern="0" noProof="0" dirty="0">
                <a:solidFill>
                  <a:srgbClr val="0000FF"/>
                </a:solidFill>
              </a:rPr>
              <a:t>)</a:t>
            </a:r>
            <a:r>
              <a:rPr lang="en-US" altLang="he-IL" sz="2800" kern="0" noProof="0" dirty="0"/>
              <a:t>: </a:t>
            </a:r>
            <a:r>
              <a:rPr lang="en-US" altLang="he-IL" sz="2800" kern="0" dirty="0"/>
              <a:t>add </a:t>
            </a:r>
            <a:r>
              <a:rPr lang="en-US" altLang="he-IL" sz="2800" i="1" kern="0" dirty="0"/>
              <a:t>other </a:t>
            </a:r>
            <a:r>
              <a:rPr lang="en-US" altLang="he-IL" sz="2800" kern="0" dirty="0"/>
              <a:t>to the list of playmates in case it is not already there.</a:t>
            </a:r>
            <a:endParaRPr lang="en-US" altLang="he-IL" sz="2800" i="1" kern="0" noProof="0" dirty="0"/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kumimoji="0" lang="en-US" altLang="he-IL" sz="2800" b="0" i="1" u="none" strike="noStrike" kern="0" cap="none" spc="0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stop_play</a:t>
            </a:r>
            <a:r>
              <a:rPr kumimoji="0" lang="en-US" altLang="he-IL" sz="2800" b="0" i="1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(self</a:t>
            </a:r>
            <a:r>
              <a:rPr kumimoji="0" lang="en-US" altLang="he-IL" sz="28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,</a:t>
            </a:r>
            <a:r>
              <a:rPr kumimoji="0" lang="en-US" altLang="he-IL" sz="2800" b="0" i="0" u="none" strike="noStrike" kern="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</a:t>
            </a:r>
            <a:r>
              <a:rPr lang="en-US" altLang="he-IL" sz="2800" i="1" kern="0" dirty="0">
                <a:solidFill>
                  <a:srgbClr val="0000FF"/>
                </a:solidFill>
              </a:rPr>
              <a:t>other</a:t>
            </a:r>
            <a:r>
              <a:rPr kumimoji="0" lang="en-US" altLang="he-IL" sz="2800" b="0" i="0" u="none" strike="noStrike" kern="0" cap="none" spc="0" normalizeH="0" baseline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)</a:t>
            </a:r>
            <a:r>
              <a:rPr kumimoji="0" lang="en-US" altLang="he-IL" sz="2800" b="0" i="0" u="none" strike="noStrike" kern="0" cap="none" spc="0" normalizeH="0" baseline="0" dirty="0">
                <a:ln>
                  <a:noFill/>
                </a:ln>
                <a:effectLst/>
                <a:uLnTx/>
                <a:uFillTx/>
              </a:rPr>
              <a:t>: </a:t>
            </a:r>
            <a:r>
              <a:rPr lang="en-US" altLang="he-IL" sz="2800" kern="0" dirty="0"/>
              <a:t>checks if </a:t>
            </a:r>
            <a:r>
              <a:rPr lang="en-US" altLang="he-IL" sz="2800" i="1" kern="0" dirty="0"/>
              <a:t>other</a:t>
            </a:r>
            <a:r>
              <a:rPr lang="en-US" altLang="he-IL" sz="2800" kern="0" dirty="0"/>
              <a:t> is in playmates, removes it if true</a:t>
            </a:r>
            <a:r>
              <a:rPr lang="en-US" altLang="he-IL" sz="2800" i="1" kern="0" dirty="0"/>
              <a:t>.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800" i="1" kern="0" dirty="0" err="1">
                <a:solidFill>
                  <a:srgbClr val="0000FF"/>
                </a:solidFill>
              </a:rPr>
              <a:t>make_noise</a:t>
            </a:r>
            <a:r>
              <a:rPr lang="en-US" altLang="he-IL" sz="2800" i="1" kern="0" dirty="0">
                <a:solidFill>
                  <a:srgbClr val="0000FF"/>
                </a:solidFill>
              </a:rPr>
              <a:t>(self): </a:t>
            </a:r>
            <a:r>
              <a:rPr lang="en-US" altLang="he-IL" sz="2800" i="1" kern="0" dirty="0"/>
              <a:t>returns dog noises</a:t>
            </a:r>
          </a:p>
          <a:p>
            <a:pPr marL="971550" lvl="1" indent="-514350" algn="l" rtl="0">
              <a:spcBef>
                <a:spcPct val="20000"/>
              </a:spcBef>
              <a:buFont typeface="+mj-lt"/>
              <a:buAutoNum type="arabicPeriod"/>
            </a:pPr>
            <a:r>
              <a:rPr lang="en-US" altLang="he-IL" sz="2800" i="1" kern="0" dirty="0">
                <a:solidFill>
                  <a:srgbClr val="0000FF"/>
                </a:solidFill>
              </a:rPr>
              <a:t>__</a:t>
            </a:r>
            <a:r>
              <a:rPr lang="en-US" altLang="he-IL" sz="2800" i="1" kern="0" dirty="0" err="1">
                <a:solidFill>
                  <a:srgbClr val="0000FF"/>
                </a:solidFill>
              </a:rPr>
              <a:t>repr</a:t>
            </a:r>
            <a:r>
              <a:rPr lang="en-US" altLang="he-IL" sz="2800" i="1" kern="0" dirty="0">
                <a:solidFill>
                  <a:srgbClr val="0000FF"/>
                </a:solidFill>
              </a:rPr>
              <a:t>__(self): </a:t>
            </a:r>
            <a:r>
              <a:rPr lang="en-US" altLang="he-IL" sz="2800" i="1" kern="0" dirty="0"/>
              <a:t>pretty print attributes</a:t>
            </a:r>
            <a:endParaRPr lang="en-US" altLang="he-IL" sz="2800" i="1" kern="0" dirty="0">
              <a:solidFill>
                <a:srgbClr val="0000FF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e-IL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Dog - Implementation</a:t>
            </a: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6</a:t>
            </a:fld>
            <a:endParaRPr lang="en-US" altLang="he-I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E03B439F-B152-42B6-9E9F-C6AC04F19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87" y="1181755"/>
            <a:ext cx="8610600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Dog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init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__(self,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color):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self.name,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name,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, color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make_noise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"woof! woof!"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play_with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other not 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self.playmates.append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stop_play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(self, other):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other in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self.playmates.remove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(other)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repr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(self):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age =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get_current_year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() -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self.birth_year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=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f"name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{self.name}\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nage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{age}\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ncolor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: {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self.color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}\n"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"plays with: [\n"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playmate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self.playmates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f"\t {playmate.name}\n"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result +=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"]"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cs typeface="Courier New" panose="02070309020205020404" pitchFamily="49" charset="0"/>
              </a:rPr>
              <a:t>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1D8D7-124B-4E11-A845-84666547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Function: </a:t>
            </a:r>
            <a:b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Getting Current Year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4F8036-7FEB-4ABF-91AF-17275787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D4ECF70-C392-4360-BA77-E849DCB96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903512"/>
            <a:ext cx="579120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 datetime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/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get_current_year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3750D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datetime.datetime.now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cs typeface="Courier New" panose="02070309020205020404" pitchFamily="49" charset="0"/>
              </a:rPr>
              <a:t>().year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1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80D394-2BC0-41D6-BDD9-D55D2D9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Class Dog – Run 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ABC2D2-E2DB-45A5-9376-86281355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C3858-121A-4F5C-9AE9-7041751D9CA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A5B691-6DCB-434C-9FA0-1E63E067F468}"/>
              </a:ext>
            </a:extLst>
          </p:cNvPr>
          <p:cNvSpPr txBox="1"/>
          <p:nvPr/>
        </p:nvSpPr>
        <p:spPr>
          <a:xfrm>
            <a:off x="1143000" y="1828800"/>
            <a:ext cx="541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doge = Dog(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  <a:cs typeface="Courier New" panose="02070309020205020404" pitchFamily="49" charset="0"/>
              </a:rPr>
              <a:t>"doge"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, 2000,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  <a:cs typeface="Courier New" panose="02070309020205020404" pitchFamily="49" charset="0"/>
              </a:rPr>
              <a:t>"black"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doggo = Dog(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  <a:cs typeface="Courier New" panose="02070309020205020404" pitchFamily="49" charset="0"/>
              </a:rPr>
              <a:t>"doggo"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, 2010, </a:t>
            </a:r>
            <a:r>
              <a:rPr lang="en-US" sz="1600" dirty="0">
                <a:solidFill>
                  <a:srgbClr val="008000"/>
                </a:solidFill>
                <a:latin typeface="Courier" pitchFamily="2" charset="0"/>
                <a:cs typeface="Courier New" panose="02070309020205020404" pitchFamily="49" charset="0"/>
              </a:rPr>
              <a:t>"golden"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doge.play_with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(doggo)</a:t>
            </a:r>
          </a:p>
          <a:p>
            <a:pPr algn="l" rtl="0"/>
            <a:r>
              <a:rPr lang="en-US" sz="1600" dirty="0">
                <a:solidFill>
                  <a:srgbClr val="774336"/>
                </a:solidFill>
                <a:latin typeface="Courier" pitchFamily="2" charset="0"/>
                <a:cs typeface="Courier New" panose="02070309020205020404" pitchFamily="49" charset="0"/>
              </a:rPr>
              <a:t>&gt;&gt;&gt;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print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(doge)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name: doge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age: 19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color: black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plays with: [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	 doggo</a:t>
            </a:r>
          </a:p>
          <a:p>
            <a:pPr algn="l" rtl="0"/>
            <a:r>
              <a:rPr lang="en-US" sz="1600" dirty="0">
                <a:solidFill>
                  <a:srgbClr val="0000FF"/>
                </a:solidFill>
                <a:latin typeface="Courier" pitchFamily="2" charset="0"/>
                <a:cs typeface="Courier New" panose="02070309020205020404" pitchFamily="49" charset="0"/>
              </a:rPr>
              <a:t>]</a:t>
            </a:r>
            <a:endParaRPr lang="en-US" sz="1400" dirty="0">
              <a:solidFill>
                <a:srgbClr val="0000FF"/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8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כותרת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he-IL" b="1" dirty="0" err="1">
                <a:latin typeface="Arial" panose="020B0604020202020204" pitchFamily="34" charset="0"/>
                <a:cs typeface="Arial" panose="020B0604020202020204" pitchFamily="34" charset="0"/>
              </a:rPr>
              <a:t>Shibas</a:t>
            </a:r>
            <a:endParaRPr lang="en-US" altLang="he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מציין מיקום תוכן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86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e-I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Shibas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a type of dog breed.</a:t>
            </a:r>
          </a:p>
          <a:p>
            <a:pPr marL="0" indent="0">
              <a:buFontTx/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he-I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shiba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of Birth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– </a:t>
            </a:r>
            <a:r>
              <a:rPr lang="en-US" altLang="he-IL" b="1" dirty="0">
                <a:solidFill>
                  <a:srgbClr val="F375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 golden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Playmates</a:t>
            </a:r>
          </a:p>
          <a:p>
            <a:pPr marL="0" indent="0">
              <a:buNone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he-I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shiba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noise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 with others: Add/Remove playmates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he-IL" b="1" dirty="0">
                <a:solidFill>
                  <a:srgbClr val="F375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 Tail</a:t>
            </a:r>
          </a:p>
          <a:p>
            <a:pPr marL="914400" lvl="1" indent="-514350">
              <a:buFont typeface="+mj-lt"/>
              <a:buAutoNum type="arabicPeriod"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089AA71-21B8-4D5F-B1B0-7BD0169FF019}" type="slidenum">
              <a:rPr lang="ar-SA" altLang="he-IL" smtClean="0"/>
              <a:pPr eaLnBrk="1" hangingPunct="1"/>
              <a:t>9</a:t>
            </a:fld>
            <a:endParaRPr lang="en-US" altLang="he-I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29CFA9DF-F299-4249-B4C0-1044A3133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217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51168</TotalTime>
  <Words>1460</Words>
  <Application>Microsoft Office PowerPoint</Application>
  <PresentationFormat>On-screen Show (4:3)</PresentationFormat>
  <Paragraphs>375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 Narrow</vt:lpstr>
      <vt:lpstr>Courier</vt:lpstr>
      <vt:lpstr>Courier New</vt:lpstr>
      <vt:lpstr>Segoe UI Semibold</vt:lpstr>
      <vt:lpstr>Times New Roman</vt:lpstr>
      <vt:lpstr>Wingdings</vt:lpstr>
      <vt:lpstr>Default Design</vt:lpstr>
      <vt:lpstr>Custom Design</vt:lpstr>
      <vt:lpstr>PowerPoint Presentation</vt:lpstr>
      <vt:lpstr>Object Oriented Programming</vt:lpstr>
      <vt:lpstr>Example: Pets</vt:lpstr>
      <vt:lpstr>Dogs</vt:lpstr>
      <vt:lpstr>Class Dog - Design</vt:lpstr>
      <vt:lpstr>Class Dog - Implementation</vt:lpstr>
      <vt:lpstr>Utility Function:  Getting Current Year</vt:lpstr>
      <vt:lpstr>Class Dog – Run Example</vt:lpstr>
      <vt:lpstr>Shibas</vt:lpstr>
      <vt:lpstr>Class Shiba - Design</vt:lpstr>
      <vt:lpstr>Class Shiba - Implementation</vt:lpstr>
      <vt:lpstr>Problem</vt:lpstr>
      <vt:lpstr>Solution: Encapsulation</vt:lpstr>
      <vt:lpstr>Class Shiba - Encapsulation</vt:lpstr>
      <vt:lpstr>Solution: Encapsulation</vt:lpstr>
      <vt:lpstr>Class Inheritance</vt:lpstr>
      <vt:lpstr>Python Inheritance</vt:lpstr>
      <vt:lpstr>Class Inheritance</vt:lpstr>
      <vt:lpstr>Class Diagram</vt:lpstr>
      <vt:lpstr>Overriding Methods</vt:lpstr>
      <vt:lpstr>Overriding Methods - Run</vt:lpstr>
      <vt:lpstr>Cats</vt:lpstr>
      <vt:lpstr>Class Cat - Design</vt:lpstr>
      <vt:lpstr>Class Cat - Implementation</vt:lpstr>
      <vt:lpstr>Inheritance: Cats and Dogs</vt:lpstr>
      <vt:lpstr>Class Pet - Implementation</vt:lpstr>
      <vt:lpstr>Classes Dog, Cat and Shiba</vt:lpstr>
      <vt:lpstr>Class Diagram - Updated</vt:lpstr>
      <vt:lpstr>isinstance and issubclass</vt:lpstr>
      <vt:lpstr>Encapsulation Violation</vt:lpstr>
      <vt:lpstr>Software Design</vt:lpstr>
      <vt:lpstr>University Life</vt:lpstr>
      <vt:lpstr>Python Course Classes</vt:lpstr>
      <vt:lpstr>Classes design</vt:lpstr>
      <vt:lpstr>Class Diagram (I)</vt:lpstr>
      <vt:lpstr>Class Diagram (II)</vt:lpstr>
      <vt:lpstr>Class Diagram (III)</vt:lpstr>
      <vt:lpstr>Class Diagram (III)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OOP3 - Inheritance</dc:title>
  <dc:creator>Dvir Netanely</dc:creator>
  <cp:lastModifiedBy>Ronny Con</cp:lastModifiedBy>
  <cp:revision>2915</cp:revision>
  <dcterms:created xsi:type="dcterms:W3CDTF">2007-03-25T12:09:30Z</dcterms:created>
  <dcterms:modified xsi:type="dcterms:W3CDTF">2019-12-26T07:58:40Z</dcterms:modified>
</cp:coreProperties>
</file>