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42"/>
  </p:notesMasterIdLst>
  <p:handoutMasterIdLst>
    <p:handoutMasterId r:id="rId43"/>
  </p:handoutMasterIdLst>
  <p:sldIdLst>
    <p:sldId id="499" r:id="rId3"/>
    <p:sldId id="497" r:id="rId4"/>
    <p:sldId id="550" r:id="rId5"/>
    <p:sldId id="658" r:id="rId6"/>
    <p:sldId id="659" r:id="rId7"/>
    <p:sldId id="660" r:id="rId8"/>
    <p:sldId id="661" r:id="rId9"/>
    <p:sldId id="663" r:id="rId10"/>
    <p:sldId id="666" r:id="rId11"/>
    <p:sldId id="667" r:id="rId12"/>
    <p:sldId id="644" r:id="rId13"/>
    <p:sldId id="654" r:id="rId14"/>
    <p:sldId id="655" r:id="rId15"/>
    <p:sldId id="656" r:id="rId16"/>
    <p:sldId id="614" r:id="rId17"/>
    <p:sldId id="616" r:id="rId18"/>
    <p:sldId id="657" r:id="rId19"/>
    <p:sldId id="495" r:id="rId20"/>
    <p:sldId id="484" r:id="rId21"/>
    <p:sldId id="485" r:id="rId22"/>
    <p:sldId id="486" r:id="rId23"/>
    <p:sldId id="487" r:id="rId24"/>
    <p:sldId id="488" r:id="rId25"/>
    <p:sldId id="489" r:id="rId26"/>
    <p:sldId id="490" r:id="rId27"/>
    <p:sldId id="491" r:id="rId28"/>
    <p:sldId id="492" r:id="rId29"/>
    <p:sldId id="493" r:id="rId30"/>
    <p:sldId id="494" r:id="rId31"/>
    <p:sldId id="496" r:id="rId32"/>
    <p:sldId id="665" r:id="rId33"/>
    <p:sldId id="543" r:id="rId34"/>
    <p:sldId id="545" r:id="rId35"/>
    <p:sldId id="664" r:id="rId36"/>
    <p:sldId id="478" r:id="rId37"/>
    <p:sldId id="479" r:id="rId38"/>
    <p:sldId id="498" r:id="rId39"/>
    <p:sldId id="447" r:id="rId40"/>
    <p:sldId id="448" r:id="rId41"/>
  </p:sldIdLst>
  <p:sldSz cx="9144000" cy="6858000" type="screen4x3"/>
  <p:notesSz cx="6788150" cy="9917113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016AB"/>
    <a:srgbClr val="B213CB"/>
    <a:srgbClr val="BE15B9"/>
    <a:srgbClr val="33CC33"/>
    <a:srgbClr val="CC0000"/>
    <a:srgbClr val="FF6600"/>
    <a:srgbClr val="339966"/>
    <a:srgbClr val="00FF0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32" autoAdjust="0"/>
    <p:restoredTop sz="92102" autoAdjust="0"/>
  </p:normalViewPr>
  <p:slideViewPr>
    <p:cSldViewPr>
      <p:cViewPr varScale="1">
        <p:scale>
          <a:sx n="128" d="100"/>
          <a:sy n="128" d="100"/>
        </p:scale>
        <p:origin x="17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46513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58C5AE26-8BFC-45BB-BACD-B3AE8D5484E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70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57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0113"/>
            <a:ext cx="5429250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A4D25515-0E15-4B4E-9563-27D075B6F11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013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dirty="0">
              <a:latin typeface="Arial" pitchFamily="34" charset="0"/>
            </a:endParaRPr>
          </a:p>
        </p:txBody>
      </p:sp>
      <p:sp>
        <p:nvSpPr>
          <p:cNvPr id="7066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0E2D9-541C-47EA-9E0E-C1BDABE2C033}" type="slidenum">
              <a:rPr lang="ar-SA" smtClean="0">
                <a:latin typeface="Arial" pitchFamily="34" charset="0"/>
              </a:rPr>
              <a:pPr/>
              <a:t>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793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44D04A3E-6D17-49C7-A458-9B1A686D0693}" type="slidenum">
              <a:rPr lang="he-IL" sz="1200"/>
              <a:pPr algn="r">
                <a:spcBef>
                  <a:spcPct val="0"/>
                </a:spcBef>
              </a:pPr>
              <a:t>35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682F92E5-3F45-44F2-8272-C4ADF37EEE17}" type="slidenum">
              <a:rPr lang="he-IL" sz="1200"/>
              <a:pPr algn="r">
                <a:spcBef>
                  <a:spcPct val="0"/>
                </a:spcBef>
              </a:pPr>
              <a:t>36</a:t>
            </a:fld>
            <a:endParaRPr 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6B2E5037-116B-4A43-8E35-4DC22949007B}" type="slidenum">
              <a:rPr lang="he-IL" sz="1200"/>
              <a:pPr algn="r">
                <a:spcBef>
                  <a:spcPct val="0"/>
                </a:spcBef>
              </a:pPr>
              <a:t>37</a:t>
            </a:fld>
            <a:endParaRPr 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6861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D41A4C0-FF9D-4EA2-92EE-BD939798224E}" type="slidenum">
              <a:rPr lang="ar-SA" altLang="he-IL" smtClean="0"/>
              <a:pPr eaLnBrk="1" hangingPunct="1"/>
              <a:t>38</a:t>
            </a:fld>
            <a:endParaRPr lang="en-US" altLang="he-I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8704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D1FA163-D262-41BD-95FE-BDB27D220E0F}" type="slidenum">
              <a:rPr lang="ar-SA" altLang="he-IL" smtClean="0"/>
              <a:pPr eaLnBrk="1" hangingPunct="1"/>
              <a:t>39</a:t>
            </a:fld>
            <a:endParaRPr lang="en-US" alt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6349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86A2D16-656E-41F5-BD7C-CD064BD52A7C}" type="slidenum">
              <a:rPr lang="ar-SA" altLang="he-IL" smtClean="0"/>
              <a:pPr eaLnBrk="1" hangingPunct="1"/>
              <a:t>2</a:t>
            </a:fld>
            <a:endParaRPr lang="en-US" alt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710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ED7A7C4-6B61-459C-B0E3-0BAEC8875E3E}" type="slidenum">
              <a:rPr lang="ar-SA" altLang="he-IL" smtClean="0"/>
              <a:pPr eaLnBrk="1" hangingPunct="1"/>
              <a:t>18</a:t>
            </a:fld>
            <a:endParaRPr lang="en-US" alt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80732-2CAE-42F6-B5CE-AAB63D437C81}" type="slidenum">
              <a:rPr lang="he-IL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C3723-FBA8-402A-8596-03D43D5465E4}" type="slidenum">
              <a:rPr lang="he-IL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CD1547-EECD-40B8-950E-C98DE026B5C6}" type="slidenum">
              <a:rPr lang="ar-SA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6805FE-5E2E-46E3-9CF4-7A4A2BBBC2E4}" type="slidenum">
              <a:rPr lang="ar-SA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CD5545-EAFB-4404-92F8-DB9297755DEF}" type="slidenum">
              <a:rPr lang="ar-SA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6B2E5037-116B-4A43-8E35-4DC22949007B}" type="slidenum">
              <a:rPr lang="he-IL" sz="1200"/>
              <a:pPr algn="r">
                <a:spcBef>
                  <a:spcPct val="0"/>
                </a:spcBef>
              </a:pPr>
              <a:t>32</a:t>
            </a:fld>
            <a:endParaRPr 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3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C97DE-490D-40F4-9A6D-26E0A5A17B3A}" type="datetime1">
              <a:rPr lang="en-US"/>
              <a:pPr>
                <a:defRPr/>
              </a:pPr>
              <a:t>1/17/20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95B29-8F59-4381-9256-01005FDF1A5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1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C52BE-63ED-4E03-8330-D1DBF547F196}" type="datetime1">
              <a:rPr lang="en-US"/>
              <a:pPr>
                <a:defRPr/>
              </a:pPr>
              <a:t>1/17/20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A0B1B-A8EC-4D8C-91CD-22F97CB6606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3B871-8DEB-4A91-9A9B-0D098FB92292}" type="datetime1">
              <a:rPr lang="en-US"/>
              <a:pPr>
                <a:defRPr/>
              </a:pPr>
              <a:t>1/17/20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1E244-85CF-4706-93BF-E8F2CCEF3B3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63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17E7E-108D-4522-8D86-5C02E9F0A343}" type="datetime1">
              <a:rPr lang="en-US"/>
              <a:pPr>
                <a:defRPr/>
              </a:pPr>
              <a:t>1/17/20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EA12F-4910-45B0-952C-A9030425813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60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79E32-DBF3-4448-A503-F0709F6E425D}" type="datetime1">
              <a:rPr lang="en-US"/>
              <a:pPr>
                <a:defRPr/>
              </a:pPr>
              <a:t>1/17/20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7CE63-05F1-4DC8-8D7E-DF5B5A024F7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98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E2297-C6C1-4E34-B265-C8E3CF506DB0}" type="datetime1">
              <a:rPr lang="en-US"/>
              <a:pPr>
                <a:defRPr/>
              </a:pPr>
              <a:t>1/17/20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501BE-E78B-4374-8B36-35B1A7E8A26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95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B3832-8729-4989-82BC-77DC85F9B5D8}" type="datetime1">
              <a:rPr lang="en-US"/>
              <a:pPr>
                <a:defRPr/>
              </a:pPr>
              <a:t>1/17/20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E2A8B-9D07-42C2-8A17-C20A017A066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97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4DF3F-4C8A-4E82-B168-560A6828AEDC}" type="datetime1">
              <a:rPr lang="en-US"/>
              <a:pPr>
                <a:defRPr/>
              </a:pPr>
              <a:t>1/17/20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0F51C3-9397-4B6A-8CA0-0F42A657657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17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A1727-7A71-466E-AD0A-214B93DDC397}" type="datetime1">
              <a:rPr lang="en-US"/>
              <a:pPr>
                <a:defRPr/>
              </a:pPr>
              <a:t>1/17/20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2CF69-20D1-4318-87B9-21CDBF5E9DA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176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7BDE9-5884-447A-8C8A-F58681482D40}" type="datetime1">
              <a:rPr lang="en-US"/>
              <a:pPr>
                <a:defRPr/>
              </a:pPr>
              <a:t>1/17/20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74AF7-A644-49BE-95E8-4D4320323B4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0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8F6BD-CF19-4E95-8CD6-D909849507E3}" type="datetime1">
              <a:rPr lang="en-US"/>
              <a:pPr>
                <a:defRPr/>
              </a:pPr>
              <a:t>1/17/20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89758-1583-4744-88B4-D76A111F6C4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4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A7524-1B04-4976-A115-B8234DD34A53}" type="datetime1">
              <a:rPr lang="en-US"/>
              <a:pPr>
                <a:defRPr/>
              </a:pPr>
              <a:t>1/17/20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07318-48FE-4287-8635-23735CB3208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97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B8856-0BE5-4DCF-A010-8BBACAD72FE3}" type="datetime1">
              <a:rPr lang="en-US"/>
              <a:pPr>
                <a:defRPr/>
              </a:pPr>
              <a:t>1/17/20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BB95C-2CC2-4BBB-BD20-69B198D6CD2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99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76A00-FF8C-4C2A-A691-8ECFC62ABCAC}" type="datetime1">
              <a:rPr lang="en-US"/>
              <a:pPr>
                <a:defRPr/>
              </a:pPr>
              <a:t>1/17/20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94B7B-7649-42D0-9B9D-3EAB4ECC338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26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8A89C-272C-49D1-B3A6-5A5FDABC06EF}" type="datetime1">
              <a:rPr lang="en-US"/>
              <a:pPr>
                <a:defRPr/>
              </a:pPr>
              <a:t>1/17/20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DC083-2C3E-4C19-B66C-BD13641CD09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693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85067-59D3-4EDC-8434-74990DE64372}" type="datetime1">
              <a:rPr lang="en-US"/>
              <a:pPr>
                <a:defRPr/>
              </a:pPr>
              <a:t>1/17/20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1B1A8-3019-47A1-9C54-B8C9E21383A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958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C40E8-E805-443A-9C5D-211CC1357002}" type="datetime1">
              <a:rPr lang="en-US"/>
              <a:pPr>
                <a:defRPr/>
              </a:pPr>
              <a:t>1/17/20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36AD2-EB0D-49BA-BA22-C9AAB598AEE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0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5959B-9E13-48AE-9825-16CB2D5E1A77}" type="datetime1">
              <a:rPr lang="en-US"/>
              <a:pPr>
                <a:defRPr/>
              </a:pPr>
              <a:t>1/17/20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94F1A-8CEF-4B22-B383-C50C364B90D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9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D5FE2-16AE-4A4B-A566-CBF698E8383B}" type="datetime1">
              <a:rPr lang="en-US"/>
              <a:pPr>
                <a:defRPr/>
              </a:pPr>
              <a:t>1/17/20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7EA6B-76F4-4E56-BC2F-2401BCD181F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6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AC91E-F4BC-4A40-B90F-78A07398FCAD}" type="datetime1">
              <a:rPr lang="en-US"/>
              <a:pPr>
                <a:defRPr/>
              </a:pPr>
              <a:t>1/17/20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30233-5A5C-4B9D-BE4B-56F47D7CD81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D8351-8990-4C24-A73E-548AD4DBE9D4}" type="datetime1">
              <a:rPr lang="en-US"/>
              <a:pPr>
                <a:defRPr/>
              </a:pPr>
              <a:t>1/17/20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04528-2CE8-47CA-80D5-06B51D9BE31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9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7E5A7-CD40-49EE-9DB4-8AB7DA6B2331}" type="datetime1">
              <a:rPr lang="en-US"/>
              <a:pPr>
                <a:defRPr/>
              </a:pPr>
              <a:t>1/17/20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A07F0-FD24-4225-8276-6BE0371EFBD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9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CE63B-62FA-407A-B1CE-40D52466E01F}" type="datetime1">
              <a:rPr lang="en-US"/>
              <a:pPr>
                <a:defRPr/>
              </a:pPr>
              <a:t>1/17/20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DF792-3649-4345-BCBB-E49BD3D87F6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8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83E01-864E-4B99-8C4C-1FE67611D0B7}" type="datetime1">
              <a:rPr lang="en-US"/>
              <a:pPr>
                <a:defRPr/>
              </a:pPr>
              <a:t>1/17/20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11183-6818-4687-8347-2BB55167553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D6A06BB8-E9FE-4615-A9EE-3946E7976E64}" type="datetime1">
              <a:rPr lang="en-US"/>
              <a:pPr>
                <a:defRPr/>
              </a:pPr>
              <a:t>1/17/20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F0BDEE2-8805-4419-A807-7D8CAA85C37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2EB00D69-24F0-4083-B7B9-AE21EF20F49C}" type="datetime1">
              <a:rPr lang="en-US"/>
              <a:pPr>
                <a:defRPr/>
              </a:pPr>
              <a:t>1/17/20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2631EE3-CC2E-4EB5-8986-BD0F238B3B3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matplotlib.org/galler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A1E85-08EA-4B48-B384-7D1D917588D6}" type="slidenum">
              <a:rPr lang="he-IL">
                <a:cs typeface="Arial" pitchFamily="34" charset="0"/>
              </a:rPr>
              <a:pPr>
                <a:defRPr/>
              </a:pPr>
              <a:t>1</a:t>
            </a:fld>
            <a:endParaRPr lang="en-US">
              <a:cs typeface="Arial" pitchFamily="34" charset="0"/>
            </a:endParaRPr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76200" y="4768606"/>
            <a:ext cx="8915400" cy="1225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rtl="0">
              <a:defRPr/>
            </a:pPr>
            <a:r>
              <a:rPr lang="en-GB" sz="2800" b="1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Lecture 13</a:t>
            </a:r>
            <a:r>
              <a:rPr lang="en-GB" sz="28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 eaLnBrk="1" hangingPunct="1">
              <a:spcBef>
                <a:spcPct val="0"/>
              </a:spcBef>
            </a:pPr>
            <a:r>
              <a:rPr lang="en-GB" altLang="he-IL" sz="44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7567" y="4143008"/>
            <a:ext cx="2428871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Fall 2019-2020</a:t>
            </a:r>
          </a:p>
        </p:txBody>
      </p:sp>
      <p:sp>
        <p:nvSpPr>
          <p:cNvPr id="7" name="Title 1"/>
          <p:cNvSpPr>
            <a:spLocks noGrp="1"/>
          </p:cNvSpPr>
          <p:nvPr/>
        </p:nvSpPr>
        <p:spPr bwMode="auto">
          <a:xfrm>
            <a:off x="0" y="1447800"/>
            <a:ext cx="91440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Programming </a:t>
            </a:r>
            <a:b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for Engineers </a:t>
            </a:r>
            <a:b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in </a:t>
            </a:r>
            <a:r>
              <a:rPr lang="en-GB" sz="8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he-IL" sz="80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62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B834-B870-6245-B078-52D572D0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93E7D-23E5-8741-B1FB-A201F143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07318-48FE-4287-8635-23735CB32085}" type="slidenum">
              <a:rPr lang="ar-SA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84D5AD-EFB1-CD42-8CC7-E341AEEF4C81}"/>
              </a:ext>
            </a:extLst>
          </p:cNvPr>
          <p:cNvSpPr/>
          <p:nvPr/>
        </p:nvSpPr>
        <p:spPr>
          <a:xfrm>
            <a:off x="457200" y="1447800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df1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pd.DataFrame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3,4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5,6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]})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df2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pd.DataFrame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]})</a:t>
            </a:r>
            <a:endParaRPr lang="en-US" dirty="0"/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6BFA11-D5BD-F646-941F-3181414D3AA9}"/>
              </a:ext>
            </a:extLst>
          </p:cNvPr>
          <p:cNvSpPr/>
          <p:nvPr/>
        </p:nvSpPr>
        <p:spPr>
          <a:xfrm>
            <a:off x="457200" y="4518450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pd.concat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([df1, df2], </a:t>
            </a:r>
            <a:r>
              <a:rPr lang="en-US" dirty="0" err="1">
                <a:solidFill>
                  <a:srgbClr val="66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ignore_index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2CEA98-FDD2-3547-879D-57F22AA33C9F}"/>
              </a:ext>
            </a:extLst>
          </p:cNvPr>
          <p:cNvSpPr/>
          <p:nvPr/>
        </p:nvSpPr>
        <p:spPr>
          <a:xfrm>
            <a:off x="4267200" y="4916556"/>
            <a:ext cx="175922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a   b   c</a:t>
            </a:r>
          </a:p>
          <a:p>
            <a:r>
              <a:rPr lang="en-US" dirty="0"/>
              <a:t>0   1   3   5</a:t>
            </a:r>
          </a:p>
          <a:p>
            <a:r>
              <a:rPr lang="en-US" dirty="0"/>
              <a:t>1   2   4   6</a:t>
            </a:r>
          </a:p>
          <a:p>
            <a:r>
              <a:rPr lang="en-US" dirty="0"/>
              <a:t>2  11  12  13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1EF867-6290-3D48-B77D-72A3998DE797}"/>
              </a:ext>
            </a:extLst>
          </p:cNvPr>
          <p:cNvSpPr/>
          <p:nvPr/>
        </p:nvSpPr>
        <p:spPr bwMode="auto">
          <a:xfrm>
            <a:off x="4220817" y="5352765"/>
            <a:ext cx="351183" cy="1179617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E9C329-DEC9-2146-A2E4-2490FD0A1DF8}"/>
              </a:ext>
            </a:extLst>
          </p:cNvPr>
          <p:cNvSpPr/>
          <p:nvPr/>
        </p:nvSpPr>
        <p:spPr>
          <a:xfrm>
            <a:off x="4419600" y="2375993"/>
            <a:ext cx="152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a  b  c</a:t>
            </a:r>
          </a:p>
          <a:p>
            <a:r>
              <a:rPr lang="en-US" dirty="0"/>
              <a:t>0  1  3  5</a:t>
            </a:r>
          </a:p>
          <a:p>
            <a:r>
              <a:rPr lang="en-US" dirty="0"/>
              <a:t>1  2  4  6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9060C8-B750-A646-9D25-7533DFAFA197}"/>
              </a:ext>
            </a:extLst>
          </p:cNvPr>
          <p:cNvSpPr/>
          <p:nvPr/>
        </p:nvSpPr>
        <p:spPr>
          <a:xfrm>
            <a:off x="6036365" y="2382619"/>
            <a:ext cx="14478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a    b   c</a:t>
            </a:r>
          </a:p>
          <a:p>
            <a:r>
              <a:rPr lang="en-US" dirty="0"/>
              <a:t>0  11  12  13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913A56-8134-C54C-AEC0-B2F78F787FAB}"/>
              </a:ext>
            </a:extLst>
          </p:cNvPr>
          <p:cNvSpPr/>
          <p:nvPr/>
        </p:nvSpPr>
        <p:spPr bwMode="auto">
          <a:xfrm>
            <a:off x="6026426" y="2844816"/>
            <a:ext cx="351183" cy="322633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2C1E42-CBDE-F140-B022-E0DE24A77804}"/>
              </a:ext>
            </a:extLst>
          </p:cNvPr>
          <p:cNvSpPr/>
          <p:nvPr/>
        </p:nvSpPr>
        <p:spPr bwMode="auto">
          <a:xfrm>
            <a:off x="4343400" y="2832916"/>
            <a:ext cx="351183" cy="743406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285DE3CE-113F-EF40-9180-814A9AB25536}"/>
              </a:ext>
            </a:extLst>
          </p:cNvPr>
          <p:cNvSpPr/>
          <p:nvPr/>
        </p:nvSpPr>
        <p:spPr bwMode="auto">
          <a:xfrm rot="16200000">
            <a:off x="4719815" y="2996646"/>
            <a:ext cx="337027" cy="1474170"/>
          </a:xfrm>
          <a:prstGeom prst="leftBrace">
            <a:avLst/>
          </a:prstGeom>
          <a:noFill/>
          <a:ln w="254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1027E015-24C5-7744-94C6-CD191964069F}"/>
              </a:ext>
            </a:extLst>
          </p:cNvPr>
          <p:cNvSpPr/>
          <p:nvPr/>
        </p:nvSpPr>
        <p:spPr bwMode="auto">
          <a:xfrm rot="16200000">
            <a:off x="6512172" y="2634654"/>
            <a:ext cx="337027" cy="1474170"/>
          </a:xfrm>
          <a:prstGeom prst="leftBrace">
            <a:avLst/>
          </a:prstGeom>
          <a:noFill/>
          <a:ln w="254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E16A63-8573-F540-A88B-DE59D9B7174B}"/>
              </a:ext>
            </a:extLst>
          </p:cNvPr>
          <p:cNvSpPr/>
          <p:nvPr/>
        </p:nvSpPr>
        <p:spPr>
          <a:xfrm>
            <a:off x="6410740" y="3584412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df2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8FD1C5-9D9B-074C-9241-C925F24B6918}"/>
              </a:ext>
            </a:extLst>
          </p:cNvPr>
          <p:cNvSpPr/>
          <p:nvPr/>
        </p:nvSpPr>
        <p:spPr>
          <a:xfrm>
            <a:off x="4599866" y="3953744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df1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36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609600" y="2210756"/>
            <a:ext cx="8229600" cy="1143000"/>
          </a:xfrm>
        </p:spPr>
        <p:txBody>
          <a:bodyPr/>
          <a:lstStyle/>
          <a:p>
            <a:r>
              <a:rPr lang="en-US" sz="6600" dirty="0"/>
              <a:t>Plotting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122" name="Picture 2" descr="matplotli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72592"/>
            <a:ext cx="45720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../../_images/scatter_demo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7" y="4536342"/>
            <a:ext cx="264000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../../_images/path_patch_dem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5146"/>
            <a:ext cx="2639998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../../_images/errorbar_limit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400580"/>
            <a:ext cx="2639998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מלבן 4"/>
          <p:cNvSpPr/>
          <p:nvPr/>
        </p:nvSpPr>
        <p:spPr>
          <a:xfrm>
            <a:off x="1291977" y="4263056"/>
            <a:ext cx="47564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“A plot </a:t>
            </a:r>
            <a:r>
              <a:rPr lang="he-IL" sz="3200" dirty="0" err="1">
                <a:latin typeface="Agency FB" panose="020B0503020202020204" pitchFamily="34" charset="0"/>
              </a:rPr>
              <a:t>is</a:t>
            </a:r>
            <a:r>
              <a:rPr lang="he-IL" sz="3200" dirty="0">
                <a:latin typeface="Agency FB" panose="020B0503020202020204" pitchFamily="34" charset="0"/>
              </a:rPr>
              <a:t> </a:t>
            </a:r>
            <a:r>
              <a:rPr lang="he-IL" sz="3200" dirty="0" err="1">
                <a:latin typeface="Agency FB" panose="020B0503020202020204" pitchFamily="34" charset="0"/>
              </a:rPr>
              <a:t>worth</a:t>
            </a:r>
            <a:r>
              <a:rPr lang="he-IL" sz="3200" dirty="0">
                <a:latin typeface="Agency FB" panose="020B0503020202020204" pitchFamily="34" charset="0"/>
              </a:rPr>
              <a:t> a </a:t>
            </a:r>
            <a:r>
              <a:rPr lang="he-IL" sz="3200" dirty="0" err="1">
                <a:latin typeface="Agency FB" panose="020B0503020202020204" pitchFamily="34" charset="0"/>
              </a:rPr>
              <a:t>thousand</a:t>
            </a:r>
            <a:r>
              <a:rPr lang="he-IL" sz="3200" dirty="0">
                <a:latin typeface="Agency FB" panose="020B0503020202020204" pitchFamily="34" charset="0"/>
              </a:rPr>
              <a:t> </a:t>
            </a:r>
            <a:r>
              <a:rPr lang="he-IL" sz="3200" dirty="0" err="1">
                <a:latin typeface="Agency FB" panose="020B0503020202020204" pitchFamily="34" charset="0"/>
              </a:rPr>
              <a:t>words</a:t>
            </a:r>
            <a:r>
              <a:rPr lang="en-US" sz="3200" dirty="0">
                <a:latin typeface="Agency FB" panose="020B0503020202020204" pitchFamily="34" charset="0"/>
              </a:rPr>
              <a:t>"</a:t>
            </a:r>
            <a:endParaRPr lang="he-IL" sz="3200" dirty="0">
              <a:latin typeface="Agency FB" panose="020B0503020202020204" pitchFamily="34" charset="0"/>
            </a:endParaRPr>
          </a:p>
        </p:txBody>
      </p:sp>
      <p:pic>
        <p:nvPicPr>
          <p:cNvPr id="5130" name="Picture 10" descr="screenshot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08784"/>
            <a:ext cx="5257800" cy="106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48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matplotlib</a:t>
            </a:r>
            <a:r>
              <a:rPr lang="en-US" dirty="0"/>
              <a:t> is a python 2D plotting library which produces publication quality figures in a variety of hardcopy formats and interactive.</a:t>
            </a:r>
          </a:p>
          <a:p>
            <a:r>
              <a:rPr lang="en-US" dirty="0"/>
              <a:t>You can generate plots, histograms, power spectra, bar charts, </a:t>
            </a:r>
            <a:r>
              <a:rPr lang="en-US" dirty="0" err="1"/>
              <a:t>errorcharts</a:t>
            </a:r>
            <a:r>
              <a:rPr lang="en-US" dirty="0"/>
              <a:t>, scatterplots, </a:t>
            </a:r>
            <a:r>
              <a:rPr lang="en-US" dirty="0" err="1"/>
              <a:t>etc</a:t>
            </a:r>
            <a:r>
              <a:rPr lang="en-US" dirty="0"/>
              <a:t>, with just a few lines of code. </a:t>
            </a:r>
          </a:p>
          <a:p>
            <a:r>
              <a:rPr lang="en-US" dirty="0"/>
              <a:t>Check this out: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3156854" y="4800600"/>
            <a:ext cx="446314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400" dirty="0">
                <a:hlinkClick r:id="rId2"/>
              </a:rPr>
              <a:t>http://matplotlib.org/gallery.html</a:t>
            </a:r>
            <a:endParaRPr lang="en-US" sz="2400" dirty="0"/>
          </a:p>
          <a:p>
            <a:endParaRPr lang="he-IL" dirty="0"/>
          </a:p>
        </p:txBody>
      </p:sp>
      <p:pic>
        <p:nvPicPr>
          <p:cNvPr id="6" name="Picture 2" descr="matplotli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61" y="512191"/>
            <a:ext cx="45720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screenshot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531348"/>
            <a:ext cx="5257800" cy="106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807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609600" y="19812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he-IL" dirty="0" err="1">
                <a:solidFill>
                  <a:srgbClr val="FF6600"/>
                </a:solidFill>
              </a:rPr>
              <a:t>import</a:t>
            </a:r>
            <a:r>
              <a:rPr lang="he-IL" dirty="0"/>
              <a:t> </a:t>
            </a:r>
            <a:r>
              <a:rPr lang="he-IL" dirty="0" err="1"/>
              <a:t>numpy</a:t>
            </a:r>
            <a:r>
              <a:rPr lang="he-IL" dirty="0"/>
              <a:t> </a:t>
            </a:r>
            <a:r>
              <a:rPr lang="he-IL" dirty="0" err="1">
                <a:solidFill>
                  <a:srgbClr val="FF6600"/>
                </a:solidFill>
              </a:rPr>
              <a:t>as</a:t>
            </a:r>
            <a:r>
              <a:rPr lang="he-IL" dirty="0"/>
              <a:t> </a:t>
            </a:r>
            <a:r>
              <a:rPr lang="he-IL" dirty="0" err="1"/>
              <a:t>np</a:t>
            </a:r>
            <a:endParaRPr lang="he-IL" dirty="0"/>
          </a:p>
          <a:p>
            <a:pPr algn="l" rtl="0"/>
            <a:r>
              <a:rPr lang="he-IL" dirty="0" err="1">
                <a:solidFill>
                  <a:srgbClr val="FF6600"/>
                </a:solidFill>
              </a:rPr>
              <a:t>import</a:t>
            </a:r>
            <a:r>
              <a:rPr lang="he-IL" dirty="0"/>
              <a:t> </a:t>
            </a:r>
            <a:r>
              <a:rPr lang="he-IL" dirty="0" err="1"/>
              <a:t>matplotlib.pyplot</a:t>
            </a:r>
            <a:r>
              <a:rPr lang="he-IL" dirty="0"/>
              <a:t> </a:t>
            </a:r>
            <a:r>
              <a:rPr lang="he-IL" dirty="0" err="1">
                <a:solidFill>
                  <a:srgbClr val="FF6600"/>
                </a:solidFill>
              </a:rPr>
              <a:t>as</a:t>
            </a:r>
            <a:r>
              <a:rPr lang="he-IL" dirty="0"/>
              <a:t> </a:t>
            </a:r>
            <a:r>
              <a:rPr lang="he-IL" dirty="0" err="1"/>
              <a:t>plt</a:t>
            </a:r>
            <a:endParaRPr lang="he-IL" dirty="0"/>
          </a:p>
          <a:p>
            <a:pPr algn="l" rtl="0"/>
            <a:endParaRPr lang="he-IL" dirty="0"/>
          </a:p>
          <a:p>
            <a:pPr algn="l" rtl="0"/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([1, 2, 3, 4, 5])</a:t>
            </a:r>
          </a:p>
          <a:p>
            <a:pPr algn="l" rtl="0"/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([50, 20, 30, 90, 100])</a:t>
            </a:r>
            <a:endParaRPr lang="he-IL" dirty="0"/>
          </a:p>
          <a:p>
            <a:pPr algn="l" rtl="0"/>
            <a:r>
              <a:rPr lang="he-IL" dirty="0" err="1"/>
              <a:t>plt.plot</a:t>
            </a:r>
            <a:r>
              <a:rPr lang="he-IL" dirty="0"/>
              <a:t> (</a:t>
            </a:r>
            <a:r>
              <a:rPr lang="he-IL" dirty="0" err="1"/>
              <a:t>x,y</a:t>
            </a:r>
            <a:r>
              <a:rPr lang="he-IL" dirty="0"/>
              <a:t>)</a:t>
            </a:r>
          </a:p>
          <a:p>
            <a:pPr algn="l" rtl="0"/>
            <a:r>
              <a:rPr lang="he-IL" dirty="0" err="1"/>
              <a:t>plt.show</a:t>
            </a:r>
            <a:r>
              <a:rPr lang="he-IL" dirty="0"/>
              <a:t>()</a:t>
            </a:r>
          </a:p>
          <a:p>
            <a:pPr algn="l" rtl="0"/>
            <a:r>
              <a:rPr lang="he-IL" dirty="0"/>
              <a:t> </a:t>
            </a: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06502" y="1752600"/>
            <a:ext cx="4485098" cy="39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79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/>
          <p:cNvPicPr>
            <a:picLocks noChangeAspect="1"/>
          </p:cNvPicPr>
          <p:nvPr/>
        </p:nvPicPr>
        <p:blipFill rotWithShape="1">
          <a:blip r:embed="rId2" cstate="print"/>
          <a:srcRect l="372" t="7885" r="40727" b="63702"/>
          <a:stretch/>
        </p:blipFill>
        <p:spPr>
          <a:xfrm>
            <a:off x="256854" y="2362200"/>
            <a:ext cx="4788466" cy="236220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1b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04658" y="1676400"/>
            <a:ext cx="4439342" cy="389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80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752600"/>
            <a:ext cx="7391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sz="2800" dirty="0">
                <a:solidFill>
                  <a:srgbClr val="FF6600"/>
                </a:solidFill>
                <a:latin typeface="+mn-lt"/>
              </a:rPr>
              <a:t>import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matplotlib.pyplot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solidFill>
                  <a:srgbClr val="FF6600"/>
                </a:solidFill>
                <a:latin typeface="+mn-lt"/>
              </a:rPr>
              <a:t>as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plt</a:t>
            </a:r>
            <a:endParaRPr lang="en-US" sz="2800" dirty="0">
              <a:latin typeface="+mn-lt"/>
            </a:endParaRPr>
          </a:p>
          <a:p>
            <a:pPr algn="l" rtl="0">
              <a:buNone/>
            </a:pPr>
            <a:r>
              <a:rPr lang="en-US" sz="2800" dirty="0">
                <a:solidFill>
                  <a:srgbClr val="FF6600"/>
                </a:solidFill>
                <a:latin typeface="+mn-lt"/>
              </a:rPr>
              <a:t>import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numpy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solidFill>
                  <a:srgbClr val="FF6600"/>
                </a:solidFill>
                <a:latin typeface="+mn-lt"/>
              </a:rPr>
              <a:t>as</a:t>
            </a:r>
            <a:r>
              <a:rPr lang="en-US" sz="2800" dirty="0">
                <a:latin typeface="+mn-lt"/>
              </a:rPr>
              <a:t> np</a:t>
            </a:r>
          </a:p>
          <a:p>
            <a:pPr algn="l" rtl="0">
              <a:buNone/>
            </a:pPr>
            <a:endParaRPr lang="en-US" sz="2800" dirty="0">
              <a:latin typeface="+mn-lt"/>
            </a:endParaRPr>
          </a:p>
          <a:p>
            <a:pPr algn="l" rtl="0">
              <a:buNone/>
            </a:pPr>
            <a:r>
              <a:rPr lang="en-US" sz="2800" dirty="0">
                <a:latin typeface="+mn-lt"/>
              </a:rPr>
              <a:t>x = </a:t>
            </a:r>
            <a:r>
              <a:rPr lang="en-US" sz="2800" dirty="0" err="1">
                <a:latin typeface="+mn-lt"/>
              </a:rPr>
              <a:t>np.linspace</a:t>
            </a:r>
            <a:r>
              <a:rPr lang="en-US" sz="2800" dirty="0">
                <a:latin typeface="+mn-lt"/>
              </a:rPr>
              <a:t>(-</a:t>
            </a:r>
            <a:r>
              <a:rPr lang="en-US" sz="2800" dirty="0" err="1">
                <a:latin typeface="+mn-lt"/>
              </a:rPr>
              <a:t>np.pi</a:t>
            </a:r>
            <a:r>
              <a:rPr lang="en-US" sz="2800" dirty="0">
                <a:latin typeface="+mn-lt"/>
              </a:rPr>
              <a:t>, </a:t>
            </a:r>
            <a:r>
              <a:rPr lang="en-US" sz="2800" dirty="0" err="1">
                <a:latin typeface="+mn-lt"/>
              </a:rPr>
              <a:t>np.pi</a:t>
            </a:r>
            <a:r>
              <a:rPr lang="en-US" sz="2800" dirty="0">
                <a:latin typeface="+mn-lt"/>
              </a:rPr>
              <a:t>)</a:t>
            </a:r>
          </a:p>
          <a:p>
            <a:pPr algn="l" rtl="0">
              <a:buNone/>
            </a:pPr>
            <a:r>
              <a:rPr lang="en-US" sz="2800" dirty="0">
                <a:latin typeface="+mn-lt"/>
              </a:rPr>
              <a:t>y, z = </a:t>
            </a:r>
            <a:r>
              <a:rPr lang="en-US" sz="2800" dirty="0" err="1">
                <a:latin typeface="+mn-lt"/>
              </a:rPr>
              <a:t>np.cos</a:t>
            </a:r>
            <a:r>
              <a:rPr lang="en-US" sz="2800" dirty="0">
                <a:latin typeface="+mn-lt"/>
              </a:rPr>
              <a:t>(x), </a:t>
            </a:r>
            <a:r>
              <a:rPr lang="en-US" sz="2800" dirty="0" err="1">
                <a:latin typeface="+mn-lt"/>
              </a:rPr>
              <a:t>np.sin</a:t>
            </a:r>
            <a:r>
              <a:rPr lang="en-US" sz="2800" dirty="0">
                <a:latin typeface="+mn-lt"/>
              </a:rPr>
              <a:t>(x)</a:t>
            </a:r>
          </a:p>
          <a:p>
            <a:pPr algn="l" rtl="0">
              <a:buNone/>
            </a:pPr>
            <a:endParaRPr lang="en-US" sz="2800" dirty="0">
              <a:latin typeface="+mn-lt"/>
            </a:endParaRPr>
          </a:p>
          <a:p>
            <a:pPr algn="l" rtl="0">
              <a:buNone/>
            </a:pPr>
            <a:r>
              <a:rPr lang="en-US" sz="2800" dirty="0" err="1">
                <a:latin typeface="+mn-lt"/>
              </a:rPr>
              <a:t>plt.plot</a:t>
            </a:r>
            <a:r>
              <a:rPr lang="en-US" sz="2800" dirty="0">
                <a:latin typeface="+mn-lt"/>
              </a:rPr>
              <a:t>(x, y, color = </a:t>
            </a:r>
            <a:r>
              <a:rPr lang="en-US" sz="2800" dirty="0">
                <a:solidFill>
                  <a:srgbClr val="00B050"/>
                </a:solidFill>
                <a:latin typeface="+mn-lt"/>
              </a:rPr>
              <a:t>'green'</a:t>
            </a:r>
            <a:r>
              <a:rPr lang="en-US" sz="2800" dirty="0">
                <a:latin typeface="+mn-lt"/>
              </a:rPr>
              <a:t>)</a:t>
            </a:r>
          </a:p>
          <a:p>
            <a:pPr algn="l" rtl="0">
              <a:buNone/>
            </a:pPr>
            <a:r>
              <a:rPr lang="en-US" sz="2800" dirty="0" err="1">
                <a:latin typeface="+mn-lt"/>
              </a:rPr>
              <a:t>plt.plot</a:t>
            </a:r>
            <a:r>
              <a:rPr lang="en-US" sz="2800" dirty="0">
                <a:latin typeface="+mn-lt"/>
              </a:rPr>
              <a:t>(x, z, color = </a:t>
            </a:r>
            <a:r>
              <a:rPr lang="en-US" sz="2800" dirty="0">
                <a:solidFill>
                  <a:srgbClr val="00B050"/>
                </a:solidFill>
                <a:latin typeface="+mn-lt"/>
              </a:rPr>
              <a:t>'blue'</a:t>
            </a:r>
            <a:r>
              <a:rPr lang="en-US" sz="2800" dirty="0">
                <a:latin typeface="+mn-lt"/>
              </a:rPr>
              <a:t>)</a:t>
            </a:r>
          </a:p>
          <a:p>
            <a:pPr algn="l" rtl="0">
              <a:buNone/>
            </a:pPr>
            <a:r>
              <a:rPr lang="en-US" sz="2800" dirty="0" err="1">
                <a:latin typeface="+mn-lt"/>
              </a:rPr>
              <a:t>plt.show</a:t>
            </a:r>
            <a:r>
              <a:rPr lang="en-US" sz="2800" dirty="0">
                <a:latin typeface="+mn-lt"/>
              </a:rPr>
              <a:t>()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754312"/>
            <a:ext cx="4083242" cy="3445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7994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2b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1524000"/>
            <a:ext cx="7391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sz="2800" dirty="0"/>
              <a:t>x = </a:t>
            </a:r>
            <a:r>
              <a:rPr lang="en-US" sz="2800" dirty="0" err="1"/>
              <a:t>np.linspace</a:t>
            </a:r>
            <a:r>
              <a:rPr lang="en-US" sz="2800" dirty="0"/>
              <a:t>(-</a:t>
            </a:r>
            <a:r>
              <a:rPr lang="en-US" sz="2800" dirty="0" err="1"/>
              <a:t>np.pi</a:t>
            </a:r>
            <a:r>
              <a:rPr lang="en-US" sz="2800" dirty="0"/>
              <a:t>, </a:t>
            </a:r>
            <a:r>
              <a:rPr lang="en-US" sz="2800" dirty="0" err="1"/>
              <a:t>np.pi</a:t>
            </a:r>
            <a:r>
              <a:rPr lang="en-US" sz="2800" dirty="0"/>
              <a:t>)</a:t>
            </a:r>
          </a:p>
          <a:p>
            <a:pPr algn="l" rtl="0">
              <a:buNone/>
            </a:pPr>
            <a:r>
              <a:rPr lang="en-US" sz="2800" dirty="0"/>
              <a:t>y, z = </a:t>
            </a:r>
            <a:r>
              <a:rPr lang="en-US" sz="2800" dirty="0" err="1"/>
              <a:t>np.cos</a:t>
            </a:r>
            <a:r>
              <a:rPr lang="en-US" sz="2800" dirty="0"/>
              <a:t>(x), </a:t>
            </a:r>
            <a:r>
              <a:rPr lang="en-US" sz="2800" dirty="0" err="1"/>
              <a:t>np.sin</a:t>
            </a:r>
            <a:r>
              <a:rPr lang="en-US" sz="2800" dirty="0"/>
              <a:t>(x)</a:t>
            </a:r>
          </a:p>
          <a:p>
            <a:pPr algn="l" rtl="0">
              <a:buNone/>
            </a:pPr>
            <a:r>
              <a:rPr lang="en-US" sz="2800" dirty="0" err="1"/>
              <a:t>plt.plot</a:t>
            </a:r>
            <a:r>
              <a:rPr lang="en-US" sz="2800" dirty="0"/>
              <a:t>(x, y, color = </a:t>
            </a:r>
            <a:r>
              <a:rPr lang="en-US" sz="2800" dirty="0">
                <a:solidFill>
                  <a:srgbClr val="00B050"/>
                </a:solidFill>
              </a:rPr>
              <a:t>'green'</a:t>
            </a:r>
            <a:r>
              <a:rPr lang="en-US" sz="2800" dirty="0"/>
              <a:t>)</a:t>
            </a:r>
          </a:p>
          <a:p>
            <a:pPr algn="l" rtl="0">
              <a:buNone/>
            </a:pPr>
            <a:r>
              <a:rPr lang="en-US" sz="2800" dirty="0" err="1"/>
              <a:t>plt.plot</a:t>
            </a:r>
            <a:r>
              <a:rPr lang="en-US" sz="2800" dirty="0"/>
              <a:t>(x, z, </a:t>
            </a:r>
            <a:r>
              <a:rPr lang="en-US" sz="2800" dirty="0">
                <a:solidFill>
                  <a:srgbClr val="00B050"/>
                </a:solidFill>
              </a:rPr>
              <a:t>‘r--'</a:t>
            </a:r>
            <a:r>
              <a:rPr lang="en-US" sz="2800" dirty="0"/>
              <a:t>)</a:t>
            </a:r>
          </a:p>
          <a:p>
            <a:pPr algn="l" rtl="0">
              <a:buNone/>
            </a:pPr>
            <a:r>
              <a:rPr lang="en-US" sz="2800" dirty="0" err="1"/>
              <a:t>plt.show</a:t>
            </a:r>
            <a:r>
              <a:rPr lang="en-US" sz="2800" dirty="0"/>
              <a:t>()</a:t>
            </a: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1" y="1541980"/>
            <a:ext cx="3726672" cy="324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565" y="3484417"/>
            <a:ext cx="1752600" cy="314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32" y="3844596"/>
            <a:ext cx="1878868" cy="2823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7010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1DB8-5A38-8A40-8E6E-2898DA60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965FF-4425-FD4F-A9B2-BF2111D8C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Binary search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B65E4-94F7-C94A-BD90-9C0B2998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07318-48FE-4287-8635-23735CB32085}" type="slidenum">
              <a:rPr lang="ar-SA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37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EF905DF-0614-46CC-A39F-D925F5C050F1}" type="slidenum">
              <a:rPr lang="he-IL" altLang="he-IL" sz="1400">
                <a:cs typeface="Arial" pitchFamily="34" charset="0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n-US" altLang="he-IL" sz="1400">
              <a:cs typeface="Arial" pitchFamily="34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he-IL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09600" y="990600"/>
            <a:ext cx="81534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7188" indent="-3571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he-IL" sz="2800">
              <a:solidFill>
                <a:srgbClr val="003399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he-IL" sz="2800">
              <a:solidFill>
                <a:srgbClr val="003399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152400" y="1066800"/>
            <a:ext cx="8839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7188" indent="-3571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14388" indent="-3571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he-IL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What happens when we execute: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We somehow search the list to see if the element “3” an element of the list.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How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can the search algorithm be implemented?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he-IL" sz="28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09800"/>
            <a:ext cx="29241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Naïve search in a general list</a:t>
            </a:r>
          </a:p>
        </p:txBody>
      </p:sp>
      <p:sp>
        <p:nvSpPr>
          <p:cNvPr id="8192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buFontTx/>
              <a:buNone/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Find index of a value in a given list</a:t>
            </a:r>
          </a:p>
          <a:p>
            <a:pPr>
              <a:spcAft>
                <a:spcPts val="600"/>
              </a:spcAft>
              <a:buFontTx/>
              <a:buNone/>
              <a:defRPr/>
            </a:pPr>
            <a:r>
              <a:rPr lang="en-US" sz="2400" kern="1200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sequential_search</a:t>
            </a: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(value, </a:t>
            </a:r>
            <a:r>
              <a:rPr lang="en-US" sz="2400" kern="1200" dirty="0" err="1">
                <a:latin typeface="Times New Roman" pitchFamily="18" charset="0"/>
                <a:cs typeface="Times New Roman" pitchFamily="18" charset="0"/>
              </a:rPr>
              <a:t>lst</a:t>
            </a: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>
              <a:spcAft>
                <a:spcPts val="600"/>
              </a:spcAft>
              <a:buFontTx/>
              <a:buNone/>
              <a:defRPr/>
            </a:pP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kern="1200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kern="12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kern="1200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 range(</a:t>
            </a:r>
            <a:r>
              <a:rPr lang="en-US" sz="2400" kern="120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kern="1200" dirty="0" err="1">
                <a:latin typeface="Times New Roman" pitchFamily="18" charset="0"/>
                <a:cs typeface="Times New Roman" pitchFamily="18" charset="0"/>
              </a:rPr>
              <a:t>lst</a:t>
            </a: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)):</a:t>
            </a:r>
          </a:p>
          <a:p>
            <a:pPr>
              <a:spcAft>
                <a:spcPts val="600"/>
              </a:spcAft>
              <a:buFontTx/>
              <a:buNone/>
              <a:defRPr/>
            </a:pP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kern="1200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kern="1200" dirty="0" err="1">
                <a:latin typeface="Times New Roman" pitchFamily="18" charset="0"/>
                <a:cs typeface="Times New Roman" pitchFamily="18" charset="0"/>
              </a:rPr>
              <a:t>lst</a:t>
            </a: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kern="12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] == value:</a:t>
            </a:r>
          </a:p>
          <a:p>
            <a:pPr>
              <a:spcAft>
                <a:spcPts val="600"/>
              </a:spcAft>
              <a:buFontTx/>
              <a:buNone/>
              <a:defRPr/>
            </a:pP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400" kern="1200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kern="1200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kern="1200" dirty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  <a:buFontTx/>
              <a:buNone/>
              <a:defRPr/>
            </a:pP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kern="1200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kern="1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None</a:t>
            </a:r>
          </a:p>
          <a:p>
            <a:pPr>
              <a:spcAft>
                <a:spcPts val="600"/>
              </a:spcAft>
              <a:buFontTx/>
              <a:buNone/>
              <a:defRPr/>
            </a:pPr>
            <a:r>
              <a:rPr lang="en-US" sz="2400" kern="1200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kern="1200" dirty="0" err="1">
                <a:latin typeface="Times New Roman" pitchFamily="18" charset="0"/>
                <a:cs typeface="Times New Roman" pitchFamily="18" charset="0"/>
              </a:rPr>
              <a:t>sequential_search</a:t>
            </a: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kern="1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'a'</a:t>
            </a: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, [</a:t>
            </a:r>
            <a:r>
              <a:rPr lang="en-US" sz="2400" kern="1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'b'</a:t>
            </a: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kern="1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'a'</a:t>
            </a: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])</a:t>
            </a:r>
          </a:p>
          <a:p>
            <a:pPr>
              <a:spcAft>
                <a:spcPts val="600"/>
              </a:spcAft>
              <a:buFontTx/>
              <a:buNone/>
              <a:defRPr/>
            </a:pP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US" kern="1200" dirty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en-US" kern="1200" dirty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  <a:buFontTx/>
              <a:buNone/>
              <a:defRPr/>
            </a:pPr>
            <a:endParaRPr lang="he-IL" dirty="0"/>
          </a:p>
          <a:p>
            <a:pPr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algn="l">
              <a:defRPr/>
            </a:pPr>
            <a:fld id="{F549051B-268B-458F-BDCA-FA521DC0E89F}" type="slidenum">
              <a:rPr lang="he-IL">
                <a:latin typeface="+mn-lt"/>
                <a:cs typeface="+mn-cs"/>
              </a:rPr>
              <a:pPr algn="l">
                <a:defRPr/>
              </a:pPr>
              <a:t>19</a:t>
            </a:fld>
            <a:endParaRPr lang="he-IL" dirty="0">
              <a:latin typeface="+mn-lt"/>
              <a:cs typeface="+mn-cs"/>
            </a:endParaRPr>
          </a:p>
        </p:txBody>
      </p:sp>
      <p:pic>
        <p:nvPicPr>
          <p:cNvPr id="16390" name="Picture 6" descr="http://www.riseandgrind.com/wp-content/uploads/2010/07/bottled-water-for-naive-peopl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74"/>
          <a:stretch/>
        </p:blipFill>
        <p:spPr bwMode="auto">
          <a:xfrm>
            <a:off x="6324600" y="4724400"/>
            <a:ext cx="2438400" cy="184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3A059B1-5857-43A7-A2EA-834FA66F7A1C}" type="slidenum">
              <a:rPr lang="he-IL" altLang="he-IL" sz="1400">
                <a:cs typeface="Arial" pitchFamily="34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he-IL" sz="1400">
              <a:cs typeface="Arial" pitchFamily="34" charset="0"/>
            </a:endParaRP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he-IL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</a:t>
            </a:r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1905000" y="4038600"/>
            <a:ext cx="3962400" cy="1066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0486" name="Rectangle 3"/>
          <p:cNvSpPr>
            <a:spLocks noChangeArrowheads="1"/>
          </p:cNvSpPr>
          <p:nvPr/>
        </p:nvSpPr>
        <p:spPr bwMode="auto">
          <a:xfrm>
            <a:off x="152400" y="10668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7188" indent="-3571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he-IL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Pandas – last comments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he-IL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Plotting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he-IL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Binary search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he-IL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Course summary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he-IL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HW, exams and exam tips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he-IL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he-IL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he-IL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he-IL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Binary Search </a:t>
            </a:r>
            <a:r>
              <a:rPr lang="en-US" sz="2400" kern="1200" dirty="0">
                <a:latin typeface="Times New Roman" pitchFamily="18" charset="0"/>
                <a:ea typeface="+mn-ea"/>
                <a:cs typeface="Times New Roman" pitchFamily="18" charset="0"/>
              </a:rPr>
              <a:t>(requires a sorted list)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algn="l">
              <a:defRPr/>
            </a:pPr>
            <a:fld id="{5C39D5F7-60BD-4854-AE72-39AC9254AAC5}" type="slidenum">
              <a:rPr lang="he-IL">
                <a:latin typeface="+mn-lt"/>
                <a:cs typeface="+mn-cs"/>
              </a:rPr>
              <a:pPr algn="l">
                <a:defRPr/>
              </a:pPr>
              <a:t>20</a:t>
            </a:fld>
            <a:endParaRPr lang="he-IL" dirty="0">
              <a:latin typeface="+mn-lt"/>
              <a:cs typeface="+mn-c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382000" cy="5257800"/>
          </a:xfrm>
        </p:spPr>
        <p:txBody>
          <a:bodyPr/>
          <a:lstStyle/>
          <a:p>
            <a:pPr marL="0" indent="0">
              <a:spcAft>
                <a:spcPts val="600"/>
              </a:spcAft>
              <a:buFontTx/>
              <a:buNone/>
              <a:defRPr/>
            </a:pPr>
            <a:r>
              <a:rPr lang="en-US" sz="2800" kern="1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2800" kern="1200" dirty="0">
                <a:latin typeface="Times New Roman" pitchFamily="18" charset="0"/>
                <a:cs typeface="Times New Roman" pitchFamily="18" charset="0"/>
              </a:rPr>
              <a:t>    Sorted list </a:t>
            </a:r>
            <a:r>
              <a:rPr lang="en-US" sz="2800" kern="1200" dirty="0" err="1">
                <a:latin typeface="Times New Roman" pitchFamily="18" charset="0"/>
                <a:cs typeface="Times New Roman" pitchFamily="18" charset="0"/>
              </a:rPr>
              <a:t>lst</a:t>
            </a:r>
            <a:r>
              <a:rPr lang="en-US" sz="2800" kern="1200" dirty="0">
                <a:latin typeface="Times New Roman" pitchFamily="18" charset="0"/>
                <a:cs typeface="Times New Roman" pitchFamily="18" charset="0"/>
              </a:rPr>
              <a:t>, query value</a:t>
            </a:r>
          </a:p>
          <a:p>
            <a:pPr marL="0" indent="0">
              <a:spcAft>
                <a:spcPts val="600"/>
              </a:spcAft>
              <a:buFontTx/>
              <a:buNone/>
              <a:defRPr/>
            </a:pPr>
            <a:r>
              <a:rPr lang="en-US" sz="2800" kern="1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sz="2800" kern="1200" dirty="0">
                <a:latin typeface="Times New Roman" pitchFamily="18" charset="0"/>
                <a:cs typeface="Times New Roman" pitchFamily="18" charset="0"/>
              </a:rPr>
              <a:t> Corresponding index / not found</a:t>
            </a:r>
          </a:p>
          <a:p>
            <a:pPr marL="0" indent="0">
              <a:spcAft>
                <a:spcPts val="600"/>
              </a:spcAft>
              <a:buFontTx/>
              <a:buNone/>
              <a:defRPr/>
            </a:pPr>
            <a:r>
              <a:rPr lang="en-US" sz="2800" kern="1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Algorithm:</a:t>
            </a:r>
          </a:p>
          <a:p>
            <a:pPr>
              <a:spcAft>
                <a:spcPts val="600"/>
              </a:spcAft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Check the middle value of </a:t>
            </a:r>
            <a:r>
              <a:rPr lang="en-US" kern="1200" dirty="0" err="1">
                <a:latin typeface="Times New Roman" pitchFamily="18" charset="0"/>
                <a:cs typeface="Times New Roman" pitchFamily="18" charset="0"/>
              </a:rPr>
              <a:t>lst</a:t>
            </a:r>
            <a:endParaRPr lang="en-US" kern="1200" dirty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If middle == value, return the middle index</a:t>
            </a:r>
          </a:p>
          <a:p>
            <a:pPr>
              <a:spcAft>
                <a:spcPts val="600"/>
              </a:spcAft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If value &lt; middle search in lower half of </a:t>
            </a:r>
            <a:r>
              <a:rPr lang="en-US" kern="1200" dirty="0" err="1">
                <a:latin typeface="Times New Roman" pitchFamily="18" charset="0"/>
                <a:cs typeface="Times New Roman" pitchFamily="18" charset="0"/>
              </a:rPr>
              <a:t>lst</a:t>
            </a:r>
            <a:endParaRPr lang="en-US" kern="1200" dirty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If value &gt; middle search in higher half of </a:t>
            </a:r>
            <a:r>
              <a:rPr lang="en-US" kern="1200" dirty="0" err="1">
                <a:latin typeface="Times New Roman" pitchFamily="18" charset="0"/>
                <a:cs typeface="Times New Roman" pitchFamily="18" charset="0"/>
              </a:rPr>
              <a:t>lst</a:t>
            </a:r>
            <a:endParaRPr lang="en-US" kern="12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spcAft>
                <a:spcPts val="600"/>
              </a:spcAft>
              <a:defRPr/>
            </a:pPr>
            <a:endParaRPr lang="en-US" kern="1200" dirty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en-US" kern="1200" dirty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en-US" kern="1200" dirty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  <a:buFontTx/>
              <a:buNone/>
              <a:defRPr/>
            </a:pPr>
            <a:endParaRPr lang="he-IL" dirty="0"/>
          </a:p>
          <a:p>
            <a:pPr>
              <a:buFont typeface="Wingdings" pitchFamily="2" charset="2"/>
              <a:buNone/>
              <a:defRPr/>
            </a:pPr>
            <a:endParaRPr lang="en-US" dirty="0"/>
          </a:p>
        </p:txBody>
      </p:sp>
      <p:pic>
        <p:nvPicPr>
          <p:cNvPr id="17417" name="Picture 9" descr="https://encrypted-tbn0.gstatic.com/images?q=tbn:ANd9GcTKH3cA-E3Evl6KaMCXCdLgvaWOL8jVnbdK1nJ9PDA2lhFx7NbMs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1457325"/>
            <a:ext cx="27336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1FF1626-68BF-44E5-B838-0BEF3186A537}" type="slidenum">
              <a:rPr lang="he-IL" altLang="he-IL" smtClean="0"/>
              <a:pPr eaLnBrk="1" hangingPunct="1"/>
              <a:t>21</a:t>
            </a:fld>
            <a:endParaRPr lang="en-US" altLang="he-IL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Example</a:t>
            </a:r>
          </a:p>
        </p:txBody>
      </p:sp>
      <p:graphicFrame>
        <p:nvGraphicFramePr>
          <p:cNvPr id="9302" name="Group 86"/>
          <p:cNvGraphicFramePr>
            <a:graphicFrameLocks noGrp="1"/>
          </p:cNvGraphicFramePr>
          <p:nvPr>
            <p:ph idx="1"/>
          </p:nvPr>
        </p:nvGraphicFramePr>
        <p:xfrm>
          <a:off x="838200" y="3824288"/>
          <a:ext cx="8001000" cy="53340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-5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460" name="Text Box 53"/>
          <p:cNvSpPr txBox="1">
            <a:spLocks noChangeArrowheads="1"/>
          </p:cNvSpPr>
          <p:nvPr/>
        </p:nvSpPr>
        <p:spPr bwMode="auto">
          <a:xfrm>
            <a:off x="-14288" y="3862388"/>
            <a:ext cx="838201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/>
              <a:t>value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-42863" y="3419475"/>
            <a:ext cx="8609013" cy="379413"/>
            <a:chOff x="165100" y="2947988"/>
            <a:chExt cx="8609013" cy="379412"/>
          </a:xfrm>
        </p:grpSpPr>
        <p:sp>
          <p:nvSpPr>
            <p:cNvPr id="18466" name="Text Box 52"/>
            <p:cNvSpPr txBox="1">
              <a:spLocks noChangeArrowheads="1"/>
            </p:cNvSpPr>
            <p:nvPr/>
          </p:nvSpPr>
          <p:spPr bwMode="auto">
            <a:xfrm>
              <a:off x="165100" y="2957513"/>
              <a:ext cx="838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he-IL"/>
                <a:t>index</a:t>
              </a:r>
            </a:p>
          </p:txBody>
        </p:sp>
        <p:sp>
          <p:nvSpPr>
            <p:cNvPr id="18467" name="Rectangle 134"/>
            <p:cNvSpPr>
              <a:spLocks noChangeArrowheads="1"/>
            </p:cNvSpPr>
            <p:nvPr/>
          </p:nvSpPr>
          <p:spPr bwMode="auto">
            <a:xfrm>
              <a:off x="1257300" y="29606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he-IL">
                  <a:solidFill>
                    <a:srgbClr val="003399"/>
                  </a:solidFill>
                </a:rPr>
                <a:t>0</a:t>
              </a:r>
            </a:p>
          </p:txBody>
        </p:sp>
        <p:sp>
          <p:nvSpPr>
            <p:cNvPr id="18468" name="Rectangle 136"/>
            <p:cNvSpPr>
              <a:spLocks noChangeArrowheads="1"/>
            </p:cNvSpPr>
            <p:nvPr/>
          </p:nvSpPr>
          <p:spPr bwMode="auto">
            <a:xfrm>
              <a:off x="2889250" y="29606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he-IL">
                  <a:solidFill>
                    <a:srgbClr val="003399"/>
                  </a:solidFill>
                </a:rPr>
                <a:t>2</a:t>
              </a:r>
            </a:p>
          </p:txBody>
        </p:sp>
        <p:sp>
          <p:nvSpPr>
            <p:cNvPr id="18469" name="Rectangle 140"/>
            <p:cNvSpPr>
              <a:spLocks noChangeArrowheads="1"/>
            </p:cNvSpPr>
            <p:nvPr/>
          </p:nvSpPr>
          <p:spPr bwMode="auto">
            <a:xfrm>
              <a:off x="3678238" y="29606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he-IL">
                  <a:solidFill>
                    <a:srgbClr val="003399"/>
                  </a:solidFill>
                </a:rPr>
                <a:t>3</a:t>
              </a:r>
            </a:p>
          </p:txBody>
        </p:sp>
        <p:sp>
          <p:nvSpPr>
            <p:cNvPr id="18470" name="Rectangle 141"/>
            <p:cNvSpPr>
              <a:spLocks noChangeArrowheads="1"/>
            </p:cNvSpPr>
            <p:nvPr/>
          </p:nvSpPr>
          <p:spPr bwMode="auto">
            <a:xfrm>
              <a:off x="4465638" y="29479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he-IL">
                  <a:solidFill>
                    <a:srgbClr val="003399"/>
                  </a:solidFill>
                </a:rPr>
                <a:t>4</a:t>
              </a:r>
            </a:p>
          </p:txBody>
        </p:sp>
        <p:sp>
          <p:nvSpPr>
            <p:cNvPr id="18471" name="Rectangle 142"/>
            <p:cNvSpPr>
              <a:spLocks noChangeArrowheads="1"/>
            </p:cNvSpPr>
            <p:nvPr/>
          </p:nvSpPr>
          <p:spPr bwMode="auto">
            <a:xfrm>
              <a:off x="5268913" y="29479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he-IL">
                  <a:solidFill>
                    <a:srgbClr val="003399"/>
                  </a:solidFill>
                </a:rPr>
                <a:t>5</a:t>
              </a:r>
            </a:p>
          </p:txBody>
        </p:sp>
        <p:sp>
          <p:nvSpPr>
            <p:cNvPr id="18472" name="Rectangle 143"/>
            <p:cNvSpPr>
              <a:spLocks noChangeArrowheads="1"/>
            </p:cNvSpPr>
            <p:nvPr/>
          </p:nvSpPr>
          <p:spPr bwMode="auto">
            <a:xfrm>
              <a:off x="2085975" y="29606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he-IL">
                  <a:solidFill>
                    <a:srgbClr val="003399"/>
                  </a:solidFill>
                </a:rPr>
                <a:t>1</a:t>
              </a:r>
            </a:p>
          </p:txBody>
        </p:sp>
        <p:sp>
          <p:nvSpPr>
            <p:cNvPr id="18473" name="Rectangle 144"/>
            <p:cNvSpPr>
              <a:spLocks noChangeArrowheads="1"/>
            </p:cNvSpPr>
            <p:nvPr/>
          </p:nvSpPr>
          <p:spPr bwMode="auto">
            <a:xfrm>
              <a:off x="6062663" y="29606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he-IL">
                  <a:solidFill>
                    <a:srgbClr val="003399"/>
                  </a:solidFill>
                </a:rPr>
                <a:t>6</a:t>
              </a:r>
            </a:p>
          </p:txBody>
        </p:sp>
        <p:sp>
          <p:nvSpPr>
            <p:cNvPr id="18474" name="Rectangle 145"/>
            <p:cNvSpPr>
              <a:spLocks noChangeArrowheads="1"/>
            </p:cNvSpPr>
            <p:nvPr/>
          </p:nvSpPr>
          <p:spPr bwMode="auto">
            <a:xfrm>
              <a:off x="6859588" y="295910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he-IL">
                  <a:solidFill>
                    <a:srgbClr val="003399"/>
                  </a:solidFill>
                </a:rPr>
                <a:t>7</a:t>
              </a:r>
            </a:p>
          </p:txBody>
        </p:sp>
        <p:sp>
          <p:nvSpPr>
            <p:cNvPr id="18475" name="Rectangle 146"/>
            <p:cNvSpPr>
              <a:spLocks noChangeArrowheads="1"/>
            </p:cNvSpPr>
            <p:nvPr/>
          </p:nvSpPr>
          <p:spPr bwMode="auto">
            <a:xfrm>
              <a:off x="7639050" y="295910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he-IL">
                  <a:solidFill>
                    <a:srgbClr val="003399"/>
                  </a:solidFill>
                </a:rPr>
                <a:t>8</a:t>
              </a:r>
            </a:p>
          </p:txBody>
        </p:sp>
        <p:sp>
          <p:nvSpPr>
            <p:cNvPr id="18476" name="Rectangle 147"/>
            <p:cNvSpPr>
              <a:spLocks noChangeArrowheads="1"/>
            </p:cNvSpPr>
            <p:nvPr/>
          </p:nvSpPr>
          <p:spPr bwMode="auto">
            <a:xfrm>
              <a:off x="8462963" y="29606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he-IL">
                  <a:solidFill>
                    <a:srgbClr val="003399"/>
                  </a:solidFill>
                </a:rPr>
                <a:t>9</a:t>
              </a:r>
            </a:p>
          </p:txBody>
        </p:sp>
      </p:grpSp>
      <p:sp>
        <p:nvSpPr>
          <p:cNvPr id="18462" name="TextBox 18"/>
          <p:cNvSpPr txBox="1">
            <a:spLocks noChangeArrowheads="1"/>
          </p:cNvSpPr>
          <p:nvPr/>
        </p:nvSpPr>
        <p:spPr bwMode="auto">
          <a:xfrm>
            <a:off x="228600" y="2063750"/>
            <a:ext cx="3990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/>
            <a:r>
              <a:rPr lang="en-US" altLang="he-IL" sz="2800"/>
              <a:t>Searching for 56</a:t>
            </a:r>
            <a:endParaRPr lang="he-IL" altLang="he-IL" sz="2800"/>
          </a:p>
        </p:txBody>
      </p:sp>
      <p:sp>
        <p:nvSpPr>
          <p:cNvPr id="20" name="Oval 19"/>
          <p:cNvSpPr/>
          <p:nvPr/>
        </p:nvSpPr>
        <p:spPr bwMode="auto">
          <a:xfrm>
            <a:off x="4724400" y="3270250"/>
            <a:ext cx="969962" cy="1620838"/>
          </a:xfrm>
          <a:prstGeom prst="ellips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>
            <a:spAutoFit/>
          </a:bodyPr>
          <a:lstStyle/>
          <a:p>
            <a:pPr>
              <a:defRPr/>
            </a:pPr>
            <a:endParaRPr lang="he-IL"/>
          </a:p>
        </p:txBody>
      </p:sp>
      <p:sp>
        <p:nvSpPr>
          <p:cNvPr id="21" name="Rectangle 20"/>
          <p:cNvSpPr/>
          <p:nvPr/>
        </p:nvSpPr>
        <p:spPr bwMode="auto">
          <a:xfrm>
            <a:off x="5562600" y="3352800"/>
            <a:ext cx="3359150" cy="1316038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>
            <a:noAutofit/>
          </a:bodyPr>
          <a:lstStyle/>
          <a:p>
            <a:pPr>
              <a:defRPr/>
            </a:pPr>
            <a:endParaRPr lang="he-IL"/>
          </a:p>
        </p:txBody>
      </p:sp>
      <p:sp>
        <p:nvSpPr>
          <p:cNvPr id="22" name="Oval 21"/>
          <p:cNvSpPr/>
          <p:nvPr/>
        </p:nvSpPr>
        <p:spPr bwMode="auto">
          <a:xfrm>
            <a:off x="7162800" y="3241675"/>
            <a:ext cx="969963" cy="1620838"/>
          </a:xfrm>
          <a:prstGeom prst="ellips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>
            <a:spAutoFit/>
          </a:bodyPr>
          <a:lstStyle/>
          <a:p>
            <a:pPr>
              <a:defRPr/>
            </a:pPr>
            <a:endParaRPr lang="he-IL"/>
          </a:p>
        </p:txBody>
      </p:sp>
      <p:sp>
        <p:nvSpPr>
          <p:cNvPr id="24" name="Rectangle 23"/>
          <p:cNvSpPr/>
          <p:nvPr/>
        </p:nvSpPr>
        <p:spPr bwMode="auto">
          <a:xfrm>
            <a:off x="5562600" y="3352800"/>
            <a:ext cx="1752600" cy="1316038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>
            <a:noAutofit/>
          </a:bodyPr>
          <a:lstStyle/>
          <a:p>
            <a:pPr>
              <a:defRPr/>
            </a:pPr>
            <a:endParaRPr lang="he-IL"/>
          </a:p>
        </p:txBody>
      </p:sp>
      <p:sp>
        <p:nvSpPr>
          <p:cNvPr id="25" name="Oval 24"/>
          <p:cNvSpPr/>
          <p:nvPr/>
        </p:nvSpPr>
        <p:spPr bwMode="auto">
          <a:xfrm>
            <a:off x="6324600" y="3276600"/>
            <a:ext cx="969963" cy="1620838"/>
          </a:xfrm>
          <a:prstGeom prst="ellips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>
            <a:spAutoFit/>
          </a:bodyPr>
          <a:lstStyle/>
          <a:p>
            <a:pPr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4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39D1DF6-5A0F-4834-A51B-3E5575E2EFE6}" type="slidenum">
              <a:rPr lang="he-IL" altLang="he-IL" smtClean="0"/>
              <a:pPr eaLnBrk="1" hangingPunct="1"/>
              <a:t>22</a:t>
            </a:fld>
            <a:endParaRPr lang="en-US" altLang="he-IL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Example</a:t>
            </a:r>
          </a:p>
        </p:txBody>
      </p:sp>
      <p:graphicFrame>
        <p:nvGraphicFramePr>
          <p:cNvPr id="9302" name="Group 86"/>
          <p:cNvGraphicFramePr>
            <a:graphicFrameLocks noGrp="1"/>
          </p:cNvGraphicFramePr>
          <p:nvPr>
            <p:ph idx="1"/>
          </p:nvPr>
        </p:nvGraphicFramePr>
        <p:xfrm>
          <a:off x="838200" y="3824288"/>
          <a:ext cx="8001000" cy="53340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-5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84" name="Text Box 53"/>
          <p:cNvSpPr txBox="1">
            <a:spLocks noChangeArrowheads="1"/>
          </p:cNvSpPr>
          <p:nvPr/>
        </p:nvSpPr>
        <p:spPr bwMode="auto">
          <a:xfrm>
            <a:off x="-14288" y="3862388"/>
            <a:ext cx="838201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/>
              <a:t>value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-42863" y="3419475"/>
            <a:ext cx="8609013" cy="379413"/>
            <a:chOff x="165100" y="2947988"/>
            <a:chExt cx="8609013" cy="379412"/>
          </a:xfrm>
        </p:grpSpPr>
        <p:sp>
          <p:nvSpPr>
            <p:cNvPr id="19492" name="Text Box 52"/>
            <p:cNvSpPr txBox="1">
              <a:spLocks noChangeArrowheads="1"/>
            </p:cNvSpPr>
            <p:nvPr/>
          </p:nvSpPr>
          <p:spPr bwMode="auto">
            <a:xfrm>
              <a:off x="165100" y="2957513"/>
              <a:ext cx="838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he-IL"/>
                <a:t>index</a:t>
              </a:r>
            </a:p>
          </p:txBody>
        </p:sp>
        <p:sp>
          <p:nvSpPr>
            <p:cNvPr id="19493" name="Rectangle 134"/>
            <p:cNvSpPr>
              <a:spLocks noChangeArrowheads="1"/>
            </p:cNvSpPr>
            <p:nvPr/>
          </p:nvSpPr>
          <p:spPr bwMode="auto">
            <a:xfrm>
              <a:off x="1257300" y="29606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he-IL">
                  <a:solidFill>
                    <a:srgbClr val="003399"/>
                  </a:solidFill>
                </a:rPr>
                <a:t>0</a:t>
              </a:r>
            </a:p>
          </p:txBody>
        </p:sp>
        <p:sp>
          <p:nvSpPr>
            <p:cNvPr id="19494" name="Rectangle 136"/>
            <p:cNvSpPr>
              <a:spLocks noChangeArrowheads="1"/>
            </p:cNvSpPr>
            <p:nvPr/>
          </p:nvSpPr>
          <p:spPr bwMode="auto">
            <a:xfrm>
              <a:off x="2889250" y="29606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he-IL">
                  <a:solidFill>
                    <a:srgbClr val="003399"/>
                  </a:solidFill>
                </a:rPr>
                <a:t>2</a:t>
              </a:r>
            </a:p>
          </p:txBody>
        </p:sp>
        <p:sp>
          <p:nvSpPr>
            <p:cNvPr id="19495" name="Rectangle 140"/>
            <p:cNvSpPr>
              <a:spLocks noChangeArrowheads="1"/>
            </p:cNvSpPr>
            <p:nvPr/>
          </p:nvSpPr>
          <p:spPr bwMode="auto">
            <a:xfrm>
              <a:off x="3678238" y="29606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he-IL">
                  <a:solidFill>
                    <a:srgbClr val="003399"/>
                  </a:solidFill>
                </a:rPr>
                <a:t>3</a:t>
              </a:r>
            </a:p>
          </p:txBody>
        </p:sp>
        <p:sp>
          <p:nvSpPr>
            <p:cNvPr id="19496" name="Rectangle 141"/>
            <p:cNvSpPr>
              <a:spLocks noChangeArrowheads="1"/>
            </p:cNvSpPr>
            <p:nvPr/>
          </p:nvSpPr>
          <p:spPr bwMode="auto">
            <a:xfrm>
              <a:off x="4465638" y="29479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he-IL">
                  <a:solidFill>
                    <a:srgbClr val="003399"/>
                  </a:solidFill>
                </a:rPr>
                <a:t>4</a:t>
              </a:r>
            </a:p>
          </p:txBody>
        </p:sp>
        <p:sp>
          <p:nvSpPr>
            <p:cNvPr id="19497" name="Rectangle 142"/>
            <p:cNvSpPr>
              <a:spLocks noChangeArrowheads="1"/>
            </p:cNvSpPr>
            <p:nvPr/>
          </p:nvSpPr>
          <p:spPr bwMode="auto">
            <a:xfrm>
              <a:off x="5268913" y="29479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he-IL">
                  <a:solidFill>
                    <a:srgbClr val="003399"/>
                  </a:solidFill>
                </a:rPr>
                <a:t>5</a:t>
              </a:r>
            </a:p>
          </p:txBody>
        </p:sp>
        <p:sp>
          <p:nvSpPr>
            <p:cNvPr id="19498" name="Rectangle 143"/>
            <p:cNvSpPr>
              <a:spLocks noChangeArrowheads="1"/>
            </p:cNvSpPr>
            <p:nvPr/>
          </p:nvSpPr>
          <p:spPr bwMode="auto">
            <a:xfrm>
              <a:off x="2085975" y="29606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he-IL">
                  <a:solidFill>
                    <a:srgbClr val="003399"/>
                  </a:solidFill>
                </a:rPr>
                <a:t>1</a:t>
              </a:r>
            </a:p>
          </p:txBody>
        </p:sp>
        <p:sp>
          <p:nvSpPr>
            <p:cNvPr id="19499" name="Rectangle 144"/>
            <p:cNvSpPr>
              <a:spLocks noChangeArrowheads="1"/>
            </p:cNvSpPr>
            <p:nvPr/>
          </p:nvSpPr>
          <p:spPr bwMode="auto">
            <a:xfrm>
              <a:off x="6062663" y="29606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he-IL">
                  <a:solidFill>
                    <a:srgbClr val="003399"/>
                  </a:solidFill>
                </a:rPr>
                <a:t>6</a:t>
              </a:r>
            </a:p>
          </p:txBody>
        </p:sp>
        <p:sp>
          <p:nvSpPr>
            <p:cNvPr id="19500" name="Rectangle 145"/>
            <p:cNvSpPr>
              <a:spLocks noChangeArrowheads="1"/>
            </p:cNvSpPr>
            <p:nvPr/>
          </p:nvSpPr>
          <p:spPr bwMode="auto">
            <a:xfrm>
              <a:off x="6859588" y="295910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he-IL">
                  <a:solidFill>
                    <a:srgbClr val="003399"/>
                  </a:solidFill>
                </a:rPr>
                <a:t>7</a:t>
              </a:r>
            </a:p>
          </p:txBody>
        </p:sp>
        <p:sp>
          <p:nvSpPr>
            <p:cNvPr id="19501" name="Rectangle 146"/>
            <p:cNvSpPr>
              <a:spLocks noChangeArrowheads="1"/>
            </p:cNvSpPr>
            <p:nvPr/>
          </p:nvSpPr>
          <p:spPr bwMode="auto">
            <a:xfrm>
              <a:off x="7639050" y="295910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he-IL">
                  <a:solidFill>
                    <a:srgbClr val="003399"/>
                  </a:solidFill>
                </a:rPr>
                <a:t>8</a:t>
              </a:r>
            </a:p>
          </p:txBody>
        </p:sp>
        <p:sp>
          <p:nvSpPr>
            <p:cNvPr id="19502" name="Rectangle 147"/>
            <p:cNvSpPr>
              <a:spLocks noChangeArrowheads="1"/>
            </p:cNvSpPr>
            <p:nvPr/>
          </p:nvSpPr>
          <p:spPr bwMode="auto">
            <a:xfrm>
              <a:off x="8462963" y="29606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he-IL">
                  <a:solidFill>
                    <a:srgbClr val="003399"/>
                  </a:solidFill>
                </a:rPr>
                <a:t>9</a:t>
              </a:r>
            </a:p>
          </p:txBody>
        </p:sp>
      </p:grpSp>
      <p:sp>
        <p:nvSpPr>
          <p:cNvPr id="19486" name="TextBox 18"/>
          <p:cNvSpPr txBox="1">
            <a:spLocks noChangeArrowheads="1"/>
          </p:cNvSpPr>
          <p:nvPr/>
        </p:nvSpPr>
        <p:spPr bwMode="auto">
          <a:xfrm>
            <a:off x="228600" y="2063750"/>
            <a:ext cx="3990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/>
            <a:r>
              <a:rPr lang="en-US" altLang="he-IL" sz="2800"/>
              <a:t>Searching for 4</a:t>
            </a:r>
            <a:endParaRPr lang="he-IL" altLang="he-IL" sz="2800"/>
          </a:p>
        </p:txBody>
      </p:sp>
      <p:sp>
        <p:nvSpPr>
          <p:cNvPr id="20" name="Oval 19"/>
          <p:cNvSpPr/>
          <p:nvPr/>
        </p:nvSpPr>
        <p:spPr bwMode="auto">
          <a:xfrm>
            <a:off x="4745038" y="3270250"/>
            <a:ext cx="969962" cy="1620838"/>
          </a:xfrm>
          <a:prstGeom prst="ellips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>
            <a:spAutoFit/>
          </a:bodyPr>
          <a:lstStyle/>
          <a:p>
            <a:pPr>
              <a:defRPr/>
            </a:pPr>
            <a:endParaRPr lang="he-IL"/>
          </a:p>
        </p:txBody>
      </p:sp>
      <p:sp>
        <p:nvSpPr>
          <p:cNvPr id="22" name="Oval 21"/>
          <p:cNvSpPr/>
          <p:nvPr/>
        </p:nvSpPr>
        <p:spPr bwMode="auto">
          <a:xfrm>
            <a:off x="2362200" y="3282950"/>
            <a:ext cx="968375" cy="1620838"/>
          </a:xfrm>
          <a:prstGeom prst="ellips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>
            <a:spAutoFit/>
          </a:bodyPr>
          <a:lstStyle/>
          <a:p>
            <a:pPr>
              <a:defRPr/>
            </a:pPr>
            <a:endParaRPr lang="he-IL"/>
          </a:p>
        </p:txBody>
      </p:sp>
      <p:sp>
        <p:nvSpPr>
          <p:cNvPr id="23" name="Rectangle 22"/>
          <p:cNvSpPr/>
          <p:nvPr/>
        </p:nvSpPr>
        <p:spPr bwMode="auto">
          <a:xfrm>
            <a:off x="735012" y="3325813"/>
            <a:ext cx="4217987" cy="145415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>
            <a:noAutofit/>
          </a:bodyPr>
          <a:lstStyle/>
          <a:p>
            <a:pPr>
              <a:defRPr/>
            </a:pPr>
            <a:endParaRPr lang="he-IL"/>
          </a:p>
        </p:txBody>
      </p:sp>
      <p:sp>
        <p:nvSpPr>
          <p:cNvPr id="25" name="Rectangle 24"/>
          <p:cNvSpPr/>
          <p:nvPr/>
        </p:nvSpPr>
        <p:spPr bwMode="auto">
          <a:xfrm>
            <a:off x="3200400" y="3311525"/>
            <a:ext cx="1752600" cy="1509713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>
            <a:noAutofit/>
          </a:bodyPr>
          <a:lstStyle/>
          <a:p>
            <a:pPr>
              <a:defRPr/>
            </a:pPr>
            <a:endParaRPr lang="he-IL"/>
          </a:p>
        </p:txBody>
      </p:sp>
      <p:sp>
        <p:nvSpPr>
          <p:cNvPr id="26" name="Oval 25"/>
          <p:cNvSpPr/>
          <p:nvPr/>
        </p:nvSpPr>
        <p:spPr bwMode="auto">
          <a:xfrm>
            <a:off x="3983038" y="3276600"/>
            <a:ext cx="969962" cy="1620837"/>
          </a:xfrm>
          <a:prstGeom prst="ellips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>
            <a:spAutoFit/>
          </a:bodyPr>
          <a:lstStyle/>
          <a:p>
            <a:pPr>
              <a:defRPr/>
            </a:pPr>
            <a:endParaRPr lang="he-IL"/>
          </a:p>
        </p:txBody>
      </p:sp>
      <p:sp>
        <p:nvSpPr>
          <p:cNvPr id="24" name="Oval 23"/>
          <p:cNvSpPr/>
          <p:nvPr/>
        </p:nvSpPr>
        <p:spPr bwMode="auto">
          <a:xfrm>
            <a:off x="3124200" y="3276600"/>
            <a:ext cx="969962" cy="1620837"/>
          </a:xfrm>
          <a:prstGeom prst="ellips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>
            <a:spAutoFit/>
          </a:bodyPr>
          <a:lstStyle/>
          <a:p>
            <a:pPr>
              <a:defRPr/>
            </a:pPr>
            <a:endParaRPr lang="he-IL"/>
          </a:p>
        </p:txBody>
      </p:sp>
      <p:sp>
        <p:nvSpPr>
          <p:cNvPr id="28" name="Rectangle 27"/>
          <p:cNvSpPr/>
          <p:nvPr/>
        </p:nvSpPr>
        <p:spPr bwMode="auto">
          <a:xfrm>
            <a:off x="3124200" y="3290887"/>
            <a:ext cx="990600" cy="1509713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>
            <a:noAutofit/>
          </a:bodyPr>
          <a:lstStyle/>
          <a:p>
            <a:pPr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4" grpId="0" animBg="1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"/>
          <p:cNvSpPr>
            <a:spLocks noChangeArrowheads="1"/>
          </p:cNvSpPr>
          <p:nvPr/>
        </p:nvSpPr>
        <p:spPr bwMode="auto">
          <a:xfrm>
            <a:off x="304800" y="1371600"/>
            <a:ext cx="8534400" cy="5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ts val="400"/>
              </a:spcBef>
            </a:pPr>
            <a:r>
              <a:rPr lang="en-US" sz="2400" b="1" dirty="0" err="1">
                <a:solidFill>
                  <a:srgbClr val="FF8C00"/>
                </a:solidFill>
              </a:rPr>
              <a:t>def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00FF"/>
                </a:solidFill>
              </a:rPr>
              <a:t>binary_search_rec</a:t>
            </a:r>
            <a:r>
              <a:rPr lang="en-US" sz="2400" dirty="0"/>
              <a:t>(value, </a:t>
            </a:r>
            <a:r>
              <a:rPr lang="en-US" sz="2400" dirty="0" err="1"/>
              <a:t>lst</a:t>
            </a:r>
            <a:r>
              <a:rPr lang="en-US" sz="2400" dirty="0"/>
              <a:t>, start, stop):</a:t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2400" dirty="0">
                <a:solidFill>
                  <a:srgbClr val="FF8C00"/>
                </a:solidFill>
              </a:rPr>
              <a:t>if</a:t>
            </a:r>
            <a:r>
              <a:rPr lang="en-US" sz="2400" dirty="0"/>
              <a:t> start </a:t>
            </a:r>
            <a:r>
              <a:rPr lang="en-US" sz="2400" dirty="0">
                <a:solidFill>
                  <a:srgbClr val="A52A2A"/>
                </a:solidFill>
              </a:rPr>
              <a:t>&gt;=</a:t>
            </a:r>
            <a:r>
              <a:rPr lang="en-US" sz="2400" dirty="0"/>
              <a:t> stop:</a:t>
            </a:r>
            <a:br>
              <a:rPr lang="en-US" sz="2400" dirty="0"/>
            </a:br>
            <a:r>
              <a:rPr lang="en-US" sz="2400" dirty="0"/>
              <a:t>        </a:t>
            </a:r>
            <a:r>
              <a:rPr lang="en-US" sz="2400" dirty="0">
                <a:solidFill>
                  <a:srgbClr val="FF8C00"/>
                </a:solidFill>
              </a:rPr>
              <a:t>return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800080"/>
                </a:solidFill>
              </a:rPr>
              <a:t>None</a:t>
            </a:r>
            <a:br>
              <a:rPr lang="en-US" sz="2400" dirty="0"/>
            </a:br>
            <a:r>
              <a:rPr lang="en-US" sz="2400" dirty="0"/>
              <a:t>    middle </a:t>
            </a:r>
            <a:r>
              <a:rPr lang="en-US" sz="2400" dirty="0">
                <a:solidFill>
                  <a:srgbClr val="A52A2A"/>
                </a:solidFill>
              </a:rPr>
              <a:t>=</a:t>
            </a:r>
            <a:r>
              <a:rPr lang="en-US" sz="2400" dirty="0"/>
              <a:t> (stop </a:t>
            </a:r>
            <a:r>
              <a:rPr lang="en-US" sz="2400" dirty="0">
                <a:solidFill>
                  <a:srgbClr val="A52A2A"/>
                </a:solidFill>
              </a:rPr>
              <a:t>+</a:t>
            </a:r>
            <a:r>
              <a:rPr lang="en-US" sz="2400" dirty="0"/>
              <a:t> start) </a:t>
            </a:r>
            <a:r>
              <a:rPr lang="en-US" sz="2400" dirty="0">
                <a:solidFill>
                  <a:srgbClr val="A52A2A"/>
                </a:solidFill>
              </a:rPr>
              <a:t>/ </a:t>
            </a:r>
            <a:r>
              <a:rPr lang="en-US" sz="2400" dirty="0"/>
              <a:t>2</a:t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2400" dirty="0">
                <a:solidFill>
                  <a:srgbClr val="FF8C00"/>
                </a:solidFill>
              </a:rPr>
              <a:t>if</a:t>
            </a:r>
            <a:r>
              <a:rPr lang="en-US" sz="2400" dirty="0"/>
              <a:t> </a:t>
            </a:r>
            <a:r>
              <a:rPr lang="en-US" sz="2400" dirty="0" err="1"/>
              <a:t>lst</a:t>
            </a:r>
            <a:r>
              <a:rPr lang="en-US" sz="2400" dirty="0"/>
              <a:t>[middle] </a:t>
            </a:r>
            <a:r>
              <a:rPr lang="en-US" sz="2400" dirty="0">
                <a:solidFill>
                  <a:srgbClr val="A52A2A"/>
                </a:solidFill>
              </a:rPr>
              <a:t>==</a:t>
            </a:r>
            <a:r>
              <a:rPr lang="en-US" sz="2400" dirty="0"/>
              <a:t> value:  </a:t>
            </a:r>
            <a:r>
              <a:rPr lang="en-US" sz="2400" dirty="0">
                <a:solidFill>
                  <a:srgbClr val="DC143C"/>
                </a:solidFill>
              </a:rPr>
              <a:t># item found</a:t>
            </a:r>
            <a:br>
              <a:rPr lang="en-US" sz="2400" dirty="0"/>
            </a:br>
            <a:r>
              <a:rPr lang="en-US" sz="2400" dirty="0"/>
              <a:t>        </a:t>
            </a:r>
            <a:r>
              <a:rPr lang="en-US" sz="2400" dirty="0">
                <a:solidFill>
                  <a:srgbClr val="FF8C00"/>
                </a:solidFill>
              </a:rPr>
              <a:t>return</a:t>
            </a:r>
            <a:r>
              <a:rPr lang="en-US" sz="2400" dirty="0"/>
              <a:t> middle</a:t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2400" dirty="0" err="1">
                <a:solidFill>
                  <a:srgbClr val="FF8C00"/>
                </a:solidFill>
              </a:rPr>
              <a:t>elif</a:t>
            </a:r>
            <a:r>
              <a:rPr lang="en-US" sz="2400" dirty="0"/>
              <a:t> value </a:t>
            </a:r>
            <a:r>
              <a:rPr lang="en-US" sz="2400" dirty="0">
                <a:solidFill>
                  <a:srgbClr val="A52A2A"/>
                </a:solidFill>
              </a:rPr>
              <a:t>&lt;</a:t>
            </a:r>
            <a:r>
              <a:rPr lang="en-US" sz="2400" dirty="0"/>
              <a:t> </a:t>
            </a:r>
            <a:r>
              <a:rPr lang="en-US" sz="2400" dirty="0" err="1"/>
              <a:t>lst</a:t>
            </a:r>
            <a:r>
              <a:rPr lang="en-US" sz="2400" dirty="0"/>
              <a:t>[middle]: </a:t>
            </a:r>
            <a:r>
              <a:rPr lang="en-US" sz="2400" dirty="0">
                <a:solidFill>
                  <a:srgbClr val="DC143C"/>
                </a:solidFill>
              </a:rPr>
              <a:t># item cannot be in top half</a:t>
            </a:r>
            <a:br>
              <a:rPr lang="en-US" sz="2400" dirty="0"/>
            </a:br>
            <a:r>
              <a:rPr lang="en-US" sz="2400" dirty="0"/>
              <a:t>        </a:t>
            </a:r>
            <a:r>
              <a:rPr lang="en-US" sz="2400" dirty="0">
                <a:solidFill>
                  <a:srgbClr val="FF8C00"/>
                </a:solidFill>
              </a:rPr>
              <a:t>return</a:t>
            </a:r>
            <a:r>
              <a:rPr lang="en-US" sz="2400" dirty="0"/>
              <a:t> </a:t>
            </a:r>
            <a:r>
              <a:rPr lang="en-US" sz="2400" dirty="0" err="1"/>
              <a:t>binary_search_rec</a:t>
            </a:r>
            <a:r>
              <a:rPr lang="en-US" sz="2400" dirty="0"/>
              <a:t>(value, </a:t>
            </a:r>
            <a:r>
              <a:rPr lang="en-US" sz="2400" dirty="0" err="1"/>
              <a:t>lst</a:t>
            </a:r>
            <a:r>
              <a:rPr lang="en-US" sz="2400" dirty="0"/>
              <a:t>, start, middle)</a:t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2400" dirty="0">
                <a:solidFill>
                  <a:srgbClr val="FF8C00"/>
                </a:solidFill>
              </a:rPr>
              <a:t>else</a:t>
            </a:r>
            <a:r>
              <a:rPr lang="en-US" sz="2400" dirty="0"/>
              <a:t>:                             </a:t>
            </a:r>
            <a:r>
              <a:rPr lang="en-US" sz="2400" dirty="0">
                <a:solidFill>
                  <a:srgbClr val="DC143C"/>
                </a:solidFill>
              </a:rPr>
              <a:t># item cannot be in bottom half</a:t>
            </a:r>
            <a:br>
              <a:rPr lang="en-US" sz="2400" dirty="0"/>
            </a:br>
            <a:r>
              <a:rPr lang="en-US" sz="2400" dirty="0"/>
              <a:t>        </a:t>
            </a:r>
            <a:r>
              <a:rPr lang="en-US" sz="2400" dirty="0">
                <a:solidFill>
                  <a:srgbClr val="FF8C00"/>
                </a:solidFill>
              </a:rPr>
              <a:t>return</a:t>
            </a:r>
            <a:r>
              <a:rPr lang="en-US" sz="2400" dirty="0"/>
              <a:t> </a:t>
            </a:r>
            <a:r>
              <a:rPr lang="en-US" sz="2400" dirty="0" err="1"/>
              <a:t>binary_search_rec</a:t>
            </a:r>
            <a:r>
              <a:rPr lang="en-US" sz="2400" dirty="0"/>
              <a:t>(value, </a:t>
            </a:r>
            <a:r>
              <a:rPr lang="en-US" sz="2400" dirty="0" err="1"/>
              <a:t>lst</a:t>
            </a:r>
            <a:r>
              <a:rPr lang="en-US" sz="2400" dirty="0"/>
              <a:t>, middle </a:t>
            </a:r>
            <a:r>
              <a:rPr lang="en-US" sz="2400" dirty="0">
                <a:solidFill>
                  <a:srgbClr val="A52A2A"/>
                </a:solidFill>
              </a:rPr>
              <a:t>+</a:t>
            </a:r>
            <a:r>
              <a:rPr lang="en-US" sz="2400" dirty="0"/>
              <a:t> 1, stop)</a:t>
            </a:r>
            <a:r>
              <a:rPr lang="en-US" altLang="he-IL" sz="2400" dirty="0"/>
              <a:t>    </a:t>
            </a:r>
          </a:p>
          <a:p>
            <a:pPr algn="l" rtl="0" eaLnBrk="1" hangingPunct="1">
              <a:spcBef>
                <a:spcPts val="400"/>
              </a:spcBef>
            </a:pPr>
            <a:endParaRPr lang="en-US" altLang="he-IL" sz="2400" dirty="0"/>
          </a:p>
          <a:p>
            <a:pPr algn="l" rtl="0" eaLnBrk="1" hangingPunct="1">
              <a:spcBef>
                <a:spcPts val="400"/>
              </a:spcBef>
            </a:pPr>
            <a:r>
              <a:rPr lang="en-US" sz="2400" dirty="0"/>
              <a:t>&gt;&gt;&gt; </a:t>
            </a:r>
            <a:r>
              <a:rPr lang="en-US" sz="2400" dirty="0" err="1"/>
              <a:t>binary_search_rec</a:t>
            </a:r>
            <a:r>
              <a:rPr lang="en-US" sz="2400" dirty="0"/>
              <a:t>(5, [1,4,5,8], 0, 4)</a:t>
            </a:r>
          </a:p>
          <a:p>
            <a:pPr algn="l" rtl="0" eaLnBrk="1" hangingPunct="1">
              <a:spcBef>
                <a:spcPts val="400"/>
              </a:spcBef>
            </a:pPr>
            <a:r>
              <a:rPr lang="en-US" altLang="he-IL" sz="2400" dirty="0"/>
              <a:t>2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10062E8-ACCD-4FEF-9112-E1092AC46F16}" type="slidenum">
              <a:rPr lang="he-IL" altLang="he-IL" smtClean="0"/>
              <a:pPr eaLnBrk="1" hangingPunct="1"/>
              <a:t>23</a:t>
            </a:fld>
            <a:endParaRPr lang="en-US" altLang="he-IL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Code – Binary Search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681353" y="3886200"/>
            <a:ext cx="2286000" cy="519112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endParaRPr lang="he-IL" altLang="he-IL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791200" y="4648200"/>
            <a:ext cx="2514600" cy="519112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endParaRPr lang="he-IL" altLang="he-IL"/>
          </a:p>
        </p:txBody>
      </p:sp>
      <p:pic>
        <p:nvPicPr>
          <p:cNvPr id="8" name="Picture 7" descr="https://encrypted-tbn3.gstatic.com/images?q=tbn:ANd9GcT2myj4EKbyqSqL5AX3PdO6wxLkOBmfBwRlWrSObNFNJjAw_xQ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219200"/>
            <a:ext cx="1600200" cy="223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example – searching for 56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74F1D9-F376-466C-B902-4CF5A6B80C4B}" type="slidenum">
              <a:rPr lang="ar-SA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5" name="Group 86"/>
          <p:cNvGraphicFramePr>
            <a:graphicFrameLocks/>
          </p:cNvGraphicFramePr>
          <p:nvPr/>
        </p:nvGraphicFramePr>
        <p:xfrm>
          <a:off x="457200" y="2395180"/>
          <a:ext cx="7391400" cy="533400"/>
        </p:xfrm>
        <a:graphic>
          <a:graphicData uri="http://schemas.openxmlformats.org/drawingml/2006/table">
            <a:tbl>
              <a:tblPr/>
              <a:tblGrid>
                <a:gridCol w="73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-5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" name="Group 12"/>
          <p:cNvGrpSpPr/>
          <p:nvPr/>
        </p:nvGrpSpPr>
        <p:grpSpPr>
          <a:xfrm>
            <a:off x="381000" y="3080980"/>
            <a:ext cx="914400" cy="881420"/>
            <a:chOff x="381000" y="2383512"/>
            <a:chExt cx="914400" cy="881420"/>
          </a:xfrm>
        </p:grpSpPr>
        <p:sp>
          <p:nvSpPr>
            <p:cNvPr id="7" name="Up Arrow 6"/>
            <p:cNvSpPr/>
            <p:nvPr/>
          </p:nvSpPr>
          <p:spPr bwMode="auto">
            <a:xfrm>
              <a:off x="533400" y="2383512"/>
              <a:ext cx="609600" cy="490776"/>
            </a:xfrm>
            <a:prstGeom prst="up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000" y="2895600"/>
              <a:ext cx="9144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start</a:t>
              </a:r>
              <a:endParaRPr lang="he-IL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57200" y="2025848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0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12192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  <p:sp>
        <p:nvSpPr>
          <p:cNvPr id="20" name="TextBox 19"/>
          <p:cNvSpPr txBox="1"/>
          <p:nvPr/>
        </p:nvSpPr>
        <p:spPr>
          <a:xfrm>
            <a:off x="1905000" y="2014180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21" name="TextBox 20"/>
          <p:cNvSpPr txBox="1"/>
          <p:nvPr/>
        </p:nvSpPr>
        <p:spPr>
          <a:xfrm>
            <a:off x="2667000" y="2014180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34290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4114800" y="2014180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768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6</a:t>
            </a:r>
            <a:endParaRPr lang="he-IL" dirty="0"/>
          </a:p>
        </p:txBody>
      </p:sp>
      <p:sp>
        <p:nvSpPr>
          <p:cNvPr id="25" name="TextBox 24"/>
          <p:cNvSpPr txBox="1"/>
          <p:nvPr/>
        </p:nvSpPr>
        <p:spPr>
          <a:xfrm>
            <a:off x="56388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7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64008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8</a:t>
            </a:r>
            <a:endParaRPr lang="he-IL" dirty="0"/>
          </a:p>
        </p:txBody>
      </p:sp>
      <p:sp>
        <p:nvSpPr>
          <p:cNvPr id="27" name="TextBox 26"/>
          <p:cNvSpPr txBox="1"/>
          <p:nvPr/>
        </p:nvSpPr>
        <p:spPr>
          <a:xfrm>
            <a:off x="70866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9</a:t>
            </a:r>
            <a:endParaRPr lang="he-IL" dirty="0"/>
          </a:p>
        </p:txBody>
      </p:sp>
      <p:grpSp>
        <p:nvGrpSpPr>
          <p:cNvPr id="6" name="Group 12"/>
          <p:cNvGrpSpPr/>
          <p:nvPr/>
        </p:nvGrpSpPr>
        <p:grpSpPr>
          <a:xfrm>
            <a:off x="4038600" y="3080980"/>
            <a:ext cx="914400" cy="881420"/>
            <a:chOff x="381000" y="2383512"/>
            <a:chExt cx="914400" cy="881420"/>
          </a:xfrm>
        </p:grpSpPr>
        <p:sp>
          <p:nvSpPr>
            <p:cNvPr id="31" name="Up Arrow 30"/>
            <p:cNvSpPr/>
            <p:nvPr/>
          </p:nvSpPr>
          <p:spPr bwMode="auto">
            <a:xfrm>
              <a:off x="533400" y="2383512"/>
              <a:ext cx="609600" cy="490776"/>
            </a:xfrm>
            <a:prstGeom prst="up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1000" y="2895600"/>
              <a:ext cx="9144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middle</a:t>
              </a:r>
              <a:endParaRPr lang="he-IL" dirty="0"/>
            </a:p>
          </p:txBody>
        </p:sp>
      </p:grpSp>
      <p:grpSp>
        <p:nvGrpSpPr>
          <p:cNvPr id="8" name="Group 12"/>
          <p:cNvGrpSpPr/>
          <p:nvPr/>
        </p:nvGrpSpPr>
        <p:grpSpPr>
          <a:xfrm>
            <a:off x="7772400" y="3080980"/>
            <a:ext cx="914400" cy="881420"/>
            <a:chOff x="381000" y="2383512"/>
            <a:chExt cx="914400" cy="881420"/>
          </a:xfrm>
        </p:grpSpPr>
        <p:sp>
          <p:nvSpPr>
            <p:cNvPr id="34" name="Up Arrow 33"/>
            <p:cNvSpPr/>
            <p:nvPr/>
          </p:nvSpPr>
          <p:spPr bwMode="auto">
            <a:xfrm>
              <a:off x="533400" y="2383512"/>
              <a:ext cx="609600" cy="490776"/>
            </a:xfrm>
            <a:prstGeom prst="up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1000" y="2895600"/>
              <a:ext cx="9144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stop</a:t>
              </a:r>
              <a:endParaRPr lang="he-IL" dirty="0"/>
            </a:p>
          </p:txBody>
        </p:sp>
      </p:grpSp>
      <p:sp>
        <p:nvSpPr>
          <p:cNvPr id="30" name="Rounded Rectangle 29"/>
          <p:cNvSpPr/>
          <p:nvPr/>
        </p:nvSpPr>
        <p:spPr bwMode="auto">
          <a:xfrm>
            <a:off x="4800600" y="1937980"/>
            <a:ext cx="3124200" cy="1110020"/>
          </a:xfrm>
          <a:prstGeom prst="round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457200" y="2395180"/>
            <a:ext cx="7391400" cy="533400"/>
          </a:xfrm>
          <a:prstGeom prst="rect">
            <a:avLst/>
          </a:prstGeom>
          <a:noFill/>
          <a:ln w="19050" cap="flat" cmpd="sng" algn="ctr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600200" y="4343400"/>
          <a:ext cx="6096000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middle</a:t>
                      </a:r>
                      <a:endParaRPr lang="he-IL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stop</a:t>
                      </a:r>
                      <a:endParaRPr lang="he-IL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start</a:t>
                      </a:r>
                      <a:endParaRPr lang="he-IL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(0+10)/2 = 5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latin typeface="Arial" pitchFamily="34" charset="0"/>
                          <a:cs typeface="Arial" pitchFamily="34" charset="0"/>
                        </a:rPr>
                        <a:t>len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dirty="0" err="1">
                          <a:latin typeface="Arial" pitchFamily="34" charset="0"/>
                          <a:cs typeface="Arial" pitchFamily="34" charset="0"/>
                        </a:rPr>
                        <a:t>lst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r>
                        <a:rPr lang="en-US" baseline="0" dirty="0">
                          <a:latin typeface="Arial" pitchFamily="34" charset="0"/>
                          <a:cs typeface="Arial" pitchFamily="34" charset="0"/>
                        </a:rPr>
                        <a:t> = 10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example – searching for 56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74F1D9-F376-466C-B902-4CF5A6B80C4B}" type="slidenum">
              <a:rPr lang="ar-SA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5" name="Group 86"/>
          <p:cNvGraphicFramePr>
            <a:graphicFrameLocks/>
          </p:cNvGraphicFramePr>
          <p:nvPr/>
        </p:nvGraphicFramePr>
        <p:xfrm>
          <a:off x="457200" y="2395180"/>
          <a:ext cx="7391400" cy="533400"/>
        </p:xfrm>
        <a:graphic>
          <a:graphicData uri="http://schemas.openxmlformats.org/drawingml/2006/table">
            <a:tbl>
              <a:tblPr/>
              <a:tblGrid>
                <a:gridCol w="73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-5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" name="Group 12"/>
          <p:cNvGrpSpPr/>
          <p:nvPr/>
        </p:nvGrpSpPr>
        <p:grpSpPr>
          <a:xfrm>
            <a:off x="4800600" y="3080980"/>
            <a:ext cx="914400" cy="881420"/>
            <a:chOff x="381000" y="2383512"/>
            <a:chExt cx="914400" cy="881420"/>
          </a:xfrm>
        </p:grpSpPr>
        <p:sp>
          <p:nvSpPr>
            <p:cNvPr id="7" name="Up Arrow 6"/>
            <p:cNvSpPr/>
            <p:nvPr/>
          </p:nvSpPr>
          <p:spPr bwMode="auto">
            <a:xfrm>
              <a:off x="533400" y="2383512"/>
              <a:ext cx="609600" cy="490776"/>
            </a:xfrm>
            <a:prstGeom prst="up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000" y="2895600"/>
              <a:ext cx="9144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start</a:t>
              </a:r>
              <a:endParaRPr lang="he-IL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57200" y="2025848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0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12192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  <p:sp>
        <p:nvSpPr>
          <p:cNvPr id="20" name="TextBox 19"/>
          <p:cNvSpPr txBox="1"/>
          <p:nvPr/>
        </p:nvSpPr>
        <p:spPr>
          <a:xfrm>
            <a:off x="1905000" y="2014180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21" name="TextBox 20"/>
          <p:cNvSpPr txBox="1"/>
          <p:nvPr/>
        </p:nvSpPr>
        <p:spPr>
          <a:xfrm>
            <a:off x="2667000" y="2014180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34290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4114800" y="2014180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768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6</a:t>
            </a:r>
            <a:endParaRPr lang="he-IL" dirty="0"/>
          </a:p>
        </p:txBody>
      </p:sp>
      <p:sp>
        <p:nvSpPr>
          <p:cNvPr id="25" name="TextBox 24"/>
          <p:cNvSpPr txBox="1"/>
          <p:nvPr/>
        </p:nvSpPr>
        <p:spPr>
          <a:xfrm>
            <a:off x="56388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7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64008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8</a:t>
            </a:r>
            <a:endParaRPr lang="he-IL" dirty="0"/>
          </a:p>
        </p:txBody>
      </p:sp>
      <p:sp>
        <p:nvSpPr>
          <p:cNvPr id="27" name="TextBox 26"/>
          <p:cNvSpPr txBox="1"/>
          <p:nvPr/>
        </p:nvSpPr>
        <p:spPr>
          <a:xfrm>
            <a:off x="70866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9</a:t>
            </a:r>
            <a:endParaRPr lang="he-IL" dirty="0"/>
          </a:p>
        </p:txBody>
      </p:sp>
      <p:grpSp>
        <p:nvGrpSpPr>
          <p:cNvPr id="6" name="Group 32"/>
          <p:cNvGrpSpPr/>
          <p:nvPr/>
        </p:nvGrpSpPr>
        <p:grpSpPr>
          <a:xfrm>
            <a:off x="5562600" y="1143000"/>
            <a:ext cx="914400" cy="871776"/>
            <a:chOff x="5562600" y="1143000"/>
            <a:chExt cx="914400" cy="871776"/>
          </a:xfrm>
        </p:grpSpPr>
        <p:sp>
          <p:nvSpPr>
            <p:cNvPr id="31" name="Up Arrow 30"/>
            <p:cNvSpPr/>
            <p:nvPr/>
          </p:nvSpPr>
          <p:spPr bwMode="auto">
            <a:xfrm rot="10800000">
              <a:off x="5715000" y="1524000"/>
              <a:ext cx="609600" cy="490776"/>
            </a:xfrm>
            <a:prstGeom prst="up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562600" y="1143000"/>
              <a:ext cx="9144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middle</a:t>
              </a:r>
              <a:endParaRPr lang="he-IL" dirty="0"/>
            </a:p>
          </p:txBody>
        </p:sp>
      </p:grpSp>
      <p:grpSp>
        <p:nvGrpSpPr>
          <p:cNvPr id="8" name="Group 12"/>
          <p:cNvGrpSpPr/>
          <p:nvPr/>
        </p:nvGrpSpPr>
        <p:grpSpPr>
          <a:xfrm>
            <a:off x="6248400" y="3090624"/>
            <a:ext cx="914400" cy="838796"/>
            <a:chOff x="381000" y="2426136"/>
            <a:chExt cx="914400" cy="838796"/>
          </a:xfrm>
        </p:grpSpPr>
        <p:sp>
          <p:nvSpPr>
            <p:cNvPr id="34" name="Up Arrow 33"/>
            <p:cNvSpPr/>
            <p:nvPr/>
          </p:nvSpPr>
          <p:spPr bwMode="auto">
            <a:xfrm>
              <a:off x="533400" y="2426136"/>
              <a:ext cx="609600" cy="490776"/>
            </a:xfrm>
            <a:prstGeom prst="up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1000" y="2895600"/>
              <a:ext cx="9144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stop</a:t>
              </a:r>
              <a:endParaRPr lang="he-IL" dirty="0"/>
            </a:p>
          </p:txBody>
        </p:sp>
      </p:grpSp>
      <p:sp>
        <p:nvSpPr>
          <p:cNvPr id="37" name="Rectangle 36"/>
          <p:cNvSpPr/>
          <p:nvPr/>
        </p:nvSpPr>
        <p:spPr bwMode="auto">
          <a:xfrm>
            <a:off x="4876800" y="2395180"/>
            <a:ext cx="1524000" cy="533400"/>
          </a:xfrm>
          <a:prstGeom prst="rect">
            <a:avLst/>
          </a:prstGeom>
          <a:noFill/>
          <a:ln w="19050" cap="flat" cmpd="sng" algn="ctr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600200" y="4343400"/>
          <a:ext cx="6096000" cy="148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middle</a:t>
                      </a:r>
                      <a:endParaRPr lang="he-IL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stop</a:t>
                      </a:r>
                      <a:endParaRPr lang="he-IL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start</a:t>
                      </a:r>
                      <a:endParaRPr lang="he-IL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(0+10)/2 = 5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latin typeface="Arial" pitchFamily="34" charset="0"/>
                          <a:cs typeface="Arial" pitchFamily="34" charset="0"/>
                        </a:rPr>
                        <a:t>len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dirty="0" err="1">
                          <a:latin typeface="Arial" pitchFamily="34" charset="0"/>
                          <a:cs typeface="Arial" pitchFamily="34" charset="0"/>
                        </a:rPr>
                        <a:t>lst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r>
                        <a:rPr lang="en-US" baseline="0" dirty="0">
                          <a:latin typeface="Arial" pitchFamily="34" charset="0"/>
                          <a:cs typeface="Arial" pitchFamily="34" charset="0"/>
                        </a:rPr>
                        <a:t> = 10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(6+10)/2</a:t>
                      </a:r>
                      <a:r>
                        <a:rPr lang="en-US" baseline="0" dirty="0">
                          <a:latin typeface="Arial" pitchFamily="34" charset="0"/>
                          <a:cs typeface="Arial" pitchFamily="34" charset="0"/>
                        </a:rPr>
                        <a:t> = 8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(6+8)/2=7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Rounded Rectangle 28"/>
          <p:cNvSpPr/>
          <p:nvPr/>
        </p:nvSpPr>
        <p:spPr bwMode="auto">
          <a:xfrm>
            <a:off x="5715000" y="2438400"/>
            <a:ext cx="533400" cy="457200"/>
          </a:xfrm>
          <a:prstGeom prst="roundRect">
            <a:avLst/>
          </a:prstGeom>
          <a:noFill/>
          <a:ln w="88900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example – searching for 4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74F1D9-F376-466C-B902-4CF5A6B80C4B}" type="slidenum">
              <a:rPr lang="ar-SA" smtClean="0"/>
              <a:pPr>
                <a:defRPr/>
              </a:pPr>
              <a:t>26</a:t>
            </a:fld>
            <a:endParaRPr lang="en-US" dirty="0"/>
          </a:p>
        </p:txBody>
      </p:sp>
      <p:graphicFrame>
        <p:nvGraphicFramePr>
          <p:cNvPr id="5" name="Group 86"/>
          <p:cNvGraphicFramePr>
            <a:graphicFrameLocks/>
          </p:cNvGraphicFramePr>
          <p:nvPr/>
        </p:nvGraphicFramePr>
        <p:xfrm>
          <a:off x="457200" y="2395180"/>
          <a:ext cx="7391400" cy="533400"/>
        </p:xfrm>
        <a:graphic>
          <a:graphicData uri="http://schemas.openxmlformats.org/drawingml/2006/table">
            <a:tbl>
              <a:tblPr/>
              <a:tblGrid>
                <a:gridCol w="73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-5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" name="Group 12"/>
          <p:cNvGrpSpPr/>
          <p:nvPr/>
        </p:nvGrpSpPr>
        <p:grpSpPr>
          <a:xfrm>
            <a:off x="381000" y="3080980"/>
            <a:ext cx="914400" cy="881420"/>
            <a:chOff x="381000" y="2383512"/>
            <a:chExt cx="914400" cy="881420"/>
          </a:xfrm>
        </p:grpSpPr>
        <p:sp>
          <p:nvSpPr>
            <p:cNvPr id="7" name="Up Arrow 6"/>
            <p:cNvSpPr/>
            <p:nvPr/>
          </p:nvSpPr>
          <p:spPr bwMode="auto">
            <a:xfrm>
              <a:off x="533400" y="2383512"/>
              <a:ext cx="609600" cy="490776"/>
            </a:xfrm>
            <a:prstGeom prst="up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000" y="2895600"/>
              <a:ext cx="9144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start</a:t>
              </a:r>
              <a:endParaRPr lang="he-IL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57200" y="2025848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0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12192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  <p:sp>
        <p:nvSpPr>
          <p:cNvPr id="20" name="TextBox 19"/>
          <p:cNvSpPr txBox="1"/>
          <p:nvPr/>
        </p:nvSpPr>
        <p:spPr>
          <a:xfrm>
            <a:off x="1905000" y="2014180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21" name="TextBox 20"/>
          <p:cNvSpPr txBox="1"/>
          <p:nvPr/>
        </p:nvSpPr>
        <p:spPr>
          <a:xfrm>
            <a:off x="2667000" y="2014180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34290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4114800" y="2014180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768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6</a:t>
            </a:r>
            <a:endParaRPr lang="he-IL" dirty="0"/>
          </a:p>
        </p:txBody>
      </p:sp>
      <p:sp>
        <p:nvSpPr>
          <p:cNvPr id="25" name="TextBox 24"/>
          <p:cNvSpPr txBox="1"/>
          <p:nvPr/>
        </p:nvSpPr>
        <p:spPr>
          <a:xfrm>
            <a:off x="56388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7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64008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8</a:t>
            </a:r>
            <a:endParaRPr lang="he-IL" dirty="0"/>
          </a:p>
        </p:txBody>
      </p:sp>
      <p:sp>
        <p:nvSpPr>
          <p:cNvPr id="27" name="TextBox 26"/>
          <p:cNvSpPr txBox="1"/>
          <p:nvPr/>
        </p:nvSpPr>
        <p:spPr>
          <a:xfrm>
            <a:off x="70866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9</a:t>
            </a:r>
            <a:endParaRPr lang="he-IL" dirty="0"/>
          </a:p>
        </p:txBody>
      </p:sp>
      <p:grpSp>
        <p:nvGrpSpPr>
          <p:cNvPr id="6" name="Group 12"/>
          <p:cNvGrpSpPr/>
          <p:nvPr/>
        </p:nvGrpSpPr>
        <p:grpSpPr>
          <a:xfrm>
            <a:off x="4038600" y="3080980"/>
            <a:ext cx="914400" cy="881420"/>
            <a:chOff x="381000" y="2383512"/>
            <a:chExt cx="914400" cy="881420"/>
          </a:xfrm>
        </p:grpSpPr>
        <p:sp>
          <p:nvSpPr>
            <p:cNvPr id="31" name="Up Arrow 30"/>
            <p:cNvSpPr/>
            <p:nvPr/>
          </p:nvSpPr>
          <p:spPr bwMode="auto">
            <a:xfrm>
              <a:off x="533400" y="2383512"/>
              <a:ext cx="609600" cy="490776"/>
            </a:xfrm>
            <a:prstGeom prst="up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1000" y="2895600"/>
              <a:ext cx="9144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middle</a:t>
              </a:r>
              <a:endParaRPr lang="he-IL" dirty="0"/>
            </a:p>
          </p:txBody>
        </p:sp>
      </p:grpSp>
      <p:grpSp>
        <p:nvGrpSpPr>
          <p:cNvPr id="8" name="Group 12"/>
          <p:cNvGrpSpPr/>
          <p:nvPr/>
        </p:nvGrpSpPr>
        <p:grpSpPr>
          <a:xfrm>
            <a:off x="7772400" y="3080980"/>
            <a:ext cx="914400" cy="881420"/>
            <a:chOff x="381000" y="2383512"/>
            <a:chExt cx="914400" cy="881420"/>
          </a:xfrm>
        </p:grpSpPr>
        <p:sp>
          <p:nvSpPr>
            <p:cNvPr id="34" name="Up Arrow 33"/>
            <p:cNvSpPr/>
            <p:nvPr/>
          </p:nvSpPr>
          <p:spPr bwMode="auto">
            <a:xfrm>
              <a:off x="533400" y="2383512"/>
              <a:ext cx="609600" cy="490776"/>
            </a:xfrm>
            <a:prstGeom prst="up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1000" y="2895600"/>
              <a:ext cx="9144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stop</a:t>
              </a:r>
              <a:endParaRPr lang="he-IL" dirty="0"/>
            </a:p>
          </p:txBody>
        </p:sp>
      </p:grpSp>
      <p:sp>
        <p:nvSpPr>
          <p:cNvPr id="30" name="Rounded Rectangle 29"/>
          <p:cNvSpPr/>
          <p:nvPr/>
        </p:nvSpPr>
        <p:spPr bwMode="auto">
          <a:xfrm>
            <a:off x="381000" y="1937980"/>
            <a:ext cx="3886200" cy="1110020"/>
          </a:xfrm>
          <a:prstGeom prst="round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457200" y="2395180"/>
            <a:ext cx="7391400" cy="533400"/>
          </a:xfrm>
          <a:prstGeom prst="rect">
            <a:avLst/>
          </a:prstGeom>
          <a:noFill/>
          <a:ln w="19050" cap="flat" cmpd="sng" algn="ctr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600200" y="4343400"/>
          <a:ext cx="6096000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middle</a:t>
                      </a:r>
                      <a:endParaRPr lang="he-IL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stop</a:t>
                      </a:r>
                      <a:endParaRPr lang="he-IL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start</a:t>
                      </a:r>
                      <a:endParaRPr lang="he-IL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(0+10)/2 = 5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latin typeface="Arial" pitchFamily="34" charset="0"/>
                          <a:cs typeface="Arial" pitchFamily="34" charset="0"/>
                        </a:rPr>
                        <a:t>len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dirty="0" err="1">
                          <a:latin typeface="Arial" pitchFamily="34" charset="0"/>
                          <a:cs typeface="Arial" pitchFamily="34" charset="0"/>
                        </a:rPr>
                        <a:t>lst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r>
                        <a:rPr lang="en-US" baseline="0" dirty="0">
                          <a:latin typeface="Arial" pitchFamily="34" charset="0"/>
                          <a:cs typeface="Arial" pitchFamily="34" charset="0"/>
                        </a:rPr>
                        <a:t> = 10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example – searching for 4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74F1D9-F376-466C-B902-4CF5A6B80C4B}" type="slidenum">
              <a:rPr lang="ar-SA" smtClean="0"/>
              <a:pPr>
                <a:defRPr/>
              </a:pPr>
              <a:t>27</a:t>
            </a:fld>
            <a:endParaRPr lang="en-US" dirty="0"/>
          </a:p>
        </p:txBody>
      </p:sp>
      <p:graphicFrame>
        <p:nvGraphicFramePr>
          <p:cNvPr id="5" name="Group 86"/>
          <p:cNvGraphicFramePr>
            <a:graphicFrameLocks/>
          </p:cNvGraphicFramePr>
          <p:nvPr/>
        </p:nvGraphicFramePr>
        <p:xfrm>
          <a:off x="457200" y="2395180"/>
          <a:ext cx="7391400" cy="533400"/>
        </p:xfrm>
        <a:graphic>
          <a:graphicData uri="http://schemas.openxmlformats.org/drawingml/2006/table">
            <a:tbl>
              <a:tblPr/>
              <a:tblGrid>
                <a:gridCol w="73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-5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" name="Group 12"/>
          <p:cNvGrpSpPr/>
          <p:nvPr/>
        </p:nvGrpSpPr>
        <p:grpSpPr>
          <a:xfrm>
            <a:off x="381000" y="3080980"/>
            <a:ext cx="914400" cy="881420"/>
            <a:chOff x="381000" y="2383512"/>
            <a:chExt cx="914400" cy="881420"/>
          </a:xfrm>
        </p:grpSpPr>
        <p:sp>
          <p:nvSpPr>
            <p:cNvPr id="7" name="Up Arrow 6"/>
            <p:cNvSpPr/>
            <p:nvPr/>
          </p:nvSpPr>
          <p:spPr bwMode="auto">
            <a:xfrm>
              <a:off x="533400" y="2383512"/>
              <a:ext cx="609600" cy="490776"/>
            </a:xfrm>
            <a:prstGeom prst="up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000" y="2895600"/>
              <a:ext cx="9144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start</a:t>
              </a:r>
              <a:endParaRPr lang="he-IL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57200" y="2025848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0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12192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  <p:sp>
        <p:nvSpPr>
          <p:cNvPr id="20" name="TextBox 19"/>
          <p:cNvSpPr txBox="1"/>
          <p:nvPr/>
        </p:nvSpPr>
        <p:spPr>
          <a:xfrm>
            <a:off x="1905000" y="2014180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21" name="TextBox 20"/>
          <p:cNvSpPr txBox="1"/>
          <p:nvPr/>
        </p:nvSpPr>
        <p:spPr>
          <a:xfrm>
            <a:off x="2667000" y="2014180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34290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4114800" y="2014180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768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6</a:t>
            </a:r>
            <a:endParaRPr lang="he-IL" dirty="0"/>
          </a:p>
        </p:txBody>
      </p:sp>
      <p:sp>
        <p:nvSpPr>
          <p:cNvPr id="25" name="TextBox 24"/>
          <p:cNvSpPr txBox="1"/>
          <p:nvPr/>
        </p:nvSpPr>
        <p:spPr>
          <a:xfrm>
            <a:off x="56388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7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64008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8</a:t>
            </a:r>
            <a:endParaRPr lang="he-IL" dirty="0"/>
          </a:p>
        </p:txBody>
      </p:sp>
      <p:sp>
        <p:nvSpPr>
          <p:cNvPr id="27" name="TextBox 26"/>
          <p:cNvSpPr txBox="1"/>
          <p:nvPr/>
        </p:nvSpPr>
        <p:spPr>
          <a:xfrm>
            <a:off x="70866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9</a:t>
            </a:r>
            <a:endParaRPr lang="he-IL" dirty="0"/>
          </a:p>
        </p:txBody>
      </p:sp>
      <p:grpSp>
        <p:nvGrpSpPr>
          <p:cNvPr id="6" name="Group 12"/>
          <p:cNvGrpSpPr/>
          <p:nvPr/>
        </p:nvGrpSpPr>
        <p:grpSpPr>
          <a:xfrm>
            <a:off x="1752600" y="3080980"/>
            <a:ext cx="914400" cy="881420"/>
            <a:chOff x="381000" y="2383512"/>
            <a:chExt cx="914400" cy="881420"/>
          </a:xfrm>
        </p:grpSpPr>
        <p:sp>
          <p:nvSpPr>
            <p:cNvPr id="31" name="Up Arrow 30"/>
            <p:cNvSpPr/>
            <p:nvPr/>
          </p:nvSpPr>
          <p:spPr bwMode="auto">
            <a:xfrm>
              <a:off x="533400" y="2383512"/>
              <a:ext cx="609600" cy="490776"/>
            </a:xfrm>
            <a:prstGeom prst="up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1000" y="2895600"/>
              <a:ext cx="9144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middle</a:t>
              </a:r>
              <a:endParaRPr lang="he-IL" dirty="0"/>
            </a:p>
          </p:txBody>
        </p:sp>
      </p:grpSp>
      <p:grpSp>
        <p:nvGrpSpPr>
          <p:cNvPr id="8" name="Group 12"/>
          <p:cNvGrpSpPr/>
          <p:nvPr/>
        </p:nvGrpSpPr>
        <p:grpSpPr>
          <a:xfrm>
            <a:off x="4038600" y="3080980"/>
            <a:ext cx="914400" cy="881420"/>
            <a:chOff x="381000" y="2383512"/>
            <a:chExt cx="914400" cy="881420"/>
          </a:xfrm>
        </p:grpSpPr>
        <p:sp>
          <p:nvSpPr>
            <p:cNvPr id="34" name="Up Arrow 33"/>
            <p:cNvSpPr/>
            <p:nvPr/>
          </p:nvSpPr>
          <p:spPr bwMode="auto">
            <a:xfrm>
              <a:off x="533400" y="2383512"/>
              <a:ext cx="609600" cy="490776"/>
            </a:xfrm>
            <a:prstGeom prst="up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1000" y="2895600"/>
              <a:ext cx="9144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stop</a:t>
              </a:r>
              <a:endParaRPr lang="he-IL" dirty="0"/>
            </a:p>
          </p:txBody>
        </p:sp>
      </p:grpSp>
      <p:sp>
        <p:nvSpPr>
          <p:cNvPr id="30" name="Rounded Rectangle 29"/>
          <p:cNvSpPr/>
          <p:nvPr/>
        </p:nvSpPr>
        <p:spPr bwMode="auto">
          <a:xfrm>
            <a:off x="2590800" y="1937980"/>
            <a:ext cx="1676400" cy="1110020"/>
          </a:xfrm>
          <a:prstGeom prst="round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457200" y="2395180"/>
            <a:ext cx="3733800" cy="533400"/>
          </a:xfrm>
          <a:prstGeom prst="rect">
            <a:avLst/>
          </a:prstGeom>
          <a:noFill/>
          <a:ln w="19050" cap="flat" cmpd="sng" algn="ctr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600200" y="4343400"/>
          <a:ext cx="6096000" cy="1112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middle</a:t>
                      </a:r>
                      <a:endParaRPr lang="he-IL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stop</a:t>
                      </a:r>
                      <a:endParaRPr lang="he-IL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start</a:t>
                      </a:r>
                      <a:endParaRPr lang="he-IL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(0+10)/2 = 5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latin typeface="Arial" pitchFamily="34" charset="0"/>
                          <a:cs typeface="Arial" pitchFamily="34" charset="0"/>
                        </a:rPr>
                        <a:t>len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dirty="0" err="1">
                          <a:latin typeface="Arial" pitchFamily="34" charset="0"/>
                          <a:cs typeface="Arial" pitchFamily="34" charset="0"/>
                        </a:rPr>
                        <a:t>lst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r>
                        <a:rPr lang="en-US" baseline="0" dirty="0">
                          <a:latin typeface="Arial" pitchFamily="34" charset="0"/>
                          <a:cs typeface="Arial" pitchFamily="34" charset="0"/>
                        </a:rPr>
                        <a:t> = 10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(0+5)/2=2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example – searching for 4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74F1D9-F376-466C-B902-4CF5A6B80C4B}" type="slidenum">
              <a:rPr lang="ar-SA" smtClean="0"/>
              <a:pPr>
                <a:defRPr/>
              </a:pPr>
              <a:t>28</a:t>
            </a:fld>
            <a:endParaRPr lang="en-US" dirty="0"/>
          </a:p>
        </p:txBody>
      </p:sp>
      <p:graphicFrame>
        <p:nvGraphicFramePr>
          <p:cNvPr id="5" name="Group 86"/>
          <p:cNvGraphicFramePr>
            <a:graphicFrameLocks/>
          </p:cNvGraphicFramePr>
          <p:nvPr/>
        </p:nvGraphicFramePr>
        <p:xfrm>
          <a:off x="457200" y="2395180"/>
          <a:ext cx="7391400" cy="533400"/>
        </p:xfrm>
        <a:graphic>
          <a:graphicData uri="http://schemas.openxmlformats.org/drawingml/2006/table">
            <a:tbl>
              <a:tblPr/>
              <a:tblGrid>
                <a:gridCol w="73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-5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" name="Group 12"/>
          <p:cNvGrpSpPr/>
          <p:nvPr/>
        </p:nvGrpSpPr>
        <p:grpSpPr>
          <a:xfrm>
            <a:off x="2590800" y="3080980"/>
            <a:ext cx="914400" cy="881420"/>
            <a:chOff x="381000" y="2383512"/>
            <a:chExt cx="914400" cy="881420"/>
          </a:xfrm>
        </p:grpSpPr>
        <p:sp>
          <p:nvSpPr>
            <p:cNvPr id="7" name="Up Arrow 6"/>
            <p:cNvSpPr/>
            <p:nvPr/>
          </p:nvSpPr>
          <p:spPr bwMode="auto">
            <a:xfrm>
              <a:off x="533400" y="2383512"/>
              <a:ext cx="609600" cy="490776"/>
            </a:xfrm>
            <a:prstGeom prst="up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000" y="2895600"/>
              <a:ext cx="9144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start</a:t>
              </a:r>
              <a:endParaRPr lang="he-IL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57200" y="2025848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0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12192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  <p:sp>
        <p:nvSpPr>
          <p:cNvPr id="20" name="TextBox 19"/>
          <p:cNvSpPr txBox="1"/>
          <p:nvPr/>
        </p:nvSpPr>
        <p:spPr>
          <a:xfrm>
            <a:off x="1905000" y="2014180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21" name="TextBox 20"/>
          <p:cNvSpPr txBox="1"/>
          <p:nvPr/>
        </p:nvSpPr>
        <p:spPr>
          <a:xfrm>
            <a:off x="2667000" y="2014180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34290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4114800" y="2014180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768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6</a:t>
            </a:r>
            <a:endParaRPr lang="he-IL" dirty="0"/>
          </a:p>
        </p:txBody>
      </p:sp>
      <p:sp>
        <p:nvSpPr>
          <p:cNvPr id="25" name="TextBox 24"/>
          <p:cNvSpPr txBox="1"/>
          <p:nvPr/>
        </p:nvSpPr>
        <p:spPr>
          <a:xfrm>
            <a:off x="56388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7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64008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8</a:t>
            </a:r>
            <a:endParaRPr lang="he-IL" dirty="0"/>
          </a:p>
        </p:txBody>
      </p:sp>
      <p:sp>
        <p:nvSpPr>
          <p:cNvPr id="27" name="TextBox 26"/>
          <p:cNvSpPr txBox="1"/>
          <p:nvPr/>
        </p:nvSpPr>
        <p:spPr>
          <a:xfrm>
            <a:off x="70866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9</a:t>
            </a:r>
            <a:endParaRPr lang="he-IL" dirty="0"/>
          </a:p>
        </p:txBody>
      </p:sp>
      <p:grpSp>
        <p:nvGrpSpPr>
          <p:cNvPr id="6" name="Group 12"/>
          <p:cNvGrpSpPr/>
          <p:nvPr/>
        </p:nvGrpSpPr>
        <p:grpSpPr>
          <a:xfrm>
            <a:off x="3276600" y="3080980"/>
            <a:ext cx="914400" cy="881420"/>
            <a:chOff x="381000" y="2383512"/>
            <a:chExt cx="914400" cy="881420"/>
          </a:xfrm>
        </p:grpSpPr>
        <p:sp>
          <p:nvSpPr>
            <p:cNvPr id="31" name="Up Arrow 30"/>
            <p:cNvSpPr/>
            <p:nvPr/>
          </p:nvSpPr>
          <p:spPr bwMode="auto">
            <a:xfrm>
              <a:off x="533400" y="2383512"/>
              <a:ext cx="609600" cy="490776"/>
            </a:xfrm>
            <a:prstGeom prst="up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1000" y="2895600"/>
              <a:ext cx="9144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middle</a:t>
              </a:r>
              <a:endParaRPr lang="he-IL" dirty="0"/>
            </a:p>
          </p:txBody>
        </p:sp>
      </p:grpSp>
      <p:grpSp>
        <p:nvGrpSpPr>
          <p:cNvPr id="8" name="Group 12"/>
          <p:cNvGrpSpPr/>
          <p:nvPr/>
        </p:nvGrpSpPr>
        <p:grpSpPr>
          <a:xfrm>
            <a:off x="4038600" y="3080980"/>
            <a:ext cx="914400" cy="881420"/>
            <a:chOff x="381000" y="2383512"/>
            <a:chExt cx="914400" cy="881420"/>
          </a:xfrm>
        </p:grpSpPr>
        <p:sp>
          <p:nvSpPr>
            <p:cNvPr id="34" name="Up Arrow 33"/>
            <p:cNvSpPr/>
            <p:nvPr/>
          </p:nvSpPr>
          <p:spPr bwMode="auto">
            <a:xfrm>
              <a:off x="533400" y="2383512"/>
              <a:ext cx="609600" cy="490776"/>
            </a:xfrm>
            <a:prstGeom prst="up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1000" y="2895600"/>
              <a:ext cx="9144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stop</a:t>
              </a:r>
              <a:endParaRPr lang="he-IL" dirty="0"/>
            </a:p>
          </p:txBody>
        </p:sp>
      </p:grpSp>
      <p:sp>
        <p:nvSpPr>
          <p:cNvPr id="30" name="Rounded Rectangle 29"/>
          <p:cNvSpPr/>
          <p:nvPr/>
        </p:nvSpPr>
        <p:spPr bwMode="auto">
          <a:xfrm>
            <a:off x="2590800" y="1937980"/>
            <a:ext cx="914400" cy="1110020"/>
          </a:xfrm>
          <a:prstGeom prst="round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667000" y="2395180"/>
            <a:ext cx="1447800" cy="533400"/>
          </a:xfrm>
          <a:prstGeom prst="rect">
            <a:avLst/>
          </a:prstGeom>
          <a:noFill/>
          <a:ln w="19050" cap="flat" cmpd="sng" algn="ctr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600200" y="4343400"/>
          <a:ext cx="6096000" cy="148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middle</a:t>
                      </a:r>
                      <a:endParaRPr lang="he-IL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stop</a:t>
                      </a:r>
                      <a:endParaRPr lang="he-IL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start</a:t>
                      </a:r>
                      <a:endParaRPr lang="he-IL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(0+10)/2 = 5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latin typeface="Arial" pitchFamily="34" charset="0"/>
                          <a:cs typeface="Arial" pitchFamily="34" charset="0"/>
                        </a:rPr>
                        <a:t>len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dirty="0" err="1">
                          <a:latin typeface="Arial" pitchFamily="34" charset="0"/>
                          <a:cs typeface="Arial" pitchFamily="34" charset="0"/>
                        </a:rPr>
                        <a:t>lst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r>
                        <a:rPr lang="en-US" baseline="0" dirty="0">
                          <a:latin typeface="Arial" pitchFamily="34" charset="0"/>
                          <a:cs typeface="Arial" pitchFamily="34" charset="0"/>
                        </a:rPr>
                        <a:t> = 10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(0+5)/2=2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(3+8)/2=4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2+1=3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example – searching for 4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74F1D9-F376-466C-B902-4CF5A6B80C4B}" type="slidenum">
              <a:rPr lang="ar-SA" smtClean="0"/>
              <a:pPr>
                <a:defRPr/>
              </a:pPr>
              <a:t>29</a:t>
            </a:fld>
            <a:endParaRPr lang="en-US" dirty="0"/>
          </a:p>
        </p:txBody>
      </p:sp>
      <p:graphicFrame>
        <p:nvGraphicFramePr>
          <p:cNvPr id="5" name="Group 86"/>
          <p:cNvGraphicFramePr>
            <a:graphicFrameLocks/>
          </p:cNvGraphicFramePr>
          <p:nvPr/>
        </p:nvGraphicFramePr>
        <p:xfrm>
          <a:off x="457200" y="2395180"/>
          <a:ext cx="7391400" cy="533400"/>
        </p:xfrm>
        <a:graphic>
          <a:graphicData uri="http://schemas.openxmlformats.org/drawingml/2006/table">
            <a:tbl>
              <a:tblPr/>
              <a:tblGrid>
                <a:gridCol w="73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-5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" name="Group 12"/>
          <p:cNvGrpSpPr/>
          <p:nvPr/>
        </p:nvGrpSpPr>
        <p:grpSpPr>
          <a:xfrm>
            <a:off x="2590800" y="3080980"/>
            <a:ext cx="914400" cy="881420"/>
            <a:chOff x="381000" y="2383512"/>
            <a:chExt cx="914400" cy="881420"/>
          </a:xfrm>
        </p:grpSpPr>
        <p:sp>
          <p:nvSpPr>
            <p:cNvPr id="7" name="Up Arrow 6"/>
            <p:cNvSpPr/>
            <p:nvPr/>
          </p:nvSpPr>
          <p:spPr bwMode="auto">
            <a:xfrm>
              <a:off x="533400" y="2383512"/>
              <a:ext cx="609600" cy="490776"/>
            </a:xfrm>
            <a:prstGeom prst="up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000" y="2895600"/>
              <a:ext cx="9144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start</a:t>
              </a:r>
              <a:endParaRPr lang="he-IL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57200" y="2025848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0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12192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  <p:sp>
        <p:nvSpPr>
          <p:cNvPr id="20" name="TextBox 19"/>
          <p:cNvSpPr txBox="1"/>
          <p:nvPr/>
        </p:nvSpPr>
        <p:spPr>
          <a:xfrm>
            <a:off x="1905000" y="2014180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21" name="TextBox 20"/>
          <p:cNvSpPr txBox="1"/>
          <p:nvPr/>
        </p:nvSpPr>
        <p:spPr>
          <a:xfrm>
            <a:off x="2667000" y="2014180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34290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4114800" y="2014180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768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6</a:t>
            </a:r>
            <a:endParaRPr lang="he-IL" dirty="0"/>
          </a:p>
        </p:txBody>
      </p:sp>
      <p:sp>
        <p:nvSpPr>
          <p:cNvPr id="25" name="TextBox 24"/>
          <p:cNvSpPr txBox="1"/>
          <p:nvPr/>
        </p:nvSpPr>
        <p:spPr>
          <a:xfrm>
            <a:off x="56388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7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64008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8</a:t>
            </a:r>
            <a:endParaRPr lang="he-IL" dirty="0"/>
          </a:p>
        </p:txBody>
      </p:sp>
      <p:sp>
        <p:nvSpPr>
          <p:cNvPr id="27" name="TextBox 26"/>
          <p:cNvSpPr txBox="1"/>
          <p:nvPr/>
        </p:nvSpPr>
        <p:spPr>
          <a:xfrm>
            <a:off x="70866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9</a:t>
            </a:r>
            <a:endParaRPr lang="he-IL" dirty="0"/>
          </a:p>
        </p:txBody>
      </p:sp>
      <p:grpSp>
        <p:nvGrpSpPr>
          <p:cNvPr id="6" name="Group 12"/>
          <p:cNvGrpSpPr/>
          <p:nvPr/>
        </p:nvGrpSpPr>
        <p:grpSpPr>
          <a:xfrm>
            <a:off x="3352800" y="3080980"/>
            <a:ext cx="914400" cy="881420"/>
            <a:chOff x="381000" y="2383512"/>
            <a:chExt cx="914400" cy="881420"/>
          </a:xfrm>
        </p:grpSpPr>
        <p:sp>
          <p:nvSpPr>
            <p:cNvPr id="34" name="Up Arrow 33"/>
            <p:cNvSpPr/>
            <p:nvPr/>
          </p:nvSpPr>
          <p:spPr bwMode="auto">
            <a:xfrm>
              <a:off x="533400" y="2383512"/>
              <a:ext cx="609600" cy="490776"/>
            </a:xfrm>
            <a:prstGeom prst="up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1000" y="2895600"/>
              <a:ext cx="9144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stop</a:t>
              </a:r>
              <a:endParaRPr lang="he-IL" dirty="0"/>
            </a:p>
          </p:txBody>
        </p:sp>
      </p:grpSp>
      <p:sp>
        <p:nvSpPr>
          <p:cNvPr id="37" name="Rectangle 36"/>
          <p:cNvSpPr/>
          <p:nvPr/>
        </p:nvSpPr>
        <p:spPr bwMode="auto">
          <a:xfrm>
            <a:off x="2667000" y="2395180"/>
            <a:ext cx="762000" cy="533400"/>
          </a:xfrm>
          <a:prstGeom prst="rect">
            <a:avLst/>
          </a:prstGeom>
          <a:noFill/>
          <a:ln w="19050" cap="flat" cmpd="sng" algn="ctr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600200" y="4343400"/>
          <a:ext cx="6096000" cy="1854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middle</a:t>
                      </a:r>
                      <a:endParaRPr lang="he-IL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stop</a:t>
                      </a:r>
                      <a:endParaRPr lang="he-IL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start</a:t>
                      </a:r>
                      <a:endParaRPr lang="he-IL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(0+10)/2 = 5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latin typeface="Arial" pitchFamily="34" charset="0"/>
                          <a:cs typeface="Arial" pitchFamily="34" charset="0"/>
                        </a:rPr>
                        <a:t>len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dirty="0" err="1">
                          <a:latin typeface="Arial" pitchFamily="34" charset="0"/>
                          <a:cs typeface="Arial" pitchFamily="34" charset="0"/>
                        </a:rPr>
                        <a:t>lst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r>
                        <a:rPr lang="en-US" baseline="0" dirty="0">
                          <a:latin typeface="Arial" pitchFamily="34" charset="0"/>
                          <a:cs typeface="Arial" pitchFamily="34" charset="0"/>
                        </a:rPr>
                        <a:t> = 10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(0+5)/2=2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(3+8)/2=4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2+1=3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Rounded Rectangle 27"/>
          <p:cNvSpPr/>
          <p:nvPr/>
        </p:nvSpPr>
        <p:spPr bwMode="auto">
          <a:xfrm>
            <a:off x="2819400" y="2438400"/>
            <a:ext cx="457200" cy="457200"/>
          </a:xfrm>
          <a:prstGeom prst="roundRect">
            <a:avLst/>
          </a:prstGeom>
          <a:noFill/>
          <a:ln w="88900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8" name="Group 28"/>
          <p:cNvGrpSpPr/>
          <p:nvPr/>
        </p:nvGrpSpPr>
        <p:grpSpPr>
          <a:xfrm>
            <a:off x="2590800" y="1143000"/>
            <a:ext cx="914400" cy="871776"/>
            <a:chOff x="5562600" y="1143000"/>
            <a:chExt cx="914400" cy="871776"/>
          </a:xfrm>
        </p:grpSpPr>
        <p:sp>
          <p:nvSpPr>
            <p:cNvPr id="33" name="Up Arrow 32"/>
            <p:cNvSpPr/>
            <p:nvPr/>
          </p:nvSpPr>
          <p:spPr bwMode="auto">
            <a:xfrm rot="10800000">
              <a:off x="5715000" y="1524000"/>
              <a:ext cx="609600" cy="490776"/>
            </a:xfrm>
            <a:prstGeom prst="up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562600" y="1143000"/>
              <a:ext cx="9144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middle</a:t>
              </a:r>
              <a:endParaRPr lang="he-IL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1B0932-8944-5946-A448-66DA54A2487E}"/>
              </a:ext>
            </a:extLst>
          </p:cNvPr>
          <p:cNvSpPr/>
          <p:nvPr/>
        </p:nvSpPr>
        <p:spPr>
          <a:xfrm>
            <a:off x="838200" y="1600200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pd.DataFrame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3,4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5,6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]})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(df)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7DA41F-D403-294F-A6E8-185248C5F8A2}"/>
              </a:ext>
            </a:extLst>
          </p:cNvPr>
          <p:cNvSpPr/>
          <p:nvPr/>
        </p:nvSpPr>
        <p:spPr>
          <a:xfrm>
            <a:off x="838200" y="3811984"/>
            <a:ext cx="594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6D1250-AAB0-C94B-B7F3-3539367345FE}"/>
              </a:ext>
            </a:extLst>
          </p:cNvPr>
          <p:cNvSpPr/>
          <p:nvPr/>
        </p:nvSpPr>
        <p:spPr>
          <a:xfrm>
            <a:off x="2773017" y="2514910"/>
            <a:ext cx="114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dirty="0"/>
              <a:t> a  b  c</a:t>
            </a:r>
          </a:p>
          <a:p>
            <a:pPr algn="r" rtl="1"/>
            <a:r>
              <a:rPr lang="en-US" dirty="0"/>
              <a:t>0  1  3  5</a:t>
            </a:r>
          </a:p>
          <a:p>
            <a:pPr algn="r" rtl="1"/>
            <a:r>
              <a:rPr lang="en-US" dirty="0"/>
              <a:t>1  2  4  6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AC65A5-BEDA-0240-A5B8-FB4BAE7B0D9A}"/>
              </a:ext>
            </a:extLst>
          </p:cNvPr>
          <p:cNvSpPr/>
          <p:nvPr/>
        </p:nvSpPr>
        <p:spPr>
          <a:xfrm>
            <a:off x="2773017" y="4636095"/>
            <a:ext cx="91440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dirty="0"/>
              <a:t> 0  1</a:t>
            </a:r>
          </a:p>
          <a:p>
            <a:pPr algn="r" rtl="1"/>
            <a:r>
              <a:rPr lang="en-US" dirty="0"/>
              <a:t>a  1  2</a:t>
            </a:r>
          </a:p>
          <a:p>
            <a:pPr algn="r" rtl="1"/>
            <a:r>
              <a:rPr lang="en-US" dirty="0"/>
              <a:t>b  3  4</a:t>
            </a:r>
          </a:p>
          <a:p>
            <a:pPr algn="r" rtl="1"/>
            <a:r>
              <a:rPr lang="en-US" dirty="0"/>
              <a:t>c  5  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2579F-B745-8441-989F-E09A438C792C}"/>
              </a:ext>
            </a:extLst>
          </p:cNvPr>
          <p:cNvSpPr/>
          <p:nvPr/>
        </p:nvSpPr>
        <p:spPr bwMode="auto">
          <a:xfrm>
            <a:off x="3077817" y="2510128"/>
            <a:ext cx="960783" cy="381000"/>
          </a:xfrm>
          <a:prstGeom prst="rect">
            <a:avLst/>
          </a:prstGeom>
          <a:noFill/>
          <a:ln w="25400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2BFC7B-0334-714A-B0AE-E2CC306A6DCF}"/>
              </a:ext>
            </a:extLst>
          </p:cNvPr>
          <p:cNvSpPr/>
          <p:nvPr/>
        </p:nvSpPr>
        <p:spPr bwMode="auto">
          <a:xfrm>
            <a:off x="3077817" y="4636095"/>
            <a:ext cx="732183" cy="381000"/>
          </a:xfrm>
          <a:prstGeom prst="rect">
            <a:avLst/>
          </a:prstGeom>
          <a:noFill/>
          <a:ln w="25400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898EC4-A8B7-FA4A-B393-E760BF7273CD}"/>
              </a:ext>
            </a:extLst>
          </p:cNvPr>
          <p:cNvCxnSpPr>
            <a:cxnSpLocks/>
          </p:cNvCxnSpPr>
          <p:nvPr/>
        </p:nvCxnSpPr>
        <p:spPr bwMode="auto">
          <a:xfrm flipH="1">
            <a:off x="4114800" y="2752817"/>
            <a:ext cx="960783" cy="0"/>
          </a:xfrm>
          <a:prstGeom prst="straightConnector1">
            <a:avLst/>
          </a:prstGeom>
          <a:noFill/>
          <a:ln w="25400" cap="flat" cmpd="sng" algn="ctr">
            <a:solidFill>
              <a:srgbClr val="33CC33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0B6ACC-12DD-CC49-AC72-B1BE77F650A9}"/>
              </a:ext>
            </a:extLst>
          </p:cNvPr>
          <p:cNvCxnSpPr>
            <a:cxnSpLocks/>
          </p:cNvCxnSpPr>
          <p:nvPr/>
        </p:nvCxnSpPr>
        <p:spPr bwMode="auto">
          <a:xfrm flipH="1">
            <a:off x="3916017" y="4825512"/>
            <a:ext cx="960783" cy="0"/>
          </a:xfrm>
          <a:prstGeom prst="straightConnector1">
            <a:avLst/>
          </a:prstGeom>
          <a:noFill/>
          <a:ln w="25400" cap="flat" cmpd="sng" algn="ctr">
            <a:solidFill>
              <a:srgbClr val="33CC33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9BA595-D141-D94D-909D-0BA7CA17AC17}"/>
              </a:ext>
            </a:extLst>
          </p:cNvPr>
          <p:cNvSpPr txBox="1"/>
          <p:nvPr/>
        </p:nvSpPr>
        <p:spPr>
          <a:xfrm>
            <a:off x="5151783" y="256107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9C6FC7-37B9-5F47-8B9C-2A6354C350CE}"/>
              </a:ext>
            </a:extLst>
          </p:cNvPr>
          <p:cNvSpPr txBox="1"/>
          <p:nvPr/>
        </p:nvSpPr>
        <p:spPr>
          <a:xfrm>
            <a:off x="4982817" y="4665789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867F46-9D17-464D-927E-D9A225615835}"/>
              </a:ext>
            </a:extLst>
          </p:cNvPr>
          <p:cNvSpPr/>
          <p:nvPr/>
        </p:nvSpPr>
        <p:spPr bwMode="auto">
          <a:xfrm>
            <a:off x="2796208" y="5090192"/>
            <a:ext cx="351183" cy="1161730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98DB81-E035-9A48-BB1C-8190A7CA0F13}"/>
              </a:ext>
            </a:extLst>
          </p:cNvPr>
          <p:cNvSpPr/>
          <p:nvPr/>
        </p:nvSpPr>
        <p:spPr bwMode="auto">
          <a:xfrm>
            <a:off x="2796208" y="2943886"/>
            <a:ext cx="351183" cy="771353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677E23-9832-514B-866F-BC440DF4E321}"/>
              </a:ext>
            </a:extLst>
          </p:cNvPr>
          <p:cNvCxnSpPr>
            <a:cxnSpLocks/>
          </p:cNvCxnSpPr>
          <p:nvPr/>
        </p:nvCxnSpPr>
        <p:spPr bwMode="auto">
          <a:xfrm>
            <a:off x="1905000" y="3276600"/>
            <a:ext cx="791817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D666B2A-DF13-6A41-B333-41005257D27B}"/>
              </a:ext>
            </a:extLst>
          </p:cNvPr>
          <p:cNvCxnSpPr>
            <a:cxnSpLocks/>
          </p:cNvCxnSpPr>
          <p:nvPr/>
        </p:nvCxnSpPr>
        <p:spPr bwMode="auto">
          <a:xfrm>
            <a:off x="1905000" y="5638800"/>
            <a:ext cx="791817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E0E54F-0118-1041-BC6F-F92DAFF9FC8F}"/>
              </a:ext>
            </a:extLst>
          </p:cNvPr>
          <p:cNvSpPr txBox="1"/>
          <p:nvPr/>
        </p:nvSpPr>
        <p:spPr>
          <a:xfrm>
            <a:off x="457200" y="307545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labels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739298-1DB7-5940-A8C6-C33635AE4D05}"/>
              </a:ext>
            </a:extLst>
          </p:cNvPr>
          <p:cNvSpPr txBox="1"/>
          <p:nvPr/>
        </p:nvSpPr>
        <p:spPr>
          <a:xfrm>
            <a:off x="457200" y="543664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labels</a:t>
            </a:r>
          </a:p>
        </p:txBody>
      </p:sp>
    </p:spTree>
    <p:extLst>
      <p:ext uri="{BB962C8B-B14F-4D97-AF65-F5344CB8AC3E}">
        <p14:creationId xmlns:p14="http://schemas.microsoft.com/office/powerpoint/2010/main" val="127851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Implementation</a:t>
            </a:r>
            <a:endParaRPr lang="he-IL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EA12F-4910-45B0-952C-A9030425813B}" type="slidenum">
              <a:rPr lang="ar-SA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5404857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1DB8-5A38-8A40-8E6E-2898DA60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965FF-4425-FD4F-A9B2-BF2111D8C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B65E4-94F7-C94A-BD90-9C0B2998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07318-48FE-4287-8635-23735CB32085}" type="slidenum">
              <a:rPr lang="ar-SA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10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99E0BCB9-6AC0-4A41-B9C3-71BCC5FAB835}" type="slidenum">
              <a:rPr lang="he-IL" sz="1400">
                <a:cs typeface="Arial" pitchFamily="34" charset="0"/>
              </a:rPr>
              <a:pPr algn="r">
                <a:spcBef>
                  <a:spcPct val="0"/>
                </a:spcBef>
              </a:pPr>
              <a:t>32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Syllabus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228600" y="1600200"/>
            <a:ext cx="4648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Python programming basics</a:t>
            </a:r>
          </a:p>
          <a:p>
            <a:pPr marL="914400" lvl="1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Variables and Memory</a:t>
            </a:r>
          </a:p>
          <a:p>
            <a:pPr marL="914400" lvl="1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Loops</a:t>
            </a:r>
          </a:p>
          <a:p>
            <a:pPr marL="914400" lvl="1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List, Tuples, Dictionaries 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File </a:t>
            </a:r>
            <a:r>
              <a:rPr lang="en-US" sz="28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Input/Output</a:t>
            </a: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Error handling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5105400" y="1600200"/>
            <a:ext cx="3886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Recursions, </a:t>
            </a:r>
            <a:r>
              <a:rPr lang="en-US" sz="28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Memoization</a:t>
            </a: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Object-Oriented Programming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Scientific calculations using </a:t>
            </a:r>
            <a:r>
              <a:rPr lang="en-US" sz="28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endParaRPr lang="en-US" sz="2800" dirty="0">
              <a:solidFill>
                <a:schemeClr val="tx2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Data analysis using pandas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Image processing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06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uiExpand="1" build="p"/>
      <p:bldP spid="1946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470025"/>
          </a:xfrm>
        </p:spPr>
        <p:txBody>
          <a:bodyPr/>
          <a:lstStyle/>
          <a:p>
            <a:r>
              <a:rPr lang="en-US" dirty="0"/>
              <a:t>ABOUT THE EXAM</a:t>
            </a:r>
            <a:endParaRPr lang="he-IL" dirty="0"/>
          </a:p>
        </p:txBody>
      </p:sp>
      <p:sp>
        <p:nvSpPr>
          <p:cNvPr id="4" name="כותרת משנה 3"/>
          <p:cNvSpPr>
            <a:spLocks noGrp="1"/>
          </p:cNvSpPr>
          <p:nvPr>
            <p:ph type="subTitle" idx="1"/>
          </p:nvPr>
        </p:nvSpPr>
        <p:spPr>
          <a:xfrm>
            <a:off x="762000" y="2057400"/>
            <a:ext cx="7848600" cy="1752600"/>
          </a:xfrm>
        </p:spPr>
        <p:txBody>
          <a:bodyPr/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 Three Hours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 Writing code on paper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 One double sided A4 formula sheet is allowed.</a:t>
            </a:r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A07F0-FD24-4225-8276-6BE0371EFBD9}" type="slidenum">
              <a:rPr lang="ar-SA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78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/>
              <a:t>How to study?</a:t>
            </a:r>
            <a:endParaRPr lang="he-IL" dirty="0"/>
          </a:p>
        </p:txBody>
      </p:sp>
      <p:sp>
        <p:nvSpPr>
          <p:cNvPr id="4" name="כותרת משנה 3"/>
          <p:cNvSpPr>
            <a:spLocks noGrp="1"/>
          </p:cNvSpPr>
          <p:nvPr>
            <p:ph type="subTitle" idx="1"/>
          </p:nvPr>
        </p:nvSpPr>
        <p:spPr>
          <a:xfrm>
            <a:off x="304800" y="1622424"/>
            <a:ext cx="8534400" cy="4397375"/>
          </a:xfrm>
        </p:spPr>
        <p:txBody>
          <a:bodyPr/>
          <a:lstStyle/>
          <a:p>
            <a:pPr marL="457200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Review the presentations (both lectures and recitations)</a:t>
            </a:r>
          </a:p>
          <a:p>
            <a:pPr marL="914400" lvl="1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Make sure you understand the explanations and code</a:t>
            </a:r>
          </a:p>
          <a:p>
            <a:pPr marL="914400" lvl="1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Summarize important things such as syntax and methods (things that will be useful in the cheat sheet).</a:t>
            </a:r>
          </a:p>
          <a:p>
            <a:pPr marL="457200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Review the home exercises</a:t>
            </a:r>
          </a:p>
          <a:p>
            <a:pPr marL="457200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Solve as many exams as you can on paper, going backward in time.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A07F0-FD24-4225-8276-6BE0371EFBD9}" type="slidenum">
              <a:rPr lang="ar-SA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32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36A74780-4F8D-465D-8E9C-627012B28861}" type="slidenum">
              <a:rPr lang="he-IL" sz="1400">
                <a:cs typeface="Arial" pitchFamily="34" charset="0"/>
              </a:rPr>
              <a:pPr algn="r">
                <a:spcBef>
                  <a:spcPct val="0"/>
                </a:spcBef>
              </a:pPr>
              <a:t>35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04800" y="533400"/>
            <a:ext cx="8686800" cy="559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32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Welcome to Programming for Engineers course!</a:t>
            </a:r>
            <a:b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We will learn to program in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Goal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: enable you to use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programming as a tool 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to solve “real world” problems.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Hard work is required!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741367"/>
            <a:ext cx="1914525" cy="28781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522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8A78B59E-C7BF-4734-B610-3C2349D1F1F9}" type="slidenum">
              <a:rPr lang="he-IL" sz="1400">
                <a:cs typeface="Arial" pitchFamily="34" charset="0"/>
              </a:rPr>
              <a:pPr algn="r">
                <a:spcBef>
                  <a:spcPct val="0"/>
                </a:spcBef>
              </a:pPr>
              <a:t>36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Course Objectives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371600" y="2057400"/>
            <a:ext cx="6705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US" sz="4400">
              <a:solidFill>
                <a:srgbClr val="003399"/>
              </a:solidFill>
              <a:latin typeface="Arial Narrow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4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Develop basic programming and algorithmic skills</a:t>
            </a:r>
          </a:p>
        </p:txBody>
      </p:sp>
    </p:spTree>
    <p:extLst>
      <p:ext uri="{BB962C8B-B14F-4D97-AF65-F5344CB8AC3E}">
        <p14:creationId xmlns:p14="http://schemas.microsoft.com/office/powerpoint/2010/main" val="3938589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99E0BCB9-6AC0-4A41-B9C3-71BCC5FAB835}" type="slidenum">
              <a:rPr lang="he-IL" sz="1400">
                <a:cs typeface="Arial" pitchFamily="34" charset="0"/>
              </a:rPr>
              <a:pPr algn="r">
                <a:spcBef>
                  <a:spcPct val="0"/>
                </a:spcBef>
              </a:pPr>
              <a:t>37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Syllabus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457200" y="1600200"/>
            <a:ext cx="4648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Python programming basics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Recursion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Sort &amp; Search algorithms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Object-Oriented Programming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4935538" y="1619250"/>
            <a:ext cx="3886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Image Processing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Scientific Calculations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Simulations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Data analysis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Error Handling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9AA3A03-B0FA-4B9B-B228-BC8412C9E4A1}" type="slidenum">
              <a:rPr lang="he-IL" altLang="he-IL" sz="1400">
                <a:cs typeface="Arial" pitchFamily="34" charset="0"/>
              </a:rPr>
              <a:pPr algn="r" eaLnBrk="1" hangingPunct="1">
                <a:spcBef>
                  <a:spcPct val="0"/>
                </a:spcBef>
              </a:pPr>
              <a:t>38</a:t>
            </a:fld>
            <a:endParaRPr lang="en-US" altLang="he-IL" sz="1400">
              <a:cs typeface="Arial" pitchFamily="34" charset="0"/>
            </a:endParaRP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he-IL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Our Motivation</a:t>
            </a:r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1905000" y="4038600"/>
            <a:ext cx="3962400" cy="1066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8678" name="Rectangle 3"/>
          <p:cNvSpPr>
            <a:spLocks noChangeArrowheads="1"/>
          </p:cNvSpPr>
          <p:nvPr/>
        </p:nvSpPr>
        <p:spPr bwMode="auto">
          <a:xfrm>
            <a:off x="152400" y="1600200"/>
            <a:ext cx="8839200" cy="4419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What computational capabilities do engineers need?</a:t>
            </a:r>
          </a:p>
          <a:p>
            <a:pPr marL="814388" lvl="1" indent="-357188">
              <a:spcBef>
                <a:spcPct val="20000"/>
              </a:spcBef>
              <a:buFontTx/>
              <a:buChar char="•"/>
              <a:defRPr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Ability to write simple scripts</a:t>
            </a:r>
          </a:p>
          <a:p>
            <a:pPr marL="814388" lvl="1" indent="-357188">
              <a:spcBef>
                <a:spcPct val="20000"/>
              </a:spcBef>
              <a:buFontTx/>
              <a:buChar char="•"/>
              <a:defRPr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Ability to use existing tools (modules)</a:t>
            </a:r>
          </a:p>
          <a:p>
            <a:pPr marL="814388" lvl="1" indent="-357188">
              <a:spcBef>
                <a:spcPct val="20000"/>
              </a:spcBef>
              <a:buFontTx/>
              <a:buChar char="•"/>
              <a:defRPr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Problems solving capabilities</a:t>
            </a:r>
          </a:p>
          <a:p>
            <a:pPr marL="814388" lvl="1" indent="-357188">
              <a:spcBef>
                <a:spcPct val="20000"/>
              </a:spcBef>
              <a:buFontTx/>
              <a:buChar char="•"/>
              <a:defRPr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Understand what and how CS people do</a:t>
            </a:r>
          </a:p>
          <a:p>
            <a:pPr marL="1271588" lvl="2" indent="-357188">
              <a:spcBef>
                <a:spcPct val="20000"/>
              </a:spcBef>
              <a:buFontTx/>
              <a:buChar char="•"/>
              <a:defRPr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For better collaboration</a:t>
            </a:r>
          </a:p>
          <a:p>
            <a:pPr marL="1271588" lvl="2" indent="-357188">
              <a:spcBef>
                <a:spcPct val="20000"/>
              </a:spcBef>
              <a:buFontTx/>
              <a:buChar char="•"/>
              <a:defRPr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General knowledge</a:t>
            </a:r>
          </a:p>
          <a:p>
            <a:pPr marL="357188" indent="-357188">
              <a:spcBef>
                <a:spcPct val="20000"/>
              </a:spcBef>
              <a:buFontTx/>
              <a:buChar char="•"/>
              <a:defRPr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7188" indent="-357188">
              <a:spcBef>
                <a:spcPct val="20000"/>
              </a:spcBef>
              <a:buFontTx/>
              <a:buChar char="•"/>
              <a:defRPr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7188" indent="-357188">
              <a:spcBef>
                <a:spcPct val="20000"/>
              </a:spcBef>
              <a:buFontTx/>
              <a:buChar char="•"/>
              <a:defRPr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389AC1D-E8CE-4A82-8CBB-BF902C982EDD}" type="slidenum">
              <a:rPr lang="he-IL" altLang="he-IL" sz="1400">
                <a:cs typeface="Arial" pitchFamily="34" charset="0"/>
              </a:rPr>
              <a:pPr algn="r" eaLnBrk="1" hangingPunct="1">
                <a:spcBef>
                  <a:spcPct val="0"/>
                </a:spcBef>
              </a:pPr>
              <a:t>39</a:t>
            </a:fld>
            <a:endParaRPr lang="en-US" altLang="he-IL" sz="1400">
              <a:cs typeface="Arial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2819400"/>
            <a:ext cx="7772400" cy="914400"/>
          </a:xfrm>
        </p:spPr>
        <p:txBody>
          <a:bodyPr/>
          <a:lstStyle/>
          <a:p>
            <a:pPr eaLnBrk="1" hangingPunct="1"/>
            <a:r>
              <a:rPr lang="en-GB" altLang="he-IL" sz="8000" dirty="0">
                <a:latin typeface="Times New Roman" pitchFamily="18" charset="0"/>
                <a:cs typeface="Times New Roman" pitchFamily="18" charset="0"/>
              </a:rPr>
              <a:t>Good Luck</a:t>
            </a:r>
            <a:br>
              <a:rPr lang="en-GB" altLang="he-IL" sz="80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he-IL" sz="8000" dirty="0">
                <a:latin typeface="Times New Roman" pitchFamily="18" charset="0"/>
                <a:cs typeface="Times New Roman" pitchFamily="18" charset="0"/>
              </a:rPr>
              <a:t>and Thank you!</a:t>
            </a:r>
            <a:br>
              <a:rPr lang="en-GB" altLang="he-IL" sz="8000">
                <a:latin typeface="Times New Roman" pitchFamily="18" charset="0"/>
                <a:cs typeface="Times New Roman" pitchFamily="18" charset="0"/>
              </a:rPr>
            </a:br>
            <a:endParaRPr lang="en-US" altLang="he-IL" sz="8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Access by columns: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1B0932-8944-5946-A448-66DA54A2487E}"/>
              </a:ext>
            </a:extLst>
          </p:cNvPr>
          <p:cNvSpPr/>
          <p:nvPr/>
        </p:nvSpPr>
        <p:spPr>
          <a:xfrm>
            <a:off x="457200" y="2209800"/>
            <a:ext cx="7924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pd.DataFrame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3,4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5,6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]})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(df[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"a"]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#also possible: print(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df.a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008367-333C-E144-97BC-6A00AA0A105A}"/>
              </a:ext>
            </a:extLst>
          </p:cNvPr>
          <p:cNvSpPr/>
          <p:nvPr/>
        </p:nvSpPr>
        <p:spPr>
          <a:xfrm>
            <a:off x="1905000" y="3028754"/>
            <a:ext cx="4572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0    1</a:t>
            </a:r>
          </a:p>
          <a:p>
            <a:r>
              <a:rPr lang="en-US" dirty="0"/>
              <a:t>1    2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29D735-ECCD-9849-96DE-E3899F5A6B99}"/>
              </a:ext>
            </a:extLst>
          </p:cNvPr>
          <p:cNvSpPr/>
          <p:nvPr/>
        </p:nvSpPr>
        <p:spPr bwMode="auto">
          <a:xfrm>
            <a:off x="1898374" y="3043323"/>
            <a:ext cx="351183" cy="771353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3764E8-B0CC-244B-B9FC-D2E636B48080}"/>
              </a:ext>
            </a:extLst>
          </p:cNvPr>
          <p:cNvCxnSpPr>
            <a:cxnSpLocks/>
          </p:cNvCxnSpPr>
          <p:nvPr/>
        </p:nvCxnSpPr>
        <p:spPr bwMode="auto">
          <a:xfrm>
            <a:off x="1447800" y="3429000"/>
            <a:ext cx="342900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96F3D0-B116-8342-97AF-A087211559B2}"/>
              </a:ext>
            </a:extLst>
          </p:cNvPr>
          <p:cNvSpPr txBox="1"/>
          <p:nvPr/>
        </p:nvSpPr>
        <p:spPr>
          <a:xfrm>
            <a:off x="606287" y="323650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BCE6E5B6-C73D-6B40-9F35-A45643DA51E9}"/>
              </a:ext>
            </a:extLst>
          </p:cNvPr>
          <p:cNvSpPr/>
          <p:nvPr/>
        </p:nvSpPr>
        <p:spPr bwMode="auto">
          <a:xfrm>
            <a:off x="3633170" y="3034716"/>
            <a:ext cx="3758230" cy="646331"/>
          </a:xfrm>
          <a:prstGeom prst="wedgeRectCallout">
            <a:avLst>
              <a:gd name="adj1" fmla="val -74212"/>
              <a:gd name="adj2" fmla="val 1501"/>
            </a:avLst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The result if of type 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Series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– a </a:t>
            </a:r>
            <a:r>
              <a:rPr lang="en-US" dirty="0"/>
              <a:t>One-dimensional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35522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Access by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1B0932-8944-5946-A448-66DA54A2487E}"/>
              </a:ext>
            </a:extLst>
          </p:cNvPr>
          <p:cNvSpPr/>
          <p:nvPr/>
        </p:nvSpPr>
        <p:spPr>
          <a:xfrm>
            <a:off x="457200" y="2209800"/>
            <a:ext cx="792480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pd.DataFrame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3,4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5,6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]})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df.loc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[0])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29D735-ECCD-9849-96DE-E3899F5A6B99}"/>
              </a:ext>
            </a:extLst>
          </p:cNvPr>
          <p:cNvSpPr/>
          <p:nvPr/>
        </p:nvSpPr>
        <p:spPr bwMode="auto">
          <a:xfrm>
            <a:off x="1898374" y="3043323"/>
            <a:ext cx="351183" cy="1177135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3764E8-B0CC-244B-B9FC-D2E636B48080}"/>
              </a:ext>
            </a:extLst>
          </p:cNvPr>
          <p:cNvCxnSpPr>
            <a:cxnSpLocks/>
          </p:cNvCxnSpPr>
          <p:nvPr/>
        </p:nvCxnSpPr>
        <p:spPr bwMode="auto">
          <a:xfrm>
            <a:off x="1447800" y="3429000"/>
            <a:ext cx="342900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96F3D0-B116-8342-97AF-A087211559B2}"/>
              </a:ext>
            </a:extLst>
          </p:cNvPr>
          <p:cNvSpPr txBox="1"/>
          <p:nvPr/>
        </p:nvSpPr>
        <p:spPr>
          <a:xfrm>
            <a:off x="606287" y="323650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E332F9-90F9-E64B-B7A6-08DED9FC1B8E}"/>
              </a:ext>
            </a:extLst>
          </p:cNvPr>
          <p:cNvSpPr/>
          <p:nvPr/>
        </p:nvSpPr>
        <p:spPr>
          <a:xfrm>
            <a:off x="1944757" y="302013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    1</a:t>
            </a:r>
          </a:p>
          <a:p>
            <a:r>
              <a:rPr lang="en-US" dirty="0"/>
              <a:t>b    3</a:t>
            </a:r>
          </a:p>
          <a:p>
            <a:r>
              <a:rPr lang="en-US" dirty="0"/>
              <a:t>c    5</a:t>
            </a:r>
          </a:p>
        </p:txBody>
      </p:sp>
    </p:spTree>
    <p:extLst>
      <p:ext uri="{BB962C8B-B14F-4D97-AF65-F5344CB8AC3E}">
        <p14:creationId xmlns:p14="http://schemas.microsoft.com/office/powerpoint/2010/main" val="42347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Access by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1B0932-8944-5946-A448-66DA54A2487E}"/>
              </a:ext>
            </a:extLst>
          </p:cNvPr>
          <p:cNvSpPr/>
          <p:nvPr/>
        </p:nvSpPr>
        <p:spPr>
          <a:xfrm>
            <a:off x="457200" y="2209800"/>
            <a:ext cx="7924800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pd.DataFrame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3,4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5,6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]})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df.T.loc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df.T.iloc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29D735-ECCD-9849-96DE-E3899F5A6B99}"/>
              </a:ext>
            </a:extLst>
          </p:cNvPr>
          <p:cNvSpPr/>
          <p:nvPr/>
        </p:nvSpPr>
        <p:spPr bwMode="auto">
          <a:xfrm>
            <a:off x="1898374" y="3043323"/>
            <a:ext cx="351183" cy="784831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3764E8-B0CC-244B-B9FC-D2E636B48080}"/>
              </a:ext>
            </a:extLst>
          </p:cNvPr>
          <p:cNvCxnSpPr>
            <a:cxnSpLocks/>
          </p:cNvCxnSpPr>
          <p:nvPr/>
        </p:nvCxnSpPr>
        <p:spPr bwMode="auto">
          <a:xfrm>
            <a:off x="1447800" y="3429000"/>
            <a:ext cx="342900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96F3D0-B116-8342-97AF-A087211559B2}"/>
              </a:ext>
            </a:extLst>
          </p:cNvPr>
          <p:cNvSpPr txBox="1"/>
          <p:nvPr/>
        </p:nvSpPr>
        <p:spPr>
          <a:xfrm>
            <a:off x="606287" y="323650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E332F9-90F9-E64B-B7A6-08DED9FC1B8E}"/>
              </a:ext>
            </a:extLst>
          </p:cNvPr>
          <p:cNvSpPr/>
          <p:nvPr/>
        </p:nvSpPr>
        <p:spPr>
          <a:xfrm>
            <a:off x="1944757" y="3020132"/>
            <a:ext cx="75868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0    1</a:t>
            </a:r>
          </a:p>
          <a:p>
            <a:r>
              <a:rPr lang="en-US" dirty="0"/>
              <a:t>1    2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9B1053-E7E8-2B4D-BC77-8369E42505F0}"/>
              </a:ext>
            </a:extLst>
          </p:cNvPr>
          <p:cNvSpPr/>
          <p:nvPr/>
        </p:nvSpPr>
        <p:spPr bwMode="auto">
          <a:xfrm>
            <a:off x="1898374" y="5115476"/>
            <a:ext cx="351183" cy="784831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335DFE-882F-9C4F-88DC-86293528FC3F}"/>
              </a:ext>
            </a:extLst>
          </p:cNvPr>
          <p:cNvCxnSpPr>
            <a:cxnSpLocks/>
          </p:cNvCxnSpPr>
          <p:nvPr/>
        </p:nvCxnSpPr>
        <p:spPr bwMode="auto">
          <a:xfrm>
            <a:off x="1447800" y="5501153"/>
            <a:ext cx="342900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3991D70-EC05-0D44-B167-5BCF8635F02B}"/>
              </a:ext>
            </a:extLst>
          </p:cNvPr>
          <p:cNvSpPr txBox="1"/>
          <p:nvPr/>
        </p:nvSpPr>
        <p:spPr>
          <a:xfrm>
            <a:off x="606287" y="530865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F14543-3613-CF46-B63D-2A5823494F0C}"/>
              </a:ext>
            </a:extLst>
          </p:cNvPr>
          <p:cNvSpPr/>
          <p:nvPr/>
        </p:nvSpPr>
        <p:spPr>
          <a:xfrm>
            <a:off x="1944757" y="5092285"/>
            <a:ext cx="75868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0    1</a:t>
            </a:r>
          </a:p>
          <a:p>
            <a:r>
              <a:rPr lang="en-US" dirty="0"/>
              <a:t>1    2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E0AAAF-4BD6-2D47-9863-D643CC591070}"/>
              </a:ext>
            </a:extLst>
          </p:cNvPr>
          <p:cNvSpPr/>
          <p:nvPr/>
        </p:nvSpPr>
        <p:spPr>
          <a:xfrm>
            <a:off x="4678018" y="2919005"/>
            <a:ext cx="91440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dirty="0"/>
              <a:t> 0  1</a:t>
            </a:r>
          </a:p>
          <a:p>
            <a:pPr algn="r" rtl="1"/>
            <a:r>
              <a:rPr lang="en-US" dirty="0"/>
              <a:t>a  1  2</a:t>
            </a:r>
          </a:p>
          <a:p>
            <a:pPr algn="r" rtl="1"/>
            <a:r>
              <a:rPr lang="en-US" dirty="0"/>
              <a:t>b  3  4</a:t>
            </a:r>
          </a:p>
          <a:p>
            <a:pPr algn="r" rtl="1"/>
            <a:r>
              <a:rPr lang="en-US" dirty="0"/>
              <a:t>c  5  6</a:t>
            </a:r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48CC82BF-4CEE-5440-9B79-D61E995CF374}"/>
              </a:ext>
            </a:extLst>
          </p:cNvPr>
          <p:cNvSpPr/>
          <p:nvPr/>
        </p:nvSpPr>
        <p:spPr bwMode="auto">
          <a:xfrm>
            <a:off x="3690731" y="2821781"/>
            <a:ext cx="4615069" cy="3693319"/>
          </a:xfrm>
          <a:prstGeom prst="wedgeRectCallout">
            <a:avLst>
              <a:gd name="adj1" fmla="val -65382"/>
              <a:gd name="adj2" fmla="val 4626"/>
            </a:avLst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df.T</a:t>
            </a:r>
            <a:r>
              <a:rPr lang="en-US" dirty="0">
                <a:latin typeface="Arial" charset="0"/>
              </a:rPr>
              <a:t> is</a:t>
            </a:r>
          </a:p>
          <a:p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en-US" dirty="0">
                <a:latin typeface="Arial" charset="0"/>
              </a:rPr>
              <a:t> uses index labels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iloc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uses index positions (only integers)</a:t>
            </a:r>
          </a:p>
          <a:p>
            <a:endParaRPr lang="en-US" dirty="0">
              <a:latin typeface="Arial" charset="0"/>
            </a:endParaRPr>
          </a:p>
          <a:p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75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BEE7-1593-2C4E-8CB0-478DFD9C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78DC6-BFEC-0E49-806F-DCC4F7BE4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D9F63-6D0D-1A4A-80E1-9937078D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07318-48FE-4287-8635-23735CB32085}" type="slidenum">
              <a:rPr lang="ar-SA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D9D0F7-AC08-EB46-91E6-BA2ABF06AFD9}"/>
              </a:ext>
            </a:extLst>
          </p:cNvPr>
          <p:cNvSpPr/>
          <p:nvPr/>
        </p:nvSpPr>
        <p:spPr>
          <a:xfrm>
            <a:off x="762000" y="22098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pd.DataFrame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3,4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5,6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]})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   #same as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(axis=0)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8A040-3046-3449-8C4C-A2995A78556B}"/>
              </a:ext>
            </a:extLst>
          </p:cNvPr>
          <p:cNvSpPr/>
          <p:nvPr/>
        </p:nvSpPr>
        <p:spPr>
          <a:xfrm>
            <a:off x="2514600" y="2971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     3</a:t>
            </a:r>
          </a:p>
          <a:p>
            <a:r>
              <a:rPr lang="en-US" dirty="0"/>
              <a:t>b     7</a:t>
            </a:r>
          </a:p>
          <a:p>
            <a:r>
              <a:rPr lang="en-US" dirty="0"/>
              <a:t>c    11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2E5363B8-2CAD-FC40-960A-6B483BA84F98}"/>
              </a:ext>
            </a:extLst>
          </p:cNvPr>
          <p:cNvSpPr/>
          <p:nvPr/>
        </p:nvSpPr>
        <p:spPr bwMode="auto">
          <a:xfrm>
            <a:off x="4343400" y="3387298"/>
            <a:ext cx="3733800" cy="369332"/>
          </a:xfrm>
          <a:prstGeom prst="wedgeRectCallout">
            <a:avLst>
              <a:gd name="adj1" fmla="val -74212"/>
              <a:gd name="adj2" fmla="val 1501"/>
            </a:avLst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charset="0"/>
              </a:rPr>
              <a:t>The result is a Series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6F5F05-5ABF-F344-9AB0-A6AF7C36AC85}"/>
              </a:ext>
            </a:extLst>
          </p:cNvPr>
          <p:cNvSpPr/>
          <p:nvPr/>
        </p:nvSpPr>
        <p:spPr>
          <a:xfrm>
            <a:off x="685800" y="4502814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(axis=1))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87068C-41FD-B945-86B7-E98AC351E973}"/>
              </a:ext>
            </a:extLst>
          </p:cNvPr>
          <p:cNvSpPr/>
          <p:nvPr/>
        </p:nvSpPr>
        <p:spPr>
          <a:xfrm>
            <a:off x="2507974" y="5144048"/>
            <a:ext cx="4572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0     9</a:t>
            </a:r>
          </a:p>
          <a:p>
            <a:r>
              <a:rPr lang="en-US" dirty="0"/>
              <a:t>1    12</a:t>
            </a: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AE124AE1-403D-5443-BCAA-7CF050806208}"/>
              </a:ext>
            </a:extLst>
          </p:cNvPr>
          <p:cNvSpPr/>
          <p:nvPr/>
        </p:nvSpPr>
        <p:spPr bwMode="auto">
          <a:xfrm>
            <a:off x="4346713" y="5351797"/>
            <a:ext cx="3733800" cy="369332"/>
          </a:xfrm>
          <a:prstGeom prst="wedgeRectCallout">
            <a:avLst>
              <a:gd name="adj1" fmla="val -74212"/>
              <a:gd name="adj2" fmla="val 1501"/>
            </a:avLst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charset="0"/>
              </a:rPr>
              <a:t>The result is a Series</a:t>
            </a:r>
          </a:p>
        </p:txBody>
      </p:sp>
    </p:spTree>
    <p:extLst>
      <p:ext uri="{BB962C8B-B14F-4D97-AF65-F5344CB8AC3E}">
        <p14:creationId xmlns:p14="http://schemas.microsoft.com/office/powerpoint/2010/main" val="261745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BEE7-1593-2C4E-8CB0-478DFD9C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78DC6-BFEC-0E49-806F-DCC4F7BE4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D9F63-6D0D-1A4A-80E1-9937078D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07318-48FE-4287-8635-23735CB32085}" type="slidenum">
              <a:rPr lang="ar-SA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D9D0F7-AC08-EB46-91E6-BA2ABF06AFD9}"/>
              </a:ext>
            </a:extLst>
          </p:cNvPr>
          <p:cNvSpPr/>
          <p:nvPr/>
        </p:nvSpPr>
        <p:spPr>
          <a:xfrm>
            <a:off x="762000" y="22098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pd.DataFrame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3,4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5,6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]})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().sum())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8A040-3046-3449-8C4C-A2995A78556B}"/>
              </a:ext>
            </a:extLst>
          </p:cNvPr>
          <p:cNvSpPr/>
          <p:nvPr/>
        </p:nvSpPr>
        <p:spPr>
          <a:xfrm>
            <a:off x="2514600" y="29718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FCE5D7-4FDE-A84E-A36D-3300D2028815}"/>
              </a:ext>
            </a:extLst>
          </p:cNvPr>
          <p:cNvSpPr/>
          <p:nvPr/>
        </p:nvSpPr>
        <p:spPr>
          <a:xfrm>
            <a:off x="762000" y="4455091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idxmax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0C2963-9332-E04C-A097-0FA63A7E4F92}"/>
              </a:ext>
            </a:extLst>
          </p:cNvPr>
          <p:cNvSpPr/>
          <p:nvPr/>
        </p:nvSpPr>
        <p:spPr>
          <a:xfrm>
            <a:off x="2522858" y="482442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018FF7-D3F4-2247-8FF7-68D793672313}"/>
              </a:ext>
            </a:extLst>
          </p:cNvPr>
          <p:cNvSpPr/>
          <p:nvPr/>
        </p:nvSpPr>
        <p:spPr>
          <a:xfrm>
            <a:off x="5906680" y="3038693"/>
            <a:ext cx="12930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    3</a:t>
            </a:r>
          </a:p>
          <a:p>
            <a:r>
              <a:rPr lang="en-US" dirty="0"/>
              <a:t>b     7</a:t>
            </a:r>
          </a:p>
          <a:p>
            <a:r>
              <a:rPr lang="en-US" dirty="0"/>
              <a:t>c    11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4B50B49F-C7A1-E543-850B-85EC42E43E20}"/>
              </a:ext>
            </a:extLst>
          </p:cNvPr>
          <p:cNvSpPr/>
          <p:nvPr/>
        </p:nvSpPr>
        <p:spPr bwMode="auto">
          <a:xfrm rot="10800000">
            <a:off x="5906680" y="2902248"/>
            <a:ext cx="1504332" cy="1474170"/>
          </a:xfrm>
          <a:prstGeom prst="leftBrace">
            <a:avLst/>
          </a:prstGeom>
          <a:noFill/>
          <a:ln w="254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89D77-D2A8-9C4D-B218-CA78F02D9486}"/>
              </a:ext>
            </a:extLst>
          </p:cNvPr>
          <p:cNvSpPr/>
          <p:nvPr/>
        </p:nvSpPr>
        <p:spPr>
          <a:xfrm>
            <a:off x="7450024" y="3454191"/>
            <a:ext cx="1197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AC369-0430-7046-91A2-712BF9EE0604}"/>
              </a:ext>
            </a:extLst>
          </p:cNvPr>
          <p:cNvSpPr/>
          <p:nvPr/>
        </p:nvSpPr>
        <p:spPr bwMode="auto">
          <a:xfrm>
            <a:off x="5844209" y="3080054"/>
            <a:ext cx="351183" cy="1158964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286141-2F49-354C-BC48-038731287FBB}"/>
              </a:ext>
            </a:extLst>
          </p:cNvPr>
          <p:cNvCxnSpPr>
            <a:cxnSpLocks/>
          </p:cNvCxnSpPr>
          <p:nvPr/>
        </p:nvCxnSpPr>
        <p:spPr bwMode="auto">
          <a:xfrm>
            <a:off x="5390322" y="3642566"/>
            <a:ext cx="342900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789CF6E-7E4C-3F4F-9F0A-0939D1683B68}"/>
              </a:ext>
            </a:extLst>
          </p:cNvPr>
          <p:cNvSpPr txBox="1"/>
          <p:nvPr/>
        </p:nvSpPr>
        <p:spPr>
          <a:xfrm>
            <a:off x="4495428" y="345419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EE7C09-DE62-604D-9777-D89DC04E9FD0}"/>
              </a:ext>
            </a:extLst>
          </p:cNvPr>
          <p:cNvSpPr/>
          <p:nvPr/>
        </p:nvSpPr>
        <p:spPr>
          <a:xfrm>
            <a:off x="762000" y="5501797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idxmin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D727FD-3524-5948-A56F-0B0B3250C135}"/>
              </a:ext>
            </a:extLst>
          </p:cNvPr>
          <p:cNvSpPr/>
          <p:nvPr/>
        </p:nvSpPr>
        <p:spPr>
          <a:xfrm>
            <a:off x="2522858" y="587112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140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B834-B870-6245-B078-52D572D0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93E7D-23E5-8741-B1FB-A201F143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07318-48FE-4287-8635-23735CB32085}" type="slidenum">
              <a:rPr lang="ar-SA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DF39A5-C158-C441-8F22-32279A4E9997}"/>
              </a:ext>
            </a:extLst>
          </p:cNvPr>
          <p:cNvSpPr/>
          <p:nvPr/>
        </p:nvSpPr>
        <p:spPr>
          <a:xfrm>
            <a:off x="4419600" y="2375993"/>
            <a:ext cx="152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a  b  c</a:t>
            </a:r>
          </a:p>
          <a:p>
            <a:r>
              <a:rPr lang="en-US" dirty="0"/>
              <a:t>0  1  3  5</a:t>
            </a:r>
          </a:p>
          <a:p>
            <a:r>
              <a:rPr lang="en-US" dirty="0"/>
              <a:t>1  2  4  6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E10B32-CED5-A64A-9CB2-41C992DFD256}"/>
              </a:ext>
            </a:extLst>
          </p:cNvPr>
          <p:cNvSpPr/>
          <p:nvPr/>
        </p:nvSpPr>
        <p:spPr>
          <a:xfrm>
            <a:off x="6036365" y="2382619"/>
            <a:ext cx="14478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a    b   c</a:t>
            </a:r>
          </a:p>
          <a:p>
            <a:r>
              <a:rPr lang="en-US" dirty="0"/>
              <a:t>0  11  12  13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A9D40E-C956-2B48-81D4-127C8BEC3347}"/>
              </a:ext>
            </a:extLst>
          </p:cNvPr>
          <p:cNvSpPr/>
          <p:nvPr/>
        </p:nvSpPr>
        <p:spPr bwMode="auto">
          <a:xfrm>
            <a:off x="6026426" y="2844816"/>
            <a:ext cx="351183" cy="322633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A741D3-5FD7-2844-8E26-82BE11EC92B0}"/>
              </a:ext>
            </a:extLst>
          </p:cNvPr>
          <p:cNvSpPr/>
          <p:nvPr/>
        </p:nvSpPr>
        <p:spPr bwMode="auto">
          <a:xfrm>
            <a:off x="4343400" y="2832916"/>
            <a:ext cx="351183" cy="743406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AB0D7FAD-4D2E-1D44-8277-355A4B398CC6}"/>
              </a:ext>
            </a:extLst>
          </p:cNvPr>
          <p:cNvSpPr/>
          <p:nvPr/>
        </p:nvSpPr>
        <p:spPr bwMode="auto">
          <a:xfrm rot="16200000">
            <a:off x="4719815" y="2996646"/>
            <a:ext cx="337027" cy="1474170"/>
          </a:xfrm>
          <a:prstGeom prst="leftBrace">
            <a:avLst/>
          </a:prstGeom>
          <a:noFill/>
          <a:ln w="254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AC65EBF-3FE5-4449-91E3-FF8CD9415743}"/>
              </a:ext>
            </a:extLst>
          </p:cNvPr>
          <p:cNvSpPr/>
          <p:nvPr/>
        </p:nvSpPr>
        <p:spPr bwMode="auto">
          <a:xfrm rot="16200000">
            <a:off x="6512172" y="2634654"/>
            <a:ext cx="337027" cy="1474170"/>
          </a:xfrm>
          <a:prstGeom prst="leftBrace">
            <a:avLst/>
          </a:prstGeom>
          <a:noFill/>
          <a:ln w="254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5A98D8-852F-B744-A50D-69A443204C7E}"/>
              </a:ext>
            </a:extLst>
          </p:cNvPr>
          <p:cNvSpPr/>
          <p:nvPr/>
        </p:nvSpPr>
        <p:spPr>
          <a:xfrm>
            <a:off x="6410740" y="3584412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df2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F9230C-C0B9-DB42-9ABE-75AFBC4F0625}"/>
              </a:ext>
            </a:extLst>
          </p:cNvPr>
          <p:cNvSpPr/>
          <p:nvPr/>
        </p:nvSpPr>
        <p:spPr>
          <a:xfrm>
            <a:off x="4599866" y="3953744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df1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6BFA11-D5BD-F646-941F-3181414D3AA9}"/>
              </a:ext>
            </a:extLst>
          </p:cNvPr>
          <p:cNvSpPr/>
          <p:nvPr/>
        </p:nvSpPr>
        <p:spPr>
          <a:xfrm>
            <a:off x="457200" y="4518450"/>
            <a:ext cx="8036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pd.concat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([df1, df2], </a:t>
            </a:r>
            <a:r>
              <a:rPr lang="en-US" dirty="0">
                <a:solidFill>
                  <a:srgbClr val="66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axis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axis=0 is not necessary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2CEA98-FDD2-3547-879D-57F22AA33C9F}"/>
              </a:ext>
            </a:extLst>
          </p:cNvPr>
          <p:cNvSpPr/>
          <p:nvPr/>
        </p:nvSpPr>
        <p:spPr>
          <a:xfrm>
            <a:off x="4267200" y="4916556"/>
            <a:ext cx="175922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a   b   c</a:t>
            </a:r>
          </a:p>
          <a:p>
            <a:r>
              <a:rPr lang="en-US" dirty="0"/>
              <a:t>0   1   3   5</a:t>
            </a:r>
          </a:p>
          <a:p>
            <a:r>
              <a:rPr lang="en-US" dirty="0"/>
              <a:t>1   2   4   6</a:t>
            </a:r>
          </a:p>
          <a:p>
            <a:r>
              <a:rPr lang="en-US" dirty="0"/>
              <a:t>0  11  12  13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1EF867-6290-3D48-B77D-72A3998DE797}"/>
              </a:ext>
            </a:extLst>
          </p:cNvPr>
          <p:cNvSpPr/>
          <p:nvPr/>
        </p:nvSpPr>
        <p:spPr bwMode="auto">
          <a:xfrm>
            <a:off x="4220817" y="5352765"/>
            <a:ext cx="351183" cy="1179617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B4AB7F-0FF0-CF40-9E6A-298D81E5384C}"/>
              </a:ext>
            </a:extLst>
          </p:cNvPr>
          <p:cNvSpPr/>
          <p:nvPr/>
        </p:nvSpPr>
        <p:spPr>
          <a:xfrm>
            <a:off x="457200" y="1447800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df1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pd.DataFrame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3,4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5,6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]})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df2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pd.DataFrame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]})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798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CC66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1" anchor="ctr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25400" cap="flat" cmpd="sng" algn="ctr">
          <a:solidFill>
            <a:srgbClr val="CC66FF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41577</TotalTime>
  <Words>1923</Words>
  <Application>Microsoft Macintosh PowerPoint</Application>
  <PresentationFormat>On-screen Show (4:3)</PresentationFormat>
  <Paragraphs>552</Paragraphs>
  <Slides>39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Agency FB</vt:lpstr>
      <vt:lpstr>Arial</vt:lpstr>
      <vt:lpstr>Arial Narrow</vt:lpstr>
      <vt:lpstr>Consolas</vt:lpstr>
      <vt:lpstr>Segoe UI Semibold</vt:lpstr>
      <vt:lpstr>Times New Roman</vt:lpstr>
      <vt:lpstr>Wingdings</vt:lpstr>
      <vt:lpstr>Default Design</vt:lpstr>
      <vt:lpstr>Custom Design</vt:lpstr>
      <vt:lpstr>PowerPoint Presentation</vt:lpstr>
      <vt:lpstr>PowerPoint Presentation</vt:lpstr>
      <vt:lpstr>Dataframe</vt:lpstr>
      <vt:lpstr>Dataframe</vt:lpstr>
      <vt:lpstr>Dataframe</vt:lpstr>
      <vt:lpstr>Dataframe</vt:lpstr>
      <vt:lpstr>PowerPoint Presentation</vt:lpstr>
      <vt:lpstr>PowerPoint Presentation</vt:lpstr>
      <vt:lpstr>concatenation</vt:lpstr>
      <vt:lpstr>concatenation</vt:lpstr>
      <vt:lpstr>Plotting</vt:lpstr>
      <vt:lpstr>PowerPoint Presentation</vt:lpstr>
      <vt:lpstr>Example 1</vt:lpstr>
      <vt:lpstr>Example 1b</vt:lpstr>
      <vt:lpstr>Example 2</vt:lpstr>
      <vt:lpstr>Example 2b</vt:lpstr>
      <vt:lpstr>PowerPoint Presentation</vt:lpstr>
      <vt:lpstr>PowerPoint Presentation</vt:lpstr>
      <vt:lpstr>Naïve search in a general list</vt:lpstr>
      <vt:lpstr>Binary Search (requires a sorted list)</vt:lpstr>
      <vt:lpstr>Example</vt:lpstr>
      <vt:lpstr>Example</vt:lpstr>
      <vt:lpstr>Code – Binary Search</vt:lpstr>
      <vt:lpstr>Execution example – searching for 56</vt:lpstr>
      <vt:lpstr>Execution example – searching for 56</vt:lpstr>
      <vt:lpstr>Execution example – searching for 4</vt:lpstr>
      <vt:lpstr>Execution example – searching for 4</vt:lpstr>
      <vt:lpstr>Execution example – searching for 4</vt:lpstr>
      <vt:lpstr>Execution example – searching for 4</vt:lpstr>
      <vt:lpstr>Iterative Implementation</vt:lpstr>
      <vt:lpstr>PowerPoint Presentation</vt:lpstr>
      <vt:lpstr>PowerPoint Presentation</vt:lpstr>
      <vt:lpstr>ABOUT THE EXAM</vt:lpstr>
      <vt:lpstr>How to study?</vt:lpstr>
      <vt:lpstr>PowerPoint Presentation</vt:lpstr>
      <vt:lpstr>PowerPoint Presentation</vt:lpstr>
      <vt:lpstr>PowerPoint Presentation</vt:lpstr>
      <vt:lpstr>PowerPoint Presentation</vt:lpstr>
      <vt:lpstr>Good Luck and Thank you! </vt:lpstr>
    </vt:vector>
  </TitlesOfParts>
  <Company>epfl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Scala Experience  Safe Programming Can be Fun!</dc:title>
  <dc:creator>odersky</dc:creator>
  <cp:lastModifiedBy>LENA DANKIN</cp:lastModifiedBy>
  <cp:revision>1680</cp:revision>
  <dcterms:created xsi:type="dcterms:W3CDTF">2007-03-25T12:09:30Z</dcterms:created>
  <dcterms:modified xsi:type="dcterms:W3CDTF">2020-01-18T19:32:23Z</dcterms:modified>
</cp:coreProperties>
</file>