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2"/>
  </p:notesMasterIdLst>
  <p:handoutMasterIdLst>
    <p:handoutMasterId r:id="rId63"/>
  </p:handoutMasterIdLst>
  <p:sldIdLst>
    <p:sldId id="608" r:id="rId2"/>
    <p:sldId id="611" r:id="rId3"/>
    <p:sldId id="626" r:id="rId4"/>
    <p:sldId id="512" r:id="rId5"/>
    <p:sldId id="621" r:id="rId6"/>
    <p:sldId id="513" r:id="rId7"/>
    <p:sldId id="521" r:id="rId8"/>
    <p:sldId id="514" r:id="rId9"/>
    <p:sldId id="610" r:id="rId10"/>
    <p:sldId id="523" r:id="rId11"/>
    <p:sldId id="515" r:id="rId12"/>
    <p:sldId id="516" r:id="rId13"/>
    <p:sldId id="405" r:id="rId14"/>
    <p:sldId id="517" r:id="rId15"/>
    <p:sldId id="629" r:id="rId16"/>
    <p:sldId id="557" r:id="rId17"/>
    <p:sldId id="559" r:id="rId18"/>
    <p:sldId id="532" r:id="rId19"/>
    <p:sldId id="526" r:id="rId20"/>
    <p:sldId id="620" r:id="rId21"/>
    <p:sldId id="561" r:id="rId22"/>
    <p:sldId id="566" r:id="rId23"/>
    <p:sldId id="568" r:id="rId24"/>
    <p:sldId id="627" r:id="rId25"/>
    <p:sldId id="616" r:id="rId26"/>
    <p:sldId id="601" r:id="rId27"/>
    <p:sldId id="573" r:id="rId28"/>
    <p:sldId id="574" r:id="rId29"/>
    <p:sldId id="575" r:id="rId30"/>
    <p:sldId id="576" r:id="rId31"/>
    <p:sldId id="577" r:id="rId32"/>
    <p:sldId id="578" r:id="rId33"/>
    <p:sldId id="579" r:id="rId34"/>
    <p:sldId id="603" r:id="rId35"/>
    <p:sldId id="605" r:id="rId36"/>
    <p:sldId id="630" r:id="rId37"/>
    <p:sldId id="602" r:id="rId38"/>
    <p:sldId id="612" r:id="rId39"/>
    <p:sldId id="617" r:id="rId40"/>
    <p:sldId id="623" r:id="rId41"/>
    <p:sldId id="604" r:id="rId42"/>
    <p:sldId id="624" r:id="rId43"/>
    <p:sldId id="628" r:id="rId44"/>
    <p:sldId id="584" r:id="rId45"/>
    <p:sldId id="585" r:id="rId46"/>
    <p:sldId id="618" r:id="rId47"/>
    <p:sldId id="587" r:id="rId48"/>
    <p:sldId id="588" r:id="rId49"/>
    <p:sldId id="589" r:id="rId50"/>
    <p:sldId id="591" r:id="rId51"/>
    <p:sldId id="592" r:id="rId52"/>
    <p:sldId id="593" r:id="rId53"/>
    <p:sldId id="594" r:id="rId54"/>
    <p:sldId id="595" r:id="rId55"/>
    <p:sldId id="596" r:id="rId56"/>
    <p:sldId id="597" r:id="rId57"/>
    <p:sldId id="598" r:id="rId58"/>
    <p:sldId id="599" r:id="rId59"/>
    <p:sldId id="631" r:id="rId60"/>
    <p:sldId id="600" r:id="rId61"/>
  </p:sldIdLst>
  <p:sldSz cx="9144000" cy="6858000" type="screen4x3"/>
  <p:notesSz cx="6788150" cy="9917113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1" clrIdx="0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0000FF"/>
    <a:srgbClr val="FF9900"/>
    <a:srgbClr val="FF6600"/>
    <a:srgbClr val="006600"/>
    <a:srgbClr val="800000"/>
    <a:srgbClr val="00FF00"/>
    <a:srgbClr val="000099"/>
    <a:srgbClr val="0033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3817" autoAdjust="0"/>
  </p:normalViewPr>
  <p:slideViewPr>
    <p:cSldViewPr>
      <p:cViewPr varScale="1">
        <p:scale>
          <a:sx n="70" d="100"/>
          <a:sy n="70" d="100"/>
        </p:scale>
        <p:origin x="1176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6513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45D0D271-0CDA-49D6-B178-2810AFEAD36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77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0113"/>
            <a:ext cx="542925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91AD2829-0685-41A5-8D0F-22694452947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60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D2829-0685-41A5-8D0F-226944529476}" type="slidenum">
              <a:rPr lang="ar-SA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49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D859A263-9BDB-4452-872F-C015C40E52BE}" type="slidenum">
              <a:rPr lang="he-IL" sz="1200"/>
              <a:pPr algn="r">
                <a:spcBef>
                  <a:spcPct val="0"/>
                </a:spcBef>
              </a:pPr>
              <a:t>10</a:t>
            </a:fld>
            <a:endParaRPr 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79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6B2E5037-116B-4A43-8E35-4DC22949007B}" type="slidenum">
              <a:rPr lang="he-IL" sz="1200"/>
              <a:pPr algn="r">
                <a:spcBef>
                  <a:spcPct val="0"/>
                </a:spcBef>
              </a:pPr>
              <a:t>11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697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EDC60908-D988-4D8F-BCF0-1247AF65C009}" type="slidenum">
              <a:rPr lang="he-IL" sz="1200"/>
              <a:pPr algn="r">
                <a:spcBef>
                  <a:spcPct val="0"/>
                </a:spcBef>
              </a:pPr>
              <a:t>12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991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49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4D83C1-3BA8-4399-9EF0-483C436FC7FE}" type="slidenum">
              <a:rPr lang="ar-SA" smtClean="0">
                <a:latin typeface="Arial" pitchFamily="34" charset="0"/>
              </a:rPr>
              <a:pPr/>
              <a:t>13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44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7A1D4618-6FC9-4B16-8EF6-5F9BFDA7C1E2}" type="slidenum">
              <a:rPr lang="he-IL" sz="1200"/>
              <a:pPr algn="r">
                <a:spcBef>
                  <a:spcPct val="0"/>
                </a:spcBef>
              </a:pPr>
              <a:t>14</a:t>
            </a:fld>
            <a:endParaRPr 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676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E196827C-6464-45AE-850B-338AEC493D38}" type="slidenum">
              <a:rPr lang="he-IL" sz="1200"/>
              <a:pPr algn="r">
                <a:spcBef>
                  <a:spcPct val="0"/>
                </a:spcBef>
              </a:pPr>
              <a:t>15</a:t>
            </a:fld>
            <a:endParaRPr 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024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80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D32FC0-594D-45F2-8431-940378FB7ACF}" type="slidenum">
              <a:rPr lang="ar-SA" smtClean="0">
                <a:latin typeface="Arial" pitchFamily="34" charset="0"/>
              </a:rPr>
              <a:pPr/>
              <a:t>16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824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84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921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B3854-9D46-48AC-917D-76A036E36D85}" type="slidenum">
              <a:rPr lang="ar-SA" smtClean="0">
                <a:latin typeface="Arial" pitchFamily="34" charset="0"/>
              </a:rPr>
              <a:pPr/>
              <a:t>18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993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03DBF00D-3B3B-4E5B-8A26-3BC463682C8D}" type="slidenum">
              <a:rPr lang="he-IL" sz="1200"/>
              <a:pPr algn="r">
                <a:spcBef>
                  <a:spcPct val="0"/>
                </a:spcBef>
              </a:pPr>
              <a:t>19</a:t>
            </a:fld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874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44D04A3E-6D17-49C7-A458-9B1A686D0693}" type="slidenum">
              <a:rPr lang="he-IL" sz="1200"/>
              <a:pPr algn="r">
                <a:spcBef>
                  <a:spcPct val="0"/>
                </a:spcBef>
              </a:pPr>
              <a:t>2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36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03DBF00D-3B3B-4E5B-8A26-3BC463682C8D}" type="slidenum">
              <a:rPr lang="he-IL" sz="1200"/>
              <a:pPr algn="r">
                <a:spcBef>
                  <a:spcPct val="0"/>
                </a:spcBef>
              </a:pPr>
              <a:t>20</a:t>
            </a:fld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925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458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05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823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03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7378B1-91A4-4F7E-B312-35E0ACBA491F}" type="slidenum">
              <a:rPr lang="he-IL" smtClean="0">
                <a:latin typeface="Arial" pitchFamily="34" charset="0"/>
              </a:rPr>
              <a:pPr/>
              <a:t>24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672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391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B1BAEF81-5987-4707-9F90-02075ADD42BD}" type="slidenum">
              <a:rPr lang="he-IL" sz="1200"/>
              <a:pPr algn="r">
                <a:spcBef>
                  <a:spcPct val="0"/>
                </a:spcBef>
              </a:pPr>
              <a:t>26</a:t>
            </a:fld>
            <a:endParaRPr 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0385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34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6A73EF-5CE5-4AFF-AAA4-5A5499506608}" type="slidenum">
              <a:rPr lang="he-IL" smtClean="0">
                <a:latin typeface="Arial" pitchFamily="34" charset="0"/>
              </a:rPr>
              <a:pPr/>
              <a:t>27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2354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445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B5AED8-389A-4311-A82F-ADD51447E09C}" type="slidenum">
              <a:rPr lang="he-IL" smtClean="0">
                <a:latin typeface="Arial" pitchFamily="34" charset="0"/>
              </a:rPr>
              <a:pPr/>
              <a:t>28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2278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54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C7219-C847-4D74-9BCC-2F6982FF699C}" type="slidenum">
              <a:rPr lang="he-IL" smtClean="0">
                <a:latin typeface="Arial" pitchFamily="34" charset="0"/>
              </a:rPr>
              <a:pPr/>
              <a:t>29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64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747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FBB828-3430-4FBA-B14A-0D4B4CCE7651}" type="slidenum">
              <a:rPr lang="ar-SA" smtClean="0">
                <a:latin typeface="Arial" pitchFamily="34" charset="0"/>
              </a:rPr>
              <a:pPr/>
              <a:t>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2711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65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3A4B8B-E20A-4B1F-8E69-14F97028DED0}" type="slidenum">
              <a:rPr lang="he-IL" smtClean="0">
                <a:latin typeface="Arial" pitchFamily="34" charset="0"/>
              </a:rPr>
              <a:pPr/>
              <a:t>30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5481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5458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08314-08E2-42AC-B0BB-288A6DFCAE84}" type="slidenum">
              <a:rPr lang="he-IL" smtClean="0">
                <a:latin typeface="Arial" pitchFamily="34" charset="0"/>
              </a:rPr>
              <a:pPr/>
              <a:t>32</a:t>
            </a:fld>
            <a:endParaRPr lang="en-US">
              <a:latin typeface="Arial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8</a:t>
            </a:r>
          </a:p>
          <a:p>
            <a:pPr eaLnBrk="1" hangingPunct="1"/>
            <a:r>
              <a:rPr lang="en-US">
                <a:latin typeface="Arial" pitchFamily="34" charset="0"/>
              </a:rPr>
              <a:t>16</a:t>
            </a:r>
          </a:p>
          <a:p>
            <a:pPr eaLnBrk="1" hangingPunct="1"/>
            <a:r>
              <a:rPr lang="en-US">
                <a:latin typeface="Arial" pitchFamily="34" charset="0"/>
              </a:rPr>
              <a:t>16</a:t>
            </a:r>
          </a:p>
          <a:p>
            <a:pPr eaLnBrk="1" hangingPunct="1"/>
            <a:r>
              <a:rPr lang="en-US">
                <a:latin typeface="Arial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7311598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95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8A8E4-2E82-46DE-8F97-2DAEA8743178}" type="slidenum">
              <a:rPr lang="he-IL" smtClean="0">
                <a:latin typeface="Arial" pitchFamily="34" charset="0"/>
              </a:rPr>
              <a:pPr/>
              <a:t>33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807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C972E8D1-5740-4693-A2E0-BA85EC754516}" type="slidenum">
              <a:rPr lang="he-IL" sz="1200"/>
              <a:pPr algn="r">
                <a:spcBef>
                  <a:spcPct val="0"/>
                </a:spcBef>
              </a:pPr>
              <a:t>34</a:t>
            </a:fld>
            <a:endParaRPr 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2971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dirty="0">
              <a:latin typeface="Arial" pitchFamily="34" charset="0"/>
            </a:endParaRPr>
          </a:p>
        </p:txBody>
      </p:sp>
      <p:sp>
        <p:nvSpPr>
          <p:cNvPr id="1136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222204-D50A-4CC6-8647-C8F36678323E}" type="slidenum">
              <a:rPr lang="he-IL" smtClean="0">
                <a:latin typeface="Arial" pitchFamily="34" charset="0"/>
              </a:rPr>
              <a:pPr/>
              <a:t>35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918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C657E75E-A2B8-4FA7-BE8D-76BA02ED87F8}" type="slidenum">
              <a:rPr lang="he-IL" sz="1200"/>
              <a:pPr algn="r">
                <a:spcBef>
                  <a:spcPct val="0"/>
                </a:spcBef>
              </a:pPr>
              <a:t>36</a:t>
            </a:fld>
            <a:endParaRPr 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520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C657E75E-A2B8-4FA7-BE8D-76BA02ED87F8}" type="slidenum">
              <a:rPr lang="he-IL" sz="1200"/>
              <a:pPr algn="r">
                <a:spcBef>
                  <a:spcPct val="0"/>
                </a:spcBef>
              </a:pPr>
              <a:t>37</a:t>
            </a:fld>
            <a:endParaRPr 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1951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9847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C972E8D1-5740-4693-A2E0-BA85EC754516}" type="slidenum">
              <a:rPr lang="he-IL" sz="1200"/>
              <a:pPr algn="r">
                <a:spcBef>
                  <a:spcPct val="0"/>
                </a:spcBef>
              </a:pPr>
              <a:t>39</a:t>
            </a:fld>
            <a:endParaRPr 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661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0E35FDC8-9EB3-41D8-B5A1-0345CC320855}" type="slidenum">
              <a:rPr lang="he-IL" sz="1200"/>
              <a:pPr algn="r">
                <a:spcBef>
                  <a:spcPct val="0"/>
                </a:spcBef>
              </a:pPr>
              <a:t>4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1187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1CC9205E-E876-407B-B2C7-301A31E60AFF}" type="slidenum">
              <a:rPr lang="he-IL" sz="1200"/>
              <a:pPr algn="r">
                <a:spcBef>
                  <a:spcPct val="0"/>
                </a:spcBef>
              </a:pPr>
              <a:t>40</a:t>
            </a:fld>
            <a:endParaRPr 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6455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1CC9205E-E876-407B-B2C7-301A31E60AFF}" type="slidenum">
              <a:rPr lang="he-IL" sz="1200"/>
              <a:pPr algn="r">
                <a:spcBef>
                  <a:spcPct val="0"/>
                </a:spcBef>
              </a:pPr>
              <a:t>41</a:t>
            </a:fld>
            <a:endParaRPr 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9068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1CC9205E-E876-407B-B2C7-301A31E60AFF}" type="slidenum">
              <a:rPr lang="he-IL" sz="1200"/>
              <a:pPr algn="r">
                <a:spcBef>
                  <a:spcPct val="0"/>
                </a:spcBef>
              </a:pPr>
              <a:t>42</a:t>
            </a:fld>
            <a:endParaRPr 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641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9847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5415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167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69A790-0AE3-491C-9102-1204A1B605DD}" type="slidenum">
              <a:rPr lang="he-IL" smtClean="0">
                <a:latin typeface="Arial" pitchFamily="34" charset="0"/>
              </a:rPr>
              <a:pPr/>
              <a:t>45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6112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167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69A790-0AE3-491C-9102-1204A1B605DD}" type="slidenum">
              <a:rPr lang="he-IL" smtClean="0">
                <a:latin typeface="Arial" pitchFamily="34" charset="0"/>
              </a:rPr>
              <a:pPr/>
              <a:t>46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8504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6270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2054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2083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09F7A2-4F3C-4A0A-B96F-BE867956478A}" type="slidenum">
              <a:rPr lang="he-IL" smtClean="0">
                <a:latin typeface="Arial" pitchFamily="34" charset="0"/>
              </a:rPr>
              <a:pPr/>
              <a:t>49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63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0E35FDC8-9EB3-41D8-B5A1-0345CC320855}" type="slidenum">
              <a:rPr lang="he-IL" sz="1200"/>
              <a:pPr algn="r">
                <a:spcBef>
                  <a:spcPct val="0"/>
                </a:spcBef>
              </a:pPr>
              <a:t>5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3300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5451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3312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2493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8783E1-E1FD-40ED-A9A7-302E31D9D85D}" type="slidenum">
              <a:rPr lang="he-IL" smtClean="0">
                <a:latin typeface="Arial" pitchFamily="34" charset="0"/>
              </a:rPr>
              <a:pPr/>
              <a:t>52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1942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259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C64FA7-5C62-4602-936A-D6DF11C39211}" type="slidenum">
              <a:rPr lang="he-IL" smtClean="0">
                <a:latin typeface="Arial" pitchFamily="34" charset="0"/>
              </a:rPr>
              <a:pPr/>
              <a:t>53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2879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269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44840F-44F8-46E2-BC33-103566BB22B0}" type="slidenum">
              <a:rPr lang="he-IL" smtClean="0">
                <a:latin typeface="Arial" pitchFamily="34" charset="0"/>
              </a:rPr>
              <a:pPr/>
              <a:t>54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1341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1392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290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1BF06-BC98-4EDE-8D54-50E023B5BC11}" type="slidenum">
              <a:rPr lang="he-IL" smtClean="0">
                <a:latin typeface="Arial" pitchFamily="34" charset="0"/>
              </a:rPr>
              <a:pPr/>
              <a:t>56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4374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3005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8AACD2-7AAE-4B93-B9A2-7E00159B9D92}" type="slidenum">
              <a:rPr lang="he-IL" smtClean="0">
                <a:latin typeface="Arial" pitchFamily="34" charset="0"/>
              </a:rPr>
              <a:pPr/>
              <a:t>57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0076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1871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964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9CCB04FB-A1ED-4C24-971E-44227014135F}" type="slidenum">
              <a:rPr lang="he-IL" sz="1200"/>
              <a:pPr algn="r">
                <a:spcBef>
                  <a:spcPct val="0"/>
                </a:spcBef>
              </a:pPr>
              <a:t>6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711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428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1B493813-B39A-4226-BA4C-43EF7616D747}" type="slidenum">
              <a:rPr lang="he-IL" sz="1200"/>
              <a:pPr algn="r">
                <a:spcBef>
                  <a:spcPct val="0"/>
                </a:spcBef>
              </a:pPr>
              <a:t>7</a:t>
            </a:fld>
            <a:endParaRPr 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375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A09802D5-CC93-447A-84E2-A470AF3EC958}" type="slidenum">
              <a:rPr lang="he-IL" sz="1200"/>
              <a:pPr algn="r">
                <a:spcBef>
                  <a:spcPct val="0"/>
                </a:spcBef>
              </a:pPr>
              <a:t>8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262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682F92E5-3F45-44F2-8272-C4ADF37EEE17}" type="slidenum">
              <a:rPr lang="he-IL" sz="1200"/>
              <a:pPr algn="r">
                <a:spcBef>
                  <a:spcPct val="0"/>
                </a:spcBef>
              </a:pPr>
              <a:t>9</a:t>
            </a:fld>
            <a:endParaRPr 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44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B32B8-8248-4F24-BE8A-E034725BA505}" type="datetime1">
              <a:rPr lang="en-US" smtClean="0"/>
              <a:t>11/10/2019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48B23-5E74-4B68-BA93-7C9DDA3A548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41311-1629-4095-B13D-D06C727FAF3F}" type="datetime1">
              <a:rPr lang="en-US" smtClean="0"/>
              <a:t>11/10/2019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F3F72-0C5E-46E4-9B3C-1C728F08929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E13DC-5B0D-4E5E-A142-08C497AEF053}" type="datetime1">
              <a:rPr lang="en-US" smtClean="0"/>
              <a:t>11/10/2019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F5AD2-D2EF-4777-99FF-024408B96C9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45254-723C-43DD-B760-7BD46BE60F85}" type="datetime1">
              <a:rPr lang="en-US" smtClean="0"/>
              <a:t>11/10/2019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16CD-CB5D-4E99-A458-927A00628A9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0C238-CFBF-4CC2-A8D8-D6326612DAAA}" type="datetime1">
              <a:rPr lang="en-US" smtClean="0"/>
              <a:t>11/10/2019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A87EF-257A-4E5C-A00D-BA9DB5BF298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2361B-F42C-46D2-BA5C-C45AA39E7C0B}" type="datetime1">
              <a:rPr lang="en-US" smtClean="0"/>
              <a:t>11/10/2019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293C-85AB-4846-93B7-DE2C46283FC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1F491-8667-41C0-B8A8-8325F8A2DF7A}" type="datetime1">
              <a:rPr lang="en-US" smtClean="0"/>
              <a:t>11/10/2019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7BA7C-C962-433F-B0C3-0D285DDB2C9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63BBC-BA43-40B1-9F2A-98623A5FE172}" type="datetime1">
              <a:rPr lang="en-US" smtClean="0"/>
              <a:t>11/10/2019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EE984-530E-46AB-B155-DCE5D5D1C08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D28DD-4097-4F1D-AFFF-6681E3A4E31B}" type="datetime1">
              <a:rPr lang="en-US" smtClean="0"/>
              <a:t>11/10/2019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71B03-5EBE-4FA4-A69B-02765BC5CFA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83C7A-F419-4F70-BE9D-C89BDFA34B3C}" type="datetime1">
              <a:rPr lang="en-US" smtClean="0"/>
              <a:t>11/10/2019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C27B5-66CF-45BD-85F7-1B402BA982A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06D48-AE22-4573-B6AF-41AF6AB86CE5}" type="datetime1">
              <a:rPr lang="en-US" smtClean="0"/>
              <a:t>11/10/2019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1D92F-B62B-4AB0-96FB-A24DD7B4BE1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FDF67-9109-4225-A402-0D2BED668DE8}" type="datetime1">
              <a:rPr lang="en-US" smtClean="0"/>
              <a:t>11/10/2019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FA6C4-7297-445A-84A7-F438DA0044F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0CE85741-1F0D-4311-BCFE-7A22EC1E4707}" type="datetime1">
              <a:rPr lang="en-US" smtClean="0"/>
              <a:t>11/10/2019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D54EAEE-1C61-4E70-B2A8-6B3071D8F59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7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reenteapress.com/thinkpython/thinkpython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python.org/3.7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://en.wikipedia.org/wiki/Guido_van_Rossu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#download-sectio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ython.org/download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lBkcDFRA958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s.tau.ac.il/pyProg/1920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oodle.tau.ac.il/course/view.php?id=509182099" TargetMode="External"/><Relationship Id="rId4" Type="http://schemas.openxmlformats.org/officeDocument/2006/relationships/hyperlink" Target="http://moodle.tau.ac.il/course/view.php?id=509182019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ython/python_strings.htm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tring-methods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ython/python_strings.htm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kcd.com/1195/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772400" cy="1470025"/>
          </a:xfrm>
        </p:spPr>
        <p:txBody>
          <a:bodyPr/>
          <a:lstStyle/>
          <a:p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Programming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for Engineers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in </a:t>
            </a:r>
            <a:r>
              <a:rPr lang="en-GB" sz="8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he-IL" sz="8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149080"/>
            <a:ext cx="8496944" cy="1752600"/>
          </a:xfrm>
        </p:spPr>
        <p:txBody>
          <a:bodyPr/>
          <a:lstStyle/>
          <a:p>
            <a:endParaRPr lang="en-US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Fall 2019-2020</a:t>
            </a:r>
            <a:endParaRPr lang="en-US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Lecture 1: </a:t>
            </a:r>
            <a:r>
              <a:rPr lang="en-US" sz="40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Introduction to Python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xmlns="" id="{0CB406FF-B109-4E7A-A509-E9CC681B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48B23-5E74-4B68-BA93-7C9DDA3A5484}" type="slidenum">
              <a:rPr lang="ar-SA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88640"/>
            <a:ext cx="1368152" cy="77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1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Preface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09600" y="1600200"/>
            <a:ext cx="796292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We assume no prior knowledge.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However, we advance fast.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only way to keep on track is to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practice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!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581DF3FC-0547-43FA-A741-632706BC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Syllabus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457200" y="1600200"/>
            <a:ext cx="4648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Python programming basics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File I/O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Error Handling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Recursion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Sort &amp; Search algorithms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Object-Oriented Programming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5105400" y="1602205"/>
            <a:ext cx="3886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Data analysis using </a:t>
            </a:r>
            <a:r>
              <a:rPr lang="en-US" sz="28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Scientific Calculations using </a:t>
            </a:r>
            <a:r>
              <a:rPr lang="en-US" sz="28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Image Processing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Advance Topics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F5C285B4-EC63-4417-A0B9-E5EAFC68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251520" y="1600200"/>
            <a:ext cx="871296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Course slides and pointers to relevant bibliography.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Recommended resources: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Book: Think Python, by Allen B. Downey (</a:t>
            </a:r>
            <a:r>
              <a:rPr lang="en-US" sz="2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http://greenteapress.com/thinkpython/thinkpython.html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Manual: Python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3.7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documentation 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https://docs.python.org/3.7/ 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(the official language manual)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CD3DEACC-A7E5-4BEE-ABB9-C20A3F75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2285984" y="1071546"/>
            <a:ext cx="419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60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Questions?</a:t>
            </a:r>
          </a:p>
        </p:txBody>
      </p:sp>
      <p:pic>
        <p:nvPicPr>
          <p:cNvPr id="96258" name="Picture 2" descr="http://en.hdyo.org/assets/ask-question-3-049ac6f2a4e25267fa670b61ee7341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2214554"/>
            <a:ext cx="4074919" cy="3471831"/>
          </a:xfrm>
          <a:prstGeom prst="rect">
            <a:avLst/>
          </a:prstGeom>
          <a:noFill/>
        </p:spPr>
      </p:pic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xmlns="" id="{EA9931BA-AF78-4433-99F2-DDF42909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Today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42910" y="1571612"/>
            <a:ext cx="700092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Brief background to programming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Python basics: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Variables 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Numbers 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Strings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Arithmetic Operators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Comparison Operators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Logical Operators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Branching (if)</a:t>
            </a:r>
          </a:p>
        </p:txBody>
      </p:sp>
      <p:sp>
        <p:nvSpPr>
          <p:cNvPr id="92162" name="AutoShape 2" descr="data:image/jpeg;base64,/9j/4AAQSkZJRgABAQAAAQABAAD/2wCEAAkGBxQTEhQUExQWFhQVGBcaGBcYFx0XFBgcFxcXFxgYHB0cHSggHBwlHBYXITEhJSkrLi4uFx8zODMsNygtLisBCgoKDg0OGxAQGy0kHyQtNDQsLC83LCwsLCwsLSwsLCwsLCwuLSwsLCwsLCwsLCwsLCwsLCwsLCwsLCwsLCwsLP/AABEIAJUBUQMBIgACEQEDEQH/xAAbAAEAAQUBAAAAAAAAAAAAAAAABgEDBAUHAv/EAE8QAAECAgMICRAIBgMBAQAAAAEAAgMRBCExBQYSQVFhcZETIlJTgZKhsdEHFRYjMjNCcnOissHS4eLwFyRDYmOCk7MUNFSjwvF0w9O0ZP/EABoBAQADAQEBAAAAAAAAAAAAAAABAwQCBQb/xAA4EQACAQICBQoEBgIDAAAAAAAAAQIDEQRREhMUITEyM0FScYGhscHRBRVhkSIjNELh8GKCRFNy/9oADAMBAAIRAxEAPwDuKIiAIiIAiIgCIiAIiIAiIgCIiAIiIAiIgCIiAIiIAiIgCIiAIiIAiIgCIiAIiIAiIgCIiAIiIAiIgCIiAIiIAiLDuldBsFoJrJsaLTl4BlQGYijrr5TvYH5/hTskdvbeN7lGkibMkSKO9kjt7HG+FVF8Z3ocf4VGkhZkhRR/skO9Dj/CnZId68/4VOkhZkgRR/skO9ef8Kdkn4Xn/CmkhZkgRaDsk/C8/wCFVF8f4fn/AApdCxvkWBc+6rIpIEw4VyPOJLTUi+dxJ2NrcHEXTJOeQIklxYlCKJdkcbJD4p9peTfPGnKUPNUa/Oml0NFkvRRAX0RdzD1H2l7F80Xcs1H2kuhosliKJ9k8Xcs1HpVOyiLuGaj0pdDRZLUUT7KIm5Zy+0vQvli7lnL0pdCzJUiihvmizG0bXjkZDTWrrb5HzrY06CR0pdCzJMi10G7UIsLy7BlKYNoJskBbwKw6+SDiwzob0kJdCxuEWkN88LcRNTfaVOyiFuImpvtJdCzN4ij4vqhmsMfLg6U7KWb27WE0kNFkgRR430txQzxvcvJvp/C8/wCFNJCzJGijZvpO9Dj/AArw6+l29jjHoTSQsyToo1Avpr28OrK10zqPSt3QroQ4vcOBOSxw4DWl0LGUiIpICIiAIiIAiIgMen0xsJhe6wYsZOIBc0pt98B7y50TCJ3LXFoGIA4NY6Vtuq9SS2jwmDw4hnXiaJ88ta5MVnq1GnY9PCYONSGnJsnUa79FiYIMQ4IIJaYb9tKwGqydts1ci3zUY/auBnOqG+ZlXuLFz/CGUKpeMoVWsZs+XUs34ex0Nt8tFP2stLH+yvAvoo2+n9KIDytrXPtkGUa1QxBlGtNYx8tpZvw9jofZPRd9P6cT2F6bfNRd98yJ7K5xsgyjWmyDKNaa1j5bSzfh7HRzfNRd9/txPYRt8lF33zInsLnGyDKNa9B+dNax8tpZvw9jpDb4qNvw4r/W1Xm3Zo5lKNDryvDfSkuZzRNayPltPN+HsdbZGMN7XCqWFwgw3/7WlhU5ohseTU5oIljmAVpryboO2QQHVsOE5v3TIggfdIcTLKBlM8C40cvolFJt2Jo4pLelRUquMNJZmSOEtX1cuFrkmF2m7kqkS7DCB3Qlk5jlWjaFXBWbaamZtWCo5eLN113ZuXfOgqrbrw8jvnhWll8/OlUko2mpmdbFRy8Te9eIZ8F3J0qrrqwsQdql/ktEECbTUDwNHLxN4y60PI/5/NnXoXYh5Hah7S0MlRNpqDYKOTJD14h/e1fFWqwbqw65udbVMAEcOFWo7JVZap2qoQ8BR+pJolNhuEiTXVPIelW4JkazPHPLnzaFpCKrch9RXuJScHYa6zGwOBzC6XmruGIlJ7zLWwkYQvEkjWzFioIfzMepenxJVDErVazT+Iyv+FIzKiuk9ludVwVbboXuSrfxGrkvH3OtTEbGJzqnZaa9VvCqhozKgCYK5+Y1cl/e8amJWrKOXoSQy868yQhPmFb6DUxGxtnOqeivmVZCozkRjrmNGdeVSehTt9f6fYamJuqBd6IypxERuep3GlXw61JqBTWxW4TcVRBtBlOR4DiqXPwcikF6kTtjhlZ6JEvSOtbMJjpzqaE+kpq0UldEpREXrGUIiIAiIgOd9WMdrox++8a2joXLCF1Tqxu7VRx+I46mS9ZXLCsdblH0Hw/mF3nUqJc5pDSCQC1jpAgSm0FXutgyu1tyq7c0drh1DvULMO4Cy5ZhrUKKseTJ72a19BY0Fz3kNAm4lzQABaSZVDOtTFu3c8GqNGMsgiSOtoW1u9RjEgRobQMJzDg1yBIrAnnIFuVcoiAgkEEEWgiRByEGsFRLcbMJQhVT0mzoAu7QN/jcWL6gqdfqBvsfVE6Fz6aLm5r2Glm/73HWLmw6PSGl9HjOdgmRBJDhOcphwwgDIyMpGRWR1sG6dxvcoR1OqbgUvYzZHY5ubCYDEadQePzro7m1+Dq9y7ik1c87E0tVU0VwMA3Pl4TuN7lA7+YQEeHngtnXM99jV/ORdHiCo9z88C53f73+F5Bv7sb3rmaLcBzvcYN6T5UuFpPKJdCs3s/ydG8mfTert6f83C0n0SfUrV7Y+p0byf8Am9V1eZ7/AENkv1f+vqb25UDDiBuWfmtLvVyrcm57QAXGG2dYwnOE8dVc1qLiGUX8sX9p6uXdPbBXMYLCM4wRXmmqYtKF7X3kVVKdZRUmt3R2s2TKHC3yDxnesr0aDA3yDXkeT6yo0F6Ua1dVHWzPry+5IhQoO+QpaXT50dRYG+QtTjzEqOyVU1v+KJ2X/OX3JCYFHH2kLiO6Ffo9yocTuHQ3aJHkJmouvUOIWkOBkRKR+bUVZdMUQ8I7bpslZuG3GB+n71aiXHYLRb9yRsJynIrtyrsbLtXDbStwiLMleccyy6aKsePHMWHOtS0JRukedN1ac9GTZDoZ+dKxqUdtRf8AlQ/24vSVkQzUrUcTiUUf/qadUKMf8uZYYce5+R6OI5D7vMlLhNVNCwy0zI2tgFpDnV82pJq/BNbbTtTjA8I51TgedfZ7HnVOBa61jK9V60DK6WWY6FlukKyPOnzOWJFik6MnSt1fERpL6lcYtlp9BhDwoh0FvOWcyt/wULcvOmK71SCvBUJXmyxdVvjYuUEWxQoWR40Pn6QPOshlzITu5nPISAeUetW5pNdQxlWL37yHBM8xKDCFRDyce3lLUPmStxKLCDHENcHAT7qYqttxymVeJnarVJ7h9vcusqNkl1DFVJVFv3N8CHBWPbIYaABYB/tb29QdtPiO52rQQe5boHMpBel3x3iHnausP+q736nNXmyVoiL6IwBERAEREBzrqyHtdG8Z/otXLl1PqxgbFRzV3x2nucuSocmRcsBWOtyj6DAcwu861cWuBAMh3iDbX9mMyzsHxdXuWuuA4fw9Hs7xBtH3AthhDK3UFK4Hk1OW+08xWDHg8H+lzK/SlB9LfL7MNh8LZl2pznN0NC6LdKmiFCfE2pENpdKQrkKm8JkOELjznEmZJJNZJtJNZJzk1ribN3w+H4nIkN51ymRnRHRW4UNga2VY20RwrBBFYa19X3gcS0VJgGG98N1bmOc0myZaS0nQZLo16lAwKHDGDMxDszj40sDzGsqykqJX60fApTjvjWP4TNh5WE8K5Zpo13KvKPR0dxq7mU3YY0OLihva4ytIaQXDhbMcK7XHqNrdS4WuuXr08xqHBcXbZrdjdVXOHta67S3Bd+Zd03xRV8RhujLuNjEdVa3Uud3/APfoPkR+5FXQXvq7rk9659f73yD5I/uPUTM+B51GtvVdKlwjkwzqhvVb3B9To1X2Q9JysXvPlSGH7sXkgxD6lkXviVDovkh6T1VW5rv9Dc/1f+nqb64I7e3OH8rHBSKPc8PAwhOqU9rMTFVYrqJmo7cMdubof+29S0ioVYxjzjOlBJwd8zJjZNVU1l6sgkRkiRkVHL1Se6dpVFiPUi9xLLlURroTaq5Gcg3dOE68zRqWWaA3FPzOjOrNxZbAwzb4VrpeG9ZpllZx/evRp6Ogr5Hh1tLWS7WR67tBAbhAAFpAMgACDYZCqdRnwLRdCkV8dJbghgLSXGZwThSAsr1qO9KxVraTserhHLVrSL9z3SiN0jTk9amNLsnLLjmLDn0qLXEoxfEFUwKzixGXKpRTWyFgsd6JV2HT0ZMy46SdSKIbCOj5/wBqkQ9vonlnnVAiD50rzBdWvT/5iiePG82Ecf5gODMsq6ex+TNOJ5D7vMlCuQ7W+KbSR4Ts6tLxhdslkZylzpKjByUZtvoT9Dzpq6L0Z883Mrc1RVkqJzc5OTOkrHprZlVFGLpVkDHXInUJjgVYdhzyFfzoWWHAVTbqC9PBUY6Gm+JTUk72MN1zW7p0/KPK8CCRVykz9XrWeXDK3UFbitDhIkah0rZOnGatJHCk0YSt0rvb6p1cNo5Vk/wbT4ZGj/a80yitwJTnWLRn0rFDBaM9K/AsdS6seGiQAyAZ7At/el3x3i+sLRPtK315428TxRznoVOF34pdr8mKvNslKIi+iMAREQBERAc96sneKOfxiNcN/QuUrrXVjaP4WAcYjiX6UWa5IslblHvYDmUdVvfP1ej1/YQvQGdbIO+9ye9a69131ej1ylBYLMgAWyc85XalC4Hm1eW+0id/9NlBbCnXEdM+LDrlxsA/lUBW5vupmyUqJIzEOUMV7ieF5xdqC9Xs3B/ijELnOayGG9zKZLpyAJBAkASajiyqvietR0aNG8u37lmj3x0pjWsZHeGtADRVIAVAViySw6dTokZ2HFeXukBMynIEkCoZXE8JUwbeND3cfgMP/wA1apt5TGseWPjYbWktDiwtJAnKQhg12W67EsyI4mhfdx7CGKe9TKmbWPBOVsQZThAQ31ZsGHrUCC3t5NM2KmQie5iThn842vnhiRe8uxMNOlJf3cdOiEyNbuEFc/v/AO7geTPI93SNa6DSWW91ydGlc/v+G2geI/011M8vBc6v70GguMe3N8SP/wDPFWdcL+UovkW+k5YNxx24eTj/ALEULY3EH1Wi+Rh8oJ9aqrc13+huf6r/AF9Tc3DHb26H/tvkpTiFQxYycdupRi4vfm6H5/AfiUowRIdzi08yYfkPt9jJjecXZ6shEcbd2leQFfpY27tKtgLDc9WHJRXZXZTmrQPO6Otbqg3Ia9gdMzM9yJSMsbTNZXWFu65W+yrlQm1dGaWLpxbTI1JFvqRcVsjImdcqwQapyqAkTYtERWq5wlDiXUq0KnJJLcSlQcANFT8eEBM2WZRbnGTGs+mO8Wx1gyNJyZlCmvkQRiKk0CmbJDrIBk8VCUtqSJcEzLQtFKtu0WYcVh7PTWe8i7DWqz+tULP/ABZ/twQPSK8HErtHE6VRDkZTOUUbp5lmW5PsfkzTi+R3rzJTNY0I9tiVeCwTx+EZc3yFkBYrJCM+yZYzHXtZ4sm2KyUE3pW6rPPkZSIqqkkvQrG+M7FPEM6yMP7x1fErFFNorqrq1HnnwLIIP39R6F7mEd6SM8+JQvOU6j0qmGcrtR6VUjx/n8qsRohbZPh06NKvnNQi5M5SuzImcr9RWPTicG11ZFoWOIrt07WV6jxyWtBJO2kNXzWstLFqpLRtY7cLHh5rKkN51sX8n+XQo661SO822N+T/NZsF+pXf5M6rchklREX0JgCIiAIiICA9WMfVYFvfxo71FXJZLr3VgZOhwzkjtJ/TijhrIXIVkrco974fzPedSvZd9Wo9vexYM+j5msm7VN2CC+JMgsExMitxqYLMZlynKsS9r+XowrrZ/lJc/uvdyLSSDEdtRW1g7ls+cyqwjXbYKlxfcZqdDW1ZZJ7/uazhJzmsldQvJoQbQ4ZbXshe9xErcIslXkaxo0zXMFnXNu3Ho1cKIQBXgEkwzpbZwiRzrlOx6GIourDRTOvSzO+eBW3tsMjUr0QzkZW12yyZxlWjvpui+DR3vhnBfNgBtlNwnK2uU9ase48SEXKSiuk5rdKjiHGiw2ywWRHtEq6muIA0gAcIVhjyCC0ycCCDkIrB4DJHOmSTWSZk4yTWSqKk+jit287RBjiLDbFFj2h1u6AMrcSgnVA7qB4j8f3gfWvF4t2IjYzKPOcKJhyafBIa5825JltYsrJtrXi/h83QJjwH47RhkDm4Z5l05XPMpUXSxCX96TWXsMwqUxo8JsUa4TxzyWXcT+Wo1f2EP0ZrHvPE6dA0v8A2nq7cofVqN5CD6AXFbml2+hf/wAp/wDn1N5cd3bW6HftuClFQAkRa3FnE8elRO4zgIoJsk/Vsb1s7oXacwBjZTrE6xiAsx1zlWapLilNQhvz9inE0pVKqSy9Waelnbu+cSs4S8uMzM1kmZOlUWWx6EVZWJhcSJ2lteN3PzW8q2Aectej3qMUS7xhsDGtqGfSTznXaV7N8j9zy8i1wrxjFLeeZVwlSU21mSSMKqyaq+5ySOVQak927Htj/vkWdSbvRXCQ2oOeerENU1rGlVVqmm9xpwtB0ruRU2Lb3JdtHfm097dLlly5lqYTSSJTOYWk5ApFR6LscKRNrXE1YyMWazWVzSi27neKqJRtmRpXaKfrVGzQqT6UD51qyrtA/m4PkI1eXtkIDlDtar6H2PyJxXN95KVbezbhwxATqJzK4smEyZsnUMYHOVXgF+Y+z2PLqcDGKK7Fo8sVXBMKzNRiMK4O8eHkIzuXIUQtIIxLOERjqwcEm0EyA0Fa6apJV0cROluXDImUEzPe9gtM9BnzLBivnmzKkkaMWNdVcRUrbvBBRUSgE9K9UhlTbZAjJInGr8GDk1k80l5pbZYNQtGMrfhsPq1eXFlU534GO60qT3nDaxDnbzHpUXepXec3tbz9/ma3pWf4fvrrvJr8g36Ii+gMIREQBERAQTqwj6nC/wCQ3H+FG1rkIK7h1SrnvjUF4htLnMcx+CK3ENMnSGMhpJlmqrXD2nJ7llrL8R7fw+V6VvqdHvYeTRoEgScF9lfcxXgWY6lrKZeeHPLmiK0OM8HAJAnXIVWfM1EGR3ASDnAZJmWpV/iHW4Tp6TNUssWHmpOUZWuSnsLzRs+15tosug3lNDw5zIzwDPBc2TT40mCYnimAc6g5cfnGvLgubHepqv8Af4fydmEB5tY6ecELCulc7ZWOhvY7AfIVTmCCHAg5QQD0rkZhjINQVNibuRqC6uUrAWd1Lw/knBvIh7uPwlg/6l6F5MLdx+PD/wDKpQbY27kagmAMg1KDRqan/Z4fydKuRe/Bo7sNu2eAZOfEaZTEiQGyAJExORxidZUev3kHQADMhj55a3zr5+FRgNGZEEMO4z03K5Iep6yd0qO04zE5IMUq1cofV6P5CByw2redSW57nUwxZbWHDdXim7agZiROv7pC18ahmBgwa+1NEOvHsQ2MnW0qK6/KXb6FUZJ4qS/x9TLuYe2DQ8a4bwsq6NBe5wIrErZiYnWbSDatXAjuY4OaZEcNoIlI5iQssXajbocRnQs0XHRsyydOo56ULcOkdbHZtY6UNzXZRxh840F14+781vQvPXiNu+RvQp/L+pNq+a8T31rdm1hU62Oyt1+5eeu0bdnUOhU67Rt2dQ6E/B9RavmvEuC5rs2voGle2XJiYg3hcfU1WOusbfDyKvXSNvjtafl/UONfNeJvrn3KZDILpucMcjoqFmuZWVTTUbamut8UqLG6caXfX8YrxEuhFcJOiOIskTPMrNdFRskUPCTlLSlK5iAq7c0/XIYyUd51xfhOtW1sqLcqIHQKWJbFIwH5Wl7i9jichwg3S9gxqhRck7ZMuxkkodrN6FlwRXPaykLXSxafmSxAvU1jo1nSk2kefKNzPcRK1nHVmJCBxtGh6xZ5lWRWh4+WSONWijqORY9p4R6gF4LHZWaz0K4AklTLE6X7UdKP1PIhHG5o0TPOFfhsaPCHLLmVpeSFMcXKPJjFd38kOCZmB7creKehWKRXKRbUchB5pK0SqTXe3Vcl4+5GrRQhS+9MdpOd55mqIFTa92jlkBsxIkl0scjZySV3wxXqt/QrxD/CbNERe6YwiIgCIiAKMXYvDodIeYjmFjz3RhnADjlIlInPKak6KGk+J1CcoO8XYgTupTRd+pI/NC9cJUd1KqNOqPSAMk4Z/wCtT5Fzq45F211uszn7+pTR8UekA5zDP/WvJ6lED+oj/wBv2F0JE1ccidsrdY559E8D+pj6ofsL07qUUfFSI/8AbP8AgugomrjkNsrdY559E8D+pj6ofsKn0TQP6mPqh+wuiImrjkNsr9Y579E8D+oj/wBv2Fk0fqXURvdRI79LmAeawKcomrjkHi6z/czDuVcyFR4YhQWBjBirJJykmsnOci1V3b1IdIcXg4DjbVMaZTEubHKc1IUUyhGSs0UxqSjLST3kF+j878M21PSqfR8d+HEPtKdoqdlpZeZdtlbreRAz1Pnb+39M+0qN6npxxx+mfaU9RNlpZeZO21+t5EEHU+O/j9P4kHU9O/j9P4lO0U7LSy8xttfreRBPo8/HH6fxIep6d/H6fxqdomzUsvMbbX63kQX6Pfx/7fxJ9HY/qP7fxqdImzUsvMbZX63kQmH1PWAicZxGMBgB1zPMpZRrnw2QtiDRsciC01gg2znbOZWUi7hShDkoqqV6lTlu5pn3tQMWE3Q6fpTXnsZhbuJrb7K3aLh4ai/2r7I51k8zRtvYh7uIeJ7C9C9qHu4h4nsLdImy0eovshrJ5mm7G4W6frHsp2NQcr+N7luUTZaPUX2Q1k8zUdjkH7/HKdjkDI7ju6Vt0TZqPUX2Q1k82ansdo+5dx3+0gvco+4d+o/2ltkU7PR6i+yGslmzWwLhQGuDgysWTc5w1EkLZIisjCMd0VY5bb4hERdEBERAEREAREQBERAEREAR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64" name="AutoShape 4" descr="data:image/jpeg;base64,/9j/4AAQSkZJRgABAQAAAQABAAD/2wCEAAkGBxQTEhQUExQWFhQVGBcaGBcYFx0XFBgcFxcXFxgYHB0cHSggHBwlHBYXITEhJSkrLi4uFx8zODMsNygtLisBCgoKDg0OGxAQGy0kHyQtNDQsLC83LCwsLCwsLSwsLCwsLCwuLSwsLCwsLCwsLCwsLCwsLCwsLCwsLCwsLCwsLP/AABEIAJUBUQMBIgACEQEDEQH/xAAbAAEAAQUBAAAAAAAAAAAAAAAABgEDBAUHAv/EAE8QAAECAgMICRAIBgMBAQAAAAEAAgMRBCExBQYSQVFhcZETIlJTgZKhsdEHFRYjMjNCcnOissHS4eLwFyRDYmOCk7MUNFSjwvF0w9O0ZP/EABoBAQADAQEBAAAAAAAAAAAAAAABAwQCBQb/xAA4EQACAQICBQoEBgIDAAAAAAAAAQIDEQRREhMUITEyM0FScYGhscHRBRVhkSIjNELh8GKCRFNy/9oADAMBAAIRAxEAPwDuKIiAIiIAiIgCIiAIiIAiIgCIiAIiIAiIgCIiAIiIAiIgCIiAIiIAiIgCIiAIiIAiIgCIiAIiIAiIgCIiAIiIAiLDuldBsFoJrJsaLTl4BlQGYijrr5TvYH5/hTskdvbeN7lGkibMkSKO9kjt7HG+FVF8Z3ocf4VGkhZkhRR/skO9Dj/CnZId68/4VOkhZkgRR/skO9ef8Kdkn4Xn/CmkhZkgRaDsk/C8/wCFVF8f4fn/AApdCxvkWBc+6rIpIEw4VyPOJLTUi+dxJ2NrcHEXTJOeQIklxYlCKJdkcbJD4p9peTfPGnKUPNUa/Oml0NFkvRRAX0RdzD1H2l7F80Xcs1H2kuhosliKJ9k8Xcs1HpVOyiLuGaj0pdDRZLUUT7KIm5Zy+0vQvli7lnL0pdCzJUiihvmizG0bXjkZDTWrrb5HzrY06CR0pdCzJMi10G7UIsLy7BlKYNoJskBbwKw6+SDiwzob0kJdCxuEWkN88LcRNTfaVOyiFuImpvtJdCzN4ij4vqhmsMfLg6U7KWb27WE0kNFkgRR430txQzxvcvJvp/C8/wCFNJCzJGijZvpO9Dj/AArw6+l29jjHoTSQsyToo1Avpr28OrK10zqPSt3QroQ4vcOBOSxw4DWl0LGUiIpICIiAIiIAiIgMen0xsJhe6wYsZOIBc0pt98B7y50TCJ3LXFoGIA4NY6Vtuq9SS2jwmDw4hnXiaJ88ta5MVnq1GnY9PCYONSGnJsnUa79FiYIMQ4IIJaYb9tKwGqydts1ci3zUY/auBnOqG+ZlXuLFz/CGUKpeMoVWsZs+XUs34ex0Nt8tFP2stLH+yvAvoo2+n9KIDytrXPtkGUa1QxBlGtNYx8tpZvw9jofZPRd9P6cT2F6bfNRd98yJ7K5xsgyjWmyDKNaa1j5bSzfh7HRzfNRd9/txPYRt8lF33zInsLnGyDKNa9B+dNax8tpZvw9jpDb4qNvw4r/W1Xm3Zo5lKNDryvDfSkuZzRNayPltPN+HsdbZGMN7XCqWFwgw3/7WlhU5ohseTU5oIljmAVpryboO2QQHVsOE5v3TIggfdIcTLKBlM8C40cvolFJt2Jo4pLelRUquMNJZmSOEtX1cuFrkmF2m7kqkS7DCB3Qlk5jlWjaFXBWbaamZtWCo5eLN113ZuXfOgqrbrw8jvnhWll8/OlUko2mpmdbFRy8Te9eIZ8F3J0qrrqwsQdql/ktEECbTUDwNHLxN4y60PI/5/NnXoXYh5Hah7S0MlRNpqDYKOTJD14h/e1fFWqwbqw65udbVMAEcOFWo7JVZap2qoQ8BR+pJolNhuEiTXVPIelW4JkazPHPLnzaFpCKrch9RXuJScHYa6zGwOBzC6XmruGIlJ7zLWwkYQvEkjWzFioIfzMepenxJVDErVazT+Iyv+FIzKiuk9ludVwVbboXuSrfxGrkvH3OtTEbGJzqnZaa9VvCqhozKgCYK5+Y1cl/e8amJWrKOXoSQy868yQhPmFb6DUxGxtnOqeivmVZCozkRjrmNGdeVSehTt9f6fYamJuqBd6IypxERuep3GlXw61JqBTWxW4TcVRBtBlOR4DiqXPwcikF6kTtjhlZ6JEvSOtbMJjpzqaE+kpq0UldEpREXrGUIiIAiIgOd9WMdrox++8a2joXLCF1Tqxu7VRx+I46mS9ZXLCsdblH0Hw/mF3nUqJc5pDSCQC1jpAgSm0FXutgyu1tyq7c0drh1DvULMO4Cy5ZhrUKKseTJ72a19BY0Fz3kNAm4lzQABaSZVDOtTFu3c8GqNGMsgiSOtoW1u9RjEgRobQMJzDg1yBIrAnnIFuVcoiAgkEEEWgiRByEGsFRLcbMJQhVT0mzoAu7QN/jcWL6gqdfqBvsfVE6Fz6aLm5r2Glm/73HWLmw6PSGl9HjOdgmRBJDhOcphwwgDIyMpGRWR1sG6dxvcoR1OqbgUvYzZHY5ubCYDEadQePzro7m1+Dq9y7ik1c87E0tVU0VwMA3Pl4TuN7lA7+YQEeHngtnXM99jV/ORdHiCo9z88C53f73+F5Bv7sb3rmaLcBzvcYN6T5UuFpPKJdCs3s/ydG8mfTert6f83C0n0SfUrV7Y+p0byf8Am9V1eZ7/AENkv1f+vqb25UDDiBuWfmtLvVyrcm57QAXGG2dYwnOE8dVc1qLiGUX8sX9p6uXdPbBXMYLCM4wRXmmqYtKF7X3kVVKdZRUmt3R2s2TKHC3yDxnesr0aDA3yDXkeT6yo0F6Ua1dVHWzPry+5IhQoO+QpaXT50dRYG+QtTjzEqOyVU1v+KJ2X/OX3JCYFHH2kLiO6Ffo9yocTuHQ3aJHkJmouvUOIWkOBkRKR+bUVZdMUQ8I7bpslZuG3GB+n71aiXHYLRb9yRsJynIrtyrsbLtXDbStwiLMleccyy6aKsePHMWHOtS0JRukedN1ac9GTZDoZ+dKxqUdtRf8AlQ/24vSVkQzUrUcTiUUf/qadUKMf8uZYYce5+R6OI5D7vMlLhNVNCwy0zI2tgFpDnV82pJq/BNbbTtTjA8I51TgedfZ7HnVOBa61jK9V60DK6WWY6FlukKyPOnzOWJFik6MnSt1fERpL6lcYtlp9BhDwoh0FvOWcyt/wULcvOmK71SCvBUJXmyxdVvjYuUEWxQoWR40Pn6QPOshlzITu5nPISAeUetW5pNdQxlWL37yHBM8xKDCFRDyce3lLUPmStxKLCDHENcHAT7qYqttxymVeJnarVJ7h9vcusqNkl1DFVJVFv3N8CHBWPbIYaABYB/tb29QdtPiO52rQQe5boHMpBel3x3iHnausP+q736nNXmyVoiL6IwBERAEREBzrqyHtdG8Z/otXLl1PqxgbFRzV3x2nucuSocmRcsBWOtyj6DAcwu861cWuBAMh3iDbX9mMyzsHxdXuWuuA4fw9Hs7xBtH3AthhDK3UFK4Hk1OW+08xWDHg8H+lzK/SlB9LfL7MNh8LZl2pznN0NC6LdKmiFCfE2pENpdKQrkKm8JkOELjznEmZJJNZJtJNZJzk1ribN3w+H4nIkN51ymRnRHRW4UNga2VY20RwrBBFYa19X3gcS0VJgGG98N1bmOc0myZaS0nQZLo16lAwKHDGDMxDszj40sDzGsqykqJX60fApTjvjWP4TNh5WE8K5Zpo13KvKPR0dxq7mU3YY0OLihva4ytIaQXDhbMcK7XHqNrdS4WuuXr08xqHBcXbZrdjdVXOHta67S3Bd+Zd03xRV8RhujLuNjEdVa3Uud3/APfoPkR+5FXQXvq7rk9659f73yD5I/uPUTM+B51GtvVdKlwjkwzqhvVb3B9To1X2Q9JysXvPlSGH7sXkgxD6lkXviVDovkh6T1VW5rv9Dc/1f+nqb64I7e3OH8rHBSKPc8PAwhOqU9rMTFVYrqJmo7cMdubof+29S0ioVYxjzjOlBJwd8zJjZNVU1l6sgkRkiRkVHL1Se6dpVFiPUi9xLLlURroTaq5Gcg3dOE68zRqWWaA3FPzOjOrNxZbAwzb4VrpeG9ZpllZx/evRp6Ogr5Hh1tLWS7WR67tBAbhAAFpAMgACDYZCqdRnwLRdCkV8dJbghgLSXGZwThSAsr1qO9KxVraTserhHLVrSL9z3SiN0jTk9amNLsnLLjmLDn0qLXEoxfEFUwKzixGXKpRTWyFgsd6JV2HT0ZMy46SdSKIbCOj5/wBqkQ9vonlnnVAiD50rzBdWvT/5iiePG82Ecf5gODMsq6ex+TNOJ5D7vMlCuQ7W+KbSR4Ts6tLxhdslkZylzpKjByUZtvoT9Dzpq6L0Z883Mrc1RVkqJzc5OTOkrHprZlVFGLpVkDHXInUJjgVYdhzyFfzoWWHAVTbqC9PBUY6Gm+JTUk72MN1zW7p0/KPK8CCRVykz9XrWeXDK3UFbitDhIkah0rZOnGatJHCk0YSt0rvb6p1cNo5Vk/wbT4ZGj/a80yitwJTnWLRn0rFDBaM9K/AsdS6seGiQAyAZ7At/el3x3i+sLRPtK315428TxRznoVOF34pdr8mKvNslKIi+iMAREQBERAc96sneKOfxiNcN/QuUrrXVjaP4WAcYjiX6UWa5IslblHvYDmUdVvfP1ej1/YQvQGdbIO+9ye9a69131ej1ylBYLMgAWyc85XalC4Hm1eW+0id/9NlBbCnXEdM+LDrlxsA/lUBW5vupmyUqJIzEOUMV7ieF5xdqC9Xs3B/ijELnOayGG9zKZLpyAJBAkASajiyqvietR0aNG8u37lmj3x0pjWsZHeGtADRVIAVAViySw6dTokZ2HFeXukBMynIEkCoZXE8JUwbeND3cfgMP/wA1apt5TGseWPjYbWktDiwtJAnKQhg12W67EsyI4mhfdx7CGKe9TKmbWPBOVsQZThAQ31ZsGHrUCC3t5NM2KmQie5iThn842vnhiRe8uxMNOlJf3cdOiEyNbuEFc/v/AO7geTPI93SNa6DSWW91ydGlc/v+G2geI/011M8vBc6v70GguMe3N8SP/wDPFWdcL+UovkW+k5YNxx24eTj/ALEULY3EH1Wi+Rh8oJ9aqrc13+huf6r/AF9Tc3DHb26H/tvkpTiFQxYycdupRi4vfm6H5/AfiUowRIdzi08yYfkPt9jJjecXZ6shEcbd2leQFfpY27tKtgLDc9WHJRXZXZTmrQPO6Otbqg3Ia9gdMzM9yJSMsbTNZXWFu65W+yrlQm1dGaWLpxbTI1JFvqRcVsjImdcqwQapyqAkTYtERWq5wlDiXUq0KnJJLcSlQcANFT8eEBM2WZRbnGTGs+mO8Wx1gyNJyZlCmvkQRiKk0CmbJDrIBk8VCUtqSJcEzLQtFKtu0WYcVh7PTWe8i7DWqz+tULP/ABZ/twQPSK8HErtHE6VRDkZTOUUbp5lmW5PsfkzTi+R3rzJTNY0I9tiVeCwTx+EZc3yFkBYrJCM+yZYzHXtZ4sm2KyUE3pW6rPPkZSIqqkkvQrG+M7FPEM6yMP7x1fErFFNorqrq1HnnwLIIP39R6F7mEd6SM8+JQvOU6j0qmGcrtR6VUjx/n8qsRohbZPh06NKvnNQi5M5SuzImcr9RWPTicG11ZFoWOIrt07WV6jxyWtBJO2kNXzWstLFqpLRtY7cLHh5rKkN51sX8n+XQo661SO822N+T/NZsF+pXf5M6rchklREX0JgCIiAIiICA9WMfVYFvfxo71FXJZLr3VgZOhwzkjtJ/TijhrIXIVkrco974fzPedSvZd9Wo9vexYM+j5msm7VN2CC+JMgsExMitxqYLMZlynKsS9r+XowrrZ/lJc/uvdyLSSDEdtRW1g7ls+cyqwjXbYKlxfcZqdDW1ZZJ7/uazhJzmsldQvJoQbQ4ZbXshe9xErcIslXkaxo0zXMFnXNu3Ho1cKIQBXgEkwzpbZwiRzrlOx6GIourDRTOvSzO+eBW3tsMjUr0QzkZW12yyZxlWjvpui+DR3vhnBfNgBtlNwnK2uU9ase48SEXKSiuk5rdKjiHGiw2ywWRHtEq6muIA0gAcIVhjyCC0ycCCDkIrB4DJHOmSTWSZk4yTWSqKk+jit287RBjiLDbFFj2h1u6AMrcSgnVA7qB4j8f3gfWvF4t2IjYzKPOcKJhyafBIa5825JltYsrJtrXi/h83QJjwH47RhkDm4Z5l05XPMpUXSxCX96TWXsMwqUxo8JsUa4TxzyWXcT+Wo1f2EP0ZrHvPE6dA0v8A2nq7cofVqN5CD6AXFbml2+hf/wAp/wDn1N5cd3bW6HftuClFQAkRa3FnE8elRO4zgIoJsk/Vsb1s7oXacwBjZTrE6xiAsx1zlWapLilNQhvz9inE0pVKqSy9Waelnbu+cSs4S8uMzM1kmZOlUWWx6EVZWJhcSJ2lteN3PzW8q2Aectej3qMUS7xhsDGtqGfSTznXaV7N8j9zy8i1wrxjFLeeZVwlSU21mSSMKqyaq+5ySOVQak927Htj/vkWdSbvRXCQ2oOeerENU1rGlVVqmm9xpwtB0ruRU2Lb3JdtHfm097dLlly5lqYTSSJTOYWk5ApFR6LscKRNrXE1YyMWazWVzSi27neKqJRtmRpXaKfrVGzQqT6UD51qyrtA/m4PkI1eXtkIDlDtar6H2PyJxXN95KVbezbhwxATqJzK4smEyZsnUMYHOVXgF+Y+z2PLqcDGKK7Fo8sVXBMKzNRiMK4O8eHkIzuXIUQtIIxLOERjqwcEm0EyA0Fa6apJV0cROluXDImUEzPe9gtM9BnzLBivnmzKkkaMWNdVcRUrbvBBRUSgE9K9UhlTbZAjJInGr8GDk1k80l5pbZYNQtGMrfhsPq1eXFlU534GO60qT3nDaxDnbzHpUXepXec3tbz9/ma3pWf4fvrrvJr8g36Ii+gMIREQBERAQTqwj6nC/wCQ3H+FG1rkIK7h1SrnvjUF4htLnMcx+CK3ENMnSGMhpJlmqrXD2nJ7llrL8R7fw+V6VvqdHvYeTRoEgScF9lfcxXgWY6lrKZeeHPLmiK0OM8HAJAnXIVWfM1EGR3ASDnAZJmWpV/iHW4Tp6TNUssWHmpOUZWuSnsLzRs+15tosug3lNDw5zIzwDPBc2TT40mCYnimAc6g5cfnGvLgubHepqv8Af4fydmEB5tY6ecELCulc7ZWOhvY7AfIVTmCCHAg5QQD0rkZhjINQVNibuRqC6uUrAWd1Lw/knBvIh7uPwlg/6l6F5MLdx+PD/wDKpQbY27kagmAMg1KDRqan/Z4fydKuRe/Bo7sNu2eAZOfEaZTEiQGyAJExORxidZUev3kHQADMhj55a3zr5+FRgNGZEEMO4z03K5Iep6yd0qO04zE5IMUq1cofV6P5CByw2redSW57nUwxZbWHDdXim7agZiROv7pC18ahmBgwa+1NEOvHsQ2MnW0qK6/KXb6FUZJ4qS/x9TLuYe2DQ8a4bwsq6NBe5wIrErZiYnWbSDatXAjuY4OaZEcNoIlI5iQssXajbocRnQs0XHRsyydOo56ULcOkdbHZtY6UNzXZRxh840F14+781vQvPXiNu+RvQp/L+pNq+a8T31rdm1hU62Oyt1+5eeu0bdnUOhU67Rt2dQ6E/B9RavmvEuC5rs2voGle2XJiYg3hcfU1WOusbfDyKvXSNvjtafl/UONfNeJvrn3KZDILpucMcjoqFmuZWVTTUbamut8UqLG6caXfX8YrxEuhFcJOiOIskTPMrNdFRskUPCTlLSlK5iAq7c0/XIYyUd51xfhOtW1sqLcqIHQKWJbFIwH5Wl7i9jichwg3S9gxqhRck7ZMuxkkodrN6FlwRXPaykLXSxafmSxAvU1jo1nSk2kefKNzPcRK1nHVmJCBxtGh6xZ5lWRWh4+WSONWijqORY9p4R6gF4LHZWaz0K4AklTLE6X7UdKP1PIhHG5o0TPOFfhsaPCHLLmVpeSFMcXKPJjFd38kOCZmB7creKehWKRXKRbUchB5pK0SqTXe3Vcl4+5GrRQhS+9MdpOd55mqIFTa92jlkBsxIkl0scjZySV3wxXqt/QrxD/CbNERe6YwiIgCIiAKMXYvDodIeYjmFjz3RhnADjlIlInPKak6KGk+J1CcoO8XYgTupTRd+pI/NC9cJUd1KqNOqPSAMk4Z/wCtT5Fzq45F211uszn7+pTR8UekA5zDP/WvJ6lED+oj/wBv2F0JE1ccidsrdY559E8D+pj6ofsL07qUUfFSI/8AbP8AgugomrjkNsrdY559E8D+pj6ofsKn0TQP6mPqh+wuiImrjkNsr9Y579E8D+oj/wBv2Fk0fqXURvdRI79LmAeawKcomrjkHi6z/czDuVcyFR4YhQWBjBirJJykmsnOci1V3b1IdIcXg4DjbVMaZTEubHKc1IUUyhGSs0UxqSjLST3kF+j878M21PSqfR8d+HEPtKdoqdlpZeZdtlbreRAz1Pnb+39M+0qN6npxxx+mfaU9RNlpZeZO21+t5EEHU+O/j9P4kHU9O/j9P4lO0U7LSy8xttfreRBPo8/HH6fxIep6d/H6fxqdomzUsvMbbX63kQX6Pfx/7fxJ9HY/qP7fxqdImzUsvMbZX63kQmH1PWAicZxGMBgB1zPMpZRrnw2QtiDRsciC01gg2znbOZWUi7hShDkoqqV6lTlu5pn3tQMWE3Q6fpTXnsZhbuJrb7K3aLh4ai/2r7I51k8zRtvYh7uIeJ7C9C9qHu4h4nsLdImy0eovshrJ5mm7G4W6frHsp2NQcr+N7luUTZaPUX2Q1k8zUdjkH7/HKdjkDI7ju6Vt0TZqPUX2Q1k82ansdo+5dx3+0gvco+4d+o/2ltkU7PR6i+yGslmzWwLhQGuDgysWTc5w1EkLZIisjCMd0VY5bb4hERdEBERAEREAREQBERAEREAR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7042" name="Picture 2" descr="http://m.c.lnkd.licdn.com/mpr/mpr/p/4/005/06c/3fe/309f5b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348880"/>
            <a:ext cx="2160240" cy="1536428"/>
          </a:xfrm>
          <a:prstGeom prst="rect">
            <a:avLst/>
          </a:prstGeom>
          <a:noFill/>
        </p:spPr>
      </p:pic>
      <p:pic>
        <p:nvPicPr>
          <p:cNvPr id="87044" name="Picture 4" descr="http://www.ustudy.in/sites/default/files/if_else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3570" y="4357694"/>
            <a:ext cx="2706230" cy="1657333"/>
          </a:xfrm>
          <a:prstGeom prst="rect">
            <a:avLst/>
          </a:prstGeom>
          <a:noFill/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BBCDF2CB-F95B-4739-9577-63FF7F5E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Programming Languages Basics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457200" y="1600200"/>
            <a:ext cx="8382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computer program 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is a sequence of text instructions that can be “understood" by a computer and executed.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programming language 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is a machine-readable artificial language designed to express computations that can be performed by a computer.</a:t>
            </a:r>
          </a:p>
        </p:txBody>
      </p:sp>
      <p:pic>
        <p:nvPicPr>
          <p:cNvPr id="88066" name="Picture 2" descr="http://blog.startapp.com/wp-content/uploads/2013/12/progLangu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4128748"/>
            <a:ext cx="3714776" cy="2372086"/>
          </a:xfrm>
          <a:prstGeom prst="rect">
            <a:avLst/>
          </a:prstGeom>
          <a:noFill/>
        </p:spPr>
      </p:pic>
      <p:sp>
        <p:nvSpPr>
          <p:cNvPr id="6" name="מלבן 5"/>
          <p:cNvSpPr/>
          <p:nvPr/>
        </p:nvSpPr>
        <p:spPr>
          <a:xfrm>
            <a:off x="5357818" y="4500570"/>
            <a:ext cx="2714660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Over 500 different computer languages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are listed by Wikipedia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733E16C5-5219-4A22-B10F-BC3DD8FF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2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533400" y="1425106"/>
            <a:ext cx="82296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70000"/>
              <a:buFont typeface="Wingdings" pitchFamily="2" charset="2"/>
              <a:buChar char="q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Computers understand only </a:t>
            </a:r>
            <a:r>
              <a:rPr lang="en-US" sz="2800" dirty="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</a:rPr>
              <a:t>machine language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Basically looks like a sequence of 1’s and 0’s.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Very inconvenient to work with and non-intuitive.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Computer languages were created for </a:t>
            </a:r>
            <a:r>
              <a:rPr lang="en-US" sz="2800" dirty="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</a:rPr>
              <a:t>human     convenience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The computer does not understand C/Python/Java - They must be “translated” into machine language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 this course, we do not care how the computer does that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0" name="Rectangle 2"/>
          <p:cNvSpPr txBox="1">
            <a:spLocks noChangeArrowheads="1"/>
          </p:cNvSpPr>
          <p:nvPr/>
        </p:nvSpPr>
        <p:spPr bwMode="auto">
          <a:xfrm>
            <a:off x="381000" y="381000"/>
            <a:ext cx="8183563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1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Machine Code (Language)</a:t>
            </a: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xmlns="" id="{EC1DC4E0-FB7E-4FB8-AE7B-925D9ED0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Computer Program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36"/>
            <a:ext cx="8472518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kern="1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 sequence of instructions designed to achieve a specific purpose </a:t>
            </a:r>
          </a:p>
          <a:p>
            <a:pPr eaLnBrk="1" hangingPunct="1">
              <a:defRPr/>
            </a:pPr>
            <a:r>
              <a:rPr lang="en-US" sz="2800" kern="1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instructions are executed sequentially. No instruction is executed before the previous is completed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3429024"/>
            <a:ext cx="4476334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xmlns="" id="{518DE7A3-F313-46BC-8283-AFC829EB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Language Selection and Python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09600" y="1447800"/>
            <a:ext cx="8391556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268288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Python (since 1991): </a:t>
            </a:r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Quick development</a:t>
            </a:r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Easy to learn</a:t>
            </a:r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Huge community</a:t>
            </a:r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Short development-execution rounds</a:t>
            </a:r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Fast enough for most applications</a:t>
            </a:r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Python is widely industrial used </a:t>
            </a:r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(Facebook, Google, IDF, NASA, </a:t>
            </a:r>
            <a:r>
              <a:rPr lang="en-US" altLang="he-IL" sz="28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ect</a:t>
            </a:r>
            <a:r>
              <a:rPr lang="en-US" altLang="he-IL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.)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Cross-platform</a:t>
            </a:r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defRPr/>
            </a:pPr>
            <a:endParaRPr lang="en-US" sz="32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447800"/>
            <a:ext cx="1981200" cy="267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51429" y="4167847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 tooltip="Guido van Rossum"/>
              </a:rPr>
              <a:t>Guido van </a:t>
            </a:r>
            <a:r>
              <a:rPr lang="en-US" dirty="0" err="1">
                <a:hlinkClick r:id="rId4" tooltip="Guido van Rossum"/>
              </a:rPr>
              <a:t>Rossum</a:t>
            </a:r>
            <a:endParaRPr lang="he-IL" dirty="0"/>
          </a:p>
        </p:txBody>
      </p:sp>
      <p:pic>
        <p:nvPicPr>
          <p:cNvPr id="76802" name="Picture 2" descr="https://www.python.org/static/community_logos/python-logo-master-v3-T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75854" y="5301208"/>
            <a:ext cx="4182227" cy="1412633"/>
          </a:xfrm>
          <a:prstGeom prst="rect">
            <a:avLst/>
          </a:prstGeom>
          <a:noFill/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xmlns="" id="{A526B007-B354-4FC5-A5FF-655BA2D3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457200" y="304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Installing and Running Python 3.7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304800" y="1143000"/>
            <a:ext cx="88392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4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3.7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is already installed in the computers’ lab.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Install </a:t>
            </a:r>
            <a:r>
              <a:rPr lang="en-US" sz="24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Anaconda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distribution for Python </a:t>
            </a:r>
            <a:r>
              <a:rPr lang="en-US" sz="24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3.7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from here:</a:t>
            </a:r>
          </a:p>
          <a:p>
            <a:pPr lvl="1"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https://www.anaconda.com/distribution/#download-section</a:t>
            </a:r>
            <a:endParaRPr lang="en-US" sz="24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  <a:hlinkClick r:id="rId4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Choose </a:t>
            </a:r>
            <a:r>
              <a:rPr lang="en-US" sz="24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windows / MacOS / Linux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Choose </a:t>
            </a:r>
            <a:r>
              <a:rPr lang="en-US" sz="24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32-bit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64-bit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installer, according to your computer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Anaconda package includes everything you need: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Python’s </a:t>
            </a:r>
            <a:r>
              <a:rPr lang="en-US" sz="24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interpreter 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required for running Python programs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Python editors for writing Python programs (i.e. IDLE, </a:t>
            </a:r>
            <a:r>
              <a:rPr lang="en-US" sz="24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Spyder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Many useful Python extension packages (i.e. </a:t>
            </a:r>
            <a:r>
              <a:rPr lang="en-US" sz="24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Pandas)</a:t>
            </a:r>
            <a:endParaRPr lang="en-US" sz="20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b="1" u="sng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Do not install Python 2.7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Regular python installation available here: </a:t>
            </a:r>
            <a:r>
              <a:rPr lang="en-US" sz="2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http://python.org/download/</a:t>
            </a:r>
            <a:endParaRPr lang="en-US" sz="20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4C934591-A006-4E3A-9D51-2AE60DBB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04800" y="188640"/>
            <a:ext cx="8686800" cy="593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GB" sz="3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Programming for Engineers in Python </a:t>
            </a:r>
            <a:endParaRPr lang="en-US" sz="3600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  <a:cs typeface="Times New Roman" pitchFamily="18" charset="0"/>
              </a:rPr>
              <a:t>Welcome to the course!</a:t>
            </a:r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  <a:cs typeface="Times New Roman" pitchFamily="18" charset="0"/>
              </a:rPr>
              <a:t/>
            </a:r>
            <a:b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  <a:cs typeface="Times New Roman" pitchFamily="18" charset="0"/>
              </a:rPr>
            </a:br>
            <a:endParaRPr lang="en-US" sz="4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We will learn to program in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Goal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: enable you to use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programming as a tool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for solving “real world” problems.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Hard work is required!</a:t>
            </a:r>
          </a:p>
        </p:txBody>
      </p:sp>
      <p:pic>
        <p:nvPicPr>
          <p:cNvPr id="125956" name="Picture 4" descr="Image result for python"/>
          <p:cNvPicPr>
            <a:picLocks noChangeAspect="1" noChangeArrowheads="1"/>
          </p:cNvPicPr>
          <p:nvPr/>
        </p:nvPicPr>
        <p:blipFill>
          <a:blip r:embed="rId3" cstate="print"/>
          <a:srcRect l="10063" t="7448" r="11328" b="21794"/>
          <a:stretch>
            <a:fillRect/>
          </a:stretch>
        </p:blipFill>
        <p:spPr bwMode="auto">
          <a:xfrm>
            <a:off x="2771800" y="1700808"/>
            <a:ext cx="3744416" cy="1138431"/>
          </a:xfrm>
          <a:prstGeom prst="rect">
            <a:avLst/>
          </a:prstGeom>
          <a:noFill/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170A0280-D617-4CDD-845A-81531B47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457200" y="304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Using Anaconda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154317" y="1140462"/>
            <a:ext cx="8810171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Run </a:t>
            </a:r>
            <a:r>
              <a:rPr lang="en-US" sz="24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idle.exe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to open the Idle terminal.</a:t>
            </a:r>
            <a:endParaRPr lang="en-US" sz="2400" dirty="0"/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executable file is located in 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INSTALL_DIR\Anaconda\Scripts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spcBef>
                <a:spcPct val="20000"/>
              </a:spcBef>
              <a:defRPr/>
            </a:pP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  (INSTALL_DIR stands for the installation directory, for example: C:\Program Files)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It is recommended to create a shortcut on your desktop.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US" sz="14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This is how idle shell </a:t>
            </a:r>
          </a:p>
          <a:p>
            <a:pPr lvl="1"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looks like: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US" sz="24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 video on working with IDLE: </a:t>
            </a:r>
            <a:r>
              <a:rPr lang="en-US" sz="2400" dirty="0">
                <a:hlinkClick r:id="rId3"/>
              </a:rPr>
              <a:t>http://www.youtube.com/watch?v=lBkcDFRA958</a:t>
            </a:r>
          </a:p>
          <a:p>
            <a:pPr lvl="1">
              <a:spcBef>
                <a:spcPct val="20000"/>
              </a:spcBef>
              <a:defRPr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04F96C00-AF45-4B7F-9C2F-4B0BE540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723F5EA-6665-4FA3-B293-442E8E39C9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4592"/>
          <a:stretch/>
        </p:blipFill>
        <p:spPr>
          <a:xfrm>
            <a:off x="3491880" y="3405259"/>
            <a:ext cx="4295533" cy="223224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0356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My First Python Program: </a:t>
            </a:r>
            <a:br>
              <a:rPr lang="en-US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Hello World!</a:t>
            </a: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xmlns="" id="{6ED658E2-C332-45AB-AC9E-E39B7121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4797152"/>
            <a:ext cx="763284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Separate commands typed in Python’s shell are executed by Python’s </a:t>
            </a:r>
            <a:r>
              <a:rPr lang="en-US" sz="2000" b="1" i="1" dirty="0"/>
              <a:t>interpreter</a:t>
            </a:r>
            <a:r>
              <a:rPr lang="en-US" sz="2000" dirty="0"/>
              <a:t>, and the output is printed to the screen.</a:t>
            </a:r>
          </a:p>
          <a:p>
            <a:r>
              <a:rPr lang="en-US" sz="2000" dirty="0"/>
              <a:t>For longer programs, we will assemble several commands into a script (program) and save it to a .</a:t>
            </a:r>
            <a:r>
              <a:rPr lang="en-US" sz="2000" dirty="0" err="1"/>
              <a:t>py</a:t>
            </a:r>
            <a:r>
              <a:rPr lang="en-US" sz="2000" dirty="0"/>
              <a:t> file which can be executed.</a:t>
            </a:r>
            <a:endParaRPr lang="he-I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B98450E-BB55-47B0-A817-CBE00258BB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745"/>
          <a:stretch/>
        </p:blipFill>
        <p:spPr>
          <a:xfrm>
            <a:off x="539552" y="1744213"/>
            <a:ext cx="8147248" cy="256756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6" y="0"/>
            <a:ext cx="2052622" cy="136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Computer’s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32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6096000" cy="4525963"/>
              </a:xfrm>
            </p:spPr>
            <p:txBody>
              <a:bodyPr/>
              <a:lstStyle/>
              <a:p>
                <a:pPr eaLnBrk="1" hangingPunct="1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 computer memory is composed of a long list of bits. Each bit can hold a value of either 0 or 1.</a:t>
                </a:r>
              </a:p>
              <a:p>
                <a:pPr eaLnBrk="1" hangingPunct="1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Bits are grouped into Bytes (8 bits).</a:t>
                </a:r>
              </a:p>
              <a:p>
                <a:pPr eaLnBrk="1" hangingPunct="1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 Byte can hold 256 different values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8</m:t>
                        </m:r>
                      </m:sup>
                    </m:sSup>
                    <m: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).</m:t>
                    </m:r>
                  </m:oMath>
                </a14:m>
                <a:r>
                  <a:rPr lang="en-US" sz="2400" kern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eaLnBrk="1" hangingPunct="1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Every Byte is numbered sequentially. The byte’s index is called its memory </a:t>
                </a:r>
                <a:r>
                  <a:rPr lang="en-US" sz="2400" b="1" kern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address.</a:t>
                </a:r>
              </a:p>
              <a:p>
                <a:pPr marL="0" indent="0" eaLnBrk="1" hangingPunct="1">
                  <a:spcBef>
                    <a:spcPts val="1200"/>
                  </a:spcBef>
                  <a:spcAft>
                    <a:spcPts val="1200"/>
                  </a:spcAft>
                  <a:buNone/>
                  <a:defRPr/>
                </a:pPr>
                <a:endParaRPr lang="en-US" sz="2400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eaLnBrk="1" hangingPunct="1">
                  <a:spcBef>
                    <a:spcPts val="1200"/>
                  </a:spcBef>
                  <a:spcAft>
                    <a:spcPts val="1200"/>
                  </a:spcAft>
                  <a:buNone/>
                  <a:defRPr/>
                </a:pPr>
                <a:endParaRPr lang="en-US" sz="2400" b="1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63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6096000" cy="4525963"/>
              </a:xfrm>
              <a:blipFill>
                <a:blip r:embed="rId4"/>
                <a:stretch>
                  <a:fillRect l="-1300" t="-1078" r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4515" name="Picture 3" descr="http://www.computerhope.com/jargon/b/bit-byt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02624" y="1600200"/>
            <a:ext cx="1584176" cy="1504636"/>
          </a:xfrm>
          <a:prstGeom prst="rect">
            <a:avLst/>
          </a:prstGeom>
          <a:noFill/>
        </p:spPr>
      </p:pic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xmlns="" id="{DD23D6AE-24C8-4DD4-899E-F1466912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0804" y="3256953"/>
            <a:ext cx="2189834" cy="34423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Using variables to store data in memory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840" y="1700808"/>
            <a:ext cx="8229600" cy="49831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Computer programs manipulate data.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Data is given either as input or calculated by the program.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To access it later, data must be remembered.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Therefore, computer programs use </a:t>
            </a:r>
            <a:r>
              <a:rPr lang="en-US" b="1" i="1" kern="1200" dirty="0"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 to  store data in the memory.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Each variable has…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A value</a:t>
            </a:r>
            <a:r>
              <a:rPr lang="en-US" sz="2000" kern="1200" dirty="0">
                <a:latin typeface="Times New Roman" pitchFamily="18" charset="0"/>
                <a:cs typeface="Times New Roman" pitchFamily="18" charset="0"/>
              </a:rPr>
              <a:t> (content, the stored data)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A name</a:t>
            </a:r>
            <a:r>
              <a:rPr lang="en-US" sz="2000" kern="1200" dirty="0">
                <a:latin typeface="Times New Roman" pitchFamily="18" charset="0"/>
                <a:cs typeface="Times New Roman" pitchFamily="18" charset="0"/>
              </a:rPr>
              <a:t> (a shortcut to its address in memory)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A type </a:t>
            </a:r>
            <a:r>
              <a:rPr lang="en-US" sz="2000" kern="1200" dirty="0">
                <a:latin typeface="Times New Roman" pitchFamily="18" charset="0"/>
                <a:cs typeface="Times New Roman" pitchFamily="18" charset="0"/>
              </a:rPr>
              <a:t>(str, int, float, bool)</a:t>
            </a: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xmlns="" id="{3BEC8A33-614E-4AF4-8FE7-C7D0209F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14864" y="6465992"/>
            <a:ext cx="2133600" cy="391585"/>
          </a:xfrm>
        </p:spPr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4" name="קבוצה 3"/>
          <p:cNvGrpSpPr/>
          <p:nvPr/>
        </p:nvGrpSpPr>
        <p:grpSpPr>
          <a:xfrm>
            <a:off x="6084168" y="4653136"/>
            <a:ext cx="2987614" cy="1629226"/>
            <a:chOff x="6084168" y="4653136"/>
            <a:chExt cx="2987614" cy="1629226"/>
          </a:xfrm>
        </p:grpSpPr>
        <p:pic>
          <p:nvPicPr>
            <p:cNvPr id="5" name="תמונה 4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 t="16189"/>
            <a:stretch/>
          </p:blipFill>
          <p:spPr>
            <a:xfrm>
              <a:off x="6097523" y="4961416"/>
              <a:ext cx="2902251" cy="100811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84168" y="4653136"/>
              <a:ext cx="298761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 “Bob”         True         35</a:t>
              </a:r>
              <a:endParaRPr lang="he-IL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191462" y="5913030"/>
              <a:ext cx="253146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err="1">
                  <a:solidFill>
                    <a:srgbClr val="FF9900"/>
                  </a:solidFill>
                </a:rPr>
                <a:t>str</a:t>
              </a:r>
              <a:r>
                <a:rPr lang="en-US" dirty="0">
                  <a:solidFill>
                    <a:srgbClr val="FF9900"/>
                  </a:solidFill>
                </a:rPr>
                <a:t>           bool           int</a:t>
              </a:r>
              <a:endParaRPr lang="he-IL" dirty="0">
                <a:solidFill>
                  <a:srgbClr val="FF99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3644" y="5518933"/>
              <a:ext cx="255711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 s               r            age</a:t>
              </a:r>
              <a:endParaRPr lang="he-IL" dirty="0">
                <a:solidFill>
                  <a:schemeClr val="accent3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Program variables</a:t>
            </a:r>
            <a:endParaRPr lang="he-IL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1" y="1389505"/>
            <a:ext cx="5793140" cy="5331969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2000" kern="1200" dirty="0">
                <a:latin typeface="Times New Roman" pitchFamily="18" charset="0"/>
                <a:cs typeface="Times New Roman" pitchFamily="18" charset="0"/>
              </a:rPr>
              <a:t>Each variable has: Name, Value, Type (and an Address of the location in memory where its value is stored).</a:t>
            </a:r>
          </a:p>
          <a:p>
            <a:pPr>
              <a:spcBef>
                <a:spcPts val="1200"/>
              </a:spcBef>
              <a:defRPr/>
            </a:pPr>
            <a:r>
              <a:rPr lang="en-US" sz="2000" kern="1200" dirty="0">
                <a:latin typeface="Times New Roman" pitchFamily="18" charset="0"/>
                <a:cs typeface="Times New Roman" pitchFamily="18" charset="0"/>
              </a:rPr>
              <a:t>In Python we create variables simply by assigning a value to a variable name:</a:t>
            </a: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sz="2000" kern="12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2000" b="1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"Bob“</a:t>
            </a: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sz="2000" b="1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US" sz="2000" b="1" kern="12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sz="2000" b="1" kern="12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= 35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1200" dirty="0">
                <a:latin typeface="Times New Roman" pitchFamily="18" charset="0"/>
                <a:cs typeface="Times New Roman" pitchFamily="18" charset="0"/>
              </a:rPr>
              <a:t>The variable’s type is automatically determined in Python based on its assigned values and actions (“duck typing”)</a:t>
            </a:r>
          </a:p>
        </p:txBody>
      </p:sp>
      <p:pic>
        <p:nvPicPr>
          <p:cNvPr id="4098" name="Picture 2" descr="http://farm8.static.flickr.com/7051/6799351990_a716c10ae8_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774" y="4181522"/>
            <a:ext cx="1574198" cy="171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466" name="AutoShape 2" descr="data:image/jpeg;base64,/9j/4AAQSkZJRgABAQAAAQABAAD/2wCEAAkGBggGEBUMBwgPDxAQEA8OEBEPGR4PDhEPFRQXFBYQFR4jJzIiHRovJRoVIjssIzMwMyw4HB8xNTwsNSYsLCkBCQoKDgwOGg8PGjIkHyQsLCotKjE1NTQqNCwuKiwsLCovNSwpLTU0Ki8pKSksLCwyLiwsKjUsLCw0LCwsKiwqLP/AABEIAKQA0QMBIgACEQEDEQH/xAAbAAEAAgMBAQAAAAAAAAAAAAAABQYDBAcBCP/EAEYQAAIBAgIGBgQICwkAAAAAAAABAgMEBREGEiExVdIHExdBUZIicXSTFCMyM0WRs9MVFjQ1NkJUYYGywkRSU1aCg6Gx8P/EABsBAQACAwEBAAAAAAAAAAAAAAACBAEDBQYH/8QALhEAAgIABQEIAQMFAAAAAAAAAAECAwQRE1KREgUhMTJBUaHhgRQzQgYiccHw/9oADAMBAAIRAxEAPwDuAAMAAj8erYjbW86mEUqdStBa0YVE2ppb4rJp5+BVqGn9zjXwahgVClK4rpyuVUUnTt4x9GTeTT35tbd2XijXKyMXkzVO6MHky8g18QqXFGjUnZ01OrGnUlTi90qii3GO/veS3lH/ABi0/wD8uUf/AH+4J2KPoxO1Q8U/wjoBr3eI2dhl8MuqVLW+T1klDP1Zvaauj1ziV5bxqYzaxoV2561OO5JSai977snvK5pdozhdB1cTvbO5vqk4qnGhH0ow2ZKUUlmksv35Zt7xKbUepIxObUOqK5LpGSms4tNNZpramvE9Kh0WRcMPineRrfGTaUXn1Kaj8U/B75f6i3mYS6oqROufXFS9wACZMAAAAAAAAAAAAAAAAAAAAAAAAAAAj8exKrhVvOtbWtSvUSyp06cXUlKb2LNLbl4nPsEwjGtEa1DEa1vVrq8Ule06dNzqUnOWupZRWfg/WmvA6iDVOrqaefh4GiynrkpZ+Hga9/Z08SpVLeq2o1ac6UnH5SjOLi2s+/b3lK7G8E/a7v66fIX0GZ1xn5kSnTCzvksyOwDA7fR2hG0tJzlCDm06mTl6UnJ55JLv8CAxTHdIsCvJuphlS7s5w+JVtDWqQns2Ty2+K2+Of7i4Ay4dyUXlkJV5xSi8sin9HOA32FU61fEaXVTuq3Wqj/hx9JrPwfpP+CRcABCChHpRKuCriooAAmTAAAAAAAAAAAAAAAAAAAAAAAAABDYrphgmCVOoxC/jCpqqWrlKbSe7PVTy/iYclFZtkZSUVnJ5EyCtdo+jPFI+SpyjtH0Z4pHyVOUhrV7lyQ169y5LKCtdo+jPFI+SpykzhOMWOOU+uw24jVhrODazWUlvTT2p7U9vin3mY2Rl3JmY2Qk8otM3AATNgAAAAAAAK5U6Q9G6MnCeJxTi3FrUqbGnk18kjKcY+Z5EZTjHzPIsYK12j6M8Uj5KnKO0fRnikfJU5SOtXuXJDXr3LksoK12j6M8Uj5KnKO0fRnikfJU5Rq17lyNevcuSygrXaPozxSPkqco7R9GeKR8lTlGrXuXI169y5LKCtdo+jPFI+SpyjtH0Z4pHyVOUate5cjXr3LksoK12j6M8Uj5KnKO0fRnikfJU5RrV7lyNevcuSygj8Gx/DsfjKeGXKqxhJRk0pRyllnltSJAmmms0bE1JZoAAyZBy/GLK2xDH5UryhGpB28W4zWcc1TWTOoHNrz9In7MvskcrtdtYWTX/AHcyvek3BPciejodgMvom38qPfxLwLhFv5TcxKxr4lQnRtLydvVlH4urTeUoVFti34rPeu9ZkBoljl/pjW66rUVClY529alSmpKvfZZTm8t9FL5Pi23+qcTC4TWq6+osOuG1cEhV0PwKC/NNv5UaHQ3+Q1PapfY0S0XO5/xKH0fXGLW2FVZYDbQrV/huShU2R1Oppaz+VH/ssdlvpvmvZL/ZVtUYWRaXo/D8HUAUL8MdIvArX64/fD8MdIvArX64/fHodZez4M/qFtfDL6ChfhjpF4Fa/XH74fhjpF4Fa/XH74ay9nwP1C2vhlztcUsb5yjaXlGrKD1ZxpzjOUZbdjSex7H9TNo+a7qtcQrTnNuFXrKjlqPJxm5PWSafrW8suj2nelNCSpWk53m/KnUg68t2exr0t0X35b3kV4Y1N5SRVh2gm8pI7ect0RwTDcShXqXtjSqyV7cxUprWeqtV5f8ALL9gOIYniENbFMK+Cy7k5qo34bFu2Zb9ueewp+gnzVf265/oOT/UU2sNGUXl3/4Ln9s7IZr38fx7knDRLAn9E2/lRmjohgL+iLfyokYGaB5nC2zeWbZYdUNq4I2Oh2j7+h7fyoyx0M0ef0Nb+VEpAyxPTYbv8SLrhtXBTMUfR/gtX4NiFGyp1fRcouDagntTm0moePpNE1HQzR2aTjg9s00mmopprxRh0hw68p29aGjGHWc6ly6vwnrZamtOUcnLJLKc+7KTS3bTZ0MuLS5w+2eHyqOlChCjHrfnU6XxUlPLZrJxaeXgdWVMVHNEdOG1cGOWhmj/AAa38qMUtD8AX0Pb+VE9IwTOJiW14ElXDauCClojgK+iLfyoxPRPAs/zTQ7v1UTkzC969aPM4q2xeEnyTVUM/KuCs9DqSo3KX7Qv5EdCOfdD3zNz7Sv5EdBPpOF/aiVML+zEAAsFkHNrz9In7MvskdJKxjfR9huO3DvLi4uYVJRjF9VNQWUVls9FspY/DyxFLrj6mi6Mn0uPo0zYxWzrYjQnb0LudvKpHUdWC1qkYv5Wr4PLNZ92eZpWejNrhVencYU3QjCgrWpSis6dalH5ty8Jxefpb3m0zB2WYXxG/wDerlHZZhfEb/3q5Tk19n4quPTGSyJalmz5+iervWTyRWOhv8hqe1S+xomz2WYXxC/96uUndG9GrTRelKhYzqSjKo6r6xqUtZxjHZkls9FFnA4Gyi1zm88yGU52Rk1lln6+5LAA7RYAAAKVa9FWDxqzrYhOpcOdSpPVb6qmtZ62Xo7W1t7+/cWyxw2zwyPV2NrTpQ/u00orfn3etmyCEa4w8qNcKoQ8qBzvQNN0q+z+3XP9B0Qps+i3CZSlON5ex15ym1Coox1pPN/qnL7WwM8bUq4vLvzMT6lKMorPLMmIJ+DM0E/BkB2WYXxG/wDerlHZbhnEb/3q5Tj09hW1/wAkZ1bNnz9Fmgn4GWPqKr2XYZxG/wDerlHZdhvEsQ96uU61WCsrMalmz5+jNd6H3CrVK2DY3XsY3M+suadKEKkZ1NVRdWDks4TaSza3tZk3hOGW2CUIWllBxp0o6sc/Sk9ublJ97bbbfe2yvdl2G8SxD3y5R2XYbxLEPfLlLThc1kY67Nnz9Fpl6jDNPwK52XYbxLEPerlPOy3DOI3/AL1cpStwFlhnUs2fP0T00/BmGSee570Q/ZbhnEb/AN6uUdlmF8Qv/erlORd/T9tn8kSV1mz5+jR6Hvmbn2lfyI6CQ2jWi1lotCdOxnVkqk1OXWtSeaWWzJImT1tEHCtRZCiDhWosAA3G4AAAAAAAAAAAAAAAAAAAAAAAAAAAAAAAAAAAAAAAAAAAAAAAAAAAAAAAAAAAAAAAAAAAAAAAAAAAAAAAAAAAAAAAAAAAAAAAAAAAAAAAAAAAAAAAAAAAAAAAAAAAAAAAAAAAAAAAAAAAAAAAAAAAAAAAAAAAAAAAAAAAAAAAAAAAAAAAAAAAAAAAAAAAAAAAAAAAAAAAAAAAAAAAAAAAAAAAAAAAAAAAAAAAAAAAAAAAAAAAAAAAAAAAAAAAA//Z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CFC6CC0F-3152-498F-8836-2F7CA6FE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11" name="קבוצה 10"/>
          <p:cNvGrpSpPr/>
          <p:nvPr/>
        </p:nvGrpSpPr>
        <p:grpSpPr>
          <a:xfrm>
            <a:off x="6156386" y="1577578"/>
            <a:ext cx="2987614" cy="1629226"/>
            <a:chOff x="6084168" y="4653136"/>
            <a:chExt cx="2987614" cy="1629226"/>
          </a:xfrm>
        </p:grpSpPr>
        <p:pic>
          <p:nvPicPr>
            <p:cNvPr id="12" name="תמונה 11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 t="16189"/>
            <a:stretch/>
          </p:blipFill>
          <p:spPr>
            <a:xfrm>
              <a:off x="6097523" y="4961416"/>
              <a:ext cx="2902251" cy="100811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084168" y="4653136"/>
              <a:ext cx="298761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>
                  <a:solidFill>
                    <a:srgbClr val="00B050"/>
                  </a:solidFill>
                </a:rPr>
                <a:t>"Bob"</a:t>
              </a:r>
              <a:r>
                <a:rPr lang="en-US" dirty="0"/>
                <a:t>         </a:t>
              </a:r>
              <a:r>
                <a:rPr lang="en-US" dirty="0">
                  <a:solidFill>
                    <a:srgbClr val="FF9900"/>
                  </a:solidFill>
                </a:rPr>
                <a:t>True</a:t>
              </a:r>
              <a:r>
                <a:rPr lang="en-US" dirty="0"/>
                <a:t>         35</a:t>
              </a:r>
              <a:endParaRPr lang="he-IL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91462" y="5913030"/>
              <a:ext cx="253146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str</a:t>
              </a:r>
              <a:r>
                <a:rPr lang="en-US" dirty="0">
                  <a:solidFill>
                    <a:srgbClr val="7030A0"/>
                  </a:solidFill>
                </a:rPr>
                <a:t>           bool           int</a:t>
              </a:r>
              <a:endParaRPr lang="he-IL" dirty="0">
                <a:solidFill>
                  <a:srgbClr val="7030A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23644" y="5518933"/>
              <a:ext cx="255711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 s               r            age</a:t>
              </a:r>
              <a:endParaRPr lang="he-IL" dirty="0">
                <a:solidFill>
                  <a:schemeClr val="accent3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Data Types in Python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996" y="1369282"/>
            <a:ext cx="6767324" cy="4875943"/>
          </a:xfrm>
        </p:spPr>
        <p:txBody>
          <a:bodyPr/>
          <a:lstStyle/>
          <a:p>
            <a:pPr marL="0" indent="0">
              <a:buNone/>
            </a:pPr>
            <a:r>
              <a:rPr lang="en-US" sz="2800" kern="1200" dirty="0">
                <a:latin typeface="Times New Roman" pitchFamily="18" charset="0"/>
                <a:cs typeface="Times New Roman" pitchFamily="18" charset="0"/>
              </a:rPr>
              <a:t>Commonly used built in data types:</a:t>
            </a:r>
          </a:p>
          <a:p>
            <a:pPr indent="196850"/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Numeric types: </a:t>
            </a:r>
            <a:r>
              <a:rPr lang="en-US" sz="2400" b="1" kern="1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kern="1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kern="1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US" sz="2400" b="1" kern="1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kern="1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complex</a:t>
            </a:r>
          </a:p>
          <a:p>
            <a:pPr indent="196850"/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Boolean: </a:t>
            </a:r>
            <a:r>
              <a:rPr lang="en-US" sz="2400" b="1" kern="1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bool</a:t>
            </a:r>
          </a:p>
          <a:p>
            <a:pPr indent="196850"/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String: </a:t>
            </a:r>
            <a:r>
              <a:rPr lang="en-US" sz="2400" b="1" kern="1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endParaRPr lang="en-US" sz="2400" b="1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  <a:defRPr/>
            </a:pPr>
            <a:endParaRPr lang="en-US" sz="2400" kern="12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sz="2800" kern="1200" dirty="0">
                <a:latin typeface="Times New Roman" pitchFamily="18" charset="0"/>
                <a:cs typeface="Times New Roman" pitchFamily="18" charset="0"/>
              </a:rPr>
              <a:t>Why do we need different types?</a:t>
            </a:r>
          </a:p>
          <a:p>
            <a:pPr eaLnBrk="1" hangingPunct="1">
              <a:defRPr/>
            </a:pPr>
            <a:r>
              <a:rPr lang="en-US" sz="2800" kern="1200" dirty="0">
                <a:latin typeface="Times New Roman" pitchFamily="18" charset="0"/>
                <a:cs typeface="Times New Roman" pitchFamily="18" charset="0"/>
              </a:rPr>
              <a:t>Saves memory</a:t>
            </a:r>
          </a:p>
          <a:p>
            <a:pPr eaLnBrk="1" hangingPunct="1">
              <a:defRPr/>
            </a:pPr>
            <a:r>
              <a:rPr lang="en-US" sz="2800" kern="1200" dirty="0">
                <a:latin typeface="Times New Roman" pitchFamily="18" charset="0"/>
                <a:cs typeface="Times New Roman" pitchFamily="18" charset="0"/>
              </a:rPr>
              <a:t>Execution speed</a:t>
            </a:r>
          </a:p>
          <a:p>
            <a:pPr eaLnBrk="1" hangingPunct="1">
              <a:defRPr/>
            </a:pPr>
            <a:r>
              <a:rPr lang="en-US" sz="2800" kern="1200" dirty="0">
                <a:latin typeface="Times New Roman" pitchFamily="18" charset="0"/>
                <a:cs typeface="Times New Roman" pitchFamily="18" charset="0"/>
              </a:rPr>
              <a:t>Types have different actions</a:t>
            </a:r>
          </a:p>
        </p:txBody>
      </p:sp>
      <p:grpSp>
        <p:nvGrpSpPr>
          <p:cNvPr id="2" name="קבוצה 24"/>
          <p:cNvGrpSpPr/>
          <p:nvPr/>
        </p:nvGrpSpPr>
        <p:grpSpPr>
          <a:xfrm>
            <a:off x="5795054" y="2276872"/>
            <a:ext cx="3348946" cy="3312368"/>
            <a:chOff x="2749644" y="2996952"/>
            <a:chExt cx="3348946" cy="3312368"/>
          </a:xfrm>
        </p:grpSpPr>
        <p:pic>
          <p:nvPicPr>
            <p:cNvPr id="58370" name="Picture 2" descr="http://interactivepython.org/runestone/static/Duke_CompSci101/_images/refdiagram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9644" y="2996952"/>
              <a:ext cx="3348946" cy="2756917"/>
            </a:xfrm>
            <a:prstGeom prst="rect">
              <a:avLst/>
            </a:prstGeom>
            <a:noFill/>
          </p:spPr>
        </p:pic>
        <p:grpSp>
          <p:nvGrpSpPr>
            <p:cNvPr id="3" name="קבוצה 23"/>
            <p:cNvGrpSpPr/>
            <p:nvPr/>
          </p:nvGrpSpPr>
          <p:grpSpPr>
            <a:xfrm>
              <a:off x="3275856" y="5733256"/>
              <a:ext cx="2232248" cy="576064"/>
              <a:chOff x="3275856" y="5733256"/>
              <a:chExt cx="2232248" cy="576064"/>
            </a:xfrm>
          </p:grpSpPr>
          <p:grpSp>
            <p:nvGrpSpPr>
              <p:cNvPr id="4" name="קבוצה 13"/>
              <p:cNvGrpSpPr/>
              <p:nvPr/>
            </p:nvGrpSpPr>
            <p:grpSpPr>
              <a:xfrm>
                <a:off x="4654774" y="5768151"/>
                <a:ext cx="853330" cy="541169"/>
                <a:chOff x="7020272" y="3637376"/>
                <a:chExt cx="936104" cy="519351"/>
              </a:xfrm>
            </p:grpSpPr>
            <p:sp>
              <p:nvSpPr>
                <p:cNvPr id="11" name="אליפסה 10"/>
                <p:cNvSpPr/>
                <p:nvPr/>
              </p:nvSpPr>
              <p:spPr bwMode="auto">
                <a:xfrm>
                  <a:off x="7020272" y="3637376"/>
                  <a:ext cx="936104" cy="519351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7164288" y="3717032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/>
                    <a:t>True</a:t>
                  </a:r>
                  <a:endParaRPr lang="he-IL" dirty="0"/>
                </a:p>
              </p:txBody>
            </p:sp>
          </p:grpSp>
          <p:sp>
            <p:nvSpPr>
              <p:cNvPr id="21" name="צורה חופשית 20"/>
              <p:cNvSpPr/>
              <p:nvPr/>
            </p:nvSpPr>
            <p:spPr bwMode="auto">
              <a:xfrm>
                <a:off x="3523335" y="5864550"/>
                <a:ext cx="1264689" cy="369332"/>
              </a:xfrm>
              <a:custGeom>
                <a:avLst/>
                <a:gdLst>
                  <a:gd name="connsiteX0" fmla="*/ 0 w 1387365"/>
                  <a:gd name="connsiteY0" fmla="*/ 26276 h 191814"/>
                  <a:gd name="connsiteX1" fmla="*/ 599090 w 1387365"/>
                  <a:gd name="connsiteY1" fmla="*/ 26276 h 191814"/>
                  <a:gd name="connsiteX2" fmla="*/ 315310 w 1387365"/>
                  <a:gd name="connsiteY2" fmla="*/ 183931 h 191814"/>
                  <a:gd name="connsiteX3" fmla="*/ 1229710 w 1387365"/>
                  <a:gd name="connsiteY3" fmla="*/ 73572 h 191814"/>
                  <a:gd name="connsiteX4" fmla="*/ 1261241 w 1387365"/>
                  <a:gd name="connsiteY4" fmla="*/ 73572 h 191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7365" h="191814">
                    <a:moveTo>
                      <a:pt x="0" y="26276"/>
                    </a:moveTo>
                    <a:cubicBezTo>
                      <a:pt x="273269" y="13138"/>
                      <a:pt x="546538" y="0"/>
                      <a:pt x="599090" y="26276"/>
                    </a:cubicBezTo>
                    <a:cubicBezTo>
                      <a:pt x="651642" y="52552"/>
                      <a:pt x="210207" y="176048"/>
                      <a:pt x="315310" y="183931"/>
                    </a:cubicBezTo>
                    <a:cubicBezTo>
                      <a:pt x="420413" y="191814"/>
                      <a:pt x="1072055" y="91965"/>
                      <a:pt x="1229710" y="73572"/>
                    </a:cubicBezTo>
                    <a:cubicBezTo>
                      <a:pt x="1387365" y="55179"/>
                      <a:pt x="1324303" y="64375"/>
                      <a:pt x="1261241" y="73572"/>
                    </a:cubicBezTo>
                  </a:path>
                </a:pathLst>
              </a:custGeom>
              <a:no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he-IL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275856" y="573325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b</a:t>
                </a:r>
                <a:endParaRPr lang="he-IL" dirty="0"/>
              </a:p>
            </p:txBody>
          </p:sp>
        </p:grpSp>
      </p:grp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xmlns="" id="{39560349-1ACA-4163-A022-A833A635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Hands On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C196F34A-8C3C-4212-B60F-C537B2C1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8FA854B-4086-4A29-B5B8-4B8A05A67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050"/>
          <a:stretch/>
        </p:blipFill>
        <p:spPr>
          <a:xfrm>
            <a:off x="1043608" y="1340768"/>
            <a:ext cx="7200800" cy="45813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 ‘type’ command returns the type of a variable/expression</a:t>
            </a:r>
            <a:endParaRPr lang="he-IL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59632" y="1927373"/>
            <a:ext cx="7427168" cy="4525963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cs typeface="Arial" pitchFamily="34" charset="0"/>
              </a:rPr>
              <a:t>type</a:t>
            </a:r>
            <a:r>
              <a:rPr lang="en-US" sz="2400" dirty="0">
                <a:cs typeface="Arial" pitchFamily="34" charset="0"/>
              </a:rPr>
              <a:t>(4)        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FF"/>
                </a:solidFill>
                <a:cs typeface="Arial" pitchFamily="34" charset="0"/>
              </a:rPr>
              <a:t>&lt;class 'int'&gt; </a:t>
            </a:r>
          </a:p>
          <a:p>
            <a:pPr>
              <a:buNone/>
              <a:defRPr/>
            </a:pPr>
            <a:endParaRPr lang="en-US" sz="2400" dirty="0">
              <a:solidFill>
                <a:srgbClr val="C00000"/>
              </a:solidFill>
              <a:cs typeface="Arial" pitchFamily="34" charset="0"/>
            </a:endParaRPr>
          </a:p>
          <a:p>
            <a:pPr>
              <a:buNone/>
              <a:defRPr/>
            </a:pP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cs typeface="Arial" pitchFamily="34" charset="0"/>
              </a:rPr>
              <a:t>type</a:t>
            </a:r>
            <a:r>
              <a:rPr lang="en-US" sz="2400" dirty="0">
                <a:cs typeface="Arial" pitchFamily="34" charset="0"/>
              </a:rPr>
              <a:t>(3.14159)        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FF"/>
                </a:solidFill>
                <a:cs typeface="Arial" pitchFamily="34" charset="0"/>
              </a:rPr>
              <a:t>&lt;class 'float'&gt; </a:t>
            </a:r>
          </a:p>
          <a:p>
            <a:pPr>
              <a:buFontTx/>
              <a:buNone/>
              <a:defRPr/>
            </a:pPr>
            <a:endParaRPr lang="en-US" sz="2400" dirty="0">
              <a:solidFill>
                <a:srgbClr val="0E29AE"/>
              </a:solidFill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he-IL" sz="2400" dirty="0">
              <a:cs typeface="Arial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xmlns="" id="{C01BFE76-5B6F-4E7F-AC26-67C025B4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הסבר מלבני 3"/>
          <p:cNvSpPr/>
          <p:nvPr/>
        </p:nvSpPr>
        <p:spPr bwMode="auto">
          <a:xfrm>
            <a:off x="4067944" y="1908072"/>
            <a:ext cx="2095445" cy="369332"/>
          </a:xfrm>
          <a:prstGeom prst="wedgeRectCallout">
            <a:avLst>
              <a:gd name="adj1" fmla="val -96207"/>
              <a:gd name="adj2" fmla="val 5349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An integer number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הסבר מלבני 6"/>
          <p:cNvSpPr/>
          <p:nvPr/>
        </p:nvSpPr>
        <p:spPr bwMode="auto">
          <a:xfrm>
            <a:off x="4788024" y="3136272"/>
            <a:ext cx="3147080" cy="369332"/>
          </a:xfrm>
          <a:prstGeom prst="wedgeRectCallout">
            <a:avLst>
              <a:gd name="adj1" fmla="val -77717"/>
              <a:gd name="adj2" fmla="val 3774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A real number (floating point)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Variables and Assignments</a:t>
            </a:r>
            <a:endParaRPr lang="he-IL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592622"/>
          </a:xfrm>
        </p:spPr>
        <p:txBody>
          <a:bodyPr/>
          <a:lstStyle/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sz="2400" dirty="0">
                <a:solidFill>
                  <a:srgbClr val="800000"/>
                </a:solidFill>
                <a:cs typeface="Arial" charset="0"/>
              </a:rPr>
              <a:t>&gt;&gt;&gt;</a:t>
            </a:r>
            <a:r>
              <a:rPr lang="en-US" sz="2400" dirty="0">
                <a:cs typeface="Arial" charset="0"/>
              </a:rPr>
              <a:t> n = 10</a:t>
            </a: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sz="2400" dirty="0">
                <a:solidFill>
                  <a:srgbClr val="800000"/>
                </a:solidFill>
                <a:cs typeface="Arial" charset="0"/>
              </a:rPr>
              <a:t>&gt;&gt;&gt;</a:t>
            </a:r>
            <a:r>
              <a:rPr lang="en-US" sz="2400" dirty="0">
                <a:cs typeface="Arial" charset="0"/>
              </a:rPr>
              <a:t> m = (10 + 4) * 5</a:t>
            </a:r>
          </a:p>
          <a:p>
            <a:pPr>
              <a:spcBef>
                <a:spcPts val="600"/>
              </a:spcBef>
              <a:buFontTx/>
              <a:buNone/>
              <a:defRPr/>
            </a:pPr>
            <a:endParaRPr lang="en-US" sz="2400" dirty="0">
              <a:cs typeface="Arial" charset="0"/>
            </a:endParaRPr>
          </a:p>
          <a:p>
            <a:pPr>
              <a:spcBef>
                <a:spcPts val="600"/>
              </a:spcBef>
              <a:buFontTx/>
              <a:buNone/>
              <a:defRPr/>
            </a:pPr>
            <a:endParaRPr lang="en-US" sz="2400" dirty="0">
              <a:cs typeface="Arial" charset="0"/>
            </a:endParaRP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sz="2800" b="1" dirty="0">
                <a:cs typeface="Arial" charset="0"/>
              </a:rPr>
              <a:t>The interpreter:</a:t>
            </a:r>
          </a:p>
          <a:p>
            <a:pPr>
              <a:spcBef>
                <a:spcPts val="600"/>
              </a:spcBef>
              <a:buFontTx/>
              <a:buNone/>
              <a:defRPr/>
            </a:pPr>
            <a:endParaRPr lang="en-US" sz="1600" dirty="0">
              <a:cs typeface="Arial" charset="0"/>
            </a:endParaRP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sz="2400" dirty="0">
                <a:cs typeface="Arial" charset="0"/>
              </a:rPr>
              <a:t>1. Evaluates the </a:t>
            </a:r>
            <a:r>
              <a:rPr lang="en-US" sz="2400" b="1" dirty="0">
                <a:solidFill>
                  <a:srgbClr val="00B050"/>
                </a:solidFill>
                <a:cs typeface="Arial" charset="0"/>
              </a:rPr>
              <a:t>expression</a:t>
            </a:r>
            <a:r>
              <a:rPr lang="en-US" sz="2400" dirty="0">
                <a:cs typeface="Arial" charset="0"/>
              </a:rPr>
              <a:t> </a:t>
            </a: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sz="2400" dirty="0">
                <a:cs typeface="Arial" charset="0"/>
              </a:rPr>
              <a:t>2. Assigns its value to the </a:t>
            </a:r>
            <a:r>
              <a:rPr lang="en-US" sz="2400" b="1" dirty="0">
                <a:solidFill>
                  <a:srgbClr val="00B050"/>
                </a:solidFill>
                <a:cs typeface="Arial" charset="0"/>
              </a:rPr>
              <a:t>variable</a:t>
            </a:r>
            <a:r>
              <a:rPr lang="en-US" sz="2400" dirty="0">
                <a:cs typeface="Arial" charset="0"/>
              </a:rPr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09482" y="3357438"/>
            <a:ext cx="1008062" cy="9366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22369" y="3357438"/>
            <a:ext cx="935038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5344" y="3212976"/>
            <a:ext cx="431800" cy="360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9344" y="3212976"/>
            <a:ext cx="431800" cy="360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מציין מיקום של מספר שקופית 7">
            <a:extLst>
              <a:ext uri="{FF2B5EF4-FFF2-40B4-BE49-F238E27FC236}">
                <a16:creationId xmlns:a16="http://schemas.microsoft.com/office/drawing/2014/main" xmlns="" id="{CF40C6FD-A560-41F5-9938-1F5930F5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8421A93-9372-4EB1-866F-934ABAE8237A}"/>
              </a:ext>
            </a:extLst>
          </p:cNvPr>
          <p:cNvSpPr txBox="1"/>
          <p:nvPr/>
        </p:nvSpPr>
        <p:spPr>
          <a:xfrm>
            <a:off x="3779912" y="1562100"/>
            <a:ext cx="5040560" cy="9079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sz="2400" b="1" dirty="0">
                <a:cs typeface="Arial" charset="0"/>
              </a:rPr>
              <a:t>Left-hand side is a </a:t>
            </a:r>
            <a:r>
              <a:rPr lang="en-US" sz="2400" b="1" dirty="0">
                <a:solidFill>
                  <a:srgbClr val="0E29AE"/>
                </a:solidFill>
                <a:cs typeface="Arial" charset="0"/>
              </a:rPr>
              <a:t>variable</a:t>
            </a:r>
            <a:r>
              <a:rPr lang="en-US" sz="2400" b="1" dirty="0">
                <a:cs typeface="Arial" charset="0"/>
              </a:rPr>
              <a:t>. </a:t>
            </a: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sz="2400" b="1" dirty="0">
                <a:cs typeface="Arial" charset="0"/>
              </a:rPr>
              <a:t>Right-hand side is an </a:t>
            </a:r>
            <a:r>
              <a:rPr lang="en-US" sz="2400" b="1" dirty="0">
                <a:solidFill>
                  <a:srgbClr val="0E29AE"/>
                </a:solidFill>
                <a:cs typeface="Arial" charset="0"/>
              </a:rPr>
              <a:t>expression</a:t>
            </a:r>
            <a:r>
              <a:rPr lang="en-US" sz="2400" b="1" dirty="0">
                <a:cs typeface="Arial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B8545AC-48EE-4F24-AC30-74B968A568FD}"/>
              </a:ext>
            </a:extLst>
          </p:cNvPr>
          <p:cNvSpPr/>
          <p:nvPr/>
        </p:nvSpPr>
        <p:spPr>
          <a:xfrm>
            <a:off x="457200" y="5661248"/>
            <a:ext cx="7355160" cy="907941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sz="2400" b="1" dirty="0">
                <a:solidFill>
                  <a:srgbClr val="0E29AE"/>
                </a:solidFill>
                <a:cs typeface="Arial" charset="0"/>
              </a:rPr>
              <a:t>Variable's name </a:t>
            </a:r>
            <a:r>
              <a:rPr lang="en-US" sz="2400" dirty="0">
                <a:cs typeface="Arial" charset="0"/>
              </a:rPr>
              <a:t>-</a:t>
            </a:r>
            <a:r>
              <a:rPr lang="en-US" sz="2400" dirty="0">
                <a:solidFill>
                  <a:srgbClr val="0E29AE"/>
                </a:solidFill>
                <a:cs typeface="Arial" charset="0"/>
              </a:rPr>
              <a:t> </a:t>
            </a:r>
            <a:r>
              <a:rPr lang="en-US" sz="2400" dirty="0">
                <a:cs typeface="Arial" charset="0"/>
              </a:rPr>
              <a:t>a sequence of letters and digits, </a:t>
            </a: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sz="2400" dirty="0">
                <a:cs typeface="Arial" charset="0"/>
              </a:rPr>
              <a:t>	starting with a letter.</a:t>
            </a:r>
            <a:endParaRPr lang="he-IL" sz="24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Variables and Assignments:</a:t>
            </a:r>
            <a:br>
              <a:rPr lang="en-US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An Example</a:t>
            </a:r>
            <a:endParaRPr lang="he-IL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22920" y="1711349"/>
            <a:ext cx="6933456" cy="5010126"/>
          </a:xfrm>
        </p:spPr>
        <p:txBody>
          <a:bodyPr>
            <a:noAutofit/>
          </a:bodyPr>
          <a:lstStyle/>
          <a:p>
            <a:pPr>
              <a:buFontTx/>
              <a:buNone/>
              <a:defRPr/>
            </a:pPr>
            <a:r>
              <a:rPr lang="en-US" sz="2200" dirty="0">
                <a:cs typeface="Arial" pitchFamily="34" charset="0"/>
              </a:rPr>
              <a:t>Changing the </a:t>
            </a:r>
            <a:r>
              <a:rPr lang="en-US" sz="2200" b="1" dirty="0">
                <a:solidFill>
                  <a:srgbClr val="00B050"/>
                </a:solidFill>
                <a:cs typeface="Arial" pitchFamily="34" charset="0"/>
              </a:rPr>
              <a:t>value</a:t>
            </a:r>
            <a:r>
              <a:rPr lang="en-US" sz="2200" dirty="0">
                <a:solidFill>
                  <a:srgbClr val="0E29AE"/>
                </a:solidFill>
                <a:cs typeface="Arial" pitchFamily="34" charset="0"/>
              </a:rPr>
              <a:t> </a:t>
            </a:r>
            <a:r>
              <a:rPr lang="en-US" sz="2200" dirty="0">
                <a:cs typeface="Arial" pitchFamily="34" charset="0"/>
              </a:rPr>
              <a:t>of a variable:</a:t>
            </a:r>
          </a:p>
          <a:p>
            <a:pPr>
              <a:buFontTx/>
              <a:buNone/>
              <a:defRPr/>
            </a:pPr>
            <a:r>
              <a:rPr lang="en-US" sz="22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200" dirty="0">
                <a:cs typeface="Arial" pitchFamily="34" charset="0"/>
              </a:rPr>
              <a:t> n = 11</a:t>
            </a:r>
          </a:p>
          <a:p>
            <a:pPr>
              <a:buFontTx/>
              <a:buNone/>
              <a:defRPr/>
            </a:pPr>
            <a:r>
              <a:rPr lang="en-US" sz="22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200" dirty="0">
                <a:cs typeface="Arial" pitchFamily="34" charset="0"/>
              </a:rPr>
              <a:t> n</a:t>
            </a:r>
          </a:p>
          <a:p>
            <a:pPr>
              <a:buFontTx/>
              <a:buNone/>
              <a:defRPr/>
            </a:pPr>
            <a:r>
              <a:rPr lang="he-IL" sz="2200" dirty="0">
                <a:solidFill>
                  <a:srgbClr val="0000FF"/>
                </a:solidFill>
                <a:cs typeface="Arial" pitchFamily="34" charset="0"/>
              </a:rPr>
              <a:t>11</a:t>
            </a:r>
          </a:p>
          <a:p>
            <a:pPr>
              <a:buFontTx/>
              <a:buNone/>
              <a:defRPr/>
            </a:pPr>
            <a:r>
              <a:rPr lang="en-US" sz="2200" dirty="0">
                <a:cs typeface="Arial" pitchFamily="34" charset="0"/>
              </a:rPr>
              <a:t>Changing the </a:t>
            </a:r>
            <a:r>
              <a:rPr lang="en-US" sz="2200" b="1" dirty="0">
                <a:solidFill>
                  <a:srgbClr val="00B050"/>
                </a:solidFill>
                <a:cs typeface="Arial" pitchFamily="34" charset="0"/>
              </a:rPr>
              <a:t>type</a:t>
            </a:r>
            <a:r>
              <a:rPr lang="en-US" sz="2200" dirty="0">
                <a:solidFill>
                  <a:srgbClr val="00B050"/>
                </a:solidFill>
                <a:cs typeface="Arial" pitchFamily="34" charset="0"/>
              </a:rPr>
              <a:t> </a:t>
            </a:r>
            <a:r>
              <a:rPr lang="en-US" sz="2200" dirty="0">
                <a:cs typeface="Arial" pitchFamily="34" charset="0"/>
              </a:rPr>
              <a:t>of a variable:</a:t>
            </a:r>
          </a:p>
          <a:p>
            <a:pPr>
              <a:buFontTx/>
              <a:buNone/>
              <a:defRPr/>
            </a:pPr>
            <a:r>
              <a:rPr lang="en-US" sz="22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200" dirty="0">
                <a:cs typeface="Arial" pitchFamily="34" charset="0"/>
              </a:rPr>
              <a:t> n = 1.3141</a:t>
            </a:r>
          </a:p>
          <a:p>
            <a:pPr>
              <a:buFontTx/>
              <a:buNone/>
              <a:defRPr/>
            </a:pPr>
            <a:r>
              <a:rPr lang="en-US" sz="22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200" dirty="0">
                <a:cs typeface="Arial" pitchFamily="34" charset="0"/>
              </a:rPr>
              <a:t> n</a:t>
            </a:r>
          </a:p>
          <a:p>
            <a:pPr>
              <a:buFontTx/>
              <a:buNone/>
              <a:defRPr/>
            </a:pPr>
            <a:r>
              <a:rPr lang="he-IL" sz="2200" dirty="0">
                <a:solidFill>
                  <a:srgbClr val="0000FF"/>
                </a:solidFill>
                <a:cs typeface="Arial" pitchFamily="34" charset="0"/>
              </a:rPr>
              <a:t>1.3141</a:t>
            </a:r>
            <a:endParaRPr lang="en-US" sz="2200" dirty="0">
              <a:solidFill>
                <a:srgbClr val="0000FF"/>
              </a:solidFill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200" dirty="0">
                <a:cs typeface="Arial" pitchFamily="34" charset="0"/>
              </a:rPr>
              <a:t>Variables can be used in </a:t>
            </a:r>
            <a:r>
              <a:rPr lang="en-US" sz="2200" b="1" dirty="0">
                <a:solidFill>
                  <a:srgbClr val="00B050"/>
                </a:solidFill>
                <a:cs typeface="Arial" pitchFamily="34" charset="0"/>
              </a:rPr>
              <a:t>expressions</a:t>
            </a:r>
            <a:r>
              <a:rPr lang="en-US" sz="2200" dirty="0"/>
              <a:t>:</a:t>
            </a:r>
          </a:p>
          <a:p>
            <a:pPr>
              <a:buFontTx/>
              <a:buNone/>
              <a:defRPr/>
            </a:pPr>
            <a:r>
              <a:rPr lang="en-US" sz="22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200" dirty="0">
                <a:cs typeface="Arial" pitchFamily="34" charset="0"/>
              </a:rPr>
              <a:t> pi = 3.14159</a:t>
            </a:r>
          </a:p>
          <a:p>
            <a:pPr>
              <a:buFontTx/>
              <a:buNone/>
              <a:defRPr/>
            </a:pPr>
            <a:r>
              <a:rPr lang="en-US" sz="22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200" dirty="0">
                <a:cs typeface="Arial" pitchFamily="34" charset="0"/>
              </a:rPr>
              <a:t> pi * 2 + 1</a:t>
            </a:r>
          </a:p>
          <a:p>
            <a:pPr>
              <a:buFontTx/>
              <a:buNone/>
              <a:defRPr/>
            </a:pPr>
            <a:r>
              <a:rPr lang="he-IL" sz="2200" dirty="0">
                <a:solidFill>
                  <a:srgbClr val="0000FF"/>
                </a:solidFill>
                <a:cs typeface="Arial" pitchFamily="34" charset="0"/>
              </a:rPr>
              <a:t>7.28318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xmlns="" id="{329AA8D9-B86D-4320-8479-CBC692EB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Course websites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81000" y="1124744"/>
            <a:ext cx="8583488" cy="55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b="1" u="sng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Course website:</a:t>
            </a:r>
            <a:r>
              <a:rPr lang="en-US" sz="24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3399"/>
                </a:solidFill>
                <a:cs typeface="Arial" panose="020B0604020202020204" pitchFamily="34" charset="0"/>
                <a:hlinkClick r:id="rId3"/>
              </a:rPr>
              <a:t>http://courses.cs.tau.ac.il/pyProg/1920a/</a:t>
            </a:r>
            <a:endParaRPr lang="en-US" dirty="0">
              <a:solidFill>
                <a:srgbClr val="003399"/>
              </a:solidFill>
              <a:cs typeface="Arial" panose="020B0604020202020204" pitchFamily="34" charset="0"/>
              <a:hlinkClick r:id="rId4"/>
            </a:endParaRPr>
          </a:p>
          <a:p>
            <a:pPr marL="1200150" lvl="2" indent="-28575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 marL="1200150" lvl="2" indent="-28575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Course schedule</a:t>
            </a:r>
          </a:p>
          <a:p>
            <a:pPr marL="1200150" lvl="2" indent="-28575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Lecture and recitation presentations</a:t>
            </a:r>
          </a:p>
          <a:p>
            <a:pPr marL="1200150" lvl="2" indent="-28575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Code examples</a:t>
            </a:r>
          </a:p>
          <a:p>
            <a:pPr marL="1200150" lvl="2" indent="-28575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Assignments</a:t>
            </a:r>
          </a:p>
          <a:p>
            <a:pPr marL="1200150" lvl="2" indent="-28575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Homework guidelines</a:t>
            </a:r>
          </a:p>
          <a:p>
            <a:pPr marL="285750" indent="-285750">
              <a:spcBef>
                <a:spcPct val="20000"/>
              </a:spcBef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b="1" u="sng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MOODLE website:</a:t>
            </a:r>
            <a:r>
              <a:rPr lang="en-US" sz="24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3399"/>
                </a:solidFill>
                <a:latin typeface="+mj-lt"/>
                <a:cs typeface="Times New Roman" pitchFamily="18" charset="0"/>
                <a:hlinkClick r:id="rId5"/>
              </a:rPr>
              <a:t>https://moodle.tau.ac.il/course/view.php?id=509182099</a:t>
            </a:r>
            <a:endParaRPr lang="en-US" sz="1600" dirty="0">
              <a:solidFill>
                <a:srgbClr val="003399"/>
              </a:solidFill>
              <a:latin typeface="+mj-lt"/>
              <a:cs typeface="Times New Roman" pitchFamily="18" charset="0"/>
            </a:endParaRPr>
          </a:p>
          <a:p>
            <a:pPr marL="1200150" lvl="2" indent="-28575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Homework submissions</a:t>
            </a:r>
          </a:p>
          <a:p>
            <a:pPr marL="1200150" lvl="2" indent="-28575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Forums (General + assignment specific)</a:t>
            </a:r>
          </a:p>
          <a:p>
            <a:pPr marL="285750" indent="-285750">
              <a:spcBef>
                <a:spcPct val="20000"/>
              </a:spcBef>
            </a:pPr>
            <a:endParaRPr lang="en-US" sz="3600" dirty="0">
              <a:solidFill>
                <a:srgbClr val="003399"/>
              </a:solidFill>
              <a:latin typeface="Times New Roman" pitchFamily="18" charset="0"/>
              <a:cs typeface="Arial" panose="020B0604020202020204" pitchFamily="34" charset="0"/>
            </a:endParaRPr>
          </a:p>
          <a:p>
            <a:pPr marL="285750" indent="-285750">
              <a:spcBef>
                <a:spcPct val="20000"/>
              </a:spcBef>
            </a:pPr>
            <a:endParaRPr lang="en-US" sz="24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xmlns="" id="{0E4F3D92-7820-4DD3-BC18-FBE1A464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Variables and Assignments – Cont.	</a:t>
            </a:r>
            <a:endParaRPr lang="he-IL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1"/>
          </p:nvPr>
        </p:nvSpPr>
        <p:spPr>
          <a:xfrm>
            <a:off x="662880" y="1639341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>
                <a:cs typeface="Arial" pitchFamily="34" charset="0"/>
              </a:rPr>
              <a:t>Referring to 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</a:rPr>
              <a:t>undefined variables </a:t>
            </a:r>
            <a:r>
              <a:rPr lang="en-US" sz="2400" dirty="0">
                <a:cs typeface="Arial" pitchFamily="34" charset="0"/>
              </a:rPr>
              <a:t>leads to runtime error</a:t>
            </a:r>
          </a:p>
          <a:p>
            <a:pPr>
              <a:buFontTx/>
              <a:buNone/>
            </a:pPr>
            <a:endParaRPr lang="en-US" sz="2400" dirty="0"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check_this</a:t>
            </a:r>
            <a:endParaRPr lang="en-US" sz="2400" dirty="0"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rgbClr val="FF0000"/>
                </a:solidFill>
                <a:cs typeface="Arial" pitchFamily="34" charset="0"/>
              </a:rPr>
              <a:t>Traceback (most recent call last):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FF0000"/>
                </a:solidFill>
                <a:cs typeface="Arial" pitchFamily="34" charset="0"/>
              </a:rPr>
              <a:t>  File "&lt;pyshell#6&gt;", line 1, in &lt;module&gt;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FF0000"/>
                </a:solidFill>
                <a:cs typeface="Arial" pitchFamily="34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cs typeface="Arial" pitchFamily="34" charset="0"/>
              </a:rPr>
              <a:t>check_this</a:t>
            </a:r>
            <a:endParaRPr lang="en-US" sz="2400" dirty="0">
              <a:solidFill>
                <a:srgbClr val="FF0000"/>
              </a:solidFill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err="1">
                <a:solidFill>
                  <a:srgbClr val="FF0000"/>
                </a:solidFill>
                <a:cs typeface="Arial" pitchFamily="34" charset="0"/>
              </a:rPr>
              <a:t>NameError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</a:rPr>
              <a:t>: name '</a:t>
            </a:r>
            <a:r>
              <a:rPr lang="en-US" sz="2400" dirty="0" err="1">
                <a:solidFill>
                  <a:srgbClr val="FF0000"/>
                </a:solidFill>
                <a:cs typeface="Arial" pitchFamily="34" charset="0"/>
              </a:rPr>
              <a:t>check_this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</a:rPr>
              <a:t>' is not defined	</a:t>
            </a:r>
            <a:endParaRPr lang="he-IL" sz="24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91E1705A-3441-4F61-B77A-5F4277A3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Arithmetic Operators </a:t>
            </a:r>
          </a:p>
        </p:txBody>
      </p:sp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67694"/>
              </p:ext>
            </p:extLst>
          </p:nvPr>
        </p:nvGraphicFramePr>
        <p:xfrm>
          <a:off x="395536" y="1196752"/>
          <a:ext cx="835292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2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07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85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Operator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</a:t>
                      </a:r>
                      <a:r>
                        <a:rPr lang="en-US" sz="2400" baseline="0" dirty="0"/>
                        <a:t>+ 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Sum of x and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 </a:t>
                      </a:r>
                      <a:r>
                        <a:rPr lang="en-US" sz="2400" baseline="0" dirty="0"/>
                        <a:t>- 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Subtracts</a:t>
                      </a:r>
                      <a:r>
                        <a:rPr lang="en-US" sz="2400" baseline="0" dirty="0"/>
                        <a:t> y from x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 </a:t>
                      </a:r>
                      <a:r>
                        <a:rPr lang="en-US" sz="2400" baseline="0" dirty="0"/>
                        <a:t>* 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Multiplies x by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 </a:t>
                      </a:r>
                      <a:r>
                        <a:rPr lang="en-US" sz="2400" baseline="0" dirty="0"/>
                        <a:t>** 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to the power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 </a:t>
                      </a:r>
                      <a:r>
                        <a:rPr lang="en-US" sz="2400" baseline="0" dirty="0"/>
                        <a:t>/ 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Divides</a:t>
                      </a:r>
                      <a:r>
                        <a:rPr lang="en-US" sz="2400" baseline="0" dirty="0"/>
                        <a:t> x by y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//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 //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Integer division of x by y</a:t>
                      </a:r>
                      <a:r>
                        <a:rPr lang="en-US" sz="2400" dirty="0" smtClean="0"/>
                        <a:t>:</a:t>
                      </a:r>
                      <a:r>
                        <a:rPr lang="en-US" sz="2400" baseline="0" dirty="0" smtClean="0"/>
                        <a:t> returns the floor of the division(rounded to the nearest integer below the division value).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842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 </a:t>
                      </a:r>
                      <a:r>
                        <a:rPr lang="en-US" sz="2400" baseline="0" dirty="0"/>
                        <a:t>% 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Modulo: </a:t>
                      </a:r>
                      <a:r>
                        <a:rPr lang="en-US" sz="2400" baseline="0" dirty="0"/>
                        <a:t>the remainder of dividing x by y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xmlns="" id="{538FDA1E-D4C1-4F21-A870-5CA8D9CB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48B23-5E74-4B68-BA93-7C9DDA3A5484}" type="slidenum">
              <a:rPr lang="ar-SA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מלבן 3"/>
          <p:cNvSpPr/>
          <p:nvPr/>
        </p:nvSpPr>
        <p:spPr>
          <a:xfrm>
            <a:off x="1619672" y="6080408"/>
            <a:ext cx="5482952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cs typeface="Arial" pitchFamily="34" charset="0"/>
              </a:rPr>
              <a:t>What’s the type of 8/5 ?  And of 8//5 ?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Playing with Variables </a:t>
            </a: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609600" y="914400"/>
            <a:ext cx="3429000" cy="57549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a = 3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a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0000FF"/>
                </a:solidFill>
                <a:cs typeface="Arial" pitchFamily="34" charset="0"/>
              </a:rPr>
              <a:t>3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b = 5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b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0000FF"/>
                </a:solidFill>
                <a:cs typeface="Arial" pitchFamily="34" charset="0"/>
              </a:rPr>
              <a:t>5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c = a + b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c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0000FF"/>
                </a:solidFill>
                <a:cs typeface="Arial" pitchFamily="34" charset="0"/>
              </a:rPr>
              <a:t>8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c = c * 2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c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0000FF"/>
                </a:solidFill>
                <a:cs typeface="Arial" pitchFamily="34" charset="0"/>
              </a:rPr>
              <a:t>16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b**a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0000FF"/>
                </a:solidFill>
                <a:cs typeface="Arial" pitchFamily="34" charset="0"/>
              </a:rPr>
              <a:t>125</a:t>
            </a:r>
          </a:p>
        </p:txBody>
      </p:sp>
      <p:sp>
        <p:nvSpPr>
          <p:cNvPr id="45061" name="Rectangle 3"/>
          <p:cNvSpPr>
            <a:spLocks noChangeArrowheads="1"/>
          </p:cNvSpPr>
          <p:nvPr/>
        </p:nvSpPr>
        <p:spPr bwMode="auto">
          <a:xfrm>
            <a:off x="4495800" y="914400"/>
            <a:ext cx="3429000" cy="57549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b / a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FF"/>
                </a:solidFill>
                <a:cs typeface="Arial" pitchFamily="34" charset="0"/>
              </a:rPr>
              <a:t>1.6666666666666667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b // a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FF"/>
                </a:solidFill>
                <a:cs typeface="Arial" pitchFamily="34" charset="0"/>
              </a:rPr>
              <a:t>1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b % a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FF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xmlns="" id="{A25FE51A-AF7D-4D27-9DF4-A0568DDA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48B23-5E74-4B68-BA93-7C9DDA3A5484}" type="slidenum">
              <a:rPr lang="ar-SA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solidFill>
                  <a:srgbClr val="CC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Strings</a:t>
            </a:r>
            <a:endParaRPr lang="he-IL" kern="1200" dirty="0">
              <a:solidFill>
                <a:srgbClr val="CC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String variables are used to save text. </a:t>
            </a:r>
          </a:p>
          <a:p>
            <a:pPr>
              <a:defRPr/>
            </a:pPr>
            <a:r>
              <a:rPr lang="en-US" kern="1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An ordered sequence of characters.</a:t>
            </a:r>
          </a:p>
          <a:p>
            <a:pPr>
              <a:defRPr/>
            </a:pPr>
            <a:endParaRPr lang="en-US" dirty="0">
              <a:cs typeface="Arial" pitchFamily="34" charset="0"/>
            </a:endParaRPr>
          </a:p>
          <a:p>
            <a:pPr marL="0" indent="0">
              <a:buFontTx/>
              <a:buNone/>
              <a:defRPr/>
            </a:pPr>
            <a:endParaRPr lang="he-IL" dirty="0">
              <a:cs typeface="Arial" pitchFamily="34" charset="0"/>
            </a:endParaRP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xmlns="" id="{CF5C4914-E7BA-4D8D-8E73-64D1FF8F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29" y="3102422"/>
            <a:ext cx="4392488" cy="24493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C210A44-E9D0-4408-B760-94FA529DDE93}"/>
              </a:ext>
            </a:extLst>
          </p:cNvPr>
          <p:cNvSpPr/>
          <p:nvPr/>
        </p:nvSpPr>
        <p:spPr>
          <a:xfrm>
            <a:off x="611560" y="328498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 =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"Hello"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(s)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Hello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(s[0])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(s[-2])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457200" y="381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Strings Indices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303FEAF0-6854-4331-9560-1437D8E8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AA103AD-71DC-4A16-B9F5-BC64FC2BC30D}"/>
              </a:ext>
            </a:extLst>
          </p:cNvPr>
          <p:cNvSpPr/>
          <p:nvPr/>
        </p:nvSpPr>
        <p:spPr>
          <a:xfrm>
            <a:off x="1115616" y="1127210"/>
            <a:ext cx="6048672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.find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a[0]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a[1]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a[-1]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a[4]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a[5]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"&lt;pyshell#29&gt;", line 1, in &lt;module&gt;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a[5]</a:t>
            </a:r>
          </a:p>
          <a:p>
            <a:pPr>
              <a:spcBef>
                <a:spcPts val="0"/>
              </a:spcBef>
            </a:pP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 index out of range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String Access</a:t>
            </a:r>
            <a:endParaRPr lang="he-IL" kern="1200" dirty="0">
              <a:solidFill>
                <a:srgbClr val="C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0179" name="TextBox 4"/>
          <p:cNvSpPr txBox="1">
            <a:spLocks noChangeArrowheads="1"/>
          </p:cNvSpPr>
          <p:nvPr/>
        </p:nvSpPr>
        <p:spPr bwMode="auto">
          <a:xfrm>
            <a:off x="533400" y="1340768"/>
            <a:ext cx="6553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000" dirty="0">
                <a:cs typeface="Arial" pitchFamily="34" charset="0"/>
              </a:rPr>
              <a:t> a = </a:t>
            </a:r>
            <a:r>
              <a:rPr lang="en-US" sz="2000" dirty="0">
                <a:solidFill>
                  <a:srgbClr val="00B050"/>
                </a:solidFill>
                <a:cs typeface="Arial" pitchFamily="34" charset="0"/>
              </a:rPr>
              <a:t>'Hello'</a:t>
            </a:r>
            <a:endParaRPr lang="he-IL" sz="2000" dirty="0">
              <a:solidFill>
                <a:srgbClr val="00B050"/>
              </a:solidFill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000" dirty="0">
                <a:cs typeface="Arial" pitchFamily="34" charset="0"/>
              </a:rPr>
              <a:t> a[1]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  <a:cs typeface="Arial" pitchFamily="34" charset="0"/>
              </a:rPr>
              <a:t>'e'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000" dirty="0">
                <a:cs typeface="Arial" pitchFamily="34" charset="0"/>
              </a:rPr>
              <a:t> a[1:3]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  <a:cs typeface="Arial" pitchFamily="34" charset="0"/>
              </a:rPr>
              <a:t>'el'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000" dirty="0">
                <a:cs typeface="Arial" pitchFamily="34" charset="0"/>
              </a:rPr>
              <a:t> a[1:]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  <a:cs typeface="Arial" pitchFamily="34" charset="0"/>
              </a:rPr>
              <a:t>'</a:t>
            </a:r>
            <a:r>
              <a:rPr lang="en-US" sz="2000" dirty="0" err="1">
                <a:solidFill>
                  <a:srgbClr val="0000FF"/>
                </a:solidFill>
                <a:cs typeface="Arial" pitchFamily="34" charset="0"/>
              </a:rPr>
              <a:t>ello</a:t>
            </a:r>
            <a:r>
              <a:rPr lang="en-US" sz="2000" dirty="0">
                <a:solidFill>
                  <a:srgbClr val="0000FF"/>
                </a:solidFill>
                <a:cs typeface="Arial" pitchFamily="34" charset="0"/>
              </a:rPr>
              <a:t>'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000" dirty="0">
                <a:cs typeface="Arial" pitchFamily="34" charset="0"/>
              </a:rPr>
              <a:t> a[-4:-2]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  <a:cs typeface="Arial" pitchFamily="34" charset="0"/>
              </a:rPr>
              <a:t>'el'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000" dirty="0">
                <a:cs typeface="Arial" pitchFamily="34" charset="0"/>
              </a:rPr>
              <a:t> a[:-3]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  <a:cs typeface="Arial" pitchFamily="34" charset="0"/>
              </a:rPr>
              <a:t>'He'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000" dirty="0">
                <a:cs typeface="Arial" pitchFamily="34" charset="0"/>
              </a:rPr>
              <a:t> a[-3:]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  <a:cs typeface="Arial" pitchFamily="34" charset="0"/>
              </a:rPr>
              <a:t>'</a:t>
            </a:r>
            <a:r>
              <a:rPr lang="en-US" sz="2000" dirty="0" err="1">
                <a:solidFill>
                  <a:srgbClr val="0000FF"/>
                </a:solidFill>
                <a:cs typeface="Arial" pitchFamily="34" charset="0"/>
              </a:rPr>
              <a:t>llo</a:t>
            </a:r>
            <a:r>
              <a:rPr lang="en-US" sz="2000" dirty="0">
                <a:solidFill>
                  <a:srgbClr val="0000FF"/>
                </a:solidFill>
                <a:cs typeface="Arial" pitchFamily="34" charset="0"/>
              </a:rPr>
              <a:t>’ </a:t>
            </a:r>
            <a:endParaRPr lang="he-IL" sz="2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09C023CB-031A-43C9-B6C7-45F3E03C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1832CDA7-58D1-4346-9353-15D968F7C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254564"/>
              </p:ext>
            </p:extLst>
          </p:nvPr>
        </p:nvGraphicFramePr>
        <p:xfrm>
          <a:off x="3131840" y="2483768"/>
          <a:ext cx="5554960" cy="17718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0992">
                  <a:extLst>
                    <a:ext uri="{9D8B030D-6E8A-4147-A177-3AD203B41FA5}">
                      <a16:colId xmlns:a16="http://schemas.microsoft.com/office/drawing/2014/main" xmlns="" val="2800155837"/>
                    </a:ext>
                  </a:extLst>
                </a:gridCol>
                <a:gridCol w="1110992">
                  <a:extLst>
                    <a:ext uri="{9D8B030D-6E8A-4147-A177-3AD203B41FA5}">
                      <a16:colId xmlns:a16="http://schemas.microsoft.com/office/drawing/2014/main" xmlns="" val="39175930"/>
                    </a:ext>
                  </a:extLst>
                </a:gridCol>
                <a:gridCol w="1110992">
                  <a:extLst>
                    <a:ext uri="{9D8B030D-6E8A-4147-A177-3AD203B41FA5}">
                      <a16:colId xmlns:a16="http://schemas.microsoft.com/office/drawing/2014/main" xmlns="" val="526417447"/>
                    </a:ext>
                  </a:extLst>
                </a:gridCol>
                <a:gridCol w="1110992">
                  <a:extLst>
                    <a:ext uri="{9D8B030D-6E8A-4147-A177-3AD203B41FA5}">
                      <a16:colId xmlns:a16="http://schemas.microsoft.com/office/drawing/2014/main" xmlns="" val="87966465"/>
                    </a:ext>
                  </a:extLst>
                </a:gridCol>
                <a:gridCol w="1110992">
                  <a:extLst>
                    <a:ext uri="{9D8B030D-6E8A-4147-A177-3AD203B41FA5}">
                      <a16:colId xmlns:a16="http://schemas.microsoft.com/office/drawing/2014/main" xmlns="" val="2938098963"/>
                    </a:ext>
                  </a:extLst>
                </a:gridCol>
              </a:tblGrid>
              <a:tr h="7033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92365789"/>
                  </a:ext>
                </a:extLst>
              </a:tr>
              <a:tr h="534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55234942"/>
                  </a:ext>
                </a:extLst>
              </a:tr>
              <a:tr h="534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1720329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457200" y="381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Strings are a sequence of characters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FA19CB1B-6DB8-4675-A3B6-83374800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404363"/>
            <a:ext cx="4953000" cy="5305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2" y="1679863"/>
            <a:ext cx="3096344" cy="455509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Every character in a string is mapped to a specific number based on the famous </a:t>
            </a:r>
            <a:r>
              <a:rPr lang="en-US" sz="2000" b="1" dirty="0"/>
              <a:t>ASCII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Strings are saved in memory as a sequence of numbers in binary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python: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\n </a:t>
            </a:r>
            <a:r>
              <a:rPr lang="en-US" sz="2000" dirty="0"/>
              <a:t>represents new line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\t </a:t>
            </a:r>
            <a:r>
              <a:rPr lang="en-US" sz="2000" dirty="0"/>
              <a:t>represents tab</a:t>
            </a:r>
            <a:endParaRPr lang="he-IL" sz="2000" dirty="0"/>
          </a:p>
        </p:txBody>
      </p:sp>
      <p:sp>
        <p:nvSpPr>
          <p:cNvPr id="7" name="מלבן 6"/>
          <p:cNvSpPr/>
          <p:nvPr/>
        </p:nvSpPr>
        <p:spPr>
          <a:xfrm>
            <a:off x="5220072" y="1043734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ASCII table.</a:t>
            </a:r>
          </a:p>
        </p:txBody>
      </p:sp>
    </p:spTree>
    <p:extLst>
      <p:ext uri="{BB962C8B-B14F-4D97-AF65-F5344CB8AC3E}">
        <p14:creationId xmlns:p14="http://schemas.microsoft.com/office/powerpoint/2010/main" val="3044128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457200" y="381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String Type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FA19CB1B-6DB8-4675-A3B6-83374800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1C0053B-E68E-4640-8924-58C07875F409}"/>
              </a:ext>
            </a:extLst>
          </p:cNvPr>
          <p:cNvSpPr/>
          <p:nvPr/>
        </p:nvSpPr>
        <p:spPr>
          <a:xfrm>
            <a:off x="1259632" y="1398377"/>
            <a:ext cx="50405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'str'&gt;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+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strings are immutable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.lower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Strings concatenation </a:t>
            </a: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539552" y="897118"/>
            <a:ext cx="7571184" cy="480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&gt;&gt;&gt;</a:t>
            </a: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 s1 = </a:t>
            </a:r>
            <a:r>
              <a:rPr lang="en-US" sz="2000" dirty="0">
                <a:solidFill>
                  <a:srgbClr val="00B050"/>
                </a:solidFill>
                <a:latin typeface="Courier" pitchFamily="2" charset="0"/>
              </a:rPr>
              <a:t>"He"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&gt;&gt;&gt;</a:t>
            </a: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 s2 = </a:t>
            </a:r>
            <a:r>
              <a:rPr lang="en-US" sz="2000" dirty="0">
                <a:solidFill>
                  <a:srgbClr val="00B050"/>
                </a:solidFill>
                <a:latin typeface="Courier" pitchFamily="2" charset="0"/>
              </a:rPr>
              <a:t>"</a:t>
            </a:r>
            <a:r>
              <a:rPr lang="en-US" sz="2000" dirty="0" err="1">
                <a:solidFill>
                  <a:srgbClr val="00B050"/>
                </a:solidFill>
                <a:latin typeface="Courier" pitchFamily="2" charset="0"/>
              </a:rPr>
              <a:t>llo</a:t>
            </a:r>
            <a:r>
              <a:rPr lang="en-US" sz="2000" dirty="0">
                <a:solidFill>
                  <a:srgbClr val="00B050"/>
                </a:solidFill>
                <a:latin typeface="Courier" pitchFamily="2" charset="0"/>
              </a:rPr>
              <a:t>"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&gt;&gt;&gt;</a:t>
            </a: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 s3 = s1 + s2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&gt;&gt;&gt;</a:t>
            </a: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 s3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'Hello'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&gt;&gt;&gt;</a:t>
            </a: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 s4 = s3 + </a:t>
            </a:r>
            <a:r>
              <a:rPr lang="en-US" sz="2000" dirty="0">
                <a:solidFill>
                  <a:srgbClr val="00B050"/>
                </a:solidFill>
                <a:latin typeface="Courier" pitchFamily="2" charset="0"/>
              </a:rPr>
              <a:t>" World"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&gt;&gt;&gt;</a:t>
            </a: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 c = </a:t>
            </a:r>
            <a:r>
              <a:rPr lang="en-US" sz="2000" dirty="0">
                <a:solidFill>
                  <a:srgbClr val="00B050"/>
                </a:solidFill>
                <a:latin typeface="Courier" pitchFamily="2" charset="0"/>
              </a:rPr>
              <a:t>"!"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&gt;&gt;&gt;</a:t>
            </a: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print </a:t>
            </a: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(</a:t>
            </a:r>
            <a:r>
              <a:rPr lang="en-US" sz="2000" dirty="0">
                <a:latin typeface="Courier" pitchFamily="2" charset="0"/>
              </a:rPr>
              <a:t>s4+” “+</a:t>
            </a:r>
            <a:r>
              <a:rPr lang="en-US" sz="2000" dirty="0" err="1">
                <a:latin typeface="Courier" pitchFamily="2" charset="0"/>
              </a:rPr>
              <a:t>str</a:t>
            </a:r>
            <a:r>
              <a:rPr lang="en-US" sz="2000" dirty="0">
                <a:latin typeface="Courier" pitchFamily="2" charset="0"/>
              </a:rPr>
              <a:t>(2019)+”  “+c</a:t>
            </a: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)  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Hello World 2019 !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&gt;&gt;&gt;</a:t>
            </a: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print </a:t>
            </a: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(s4, 2019, c) 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# automatically adds spaces in between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Hello World 2019 !</a:t>
            </a:r>
          </a:p>
          <a:p>
            <a:pPr>
              <a:spcBef>
                <a:spcPct val="20000"/>
              </a:spcBef>
            </a:pPr>
            <a:endParaRPr lang="en-US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endParaRPr lang="en-US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3563888" y="4759015"/>
            <a:ext cx="5328592" cy="1769715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&gt;&gt;&gt;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(1,2,3)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#Default: space as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sep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new line as end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1 2 3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&gt;&gt;&gt;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(1,2,3,sep=</a:t>
            </a:r>
            <a:r>
              <a:rPr lang="en-US" sz="1200" b="1" dirty="0">
                <a:solidFill>
                  <a:srgbClr val="33996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 '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,end=</a:t>
            </a:r>
            <a:r>
              <a:rPr lang="en-US" sz="1200" b="1" dirty="0">
                <a:solidFill>
                  <a:srgbClr val="33996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'\n'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1 2 3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&gt;&gt;&gt;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(1,2,3,sep=</a:t>
            </a:r>
            <a:r>
              <a:rPr lang="en-US" sz="1200" b="1" dirty="0">
                <a:solidFill>
                  <a:srgbClr val="33996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'-'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,end=</a:t>
            </a:r>
            <a:r>
              <a:rPr lang="en-US" sz="1200" b="1" dirty="0">
                <a:solidFill>
                  <a:srgbClr val="33996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''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 print (4,5,6,sep=</a:t>
            </a:r>
            <a:r>
              <a:rPr lang="en-US" sz="1200" b="1" dirty="0">
                <a:solidFill>
                  <a:srgbClr val="33996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'-'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1-2-34-5-6</a:t>
            </a:r>
            <a:endParaRPr lang="en-US" sz="1200" b="1" dirty="0">
              <a:solidFill>
                <a:srgbClr val="0000FF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xmlns="" id="{E5E27FB1-1EB5-4C2D-9588-EE486D23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48B23-5E74-4B68-BA93-7C9DDA3A5484}" type="slidenum">
              <a:rPr lang="ar-SA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457200" y="381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Strings are Immutable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1560" y="1442197"/>
            <a:ext cx="8153400" cy="316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a[0] =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>
              <a:spcBef>
                <a:spcPct val="20000"/>
              </a:spcBef>
            </a:pP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"&lt;pyshell#21&gt;", line 1, in &lt;module&gt;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a[0]='a'</a:t>
            </a:r>
          </a:p>
          <a:p>
            <a:pPr>
              <a:spcBef>
                <a:spcPct val="20000"/>
              </a:spcBef>
            </a:pP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object does not support item assignment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3568" y="4365104"/>
            <a:ext cx="815340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However, pointing to another string is valid: </a:t>
            </a:r>
          </a:p>
          <a:p>
            <a:pPr>
              <a:spcBef>
                <a:spcPct val="20000"/>
              </a:spcBef>
            </a:pP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spcBef>
                <a:spcPct val="20000"/>
              </a:spcBef>
            </a:pP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gggg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05708" y="4941168"/>
            <a:ext cx="5688632" cy="12777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Immutable variables cannot be changed after created.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Applying operations on immutable variables usually return a new variable rather changing the original variable</a:t>
            </a:r>
            <a:endParaRPr lang="he-IL" sz="1600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xmlns="" id="{88D97BE1-1886-4523-93E2-AECF52D8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3" name="הסבר מלבני 2"/>
          <p:cNvSpPr/>
          <p:nvPr/>
        </p:nvSpPr>
        <p:spPr bwMode="auto">
          <a:xfrm>
            <a:off x="6150024" y="1218905"/>
            <a:ext cx="2536776" cy="1200329"/>
          </a:xfrm>
          <a:prstGeom prst="wedgeRectCallout">
            <a:avLst>
              <a:gd name="adj1" fmla="val -64159"/>
              <a:gd name="adj2" fmla="val -63090"/>
            </a:avLst>
          </a:prstGeom>
          <a:ln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You cannot mutate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 (change) existing strings. Only create new ones !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Recitations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457200" y="1600200"/>
            <a:ext cx="8382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Practical Sessions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 a standard classroom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Purposes: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Practice topics presented in class.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Background for homework assignments.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Learn practical tools.</a:t>
            </a:r>
          </a:p>
          <a:p>
            <a:pPr marL="285750" indent="-285750">
              <a:spcBef>
                <a:spcPct val="20000"/>
              </a:spcBef>
              <a:buFontTx/>
              <a:buChar char="•"/>
              <a:defRPr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Lectures are usually harder to understand, and it is OK.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B988DB90-D52F-4EE2-97A1-F25EB9E7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457200" y="381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Special characters and string operators</a:t>
            </a:r>
          </a:p>
        </p:txBody>
      </p:sp>
      <p:sp>
        <p:nvSpPr>
          <p:cNvPr id="2" name="מלבן 1"/>
          <p:cNvSpPr/>
          <p:nvPr/>
        </p:nvSpPr>
        <p:spPr>
          <a:xfrm>
            <a:off x="1763688" y="1127240"/>
            <a:ext cx="603041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>
                <a:hlinkClick r:id="rId3"/>
              </a:rPr>
              <a:t>http://www.tutorialspoint.com/python/python_strings.htm</a:t>
            </a:r>
            <a:endParaRPr lang="en-US" dirty="0"/>
          </a:p>
          <a:p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>
          <a:xfrm>
            <a:off x="457200" y="1559288"/>
            <a:ext cx="8075240" cy="4525963"/>
          </a:xfrm>
        </p:spPr>
        <p:txBody>
          <a:bodyPr/>
          <a:lstStyle/>
          <a:p>
            <a:r>
              <a:rPr lang="en-US" sz="2500" dirty="0"/>
              <a:t>Special characters: \n (new line) \t (tab)</a:t>
            </a:r>
          </a:p>
          <a:p>
            <a:r>
              <a:rPr lang="en-US" sz="2500" dirty="0"/>
              <a:t>Special string operators:</a:t>
            </a:r>
          </a:p>
          <a:p>
            <a:pPr marL="0" indent="0" algn="r" rtl="1">
              <a:buNone/>
            </a:pPr>
            <a:r>
              <a:rPr lang="en-US" sz="1800" dirty="0"/>
              <a:t>a = </a:t>
            </a:r>
            <a:r>
              <a:rPr lang="en-US" sz="1800" dirty="0">
                <a:solidFill>
                  <a:srgbClr val="00B050"/>
                </a:solidFill>
              </a:rPr>
              <a:t>'Hello'</a:t>
            </a:r>
            <a:r>
              <a:rPr lang="en-US" sz="1800" dirty="0"/>
              <a:t>, b = </a:t>
            </a:r>
            <a:r>
              <a:rPr lang="en-US" sz="1800" dirty="0">
                <a:solidFill>
                  <a:srgbClr val="00B050"/>
                </a:solidFill>
              </a:rPr>
              <a:t>'Python'</a:t>
            </a:r>
          </a:p>
          <a:p>
            <a:endParaRPr lang="en-US" dirty="0"/>
          </a:p>
          <a:p>
            <a:endParaRPr lang="he-IL" dirty="0"/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717276"/>
              </p:ext>
            </p:extLst>
          </p:nvPr>
        </p:nvGraphicFramePr>
        <p:xfrm>
          <a:off x="467544" y="2855432"/>
          <a:ext cx="8003232" cy="3597904"/>
        </p:xfrm>
        <a:graphic>
          <a:graphicData uri="http://schemas.openxmlformats.org/drawingml/2006/table">
            <a:tbl>
              <a:tblPr/>
              <a:tblGrid>
                <a:gridCol w="1152781">
                  <a:extLst>
                    <a:ext uri="{9D8B030D-6E8A-4147-A177-3AD203B41FA5}">
                      <a16:colId xmlns:a16="http://schemas.microsoft.com/office/drawing/2014/main" xmlns="" val="2515420467"/>
                    </a:ext>
                  </a:extLst>
                </a:gridCol>
                <a:gridCol w="4463843">
                  <a:extLst>
                    <a:ext uri="{9D8B030D-6E8A-4147-A177-3AD203B41FA5}">
                      <a16:colId xmlns:a16="http://schemas.microsoft.com/office/drawing/2014/main" xmlns="" val="823627062"/>
                    </a:ext>
                  </a:extLst>
                </a:gridCol>
                <a:gridCol w="2386608">
                  <a:extLst>
                    <a:ext uri="{9D8B030D-6E8A-4147-A177-3AD203B41FA5}">
                      <a16:colId xmlns:a16="http://schemas.microsoft.com/office/drawing/2014/main" xmlns="" val="3447691794"/>
                    </a:ext>
                  </a:extLst>
                </a:gridCol>
              </a:tblGrid>
              <a:tr h="1929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Operator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Example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7076292"/>
                  </a:ext>
                </a:extLst>
              </a:tr>
              <a:tr h="268396">
                <a:tc>
                  <a:txBody>
                    <a:bodyPr/>
                    <a:lstStyle/>
                    <a:p>
                      <a:pPr fontAlgn="t"/>
                      <a:r>
                        <a:rPr lang="he-IL" sz="1600">
                          <a:effectLst/>
                        </a:rPr>
                        <a:t>+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Concatenation - Adds values on either side of the operator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+ b </a:t>
                      </a:r>
                      <a:r>
                        <a:rPr lang="en-US" sz="1600" dirty="0">
                          <a:effectLst/>
                        </a:rPr>
                        <a:t>will give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</a:rPr>
                        <a:t>'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</a:rPr>
                        <a:t>HelloPython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</a:rPr>
                        <a:t>'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9147711"/>
                  </a:ext>
                </a:extLst>
              </a:tr>
              <a:tr h="419369">
                <a:tc>
                  <a:txBody>
                    <a:bodyPr/>
                    <a:lstStyle/>
                    <a:p>
                      <a:pPr fontAlgn="t"/>
                      <a:r>
                        <a:rPr lang="he-IL" sz="1600">
                          <a:effectLst/>
                        </a:rPr>
                        <a:t>*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Repetition - Creates new strings, concatenating multiple copies of the same string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a*2 </a:t>
                      </a:r>
                      <a:r>
                        <a:rPr lang="en-US" sz="1600" dirty="0">
                          <a:effectLst/>
                        </a:rPr>
                        <a:t>will give</a:t>
                      </a:r>
                    </a:p>
                    <a:p>
                      <a:pPr fontAlgn="t"/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</a:rPr>
                        <a:t>'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</a:rPr>
                        <a:t>HelloHello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</a:rPr>
                        <a:t>'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37455431"/>
                  </a:ext>
                </a:extLst>
              </a:tr>
              <a:tr h="268396">
                <a:tc>
                  <a:txBody>
                    <a:bodyPr/>
                    <a:lstStyle/>
                    <a:p>
                      <a:pPr fontAlgn="t"/>
                      <a:r>
                        <a:rPr lang="he-IL" sz="1600">
                          <a:effectLst/>
                        </a:rPr>
                        <a:t>[]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Slice - Gives the character from the given index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a[1] </a:t>
                      </a:r>
                      <a:r>
                        <a:rPr lang="en-US" sz="1600" dirty="0">
                          <a:effectLst/>
                        </a:rPr>
                        <a:t>will give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</a:rPr>
                        <a:t>'e'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95347369"/>
                  </a:ext>
                </a:extLst>
              </a:tr>
              <a:tr h="268396">
                <a:tc>
                  <a:txBody>
                    <a:bodyPr/>
                    <a:lstStyle/>
                    <a:p>
                      <a:pPr fontAlgn="t"/>
                      <a:r>
                        <a:rPr lang="he-IL" sz="1600">
                          <a:effectLst/>
                        </a:rPr>
                        <a:t>[ : ]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Range Slice - Gives the characters from the given range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a[1:4]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will give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</a:rPr>
                        <a:t>'ell'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97187867"/>
                  </a:ext>
                </a:extLst>
              </a:tr>
              <a:tr h="26839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FF6600"/>
                          </a:solidFill>
                          <a:effectLst/>
                        </a:rPr>
                        <a:t>in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Membership - Returns true if a character exists in the given string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'H'</a:t>
                      </a: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FF66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</a:t>
                      </a: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 </a:t>
                      </a:r>
                      <a:r>
                        <a:rPr lang="en-US" sz="1600" dirty="0">
                          <a:effectLst/>
                        </a:rPr>
                        <a:t>will give </a:t>
                      </a:r>
                    </a:p>
                    <a:p>
                      <a:pPr fontAlgn="t"/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True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0485126"/>
                  </a:ext>
                </a:extLst>
              </a:tr>
              <a:tr h="343883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FF6600"/>
                          </a:solidFill>
                          <a:effectLst/>
                        </a:rPr>
                        <a:t>not in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Membership - Returns true if a character does not exist in the given string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'M'</a:t>
                      </a: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FF66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FF66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</a:t>
                      </a: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 </a:t>
                      </a:r>
                      <a:r>
                        <a:rPr lang="en-US" sz="1600" dirty="0">
                          <a:effectLst/>
                        </a:rPr>
                        <a:t>will give </a:t>
                      </a:r>
                    </a:p>
                    <a:p>
                      <a:pPr fontAlgn="t"/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True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90349270"/>
                  </a:ext>
                </a:extLst>
              </a:tr>
              <a:tr h="192910">
                <a:tc>
                  <a:txBody>
                    <a:bodyPr/>
                    <a:lstStyle/>
                    <a:p>
                      <a:pPr fontAlgn="t"/>
                      <a:r>
                        <a:rPr lang="he-IL" sz="1600" dirty="0">
                          <a:effectLst/>
                        </a:rPr>
                        <a:t>%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Format - Performs String formatting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See at next section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71783236"/>
                  </a:ext>
                </a:extLst>
              </a:tr>
            </a:tbl>
          </a:graphicData>
        </a:graphic>
      </p:graphicFrame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E405AD88-AFA7-4C51-A80A-92FF7D95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8880" y="6381328"/>
            <a:ext cx="2133600" cy="476250"/>
          </a:xfrm>
        </p:spPr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40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457200" y="381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Strings - Built In Methods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1371600" y="1219200"/>
            <a:ext cx="6705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https://docs.python.org/3/library/stdtypes.html#string-methods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2EECCCE5-5309-4ADC-93F8-7DFA03FE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3623" y="1628800"/>
            <a:ext cx="835356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The </a:t>
            </a:r>
            <a:r>
              <a:rPr lang="en-US" b="1" i="1" dirty="0" err="1">
                <a:solidFill>
                  <a:srgbClr val="7030A0"/>
                </a:solidFill>
              </a:rPr>
              <a:t>str</a:t>
            </a:r>
            <a:r>
              <a:rPr lang="en-US" dirty="0"/>
              <a:t> type in Python includes many built-in commands for working with Strings</a:t>
            </a:r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B772064-42E0-48B5-AFA8-6093F77840CB}"/>
              </a:ext>
            </a:extLst>
          </p:cNvPr>
          <p:cNvSpPr/>
          <p:nvPr/>
        </p:nvSpPr>
        <p:spPr>
          <a:xfrm>
            <a:off x="395536" y="2204864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urier" pitchFamily="2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str</a:t>
            </a:r>
            <a:r>
              <a:rPr lang="en-US" dirty="0" err="1">
                <a:latin typeface="Courier" pitchFamily="2" charset="0"/>
                <a:cs typeface="Consolas" panose="020B0609020204030204" pitchFamily="49" charset="0"/>
              </a:rPr>
              <a:t>.upper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nsolas" panose="020B0609020204030204" pitchFamily="49" charset="0"/>
              </a:rPr>
              <a:t>'Assaf'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urier" pitchFamily="2" charset="0"/>
                <a:cs typeface="Consolas" panose="020B0609020204030204" pitchFamily="49" charset="0"/>
              </a:rPr>
              <a:t>'ASSAF'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urier" pitchFamily="2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str</a:t>
            </a:r>
            <a:r>
              <a:rPr lang="en-US" dirty="0" err="1">
                <a:latin typeface="Courier" pitchFamily="2" charset="0"/>
                <a:cs typeface="Consolas" panose="020B0609020204030204" pitchFamily="49" charset="0"/>
              </a:rPr>
              <a:t>.lower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nsolas" panose="020B0609020204030204" pitchFamily="49" charset="0"/>
              </a:rPr>
              <a:t>Noga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nsolas" panose="020B0609020204030204" pitchFamily="49" charset="0"/>
              </a:rPr>
              <a:t>'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urier" pitchFamily="2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FF"/>
                </a:solidFill>
                <a:latin typeface="Courier" pitchFamily="2" charset="0"/>
                <a:cs typeface="Consolas" panose="020B0609020204030204" pitchFamily="49" charset="0"/>
              </a:rPr>
              <a:t>noga</a:t>
            </a:r>
            <a:r>
              <a:rPr lang="en-US" dirty="0">
                <a:solidFill>
                  <a:srgbClr val="0000FF"/>
                </a:solidFill>
                <a:latin typeface="Courier" pitchFamily="2" charset="0"/>
                <a:cs typeface="Consolas" panose="020B0609020204030204" pitchFamily="49" charset="0"/>
              </a:rPr>
              <a:t>'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urier" pitchFamily="2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str</a:t>
            </a:r>
            <a:r>
              <a:rPr lang="en-US" dirty="0" err="1">
                <a:latin typeface="Courier" pitchFamily="2" charset="0"/>
                <a:cs typeface="Consolas" panose="020B0609020204030204" pitchFamily="49" charset="0"/>
              </a:rPr>
              <a:t>.replace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nsolas" panose="020B0609020204030204" pitchFamily="49" charset="0"/>
              </a:rPr>
              <a:t>'Python class occurs on Mondays'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nsolas" panose="020B0609020204030204" pitchFamily="49" charset="0"/>
              </a:rPr>
              <a:t>'Mondays'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nsolas" panose="020B0609020204030204" pitchFamily="49" charset="0"/>
              </a:rPr>
              <a:t>'Tuesdays'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urier" pitchFamily="2" charset="0"/>
                <a:cs typeface="Consolas" panose="020B0609020204030204" pitchFamily="49" charset="0"/>
              </a:rPr>
              <a:t>'Python class occurs on Tuesdays'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urier" pitchFamily="2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nsolas" panose="020B0609020204030204" pitchFamily="49" charset="0"/>
              </a:rPr>
              <a:t>Py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nsolas" panose="020B0609020204030204" pitchFamily="49" charset="0"/>
              </a:rPr>
              <a:t>'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nsolas" panose="020B0609020204030204" pitchFamily="49" charset="0"/>
              </a:rPr>
              <a:t>'thon'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urier" pitchFamily="2" charset="0"/>
                <a:cs typeface="Consolas" panose="020B0609020204030204" pitchFamily="49" charset="0"/>
              </a:rPr>
              <a:t>'Python'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urier" pitchFamily="2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str</a:t>
            </a:r>
            <a:r>
              <a:rPr lang="en-US" dirty="0" err="1">
                <a:latin typeface="Courier" pitchFamily="2" charset="0"/>
                <a:cs typeface="Consolas" panose="020B0609020204030204" pitchFamily="49" charset="0"/>
              </a:rPr>
              <a:t>.title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nsolas" panose="020B0609020204030204" pitchFamily="49" charset="0"/>
              </a:rPr>
              <a:t>'python course for engineers'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urier" pitchFamily="2" charset="0"/>
                <a:cs typeface="Consolas" panose="020B0609020204030204" pitchFamily="49" charset="0"/>
              </a:rPr>
              <a:t>'Python Course For Engineers'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urier" pitchFamily="2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str</a:t>
            </a:r>
            <a:r>
              <a:rPr lang="en-US" dirty="0" err="1">
                <a:latin typeface="Courier" pitchFamily="2" charset="0"/>
                <a:cs typeface="Consolas" panose="020B0609020204030204" pitchFamily="49" charset="0"/>
              </a:rPr>
              <a:t>.title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str</a:t>
            </a:r>
            <a:r>
              <a:rPr lang="en-US" dirty="0" err="1">
                <a:latin typeface="Courier" pitchFamily="2" charset="0"/>
                <a:cs typeface="Consolas" panose="020B0609020204030204" pitchFamily="49" charset="0"/>
              </a:rPr>
              <a:t>.replace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nsolas" panose="020B0609020204030204" pitchFamily="49" charset="0"/>
              </a:rPr>
              <a:t>'Python class occurs on Mondays'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nsolas" panose="020B0609020204030204" pitchFamily="49" charset="0"/>
              </a:rPr>
              <a:t>'Mondays'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nsolas" panose="020B0609020204030204" pitchFamily="49" charset="0"/>
              </a:rPr>
              <a:t>'Tuesdays'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))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urier" pitchFamily="2" charset="0"/>
                <a:cs typeface="Consolas" panose="020B0609020204030204" pitchFamily="49" charset="0"/>
              </a:rPr>
              <a:t>'Python Class Occurs On Tuesdays'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urier" pitchFamily="2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nsolas" panose="020B0609020204030204" pitchFamily="49" charset="0"/>
              </a:rPr>
              <a:t>'repeat'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 * 4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urier" pitchFamily="2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FF"/>
                </a:solidFill>
                <a:latin typeface="Courier" pitchFamily="2" charset="0"/>
                <a:cs typeface="Consolas" panose="020B0609020204030204" pitchFamily="49" charset="0"/>
              </a:rPr>
              <a:t>repeatrepeatrepeatrepeat</a:t>
            </a:r>
            <a:r>
              <a:rPr lang="en-US" dirty="0">
                <a:solidFill>
                  <a:srgbClr val="0000FF"/>
                </a:solidFill>
                <a:latin typeface="Courier" pitchFamily="2" charset="0"/>
                <a:cs typeface="Consolas" panose="020B0609020204030204" pitchFamily="49" charset="0"/>
              </a:rPr>
              <a:t>'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457200" y="381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Strings - Built In Methods</a:t>
            </a:r>
          </a:p>
        </p:txBody>
      </p:sp>
      <p:sp>
        <p:nvSpPr>
          <p:cNvPr id="2" name="מלבן 1"/>
          <p:cNvSpPr/>
          <p:nvPr/>
        </p:nvSpPr>
        <p:spPr>
          <a:xfrm>
            <a:off x="1763688" y="1276018"/>
            <a:ext cx="603041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>
                <a:hlinkClick r:id="rId3"/>
              </a:rPr>
              <a:t>http://www.tutorialspoint.com/python/python_strings.htm</a:t>
            </a:r>
            <a:endParaRPr lang="en-US" dirty="0"/>
          </a:p>
          <a:p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>
          <a:xfrm>
            <a:off x="457200" y="1927373"/>
            <a:ext cx="8651304" cy="4525963"/>
          </a:xfrm>
        </p:spPr>
        <p:txBody>
          <a:bodyPr/>
          <a:lstStyle/>
          <a:p>
            <a:r>
              <a:rPr lang="en-US" sz="2800" dirty="0"/>
              <a:t>String Formatting Operator</a:t>
            </a:r>
          </a:p>
          <a:p>
            <a:pPr marL="0" lvl="0" indent="0">
              <a:buNone/>
            </a:pPr>
            <a:r>
              <a:rPr lang="en-US" altLang="he-IL" sz="2000" dirty="0">
                <a:solidFill>
                  <a:srgbClr val="000088"/>
                </a:solidFill>
                <a:latin typeface="Menlo"/>
              </a:rPr>
              <a:t>	</a:t>
            </a:r>
            <a:r>
              <a:rPr lang="en-US" altLang="he-IL" sz="2000" dirty="0">
                <a:solidFill>
                  <a:srgbClr val="800000"/>
                </a:solidFill>
                <a:latin typeface="Menlo"/>
              </a:rPr>
              <a:t>&gt;&gt;&gt;</a:t>
            </a:r>
            <a:r>
              <a:rPr lang="en-US" altLang="he-IL" sz="2000" dirty="0">
                <a:solidFill>
                  <a:srgbClr val="000088"/>
                </a:solidFill>
                <a:latin typeface="Menlo"/>
              </a:rPr>
              <a:t> </a:t>
            </a:r>
            <a:r>
              <a:rPr lang="he-IL" altLang="he-IL" sz="2000" dirty="0" err="1">
                <a:solidFill>
                  <a:srgbClr val="7030A0"/>
                </a:solidFill>
                <a:latin typeface="Menlo"/>
              </a:rPr>
              <a:t>print</a:t>
            </a:r>
            <a:r>
              <a:rPr lang="en-US" altLang="he-IL" sz="2000" dirty="0">
                <a:latin typeface="Menlo"/>
              </a:rPr>
              <a:t>(</a:t>
            </a:r>
            <a:r>
              <a:rPr lang="en-US" altLang="he-IL" sz="2000" dirty="0">
                <a:solidFill>
                  <a:srgbClr val="008800"/>
                </a:solidFill>
                <a:latin typeface="Menlo"/>
              </a:rPr>
              <a:t>“My name is Zara and my age is %d” % </a:t>
            </a:r>
            <a:r>
              <a:rPr lang="en-US" altLang="he-IL" sz="2000" dirty="0">
                <a:latin typeface="Menlo"/>
              </a:rPr>
              <a:t>(</a:t>
            </a:r>
            <a:r>
              <a:rPr lang="he-IL" altLang="he-IL" sz="2000" dirty="0">
                <a:solidFill>
                  <a:srgbClr val="008800"/>
                </a:solidFill>
                <a:latin typeface="Menlo"/>
              </a:rPr>
              <a:t>'</a:t>
            </a:r>
            <a:r>
              <a:rPr lang="he-IL" altLang="he-IL" sz="2000" dirty="0" err="1">
                <a:solidFill>
                  <a:srgbClr val="008800"/>
                </a:solidFill>
                <a:latin typeface="Menlo"/>
              </a:rPr>
              <a:t>Zara</a:t>
            </a:r>
            <a:r>
              <a:rPr lang="he-IL" altLang="he-IL" sz="2000" dirty="0">
                <a:solidFill>
                  <a:srgbClr val="008800"/>
                </a:solidFill>
                <a:latin typeface="Menlo"/>
              </a:rPr>
              <a:t>’</a:t>
            </a:r>
            <a:r>
              <a:rPr lang="en-US" altLang="he-IL" sz="2000" dirty="0">
                <a:solidFill>
                  <a:srgbClr val="008800"/>
                </a:solidFill>
                <a:latin typeface="Menlo"/>
              </a:rPr>
              <a:t>, </a:t>
            </a:r>
            <a:r>
              <a:rPr lang="he-IL" altLang="he-IL" sz="2000" dirty="0">
                <a:latin typeface="Menlo"/>
              </a:rPr>
              <a:t>21</a:t>
            </a:r>
            <a:r>
              <a:rPr lang="en-US" altLang="he-IL" sz="2000" dirty="0">
                <a:latin typeface="Menlo"/>
              </a:rPr>
              <a:t>))</a:t>
            </a:r>
            <a:endParaRPr lang="he-IL" altLang="he-IL" sz="2000" dirty="0">
              <a:latin typeface="Menlo"/>
            </a:endParaRPr>
          </a:p>
          <a:p>
            <a:pPr marL="0" lvl="0" indent="0">
              <a:buNone/>
            </a:pPr>
            <a:r>
              <a:rPr lang="he-IL" altLang="he-IL" sz="2000" dirty="0">
                <a:solidFill>
                  <a:srgbClr val="0000FF"/>
                </a:solidFill>
                <a:latin typeface="Menlo"/>
              </a:rPr>
              <a:t>	</a:t>
            </a:r>
            <a:r>
              <a:rPr lang="en-US" altLang="he-IL" sz="2000" dirty="0">
                <a:solidFill>
                  <a:srgbClr val="0000FF"/>
                </a:solidFill>
                <a:latin typeface="Menlo"/>
              </a:rPr>
              <a:t>My name is Zara and my age is 21!</a:t>
            </a:r>
          </a:p>
          <a:p>
            <a:pPr marL="0" lvl="0" indent="0">
              <a:buNone/>
            </a:pPr>
            <a:endParaRPr lang="he-IL" altLang="he-IL" sz="2000" dirty="0"/>
          </a:p>
          <a:p>
            <a:r>
              <a:rPr lang="en-US" altLang="he-IL" sz="2400" dirty="0"/>
              <a:t>Useful String methods:</a:t>
            </a:r>
          </a:p>
          <a:p>
            <a:pPr lvl="1"/>
            <a:r>
              <a:rPr lang="en-US" altLang="he-IL" sz="1800" dirty="0" err="1">
                <a:solidFill>
                  <a:srgbClr val="7030A0"/>
                </a:solidFill>
              </a:rPr>
              <a:t>len</a:t>
            </a:r>
            <a:endParaRPr lang="en-US" altLang="he-IL" sz="1800" dirty="0">
              <a:solidFill>
                <a:srgbClr val="7030A0"/>
              </a:solidFill>
            </a:endParaRPr>
          </a:p>
          <a:p>
            <a:pPr lvl="1"/>
            <a:r>
              <a:rPr lang="en-US" altLang="he-IL" sz="1800" dirty="0"/>
              <a:t>find, </a:t>
            </a:r>
            <a:r>
              <a:rPr lang="en-US" altLang="he-IL" sz="1800" dirty="0" err="1"/>
              <a:t>startswith</a:t>
            </a:r>
            <a:r>
              <a:rPr lang="en-US" altLang="he-IL" sz="1800" dirty="0"/>
              <a:t>, </a:t>
            </a:r>
            <a:r>
              <a:rPr lang="en-US" altLang="he-IL" sz="1800" dirty="0" err="1"/>
              <a:t>endswith</a:t>
            </a:r>
            <a:endParaRPr lang="en-US" altLang="he-IL" sz="1800" dirty="0"/>
          </a:p>
          <a:p>
            <a:pPr lvl="1"/>
            <a:r>
              <a:rPr lang="en-US" altLang="he-IL" sz="1800" dirty="0" err="1"/>
              <a:t>isalpha</a:t>
            </a:r>
            <a:r>
              <a:rPr lang="en-US" altLang="he-IL" sz="1800" dirty="0"/>
              <a:t>, </a:t>
            </a:r>
            <a:r>
              <a:rPr lang="en-US" altLang="he-IL" sz="1800" dirty="0" err="1"/>
              <a:t>isdigit</a:t>
            </a:r>
            <a:r>
              <a:rPr lang="en-US" altLang="he-IL" sz="1800" dirty="0"/>
              <a:t>, </a:t>
            </a:r>
            <a:r>
              <a:rPr lang="en-US" altLang="he-IL" sz="1800" dirty="0" err="1"/>
              <a:t>islower</a:t>
            </a:r>
            <a:r>
              <a:rPr lang="en-US" altLang="he-IL" sz="1800" dirty="0"/>
              <a:t>,…</a:t>
            </a:r>
          </a:p>
          <a:p>
            <a:pPr lvl="1"/>
            <a:r>
              <a:rPr lang="en-US" altLang="he-IL" sz="1800" dirty="0"/>
              <a:t>join, replace</a:t>
            </a:r>
          </a:p>
          <a:p>
            <a:pPr lvl="1"/>
            <a:r>
              <a:rPr lang="en-US" altLang="he-IL" sz="1800" dirty="0"/>
              <a:t>strip, </a:t>
            </a:r>
            <a:r>
              <a:rPr lang="en-US" altLang="he-IL" sz="1800" dirty="0" err="1"/>
              <a:t>rstrip</a:t>
            </a:r>
            <a:endParaRPr lang="en-US" altLang="he-IL" sz="1800" dirty="0"/>
          </a:p>
          <a:p>
            <a:pPr lvl="1"/>
            <a:r>
              <a:rPr lang="en-US" altLang="he-IL" sz="1800" dirty="0"/>
              <a:t>split</a:t>
            </a:r>
            <a:endParaRPr lang="he-IL" altLang="he-IL" sz="1800" dirty="0"/>
          </a:p>
          <a:p>
            <a:pPr marL="0" lvl="0" indent="0">
              <a:buNone/>
            </a:pPr>
            <a:endParaRPr lang="he-IL" altLang="he-IL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he-IL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57249"/>
            <a:ext cx="65" cy="342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50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67B6B6BA-D224-4B02-9876-D0E68474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57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Type Conversion</a:t>
            </a: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609600" y="2132856"/>
            <a:ext cx="81534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 = 123</a:t>
            </a:r>
            <a:endParaRPr lang="en-US" sz="2400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num_str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(num)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num_str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'123'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(2.5)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</a:p>
          <a:p>
            <a:pPr>
              <a:spcBef>
                <a:spcPct val="20000"/>
              </a:spcBef>
            </a:pPr>
            <a:endParaRPr lang="en-US" sz="2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endParaRPr lang="en-US" sz="28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196752"/>
            <a:ext cx="8507288" cy="9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latin typeface="+mj-lt"/>
                <a:cs typeface="Times New Roman" pitchFamily="18" charset="0"/>
              </a:rPr>
              <a:t>Convert variable type using </a:t>
            </a:r>
            <a:r>
              <a:rPr lang="en-US" sz="3200" i="1" dirty="0" err="1">
                <a:solidFill>
                  <a:srgbClr val="7030A0"/>
                </a:solidFill>
                <a:latin typeface="+mj-lt"/>
                <a:cs typeface="Times New Roman" pitchFamily="18" charset="0"/>
              </a:rPr>
              <a:t>int</a:t>
            </a:r>
            <a:r>
              <a:rPr lang="en-US" sz="3200" i="1" dirty="0">
                <a:latin typeface="+mj-lt"/>
                <a:cs typeface="Times New Roman" pitchFamily="18" charset="0"/>
              </a:rPr>
              <a:t>()</a:t>
            </a:r>
            <a:r>
              <a:rPr lang="en-US" sz="3200" dirty="0">
                <a:latin typeface="+mj-lt"/>
                <a:cs typeface="Times New Roman" pitchFamily="18" charset="0"/>
              </a:rPr>
              <a:t>, </a:t>
            </a:r>
            <a:r>
              <a:rPr lang="en-US" sz="3200" i="1" dirty="0" err="1">
                <a:solidFill>
                  <a:srgbClr val="7030A0"/>
                </a:solidFill>
                <a:latin typeface="+mj-lt"/>
                <a:cs typeface="Times New Roman" pitchFamily="18" charset="0"/>
              </a:rPr>
              <a:t>str</a:t>
            </a:r>
            <a:r>
              <a:rPr lang="en-US" sz="3200" i="1" dirty="0">
                <a:latin typeface="+mj-lt"/>
                <a:cs typeface="Times New Roman" pitchFamily="18" charset="0"/>
              </a:rPr>
              <a:t>()</a:t>
            </a:r>
            <a:r>
              <a:rPr lang="en-US" sz="3200" dirty="0">
                <a:latin typeface="+mj-lt"/>
                <a:cs typeface="Times New Roman" pitchFamily="18" charset="0"/>
              </a:rPr>
              <a:t> and </a:t>
            </a:r>
            <a:r>
              <a:rPr lang="en-US" sz="3200" i="1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float</a:t>
            </a:r>
            <a:r>
              <a:rPr lang="en-US" sz="3200" i="1" dirty="0">
                <a:latin typeface="+mj-lt"/>
                <a:cs typeface="Times New Roman" pitchFamily="18" charset="0"/>
              </a:rPr>
              <a:t>()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cs typeface="Times New Roman" pitchFamily="18" charset="0"/>
            </a:endParaRP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xmlns="" id="{A4B3309A-A8FE-448E-BB86-B56F1891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48B23-5E74-4B68-BA93-7C9DDA3A5484}" type="slidenum">
              <a:rPr lang="ar-SA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Comparison Operators </a:t>
            </a:r>
          </a:p>
        </p:txBody>
      </p:sp>
      <p:graphicFrame>
        <p:nvGraphicFramePr>
          <p:cNvPr id="38972" name="Group 60"/>
          <p:cNvGraphicFramePr>
            <a:graphicFrameLocks noGrp="1"/>
          </p:cNvGraphicFramePr>
          <p:nvPr>
            <p:ph type="tbl" idx="1"/>
          </p:nvPr>
        </p:nvGraphicFramePr>
        <p:xfrm>
          <a:off x="428596" y="2214554"/>
          <a:ext cx="8077200" cy="4217987"/>
        </p:xfrm>
        <a:graphic>
          <a:graphicData uri="http://schemas.openxmlformats.org/drawingml/2006/table">
            <a:tbl>
              <a:tblPr/>
              <a:tblGrid>
                <a:gridCol w="12144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18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0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2239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Operator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Name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Description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77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x &lt; 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Less than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 if x is less than y, otherwise false.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77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x &gt; 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Greater than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 if x is greater than y, otherwise false.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17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x &lt;= 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Less than or equal to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 if x is less than or equal to y, otherwise false.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114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x &gt;= 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Greater than or equal to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 if x is greater than or equal to y, otherwise false.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935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x == 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Equal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 if x equals y, otherwise false.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77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x != 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Equal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 if x is not equal to y, otherwise false.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2250" name="Rectangle 26"/>
          <p:cNvSpPr>
            <a:spLocks noChangeArrowheads="1"/>
          </p:cNvSpPr>
          <p:nvPr/>
        </p:nvSpPr>
        <p:spPr bwMode="auto">
          <a:xfrm>
            <a:off x="838200" y="1109650"/>
            <a:ext cx="6934200" cy="96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800" dirty="0">
                <a:solidFill>
                  <a:srgbClr val="003399"/>
                </a:solidFill>
                <a:latin typeface="Arial Narrow" pitchFamily="34" charset="0"/>
              </a:rPr>
              <a:t>Compares two variables and returns a </a:t>
            </a:r>
            <a:r>
              <a:rPr lang="en-US" sz="2800" b="1" dirty="0">
                <a:solidFill>
                  <a:srgbClr val="003399"/>
                </a:solidFill>
                <a:latin typeface="Arial Narrow" pitchFamily="34" charset="0"/>
              </a:rPr>
              <a:t>Boolean type </a:t>
            </a:r>
            <a:r>
              <a:rPr lang="en-US" sz="2800" dirty="0">
                <a:solidFill>
                  <a:srgbClr val="003399"/>
                </a:solidFill>
                <a:latin typeface="Arial Narrow" pitchFamily="34" charset="0"/>
              </a:rPr>
              <a:t>result/variable</a:t>
            </a:r>
            <a:endParaRPr lang="en-US" sz="3200" b="1" dirty="0">
              <a:solidFill>
                <a:srgbClr val="003399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xmlns="" id="{080D5C9F-E100-4AD5-9ADC-53C69CDE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48B23-5E74-4B68-BA93-7C9DDA3A5484}" type="slidenum">
              <a:rPr lang="ar-SA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Comparison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Operators 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557338"/>
            <a:ext cx="77724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he-IL" sz="2400" dirty="0">
                <a:cs typeface="Arial" pitchFamily="34" charset="0"/>
              </a:rPr>
              <a:t>5 == 5.0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00FF"/>
                </a:solidFill>
                <a:cs typeface="Arial" pitchFamily="34" charset="0"/>
              </a:rPr>
              <a:t>True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 6 != 2*3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00FF"/>
                </a:solidFill>
                <a:cs typeface="Arial" pitchFamily="34" charset="0"/>
              </a:rPr>
              <a:t>False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-2 &gt;= 1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00FF"/>
                </a:solidFill>
                <a:cs typeface="Arial" pitchFamily="34" charset="0"/>
              </a:rPr>
              <a:t>False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3 &lt;= 3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00FF"/>
                </a:solidFill>
                <a:cs typeface="Arial" pitchFamily="34" charset="0"/>
              </a:rPr>
              <a:t>True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x = 3 &lt; 3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x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00FF"/>
                </a:solidFill>
                <a:cs typeface="Arial" pitchFamily="34" charset="0"/>
              </a:rPr>
              <a:t>False</a:t>
            </a:r>
            <a:endParaRPr lang="he-IL" sz="2400" dirty="0">
              <a:solidFill>
                <a:srgbClr val="0000FF"/>
              </a:solidFill>
              <a:cs typeface="Arial" pitchFamily="34" charset="0"/>
            </a:endParaRPr>
          </a:p>
        </p:txBody>
      </p:sp>
      <p:pic>
        <p:nvPicPr>
          <p:cNvPr id="29698" name="Picture 2" descr="http://img.c4learn.com/2012/03/Boolean-data-type-in-java-programm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1571612"/>
            <a:ext cx="3829050" cy="2876551"/>
          </a:xfrm>
          <a:prstGeom prst="rect">
            <a:avLst/>
          </a:prstGeom>
          <a:noFill/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EB3857F0-6D19-4827-AB5D-2D6895EB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B28370F-AE17-40AC-B1FE-E7B6E3E1CCD2}"/>
              </a:ext>
            </a:extLst>
          </p:cNvPr>
          <p:cNvSpPr txBox="1"/>
          <p:nvPr/>
        </p:nvSpPr>
        <p:spPr>
          <a:xfrm>
            <a:off x="3563888" y="5013176"/>
            <a:ext cx="280831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rgbClr val="800000"/>
                </a:solidFill>
              </a:rPr>
              <a:t>&gt;&gt;&gt;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7030A0"/>
                </a:solidFill>
              </a:rPr>
              <a:t>type</a:t>
            </a:r>
            <a:r>
              <a:rPr lang="en-US" sz="3200" dirty="0"/>
              <a:t>(x)</a:t>
            </a:r>
          </a:p>
          <a:p>
            <a:r>
              <a:rPr lang="en-US" sz="3200" dirty="0">
                <a:solidFill>
                  <a:srgbClr val="0000FF"/>
                </a:solidFill>
              </a:rPr>
              <a:t>&lt;type 'bool'&gt;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Comparison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Operators 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557338"/>
            <a:ext cx="77724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800" dirty="0">
                <a:cs typeface="Arial" pitchFamily="34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cs typeface="Arial" pitchFamily="34" charset="0"/>
              </a:rPr>
              <a:t>'a'</a:t>
            </a:r>
            <a:r>
              <a:rPr lang="en-US" sz="2800" dirty="0">
                <a:cs typeface="Arial" pitchFamily="34" charset="0"/>
              </a:rPr>
              <a:t> != </a:t>
            </a:r>
            <a:r>
              <a:rPr lang="en-US" sz="2800" dirty="0">
                <a:solidFill>
                  <a:srgbClr val="00B050"/>
                </a:solidFill>
                <a:cs typeface="Arial" pitchFamily="34" charset="0"/>
              </a:rPr>
              <a:t>'b'</a:t>
            </a:r>
            <a:endParaRPr lang="he-IL" sz="2800" dirty="0">
              <a:solidFill>
                <a:srgbClr val="00B050"/>
              </a:solidFill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0000FF"/>
                </a:solidFill>
                <a:cs typeface="Arial" pitchFamily="34" charset="0"/>
              </a:rPr>
              <a:t>True</a:t>
            </a:r>
          </a:p>
        </p:txBody>
      </p:sp>
      <p:pic>
        <p:nvPicPr>
          <p:cNvPr id="29698" name="Picture 2" descr="http://img.c4learn.com/2012/03/Boolean-data-type-in-java-programm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1571612"/>
            <a:ext cx="3829050" cy="2876551"/>
          </a:xfrm>
          <a:prstGeom prst="rect">
            <a:avLst/>
          </a:prstGeom>
          <a:noFill/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E6E3555A-6917-4902-A80F-6BC4E63D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Logical Operators </a:t>
            </a:r>
          </a:p>
        </p:txBody>
      </p:sp>
      <p:sp>
        <p:nvSpPr>
          <p:cNvPr id="55300" name="Rectangle 26"/>
          <p:cNvSpPr>
            <a:spLocks noChangeArrowheads="1"/>
          </p:cNvSpPr>
          <p:nvPr/>
        </p:nvSpPr>
        <p:spPr bwMode="auto">
          <a:xfrm>
            <a:off x="533400" y="1295400"/>
            <a:ext cx="670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3399"/>
                </a:solidFill>
                <a:latin typeface="Arial Narrow" pitchFamily="34" charset="0"/>
              </a:rPr>
              <a:t>Operate on two Booleans and return Booleans</a:t>
            </a:r>
            <a:endParaRPr lang="en-US" sz="3200" dirty="0">
              <a:solidFill>
                <a:srgbClr val="003399"/>
              </a:solidFill>
              <a:latin typeface="Arial Narrow" pitchFamily="34" charset="0"/>
              <a:cs typeface="Times New Roman" pitchFamily="18" charset="0"/>
            </a:endParaRPr>
          </a:p>
        </p:txBody>
      </p:sp>
      <p:graphicFrame>
        <p:nvGraphicFramePr>
          <p:cNvPr id="235564" name="Group 44"/>
          <p:cNvGraphicFramePr>
            <a:graphicFrameLocks noGrp="1"/>
          </p:cNvGraphicFramePr>
          <p:nvPr/>
        </p:nvGraphicFramePr>
        <p:xfrm>
          <a:off x="533400" y="2133600"/>
          <a:ext cx="7288213" cy="30210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166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9215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Operator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Description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312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x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and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  y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Both True: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otherwise: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312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x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or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    y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 least one is rue: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Otherwise: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260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  not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    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is False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x is True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xmlns="" id="{E6074DBC-D94C-4C6F-AEF4-2A8C2D41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48B23-5E74-4B68-BA93-7C9DDA3A5484}" type="slidenum">
              <a:rPr lang="ar-SA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And, or, not</a:t>
            </a:r>
          </a:p>
        </p:txBody>
      </p:sp>
      <p:graphicFrame>
        <p:nvGraphicFramePr>
          <p:cNvPr id="315446" name="Group 54"/>
          <p:cNvGraphicFramePr>
            <a:graphicFrameLocks noGrp="1"/>
          </p:cNvGraphicFramePr>
          <p:nvPr>
            <p:ph sz="half" idx="1"/>
          </p:nvPr>
        </p:nvGraphicFramePr>
        <p:xfrm>
          <a:off x="984250" y="2676525"/>
          <a:ext cx="1812925" cy="1554324"/>
        </p:xfrm>
        <a:graphic>
          <a:graphicData uri="http://schemas.openxmlformats.org/drawingml/2006/table">
            <a:tbl>
              <a:tblPr/>
              <a:tblGrid>
                <a:gridCol w="6048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79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666" marB="456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6" marB="456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79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66" marB="456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15445" name="Group 53"/>
          <p:cNvGraphicFramePr>
            <a:graphicFrameLocks noGrp="1"/>
          </p:cNvGraphicFramePr>
          <p:nvPr>
            <p:ph sz="quarter" idx="2"/>
          </p:nvPr>
        </p:nvGraphicFramePr>
        <p:xfrm>
          <a:off x="3508375" y="2636838"/>
          <a:ext cx="1774825" cy="1554342"/>
        </p:xfrm>
        <a:graphic>
          <a:graphicData uri="http://schemas.openxmlformats.org/drawingml/2006/table">
            <a:tbl>
              <a:tblPr/>
              <a:tblGrid>
                <a:gridCol w="5921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15447" name="Group 55"/>
          <p:cNvGraphicFramePr>
            <a:graphicFrameLocks noGrp="1"/>
          </p:cNvGraphicFramePr>
          <p:nvPr>
            <p:ph sz="quarter" idx="3"/>
          </p:nvPr>
        </p:nvGraphicFramePr>
        <p:xfrm>
          <a:off x="6096000" y="2667000"/>
          <a:ext cx="1247775" cy="1036638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6371" name="Text Box 50"/>
          <p:cNvSpPr txBox="1">
            <a:spLocks noChangeArrowheads="1"/>
          </p:cNvSpPr>
          <p:nvPr/>
        </p:nvSpPr>
        <p:spPr bwMode="auto">
          <a:xfrm>
            <a:off x="1389063" y="1938338"/>
            <a:ext cx="1143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Tahoma" pitchFamily="34" charset="0"/>
                <a:cs typeface="Arial" pitchFamily="34" charset="0"/>
              </a:rPr>
              <a:t>and</a:t>
            </a:r>
          </a:p>
        </p:txBody>
      </p:sp>
      <p:sp>
        <p:nvSpPr>
          <p:cNvPr id="56372" name="Text Box 51"/>
          <p:cNvSpPr txBox="1">
            <a:spLocks noChangeArrowheads="1"/>
          </p:cNvSpPr>
          <p:nvPr/>
        </p:nvSpPr>
        <p:spPr bwMode="auto">
          <a:xfrm>
            <a:off x="4090988" y="1852613"/>
            <a:ext cx="60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Tahoma" pitchFamily="34" charset="0"/>
                <a:cs typeface="Arial" pitchFamily="34" charset="0"/>
              </a:rPr>
              <a:t>or</a:t>
            </a:r>
          </a:p>
        </p:txBody>
      </p:sp>
      <p:sp>
        <p:nvSpPr>
          <p:cNvPr id="56373" name="Text Box 52"/>
          <p:cNvSpPr txBox="1">
            <a:spLocks noChangeArrowheads="1"/>
          </p:cNvSpPr>
          <p:nvPr/>
        </p:nvSpPr>
        <p:spPr bwMode="auto">
          <a:xfrm>
            <a:off x="6035675" y="1908175"/>
            <a:ext cx="13684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>
                <a:latin typeface="Tahoma" pitchFamily="34" charset="0"/>
                <a:cs typeface="Arial" pitchFamily="34" charset="0"/>
              </a:rPr>
              <a:t>not</a:t>
            </a:r>
          </a:p>
        </p:txBody>
      </p:sp>
      <p:pic>
        <p:nvPicPr>
          <p:cNvPr id="56375" name="Picture 15" descr="or_op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8863" y="4618038"/>
            <a:ext cx="1377950" cy="85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76" name="Picture 14" descr="and_op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3950" y="4624388"/>
            <a:ext cx="14081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xmlns="" id="{4CF46DBF-94D5-4427-8CE3-57814AD0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B116CD-CB5D-4E99-A458-927A00628A9C}" type="slidenum">
              <a:rPr lang="ar-SA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Logical Operators 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sz="quarter" idx="1"/>
          </p:nvPr>
        </p:nvSpPr>
        <p:spPr>
          <a:xfrm>
            <a:off x="827584" y="1804256"/>
            <a:ext cx="2592288" cy="288284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1" baseline="-25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b="1" baseline="-25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1" baseline="-25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b="1" baseline="-25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baseline="-25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1" baseline="-25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US" b="1" baseline="-25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1" baseline="-25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d =</a:t>
            </a:r>
            <a:r>
              <a:rPr lang="en-US" b="1" baseline="-25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  <a:endParaRPr lang="en-US" b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154FB6CB-37C7-4AD0-9278-241B686E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EE959F9-DB92-454D-87B1-C412239AD285}"/>
              </a:ext>
            </a:extLst>
          </p:cNvPr>
          <p:cNvSpPr/>
          <p:nvPr/>
        </p:nvSpPr>
        <p:spPr>
          <a:xfrm>
            <a:off x="4788024" y="1772816"/>
            <a:ext cx="2448272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b="1" i="1" baseline="-25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200" b="1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3200" b="1" baseline="-250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3200" b="1" baseline="-25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indent="-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indent="-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b="1" baseline="-25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2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3200" b="1" baseline="-250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3200" b="1" baseline="-25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indent="-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indent="-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b="1" baseline="-25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2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3200" b="1" baseline="-250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3200" b="1" baseline="-25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indent="-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indent="-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b="1" baseline="-25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2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b="1" baseline="-250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3200" b="1" baseline="-25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indent="-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Guided Lab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457200" y="1600200"/>
            <a:ext cx="8382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Optional practical session in a computer lab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Technical support (IDLE, Python files, etc.)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BA975815-64A1-40C8-85AF-90850C5A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kern="12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Different inputs </a:t>
            </a:r>
            <a:r>
              <a:rPr lang="en-US" kern="1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Different execution order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kern="1200" dirty="0">
                <a:latin typeface="Times New Roman" pitchFamily="18" charset="0"/>
                <a:ea typeface="+mn-ea"/>
                <a:cs typeface="Times New Roman" pitchFamily="18" charset="0"/>
              </a:rPr>
              <a:t>Illegal input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kern="1200" dirty="0">
                <a:latin typeface="Times New Roman" pitchFamily="18" charset="0"/>
                <a:ea typeface="+mn-ea"/>
                <a:cs typeface="Times New Roman" pitchFamily="18" charset="0"/>
              </a:rPr>
              <a:t>Different use cases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endParaRPr lang="en-US" kern="1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Control structures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b="1" kern="1200" dirty="0">
                <a:solidFill>
                  <a:srgbClr val="FF99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if</a:t>
            </a:r>
            <a:r>
              <a:rPr lang="en-US" sz="3200" kern="1200" dirty="0">
                <a:latin typeface="Times New Roman" pitchFamily="18" charset="0"/>
                <a:ea typeface="+mn-ea"/>
                <a:cs typeface="Times New Roman" pitchFamily="18" charset="0"/>
              </a:rPr>
              <a:t>-</a:t>
            </a:r>
            <a:r>
              <a:rPr lang="en-US" sz="3200" b="1" kern="1200" dirty="0">
                <a:solidFill>
                  <a:srgbClr val="FF99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else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b="1" kern="1200" dirty="0">
                <a:solidFill>
                  <a:srgbClr val="FF99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for</a:t>
            </a:r>
            <a:r>
              <a:rPr lang="en-US" sz="3200" b="1" kern="12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3200" kern="1200" dirty="0">
                <a:latin typeface="Times New Roman" pitchFamily="18" charset="0"/>
                <a:ea typeface="+mn-ea"/>
                <a:cs typeface="Times New Roman" pitchFamily="18" charset="0"/>
              </a:rPr>
              <a:t>loop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b="1" kern="1200" dirty="0">
                <a:solidFill>
                  <a:srgbClr val="FF99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while</a:t>
            </a:r>
            <a:r>
              <a:rPr lang="en-US" sz="3200" kern="1200" dirty="0">
                <a:latin typeface="Times New Roman" pitchFamily="18" charset="0"/>
                <a:ea typeface="+mn-ea"/>
                <a:cs typeface="Times New Roman" pitchFamily="18" charset="0"/>
              </a:rPr>
              <a:t> loop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Flowch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92896"/>
            <a:ext cx="297225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19800" y="5895201"/>
            <a:ext cx="16351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4"/>
              </a:rPr>
              <a:t>http://xkcd.com/1195/</a:t>
            </a:r>
            <a:endParaRPr lang="he-IL" sz="1200" dirty="0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xmlns="" id="{BA08ECBD-0B29-4321-A361-82D5FF29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kern="12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Conditional Statement: if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40688" cy="453231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Used to execute statements conditionally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u="sng" dirty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condition: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 statement1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 statement2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condition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executed</a:t>
            </a:r>
          </a:p>
          <a:p>
            <a:pPr marL="0" indent="0" eaLnBrk="1" hangingPunct="1">
              <a:buFontTx/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05200" y="2895600"/>
            <a:ext cx="5471370" cy="86177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expression that evaluates to a Boolean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Indentation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determines the scope of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block</a:t>
            </a:r>
            <a:endParaRPr lang="he-IL" sz="200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5D885815-2D4C-426F-82AA-818A576C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Conditional Statements</a:t>
            </a:r>
            <a:endParaRPr lang="he-IL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133600" y="1905000"/>
            <a:ext cx="4857750" cy="3810000"/>
          </a:xfr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60D2DCE7-FCF9-4DDD-98CA-0843AC38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4108" y="1844824"/>
            <a:ext cx="6474196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>
              <a:buFontTx/>
              <a:buNone/>
              <a:defRPr/>
            </a:pP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54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E600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choose a number</a:t>
            </a:r>
          </a:p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400" b="1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18 == 0:</a:t>
            </a:r>
            <a:endParaRPr lang="en-US" sz="2400" b="1" dirty="0">
              <a:solidFill>
                <a:srgbClr val="E600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(num, </a:t>
            </a:r>
            <a:r>
              <a:rPr lang="en-US" sz="2400" b="1" dirty="0">
                <a:solidFill>
                  <a:srgbClr val="3399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"is divisible by 18"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339A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 = num / 18</a:t>
            </a:r>
          </a:p>
          <a:p>
            <a:pPr>
              <a:buNone/>
              <a:defRPr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3399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"Goodbye"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  <a:defRPr/>
            </a:pPr>
            <a:endParaRPr lang="en-US" sz="2400" b="1" dirty="0">
              <a:solidFill>
                <a:srgbClr val="3399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endParaRPr lang="en-US" sz="2400" b="1" dirty="0">
              <a:solidFill>
                <a:srgbClr val="1A1AE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1A1A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 is divisible by 18</a:t>
            </a:r>
          </a:p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1A1A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</a:p>
        </p:txBody>
      </p:sp>
      <p:sp>
        <p:nvSpPr>
          <p:cNvPr id="624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Conditional Statements - Examples</a:t>
            </a:r>
            <a:endParaRPr lang="he-IL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xmlns="" id="{F529F098-62F5-41B2-8ED5-F58C5624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6A94F41-1805-4D30-A67A-2E84251CEE0B}"/>
              </a:ext>
            </a:extLst>
          </p:cNvPr>
          <p:cNvSpPr txBox="1"/>
          <p:nvPr/>
        </p:nvSpPr>
        <p:spPr>
          <a:xfrm>
            <a:off x="6976216" y="1628800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E600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num is a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E600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multiplication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E600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18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A1190E2C-A409-45AB-B1A1-F05E10556766}"/>
              </a:ext>
            </a:extLst>
          </p:cNvPr>
          <p:cNvCxnSpPr>
            <a:cxnSpLocks/>
          </p:cNvCxnSpPr>
          <p:nvPr/>
        </p:nvCxnSpPr>
        <p:spPr bwMode="auto">
          <a:xfrm flipH="1">
            <a:off x="4139952" y="2090465"/>
            <a:ext cx="2836264" cy="4024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Conditional Statements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dirty="0">
                <a:cs typeface="Arial" pitchFamily="34" charset="0"/>
              </a:rPr>
              <a:t>Indentation: 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cs typeface="Arial" pitchFamily="34" charset="0"/>
              </a:rPr>
              <a:t>Following the </a:t>
            </a:r>
            <a:r>
              <a:rPr lang="en-US" dirty="0">
                <a:solidFill>
                  <a:srgbClr val="F4910C"/>
                </a:solidFill>
                <a:cs typeface="Arial" pitchFamily="34" charset="0"/>
              </a:rPr>
              <a:t>if</a:t>
            </a:r>
            <a:r>
              <a:rPr lang="en-US" dirty="0">
                <a:cs typeface="Arial" pitchFamily="34" charset="0"/>
              </a:rPr>
              <a:t> statement:</a:t>
            </a:r>
          </a:p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  <a:r>
              <a:rPr lang="en-US" dirty="0">
                <a:latin typeface="Arial" pitchFamily="34" charset="0"/>
                <a:cs typeface="Arial" pitchFamily="34" charset="0"/>
              </a:rPr>
              <a:t>One tab to the right opens a new scope.</a:t>
            </a:r>
            <a:endParaRPr lang="en-US" dirty="0">
              <a:cs typeface="Arial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>
                <a:cs typeface="Arial" pitchFamily="34" charset="0"/>
              </a:rPr>
              <a:t>Indicates the commands within the scope of this </a:t>
            </a:r>
            <a:r>
              <a:rPr lang="en-US" dirty="0">
                <a:solidFill>
                  <a:srgbClr val="FF9900"/>
                </a:solidFill>
                <a:cs typeface="Arial" pitchFamily="34" charset="0"/>
              </a:rPr>
              <a:t>if</a:t>
            </a:r>
            <a:r>
              <a:rPr lang="en-US" dirty="0"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endParaRPr lang="en-US" dirty="0"/>
          </a:p>
        </p:txBody>
      </p:sp>
      <p:pic>
        <p:nvPicPr>
          <p:cNvPr id="63493" name="תמונה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9113" y="1143000"/>
            <a:ext cx="16859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xmlns="" id="{0E32F244-9286-4EEE-AEBA-22078A53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if-else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496" y="1600200"/>
            <a:ext cx="7011888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rest of code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i="1" dirty="0">
                <a:latin typeface="+mj-lt"/>
                <a:cs typeface="Times New Roman" pitchFamily="18" charset="0"/>
              </a:rPr>
              <a:t>if </a:t>
            </a:r>
            <a:r>
              <a:rPr lang="en-US" sz="2800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condition1</a:t>
            </a:r>
            <a:r>
              <a:rPr lang="en-US" sz="2800" dirty="0">
                <a:latin typeface="+mj-lt"/>
                <a:cs typeface="Times New Roman" pitchFamily="18" charset="0"/>
              </a:rPr>
              <a:t> is true </a:t>
            </a:r>
            <a:r>
              <a:rPr lang="en-US" sz="2800" dirty="0">
                <a:latin typeface="+mj-lt"/>
                <a:cs typeface="Times New Roman" pitchFamily="18" charset="0"/>
                <a:sym typeface="Wingdings" pitchFamily="2" charset="2"/>
              </a:rPr>
              <a:t> execute </a:t>
            </a:r>
            <a:r>
              <a:rPr lang="en-US" sz="2800" i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statement1</a:t>
            </a:r>
            <a:endParaRPr lang="en-US" sz="2800" dirty="0">
              <a:solidFill>
                <a:srgbClr val="C00000"/>
              </a:solidFill>
              <a:latin typeface="+mj-lt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i="1" dirty="0">
                <a:latin typeface="+mj-lt"/>
                <a:cs typeface="Times New Roman" pitchFamily="18" charset="0"/>
              </a:rPr>
              <a:t>if </a:t>
            </a:r>
            <a:r>
              <a:rPr lang="en-US" sz="2800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condition1</a:t>
            </a:r>
            <a:r>
              <a:rPr lang="en-US" sz="2800" dirty="0">
                <a:latin typeface="+mj-lt"/>
                <a:cs typeface="Times New Roman" pitchFamily="18" charset="0"/>
              </a:rPr>
              <a:t> is false </a:t>
            </a:r>
            <a:r>
              <a:rPr lang="en-US" sz="2800" dirty="0">
                <a:latin typeface="+mj-lt"/>
                <a:cs typeface="Times New Roman" pitchFamily="18" charset="0"/>
                <a:sym typeface="Wingdings" pitchFamily="2" charset="2"/>
              </a:rPr>
              <a:t> execute</a:t>
            </a:r>
            <a:r>
              <a:rPr lang="en-US" sz="2800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i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statement2</a:t>
            </a:r>
            <a:r>
              <a:rPr lang="en-US" sz="2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>
                <a:latin typeface="+mj-lt"/>
                <a:cs typeface="Times New Roman" pitchFamily="18" charset="0"/>
                <a:sym typeface="Wingdings" pitchFamily="2" charset="2"/>
              </a:rPr>
              <a:t>execute </a:t>
            </a:r>
            <a:r>
              <a:rPr lang="en-US" sz="2800" i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rest of code</a:t>
            </a:r>
            <a:endParaRPr lang="en-US" sz="2800" dirty="0">
              <a:latin typeface="+mj-lt"/>
              <a:cs typeface="Times New Roman" pitchFamily="18" charset="0"/>
            </a:endParaRP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xmlns="" id="{518DAF0B-DF76-4634-B4ED-E19F2865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if-else</a:t>
            </a:r>
            <a:endParaRPr lang="he-IL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828800"/>
            <a:ext cx="6688138" cy="419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45BB5BE6-22D0-48A6-B17B-8F36AB39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if-else</a:t>
            </a:r>
            <a:endParaRPr lang="he-IL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15616" y="1600200"/>
            <a:ext cx="7571184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 == height:</a:t>
            </a:r>
          </a:p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"found a square"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"found a rectangle"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rgbClr val="3399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“done”)</a:t>
            </a:r>
          </a:p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00"/>
                </a:solidFill>
                <a:cs typeface="Arial" pitchFamily="34" charset="0"/>
              </a:rPr>
              <a:t>		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000000"/>
                </a:solidFill>
                <a:cs typeface="Arial" pitchFamily="34" charset="0"/>
              </a:rPr>
              <a:t>Indentation: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F4910C"/>
                </a:solidFill>
                <a:cs typeface="Arial" pitchFamily="34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cs typeface="Arial" pitchFamily="34" charset="0"/>
              </a:rPr>
              <a:t> is </a:t>
            </a:r>
            <a:r>
              <a:rPr lang="en-US" sz="2400" u="sng" dirty="0">
                <a:solidFill>
                  <a:srgbClr val="000000"/>
                </a:solidFill>
                <a:cs typeface="Arial" pitchFamily="34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cs typeface="Arial" pitchFamily="34" charset="0"/>
              </a:rPr>
              <a:t> a part of the </a:t>
            </a:r>
            <a:r>
              <a:rPr lang="en-US" sz="2400" dirty="0">
                <a:solidFill>
                  <a:srgbClr val="F4910C"/>
                </a:solidFill>
                <a:cs typeface="Arial" pitchFamily="34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cs typeface="Arial" pitchFamily="34" charset="0"/>
              </a:rPr>
              <a:t> scope!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cs typeface="Arial" pitchFamily="34" charset="0"/>
              </a:rPr>
              <a:t>The commands under </a:t>
            </a:r>
            <a:r>
              <a:rPr lang="en-US" sz="2400" dirty="0">
                <a:solidFill>
                  <a:srgbClr val="F4910C"/>
                </a:solidFill>
                <a:cs typeface="Arial" pitchFamily="34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cs typeface="Arial" pitchFamily="34" charset="0"/>
              </a:rPr>
              <a:t> are indented.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xmlns="" id="{05A870EF-BE2F-48B1-AC55-E6CD121A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457200" y="63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if-else</a:t>
            </a: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755576" y="142875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4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5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6</a:t>
            </a:r>
          </a:p>
          <a:p>
            <a:pPr>
              <a:spcBef>
                <a:spcPct val="20000"/>
              </a:spcBef>
            </a:pPr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+ b &gt; c </a:t>
            </a:r>
            <a:r>
              <a:rPr lang="en-US" sz="2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+ c &gt; b </a:t>
            </a:r>
            <a:r>
              <a:rPr lang="en-US" sz="2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+ c &gt; a: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"Building a triangle"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"Cannot build a triangle"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xmlns="" id="{596CDADB-38FA-4691-B9DF-6C730DF4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48B23-5E74-4B68-BA93-7C9DDA3A5484}" type="slidenum">
              <a:rPr lang="ar-SA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if-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-else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88653"/>
            <a:ext cx="8136904" cy="5452715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8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800" b="1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condition2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statement2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8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statement3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sz="1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rest of code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condition1</a:t>
            </a:r>
            <a:r>
              <a:rPr lang="en-US" sz="2400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is true </a:t>
            </a:r>
            <a:r>
              <a:rPr lang="en-US" sz="2400" dirty="0">
                <a:latin typeface="+mj-lt"/>
                <a:cs typeface="Times New Roman" pitchFamily="18" charset="0"/>
                <a:sym typeface="Wingdings" pitchFamily="2" charset="2"/>
              </a:rPr>
              <a:t> execute </a:t>
            </a:r>
            <a:r>
              <a:rPr lang="en-US" sz="2400" i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statement</a:t>
            </a:r>
            <a:r>
              <a:rPr lang="en-US" sz="2400" baseline="-25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1</a:t>
            </a:r>
            <a:endParaRPr lang="en-US" sz="2400" dirty="0">
              <a:solidFill>
                <a:srgbClr val="C00000"/>
              </a:solidFill>
              <a:latin typeface="+mj-lt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condition1</a:t>
            </a:r>
            <a:r>
              <a:rPr lang="en-US" sz="2400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false and </a:t>
            </a:r>
            <a:r>
              <a:rPr lang="en-US" sz="2400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condition2</a:t>
            </a:r>
            <a:r>
              <a:rPr lang="en-US" sz="2400" dirty="0">
                <a:latin typeface="+mj-lt"/>
                <a:cs typeface="Times New Roman" pitchFamily="18" charset="0"/>
              </a:rPr>
              <a:t> true </a:t>
            </a:r>
            <a:r>
              <a:rPr lang="en-US" sz="2400" dirty="0">
                <a:latin typeface="+mj-lt"/>
                <a:cs typeface="Times New Roman" pitchFamily="18" charset="0"/>
                <a:sym typeface="Wingdings" pitchFamily="2" charset="2"/>
              </a:rPr>
              <a:t> execute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statement2</a:t>
            </a:r>
            <a:r>
              <a:rPr lang="en-US" sz="2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condition1</a:t>
            </a:r>
            <a:r>
              <a:rPr lang="en-US" sz="2400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and</a:t>
            </a:r>
            <a:r>
              <a:rPr lang="en-US" sz="2400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condition2</a:t>
            </a:r>
            <a:r>
              <a:rPr lang="en-US" sz="2400" i="1" baseline="-25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are false </a:t>
            </a:r>
            <a:r>
              <a:rPr lang="en-US" sz="2400" dirty="0">
                <a:latin typeface="+mj-lt"/>
                <a:cs typeface="Times New Roman" pitchFamily="18" charset="0"/>
                <a:sym typeface="Wingdings" pitchFamily="2" charset="2"/>
              </a:rPr>
              <a:t> execute</a:t>
            </a:r>
            <a:r>
              <a:rPr lang="en-US" sz="2400" dirty="0">
                <a:solidFill>
                  <a:srgbClr val="000099"/>
                </a:solidFill>
                <a:latin typeface="+mj-lt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statement3</a:t>
            </a:r>
            <a:endParaRPr lang="en-US" sz="2400" baseline="-25000" dirty="0">
              <a:solidFill>
                <a:srgbClr val="C00000"/>
              </a:solidFill>
              <a:latin typeface="+mj-lt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dirty="0">
                <a:latin typeface="+mj-lt"/>
                <a:cs typeface="Times New Roman" pitchFamily="18" charset="0"/>
                <a:sym typeface="Wingdings" pitchFamily="2" charset="2"/>
              </a:rPr>
              <a:t>execute </a:t>
            </a:r>
            <a:r>
              <a:rPr lang="en-US" sz="2400" i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rest of code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xmlns="" id="{518DAF0B-DF76-4634-B4ED-E19F2865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F9CA3F17-BF5D-4E1E-8DFE-B95524957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2276872"/>
            <a:ext cx="2736304" cy="64807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kern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4000" kern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else-if</a:t>
            </a:r>
          </a:p>
        </p:txBody>
      </p:sp>
    </p:spTree>
    <p:extLst>
      <p:ext uri="{BB962C8B-B14F-4D97-AF65-F5344CB8AC3E}">
        <p14:creationId xmlns:p14="http://schemas.microsoft.com/office/powerpoint/2010/main" val="1255533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Homework 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457200" y="1600201"/>
            <a:ext cx="8382000" cy="125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Guidelines on the course website:</a:t>
            </a:r>
          </a:p>
          <a:p>
            <a:pPr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04C1EE7-5B24-F34A-BD01-C0D4B3403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273304"/>
            <a:ext cx="7992889" cy="4254532"/>
          </a:xfrm>
          <a:prstGeom prst="rect">
            <a:avLst/>
          </a:prstGeom>
        </p:spPr>
      </p:pic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xmlns="" id="{9933807E-B2F7-445A-918F-09ECD141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916832"/>
            <a:ext cx="6480720" cy="4525963"/>
          </a:xfrm>
        </p:spPr>
        <p:txBody>
          <a:bodyPr/>
          <a:lstStyle/>
          <a:p>
            <a:pPr>
              <a:spcBef>
                <a:spcPts val="1200"/>
              </a:spcBef>
              <a:buFontTx/>
              <a:buNone/>
            </a:pPr>
            <a:r>
              <a:rPr lang="en-US" sz="28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 &lt; 100: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"too cheap"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sz="2800" b="1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price &gt; 200: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"too expensive"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rgbClr val="3399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  <a:buFontTx/>
              <a:buNone/>
            </a:pPr>
            <a:r>
              <a:rPr lang="en-US" sz="28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"reasonable price"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rgbClr val="3399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endParaRPr lang="en-US" sz="2800" b="1" dirty="0">
              <a:solidFill>
                <a:srgbClr val="3399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xmlns="" id="{6379181E-2E42-4503-A155-B9121DB6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A1B40C93-FC68-4544-8440-B07CEC257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if-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-else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 Personal Note on HW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457200" y="1600200"/>
            <a:ext cx="497889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6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It will take you a lot of time and effort to make the code work.</a:t>
            </a:r>
          </a:p>
          <a:p>
            <a:pPr marL="342900" indent="-342900">
              <a:spcBef>
                <a:spcPct val="20000"/>
              </a:spcBef>
            </a:pPr>
            <a:r>
              <a:rPr lang="en-US" sz="36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But</a:t>
            </a:r>
          </a:p>
          <a:p>
            <a:pPr marL="342900" indent="-342900">
              <a:spcBef>
                <a:spcPct val="20000"/>
              </a:spcBef>
            </a:pPr>
            <a:r>
              <a:rPr lang="en-US" sz="36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	There is no other way to learn how to program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6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6498" name="Picture 2" descr="https://downhousesoftware.files.wordpress.com/2012/10/frustrat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296037"/>
            <a:ext cx="2500330" cy="2265925"/>
          </a:xfrm>
          <a:prstGeom prst="rect">
            <a:avLst/>
          </a:prstGeom>
          <a:noFill/>
        </p:spPr>
      </p:pic>
      <p:sp>
        <p:nvSpPr>
          <p:cNvPr id="106502" name="AutoShape 6" descr="data:image/jpeg;base64,/9j/4AAQSkZJRgABAQAAAQABAAD/2wCEAAkGBxQTERUUExQWFhUXGCIaGBgYGBsYHBwcHB0iIh8eICAfICkgISAlHR4eITEjJSorLi4uGx8zODMsNygtLisBCgoKDg0OGxAQGzQkICQ4NDQ0LCwsNDQsNCwsMjQsLCwsLCwsLCwsLCw0NCwsNCwsLCwsLCwsLCwsLCwsLCwsLP/AABEIAO0A1QMBIgACEQEDEQH/xAAcAAACAwEBAQEAAAAAAAAAAAAFBgMEBwIAAQj/xABCEAACAQIEBQIEBAQEBgEDBQABAhEDIQAEEjEFBhMiQVFhFDJxgQcjQpEzUqGxFWLB8CRyotHh8SVzgsIIJkNTY//EABkBAAMBAQEAAAAAAAAAAAAAAAECAwAEBf/EACwRAAICAAQFBAICAwEAAAAAAAABAhEDITFBUWFxwfASIjKBkdFCsROh4UP/2gAMAwEAAhEDEQA/AE7k3Lt1wGIgJTc62VSEFVTpkjYwQR/Kxmxx843RakMuSFB/OJCvrUFknttZb9sSMQ8IzNEVwzMxXTRBdo0qwrU5JtpVVAkarSBMyQZuYK00aDMzMNVXSxtK2CkAWFvAJHgYieZ/LPzIHcuZQVFzNyGFMsCCwuHSQY3GktY229sWuVkVqWYkbBiD27hXteN7C37HEfKOcAXNTbVRbYgeVI8eoFhjnlvNstOugHawbVYnZXg7QN/PvjMOJfu+gZVp/kggXNQgGPdbf1/riFsoAiPqBLMQR/LDLv7GcT1qjfC7CNbQfM9v/jEPWVqSrYESTG7XWJ/6v6+uGReN19hHmGkqoNBB+U+l+nTJEezEj3icFOG5djSpFTT1HqlQbsummhJ0m0EEgGbScC+OFOkhVGSYB1A3IRBK2AAPoJtBM2wayNFullixV0LVVAWVZG6KEtI3BACwREr98Kjn/gvs+cw1natRq1KypWYuKgCkCnEqSdegkuVJgnyAIXTK9lqcIHJnU7rFrHSDq9YiR6YcedM4jVcuRWq1kDv/ABLqGE61BMsY29F7YkDChk6JFNWhYdnSYhtgd4iNvPk2ww60y81GfnasUzefi2rpJb5YKoZIAvdRsJ39YK6lRBTnSVGlgCYIZopeN1mGOw3A9Rg7+INI/GZruhlambEb6R6GJEf1BthV1BqMMfLH5dz2eZ83PtHvjSzYzVyb59gRu0DacWumVdNW04hyLqHQMpYaxIXciRIHuRbGq/ifWpNk8qOjUDUgEpk10q9IdR0KVApnURRjVcSjLMqSWZ1NCVXoqRV7lchKZBmfEMLCBDQDJn2MkgPlUHSc2kbd0eviL/uMXszmQC8L8ypJYEEaV8W8m/2HvMeVyBOWqVIPbEkTaZtt5j1H3wuhzx9qz5DhyfmG6tVqZZagywAOkldJ1awxBlZAEEGZXCdmWbrq7Df/AH4w4ctJRHW1Ui7/AA6tSAIWHAc6zJCnTGoTJMWBMYUuLmTSHtf6+Z98AnD5BDiWaVqbknUS27ggyKIgbme4QNrR9nTOZopwQCJArMJgDT/DMhpkzttIkjYThHNAKrWF9dwQd6DQDefmg39vbDNmyp4RRLHSeo6AgGDZWCkfKCC7NPp77hC7ZCLxDOaoi0GR5/rEn6m5xZqMvwg7hq1mV1Ha36dr+uKvEcqyuV1BiJv4tvfY/bFeoT0xMx6RbDUjpUU0qJMjWI16YUEERE7jb77YOZHOdNqnUAcvREE2gELEACLeMU+WwhSvrIH5T6f+bQdP9Yx3mMx3AsoUtSX5QIMqp20wLQbR7H124k85NUD8vmYBt6/3GNIzmaD5Kgp3Zq7gFht0fAmw1rt5I8k4zDLgmw/Vv9JxqXEMsU4fQVWHz1iGEkwKVwQdttxA7tpkkPL8CY6SuuD7GagrqaYF4x7H3K01JbXM6vfHsEq3QU4NnBTZkYHS3TDFdwBVRjAvqJVdvf2wX4zlgMnlVnt/MXVoKxp0mCdyfeBuLC+IeVaGqutM1FBbojzcGuhKjSJB39CZ3vjnjbMEpjTpCtVAUNrWBbUomAIt6nTJnAOd5y84HXJGQR0zIYwBRcg76isEAXF7H1tNsVuXaqDrCoCRD9wgkEo0H9yJ9px7ljjAp0q9NwxV6bRpE3MQWjwLb22x84GdfXYDdCxiYBKvaI9IjwPXAZsRP3WCK9X8iBFnY+/6f+2IememhLebD0uJ+m4xM09ICwBqHu+6+I9scBF6dvmkgwJkSu/3w50LJfYV44gFESSWBEzH/wDXTtI9BAA/e8jBHggavSpoysERatSQTdumgGxm2kWMAzufArjOXdUTV59d7ojX33BWPod5sY4e2ihl6qyNT1qfkgfkob/p9dgG94EYRHN/5quYV5yrI2epmoCpBKOLjQQvbDKRMoVOkGQGAY6i2FDJUmhHkBDUZVk2B0gyQQe2Pbz7Rh7/ABEZqlXLQKwqNUY6al2V9XciBVVIAhwd2FQE+BhIoVVOUSmGl1qOxWLAaFGqfqIj3GH3KbuvNRi57V/jc4qdxfRqiDPakC/eSSRGn7454Dy4pRWzOrSBrqUkK6uk6qNbVWYU6JVkA01CDGoAA4auaeAsKmZz6FKt5FJdQZFpoNbh/wBDqIZWAJUlSPTF7kHgWZrVEzObpp8NUpPoom4BqhO9lJJYsmsF3LOdRnfGazKxh7nfHsJPD89kgUyqmir1qaZZ3o0jU7w9q3VqlNLaiCSiMLSDZYYs9xmoqZetmZISmK1VGp9QPmGqNSVdLVdJADVXhdHyT6BV7jH4RZuk6NTalpqVSqKWaacyaeox5gKSJgkfXDRzvy21WlROXSGR1bMh6isUqs3ZSgTqcvmXaSYg7wRgs6JXVi9meFZPMJoQRVWjANKVqvUYgqz0XkFFWeygztAgCwhfztGplMtWpAdSjUYhKyiAwpOySVPcncSIaPaRjV+Xvw/NGvXq5tKVdWoKqKup+4JocQwFyLA+jHbCO1PiGXpVctm8q1as9LqAnTU1U6W4qFW/NCTIBOpW0wYgFayI+i4r1LgWfw3y6RmWZOppyjAsTEavAJsCYIG3zeL4RM5TArKTABaYjwfO18aZw7gdfJZjMZem6Vf+FUuyh0IUlrgzC1O0aST+rGTcUqHqkn1kYFaLqRjF+r075/7GLjldCKrUwAkgADtv8OAxjf5ix9/uBhsfprwMBioaWM2mQ9PtEETZQbyI2MiBn9errplihXVMkC3bTgDybwJ+pOG7iFBf8LoNpWzElpkwHHaySSJuAVF5E7mAidOKrzYQ+IEnv1TqPj/e/rc4tVM6PhBT6YkGdYF/oT6f98R8VIarOnpq0wCBYeB9hbFqs9QZIKf4XUOm25ESZ+kW+mG2L5VEo8GoqUqE7hSReMH+DZZavV6kgrl1ZQDA+RIJAvf9vfADhGWZkq6QDppsxnwACSRbcAYaeXlhswQNQGVC6xOn5EgXG53H9sZi42r84CnRtr/y/wDcY0ji+WB4fl3Q3c1QZESVFz80WS06QbLcgDGc0lH5h9L+l5H740XiGYDcOoNuRUrBgsHelO87hWBwHoLiq/w+xn2QQw3rqvj2I6FXSWvF5tj2CUknY38s8MbqdNlDuRQdXUaigNenFgQfUGDIDE4rcw0CtGn1H6ih6osrKJ1AWJ+buvqG+KHLubIJlQWBpkO09gWqjaogk7EGPBP0NrmGsTlqAib1DC2Ez3FRuF9NQBge2ByIU1KnrfYi5YySPTqu0yKTaQBbt0i5O9iLAk7WxJyz/CrgEjtPnwEcwfsI/bHXKFVEGYV3CnoOq31SSVMdvtN9rY+csvNOuBJkN4kWR7n03ncbedsBgxW/cBmQCkHHz6z5MePG3nEjvS6KlWbqlu9baT3D29Y/b3xC5OgAi3UMEHzI8ft584hSdJI9TvpvDL9zH7f2wx0JX+Q/zJmtWXSR3SL28UqIj7Af1OJ+ElVp0Xd1aeqCrVACn5a6X0n66ZnwR4wP4vUqVKaFgplrFf8A6dOQALyF0zI3Bgm+DeXqaaOW0prTXXAI3H5FKTsdp8QffCo5tIJdQv8AiBxSkKlCtRcuNP8AFUnS92Bg6gsg6gREAaRuDhMoUlFGnU0iWquCdXcV0AxEQPPd9othj/EHiLVejVKAUizFU7e68MxKsZLHeTIIg3U4W+HLppU3BYEuwgNotCkQfBkz7QD4w29lNbkt2a8ufrvW4ll8uqNVVUZKbyFq0mUCosSAHhpDWuwBsBivy7xLP1c1l6lVK2Vo5enpzHVmnQKrTF4cAFiwPrp9YFxr8dXLcazdQuKXU0KajDUiiaZaRMlSqldSyRqDREw38Xy1LN0MzRAq5qhXcMnw5JIYadUVar9GNQBCqQo7rEzhnmzqj7t9BGblfPLV15PieXOWr5rXTqmsDqqnVAjSwNQAtYEzpB3Ahm5x4XmTlqQymfQtQK0sz1agAd9SlGYmYqdQCJvcCbQb3AuWquUy60Mpl9CiqKzNVzmmoziLN06NRdJACkLAj6zghX4dmzq0ZfLIXqrVqFM3VQsyFSAT8Me06QCLAy3kk4zKtADhuUzmXyudpNnKdXiVYa0pLVBZLX0hiIZlk2AFlxT5W45xCrVotWy70vh6Qp1a+YRhCGGruZ09zdJQu8RJ3MHKnKq/GfHVMtV6utHKUa6VELoCAw1qjWESARNu03xX5h49RoZCv1asO7ualFkqK1QVNShFSsSyqREsvYIYrvGAIJfBeIjM5vM1AhZ2yumkXZiwARo1MNnZUBm15iIwg8SpQ1MRBMT9fM+/tht5EyD1WrVVUnpZVgVtqOqm6yB5+bxeJidsKOeqMa6gmwa2Fe32ci+V9QlxCiUpMCpWGPc1pmhIEW31D6yN8M+aVW4PTBYDRVYKDaTFNmBIEkQTYzf0AwA5hpRr0yZglpCiRQvFzMR9yCIGGPiVQvwhAaiyKxXSNoJpkEBVA+ZtzItEzYCOhOOa85CLxeslRoEGNXyiwAjSB4j3/oMQ1I+FHeZm6n0tcf1/bFjjVIKwUbgGTJPgeIsPsB6GMVnyxOWVyRE6QIM+PMR59ftgrQvCvTEr8OEh7EjSTYTsN/oPXDNksxFSqw6ZnLKpYgj9KdqgQAftHbgTy7ThcwGWYov62IU3+2/2xc4XlgS+sqkZdSIVW1dqwJK2JBkxGxvgvcGLm35wANIy0fzGD6G+NO4nw4LkaMMfzKlYxvGmkAdoi1MbnybHGaU6GzTYXj0gj/vjTuKEHh2WOtShqVgoCwRFNrEk3JebwLQLxgPfoDGp/h9jN8lk9Wokx3Rj2JMjXC6xc93gTj7ghk5WM3L2YHxtJkUKESlKk3M1lDN2af0EkyR2ggyCZqcwCmq0aoB1OHqMhkR1CQCJJMWME/y+5xY5Kak+Y/NVFJVFAIGmDUWT3SuoqWA1DSxIBjVOJeb8qKWXo0kB0BqumSHm4H6bfKBsBBmw2wCKVS84Abl41VNZVpB5pEsGvpVgDqE+djPi2+PvLzdtbs8Nefl7W97+fXBDkrLt0szUVgD0GBW0xKKfX+Yn3iLYrcsyVzChQe1zqMQAEY2nz/XAY2I/kAtRsZBGs9tp3H+/tifN06XRQ0y3UJOv0jt+25P9McopIQCP4pg/t/THqlArT1SO5isReA3gzOmZ8C483hi16FziqMKCN26dhEgg6E1W29D7gg3nBjhxY0aEjWoetET2N0E7jB1GwAErHucUeYqbChT1Koj0INunSgmCRcQdhv5OCmVQfD5Z2gma/wCqGWaVISouCL7R43wqObWC+/6L/wCJioKVAB2bUWaoDOrWXOptPgliwi0EGFAAGFTJZeoKFKoDCa3CkH5X0Lc+FEEd3rGDv4g5M0OkG1OASyl0KHT8oRtyxUJcsxa4BjTpAPLZmmcsiGSys9TSxIUyiiLX2Den1wy1KxuvsOfiRqObzmmDdNVw0DpLEEeL/wDvAzhfG89laCtQrvTS8KGlbaJ7Wlf1Dx+rBb8Ql1Z3PX2KegFqaAD12kgeimScLFSoPhKYE6iW+m1Pb3tfGeo7bUsuPYYsp+MXE1ADNRqe7UgD/wBBUYO578XM4opaFy/eO6UY/qYWipawG/mfEYyNAf64IZlzqp6li/8AqcGRabdqmP8Axb8TeIdyiuidqkdOko+ZQTdg20x483tdJqZp80r1MxVqVKgFmqMWt6CZjxAFsfOJ1Z1emlJ+uj/2MVcq56DqGgHcXvv9re/rgE05OOvAdOQ6aRW6jOXGXdkX9LfltIaAYgSRbcbjyq8QpL1Kfgm7b74auU830TWWA/UypXaXGpHutvlGnunwRuYhRzdQ1Kp1DuZ52jyZ23+uASjTlkHuLlFosi6QASdRlzLUASCRYkGwInTIkiDhl4vVZeC5ae0Gu8iP0qym3kdynfzNtsKvFEREcAtYkQQZk5efU21Ez4AHpsw5xNXB6WnQop1nLEwCx/LMyd4DBdI8LM3jGjoThkvOQk8azC6opElTJ22LXb+uOsxlFXKI4qAsSZSZIAi8eAdv/tx84zUTqFhsQYK2BmII9vrH0G2KDORR0naZj64K0OiCuMaJuE5mFqz+pGH7gjB/gTt+cTcfDqLMFFwsSCbx/uNsBuX6GpK0TIpO1r2CEkf+fHvi/lE0kinTZ9VBS0GYlVMkH0Np/pjPcXFq2l5oC8rTBWobyt/YgHb+39caHn8yTw+np7jrrMNK2jpAEatmIAJOxAItEE5vl6jAFQbE3F9p840fitBxkMu7MujVVAg3PbBJIETbSFE23N4Aej6C4qefR9hI4UVAYMROrzj2KeSqDulZk49g0GUcw5y1TGmqalu2mdZUsqnr0tLGLx+m3v6RibjwHToG4E1YBdmt4MvDA3nSf2kxjrgdB5NNdOh6dHqMxIVQczT3IvEgSARYm/g9cfRlp00KBoerpZSIZe3xraNJ1bmYAm+ykn8780KfK9Oqy5jphCoRiwZogSJYe8xb++J+V6yCnXV2IYq0e5VGgfSLYqcuVCqVIfpzTceDr27L7fUXxLy5meyukjuDG9gYVvTzfbbfGYcRfIFyRTUgwOq1/T5f/GOdQNONY19SSNIk3EGfMX/c4+VGPRAtpLtePp5/bFipVUZel2wwY30/NdYhovEERNtXvhi37DHMv8CjTao7QJMwFWadJoUTOxUH1Oq0CTX5dryQhYgaagEyd0UwIaLxc+w32EvMlSo1NXbTJAKr3MVUU0HzMxNxB02At4IjvguU7KTI3cVq9rPpECmhJEEXMi15gWMYRHOq/wAYa57ywavToUkbQaj6S4YFpJJGtrtDE2EBb+ScLOQz4akmX7VKuza+4ESoE9o2t4BNzaYw2/iflq1LoGpV11ZYlwACZYwxWO0le3cjsgBQIwq5Qp8FTbSep1G7oMfLT8/dv3Hrh3qUeX5/YU/EcTnM3DRDLP8Am7FH9wY9jgA/T6SqDFidUMJkU+2YIMHV6bA+Rhh540jNZwEWApKo3MCmu5vO3rvfxhZqZmcsiqGBliT4g6Lf9I/cY0tRnbl99gGZBnBOvmdRpDTEeZmbk3/cj7DFClTmL2nBCqgDUrRfxfyf9+cGRfEqy7xnUdWkfop6iFAgaBE2n/ufWBgZk8wRSdQsg7nyPv8A6ecFc3X0CqukNrWmSZupWnaPYgmftt5D0zFNh5MHz/pb98BE8P410G7ljMOj1mQMB8NoZQhfUGMGYMKL2ZiACAYYgKVWrX/OvYCwxoHJmXQjMak11BldaKWIBUSGJI9AwMTJuBhBz6jqrAMk3+s+PbAQmHnLPdBavQptLCbqwJYzcUGNvaQPeZjxhvzebngdMBCZrPrbUZJARgT7AaV+i+N8K2b0Ck3bohiCrGTJoQDtFySwgncC2HF1f/AkCgadbamJ0xDU4i51kmBACi87qSwWn0Ti7X0ZlxzMFmiFgHdbg+847zKs2XX5yq+saQT6efr9sc8ap6TF952ixv8Av++CD1x8AF0n5z3arbC0ePWffB2Ra6jGgbwipCVfdGG0+D7W+vjDHwaQaxmP+FVdRMD5afbAvPvMeowvcFpMVq6Soim2rVbtgzFxeNh5PrgxSy6HWKgZHWkpWJ+XQo0nYgz6gge++C9wYur84AOiPmaYAv8A80G+NM4zmhV4dQUwDrq2Dqx0hSwMAnTckXg2J2jGc0qJ6ame24j0uv8Af/TGj8XZRw/KyDAqV4kED+GflgE6dUTYXmSBfG49AYj1rg+xm+QBAYAT3Y9iXIVY1CR8xx7GDK7GDlLKCozUgFam3R1awwF8xSlQYO8RPmYF7Y+c1KKYpCQtMNVhV3TuYRPptAgbHacVeX0KK79SABTYxF4q07QSCWWNYA3KqLyQZOPIPhqLkAa2qOSAASWI38z7Ha2FI/z++x85Sq0itfXTDaablCd1JgTc+n3iffFflxBprGSBDbe6tA32/fEfLulUzAYrPTMTJkyDaDv7n9sT8ATsrgahE2gk2V98ZjYi+QLDjQqnbqGfpbH2rnQaWjSIQyGvvI94uB6eLHfHVVB8Mtr6z9f0/wDnA+mNhf5ojxvhi8UnnwDPFKv5YKwFIAiAI7UDEREljDGbzgjwfNhhRphXmkarzdRDU1ExEmNPrsdhOKvMHbSClRMghlECDTpmIJN73Pk3wVyuWBy1BjojXWC76i3Spe0sANQjYEzeMKjmv2L7LX4isutEZW0hmbUqlQVeW7JX5Q5aCCw3spkYr/hxw8ZytRytWoVpqalVRTIWoGVVhpKmBAA+q4Ic2VCK1FswxcB6lNjpUINFgkpMlCY+a0CdJJA6/Bmqp4ggAvprGfaEt/f+mG3K4Sz9LXmZezPLpzfFs/l0mA1LuPcFULcsT50yALy0eASB2b5WyLcQoZDL1sw9NqjLWfXTMELJVIpRYgAkyNx4xpXOVOoMlnDw2PiC/wCfo/intEgedejTA9J03jGTfhi5GfySw3zt6gXQQffbb3HtgvUs4qMtNWF+McpcAyldqFbOZ1aqRqUANGpQwutAjYjE3D+Scnm+ILRStmHy3wxqo5KB9S1dJF6caZLW0zPmMEue8zwQZ+v8ZQzD5gaOoyFgp/LXTEVALJp8Dzj7+HWYy78YJynUGX+CbQtQksp6tPVuzbm8T598Z6jyVyWhSz+S4FSNajUzeaBJUOApMGmpUQRQjYmd74D8icjZLPVs8ermPh6DKaLqVVmRupdtVMyYQbAbm2DHHsxwEZit18tmzUDnqEFtJM7iKsX+2CH4NtTqHifQBSgSgpatwhNbTquTIUiZJ+uMaFKqrP8ARLwLl7I1kr/4dmXqVjQC6K4ABQmRINJWCk7suxC/Q47nKTJVQMO4GCvkEGCD7g423kngVDhzvUfO0cxU6JVEQopCqNTkS530i5gDTjG+NZtqmY1tAZ3ZzptGpiYv6ThWRcUtsy5xF37iykLftaSQVy5I9RH67H9WwuA15nUvBEAYfxGDqQQymacSPNgDNrH2wq5lQVKh3PzFiSC0iiTHgQQqiN4PnbDcctr4EpCm1VmMS2r+GJIDDSBYXBHaDYmRloyEdPozjiZGuC1gJmZk2/3HjbHDUf8Ahw03mI0+nv532xzn6a6z2lZ2t+2xxYzFMDKqe8MSdz2Ra4Hr6n2GDsdCyUSLgyIVqF5EISsH9QBifaYwd4RRqOaz01KqKADTJtCkiffe/jAjl5TorQwH5TzPkaTIHuRYfXBvgGoCudVvhgNtMjSkbHeLR5g/TGe5PFeb84ALK0R02kXCsRPkgrt6b/1xo/F0H+GZW5I6lcywIPyMI3kgkDwBZd9zmysdAlrCWAA3ErMn02/bGgZ6uvwFIqzFlq1g+pi3zUAbTYDSy2EefrgbPowYj16PsImQQtqO/d6Tj2I8o5BaCRfxj2CNJOw3yqECk2Lg0ii6isv16cS19IFiTG0xBM4qcZSp01DrfU+7EyZkm+3g2wW5CNdg60KTVHbQCFMGBVpkwbQY86l+tsWObqbrSoB46g6kjuNjBkloJME3+h9BheZLNTvn2BHKGRV0ragZFJmkEgCIsfYzH1Ix85cZlp1yjkGGUjcFSrSI+2+PvK+TFRa+qBopM3gExpjcj2IAv++IOBZHUayzGgMZ1adlNvefTGYZ5+q2Uag/IHqXP/44j+DimjyoloETO438ef74+kflqArfOe6R6jEprN0gGRQsjS+m5II1Xnfaf9PLFs1pxCPMeWdAqOwLGP2NGkwvJntge0YJ8PQLSy9jq11grEwpYUaZtAL61vuAO43wN5kzNF1pikjrtqZtRk9OmDv/AJgdrdw8Ri5w2nNOgWZlUGvBbSF1ilS7R/mIn0kAX3hUc9P0L7/oJfiQ0Ot36JdqiAjSVD/N2gSNVRWeTvrgwwYYg/DjitDJ1qWZqh4/NQ6BJjQpFiQPXzO2LvOXDa3Ty7NUFQ63FOLrpVipsdWgSDCy4nUQwEKFjhPCKjUkqIHaWcAqswYW4I7/ANQ9QPS8htykJV1seeLc1VMnxbN16QLIXph0nSGU01JG/wA0yVPr7Eg9Zjmvh/x1DOURWCq7tVplNmIQF0GuAdgR51E74XvxMoN8ZmvYqSTYnsUAjeZv58HC50tGXR5AnWJ9bUzB+sz9jjPUdyz+x+43zJy/m67169LNtUeNRGpQdKhRYVI2AxQ5X5q4ZkuKtWy61lyrZbpgEan6hdSSZbaF9cZtUy7owDoyk3AYFZHrfF58iSydNSxNyqjUYk7gSfHtuMM2dMpU6NVznGOBOa7NSzR6hVqpGqCYJWO+1ibDAzkHmTKZM8TZUrfDVSoowuoqqirAaWse4eTscI+ZCg1gysh0rCkkGQsNKgEb+pUiRvJjnhRqNlqqIjODEhVZjN4uu25sd/thSKk0slw/ob+RuoorldSuMqCKi3VFUPJYbmRsFm4HiSEzOqSykkSSJ8bzhq5OzwSqwqs60moEOAWAYFHA1aR8oJtJW5HcNiucRy1Qim4RzTt3aTG/qBGBwIw+RazuYJRwZAkyDY2ogjYTGoA739sNuaZk4MivMmsx0Su0UxMHu+YGw33iDOEquSNYKsVMm6kX6UTJPg/2kYeeIpo4HRBMlqtSFYC0aflkz+kmRe59Jxlo+gqSSy4fozbiDg1Cfl3tBER7ev8A2x6tnG6AQzE6hf19vH1x7PkwO1huJafb1k/Ykxi5W4WBk1qhjJbSR4tB3++2/t5wci9xSjZ1yxSDU8xJiKNQ+LkIYF/U+l/S+LWVpEloJUjKqx8yNKQPa5mdsUeAVQKdeRM0nHi0qb39N/X0xfyrwx7iD8Mg+Un9KH1G0D1GNxJz+UvOADRoUi8FY9L2n/39MP2ayhXh9PU5KtUqFQAi7UhJkXvpAvvBt5ZFpU20MfDAxfa6z/cW98aLxHKClw2iQoBapVMC+r8sJqsTYAR7Fb4D3Bi5/h9jOqVEAsLm/g4+YhpU2YsR649hizXMc+TatRXY0WKQKXcqayJrU5MK4aJsYIJWcR800yuXo/mI8tUM09OmbE2sFN7jx4xFygyq5pONaO1FW0kghWr0ibqCZgREj5vtiXmenSRKQpVAVU1QJGllUkgLpYagNwNQk3Mg/Kuxz0/V99gXwHMKgddy1Jr6tO6qRM/NsYE7jY49wIIyVZF+4j1sreR67eBixy6hZKrKmomm+rb5ZpwdraSZt7WAk49y3U00q6lRqveJIGl5g+P/ABgME3lIFPUIoKNoqGDOxGm8ftiGsn5SmB3Mb6jcyNxsN/HrfHZf8tb2FQm+24x8FHsLyJJsAT/Mt48f+T6YY6Fl+QhxdoyyrJ1arg7fIhUi0ix8k7YKcKRzSpFgSgNUiIbuFJLQO8GCO64i0ecDOO0W6alpAlIBAA/h09iJmxWb+RbBjhtOUpqQVUGuVPaZbo0oAk6rA37Qo1Lv4VHM/gvsaOcuBf8AF5HJU3YMWIHao6asWI0gCIVFiDJ7TcyCT3MPMNPhFJMpkKdOVMOXlip0odTgEMxKsDqn0AB8AuZOLLluIZCqyaRSc9RtLd06tZkksTDkjxdYMGcXvxE5Wq5momaya9elVPUJpsCQemqAgbMpVBteSZtGHOiHxbicc7c6IaebyucyqVHQDpFWMSygzJhhpmZXfYxuUj8OeW/jc5RQiaKE1KvkFF0kJBtdiF9SC3php515EzFb4zM9tNKaqyB2CdTSi6/MKAZjUd7e+C/4f5Whw3hHXzNU0Gzd9YBZlBU9PSArX0y9xEsJxtykU27kfPxVytLiOQbN5Y63yNV0eN9KmKg+g7agP8oPrhb/AAizLNxSlIIAoVNMiLT4PkSTf1keMMv4d5ng+Wd8tlc9UrfEkL0qqNpLQRb8pQCQSLm9h6YFck8HfJ8wtlmkolKp0iZvTaCv9yD7hsFrMpKNyTE/nkL/AIhxEliCK0AWvJJO97R49R7YdP8A9PZCU865J2pE+wHVwE565Pz1bPZp6OTqMlSoSGGmCPUSZvvg/wDg1w+rQXidKshpuqUgUO4Omqbx6gg4AkE0780DlXlt6efqvl1/JzdKVdQGCMQ831CAS6tYNYmNOkHF/nOhSo8FzNGjASigSB4IZCZ9zqk+5OAf4a82/wDxboQWfK0gUmDIKnSCZ/SQRG+mIk2xVyFQ1OXM67kkvVdmY7ktUQk/vgWgRcLdbmbcRzRak/cWUNABDAAmleAT/wBpJ9N3mvVb/Ahqgg1mAE6YB6Z8bnXJ87/sjvQAV1ZrAtdvEUC67WjVA+8nzhvzzCpwWmZA6dV4/wAxYJtIF+/9hMzOFWj6HGqrLh+jOeKuym5mGMTf+uJ6/En+EFLQoXUW1CJJMC/nxb6nFPPZYg9793kHxtb/AH6YnqUj8KDeNR/Vbxsvr7x6YbY6ajUSPgoBSrY/w22E/pPqRb3/AL4NcJzSy5J0DoKswbwqjT6CY3j98AOEmz9+ntNpjVb5fvt98NPCK1P85airq+HUoxMR2qIg7/b+uM9xMbV+cBYouREGx8Wg3Fv9+mNP46tR+H5eAQC1bSAQZKoSze1lII/y4zahmF6bLAkTpMEkXH28f+r40LPu54blnYlgXraBAGkdMAiTEydTWn98B7i4r1dbPsZxT3aPX+uPY9QuWIkX9sewxZjjyImmoajOUKilfXos1emszY2DFoEzpA9sfOanBo0mA3esdHUVwuykWAuCGa+8/tFwfMg1Cx/LdUoCnpJsRmKcMwmGudRU2IFoPcIuY6gNCgWMn8wGoABquYJjyT/RtzhTl/kuvYocA450evIg1EK9oJs0E+dre+JeX6OtKzSbBjE+ArHbzGI+Wcmz9fTpaKTMZGqwgz7RO/iDiTlrLBlqqbEI7CN+1HP7W3wGPiVUq5AZqcoAIkuR77j/AH++LDZGmKC1BU75MpeRBEe177xt5xGogIdXaKh3i20n/Z9MfK2UIQVLlWqETpjYjzJ9reMMV+wnxwN0Kc3G/m/ZTncnYkLaB24OcEoflUWCzauZaTT1ClT2EGKkT3fb6B+O6VoJpZWMkEgg6ZSn22AAOoMbb6jJJnF3gvDajZanUVT2mpLgiI6a9rC1hPqbttvKo5v4J9Q9z64OYpQo1LVfrPT1BJYkqsMSFZVIU+pHoBhf5Z5ozOUoacvmCne56ZhhEAzpYEC87R5+5TmunOYyxhaKMdEkqJIku7aBpjqtUE2PYQVUgys5MTSpgrH5zy/bsUHb/NPm9vvOG3KJvN+bjP8AirxbNVqtWkajmkjKDT+UAlFNwIkzJEzGFrjfMeazlOmK9c1CgbSgRU0jtkwigeI9owe56X/i89pJIHSP7Ul9ff8A2MKPB+HVMxUpUqQl6raBvA1EST7Dcn0GC9WWTdtcwdk3ZXV0bS6sCpG4IMg/Y4b87zbxFcxSzFSv+boNNKgp0vkZjIjRBEgi8wQffDFzjyZTpVMnVpZZ6dJcwmVqh1jqaXGmt7iqNQJPkKPOCHMPLeWNPiNejTXpU1amqm5oV6VYK2n0DrDr7MRaMZlpKWzF/iP4i8TUtGa09qEfl0tygnemdzf+2KHD+cM0tPNZgV3FavoFRglKHKqVEgraAY7APfxhu4/kaFfN8UyhytCmmWo66delT0NTIpahrYWKk9ukj6bYyXLZcmkzAjt3Bn/1484xNppa8B45KUU+qhFR2OWOhQoN2RwDOpQAu/knxeDgNmeYM1SofDLWjLVTqaloQ7kHfTqFwPPjDDyXm6cZguyKWyxRVZCWdijwEv7ybGYGxE4TeJ0QIqSDLdoE7en12wvAhBtPqEq7Ao7XILHcAH+Bp2nwb/YfTDHm8zq4LTWZIqmV2gHp7eIJvAgyxN/K1Xr6qRYLpnVME+KJHmwBtP3wzs8cFVQhaXPfpFgGpnT9e0NCnY73jARNZCRn6B6jIVgLNpIjx5kiIjTaNrRGBR1aNzGDHHszTLRTLHe7CG8WN7ebeNsSZgU/gEgr1NZkeYhY/rq/fDJ5HRCTUVkCeF5TWHIElVLfQKCSf2GCtHSNUhyWRWABlYKqST5399jtgbwk9tS09h8A+De/9xf0we4PkATVBOsigCPlETpjf0nx+4xmDFebsXqFKVdo2vjSuIIV4bRYU9IZ6rXJJkUwhi1hAFvUH1MZoqxIgGCb/cXxpvEVA4flypBBesGEEDUaVmBY7aNIgeQdycZ79Bcbfo+xnWRqgapH6sfMQH5mj1x8waKuCeY0cv6CW1maZWkKiFmBK9dC0EMNMDumYEYm48wWjSCfIrVQkEPKkwIa8jTHk+T5wO5TZUrKzzIanE3W9RQdX+XSTa02wV5pRfh6DqApLVR2gxCsAIkkXBjt7R/ZTmkvfXmgN5bzBCVgKetOk24HaTp1NvaDEH3A3MYk5czJ0VzpJ1LBaAYARgBJ2EW+wjH3lrhdKp8RLQKdIup1FdR7Yt/m1WB/0xJysyijmFNrGJG/a8fe++AzYjVSrkA3qflgEQOoZaR6i39Bv646q5k/DqkHTr38G4v+39zgny7wF87UpZelZnqtqYgkIiwSx8bTbyYHnGi8THBuGaMtUy1TN1AYZmAqQ1pHcwRTcdqC3m+GOiMU1fMzPjKKKCFZmfPiUTzN9/2gXxf4LqZVFWTTAqRJOlToW4gTMASCbwvphl/EvJcPOTWtlmahWDqDl2Bk6lQ3UmUATSQwJQ7C5nF78P8AlwZn4ZmUmjTasah1FQxNOgFWzDe/iCAZ9MLRFwdKK5g78R3FT4U/lyzOAUIddKsRpliJIIaZjuLAFokpeSybCiKzFQgZo3lmAWVnbZp9d8aT+MXDWp1stVpkJSMjUTZGCxAJmFKxCxE6z5OOPwc4ZRzGWrDMU1qik+pAwEKxFyIOoEwPawjzh9WP6W36ef7AHNtIVM5xAyVAFI+xJQT6+Sxwo8P45Uy4BosUdQwDgAwHUBokWMAjULwfGNwqZXIcSzWbyrUDTrhQxro0lpVYafUagIYXvhZ/C7lKgfjlzdKnXNBgom8FdeqPSYH7Yz+RRRXrzery+kZZwjjdagGWlUKq5TWIDT021Ie4GCrXEYYeJcwVxP5wKZk/nqAO/wDMdu/0aSTK6bEDDpyxluEcY6mXTI/CVlp9RGRptIXVIgGGI7WF5/bjl/guW4hlK+RZKScQysinUFiwRzBPtqlG3syncwM8x5xcmqYE5h5vq5mjXptmCRopShUA1G0sajSqrChtFmkXEYQ8uVNNgQCfG8+dvH7/AGjGk/hzyu9bMV6mcATLZcAV1awZ1Wyt4hF7m9O0Xk4UeP10zGYr1MlRSjllGlVXtlRPc0/qa5j0geMYSMWo23wGf8O6zlMw603j4ZlZkKqUARiH1E9pkWgNf0gYSuIVZqIvdE7HafUe2Hv8M+FPmq9RabtTo9ALVZDpPcHXaIJgnfaJvgpmuNcBy1X4dck1cqYaqFFS83hncMb+RA9MKhMOF5vLXz6EPPZaoKbalUEyd5mKPgWgQBf1B3w2Zigw4Ijrb8157L6QqKe4xaRus76T5GL/AD/yqhyvxuRJaiQWdDMqDRKAgka4HaCrTH02beF8vU83wSlRGlWejKPpAio19UCLFhcfXGSEjhS05H57zbEoNSwL/Wf9Pp42xJVq/wDDKPe5j6Wnfx/U4evwy5epVOJPlc3SFTpUn1U6gsrq9MSB9z9jhW5pylOm9daZgLmKi6IgKFqEAC/oB4+5wSzVJdQbwWkWSrBAimx3iQFMj7i0eZwycHVA+YEhoyq3sRYJtY+fIOFbhekrUkN8hjT6wYn29facMPDckA9UVDIFFXJChr6VMDTYDe+1pxmSxtX5wAdCmCrkmJBg+DBFsPdfN/8ABUFFJVAas0HyTRAk2FxFrnZR4Iwg0ysXJt3KDtMj29P9MaZxUg8My7FgVWrWWYixpyIB9zEgm/7APsLip59H2M3QqWaNpx7FREJLEG0+uPYai/p5jVwPhlXUwQICUpWhT89emoY6lI3IkwYtvj5x+jVGToByrKGqBSoIBA03uPUTttH2l5Sc1HKuFE9IMXY05QV6RKgj+awvAxxzJ0/h6GgqaffZWnSbEKb/AKSRfY+MKc38let9iLlldSV6jCoZpN3BioMBFAa4kAkDTBnUuPnAqiilUG0r63Nnk77f9sT8qVqnTq9NrNRcOCsjT+Wtu4QTe8HbbbTX4BJWrqpqQEZbxbSrkHaSZO++2AwT0Y1/gnm1TOBWt1Eqqk+Wmm0D30of2wr868Mq5bOVxWYhuuzoCLOrvqDjwQREx5kG4wJp1wiU3UkOlUsCpgiCpEEbEEH+mNAyn4vP0kXN5OlmYPzlgnpcqUYT7iPoMMdUaap8RY5py2ZfKrmKgLUyVXXogT0qcDVNxpAAt+kjeca7yhy5Xo8G6VI6a+YXUxckaNYA9DBCRaPmJwkc6c91K60AUT4TUrPRRv4mjpt03YrZQxIsIIA+17mPmE59aNXRSQr1lChizKDTptMwLG6naCBc4ConGUIQyz15dR84ly7UrcONBrV6ctRZHLQ6zphnBI1AlTPyhyoJABKv+BqKMpmJDa9feIj9It9ZmR9MU+L83PlMzlmWl3qaiVqYYsv5jFyAVDD0qah3NbUqiABfAvxEFJq9SnkwDmqzEoKh7W0CYbR3amJMQILHecNuOpRtPh+maBlcxRepn1yFNaefRVDNUUtqlBoghjawHswBIPlS/AvOs1PPrUJZU0Eg/MS3U1STeTpAufHvgbxbmZuHcWzGYKdRtIQr8moFFJ1EA6TOk7fp8YG8C55GVfOV6WVB+NaTT60CmRJMHRcE1SdhEAYzasopxbzHPkvP5Otlc3/glBctmlQWrKWJ/lg62sYIF4DQSCN8m4Tmq+TzVDNI3eTqvbUskMGnw0MDP1x7kTmluG5nrqgqBkKMhbRIJBF4OxAO2JOZuKLVrrUpqacsTp1agup3Y6Ta0t6D/U6T4GxZNV6TXPxn4utLJigDobMSxAHzKvzAke5SfUYw3K0k+HdtRDDYCYMzufH+uHznbmkcRpkmmKRy6qBDh9QqrqP6BGkqBAMneO0xmqP2lZ3O2BqJfrbp8P6Nx/B6or0c5QQ6XampBFt1Zf8ApMX/AMwxkmepvSzT0agKMtSWBFwR9fY/ecOP4d0WSpUrU510aPVnXpsAQwIIOqxssAEgAkTODOY/Fohk63D6NWp+moH0x7gNTYj7NgIWDi8nzCy5NsrwDPGs7OK6lqeoQe+kigR7FSfos4m45n6mW4Fk69Ew9J6bCwAsHBBA8EEqfYnGcc88z5rPORWhadOSlNNWkflFpP8AM0HcnbxBMuXGeJ6+A5cCkNAfSxDAlembEahfVqgjwCb+cboZzpKtl+h15ey1DN5ilxahbq5dqVRfOrUhEx+pdJUnyNJFt/z9zgR8Tmt9XxNbzY/mGP8AX+mGPlT8Q24c1Xp0urRqGemX0aWEAMCFIutiAPC3tdN4zVatUq5gjSKtRn0zMa2JifMTE4Ytakk3kScBzAVashjqpsth/MCL+18GeGhw1QEifhlHy6u2FH28XwK5eqhadbV5pOB9dJj+sYMcKqP3wwUfDLJP6u1O3eL/AL4D3ObF1fnAXQBC3JJsRv5H9N8aPxDT8BRMMDrqggtqn8rtbTqMQZEkA7naJzjLJPUb0v8A1GNQ4s7tw/KmZBfMabeOmZvuf1fsR9Q9+gMbfo+xmGXo/NMC+PYlyyElrj5sewxRvML8nIWqqYBAamSS4WIqpHzWPdpEeZ8Thnq8uZnOUaNXL0HqJqr65dRDSQBBYQdYgwSLfuN/D5BrMMFIFMg+/XpTEXZoMaB89184e6OdrLy5Vq03frdRjrQsrknMjURA1CQTb3jCiRipzd+ZCbkOC5rh/wAQK1BlR6LgMZ0mdJsyzcG8NA7d8ccu8r56pSaquVqMlZSyOtSmAQykXBcG/v74c+U85mq3A86eIFyoV+k9UQ5AS292h4gm5MibYuZXK16nAMmMuagqBAfymZG+R7SpFtRHtMYLiUlgrNvP+zIuO8CzGTpoMzQakxckaoIPy21KSD9MeyPCq2ZpU6dEdV9RIpIsuASJJIPy2F3gCLTjSOb2rUuXRT4g05tqgFIMwap21ZBJEyRSmT6GCZOJOIcWfg3BMqKQBzGYClnbu0ll1MY2OkFUUbeb3k0O8PT8ihzJyLnaeXDdCpAuyqEfT2oCYRixBIJMgRB9iYOG5TRSoVFQ6naqrOxlQBRVpgix7p1fTF/Jfifm6FVaj1jWpSoZGUAkaV1x5VgZggxvIgwNC45wakeIZWmqgU8z1ajBVuW0JrvqGkMig2HzXO+FSISh7FX++Yoc3cJzPEGBymWWotNyhqI1MJU06YYlm0tYgG57lYRIOFLNcsZrIp1MzRZTDaZh11W30krBBPn1tjSvxI5qrUa1ChlnNOmG01SqlBYTp6hUxabKJt5mAtPx/itThlShmMvVqiqWXqPRbWihQ3y9OCDNnJkGY2EMlbHUY16bJecOTs7mcxmHo0C1N2XSQ6AHSgBADNNjIv6YUuIcAzmTpKMxTaiCGEtDK3ydupZWTpmCdkP323mjLV6nDKq5QutYvK9JijfxJIBBB2/e+FXOtXo8uV14qxNViVorUYPUntKAmSSwYM25IUX2xmsyn+JP+zCSb4ZOL8AzOU6DZig1MVPkLaTq8+CYMEWMH9sXfwo5c+N4hTVlmlS/Nq+kKe1fTuaBHpq9Ma5zLUpcZymdoURNXK1NVK93KAwR7ORUpj7HBZSSTMcp5OvXr/D0AalSpTXsBVdWimDe4EgTcn18nFbiHLWZywdcxTNN00swMGzTBBBIgwR9sNH4V0//AJeiRqAG4uQdWXqGSfHsPc7RjQvxN4P/AIhlqpyw1ZnKuabIBdlIDFf2ZXB9mHk4BKEfZlyE3kjheYrPVNHVpWgquoJVagdag0m41GYOkkD3WxwqZHlrOZuq/wAPRNTosFeCi6SZ/mYTsdvTH6A5PyVPJ06WS1Bq60hVqkRuSFn1iZVfZP3T/wAJXFNuKNchXViLeOqSBgVoCGEotWZfxMhVcam6kkMHGmCKWkxebLK38j7Yes3w6qOBUiyuqrU1GYpgKzoo1hhLAtLA/S8C5TmfkcZ7O0K9BmOVzP5lUqbKNFyPI6ikAD+YsSMMXPdekeEZoIB06emnAsBoqIIEemw+mAlQiwqTvYxDm/lyvTp/E9KMuzkLU1qyyZgCGkixEx4xxxzl3N5bJo1fLulNmEPqRllhIBCkwYG5+mNA57H/AO2ctExrTcyY/M8+Th+4p8PWoUMjmB25uiVU+NSKhAB8NfUvumGSVFoQj6EfnvlLgOazKV/hqevQkPdRAYNHzEbwRbBPlTKiq9YBCT8ONIgFmgLAAhrtuIvh9/CPglTJVuKZaqO6mKcN4ZSKulh7EX/p4xF+HVKnk+G1uKOk1OmqID4UKgG22uo1z/KB74zQuJh39iMPw44pDOMo4U3jXT1Ef8uvVP2wzcTZhw/K03QqabV+1pm9MyQphlAJPzXkE3ESFyPO/GK9V6lKtUcr3dOnSDLE7BApt4k395w3c657M16NCpXy4pyasaWgyKJHcrLIMrqFzaBucB79CeMo+l1wfYyXKZlFL6v5vTHsRKpLPAG+PY1BcUH+VstVIdURGtTa7BbCtTM6pGnaJBG8Y1bhPFa2V5favT6YqozQZ6inVXgkw0GQTsY9LYzHgeX01PzGCp06UyBpIasoGqYGkMQTJA7TM7H5xnO1hSpKXc02NRlRmlQjQUWAYaLNqPqCNsAlGdSb4/oLUuec7nlrpWroiCk3aqAKxA23mTEC5idtzh1r5+rQ4BlHoOUbSBqX00VD59wDf0E4x7gmUap1ihjShJuBIkAm/wBdhghy9VqNQqBncogYKpZiqyrgQCYH7esRjNjzn6fUx64v/wDK8DTNuA2ZyrxVZQASqsNe200ytSPBFsScLajxrhlPJGqKWcywGjVfUFEBomWBSA0XVhMbTl/x7pltKO6y7agGIUjtF43ESIOB+WrERFu4GRM2I2+8e+GLKV50apw78JK3WV87VorQSDUKsSzKFUaZIAVYBGo3A8TsW45zXTq8QytegoqpljVUQYlTTQu4kRt2qJvc7Yz/AJrz1R6IlqzKCINRyQIpU7aTa51GfNyPJxNw3hafD0Xpkiq3Vm4YBFpKZKllOkliLHwLYW70ISxbgvTkaXzvyXUzz0sxk6lNWDanFQStxpmACC0DSQfSxti+2ezGS4ZWfiVdGq6GCdMAfohVEKsnVeYtO+EDnrMHJ1qKUGVTSYglXA1A3BaHLBZJAWo36TFolQPEerlitRqj1CXOp3LeEgdxmO07eo9LNdMdTrNLzM2rnbNVMtwiq+XqGk6uNLLuNVUSNo8kH74WHc8Y4DUqVQHzeVkhwoDHSAx2/mS0CxZQYtgFzyGqZriCPVdVp9MpTLNpaUUHtmJBIbbyThSy+dqJlkCO9MEsSVLKGMUxBIN4Em+0++NJ5jvF91eaWafyaaPBeDrmcyrmpm2BKpAcqwOhQZEQkvM2LH2xHy9z5wjL1qfQytWi1SKZae1QX/XNQyBZpgkD9sYxmM/VqFRUqO4U9oZ2YD6SbYIZtCekCAAbg7SNTeoHp5nbfwCx5ypo12pwQ5bmfLkAinmNdRI2kUHDqfoYI9AwGIDzQmQ43n3qvFN2RXQAljFMEMPdTaPIY+mMyzPGaslxWqsQgCkO/ZIg7t2kx43g4EvmNYZnZmc/qYyTHqTcnAFWayyNw/C3i1TNcTzdapOqpRRo3CjXAQW2At+584h/C644x66v9KuFDkjO1k65oaGY0NJDltWm5YoVuCov6eTthWTiNRHKhnQliX0MV1b2N4bfz74VMnDEzrdDvy7z8+U4VXy+vVWFsuRfQHEtMn9Blhvdo8RhiKgcr1dNr+/iut9z6YzTjFbra3KgGAIP+TLgAi0iwBjyfN7PGepN/gyJ1pDVXGkMDqI0232AGqIUyDYyCcmIsV1b2T7EnPDE8r5Ukkkuknaf4mLH40Zl6eV4eyEqygsrDcMopFSPcHGRcSqVgOi9V2RCQF1krK2sJj/3ifNcRapl1R3qswNi7MygGLCSQNvHr7DDbHQ5JxSXI/RHJPMFPiGSOaCqK/T6VeBBDIGIH/L3Fl9NZHrhF/DHilLMZStw3M6gj01KPsBNNARJsCGAZZsZP0xmPL1ZkWtpd0HTb5XKyQradt7/ANzcYO8FzmkVQWI1UE+ULBBpp2trkR6gdxgRacZsTFxaeS0/4OvAPw54tka7HKZmgqsNBqkFjokH+GyEA22B++DP4sslSjlxq1kGqpZT5WkSdjAOpRbxf6HGqHFq3RqU/iKoTSQqdRwu4tExth1rip/h9ODTVVq1VVQo1R0FLFoMzdhcAgFTcEHAvJ9GLi4ntcVwfb9mfZOk8tpaBMY+Ym4YpIb/AJjj2MLKWYycl5GpVLImo1SKZptMQVr0yLzb5Yn3xDzVTUUU7dDaqmtYFn1323vbUd42xZ5VIeoZLAaaIAQrduvTCTY7Mwe0QQJ1CQbXMwVaNFtbMuuvYkagSRYgbEEySCQYwNiO9732A3KbKFrAjVpovAjWASF7hcRYG94t4k445ddhTraSRIaYMCCrWIG+22IuWaDMuYZKmgLTLEQDqEqNN9pmftiflfMhaVZdUEq243lGnwbzb77jAYcRfKuQBZJUCTqLke24/wB/bEFPtYeoa9vfBGuP+HHp1G+sduOaFJDR1agGVrL5Mkf2g4e8joUsgjzFmmqUg0kg6QTPb2UqawBa6i0x9zvgvwrhyfD0WdieoaqIoMMCEptIPgbTcSAQZkAheP1+wBShB0glYEkU6YINgbGb+TJ98HMnSQUKBCBX11gKlvFCmQFaZsSTpjz7HCo5tIL7DP4qUqgAqVEUEVGUaSQpvM3PcCrKtgNJQgk2VFGnQjI0W13NZ4SBvoST6xBj6jBjn5+pWVWq02ckB9MFV0qFgtN4gmBqIM9x2Ve4bXRqaU2ZhoZmtPlVE76ZgE7TteLYO493nzGDnqqi5vNlwCWFPRIgrFNJiD7R777xhaNUfCoC1hrsPfpx5uO0+NwN/DH+ISKmbzagWBQDa3YJ/cybA4TquXVUB7vr4mAYmd7mR4t64z1Hq5O+PYGqvdgrmq2rpLAhTEjyNRP+sfYYDjfBHrF2pqRABt+//nDSOjEW4W4jTQmoDJK06ZU2tKCRbce59BtNqOVygOWqOUJKx3WhZne/mLfQ4v8AFW6Jq00IKOlMtABEhAd7wRqYWN7z6YoZVm+Gqd4AtKyQTv48x/ScKc8b9KrkOXKWZSj15gD4YkMULCWVwVkCVLCRKspubwDhR4lUBam3krci2+HPkesp6+ujUdfh7lbKpUMVLwbgyVgzM3BEwj5qqOqFIsDb6en/AKwomH8i3WQik3c0hgALARoANtwSPe/pfGh5zLqODU5fQzVKjQe2Y0rHqe1Z8+cInE6VHQ3TMibkme4UpgGZI1CLxe0HDtnkQ8Do6iGPUcgFiCCdK2vBMd0AbEmJlsZb9BdV9PsZtmh02Y/MpkA7x+//ALx1WzqnKhP1Bp+UXHud/ttjjjNUiEZQIESJvAAm9/E/fEuayunKqxJ7iYuItHiZn3j7+MMXVVFs9y7m9CVrE6qTrYxEqRO4nfbztB2wd4FmVU1V7QrZdCFbYvpQTPiZN5H28BOXM0iJW1gHVSdRIm7KQCPcE298EuHZnuqlidRyyjyZ7VkkjyfeRc4z3ExVnLzgAGIlvW/r6iPtvjS+J0Z4XlwbTUrQBpIC6JsQP5lY3kyTcWGM0oObx5kN9JG3vjTeLuRkMsumAHrgXtdJtNzMk2sI9TOM9+hsXfo+xl1CRqE+cex3QokloMXx7BLNqxq5IroC4iQVVSApZr1UmIBIBFiwBIXVF4xNxmjTShl2ChVBqjpxcbAEyqnePmBbtuTGOspkFo10EBgBRa6jzmaYPruDH0xBzLULUqN2PdUYajq+ckn09N/Jwhx2nK+L7AHhSSKhgGxMExEbEDyfb6nxgpynQL0657bIxOpoNlbb1PtiHIcPpg1lYMStIuCDpv2xIgyO42+m2IOFqVeqim0N9dmHrjMpNqSdFWpUPRC//wChv9x/v74pUKcuqnyd/vglTA6SyJ7zPv8A7jHFfLqq06gsxc/SJEYYqpVkEuZ+Emko7lMRIXYTTpNMbfrAJ8mcF8pVqGhRQoGpHreHJno0pstvTcRvJ2OBnF6nUUqBpCjVMyT+XSBnYXInbz5wQ5cpalRQdJ6WYIYASIpUzHuLbGRc4VHNdwVhXn50WplT0j2jSy1O6SBr8gMR33MkG4BMThSyFUGioEq4d2FQWiygbCbEk2vP0wc5wqGtnClUlgpk3iZAmALLe/n9oAH08iBkabzvXZQPSFpmf2t98G+AykmrQT/EFE+NzgYz/D6e+xRJJn22B9fbChqJoqJ7QWPn0Qe+9je39MO3HaTfHZpGaTUahTYgQO6Lxf8Av63wrPkgKlShJ00yxB9Z0D+2C9WP6vc78yF0j0xdpUO9IBv4++KdKzx74P8AGaCoaJUQTckeZdh/YDBky+JOmlxIOL094MwiTb1Qbe2+KuW0dCoGHfbT/XBDO0RFU+dFODOw03H3t9IjycD6FAMjkz2pP7YC0Eg/b+B95ERQuZJkMMtKgtIlldZi8wSIHbFzhIzlQNWW1g0Enz74duSE764IBnKE/qFlV2izbnTEmd9sI+fpxXA8Ez/XA/6ThrnzDXGGGipoIenq7SBAnorq9ZKmbz48Ybc/QUcEplxpVqtQhh+sjQu2q0MI2Nk9TOFPilOda20qDECCT8PruRv6bbDDjmaaPwfLFV0lnrFTJJUgsNxE2UiNu7ab4y0ZOPxfJfoy7i9MCB5HsF8C8Cwn0/vviw6L8LPbq1RsdUQPMxHtE/vj5xhjUBqE31lYA9LYP8R4THDkeVO8dkN4sWm49BFr3xrpFnNKMUwPy3ZK/cAek8T5Ok22O+333G+CPDqUPUCCpHwy2EE7L81vl9fpgPy/kxUWpJYQjGxjYE/tbBbgOd6YqyusvS0STtIH9JH29cZ7i4usheoqvcTuNrxJnGn5+lHDqGkjV1a9ixf/APiWbeO0A/efMnNMmNWv/fkY0vO5z/4+mEUL0a1ZZ3nXQBNvHbUI83E+2M9H0DivXo+xnOQr6dQZQTq849jjJtq1H3x7BGkle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504" name="AutoShape 8" descr="data:image/jpeg;base64,/9j/4AAQSkZJRgABAQAAAQABAAD/2wCEAAkGBxQTERUUExQWFhUXGCIaGBgYGBsYHBwcHB0iIh8eICAfICkgISAlHR4eITEjJSorLi4uGx8zODMsNygtLisBCgoKDg0OGxAQGzQkICQ4NDQ0LCwsNDQsNCwsMjQsLCwsLCwsLCwsLCw0NCwsNCwsLCwsLCwsLCwsLCwsLCwsLP/AABEIAO0A1QMBIgACEQEDEQH/xAAcAAACAwEBAQEAAAAAAAAAAAAFBgMEBwIAAQj/xABCEAACAQIEBQIEBAQEBgEDBQABAhEDIQAEEjEFBhMiQVFhFDJxgQcjQpEzUqGxFWLB8CRyotHh8SVzgsIIJkNTY//EABkBAAMBAQEAAAAAAAAAAAAAAAECAwAEBf/EACwRAAICAAQFBAICAwEAAAAAAAABAhEDITFBUWFxwfASIjKBkdFCsROh4UP/2gAMAwEAAhEDEQA/AE7k3Lt1wGIgJTc62VSEFVTpkjYwQR/Kxmxx843RakMuSFB/OJCvrUFknttZb9sSMQ8IzNEVwzMxXTRBdo0qwrU5JtpVVAkarSBMyQZuYK00aDMzMNVXSxtK2CkAWFvAJHgYieZ/LPzIHcuZQVFzNyGFMsCCwuHSQY3GktY229sWuVkVqWYkbBiD27hXteN7C37HEfKOcAXNTbVRbYgeVI8eoFhjnlvNstOugHawbVYnZXg7QN/PvjMOJfu+gZVp/kggXNQgGPdbf1/riFsoAiPqBLMQR/LDLv7GcT1qjfC7CNbQfM9v/jEPWVqSrYESTG7XWJ/6v6+uGReN19hHmGkqoNBB+U+l+nTJEezEj3icFOG5djSpFTT1HqlQbsummhJ0m0EEgGbScC+OFOkhVGSYB1A3IRBK2AAPoJtBM2wayNFullixV0LVVAWVZG6KEtI3BACwREr98Kjn/gvs+cw1natRq1KypWYuKgCkCnEqSdegkuVJgnyAIXTK9lqcIHJnU7rFrHSDq9YiR6YcedM4jVcuRWq1kDv/ABLqGE61BMsY29F7YkDChk6JFNWhYdnSYhtgd4iNvPk2ww60y81GfnasUzefi2rpJb5YKoZIAvdRsJ39YK6lRBTnSVGlgCYIZopeN1mGOw3A9Rg7+INI/GZruhlambEb6R6GJEf1BthV1BqMMfLH5dz2eZ83PtHvjSzYzVyb59gRu0DacWumVdNW04hyLqHQMpYaxIXciRIHuRbGq/ifWpNk8qOjUDUgEpk10q9IdR0KVApnURRjVcSjLMqSWZ1NCVXoqRV7lchKZBmfEMLCBDQDJn2MkgPlUHSc2kbd0eviL/uMXszmQC8L8ypJYEEaV8W8m/2HvMeVyBOWqVIPbEkTaZtt5j1H3wuhzx9qz5DhyfmG6tVqZZagywAOkldJ1awxBlZAEEGZXCdmWbrq7Df/AH4w4ctJRHW1Ui7/AA6tSAIWHAc6zJCnTGoTJMWBMYUuLmTSHtf6+Z98AnD5BDiWaVqbknUS27ggyKIgbme4QNrR9nTOZopwQCJArMJgDT/DMhpkzttIkjYThHNAKrWF9dwQd6DQDefmg39vbDNmyp4RRLHSeo6AgGDZWCkfKCC7NPp77hC7ZCLxDOaoi0GR5/rEn6m5xZqMvwg7hq1mV1Ha36dr+uKvEcqyuV1BiJv4tvfY/bFeoT0xMx6RbDUjpUU0qJMjWI16YUEERE7jb77YOZHOdNqnUAcvREE2gELEACLeMU+WwhSvrIH5T6f+bQdP9Yx3mMx3AsoUtSX5QIMqp20wLQbR7H124k85NUD8vmYBt6/3GNIzmaD5Kgp3Zq7gFht0fAmw1rt5I8k4zDLgmw/Vv9JxqXEMsU4fQVWHz1iGEkwKVwQdttxA7tpkkPL8CY6SuuD7GagrqaYF4x7H3K01JbXM6vfHsEq3QU4NnBTZkYHS3TDFdwBVRjAvqJVdvf2wX4zlgMnlVnt/MXVoKxp0mCdyfeBuLC+IeVaGqutM1FBbojzcGuhKjSJB39CZ3vjnjbMEpjTpCtVAUNrWBbUomAIt6nTJnAOd5y84HXJGQR0zIYwBRcg76isEAXF7H1tNsVuXaqDrCoCRD9wgkEo0H9yJ9px7ljjAp0q9NwxV6bRpE3MQWjwLb22x84GdfXYDdCxiYBKvaI9IjwPXAZsRP3WCK9X8iBFnY+/6f+2IememhLebD0uJ+m4xM09ICwBqHu+6+I9scBF6dvmkgwJkSu/3w50LJfYV44gFESSWBEzH/wDXTtI9BAA/e8jBHggavSpoysERatSQTdumgGxm2kWMAzufArjOXdUTV59d7ojX33BWPod5sY4e2ihl6qyNT1qfkgfkob/p9dgG94EYRHN/5quYV5yrI2epmoCpBKOLjQQvbDKRMoVOkGQGAY6i2FDJUmhHkBDUZVk2B0gyQQe2Pbz7Rh7/ABEZqlXLQKwqNUY6al2V9XciBVVIAhwd2FQE+BhIoVVOUSmGl1qOxWLAaFGqfqIj3GH3KbuvNRi57V/jc4qdxfRqiDPakC/eSSRGn7454Dy4pRWzOrSBrqUkK6uk6qNbVWYU6JVkA01CDGoAA4auaeAsKmZz6FKt5FJdQZFpoNbh/wBDqIZWAJUlSPTF7kHgWZrVEzObpp8NUpPoom4BqhO9lJJYsmsF3LOdRnfGazKxh7nfHsJPD89kgUyqmir1qaZZ3o0jU7w9q3VqlNLaiCSiMLSDZYYs9xmoqZetmZISmK1VGp9QPmGqNSVdLVdJADVXhdHyT6BV7jH4RZuk6NTalpqVSqKWaacyaeox5gKSJgkfXDRzvy21WlROXSGR1bMh6isUqs3ZSgTqcvmXaSYg7wRgs6JXVi9meFZPMJoQRVWjANKVqvUYgqz0XkFFWeygztAgCwhfztGplMtWpAdSjUYhKyiAwpOySVPcncSIaPaRjV+Xvw/NGvXq5tKVdWoKqKup+4JocQwFyLA+jHbCO1PiGXpVctm8q1as9LqAnTU1U6W4qFW/NCTIBOpW0wYgFayI+i4r1LgWfw3y6RmWZOppyjAsTEavAJsCYIG3zeL4RM5TArKTABaYjwfO18aZw7gdfJZjMZem6Vf+FUuyh0IUlrgzC1O0aST+rGTcUqHqkn1kYFaLqRjF+r075/7GLjldCKrUwAkgADtv8OAxjf5ix9/uBhsfprwMBioaWM2mQ9PtEETZQbyI2MiBn9errplihXVMkC3bTgDybwJ+pOG7iFBf8LoNpWzElpkwHHaySSJuAVF5E7mAidOKrzYQ+IEnv1TqPj/e/rc4tVM6PhBT6YkGdYF/oT6f98R8VIarOnpq0wCBYeB9hbFqs9QZIKf4XUOm25ESZ+kW+mG2L5VEo8GoqUqE7hSReMH+DZZavV6kgrl1ZQDA+RIJAvf9vfADhGWZkq6QDppsxnwACSRbcAYaeXlhswQNQGVC6xOn5EgXG53H9sZi42r84CnRtr/y/wDcY0ji+WB4fl3Q3c1QZESVFz80WS06QbLcgDGc0lH5h9L+l5H740XiGYDcOoNuRUrBgsHelO87hWBwHoLiq/w+xn2QQw3rqvj2I6FXSWvF5tj2CUknY38s8MbqdNlDuRQdXUaigNenFgQfUGDIDE4rcw0CtGn1H6ih6osrKJ1AWJ+buvqG+KHLubIJlQWBpkO09gWqjaogk7EGPBP0NrmGsTlqAib1DC2Ez3FRuF9NQBge2ByIU1KnrfYi5YySPTqu0yKTaQBbt0i5O9iLAk7WxJyz/CrgEjtPnwEcwfsI/bHXKFVEGYV3CnoOq31SSVMdvtN9rY+csvNOuBJkN4kWR7n03ncbedsBgxW/cBmQCkHHz6z5MePG3nEjvS6KlWbqlu9baT3D29Y/b3xC5OgAi3UMEHzI8ft584hSdJI9TvpvDL9zH7f2wx0JX+Q/zJmtWXSR3SL28UqIj7Af1OJ+ElVp0Xd1aeqCrVACn5a6X0n66ZnwR4wP4vUqVKaFgplrFf8A6dOQALyF0zI3Bgm+DeXqaaOW0prTXXAI3H5FKTsdp8QffCo5tIJdQv8AiBxSkKlCtRcuNP8AFUnS92Bg6gsg6gREAaRuDhMoUlFGnU0iWquCdXcV0AxEQPPd9othj/EHiLVejVKAUizFU7e68MxKsZLHeTIIg3U4W+HLppU3BYEuwgNotCkQfBkz7QD4w29lNbkt2a8ufrvW4ll8uqNVVUZKbyFq0mUCosSAHhpDWuwBsBivy7xLP1c1l6lVK2Vo5enpzHVmnQKrTF4cAFiwPrp9YFxr8dXLcazdQuKXU0KajDUiiaZaRMlSqldSyRqDREw38Xy1LN0MzRAq5qhXcMnw5JIYadUVar9GNQBCqQo7rEzhnmzqj7t9BGblfPLV15PieXOWr5rXTqmsDqqnVAjSwNQAtYEzpB3Ahm5x4XmTlqQymfQtQK0sz1agAd9SlGYmYqdQCJvcCbQb3AuWquUy60Mpl9CiqKzNVzmmoziLN06NRdJACkLAj6zghX4dmzq0ZfLIXqrVqFM3VQsyFSAT8Me06QCLAy3kk4zKtADhuUzmXyudpNnKdXiVYa0pLVBZLX0hiIZlk2AFlxT5W45xCrVotWy70vh6Qp1a+YRhCGGruZ09zdJQu8RJ3MHKnKq/GfHVMtV6utHKUa6VELoCAw1qjWESARNu03xX5h49RoZCv1asO7ualFkqK1QVNShFSsSyqREsvYIYrvGAIJfBeIjM5vM1AhZ2yumkXZiwARo1MNnZUBm15iIwg8SpQ1MRBMT9fM+/tht5EyD1WrVVUnpZVgVtqOqm6yB5+bxeJidsKOeqMa6gmwa2Fe32ci+V9QlxCiUpMCpWGPc1pmhIEW31D6yN8M+aVW4PTBYDRVYKDaTFNmBIEkQTYzf0AwA5hpRr0yZglpCiRQvFzMR9yCIGGPiVQvwhAaiyKxXSNoJpkEBVA+ZtzItEzYCOhOOa85CLxeslRoEGNXyiwAjSB4j3/oMQ1I+FHeZm6n0tcf1/bFjjVIKwUbgGTJPgeIsPsB6GMVnyxOWVyRE6QIM+PMR59ftgrQvCvTEr8OEh7EjSTYTsN/oPXDNksxFSqw6ZnLKpYgj9KdqgQAftHbgTy7ThcwGWYov62IU3+2/2xc4XlgS+sqkZdSIVW1dqwJK2JBkxGxvgvcGLm35wANIy0fzGD6G+NO4nw4LkaMMfzKlYxvGmkAdoi1MbnybHGaU6GzTYXj0gj/vjTuKEHh2WOtShqVgoCwRFNrEk3JebwLQLxgPfoDGp/h9jN8lk9Wokx3Rj2JMjXC6xc93gTj7ghk5WM3L2YHxtJkUKESlKk3M1lDN2af0EkyR2ggyCZqcwCmq0aoB1OHqMhkR1CQCJJMWME/y+5xY5Kak+Y/NVFJVFAIGmDUWT3SuoqWA1DSxIBjVOJeb8qKWXo0kB0BqumSHm4H6bfKBsBBmw2wCKVS84Abl41VNZVpB5pEsGvpVgDqE+djPi2+PvLzdtbs8Nefl7W97+fXBDkrLt0szUVgD0GBW0xKKfX+Yn3iLYrcsyVzChQe1zqMQAEY2nz/XAY2I/kAtRsZBGs9tp3H+/tifN06XRQ0y3UJOv0jt+25P9McopIQCP4pg/t/THqlArT1SO5isReA3gzOmZ8C483hi16FziqMKCN26dhEgg6E1W29D7gg3nBjhxY0aEjWoetET2N0E7jB1GwAErHucUeYqbChT1Koj0INunSgmCRcQdhv5OCmVQfD5Z2gma/wCqGWaVISouCL7R43wqObWC+/6L/wCJioKVAB2bUWaoDOrWXOptPgliwi0EGFAAGFTJZeoKFKoDCa3CkH5X0Lc+FEEd3rGDv4g5M0OkG1OASyl0KHT8oRtyxUJcsxa4BjTpAPLZmmcsiGSys9TSxIUyiiLX2Den1wy1KxuvsOfiRqObzmmDdNVw0DpLEEeL/wDvAzhfG89laCtQrvTS8KGlbaJ7Wlf1Dx+rBb8Ql1Z3PX2KegFqaAD12kgeimScLFSoPhKYE6iW+m1Pb3tfGeo7bUsuPYYsp+MXE1ADNRqe7UgD/wBBUYO578XM4opaFy/eO6UY/qYWipawG/mfEYyNAf64IZlzqp6li/8AqcGRabdqmP8Axb8TeIdyiuidqkdOko+ZQTdg20x483tdJqZp80r1MxVqVKgFmqMWt6CZjxAFsfOJ1Z1emlJ+uj/2MVcq56DqGgHcXvv9re/rgE05OOvAdOQ6aRW6jOXGXdkX9LfltIaAYgSRbcbjyq8QpL1Kfgm7b74auU830TWWA/UypXaXGpHutvlGnunwRuYhRzdQ1Kp1DuZ52jyZ23+uASjTlkHuLlFosi6QASdRlzLUASCRYkGwInTIkiDhl4vVZeC5ae0Gu8iP0qym3kdynfzNtsKvFEREcAtYkQQZk5efU21Ez4AHpsw5xNXB6WnQop1nLEwCx/LMyd4DBdI8LM3jGjoThkvOQk8azC6opElTJ22LXb+uOsxlFXKI4qAsSZSZIAi8eAdv/tx84zUTqFhsQYK2BmII9vrH0G2KDORR0naZj64K0OiCuMaJuE5mFqz+pGH7gjB/gTt+cTcfDqLMFFwsSCbx/uNsBuX6GpK0TIpO1r2CEkf+fHvi/lE0kinTZ9VBS0GYlVMkH0Np/pjPcXFq2l5oC8rTBWobyt/YgHb+39caHn8yTw+np7jrrMNK2jpAEatmIAJOxAItEE5vl6jAFQbE3F9p840fitBxkMu7MujVVAg3PbBJIETbSFE23N4Aej6C4qefR9hI4UVAYMROrzj2KeSqDulZk49g0GUcw5y1TGmqalu2mdZUsqnr0tLGLx+m3v6RibjwHToG4E1YBdmt4MvDA3nSf2kxjrgdB5NNdOh6dHqMxIVQczT3IvEgSARYm/g9cfRlp00KBoerpZSIZe3xraNJ1bmYAm+ykn8780KfK9Oqy5jphCoRiwZogSJYe8xb++J+V6yCnXV2IYq0e5VGgfSLYqcuVCqVIfpzTceDr27L7fUXxLy5meyukjuDG9gYVvTzfbbfGYcRfIFyRTUgwOq1/T5f/GOdQNONY19SSNIk3EGfMX/c4+VGPRAtpLtePp5/bFipVUZel2wwY30/NdYhovEERNtXvhi37DHMv8CjTao7QJMwFWadJoUTOxUH1Oq0CTX5dryQhYgaagEyd0UwIaLxc+w32EvMlSo1NXbTJAKr3MVUU0HzMxNxB02At4IjvguU7KTI3cVq9rPpECmhJEEXMi15gWMYRHOq/wAYa57ywavToUkbQaj6S4YFpJJGtrtDE2EBb+ScLOQz4akmX7VKuza+4ESoE9o2t4BNzaYw2/iflq1LoGpV11ZYlwACZYwxWO0le3cjsgBQIwq5Qp8FTbSep1G7oMfLT8/dv3Hrh3qUeX5/YU/EcTnM3DRDLP8Am7FH9wY9jgA/T6SqDFidUMJkU+2YIMHV6bA+Rhh540jNZwEWApKo3MCmu5vO3rvfxhZqZmcsiqGBliT4g6Lf9I/cY0tRnbl99gGZBnBOvmdRpDTEeZmbk3/cj7DFClTmL2nBCqgDUrRfxfyf9+cGRfEqy7xnUdWkfop6iFAgaBE2n/ufWBgZk8wRSdQsg7nyPv8A6ecFc3X0CqukNrWmSZupWnaPYgmftt5D0zFNh5MHz/pb98BE8P410G7ljMOj1mQMB8NoZQhfUGMGYMKL2ZiACAYYgKVWrX/OvYCwxoHJmXQjMak11BldaKWIBUSGJI9AwMTJuBhBz6jqrAMk3+s+PbAQmHnLPdBavQptLCbqwJYzcUGNvaQPeZjxhvzebngdMBCZrPrbUZJARgT7AaV+i+N8K2b0Ck3bohiCrGTJoQDtFySwgncC2HF1f/AkCgadbamJ0xDU4i51kmBACi87qSwWn0Ti7X0ZlxzMFmiFgHdbg+847zKs2XX5yq+saQT6efr9sc8ap6TF952ixv8Av++CD1x8AF0n5z3arbC0ePWffB2Ra6jGgbwipCVfdGG0+D7W+vjDHwaQaxmP+FVdRMD5afbAvPvMeowvcFpMVq6Soim2rVbtgzFxeNh5PrgxSy6HWKgZHWkpWJ+XQo0nYgz6gge++C9wYur84AOiPmaYAv8A80G+NM4zmhV4dQUwDrq2Dqx0hSwMAnTckXg2J2jGc0qJ6ame24j0uv8Af/TGj8XZRw/KyDAqV4kED+GflgE6dUTYXmSBfG49AYj1rg+xm+QBAYAT3Y9iXIVY1CR8xx7GDK7GDlLKCozUgFam3R1awwF8xSlQYO8RPmYF7Y+c1KKYpCQtMNVhV3TuYRPptAgbHacVeX0KK79SABTYxF4q07QSCWWNYA3KqLyQZOPIPhqLkAa2qOSAASWI38z7Ha2FI/z++x85Sq0itfXTDaablCd1JgTc+n3iffFflxBprGSBDbe6tA32/fEfLulUzAYrPTMTJkyDaDv7n9sT8ATsrgahE2gk2V98ZjYi+QLDjQqnbqGfpbH2rnQaWjSIQyGvvI94uB6eLHfHVVB8Mtr6z9f0/wDnA+mNhf5ojxvhi8UnnwDPFKv5YKwFIAiAI7UDEREljDGbzgjwfNhhRphXmkarzdRDU1ExEmNPrsdhOKvMHbSClRMghlECDTpmIJN73Pk3wVyuWBy1BjojXWC76i3Spe0sANQjYEzeMKjmv2L7LX4isutEZW0hmbUqlQVeW7JX5Q5aCCw3spkYr/hxw8ZytRytWoVpqalVRTIWoGVVhpKmBAA+q4Ic2VCK1FswxcB6lNjpUINFgkpMlCY+a0CdJJA6/Bmqp4ggAvprGfaEt/f+mG3K4Sz9LXmZezPLpzfFs/l0mA1LuPcFULcsT50yALy0eASB2b5WyLcQoZDL1sw9NqjLWfXTMELJVIpRYgAkyNx4xpXOVOoMlnDw2PiC/wCfo/intEgedejTA9J03jGTfhi5GfySw3zt6gXQQffbb3HtgvUs4qMtNWF+McpcAyldqFbOZ1aqRqUANGpQwutAjYjE3D+Scnm+ILRStmHy3wxqo5KB9S1dJF6caZLW0zPmMEue8zwQZ+v8ZQzD5gaOoyFgp/LXTEVALJp8Dzj7+HWYy78YJynUGX+CbQtQksp6tPVuzbm8T598Z6jyVyWhSz+S4FSNajUzeaBJUOApMGmpUQRQjYmd74D8icjZLPVs8ermPh6DKaLqVVmRupdtVMyYQbAbm2DHHsxwEZit18tmzUDnqEFtJM7iKsX+2CH4NtTqHifQBSgSgpatwhNbTquTIUiZJ+uMaFKqrP8ARLwLl7I1kr/4dmXqVjQC6K4ABQmRINJWCk7suxC/Q47nKTJVQMO4GCvkEGCD7g423kngVDhzvUfO0cxU6JVEQopCqNTkS530i5gDTjG+NZtqmY1tAZ3ZzptGpiYv6ThWRcUtsy5xF37iykLftaSQVy5I9RH67H9WwuA15nUvBEAYfxGDqQQymacSPNgDNrH2wq5lQVKh3PzFiSC0iiTHgQQqiN4PnbDcctr4EpCm1VmMS2r+GJIDDSBYXBHaDYmRloyEdPozjiZGuC1gJmZk2/3HjbHDUf8Ahw03mI0+nv532xzn6a6z2lZ2t+2xxYzFMDKqe8MSdz2Ra4Hr6n2GDsdCyUSLgyIVqF5EISsH9QBifaYwd4RRqOaz01KqKADTJtCkiffe/jAjl5TorQwH5TzPkaTIHuRYfXBvgGoCudVvhgNtMjSkbHeLR5g/TGe5PFeb84ALK0R02kXCsRPkgrt6b/1xo/F0H+GZW5I6lcywIPyMI3kgkDwBZd9zmysdAlrCWAA3ErMn02/bGgZ6uvwFIqzFlq1g+pi3zUAbTYDSy2EefrgbPowYj16PsImQQtqO/d6Tj2I8o5BaCRfxj2CNJOw3yqECk2Lg0ii6isv16cS19IFiTG0xBM4qcZSp01DrfU+7EyZkm+3g2wW5CNdg60KTVHbQCFMGBVpkwbQY86l+tsWObqbrSoB46g6kjuNjBkloJME3+h9BheZLNTvn2BHKGRV0ragZFJmkEgCIsfYzH1Ix85cZlp1yjkGGUjcFSrSI+2+PvK+TFRa+qBopM3gExpjcj2IAv++IOBZHUayzGgMZ1adlNvefTGYZ5+q2Uag/IHqXP/44j+DimjyoloETO438ef74+kflqArfOe6R6jEprN0gGRQsjS+m5II1Xnfaf9PLFs1pxCPMeWdAqOwLGP2NGkwvJntge0YJ8PQLSy9jq11grEwpYUaZtAL61vuAO43wN5kzNF1pikjrtqZtRk9OmDv/AJgdrdw8Ri5w2nNOgWZlUGvBbSF1ilS7R/mIn0kAX3hUc9P0L7/oJfiQ0Ot36JdqiAjSVD/N2gSNVRWeTvrgwwYYg/DjitDJ1qWZqh4/NQ6BJjQpFiQPXzO2LvOXDa3Ty7NUFQ63FOLrpVipsdWgSDCy4nUQwEKFjhPCKjUkqIHaWcAqswYW4I7/ANQ9QPS8htykJV1seeLc1VMnxbN16QLIXph0nSGU01JG/wA0yVPr7Eg9Zjmvh/x1DOURWCq7tVplNmIQF0GuAdgR51E74XvxMoN8ZmvYqSTYnsUAjeZv58HC50tGXR5AnWJ9bUzB+sz9jjPUdyz+x+43zJy/m67169LNtUeNRGpQdKhRYVI2AxQ5X5q4ZkuKtWy61lyrZbpgEan6hdSSZbaF9cZtUy7owDoyk3AYFZHrfF58iSydNSxNyqjUYk7gSfHtuMM2dMpU6NVznGOBOa7NSzR6hVqpGqCYJWO+1ibDAzkHmTKZM8TZUrfDVSoowuoqqirAaWse4eTscI+ZCg1gysh0rCkkGQsNKgEb+pUiRvJjnhRqNlqqIjODEhVZjN4uu25sd/thSKk0slw/ob+RuoorldSuMqCKi3VFUPJYbmRsFm4HiSEzOqSykkSSJ8bzhq5OzwSqwqs60moEOAWAYFHA1aR8oJtJW5HcNiucRy1Qim4RzTt3aTG/qBGBwIw+RazuYJRwZAkyDY2ogjYTGoA739sNuaZk4MivMmsx0Su0UxMHu+YGw33iDOEquSNYKsVMm6kX6UTJPg/2kYeeIpo4HRBMlqtSFYC0aflkz+kmRe59Jxlo+gqSSy4fozbiDg1Cfl3tBER7ev8A2x6tnG6AQzE6hf19vH1x7PkwO1huJafb1k/Ykxi5W4WBk1qhjJbSR4tB3++2/t5wci9xSjZ1yxSDU8xJiKNQ+LkIYF/U+l/S+LWVpEloJUjKqx8yNKQPa5mdsUeAVQKdeRM0nHi0qb39N/X0xfyrwx7iD8Mg+Un9KH1G0D1GNxJz+UvOADRoUi8FY9L2n/39MP2ayhXh9PU5KtUqFQAi7UhJkXvpAvvBt5ZFpU20MfDAxfa6z/cW98aLxHKClw2iQoBapVMC+r8sJqsTYAR7Fb4D3Bi5/h9jOqVEAsLm/g4+YhpU2YsR649hizXMc+TatRXY0WKQKXcqayJrU5MK4aJsYIJWcR800yuXo/mI8tUM09OmbE2sFN7jx4xFygyq5pONaO1FW0kghWr0ibqCZgREj5vtiXmenSRKQpVAVU1QJGllUkgLpYagNwNQk3Mg/Kuxz0/V99gXwHMKgddy1Jr6tO6qRM/NsYE7jY49wIIyVZF+4j1sreR67eBixy6hZKrKmomm+rb5ZpwdraSZt7WAk49y3U00q6lRqveJIGl5g+P/ABgME3lIFPUIoKNoqGDOxGm8ftiGsn5SmB3Mb6jcyNxsN/HrfHZf8tb2FQm+24x8FHsLyJJsAT/Mt48f+T6YY6Fl+QhxdoyyrJ1arg7fIhUi0ix8k7YKcKRzSpFgSgNUiIbuFJLQO8GCO64i0ecDOO0W6alpAlIBAA/h09iJmxWb+RbBjhtOUpqQVUGuVPaZbo0oAk6rA37Qo1Lv4VHM/gvsaOcuBf8AF5HJU3YMWIHao6asWI0gCIVFiDJ7TcyCT3MPMNPhFJMpkKdOVMOXlip0odTgEMxKsDqn0AB8AuZOLLluIZCqyaRSc9RtLd06tZkksTDkjxdYMGcXvxE5Wq5momaya9elVPUJpsCQemqAgbMpVBteSZtGHOiHxbicc7c6IaebyucyqVHQDpFWMSygzJhhpmZXfYxuUj8OeW/jc5RQiaKE1KvkFF0kJBtdiF9SC3php515EzFb4zM9tNKaqyB2CdTSi6/MKAZjUd7e+C/4f5Whw3hHXzNU0Gzd9YBZlBU9PSArX0y9xEsJxtykU27kfPxVytLiOQbN5Y63yNV0eN9KmKg+g7agP8oPrhb/AAizLNxSlIIAoVNMiLT4PkSTf1keMMv4d5ng+Wd8tlc9UrfEkL0qqNpLQRb8pQCQSLm9h6YFck8HfJ8wtlmkolKp0iZvTaCv9yD7hsFrMpKNyTE/nkL/AIhxEliCK0AWvJJO97R49R7YdP8A9PZCU865J2pE+wHVwE565Pz1bPZp6OTqMlSoSGGmCPUSZvvg/wDg1w+rQXidKshpuqUgUO4Omqbx6gg4AkE0780DlXlt6efqvl1/JzdKVdQGCMQ831CAS6tYNYmNOkHF/nOhSo8FzNGjASigSB4IZCZ9zqk+5OAf4a82/wDxboQWfK0gUmDIKnSCZ/SQRG+mIk2xVyFQ1OXM67kkvVdmY7ktUQk/vgWgRcLdbmbcRzRak/cWUNABDAAmleAT/wBpJ9N3mvVb/Ahqgg1mAE6YB6Z8bnXJ87/sjvQAV1ZrAtdvEUC67WjVA+8nzhvzzCpwWmZA6dV4/wAxYJtIF+/9hMzOFWj6HGqrLh+jOeKuym5mGMTf+uJ6/En+EFLQoXUW1CJJMC/nxb6nFPPZYg9793kHxtb/AH6YnqUj8KDeNR/Vbxsvr7x6YbY6ajUSPgoBSrY/w22E/pPqRb3/AL4NcJzSy5J0DoKswbwqjT6CY3j98AOEmz9+ntNpjVb5fvt98NPCK1P85airq+HUoxMR2qIg7/b+uM9xMbV+cBYouREGx8Wg3Fv9+mNP46tR+H5eAQC1bSAQZKoSze1lII/y4zahmF6bLAkTpMEkXH28f+r40LPu54blnYlgXraBAGkdMAiTEydTWn98B7i4r1dbPsZxT3aPX+uPY9QuWIkX9sewxZjjyImmoajOUKilfXos1emszY2DFoEzpA9sfOanBo0mA3esdHUVwuykWAuCGa+8/tFwfMg1Cx/LdUoCnpJsRmKcMwmGudRU2IFoPcIuY6gNCgWMn8wGoABquYJjyT/RtzhTl/kuvYocA450evIg1EK9oJs0E+dre+JeX6OtKzSbBjE+ArHbzGI+Wcmz9fTpaKTMZGqwgz7RO/iDiTlrLBlqqbEI7CN+1HP7W3wGPiVUq5AZqcoAIkuR77j/AH++LDZGmKC1BU75MpeRBEe177xt5xGogIdXaKh3i20n/Z9MfK2UIQVLlWqETpjYjzJ9reMMV+wnxwN0Kc3G/m/ZTncnYkLaB24OcEoflUWCzauZaTT1ClT2EGKkT3fb6B+O6VoJpZWMkEgg6ZSn22AAOoMbb6jJJnF3gvDajZanUVT2mpLgiI6a9rC1hPqbttvKo5v4J9Q9z64OYpQo1LVfrPT1BJYkqsMSFZVIU+pHoBhf5Z5ozOUoacvmCne56ZhhEAzpYEC87R5+5TmunOYyxhaKMdEkqJIku7aBpjqtUE2PYQVUgys5MTSpgrH5zy/bsUHb/NPm9vvOG3KJvN+bjP8AirxbNVqtWkajmkjKDT+UAlFNwIkzJEzGFrjfMeazlOmK9c1CgbSgRU0jtkwigeI9owe56X/i89pJIHSP7Ul9ff8A2MKPB+HVMxUpUqQl6raBvA1EST7Dcn0GC9WWTdtcwdk3ZXV0bS6sCpG4IMg/Y4b87zbxFcxSzFSv+boNNKgp0vkZjIjRBEgi8wQffDFzjyZTpVMnVpZZ6dJcwmVqh1jqaXGmt7iqNQJPkKPOCHMPLeWNPiNejTXpU1amqm5oV6VYK2n0DrDr7MRaMZlpKWzF/iP4i8TUtGa09qEfl0tygnemdzf+2KHD+cM0tPNZgV3FavoFRglKHKqVEgraAY7APfxhu4/kaFfN8UyhytCmmWo66delT0NTIpahrYWKk9ukj6bYyXLZcmkzAjt3Bn/1484xNppa8B45KUU+qhFR2OWOhQoN2RwDOpQAu/knxeDgNmeYM1SofDLWjLVTqaloQ7kHfTqFwPPjDDyXm6cZguyKWyxRVZCWdijwEv7ybGYGxE4TeJ0QIqSDLdoE7en12wvAhBtPqEq7Ao7XILHcAH+Bp2nwb/YfTDHm8zq4LTWZIqmV2gHp7eIJvAgyxN/K1Xr6qRYLpnVME+KJHmwBtP3wzs8cFVQhaXPfpFgGpnT9e0NCnY73jARNZCRn6B6jIVgLNpIjx5kiIjTaNrRGBR1aNzGDHHszTLRTLHe7CG8WN7ebeNsSZgU/gEgr1NZkeYhY/rq/fDJ5HRCTUVkCeF5TWHIElVLfQKCSf2GCtHSNUhyWRWABlYKqST5399jtgbwk9tS09h8A+De/9xf0we4PkATVBOsigCPlETpjf0nx+4xmDFebsXqFKVdo2vjSuIIV4bRYU9IZ6rXJJkUwhi1hAFvUH1MZoqxIgGCb/cXxpvEVA4flypBBesGEEDUaVmBY7aNIgeQdycZ79Bcbfo+xnWRqgapH6sfMQH5mj1x8waKuCeY0cv6CW1maZWkKiFmBK9dC0EMNMDumYEYm48wWjSCfIrVQkEPKkwIa8jTHk+T5wO5TZUrKzzIanE3W9RQdX+XSTa02wV5pRfh6DqApLVR2gxCsAIkkXBjt7R/ZTmkvfXmgN5bzBCVgKetOk24HaTp1NvaDEH3A3MYk5czJ0VzpJ1LBaAYARgBJ2EW+wjH3lrhdKp8RLQKdIup1FdR7Yt/m1WB/0xJysyijmFNrGJG/a8fe++AzYjVSrkA3qflgEQOoZaR6i39Bv646q5k/DqkHTr38G4v+39zgny7wF87UpZelZnqtqYgkIiwSx8bTbyYHnGi8THBuGaMtUy1TN1AYZmAqQ1pHcwRTcdqC3m+GOiMU1fMzPjKKKCFZmfPiUTzN9/2gXxf4LqZVFWTTAqRJOlToW4gTMASCbwvphl/EvJcPOTWtlmahWDqDl2Bk6lQ3UmUATSQwJQ7C5nF78P8AlwZn4ZmUmjTasah1FQxNOgFWzDe/iCAZ9MLRFwdKK5g78R3FT4U/lyzOAUIddKsRpliJIIaZjuLAFokpeSybCiKzFQgZo3lmAWVnbZp9d8aT+MXDWp1stVpkJSMjUTZGCxAJmFKxCxE6z5OOPwc4ZRzGWrDMU1qik+pAwEKxFyIOoEwPawjzh9WP6W36ef7AHNtIVM5xAyVAFI+xJQT6+Sxwo8P45Uy4BosUdQwDgAwHUBokWMAjULwfGNwqZXIcSzWbyrUDTrhQxro0lpVYafUagIYXvhZ/C7lKgfjlzdKnXNBgom8FdeqPSYH7Yz+RRRXrzery+kZZwjjdagGWlUKq5TWIDT021Ie4GCrXEYYeJcwVxP5wKZk/nqAO/wDMdu/0aSTK6bEDDpyxluEcY6mXTI/CVlp9RGRptIXVIgGGI7WF5/bjl/guW4hlK+RZKScQysinUFiwRzBPtqlG3syncwM8x5xcmqYE5h5vq5mjXptmCRopShUA1G0sajSqrChtFmkXEYQ8uVNNgQCfG8+dvH7/AGjGk/hzyu9bMV6mcATLZcAV1awZ1Wyt4hF7m9O0Xk4UeP10zGYr1MlRSjllGlVXtlRPc0/qa5j0geMYSMWo23wGf8O6zlMw603j4ZlZkKqUARiH1E9pkWgNf0gYSuIVZqIvdE7HafUe2Hv8M+FPmq9RabtTo9ALVZDpPcHXaIJgnfaJvgpmuNcBy1X4dck1cqYaqFFS83hncMb+RA9MKhMOF5vLXz6EPPZaoKbalUEyd5mKPgWgQBf1B3w2Zigw4Ijrb8157L6QqKe4xaRus76T5GL/AD/yqhyvxuRJaiQWdDMqDRKAgka4HaCrTH02beF8vU83wSlRGlWejKPpAio19UCLFhcfXGSEjhS05H57zbEoNSwL/Wf9Pp42xJVq/wDDKPe5j6Wnfx/U4evwy5epVOJPlc3SFTpUn1U6gsrq9MSB9z9jhW5pylOm9daZgLmKi6IgKFqEAC/oB4+5wSzVJdQbwWkWSrBAimx3iQFMj7i0eZwycHVA+YEhoyq3sRYJtY+fIOFbhekrUkN8hjT6wYn29facMPDckA9UVDIFFXJChr6VMDTYDe+1pxmSxtX5wAdCmCrkmJBg+DBFsPdfN/8ABUFFJVAas0HyTRAk2FxFrnZR4Iwg0ysXJt3KDtMj29P9MaZxUg8My7FgVWrWWYixpyIB9zEgm/7APsLip59H2M3QqWaNpx7FREJLEG0+uPYai/p5jVwPhlXUwQICUpWhT89emoY6lI3IkwYtvj5x+jVGToByrKGqBSoIBA03uPUTttH2l5Sc1HKuFE9IMXY05QV6RKgj+awvAxxzJ0/h6GgqaffZWnSbEKb/AKSRfY+MKc38let9iLlldSV6jCoZpN3BioMBFAa4kAkDTBnUuPnAqiilUG0r63Nnk77f9sT8qVqnTq9NrNRcOCsjT+Wtu4QTe8HbbbTX4BJWrqpqQEZbxbSrkHaSZO++2AwT0Y1/gnm1TOBWt1Eqqk+Wmm0D30of2wr868Mq5bOVxWYhuuzoCLOrvqDjwQREx5kG4wJp1wiU3UkOlUsCpgiCpEEbEEH+mNAyn4vP0kXN5OlmYPzlgnpcqUYT7iPoMMdUaap8RY5py2ZfKrmKgLUyVXXogT0qcDVNxpAAt+kjeca7yhy5Xo8G6VI6a+YXUxckaNYA9DBCRaPmJwkc6c91K60AUT4TUrPRRv4mjpt03YrZQxIsIIA+17mPmE59aNXRSQr1lChizKDTptMwLG6naCBc4ConGUIQyz15dR84ly7UrcONBrV6ctRZHLQ6zphnBI1AlTPyhyoJABKv+BqKMpmJDa9feIj9It9ZmR9MU+L83PlMzlmWl3qaiVqYYsv5jFyAVDD0qah3NbUqiABfAvxEFJq9SnkwDmqzEoKh7W0CYbR3amJMQILHecNuOpRtPh+maBlcxRepn1yFNaefRVDNUUtqlBoghjawHswBIPlS/AvOs1PPrUJZU0Eg/MS3U1STeTpAufHvgbxbmZuHcWzGYKdRtIQr8moFFJ1EA6TOk7fp8YG8C55GVfOV6WVB+NaTT60CmRJMHRcE1SdhEAYzasopxbzHPkvP5Otlc3/glBctmlQWrKWJ/lg62sYIF4DQSCN8m4Tmq+TzVDNI3eTqvbUskMGnw0MDP1x7kTmluG5nrqgqBkKMhbRIJBF4OxAO2JOZuKLVrrUpqacsTp1agup3Y6Ta0t6D/U6T4GxZNV6TXPxn4utLJigDobMSxAHzKvzAke5SfUYw3K0k+HdtRDDYCYMzufH+uHznbmkcRpkmmKRy6qBDh9QqrqP6BGkqBAMneO0xmqP2lZ3O2BqJfrbp8P6Nx/B6or0c5QQ6XampBFt1Zf8ApMX/AMwxkmepvSzT0agKMtSWBFwR9fY/ecOP4d0WSpUrU510aPVnXpsAQwIIOqxssAEgAkTODOY/Fohk63D6NWp+moH0x7gNTYj7NgIWDi8nzCy5NsrwDPGs7OK6lqeoQe+kigR7FSfos4m45n6mW4Fk69Ew9J6bCwAsHBBA8EEqfYnGcc88z5rPORWhadOSlNNWkflFpP8AM0HcnbxBMuXGeJ6+A5cCkNAfSxDAlembEahfVqgjwCb+cboZzpKtl+h15ey1DN5ilxahbq5dqVRfOrUhEx+pdJUnyNJFt/z9zgR8Tmt9XxNbzY/mGP8AX+mGPlT8Q24c1Xp0urRqGemX0aWEAMCFIutiAPC3tdN4zVatUq5gjSKtRn0zMa2JifMTE4Ytakk3kScBzAVashjqpsth/MCL+18GeGhw1QEifhlHy6u2FH28XwK5eqhadbV5pOB9dJj+sYMcKqP3wwUfDLJP6u1O3eL/AL4D3ObF1fnAXQBC3JJsRv5H9N8aPxDT8BRMMDrqggtqn8rtbTqMQZEkA7naJzjLJPUb0v8A1GNQ4s7tw/KmZBfMabeOmZvuf1fsR9Q9+gMbfo+xmGXo/NMC+PYlyyElrj5sewxRvML8nIWqqYBAamSS4WIqpHzWPdpEeZ8Thnq8uZnOUaNXL0HqJqr65dRDSQBBYQdYgwSLfuN/D5BrMMFIFMg+/XpTEXZoMaB89184e6OdrLy5Vq03frdRjrQsrknMjURA1CQTb3jCiRipzd+ZCbkOC5rh/wAQK1BlR6LgMZ0mdJsyzcG8NA7d8ccu8r56pSaquVqMlZSyOtSmAQykXBcG/v74c+U85mq3A86eIFyoV+k9UQ5AS292h4gm5MibYuZXK16nAMmMuagqBAfymZG+R7SpFtRHtMYLiUlgrNvP+zIuO8CzGTpoMzQakxckaoIPy21KSD9MeyPCq2ZpU6dEdV9RIpIsuASJJIPy2F3gCLTjSOb2rUuXRT4g05tqgFIMwap21ZBJEyRSmT6GCZOJOIcWfg3BMqKQBzGYClnbu0ll1MY2OkFUUbeb3k0O8PT8ihzJyLnaeXDdCpAuyqEfT2oCYRixBIJMgRB9iYOG5TRSoVFQ6naqrOxlQBRVpgix7p1fTF/Jfifm6FVaj1jWpSoZGUAkaV1x5VgZggxvIgwNC45wakeIZWmqgU8z1ajBVuW0JrvqGkMig2HzXO+FSISh7FX++Yoc3cJzPEGBymWWotNyhqI1MJU06YYlm0tYgG57lYRIOFLNcsZrIp1MzRZTDaZh11W30krBBPn1tjSvxI5qrUa1ChlnNOmG01SqlBYTp6hUxabKJt5mAtPx/itThlShmMvVqiqWXqPRbWihQ3y9OCDNnJkGY2EMlbHUY16bJecOTs7mcxmHo0C1N2XSQ6AHSgBADNNjIv6YUuIcAzmTpKMxTaiCGEtDK3ydupZWTpmCdkP323mjLV6nDKq5QutYvK9JijfxJIBBB2/e+FXOtXo8uV14qxNViVorUYPUntKAmSSwYM25IUX2xmsyn+JP+zCSb4ZOL8AzOU6DZig1MVPkLaTq8+CYMEWMH9sXfwo5c+N4hTVlmlS/Nq+kKe1fTuaBHpq9Ma5zLUpcZymdoURNXK1NVK93KAwR7ORUpj7HBZSSTMcp5OvXr/D0AalSpTXsBVdWimDe4EgTcn18nFbiHLWZywdcxTNN00swMGzTBBBIgwR9sNH4V0//AJeiRqAG4uQdWXqGSfHsPc7RjQvxN4P/AIhlqpyw1ZnKuabIBdlIDFf2ZXB9mHk4BKEfZlyE3kjheYrPVNHVpWgquoJVagdag0m41GYOkkD3WxwqZHlrOZuq/wAPRNTosFeCi6SZ/mYTsdvTH6A5PyVPJ06WS1Bq60hVqkRuSFn1iZVfZP3T/wAJXFNuKNchXViLeOqSBgVoCGEotWZfxMhVcam6kkMHGmCKWkxebLK38j7Yes3w6qOBUiyuqrU1GYpgKzoo1hhLAtLA/S8C5TmfkcZ7O0K9BmOVzP5lUqbKNFyPI6ikAD+YsSMMXPdekeEZoIB06emnAsBoqIIEemw+mAlQiwqTvYxDm/lyvTp/E9KMuzkLU1qyyZgCGkixEx4xxxzl3N5bJo1fLulNmEPqRllhIBCkwYG5+mNA57H/AO2ctExrTcyY/M8+Th+4p8PWoUMjmB25uiVU+NSKhAB8NfUvumGSVFoQj6EfnvlLgOazKV/hqevQkPdRAYNHzEbwRbBPlTKiq9YBCT8ONIgFmgLAAhrtuIvh9/CPglTJVuKZaqO6mKcN4ZSKulh7EX/p4xF+HVKnk+G1uKOk1OmqID4UKgG22uo1z/KB74zQuJh39iMPw44pDOMo4U3jXT1Ef8uvVP2wzcTZhw/K03QqabV+1pm9MyQphlAJPzXkE3ESFyPO/GK9V6lKtUcr3dOnSDLE7BApt4k395w3c657M16NCpXy4pyasaWgyKJHcrLIMrqFzaBucB79CeMo+l1wfYyXKZlFL6v5vTHsRKpLPAG+PY1BcUH+VstVIdURGtTa7BbCtTM6pGnaJBG8Y1bhPFa2V5favT6YqozQZ6inVXgkw0GQTsY9LYzHgeX01PzGCp06UyBpIasoGqYGkMQTJA7TM7H5xnO1hSpKXc02NRlRmlQjQUWAYaLNqPqCNsAlGdSb4/oLUuec7nlrpWroiCk3aqAKxA23mTEC5idtzh1r5+rQ4BlHoOUbSBqX00VD59wDf0E4x7gmUap1ihjShJuBIkAm/wBdhghy9VqNQqBncogYKpZiqyrgQCYH7esRjNjzn6fUx64v/wDK8DTNuA2ZyrxVZQASqsNe200ytSPBFsScLajxrhlPJGqKWcywGjVfUFEBomWBSA0XVhMbTl/x7pltKO6y7agGIUjtF43ESIOB+WrERFu4GRM2I2+8e+GLKV50apw78JK3WV87VorQSDUKsSzKFUaZIAVYBGo3A8TsW45zXTq8QytegoqpljVUQYlTTQu4kRt2qJvc7Yz/AJrz1R6IlqzKCINRyQIpU7aTa51GfNyPJxNw3hafD0Xpkiq3Vm4YBFpKZKllOkliLHwLYW70ISxbgvTkaXzvyXUzz0sxk6lNWDanFQStxpmACC0DSQfSxti+2ezGS4ZWfiVdGq6GCdMAfohVEKsnVeYtO+EDnrMHJ1qKUGVTSYglXA1A3BaHLBZJAWo36TFolQPEerlitRqj1CXOp3LeEgdxmO07eo9LNdMdTrNLzM2rnbNVMtwiq+XqGk6uNLLuNVUSNo8kH74WHc8Y4DUqVQHzeVkhwoDHSAx2/mS0CxZQYtgFzyGqZriCPVdVp9MpTLNpaUUHtmJBIbbyThSy+dqJlkCO9MEsSVLKGMUxBIN4Em+0++NJ5jvF91eaWafyaaPBeDrmcyrmpm2BKpAcqwOhQZEQkvM2LH2xHy9z5wjL1qfQytWi1SKZae1QX/XNQyBZpgkD9sYxmM/VqFRUqO4U9oZ2YD6SbYIZtCekCAAbg7SNTeoHp5nbfwCx5ypo12pwQ5bmfLkAinmNdRI2kUHDqfoYI9AwGIDzQmQ43n3qvFN2RXQAljFMEMPdTaPIY+mMyzPGaslxWqsQgCkO/ZIg7t2kx43g4EvmNYZnZmc/qYyTHqTcnAFWayyNw/C3i1TNcTzdapOqpRRo3CjXAQW2At+584h/C644x66v9KuFDkjO1k65oaGY0NJDltWm5YoVuCov6eTthWTiNRHKhnQliX0MV1b2N4bfz74VMnDEzrdDvy7z8+U4VXy+vVWFsuRfQHEtMn9Blhvdo8RhiKgcr1dNr+/iut9z6YzTjFbra3KgGAIP+TLgAi0iwBjyfN7PGepN/gyJ1pDVXGkMDqI0232AGqIUyDYyCcmIsV1b2T7EnPDE8r5Ukkkuknaf4mLH40Zl6eV4eyEqygsrDcMopFSPcHGRcSqVgOi9V2RCQF1krK2sJj/3ifNcRapl1R3qswNi7MygGLCSQNvHr7DDbHQ5JxSXI/RHJPMFPiGSOaCqK/T6VeBBDIGIH/L3Fl9NZHrhF/DHilLMZStw3M6gj01KPsBNNARJsCGAZZsZP0xmPL1ZkWtpd0HTb5XKyQradt7/ANzcYO8FzmkVQWI1UE+ULBBpp2trkR6gdxgRacZsTFxaeS0/4OvAPw54tka7HKZmgqsNBqkFjokH+GyEA22B++DP4sslSjlxq1kGqpZT5WkSdjAOpRbxf6HGqHFq3RqU/iKoTSQqdRwu4tExth1rip/h9ODTVVq1VVQo1R0FLFoMzdhcAgFTcEHAvJ9GLi4ntcVwfb9mfZOk8tpaBMY+Ym4YpIb/AJjj2MLKWYycl5GpVLImo1SKZptMQVr0yLzb5Yn3xDzVTUUU7dDaqmtYFn1323vbUd42xZ5VIeoZLAaaIAQrduvTCTY7Mwe0QQJ1CQbXMwVaNFtbMuuvYkagSRYgbEEySCQYwNiO9732A3KbKFrAjVpovAjWASF7hcRYG94t4k445ddhTraSRIaYMCCrWIG+22IuWaDMuYZKmgLTLEQDqEqNN9pmftiflfMhaVZdUEq243lGnwbzb77jAYcRfKuQBZJUCTqLke24/wB/bEFPtYeoa9vfBGuP+HHp1G+sduOaFJDR1agGVrL5Mkf2g4e8joUsgjzFmmqUg0kg6QTPb2UqawBa6i0x9zvgvwrhyfD0WdieoaqIoMMCEptIPgbTcSAQZkAheP1+wBShB0glYEkU6YINgbGb+TJ98HMnSQUKBCBX11gKlvFCmQFaZsSTpjz7HCo5tIL7DP4qUqgAqVEUEVGUaSQpvM3PcCrKtgNJQgk2VFGnQjI0W13NZ4SBvoST6xBj6jBjn5+pWVWq02ckB9MFV0qFgtN4gmBqIM9x2Ve4bXRqaU2ZhoZmtPlVE76ZgE7TteLYO493nzGDnqqi5vNlwCWFPRIgrFNJiD7R777xhaNUfCoC1hrsPfpx5uO0+NwN/DH+ISKmbzagWBQDa3YJ/cybA4TquXVUB7vr4mAYmd7mR4t64z1Hq5O+PYGqvdgrmq2rpLAhTEjyNRP+sfYYDjfBHrF2pqRABt+//nDSOjEW4W4jTQmoDJK06ZU2tKCRbce59BtNqOVygOWqOUJKx3WhZne/mLfQ4v8AFW6Jq00IKOlMtABEhAd7wRqYWN7z6YoZVm+Gqd4AtKyQTv48x/ScKc8b9KrkOXKWZSj15gD4YkMULCWVwVkCVLCRKspubwDhR4lUBam3krci2+HPkesp6+ujUdfh7lbKpUMVLwbgyVgzM3BEwj5qqOqFIsDb6en/AKwomH8i3WQik3c0hgALARoANtwSPe/pfGh5zLqODU5fQzVKjQe2Y0rHqe1Z8+cInE6VHQ3TMibkme4UpgGZI1CLxe0HDtnkQ8Do6iGPUcgFiCCdK2vBMd0AbEmJlsZb9BdV9PsZtmh02Y/MpkA7x+//ALx1WzqnKhP1Bp+UXHud/ttjjjNUiEZQIESJvAAm9/E/fEuayunKqxJ7iYuItHiZn3j7+MMXVVFs9y7m9CVrE6qTrYxEqRO4nfbztB2wd4FmVU1V7QrZdCFbYvpQTPiZN5H28BOXM0iJW1gHVSdRIm7KQCPcE298EuHZnuqlidRyyjyZ7VkkjyfeRc4z3ExVnLzgAGIlvW/r6iPtvjS+J0Z4XlwbTUrQBpIC6JsQP5lY3kyTcWGM0oObx5kN9JG3vjTeLuRkMsumAHrgXtdJtNzMk2sI9TOM9+hsXfo+xl1CRqE+cex3QokloMXx7BLNqxq5IroC4iQVVSApZr1UmIBIBFiwBIXVF4xNxmjTShl2ChVBqjpxcbAEyqnePmBbtuTGOspkFo10EBgBRa6jzmaYPruDH0xBzLULUqN2PdUYajq+ckn09N/Jwhx2nK+L7AHhSSKhgGxMExEbEDyfb6nxgpynQL0657bIxOpoNlbb1PtiHIcPpg1lYMStIuCDpv2xIgyO42+m2IOFqVeqim0N9dmHrjMpNqSdFWpUPRC//wChv9x/v74pUKcuqnyd/vglTA6SyJ7zPv8A7jHFfLqq06gsxc/SJEYYqpVkEuZ+Emko7lMRIXYTTpNMbfrAJ8mcF8pVqGhRQoGpHreHJno0pstvTcRvJ2OBnF6nUUqBpCjVMyT+XSBnYXInbz5wQ5cpalRQdJ6WYIYASIpUzHuLbGRc4VHNdwVhXn50WplT0j2jSy1O6SBr8gMR33MkG4BMThSyFUGioEq4d2FQWiygbCbEk2vP0wc5wqGtnClUlgpk3iZAmALLe/n9oAH08iBkabzvXZQPSFpmf2t98G+AykmrQT/EFE+NzgYz/D6e+xRJJn22B9fbChqJoqJ7QWPn0Qe+9je39MO3HaTfHZpGaTUahTYgQO6Lxf8Av63wrPkgKlShJ00yxB9Z0D+2C9WP6vc78yF0j0xdpUO9IBv4++KdKzx74P8AGaCoaJUQTckeZdh/YDBky+JOmlxIOL094MwiTb1Qbe2+KuW0dCoGHfbT/XBDO0RFU+dFODOw03H3t9IjycD6FAMjkz2pP7YC0Eg/b+B95ERQuZJkMMtKgtIlldZi8wSIHbFzhIzlQNWW1g0Enz74duSE764IBnKE/qFlV2izbnTEmd9sI+fpxXA8Ez/XA/6ThrnzDXGGGipoIenq7SBAnorq9ZKmbz48Ybc/QUcEplxpVqtQhh+sjQu2q0MI2Nk9TOFPilOda20qDECCT8PruRv6bbDDjmaaPwfLFV0lnrFTJJUgsNxE2UiNu7ab4y0ZOPxfJfoy7i9MCB5HsF8C8Cwn0/vviw6L8LPbq1RsdUQPMxHtE/vj5xhjUBqE31lYA9LYP8R4THDkeVO8dkN4sWm49BFr3xrpFnNKMUwPy3ZK/cAek8T5Ok22O+333G+CPDqUPUCCpHwy2EE7L81vl9fpgPy/kxUWpJYQjGxjYE/tbBbgOd6YqyusvS0STtIH9JH29cZ7i4usheoqvcTuNrxJnGn5+lHDqGkjV1a9ixf/APiWbeO0A/efMnNMmNWv/fkY0vO5z/4+mEUL0a1ZZ3nXQBNvHbUI83E+2M9H0DivXo+xnOQr6dQZQTq849jjJtq1H3x7BGkle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E62C9DB1-E5A9-43FD-9940-C2AF95C0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 Exam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457200" y="1600200"/>
            <a:ext cx="8382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Final grade is composed out of homework and final exam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You must pass the exam to pass the course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Written exam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Includes all course material: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Lectures, recitations, and HW</a:t>
            </a:r>
          </a:p>
          <a:p>
            <a:pPr>
              <a:spcBef>
                <a:spcPct val="20000"/>
              </a:spcBef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C3B4D4D5-6CC0-4135-98BE-2983BF7C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Course Objectives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00034" y="1695456"/>
            <a:ext cx="779148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sz="4800" dirty="0">
              <a:solidFill>
                <a:srgbClr val="003399"/>
              </a:solidFill>
              <a:latin typeface="Arial Narrow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Develop basic </a:t>
            </a:r>
            <a:r>
              <a:rPr lang="en-US" sz="4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en-US" sz="4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4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algorithmic</a:t>
            </a:r>
            <a:r>
              <a:rPr lang="en-US" sz="4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skills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7290" y="4214818"/>
            <a:ext cx="6934224" cy="1662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Arial Narrow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Arial Narrow" pitchFamily="34" charset="0"/>
                <a:cs typeface="Times New Roman" pitchFamily="18" charset="0"/>
              </a:rPr>
              <a:t>(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not how computer hardware works)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221C8056-0666-44BA-B00C-A68326A5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30465</TotalTime>
  <Words>2639</Words>
  <Application>Microsoft Office PowerPoint</Application>
  <PresentationFormat>On-screen Show (4:3)</PresentationFormat>
  <Paragraphs>744</Paragraphs>
  <Slides>60</Slides>
  <Notes>60</Notes>
  <HiddenSlides>6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5" baseType="lpstr">
      <vt:lpstr>Arial Unicode MS</vt:lpstr>
      <vt:lpstr>Arial</vt:lpstr>
      <vt:lpstr>Arial Narrow</vt:lpstr>
      <vt:lpstr>Calibri</vt:lpstr>
      <vt:lpstr>Cambria Math</vt:lpstr>
      <vt:lpstr>Consolas</vt:lpstr>
      <vt:lpstr>Courier</vt:lpstr>
      <vt:lpstr>Courier New</vt:lpstr>
      <vt:lpstr>Menlo</vt:lpstr>
      <vt:lpstr>Segoe Print</vt:lpstr>
      <vt:lpstr>Segoe UI Semibold</vt:lpstr>
      <vt:lpstr>Tahoma</vt:lpstr>
      <vt:lpstr>Times New Roman</vt:lpstr>
      <vt:lpstr>Wingdings</vt:lpstr>
      <vt:lpstr>Custom Design</vt:lpstr>
      <vt:lpstr>Programming  for Engineers  in Python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Computer Program</vt:lpstr>
      <vt:lpstr>PowerPoint Presentation</vt:lpstr>
      <vt:lpstr>PowerPoint Presentation</vt:lpstr>
      <vt:lpstr>PowerPoint Presentation</vt:lpstr>
      <vt:lpstr>My First Python Program:  Hello World!</vt:lpstr>
      <vt:lpstr>Computer’s Memory</vt:lpstr>
      <vt:lpstr>Using variables to store data in memory</vt:lpstr>
      <vt:lpstr>Program variables</vt:lpstr>
      <vt:lpstr>Data Types in Python</vt:lpstr>
      <vt:lpstr>PowerPoint Presentation</vt:lpstr>
      <vt:lpstr>The ‘type’ command returns the type of a variable/expression</vt:lpstr>
      <vt:lpstr>Variables and Assignments</vt:lpstr>
      <vt:lpstr>Variables and Assignments:  An Example</vt:lpstr>
      <vt:lpstr>Variables and Assignments – Cont. </vt:lpstr>
      <vt:lpstr>PowerPoint Presentation</vt:lpstr>
      <vt:lpstr>PowerPoint Presentation</vt:lpstr>
      <vt:lpstr>Strings</vt:lpstr>
      <vt:lpstr>PowerPoint Presentation</vt:lpstr>
      <vt:lpstr>String Access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Operators </vt:lpstr>
      <vt:lpstr>Comparison Operators </vt:lpstr>
      <vt:lpstr>PowerPoint Presentation</vt:lpstr>
      <vt:lpstr>And, or, not</vt:lpstr>
      <vt:lpstr>Logical Operators </vt:lpstr>
      <vt:lpstr>Flow Control</vt:lpstr>
      <vt:lpstr>Conditional Statement: if</vt:lpstr>
      <vt:lpstr>Conditional Statements</vt:lpstr>
      <vt:lpstr>Conditional Statements - Examples</vt:lpstr>
      <vt:lpstr>Conditional Statements</vt:lpstr>
      <vt:lpstr>if-else</vt:lpstr>
      <vt:lpstr>if-else</vt:lpstr>
      <vt:lpstr>if-else</vt:lpstr>
      <vt:lpstr>PowerPoint Presentation</vt:lpstr>
      <vt:lpstr>if-elif-else</vt:lpstr>
      <vt:lpstr>if-elif-else</vt:lpstr>
    </vt:vector>
  </TitlesOfParts>
  <Company>epfl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Lecture 1</dc:title>
  <dc:creator>Dvir Netanely</dc:creator>
  <cp:lastModifiedBy>Ronny Con</cp:lastModifiedBy>
  <cp:revision>1821</cp:revision>
  <dcterms:created xsi:type="dcterms:W3CDTF">2007-03-25T12:09:30Z</dcterms:created>
  <dcterms:modified xsi:type="dcterms:W3CDTF">2019-11-10T12:41:06Z</dcterms:modified>
</cp:coreProperties>
</file>