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6"/>
  </p:notesMasterIdLst>
  <p:handoutMasterIdLst>
    <p:handoutMasterId r:id="rId47"/>
  </p:handoutMasterIdLst>
  <p:sldIdLst>
    <p:sldId id="651" r:id="rId3"/>
    <p:sldId id="648" r:id="rId4"/>
    <p:sldId id="649" r:id="rId5"/>
    <p:sldId id="650" r:id="rId6"/>
    <p:sldId id="619" r:id="rId7"/>
    <p:sldId id="661" r:id="rId8"/>
    <p:sldId id="662" r:id="rId9"/>
    <p:sldId id="611" r:id="rId10"/>
    <p:sldId id="612" r:id="rId11"/>
    <p:sldId id="663" r:id="rId12"/>
    <p:sldId id="664" r:id="rId13"/>
    <p:sldId id="568" r:id="rId14"/>
    <p:sldId id="647" r:id="rId15"/>
    <p:sldId id="614" r:id="rId16"/>
    <p:sldId id="638" r:id="rId17"/>
    <p:sldId id="615" r:id="rId18"/>
    <p:sldId id="642" r:id="rId19"/>
    <p:sldId id="616" r:id="rId20"/>
    <p:sldId id="617" r:id="rId21"/>
    <p:sldId id="639" r:id="rId22"/>
    <p:sldId id="672" r:id="rId23"/>
    <p:sldId id="673" r:id="rId24"/>
    <p:sldId id="630" r:id="rId25"/>
    <p:sldId id="631" r:id="rId26"/>
    <p:sldId id="671" r:id="rId27"/>
    <p:sldId id="659" r:id="rId28"/>
    <p:sldId id="632" r:id="rId29"/>
    <p:sldId id="660" r:id="rId30"/>
    <p:sldId id="666" r:id="rId31"/>
    <p:sldId id="668" r:id="rId32"/>
    <p:sldId id="669" r:id="rId33"/>
    <p:sldId id="670" r:id="rId34"/>
    <p:sldId id="589" r:id="rId35"/>
    <p:sldId id="591" r:id="rId36"/>
    <p:sldId id="592" r:id="rId37"/>
    <p:sldId id="593" r:id="rId38"/>
    <p:sldId id="655" r:id="rId39"/>
    <p:sldId id="594" r:id="rId40"/>
    <p:sldId id="656" r:id="rId41"/>
    <p:sldId id="657" r:id="rId42"/>
    <p:sldId id="658" r:id="rId43"/>
    <p:sldId id="597" r:id="rId44"/>
    <p:sldId id="676" r:id="rId45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FF"/>
    <a:srgbClr val="FF9900"/>
    <a:srgbClr val="FF6600"/>
    <a:srgbClr val="008000"/>
    <a:srgbClr val="FFCC99"/>
    <a:srgbClr val="C7E8EB"/>
    <a:srgbClr val="F0EA00"/>
    <a:srgbClr val="D3FCFD"/>
    <a:srgbClr val="77D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6" autoAdjust="0"/>
    <p:restoredTop sz="86462" autoAdjust="0"/>
  </p:normalViewPr>
  <p:slideViewPr>
    <p:cSldViewPr>
      <p:cViewPr varScale="1">
        <p:scale>
          <a:sx n="73" d="100"/>
          <a:sy n="73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FDE71A-9BB6-4A31-8DCC-6B849731897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AE6E8E1-35A4-417A-9397-B221997CA7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8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67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AADA4-F8CA-4472-8498-19D795807D96}" type="slidenum">
              <a:rPr lang="en-US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AADA4-F8CA-4472-8498-19D795807D96}" type="slidenum">
              <a:rPr lang="en-US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BB9F9-3AB2-41E4-9367-58200F868D90}" type="slidenum">
              <a:rPr lang="en-US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BB9F9-3AB2-41E4-9367-58200F868D90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16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86C79-8292-4EFB-B1EC-C4AEF2A8F500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10C8-6106-4438-B3B0-DA78B002D889}" type="slidenum">
              <a:rPr lang="en-US" smtClean="0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10C8-6106-4438-B3B0-DA78B002D889}" type="slidenum">
              <a:rPr lang="en-US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35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10C8-6106-4438-B3B0-DA78B002D889}" type="slidenum">
              <a:rPr lang="en-US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11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24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140B8-294C-4CC1-AFDF-16CF65AFE8D1}" type="slidenum">
              <a:rPr lang="en-US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27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DA6BE-478A-42B8-8FDE-B54DD9956511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34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A2561-E1C6-44EE-A88B-64658F1B8B83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34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A2561-E1C6-44EE-A88B-64658F1B8B83}" type="slidenum">
              <a:rPr lang="en-US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14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44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EECAA-CBF1-4FAA-AB05-F1C5BB5CEFA5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44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EECAA-CBF1-4FAA-AB05-F1C5BB5CEFA5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6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2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9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7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en-US">
              <a:latin typeface="Arial" pitchFamily="34" charset="0"/>
            </a:endParaRPr>
          </a:p>
        </p:txBody>
      </p:sp>
      <p:sp>
        <p:nvSpPr>
          <p:cNvPr id="737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1108C-3994-4992-9D09-36C5989ED194}" type="slidenum">
              <a:rPr lang="he-IL" altLang="en-US" smtClean="0">
                <a:latin typeface="Arial" pitchFamily="34" charset="0"/>
              </a:rPr>
              <a:pPr/>
              <a:t>3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2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E6E8E1-35A4-417A-9397-B221997CA7B0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6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en-US">
              <a:latin typeface="Arial" pitchFamily="34" charset="0"/>
            </a:endParaRPr>
          </a:p>
        </p:txBody>
      </p:sp>
      <p:sp>
        <p:nvSpPr>
          <p:cNvPr id="747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72DEF-3020-44C0-A350-98CBAE9C6105}" type="slidenum">
              <a:rPr lang="en-US" altLang="en-US" smtClean="0">
                <a:latin typeface="Arial" pitchFamily="34" charset="0"/>
              </a:rPr>
              <a:pPr/>
              <a:t>4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65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EE49A-0CA0-46D6-96A8-EB2111119E29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75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CF84D-64A1-404B-8189-CC707F03FA45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AADA4-F8CA-4472-8498-19D795807D96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5F6B3-66F9-42B0-8776-3AC80819A7CD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0EE6D-75FA-4D47-B3CA-4232DC4F13B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7286D-A3C7-452B-B9C2-4119E197238D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5143-D560-4441-B09F-F41428FD6CB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805D8-9809-4F70-975B-A35AFE90A35C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F1560-A648-4F02-9064-C4A2B5EB10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75FD8-134D-4C11-BE6F-6D23DACCCB63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518E-2688-4C99-AAE1-BEFEB586E63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CA412-E4C2-4109-AA3E-D7E60A45CB78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DDB76-7496-455C-B2B0-B3B0BDC493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BEBA4-1218-4E68-BDF5-0A88F404E055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77B33-32E2-4BE7-95C5-EE292FA90B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118D-5F13-4013-92CA-834565FF3C16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5027D-E206-4DD4-B0CD-5887FFBFE8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F64C8-01BC-474E-A4C2-3B272CD3FFCA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01631-B951-4632-A51C-02D899AC68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48008-4C90-4970-8C83-EB00D8CBCED1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F5399-DD2C-4255-8F47-FDCEC196ECD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38C66-3C6E-47B4-9DA3-55A5A7CD6254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D2AC-3356-427B-8A4C-A8F9C2AD208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3F6A7-33AF-4F7B-B032-7E4F30DDF27A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06BF-2433-4AF3-A477-A6D4278DEAC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32F73-CCBB-4224-B0DC-14DFE238C19B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7EE3A-621F-46CA-9721-49864360F28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BDF95-E777-42F2-8D1E-D4742DD1D053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A4D6D-7D03-4030-8BA6-6CFFEC5185C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0464-3668-4205-85AE-9C38E3FDC219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D07A2-36B4-4D36-A2EE-CA6FBA29E7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37864-E23D-4750-8C0E-768CF58CE245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3DB38-5A38-4ACF-9A5B-5A373372788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B1E04-2288-4FE4-A512-4EB99CC5536A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A406F-C092-40B7-B5CE-7C8E4043C35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344A-40F1-46AA-99CA-AB452BD30308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8AC5E-A6A3-49B2-958D-5B24F8EADB1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C183F-1BA7-4EEC-8958-DE4FF39F51F3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0BDC-B623-477F-A8FD-6E80D147BB5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916C-7A83-473E-B85D-A90005269CF0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1344-14E4-4886-A109-70FD56B1CD3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AF240-73B1-45B5-AF90-0E6F099638F1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20F6-F139-4B27-BD92-12ACFD22B0A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74E9C-9CFD-421C-8915-AF26ACC00597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E871-B729-438A-BB37-EF629655C2D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8719-58D7-484A-A65D-E72A7D6CE83A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A7525-55C6-478C-8BFB-01E449D636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3D5E-64B8-4D71-9922-1A08079EF449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623BE-B860-4469-BE02-2722C44139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EE291-F157-42BB-A353-72B4F60E6998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367E7-6ABD-4C5D-964B-8101EF244D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1EE67E4-D11A-4B78-85B1-DF189E98C8D2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79C455-89DB-42F9-99A1-6496667AAED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DFC4C3C-4928-45CE-91D3-0A7B32776AED}" type="datetime1">
              <a:rPr lang="en-US" smtClean="0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44041F-35B5-49CA-8A00-EB0AA2287E9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central.io/how-to-sort-python-dictionaries-by-key-or-valu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central.io/how-to-sort-python-dictionaries-by-key-or-valu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central.io/how-to-sort-python-dictionaries-by-key-or-valu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099" y="53340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4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Dictionaries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4572000"/>
            <a:ext cx="159050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Tuples</a:t>
            </a:r>
            <a:r>
              <a:rPr lang="en-US" dirty="0"/>
              <a:t> are immutable lists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Why use Tuples?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Faster than lists in certain operations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The interpreter enforces that they are not changed, and we’ll see why this is useful.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96932" cy="1143000"/>
          </a:xfrm>
        </p:spPr>
        <p:txBody>
          <a:bodyPr/>
          <a:lstStyle/>
          <a:p>
            <a:r>
              <a:rPr lang="en-US" b="1" dirty="0"/>
              <a:t>Python’s types: Mutable vs. Immutable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52211"/>
              </p:ext>
            </p:extLst>
          </p:nvPr>
        </p:nvGraphicFramePr>
        <p:xfrm>
          <a:off x="1219200" y="1828800"/>
          <a:ext cx="7162800" cy="2590800"/>
        </p:xfrm>
        <a:graphic>
          <a:graphicData uri="http://schemas.openxmlformats.org/drawingml/2006/table">
            <a:tbl>
              <a:tblPr rtl="1" firstRow="1" bandRow="1">
                <a:tableStyleId>{17292A2E-F333-43FB-9621-5CBBE7FDCDCB}</a:tableStyleId>
              </a:tblPr>
              <a:tblGrid>
                <a:gridCol w="47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Immutable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Mutable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effectLst/>
                        </a:rPr>
                        <a:t>Numeric types: int, float, complex</a:t>
                      </a:r>
                      <a:endParaRPr lang="en-US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effectLst/>
                        </a:rPr>
                        <a:t>list</a:t>
                      </a:r>
                      <a:endParaRPr lang="en-US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Tuple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dict</a:t>
                      </a:r>
                      <a:endParaRPr lang="he-IL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String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set</a:t>
                      </a:r>
                      <a:endParaRPr lang="he-IL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rtl="1"/>
                      <a:r>
                        <a:rPr lang="en-US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frozen set</a:t>
                      </a:r>
                      <a:endParaRPr lang="he-IL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868" y="5334000"/>
            <a:ext cx="82974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400" dirty="0"/>
              <a:t> is a special type representing an absence of a value 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720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Dictionaries (Hash Tables)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4800600" y="914400"/>
            <a:ext cx="4191000" cy="5791200"/>
            <a:chOff x="4800600" y="914400"/>
            <a:chExt cx="4191000" cy="5791200"/>
          </a:xfrm>
        </p:grpSpPr>
        <p:grpSp>
          <p:nvGrpSpPr>
            <p:cNvPr id="6148" name="Group 23"/>
            <p:cNvGrpSpPr>
              <a:grpSpLocks/>
            </p:cNvGrpSpPr>
            <p:nvPr/>
          </p:nvGrpSpPr>
          <p:grpSpPr bwMode="auto">
            <a:xfrm>
              <a:off x="4800600" y="914400"/>
              <a:ext cx="4191000" cy="5791200"/>
              <a:chOff x="914400" y="914400"/>
              <a:chExt cx="4191000" cy="5943600"/>
            </a:xfrm>
          </p:grpSpPr>
          <p:pic>
            <p:nvPicPr>
              <p:cNvPr id="6154" name="Picture 4" descr="key1.jp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95400" y="2453640"/>
                <a:ext cx="1280160" cy="1280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5" name="Picture 5" descr="key2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19201" y="4968240"/>
                <a:ext cx="1523999" cy="746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6" name="Picture 6" descr="key3.jp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95400" y="3676612"/>
                <a:ext cx="1091874" cy="112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7" name="Picture 7" descr="key4.pn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371600" y="5857394"/>
                <a:ext cx="990600" cy="1000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8" name="Picture 8" descr="keys.png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219201" y="1295400"/>
                <a:ext cx="15240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159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14400" y="2514600"/>
                <a:ext cx="4191000" cy="0"/>
              </a:xfrm>
              <a:prstGeom prst="line">
                <a:avLst/>
              </a:prstGeom>
              <a:noFill/>
              <a:ln w="2857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6160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3124200" y="1066800"/>
                <a:ext cx="0" cy="556260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6161" name="TextBox 15"/>
              <p:cNvSpPr txBox="1">
                <a:spLocks noChangeArrowheads="1"/>
              </p:cNvSpPr>
              <p:nvPr/>
            </p:nvSpPr>
            <p:spPr bwMode="auto">
              <a:xfrm>
                <a:off x="1447800" y="914400"/>
                <a:ext cx="9906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/>
                  <a:t>keys</a:t>
                </a:r>
                <a:endParaRPr lang="he-IL" sz="2400"/>
              </a:p>
            </p:txBody>
          </p:sp>
          <p:sp>
            <p:nvSpPr>
              <p:cNvPr id="6162" name="TextBox 16"/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1143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/>
                  <a:t>values</a:t>
                </a:r>
                <a:endParaRPr lang="he-IL" sz="2400" dirty="0"/>
              </a:p>
            </p:txBody>
          </p:sp>
          <p:pic>
            <p:nvPicPr>
              <p:cNvPr id="6163" name="Picture 17" descr="val1.jpg"/>
              <p:cNvPicPr>
                <a:picLocks noChangeAspect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657600" y="5867400"/>
                <a:ext cx="609600" cy="824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4" name="Picture 18" descr="val2.jpg"/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505200" y="3733800"/>
                <a:ext cx="987305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5" name="Picture 19" descr="val3.jpg"/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78767" y="2590800"/>
                <a:ext cx="664633" cy="957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6" name="Picture 20" descr="val4.jpg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657600" y="4876800"/>
                <a:ext cx="588623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67" name="Picture 21" descr="values.jpg"/>
              <p:cNvPicPr>
                <a:picLocks noChangeAspect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276600" y="1371600"/>
                <a:ext cx="1382332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6149" name="Straight Arrow Connector 27"/>
            <p:cNvCxnSpPr>
              <a:cxnSpLocks noChangeShapeType="1"/>
            </p:cNvCxnSpPr>
            <p:nvPr/>
          </p:nvCxnSpPr>
          <p:spPr bwMode="auto">
            <a:xfrm>
              <a:off x="6477000" y="3048000"/>
              <a:ext cx="990600" cy="0"/>
            </a:xfrm>
            <a:prstGeom prst="straightConnector1">
              <a:avLst/>
            </a:prstGeom>
            <a:noFill/>
            <a:ln w="28575" algn="ctr">
              <a:solidFill>
                <a:srgbClr val="CC0000"/>
              </a:solidFill>
              <a:round/>
              <a:headEnd/>
              <a:tailEnd type="arrow" w="med" len="med"/>
            </a:ln>
          </p:spPr>
        </p:cxnSp>
        <p:cxnSp>
          <p:nvCxnSpPr>
            <p:cNvPr id="6150" name="Straight Arrow Connector 29"/>
            <p:cNvCxnSpPr>
              <a:cxnSpLocks noChangeShapeType="1"/>
            </p:cNvCxnSpPr>
            <p:nvPr/>
          </p:nvCxnSpPr>
          <p:spPr bwMode="auto">
            <a:xfrm>
              <a:off x="6477000" y="4114800"/>
              <a:ext cx="990600" cy="0"/>
            </a:xfrm>
            <a:prstGeom prst="straightConnector1">
              <a:avLst/>
            </a:prstGeom>
            <a:noFill/>
            <a:ln w="28575" algn="ctr">
              <a:solidFill>
                <a:srgbClr val="CC0000"/>
              </a:solidFill>
              <a:round/>
              <a:headEnd/>
              <a:tailEnd type="arrow" w="med" len="med"/>
            </a:ln>
          </p:spPr>
        </p:cxnSp>
        <p:cxnSp>
          <p:nvCxnSpPr>
            <p:cNvPr id="6151" name="Straight Arrow Connector 30"/>
            <p:cNvCxnSpPr>
              <a:cxnSpLocks noChangeShapeType="1"/>
            </p:cNvCxnSpPr>
            <p:nvPr/>
          </p:nvCxnSpPr>
          <p:spPr bwMode="auto">
            <a:xfrm>
              <a:off x="6477000" y="5181600"/>
              <a:ext cx="990600" cy="0"/>
            </a:xfrm>
            <a:prstGeom prst="straightConnector1">
              <a:avLst/>
            </a:prstGeom>
            <a:noFill/>
            <a:ln w="28575" algn="ctr">
              <a:solidFill>
                <a:srgbClr val="CC0000"/>
              </a:solidFill>
              <a:round/>
              <a:headEnd/>
              <a:tailEnd type="arrow" w="med" len="med"/>
            </a:ln>
          </p:spPr>
        </p:cxnSp>
        <p:cxnSp>
          <p:nvCxnSpPr>
            <p:cNvPr id="6152" name="Straight Arrow Connector 31"/>
            <p:cNvCxnSpPr>
              <a:cxnSpLocks noChangeShapeType="1"/>
            </p:cNvCxnSpPr>
            <p:nvPr/>
          </p:nvCxnSpPr>
          <p:spPr bwMode="auto">
            <a:xfrm>
              <a:off x="6477000" y="6324600"/>
              <a:ext cx="990600" cy="0"/>
            </a:xfrm>
            <a:prstGeom prst="straightConnector1">
              <a:avLst/>
            </a:prstGeom>
            <a:noFill/>
            <a:ln w="28575" algn="ctr">
              <a:solidFill>
                <a:srgbClr val="CC0000"/>
              </a:solidFill>
              <a:round/>
              <a:headEnd/>
              <a:tailEnd type="arrow" w="med" len="med"/>
            </a:ln>
          </p:spPr>
        </p:cxnSp>
      </p:grpSp>
      <p:sp>
        <p:nvSpPr>
          <p:cNvPr id="6153" name="Rectangle 3"/>
          <p:cNvSpPr>
            <a:spLocks noChangeArrowheads="1"/>
          </p:cNvSpPr>
          <p:nvPr/>
        </p:nvSpPr>
        <p:spPr bwMode="auto">
          <a:xfrm>
            <a:off x="685800" y="1524000"/>
            <a:ext cx="388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– Value mapping</a:t>
            </a:r>
          </a:p>
          <a:p>
            <a:pPr marL="725488" lvl="1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order guarantee</a:t>
            </a:r>
          </a:p>
          <a:p>
            <a:pPr marL="268288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Fast!</a:t>
            </a:r>
          </a:p>
          <a:p>
            <a:pPr marL="268288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Usage examples:</a:t>
            </a:r>
          </a:p>
          <a:p>
            <a:pPr marL="725488" lvl="1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725488" lvl="1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Dictionary</a:t>
            </a:r>
          </a:p>
          <a:p>
            <a:pPr marL="725488" lvl="1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Phone book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533400" y="3505200"/>
            <a:ext cx="8305800" cy="2895600"/>
          </a:xfrm>
          <a:prstGeom prst="roundRect">
            <a:avLst/>
          </a:prstGeom>
          <a:solidFill>
            <a:schemeClr val="bg1"/>
          </a:solidFill>
          <a:ln w="889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to the data in the dictionary: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a key, it is easy to get the value.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a value, you need to go over all the dictionary to get the key.</a:t>
            </a:r>
          </a:p>
          <a:p>
            <a:pPr lvl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</a:t>
            </a:r>
          </a:p>
          <a:p>
            <a:pPr lvl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886200"/>
            <a:ext cx="333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733800"/>
            <a:ext cx="4495800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Intuition - Yellow Pages: </a:t>
            </a:r>
          </a:p>
          <a:p>
            <a:pPr algn="l" rtl="0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Given a name, it’s easy to find 	the right phone number</a:t>
            </a:r>
          </a:p>
          <a:p>
            <a:pPr algn="l" rtl="0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Given a phone number it’s 	difficult to match the name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Dictionary: a set of key-value pairs.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dict_name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{key1:val1, key2:val2,…}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Keys are </a:t>
            </a:r>
            <a:r>
              <a:rPr lang="en-US" b="1" u="sng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u="sng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immutable</a:t>
            </a:r>
            <a:r>
              <a:rPr lang="en-US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506912"/>
            <a:ext cx="4886325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>
              <a:buFontTx/>
              <a:buNone/>
              <a:defRPr/>
            </a:pPr>
            <a:r>
              <a:rPr lang="en-US" sz="2800" u="sng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“144” - Map names to phone numbers:</a:t>
            </a:r>
          </a:p>
          <a:p>
            <a:pPr mar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 = {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'Eric </a:t>
            </a:r>
            <a:r>
              <a:rPr lang="en-US" sz="20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Cartman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'2020'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'Stan March'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'5711'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'Kyle </a:t>
            </a:r>
            <a:r>
              <a:rPr lang="en-US" sz="20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Broflovski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'2781'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}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 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{'Eric Cartman': '2020', 'Stan March': '5711', 'Kyle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Broflovski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': '2781’}</a:t>
            </a:r>
          </a:p>
          <a:p>
            <a:pPr marL="0">
              <a:buFontTx/>
              <a:buNone/>
              <a:defRPr/>
            </a:pP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he-IL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dictionary pairs will not necessarily be presented in the same order as in the dictionary definition.</a:t>
            </a:r>
          </a:p>
          <a:p>
            <a:pPr marL="0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Dictionaries do not guarantee a certain key order.</a:t>
            </a:r>
          </a:p>
          <a:p>
            <a:pPr marL="0">
              <a:buFontTx/>
              <a:buNone/>
              <a:defRPr/>
            </a:pPr>
            <a:endParaRPr lang="en-US" sz="1600" i="1" dirty="0"/>
          </a:p>
          <a:p>
            <a:pPr marL="0">
              <a:buFontTx/>
              <a:buNone/>
              <a:defRPr/>
            </a:pPr>
            <a:r>
              <a:rPr lang="en-US" sz="1600" i="1" dirty="0"/>
              <a:t>Changed in version 3.7: </a:t>
            </a:r>
            <a:r>
              <a:rPr lang="en-US" sz="1600" dirty="0"/>
              <a:t>Dictionary order is guaranteed to be insertion order. However, it’s not a good practice to rely on it because it is version/language dependent. 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>
              <a:buFontTx/>
              <a:buNone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dictionary value by key: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'Eric 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Cartman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'2020'</a:t>
            </a:r>
          </a:p>
          <a:p>
            <a:pPr marL="0">
              <a:buFontTx/>
              <a:buNone/>
              <a:defRPr/>
            </a:pPr>
            <a:endParaRPr lang="en-US" sz="2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if a key already exists in dictionary:</a:t>
            </a:r>
          </a:p>
          <a:p>
            <a:pPr marL="0"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'Kenny McCormick‘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</a:t>
            </a:r>
          </a:p>
          <a:p>
            <a:pPr marL="0">
              <a:buFontTx/>
              <a:buNone/>
              <a:defRPr/>
            </a:pPr>
            <a:r>
              <a:rPr lang="en-US" sz="2000" b="1" kern="1200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False</a:t>
            </a:r>
          </a:p>
          <a:p>
            <a:pPr marL="0">
              <a:buFontTx/>
              <a:buNone/>
              <a:defRPr/>
            </a:pPr>
            <a:endParaRPr lang="en-US" sz="2000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a new item: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'1234'</a:t>
            </a:r>
          </a:p>
          <a:p>
            <a:pPr marL="0" algn="just"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</a:t>
            </a:r>
          </a:p>
          <a:p>
            <a:pPr marL="0" algn="just"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{'Eric Cartman': '2020', 'Kyle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Broflovski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': '2781', 'Stan March': '5711', 'Kenny McCormick': '1234'}</a:t>
            </a:r>
          </a:p>
          <a:p>
            <a:pPr marL="0" algn="just">
              <a:buNone/>
              <a:defRPr/>
            </a:pPr>
            <a:endParaRPr lang="en-US" sz="1800" b="1" dirty="0">
              <a:solidFill>
                <a:srgbClr val="0E29AE"/>
              </a:solidFill>
              <a:latin typeface="Courier" pitchFamily="49" charset="0"/>
              <a:cs typeface="Arial" pitchFamily="34" charset="0"/>
            </a:endParaRPr>
          </a:p>
          <a:p>
            <a:pPr marL="0" algn="just">
              <a:buNone/>
              <a:defRPr/>
            </a:pPr>
            <a:endParaRPr lang="en-US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EACC16-9BB7-4A58-92EE-D065482E060D}"/>
              </a:ext>
            </a:extLst>
          </p:cNvPr>
          <p:cNvSpPr/>
          <p:nvPr/>
        </p:nvSpPr>
        <p:spPr>
          <a:xfrm>
            <a:off x="5867400" y="1380565"/>
            <a:ext cx="3200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{'Kyle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</a:rPr>
              <a:t>Broflovski</a:t>
            </a: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': '2781', </a:t>
            </a:r>
          </a:p>
          <a:p>
            <a:pPr algn="l" rtl="0">
              <a:buFontTx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'Eric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</a:rPr>
              <a:t>Cartman</a:t>
            </a: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': '2020', </a:t>
            </a:r>
          </a:p>
          <a:p>
            <a:pPr algn="l" rtl="0">
              <a:buFontTx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'Stan March': '5711'}</a:t>
            </a:r>
            <a:r>
              <a:rPr lang="en-US" sz="1400" b="1" dirty="0">
                <a:latin typeface="Courier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>
              <a:buFontTx/>
              <a:buNone/>
              <a:defRPr/>
            </a:pPr>
            <a:endParaRPr lang="en-US" sz="2800" kern="12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happens when we add a key that already exists?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'2222'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</a:t>
            </a:r>
          </a:p>
          <a:p>
            <a:pPr marL="0" algn="just"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{'Kyle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Broflovski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': '2781', 'Eric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Cartman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': '2020', 'Kenny McCormick': '2222', 'Stan March': '5711'} </a:t>
            </a:r>
          </a:p>
          <a:p>
            <a:pPr marL="0" algn="just">
              <a:buNone/>
              <a:defRPr/>
            </a:pPr>
            <a:endParaRPr lang="en-US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1219200" y="3633281"/>
            <a:ext cx="3650575" cy="1267837"/>
          </a:xfrm>
          <a:prstGeom prst="upArrow">
            <a:avLst/>
          </a:prstGeom>
          <a:gradFill flip="none" rotWithShape="1">
            <a:gsLst>
              <a:gs pos="0">
                <a:schemeClr val="bg1"/>
              </a:gs>
              <a:gs pos="84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Kenny’s phone was previously </a:t>
            </a:r>
            <a:r>
              <a:rPr lang="en-US" sz="1400" b="1" dirty="0">
                <a:latin typeface="Arial" charset="0"/>
              </a:rPr>
              <a:t>1234</a:t>
            </a:r>
            <a:r>
              <a:rPr lang="en-US" sz="1400" dirty="0">
                <a:latin typeface="Arial" charset="0"/>
              </a:rPr>
              <a:t> and now it is changed to </a:t>
            </a:r>
            <a:r>
              <a:rPr lang="en-US" sz="1400" b="1" dirty="0">
                <a:latin typeface="Arial" charset="0"/>
              </a:rPr>
              <a:t>2222 </a:t>
            </a:r>
            <a:endParaRPr lang="he-IL" sz="1400" b="1" dirty="0"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812914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can we add another Kenny McCormick in the phone book?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3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600201"/>
            <a:ext cx="8534400" cy="4343399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Idea: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Add address to the key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A5002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19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phonebook= {[</a:t>
            </a:r>
            <a:r>
              <a:rPr lang="en-US" sz="19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19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9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19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Southpark</a:t>
            </a:r>
            <a:r>
              <a:rPr lang="en-US" sz="19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]: </a:t>
            </a:r>
            <a:r>
              <a:rPr lang="en-US" sz="19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'2222'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Traceback (most recent call last):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File "&lt;pyshell#16&gt;", line 1, in &lt;module&gt;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  phonebook= {['Kenny McCormick', '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Southpark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']: '2222'}</a:t>
            </a:r>
          </a:p>
          <a:p>
            <a:pPr>
              <a:buFontTx/>
              <a:buNone/>
            </a:pP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TypeError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: 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unhashable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type: 'list’</a:t>
            </a:r>
          </a:p>
          <a:p>
            <a:pPr>
              <a:buFontTx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What’s the problem?</a:t>
            </a:r>
          </a:p>
          <a:p>
            <a:pPr>
              <a:buFontTx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keys must be </a:t>
            </a:r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immutable</a:t>
            </a:r>
            <a:r>
              <a:rPr lang="en-US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rc 7"/>
          <p:cNvSpPr/>
          <p:nvPr/>
        </p:nvSpPr>
        <p:spPr bwMode="auto">
          <a:xfrm>
            <a:off x="2438400" y="2133600"/>
            <a:ext cx="5334000" cy="1169432"/>
          </a:xfrm>
          <a:prstGeom prst="arc">
            <a:avLst>
              <a:gd name="adj1" fmla="val 11124608"/>
              <a:gd name="adj2" fmla="val 21296675"/>
            </a:avLst>
          </a:prstGeom>
          <a:noFill/>
          <a:ln w="12700" cap="flat" cmpd="sng" algn="ctr">
            <a:solidFill>
              <a:srgbClr val="0279AE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77D4FD">
                <a:alpha val="36000"/>
              </a:srgbClr>
            </a:outerShdw>
          </a:effec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1840468"/>
            <a:ext cx="1219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 new key</a:t>
            </a:r>
            <a:endParaRPr lang="he-I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u="sng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Fix: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US" sz="2800" kern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keys!</a:t>
            </a:r>
          </a:p>
          <a:p>
            <a:pPr>
              <a:buFontTx/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0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0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 phonebook= {(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'</a:t>
            </a:r>
            <a:r>
              <a:rPr lang="en-US" sz="20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Southpark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):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'2222'</a:t>
            </a:r>
            <a:r>
              <a:rPr lang="en-US" sz="20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sz="20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0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 phonebook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{('Kenny McCormick', '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Southpark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'): '2222'}</a:t>
            </a:r>
            <a:endParaRPr lang="he-IL" sz="2000" b="1" dirty="0">
              <a:solidFill>
                <a:srgbClr val="0000FF"/>
              </a:solidFill>
              <a:latin typeface="Courier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39BC6-8E2D-4455-A95E-E290DDED687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Lecture 3 (Functions) Highlights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85800" y="19050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Why do we need functions?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Code reusability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Modularity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Dictionary Methods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270500"/>
            <a:ext cx="8723152" cy="1905000"/>
          </a:xfrm>
        </p:spPr>
        <p:txBody>
          <a:bodyPr>
            <a:noAutofit/>
          </a:bodyPr>
          <a:lstStyle/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argument shown in [] has a default value. We don’t have to specify the second argument for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pop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methods.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keys(), values(), items() provide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views in un-guaranteed order. 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47900"/>
              </p:ext>
            </p:extLst>
          </p:nvPr>
        </p:nvGraphicFramePr>
        <p:xfrm>
          <a:off x="551970" y="1122680"/>
          <a:ext cx="8153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Creates an</a:t>
                      </a:r>
                      <a:r>
                        <a:rPr lang="en-US" sz="18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empty dictionary</a:t>
                      </a:r>
                      <a:endParaRPr lang="en-US" sz="1800" kern="1200" dirty="0">
                        <a:solidFill>
                          <a:srgbClr val="00518E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D[k] 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Sets D[k] to 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3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</a:t>
                      </a:r>
                      <a:r>
                        <a:rPr lang="en-US" sz="1800" i="1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if k is a key in D, </a:t>
                      </a:r>
                      <a:r>
                        <a:rPr lang="en-US" sz="1800" i="1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the value</a:t>
                      </a:r>
                      <a:r>
                        <a:rPr lang="en-US" sz="18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mapped to key k </a:t>
                      </a:r>
                      <a:r>
                        <a:rPr lang="en-US" sz="14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(raises </a:t>
                      </a:r>
                      <a:r>
                        <a:rPr lang="en-US" sz="14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KeyError</a:t>
                      </a:r>
                      <a:r>
                        <a:rPr lang="en-US" sz="14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if k not in D)</a:t>
                      </a:r>
                      <a:endParaRPr lang="en-US" sz="1800" kern="1200" dirty="0">
                        <a:solidFill>
                          <a:srgbClr val="00518E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4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D.get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(k, </a:t>
                      </a:r>
                      <a:r>
                        <a:rPr lang="en-US" sz="1800" b="1" i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[d]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D[k] for k in D, otherwise d (default: 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view* of D's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view* of D's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view* of D’s (key, value) pairs, as 2-tuples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0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D.pop(k, </a:t>
                      </a:r>
                      <a:r>
                        <a:rPr lang="en-US" sz="1800" b="1" i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[d]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Removes the specified key k and returns its value. If k is not found, returns d (if d is not specified, raises </a:t>
                      </a:r>
                      <a:r>
                        <a:rPr lang="en-US" sz="1800" kern="1200" dirty="0" err="1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KeyError</a:t>
                      </a:r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More Dictionary Methods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5829300"/>
            <a:ext cx="7239001" cy="914400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lvl="1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Full list of dictionary related commands: 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https://docs.python.org/3/library/stdtypes.html#dict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44266"/>
              </p:ext>
            </p:extLst>
          </p:nvPr>
        </p:nvGraphicFramePr>
        <p:xfrm>
          <a:off x="533400" y="1371600"/>
          <a:ext cx="8153400" cy="134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D.copy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shallow copy of dictionary</a:t>
                      </a:r>
                      <a:r>
                        <a:rPr lang="en-US" sz="18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</a:t>
                      </a:r>
                    </a:p>
                    <a:p>
                      <a:r>
                        <a:rPr lang="en-US" sz="14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(Only the dictionary itself is duplicated, not the objects it holds)</a:t>
                      </a:r>
                      <a:endParaRPr lang="en-US" sz="1400" kern="1200" dirty="0">
                        <a:solidFill>
                          <a:srgbClr val="00518E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4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D.update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Adds all items of dictionary </a:t>
                      </a:r>
                      <a:r>
                        <a:rPr lang="en-US" sz="1800" i="1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other</a:t>
                      </a:r>
                      <a:r>
                        <a:rPr lang="en-US" sz="18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to D</a:t>
                      </a:r>
                      <a:endParaRPr lang="en-US" sz="1800" kern="1200" dirty="0">
                        <a:solidFill>
                          <a:srgbClr val="00518E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5359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8DA2B-F0F4-47D3-977E-F574228E5697}"/>
              </a:ext>
            </a:extLst>
          </p:cNvPr>
          <p:cNvSpPr txBox="1"/>
          <p:nvPr/>
        </p:nvSpPr>
        <p:spPr>
          <a:xfrm>
            <a:off x="524435" y="2942838"/>
            <a:ext cx="7400366" cy="2600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/>
              <a:t>Use </a:t>
            </a:r>
            <a:r>
              <a:rPr lang="en-US" sz="1600" b="1" i="1" dirty="0"/>
              <a:t>in</a:t>
            </a:r>
            <a:r>
              <a:rPr lang="en-US" sz="1600" dirty="0"/>
              <a:t> to test if a certain value is a key in the dictionary*. </a:t>
            </a:r>
          </a:p>
          <a:p>
            <a:pPr algn="l" rtl="0"/>
            <a:r>
              <a:rPr lang="en-US" sz="1100" dirty="0"/>
              <a:t>*Same as </a:t>
            </a:r>
            <a:r>
              <a:rPr lang="en-US" sz="1100" dirty="0" err="1"/>
              <a:t>has_key</a:t>
            </a:r>
            <a:r>
              <a:rPr lang="en-US" sz="1100" dirty="0"/>
              <a:t>() in previous versions, as you might encounter in old exams… </a:t>
            </a:r>
          </a:p>
          <a:p>
            <a:pPr algn="l" rtl="0"/>
            <a:endParaRPr lang="en-US" sz="800" dirty="0"/>
          </a:p>
          <a:p>
            <a:pPr algn="l" rtl="0"/>
            <a:r>
              <a:rPr lang="en-US" sz="1600" dirty="0"/>
              <a:t>Example:</a:t>
            </a:r>
          </a:p>
          <a:p>
            <a:pPr algn="l" rtl="0"/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{1 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/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55959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BONUS: Dictionary Views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(New in 3.7)</a:t>
            </a:r>
            <a:endParaRPr lang="he-I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847"/>
            <a:ext cx="8978793" cy="1905000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dictionary methods keys(), values(), items() return a </a:t>
            </a:r>
            <a:r>
              <a:rPr lang="en-US" sz="1800" b="1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dynamic </a:t>
            </a:r>
            <a:r>
              <a:rPr lang="en-US" sz="1800" b="1" i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en-US" sz="1800" b="1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view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Starting from python 3.7 dictionaries and their views are returned in insertion order, but do not assume this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(because it is version/language dependent).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view can be iterated using a loop, tested for membership using </a:t>
            </a:r>
            <a:r>
              <a:rPr lang="en-US" sz="180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it  dynamically changes as the dictionary changes. </a:t>
            </a: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 not change the dictionary while iterating one of its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views.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553200"/>
            <a:ext cx="2133600" cy="228600"/>
          </a:xfrm>
        </p:spPr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870058" y="2857847"/>
            <a:ext cx="5448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d={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'A'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:65,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'B'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:66,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'C'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:67}</a:t>
            </a: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{'A': 65, 'B': 66, 'C': 67}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&gt;&gt;&gt; 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d.keys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dict_keys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(['A', 'B', 'C'])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d.values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dict_values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([65, 66, 67])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a=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d.items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dict_items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([('A', 65), ('B', 66), ('C', 67)])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d[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'D'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]=68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a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# changed automatically as d changed !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dict_items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([('A', 65), ('B', 66), ('C', 67), ('D', 68)])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49793" y="2857847"/>
            <a:ext cx="3429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Aft>
                <a:spcPts val="3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&gt;&gt;&gt; </a:t>
            </a:r>
            <a:r>
              <a:rPr lang="en-US" sz="1200" b="1" dirty="0">
                <a:solidFill>
                  <a:srgbClr val="FF99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for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k </a:t>
            </a:r>
            <a:r>
              <a:rPr lang="en-US" sz="1200" b="1" dirty="0">
                <a:solidFill>
                  <a:srgbClr val="FF99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d.keys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(k, end= ' ')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A B C D 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&gt;&gt;&gt; 'E' </a:t>
            </a:r>
            <a:r>
              <a:rPr lang="en-US" sz="1200" b="1" dirty="0">
                <a:solidFill>
                  <a:srgbClr val="FF99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d.keys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False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 Frequency Counter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24860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Assume you want to learn about the frequencies of English letters usage in text.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find a long and representative text and start counting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581525"/>
            <a:ext cx="8610600" cy="52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sz="2800" dirty="0"/>
              <a:t>s </a:t>
            </a:r>
            <a:r>
              <a:rPr lang="en-US" sz="2800" dirty="0">
                <a:solidFill>
                  <a:srgbClr val="C00000"/>
                </a:solidFill>
              </a:rPr>
              <a:t>u </a:t>
            </a:r>
            <a:r>
              <a:rPr lang="en-US" sz="2800" dirty="0">
                <a:solidFill>
                  <a:srgbClr val="F4910C"/>
                </a:solidFill>
              </a:rPr>
              <a:t>p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E29AE"/>
                </a:solidFill>
              </a:rPr>
              <a:t>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3366"/>
                </a:solidFill>
              </a:rPr>
              <a:t>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l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f </a:t>
            </a:r>
            <a:r>
              <a:rPr lang="en-US" sz="2800" dirty="0">
                <a:solidFill>
                  <a:srgbClr val="0E29AE"/>
                </a:solidFill>
              </a:rPr>
              <a:t>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l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s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9999"/>
                </a:solidFill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4910C"/>
                </a:solidFill>
              </a:rPr>
              <a:t>p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l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8000"/>
                </a:solidFill>
              </a:rPr>
              <a:t>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00FF"/>
                </a:solidFill>
              </a:rPr>
              <a:t>o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3366"/>
                </a:solidFill>
              </a:rPr>
              <a:t>c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00FF"/>
                </a:solidFill>
              </a:rPr>
              <a:t>o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u </a:t>
            </a:r>
            <a:r>
              <a:rPr lang="en-US" sz="2800" dirty="0"/>
              <a:t>s</a:t>
            </a:r>
            <a:endParaRPr lang="he-IL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Frequency Counter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text = </a:t>
            </a:r>
            <a:r>
              <a:rPr lang="en-US" sz="19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'supercalifragilisticexpialidocious'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count letters – build letters histogram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get_char_count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(text):</a:t>
            </a:r>
          </a:p>
          <a:p>
            <a:pPr lvl="1">
              <a:buFontTx/>
              <a:buNone/>
            </a:pP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{}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 </a:t>
            </a: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text: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  </a:t>
            </a: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not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 </a:t>
            </a: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     </a:t>
            </a: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[char] = 1	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  </a:t>
            </a: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else: 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      </a:t>
            </a: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[char] = </a:t>
            </a: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[char] + 1</a:t>
            </a:r>
          </a:p>
          <a:p>
            <a:pPr lvl="1">
              <a:buFontTx/>
              <a:buNone/>
            </a:pP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return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38200" y="3048000"/>
            <a:ext cx="7162800" cy="17526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Frequency Counter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(get(k,0) version)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text = </a:t>
            </a:r>
            <a:r>
              <a:rPr lang="en-US" sz="19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'supercalifragilisticexpialidocious'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count letters – build letters histogram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get_char_count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(text):</a:t>
            </a:r>
          </a:p>
          <a:p>
            <a:pPr lvl="1">
              <a:buFontTx/>
              <a:buNone/>
            </a:pP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{}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 </a:t>
            </a: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text: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count = char_count.get(char, 0)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count += 1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[char] = count</a:t>
            </a:r>
          </a:p>
          <a:p>
            <a:pPr lvl="1">
              <a:buFontTx/>
              <a:buNone/>
            </a:pP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return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לבן 4"/>
          <p:cNvSpPr/>
          <p:nvPr/>
        </p:nvSpPr>
        <p:spPr bwMode="auto">
          <a:xfrm>
            <a:off x="2362200" y="5137666"/>
            <a:ext cx="6400800" cy="1077218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rgbClr val="C7E8EB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b="1" dirty="0">
                <a:solidFill>
                  <a:srgbClr val="E6001A"/>
                </a:solidFill>
                <a:latin typeface="Courier" pitchFamily="49" charset="0"/>
              </a:rPr>
              <a:t># a shorter version:</a:t>
            </a:r>
          </a:p>
          <a:p>
            <a:pPr algn="l" rtl="0">
              <a:spcBef>
                <a:spcPct val="50000"/>
              </a:spcBef>
            </a:pPr>
            <a:r>
              <a:rPr lang="en-US" sz="1600" b="1" dirty="0">
                <a:solidFill>
                  <a:srgbClr val="F4910C"/>
                </a:solidFill>
                <a:latin typeface="Courier" pitchFamily="49" charset="0"/>
              </a:rPr>
              <a:t>for</a:t>
            </a:r>
            <a:r>
              <a:rPr lang="en-US" sz="1600" b="1" dirty="0">
                <a:latin typeface="Courier" pitchFamily="49" charset="0"/>
              </a:rPr>
              <a:t> char </a:t>
            </a:r>
            <a:r>
              <a:rPr lang="en-US" sz="16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1600" b="1" dirty="0">
                <a:latin typeface="Courier" pitchFamily="49" charset="0"/>
              </a:rPr>
              <a:t> text:</a:t>
            </a:r>
          </a:p>
          <a:p>
            <a:pPr algn="l" rtl="0">
              <a:spcBef>
                <a:spcPct val="50000"/>
              </a:spcBef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 err="1">
                <a:latin typeface="Courier" pitchFamily="49" charset="0"/>
              </a:rPr>
              <a:t>char_count</a:t>
            </a:r>
            <a:r>
              <a:rPr lang="en-US" sz="1600" b="1" dirty="0">
                <a:latin typeface="Courier" pitchFamily="49" charset="0"/>
              </a:rPr>
              <a:t>[char] = char_count.get(char, 0) + 1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38200" y="3048000"/>
            <a:ext cx="5562600" cy="1371600"/>
          </a:xfrm>
          <a:prstGeom prst="rect">
            <a:avLst/>
          </a:prstGeom>
          <a:noFill/>
          <a:ln w="25400" cap="flat" cmpd="sng" algn="ctr">
            <a:solidFill>
              <a:srgbClr val="C7E8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5486400" y="4419600"/>
            <a:ext cx="304800" cy="533400"/>
          </a:xfrm>
          <a:prstGeom prst="upDownArrow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Frequency Counter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what order can we print the counts?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We can print the results in an alphabetic order: print the count for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so on. 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We can print the results ordered by the counts: start from the most frequent letter and finish with the least frequent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Up Arrow 5"/>
          <p:cNvSpPr/>
          <p:nvPr/>
        </p:nvSpPr>
        <p:spPr bwMode="auto">
          <a:xfrm>
            <a:off x="2667000" y="2971800"/>
            <a:ext cx="4724400" cy="838200"/>
          </a:xfrm>
          <a:prstGeom prst="upArrow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Sort by the keys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2590800" y="5105400"/>
            <a:ext cx="4724400" cy="838200"/>
          </a:xfrm>
          <a:prstGeom prst="upArrow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Sort by the values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 by keys order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print_by_keys_order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chars =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char_count.keys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()</a:t>
            </a:r>
          </a:p>
          <a:p>
            <a:pPr lvl="1">
              <a:buFontTx/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sorted_chars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sorted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(chars)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sorted_chars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	</a:t>
            </a:r>
            <a:endParaRPr lang="he-IL" sz="20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r>
              <a:rPr lang="he-IL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(char,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:</a:t>
            </a:r>
            <a:r>
              <a:rPr lang="en-US" sz="2000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[char])</a:t>
            </a:r>
          </a:p>
          <a:p>
            <a:pPr>
              <a:buFontTx/>
              <a:buNone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text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'supercalifragilisticexpialidocious'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cc =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get_char_count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(text)</a:t>
            </a:r>
            <a:endParaRPr lang="en-US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print_by_keys_order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(cc)</a:t>
            </a:r>
            <a:endParaRPr lang="en-US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060273" y="4495800"/>
            <a:ext cx="2093127" cy="222777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The output 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a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c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d : 1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e : 2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f : 1</a:t>
            </a:r>
          </a:p>
          <a:p>
            <a:pPr algn="l" rtl="0">
              <a:buFontTx/>
              <a:buNone/>
              <a:defRPr/>
            </a:pPr>
            <a:r>
              <a:rPr lang="en-US" dirty="0"/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22179F-0F19-4365-88D4-6C3FF4D2CFB4}"/>
              </a:ext>
            </a:extLst>
          </p:cNvPr>
          <p:cNvCxnSpPr>
            <a:cxnSpLocks/>
            <a:stCxn id="4" idx="1"/>
          </p:cNvCxnSpPr>
          <p:nvPr/>
        </p:nvCxnSpPr>
        <p:spPr bwMode="auto">
          <a:xfrm flipH="1" flipV="1">
            <a:off x="5301842" y="2466363"/>
            <a:ext cx="1784758" cy="64565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29BBF3-E54F-4A82-B1ED-FCB1B93B945F}"/>
              </a:ext>
            </a:extLst>
          </p:cNvPr>
          <p:cNvSpPr txBox="1"/>
          <p:nvPr/>
        </p:nvSpPr>
        <p:spPr>
          <a:xfrm>
            <a:off x="7086600" y="269652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C00000"/>
                </a:solidFill>
              </a:rPr>
              <a:t>Creates a sorted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solidFill>
                  <a:srgbClr val="C00000"/>
                </a:solidFill>
              </a:rPr>
              <a:t> of the dictionary’s keys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19631E-2F8D-410B-80CE-99AC15F3ACA3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>
            <a:off x="4876800" y="2004633"/>
            <a:ext cx="2209800" cy="11295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59B2C8-03CA-4E1B-80B3-3205E526DB6E}"/>
              </a:ext>
            </a:extLst>
          </p:cNvPr>
          <p:cNvSpPr txBox="1"/>
          <p:nvPr/>
        </p:nvSpPr>
        <p:spPr>
          <a:xfrm>
            <a:off x="7086600" y="1589134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solidFill>
                  <a:srgbClr val="C00000"/>
                </a:solidFill>
              </a:rPr>
              <a:t>Iterable</a:t>
            </a:r>
            <a:r>
              <a:rPr lang="en-US" sz="1600" dirty="0">
                <a:solidFill>
                  <a:srgbClr val="C00000"/>
                </a:solidFill>
              </a:rPr>
              <a:t> view containing the</a:t>
            </a:r>
          </a:p>
          <a:p>
            <a:pPr algn="l"/>
            <a:r>
              <a:rPr lang="en-US" sz="1600" dirty="0">
                <a:solidFill>
                  <a:srgbClr val="C00000"/>
                </a:solidFill>
              </a:rPr>
              <a:t>dictionary’s keys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 by values order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text = 'supercalifragilisticexpialidocious'</a:t>
            </a:r>
          </a:p>
          <a:p>
            <a:pPr>
              <a:buFontTx/>
              <a:buNone/>
            </a:pPr>
            <a:endParaRPr lang="en-US" sz="19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17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print_by_values_order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lvl="1">
              <a:buFontTx/>
              <a:buNone/>
            </a:pP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chars = 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char_count.keys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()</a:t>
            </a:r>
          </a:p>
          <a:p>
            <a:pPr lvl="1">
              <a:buFontTx/>
              <a:buNone/>
            </a:pP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sorted_chars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sorted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(chars, key=char_count.get, reverse=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1700" b="1" dirty="0">
                <a:solidFill>
                  <a:srgbClr val="F4910C"/>
                </a:solidFill>
                <a:latin typeface="Courier" pitchFamily="49" charset="0"/>
                <a:ea typeface="+mn-ea"/>
                <a:cs typeface="Arial" pitchFamily="34" charset="0"/>
              </a:rPr>
              <a:t>for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 </a:t>
            </a:r>
            <a:r>
              <a:rPr lang="en-US" sz="1700" b="1" dirty="0">
                <a:solidFill>
                  <a:srgbClr val="F4910C"/>
                </a:solidFill>
                <a:latin typeface="Courier" pitchFamily="49" charset="0"/>
                <a:ea typeface="+mn-ea"/>
                <a:cs typeface="Arial" pitchFamily="34" charset="0"/>
              </a:rPr>
              <a:t>in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sorted_chars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 	</a:t>
            </a:r>
          </a:p>
          <a:p>
            <a:pPr lvl="1">
              <a:buFontTx/>
              <a:buNone/>
            </a:pP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(char , </a:t>
            </a:r>
            <a:r>
              <a:rPr lang="en-US" sz="17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':'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[char])</a:t>
            </a:r>
            <a:endParaRPr lang="he-IL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3352800" y="4343400"/>
            <a:ext cx="2057400" cy="224742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output is: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i : 7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a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c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l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s : 3</a:t>
            </a:r>
          </a:p>
          <a:p>
            <a:pPr algn="l" rtl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979254" y="2971800"/>
            <a:ext cx="1345346" cy="254854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581400" y="2358358"/>
            <a:ext cx="1447800" cy="232442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086600" y="2971800"/>
            <a:ext cx="1676400" cy="304800"/>
          </a:xfrm>
          <a:prstGeom prst="roundRect">
            <a:avLst/>
          </a:prstGeom>
          <a:noFill/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More about dictionaries…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Hash Functions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type for a dictionary keys must be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Immutable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Hashable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996482"/>
            <a:ext cx="4210050" cy="32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B9A06-B1DB-463E-9C7B-D15FC2C43EAD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kern="1200" dirty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514600"/>
            <a:ext cx="2590800" cy="193899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dirty="0">
                <a:solidFill>
                  <a:srgbClr val="FF66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max_val</a:t>
            </a:r>
            <a:r>
              <a:rPr lang="en-US" sz="2400" dirty="0"/>
              <a:t>(x, y):</a:t>
            </a:r>
          </a:p>
          <a:p>
            <a:pPr algn="l" rtl="0"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/>
              <a:t> x &gt; y:</a:t>
            </a:r>
          </a:p>
          <a:p>
            <a:pPr algn="l" rtl="0"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6600"/>
                </a:solidFill>
              </a:rPr>
              <a:t>return</a:t>
            </a:r>
            <a:r>
              <a:rPr lang="en-US" sz="2400" dirty="0"/>
              <a:t> x</a:t>
            </a:r>
          </a:p>
          <a:p>
            <a:pPr algn="l" rtl="0"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else</a:t>
            </a:r>
            <a:r>
              <a:rPr lang="en-US" sz="2400" dirty="0"/>
              <a:t>:</a:t>
            </a:r>
          </a:p>
          <a:p>
            <a:pPr algn="l" rtl="0"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6600"/>
                </a:solidFill>
              </a:rPr>
              <a:t>return</a:t>
            </a:r>
            <a:r>
              <a:rPr lang="en-US" sz="2400" dirty="0"/>
              <a:t> y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7174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7175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858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124200" y="1893888"/>
            <a:ext cx="684213" cy="6969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cxnSpLocks/>
            <a:stCxn id="21" idx="2"/>
          </p:cNvCxnSpPr>
          <p:nvPr/>
        </p:nvCxnSpPr>
        <p:spPr bwMode="auto">
          <a:xfrm flipH="1">
            <a:off x="4329113" y="1893888"/>
            <a:ext cx="1157287" cy="6969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400" y="25908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 bwMode="auto">
          <a:xfrm>
            <a:off x="1219200" y="3236913"/>
            <a:ext cx="1066800" cy="4206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83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8006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 bwMode="auto">
          <a:xfrm flipH="1" flipV="1">
            <a:off x="4038600" y="4267200"/>
            <a:ext cx="1447800" cy="6858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9" idx="0"/>
          </p:cNvCxnSpPr>
          <p:nvPr/>
        </p:nvCxnSpPr>
        <p:spPr bwMode="auto">
          <a:xfrm flipH="1" flipV="1">
            <a:off x="4038600" y="3505200"/>
            <a:ext cx="1447800" cy="14478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Left Brace 23"/>
          <p:cNvSpPr/>
          <p:nvPr/>
        </p:nvSpPr>
        <p:spPr bwMode="auto">
          <a:xfrm>
            <a:off x="2362200" y="2971800"/>
            <a:ext cx="152400" cy="1371600"/>
          </a:xfrm>
          <a:prstGeom prst="lef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1" grpId="0" animBg="1"/>
      <p:bldP spid="32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More about dictionaries…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Sorting Dictionaries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105270" y="1337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dirty="0">
                <a:hlinkClick r:id="rId2"/>
              </a:rPr>
              <a:t>http://pythoncentral.io/how-to-sort-python-dictionaries-by-key-or-value/</a:t>
            </a:r>
            <a:endParaRPr lang="he-IL" dirty="0"/>
          </a:p>
          <a:p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533400" y="2078676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t" latinLnBrk="1"/>
            <a:r>
              <a:rPr lang="en-US" sz="2400" dirty="0">
                <a:latin typeface="inherit"/>
              </a:rPr>
              <a:t>numbers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latin typeface="inherit"/>
              </a:rPr>
              <a:t>=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{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'first'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'second'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'third'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3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'fourth' </a:t>
            </a:r>
            <a:r>
              <a:rPr lang="en-US" sz="2400" dirty="0">
                <a:latin typeface="inherit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4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}</a:t>
            </a:r>
            <a:endParaRPr lang="en-US" sz="2400" dirty="0">
              <a:solidFill>
                <a:srgbClr val="000000"/>
              </a:solidFill>
              <a:latin typeface="inherit"/>
            </a:endParaRPr>
          </a:p>
          <a:p>
            <a:pPr algn="l" fontAlgn="t" latinLnBrk="1"/>
            <a:endParaRPr lang="en-US" sz="2400" dirty="0">
              <a:solidFill>
                <a:srgbClr val="0D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t" latinLnBrk="1"/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Printing </a:t>
            </a:r>
            <a:r>
              <a:rPr lang="en-US" sz="24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keys+values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sorted by keys</a:t>
            </a:r>
          </a:p>
          <a:p>
            <a:pPr algn="l" fontAlgn="t" latinLnBrk="1"/>
            <a:endParaRPr lang="en-US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numbers.keys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pPr algn="l" rtl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 + </a:t>
            </a:r>
            <a:r>
              <a:rPr lang="en-US" sz="2400" b="1" dirty="0">
                <a:solidFill>
                  <a:srgbClr val="00AE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numbers[key])</a:t>
            </a:r>
          </a:p>
          <a:p>
            <a:pPr algn="l" rtl="0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he-IL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he-IL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ourth</a:t>
            </a:r>
            <a:r>
              <a:rPr 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</a:p>
          <a:p>
            <a:pPr algn="l" rtl="0"/>
            <a:r>
              <a:rPr lang="he-IL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pPr algn="l" rtl="0"/>
            <a:r>
              <a:rPr lang="he-IL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26667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More about dictionaries…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Sorting Dictionaries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105270" y="14872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dirty="0">
                <a:hlinkClick r:id="rId2"/>
              </a:rPr>
              <a:t>http://pythoncentral.io/how-to-sort-python-dictionaries-by-key-or-value/</a:t>
            </a:r>
            <a:endParaRPr lang="he-IL" dirty="0"/>
          </a:p>
          <a:p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741285" y="2129135"/>
            <a:ext cx="7640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t" latinLnBrk="1"/>
            <a:r>
              <a:rPr lang="en-US" sz="2400" dirty="0">
                <a:latin typeface="inherit"/>
              </a:rPr>
              <a:t>numbers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latin typeface="inherit"/>
              </a:rPr>
              <a:t>=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{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'first'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'second'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'third'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3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'fourth' </a:t>
            </a:r>
            <a:r>
              <a:rPr lang="en-US" sz="2400" dirty="0">
                <a:latin typeface="inherit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4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}</a:t>
            </a:r>
            <a:endParaRPr lang="en-US" sz="2400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737020" y="3031095"/>
            <a:ext cx="6324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Printing the keys sorted by values</a:t>
            </a:r>
          </a:p>
          <a:p>
            <a:pPr algn="l" rtl="0" latinLnBrk="1"/>
            <a:r>
              <a:rPr lang="en-US" sz="2000" dirty="0">
                <a:solidFill>
                  <a:srgbClr val="C00000"/>
                </a:solidFill>
                <a:latin typeface="inherit"/>
              </a:rPr>
              <a:t># Use the </a:t>
            </a:r>
            <a:r>
              <a:rPr lang="en-US" sz="2000" i="1" dirty="0">
                <a:solidFill>
                  <a:srgbClr val="C00000"/>
                </a:solidFill>
                <a:latin typeface="inherit"/>
              </a:rPr>
              <a:t>get</a:t>
            </a:r>
            <a:r>
              <a:rPr lang="en-US" sz="2000" dirty="0">
                <a:solidFill>
                  <a:srgbClr val="C00000"/>
                </a:solidFill>
                <a:latin typeface="inherit"/>
              </a:rPr>
              <a:t> method as the key function</a:t>
            </a:r>
            <a:endParaRPr lang="en-US" sz="2000" dirty="0">
              <a:solidFill>
                <a:srgbClr val="C00000"/>
              </a:solidFill>
              <a:latin typeface="Monaco"/>
            </a:endParaRPr>
          </a:p>
          <a:p>
            <a:pPr algn="l" rtl="0" latinLnBrk="1"/>
            <a:r>
              <a:rPr lang="en-US" sz="2000" dirty="0">
                <a:solidFill>
                  <a:srgbClr val="FF6B2A"/>
                </a:solidFill>
                <a:latin typeface="inherit"/>
              </a:rPr>
              <a:t>&gt;&gt;&gt;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inherit"/>
              </a:rPr>
              <a:t>sorted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(</a:t>
            </a:r>
            <a:r>
              <a:rPr lang="en-US" sz="2000" dirty="0">
                <a:latin typeface="inherit"/>
              </a:rPr>
              <a:t>numbers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inherit"/>
              </a:rPr>
              <a:t>key </a:t>
            </a:r>
            <a:r>
              <a:rPr lang="en-US" sz="2000" dirty="0">
                <a:latin typeface="inherit"/>
              </a:rPr>
              <a:t>=</a:t>
            </a:r>
            <a:r>
              <a:rPr lang="en-US" sz="2000" dirty="0">
                <a:solidFill>
                  <a:srgbClr val="FF6B2A"/>
                </a:solidFill>
                <a:latin typeface="inherit"/>
              </a:rPr>
              <a:t> </a:t>
            </a:r>
            <a:r>
              <a:rPr lang="en-US" sz="2000" dirty="0" err="1">
                <a:latin typeface="inherit"/>
              </a:rPr>
              <a:t>numbers</a:t>
            </a:r>
            <a:r>
              <a:rPr lang="en-US" sz="2000" dirty="0" err="1">
                <a:solidFill>
                  <a:srgbClr val="0D0000"/>
                </a:solidFill>
                <a:latin typeface="inheri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inherit"/>
              </a:rPr>
              <a:t>get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)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pPr algn="l" rtl="0" latinLnBrk="1"/>
            <a:r>
              <a:rPr lang="en-US" sz="2000" dirty="0">
                <a:solidFill>
                  <a:srgbClr val="C00000"/>
                </a:solidFill>
                <a:latin typeface="inherit"/>
              </a:rPr>
              <a:t># In the order of sorted values: [1, 2, 3, 4]</a:t>
            </a:r>
            <a:endParaRPr lang="en-US" sz="2000" dirty="0">
              <a:solidFill>
                <a:srgbClr val="C00000"/>
              </a:solidFill>
              <a:latin typeface="Monaco"/>
            </a:endParaRPr>
          </a:p>
          <a:p>
            <a:pPr algn="l" rtl="0" latinLnBrk="1"/>
            <a:r>
              <a:rPr lang="en-US" sz="2000" dirty="0">
                <a:solidFill>
                  <a:srgbClr val="0000FF"/>
                </a:solidFill>
                <a:latin typeface="inherit"/>
              </a:rPr>
              <a:t>['first', 'second', 'third', 'fourth']</a:t>
            </a:r>
            <a:endParaRPr lang="en-US" sz="2000" dirty="0">
              <a:solidFill>
                <a:srgbClr val="0000FF"/>
              </a:solidFill>
              <a:latin typeface="Monaco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751076" y="4882515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Printing the keys sorted by values, in reverse</a:t>
            </a:r>
          </a:p>
          <a:p>
            <a:pPr algn="l" rtl="0" latinLnBrk="1"/>
            <a:r>
              <a:rPr lang="en-US" sz="2000" dirty="0">
                <a:solidFill>
                  <a:srgbClr val="FF6B2A"/>
                </a:solidFill>
                <a:latin typeface="inherit"/>
              </a:rPr>
              <a:t>&gt;&gt;&gt;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inherit"/>
              </a:rPr>
              <a:t>sorted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(</a:t>
            </a:r>
            <a:r>
              <a:rPr lang="en-US" sz="2000" dirty="0">
                <a:latin typeface="inherit"/>
              </a:rPr>
              <a:t>numbers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inherit"/>
              </a:rPr>
              <a:t>key </a:t>
            </a:r>
            <a:r>
              <a:rPr lang="en-US" sz="2000" dirty="0">
                <a:latin typeface="inherit"/>
              </a:rPr>
              <a:t>=</a:t>
            </a:r>
            <a:r>
              <a:rPr lang="en-US" sz="2000" dirty="0">
                <a:solidFill>
                  <a:srgbClr val="FF6B2A"/>
                </a:solidFill>
                <a:latin typeface="inherit"/>
              </a:rPr>
              <a:t> </a:t>
            </a:r>
            <a:r>
              <a:rPr lang="en-US" sz="2000" dirty="0" err="1">
                <a:latin typeface="inherit"/>
              </a:rPr>
              <a:t>numbers</a:t>
            </a:r>
            <a:r>
              <a:rPr lang="en-US" sz="2000" dirty="0" err="1">
                <a:solidFill>
                  <a:srgbClr val="0D0000"/>
                </a:solidFill>
                <a:latin typeface="inheri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inherit"/>
              </a:rPr>
              <a:t>get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inherit"/>
              </a:rPr>
              <a:t>reverse </a:t>
            </a:r>
            <a:r>
              <a:rPr lang="en-US" sz="2000" dirty="0">
                <a:latin typeface="inherit"/>
              </a:rPr>
              <a:t>= </a:t>
            </a:r>
            <a:r>
              <a:rPr lang="en-US" sz="2000" dirty="0">
                <a:solidFill>
                  <a:srgbClr val="FF6B2A"/>
                </a:solidFill>
                <a:latin typeface="inherit"/>
              </a:rPr>
              <a:t>True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)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pPr algn="l" rtl="0" latinLnBrk="1"/>
            <a:r>
              <a:rPr lang="en-US" sz="2000" dirty="0">
                <a:solidFill>
                  <a:srgbClr val="0000FF"/>
                </a:solidFill>
                <a:latin typeface="inherit"/>
              </a:rPr>
              <a:t>['fourth', 'third', 'second', 'first']</a:t>
            </a:r>
            <a:endParaRPr lang="he-IL" sz="2000" dirty="0">
              <a:solidFill>
                <a:srgbClr val="0000FF"/>
              </a:solidFill>
              <a:latin typeface="inherit"/>
            </a:endParaRPr>
          </a:p>
          <a:p>
            <a:pPr algn="l" rtl="0" latinLnBrk="1"/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165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More about dictionaries…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Sorting Dictionaries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105270" y="14872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dirty="0">
                <a:hlinkClick r:id="rId2"/>
              </a:rPr>
              <a:t>http://pythoncentral.io/how-to-sort-python-dictionaries-by-key-or-value/</a:t>
            </a:r>
            <a:endParaRPr lang="he-IL" dirty="0"/>
          </a:p>
          <a:p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854716" y="4803761"/>
            <a:ext cx="745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t" latinLnBrk="1"/>
            <a:r>
              <a:rPr lang="en-US" sz="2400" dirty="0">
                <a:latin typeface="inherit"/>
              </a:rPr>
              <a:t>numbers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latin typeface="inherit"/>
              </a:rPr>
              <a:t>=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{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'first'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'second'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'third'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3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'fourth' </a:t>
            </a:r>
            <a:r>
              <a:rPr lang="en-US" sz="2400" dirty="0">
                <a:latin typeface="inherit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4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}</a:t>
            </a:r>
            <a:endParaRPr lang="en-US" sz="2400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854716" y="5370144"/>
            <a:ext cx="8060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latinLnBrk="1"/>
            <a:r>
              <a:rPr lang="en-US" sz="2000" dirty="0">
                <a:solidFill>
                  <a:srgbClr val="FF6B2A"/>
                </a:solidFill>
                <a:latin typeface="inherit"/>
              </a:rPr>
              <a:t>&gt;&gt;&gt;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[</a:t>
            </a:r>
            <a:r>
              <a:rPr lang="en-US" sz="2000" dirty="0">
                <a:latin typeface="inherit"/>
              </a:rPr>
              <a:t>value</a:t>
            </a:r>
            <a:r>
              <a:rPr lang="en-US" sz="2000" dirty="0">
                <a:solidFill>
                  <a:srgbClr val="2A6DCA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FF6B2A"/>
                </a:solidFill>
                <a:latin typeface="inherit"/>
              </a:rPr>
              <a:t>for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inherit"/>
              </a:rPr>
              <a:t>key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inherit"/>
              </a:rPr>
              <a:t>value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)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FF6B2A"/>
                </a:solidFill>
                <a:latin typeface="inherit"/>
              </a:rPr>
              <a:t>in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inherit"/>
              </a:rPr>
              <a:t>sorted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(</a:t>
            </a:r>
            <a:r>
              <a:rPr lang="en-US" sz="2000" dirty="0" err="1">
                <a:latin typeface="inherit"/>
              </a:rPr>
              <a:t>numbers</a:t>
            </a:r>
            <a:r>
              <a:rPr lang="en-US" sz="2000" dirty="0" err="1">
                <a:solidFill>
                  <a:srgbClr val="0D0000"/>
                </a:solidFill>
                <a:latin typeface="inherit"/>
              </a:rPr>
              <a:t>.</a:t>
            </a:r>
            <a:r>
              <a:rPr lang="en-US" sz="2000" dirty="0" err="1">
                <a:latin typeface="inherit"/>
              </a:rPr>
              <a:t>items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(),</a:t>
            </a:r>
            <a:r>
              <a:rPr lang="en-US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inherit"/>
              </a:rPr>
              <a:t>reverse</a:t>
            </a:r>
            <a:r>
              <a:rPr lang="en-US" sz="2000" dirty="0">
                <a:latin typeface="inherit"/>
              </a:rPr>
              <a:t>=</a:t>
            </a:r>
            <a:r>
              <a:rPr lang="en-US" sz="2000" dirty="0">
                <a:solidFill>
                  <a:srgbClr val="FF6B2A"/>
                </a:solidFill>
                <a:latin typeface="inherit"/>
              </a:rPr>
              <a:t>True</a:t>
            </a:r>
            <a:r>
              <a:rPr lang="en-US" sz="2000" dirty="0">
                <a:solidFill>
                  <a:srgbClr val="0D0000"/>
                </a:solidFill>
                <a:latin typeface="inherit"/>
              </a:rPr>
              <a:t>)]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pPr lvl="0" algn="l" rtl="0" latinLnBrk="1"/>
            <a:r>
              <a:rPr lang="en-US" sz="2400" dirty="0">
                <a:solidFill>
                  <a:srgbClr val="0000FF"/>
                </a:solidFill>
                <a:latin typeface="inherit"/>
              </a:rPr>
              <a:t>[3, 2, 4, 1]</a:t>
            </a:r>
            <a:endParaRPr lang="en-US" sz="2400" dirty="0">
              <a:solidFill>
                <a:srgbClr val="0000FF"/>
              </a:solidFill>
              <a:latin typeface="Monaco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930177" y="2286000"/>
            <a:ext cx="752802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List comprehension is a natural way to generate a list:</a:t>
            </a:r>
          </a:p>
          <a:p>
            <a:pPr algn="l" rtl="0"/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S = [x**2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x </a:t>
            </a:r>
            <a:r>
              <a:rPr lang="en-US" sz="2400" dirty="0">
                <a:solidFill>
                  <a:srgbClr val="FF66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(10)]</a:t>
            </a:r>
          </a:p>
          <a:p>
            <a:pPr algn="l" rtl="0"/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S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</a:rPr>
              <a:t>[0, 1, 4, 9, 16, 25, 36, 49, 64, 81]</a:t>
            </a:r>
            <a:endParaRPr lang="he-IL" sz="2400" dirty="0">
              <a:solidFill>
                <a:srgbClr val="0000FF"/>
              </a:solidFill>
            </a:endParaRPr>
          </a:p>
          <a:p>
            <a:pPr algn="l" rtl="0"/>
            <a:endParaRPr lang="he-IL" sz="2400" dirty="0"/>
          </a:p>
        </p:txBody>
      </p:sp>
      <p:sp>
        <p:nvSpPr>
          <p:cNvPr id="11" name="מלבן 10"/>
          <p:cNvSpPr/>
          <p:nvPr/>
        </p:nvSpPr>
        <p:spPr>
          <a:xfrm>
            <a:off x="827064" y="4338935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Useful for dictionaries too:</a:t>
            </a:r>
            <a:endParaRPr lang="he-IL" sz="240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3790406" y="3200503"/>
            <a:ext cx="3810000" cy="2039033"/>
          </a:xfrm>
          <a:prstGeom prst="wedgeRectCallout">
            <a:avLst/>
          </a:prstGeom>
          <a:solidFill>
            <a:schemeClr val="accent3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Sorts the keys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alphabetically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!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(and returns the reversed order)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5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028700" y="304800"/>
            <a:ext cx="731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 smtClean="0">
                <a:solidFill>
                  <a:srgbClr val="CC0000"/>
                </a:solidFill>
                <a:latin typeface="Arial "/>
                <a:cs typeface="Times New Roman" pitchFamily="18" charset="0"/>
              </a:rPr>
              <a:t>BONUS Example: Identifying frequent words in text</a:t>
            </a:r>
            <a:endParaRPr lang="en-US" sz="4400" b="1" dirty="0">
              <a:solidFill>
                <a:srgbClr val="CC0000"/>
              </a:solidFill>
              <a:latin typeface="Arial 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09600" y="2209800"/>
            <a:ext cx="815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 "/>
                <a:cs typeface="Times New Roman" pitchFamily="18" charset="0"/>
              </a:rPr>
              <a:t> </a:t>
            </a:r>
            <a:r>
              <a:rPr lang="en-US" sz="3200" dirty="0" smtClean="0">
                <a:latin typeface="Arial "/>
                <a:cs typeface="Times New Roman" pitchFamily="18" charset="0"/>
              </a:rPr>
              <a:t>Steps: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Arial "/>
                <a:cs typeface="Times New Roman" pitchFamily="18" charset="0"/>
              </a:rPr>
              <a:t>Find textual data of interest</a:t>
            </a:r>
            <a:endParaRPr lang="en-US" sz="3200" dirty="0">
              <a:latin typeface="Arial "/>
              <a:cs typeface="Times New Roman" pitchFamily="18" charset="0"/>
            </a:endParaRP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 "/>
                <a:cs typeface="Times New Roman" pitchFamily="18" charset="0"/>
              </a:rPr>
              <a:t> Collect word statistics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 "/>
                <a:cs typeface="Times New Roman" pitchFamily="18" charset="0"/>
              </a:rPr>
              <a:t> Analyze </a:t>
            </a:r>
            <a:r>
              <a:rPr lang="en-US" sz="3200" dirty="0" smtClean="0">
                <a:latin typeface="Arial "/>
                <a:cs typeface="Times New Roman" pitchFamily="18" charset="0"/>
              </a:rPr>
              <a:t>the results</a:t>
            </a:r>
            <a:endParaRPr lang="en-US" sz="3200" dirty="0">
              <a:latin typeface="Arial 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36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Reading an online </a:t>
            </a:r>
            <a:r>
              <a:rPr lang="en-US" sz="36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text using Python</a:t>
            </a:r>
            <a:endParaRPr lang="en-US" sz="36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1000" y="1111478"/>
            <a:ext cx="8458200" cy="166199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he-IL" sz="2000" b="1" i="0" u="none" strike="noStrike" cap="none" normalizeH="0" baseline="0" dirty="0" err="1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</a:rPr>
              <a:t>import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urllib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.request</a:t>
            </a:r>
          </a:p>
          <a:p>
            <a:pPr lvl="0" algn="l" rtl="0"/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lvl="0" algn="l" rtl="0"/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urllib.request.urlopen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 Unicode MS" pitchFamily="34" charset="-128"/>
              </a:rPr>
              <a:t>'</a:t>
            </a:r>
            <a:r>
              <a:rPr lang="en-US" dirty="0">
                <a:solidFill>
                  <a:srgbClr val="00B050"/>
                </a:solidFill>
              </a:rPr>
              <a:t>https://raw.githubusercontent.com/GITenberg/Alice-s-Adventures-in-Wonderland_11/master/11.txt'</a:t>
            </a:r>
            <a:r>
              <a:rPr lang="en-US" dirty="0"/>
              <a:t>)</a:t>
            </a:r>
            <a:r>
              <a:rPr lang="he-IL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</a:p>
          <a:p>
            <a:pPr lvl="0" algn="l" rtl="0"/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alice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</a:rPr>
              <a:t>=</a:t>
            </a:r>
            <a:r>
              <a:rPr kumimoji="0" lang="he-IL" sz="2000" b="0" i="0" u="none" strike="noStrike" cap="none" normalizeH="0" dirty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url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.</a:t>
            </a:r>
            <a:r>
              <a:rPr kumimoji="0" 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read</a:t>
            </a:r>
            <a:r>
              <a:rPr kumimoji="0" lang="he-IL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.decode()</a:t>
            </a:r>
            <a:endParaRPr kumimoji="0" 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4800599" cy="359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340880"/>
            <a:ext cx="32004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sz="2000" dirty="0">
                <a:solidFill>
                  <a:schemeClr val="accent2"/>
                </a:solidFill>
              </a:rPr>
              <a:t>URL = uniform resource locator. </a:t>
            </a:r>
            <a:r>
              <a:rPr lang="en-US" sz="2000" dirty="0">
                <a:solidFill>
                  <a:schemeClr val="tx1"/>
                </a:solidFill>
              </a:rPr>
              <a:t>A web-address, which is a string that constitutes a reference to a web resource</a:t>
            </a:r>
          </a:p>
          <a:p>
            <a:pPr algn="l" rtl="0"/>
            <a:endParaRPr lang="en-US" sz="2000" dirty="0">
              <a:solidFill>
                <a:schemeClr val="tx1"/>
              </a:solidFill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Try:</a:t>
            </a:r>
          </a:p>
          <a:p>
            <a:pPr algn="l" rtl="0"/>
            <a:r>
              <a:rPr lang="en-US" sz="2000" dirty="0" err="1">
                <a:solidFill>
                  <a:schemeClr val="tx1"/>
                </a:solidFill>
              </a:rPr>
              <a:t>urllib.request.urlopen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92D050"/>
                </a:solidFill>
              </a:rPr>
              <a:t>'http://www.google.com'</a:t>
            </a:r>
            <a:r>
              <a:rPr lang="en-US" sz="2000" dirty="0">
                <a:solidFill>
                  <a:schemeClr val="tx1"/>
                </a:solidFill>
              </a:rPr>
              <a:t>).read</a:t>
            </a:r>
            <a:r>
              <a:rPr lang="en-US" sz="2000" dirty="0" smtClean="0">
                <a:solidFill>
                  <a:schemeClr val="tx1"/>
                </a:solidFill>
              </a:rPr>
              <a:t>().decode()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ular Callout 1"/>
          <p:cNvSpPr/>
          <p:nvPr/>
        </p:nvSpPr>
        <p:spPr bwMode="auto">
          <a:xfrm>
            <a:off x="3429000" y="2514600"/>
            <a:ext cx="3733800" cy="1676400"/>
          </a:xfrm>
          <a:prstGeom prst="wedgeRectCallout">
            <a:avLst>
              <a:gd name="adj1" fmla="val -58617"/>
              <a:gd name="adj2" fmla="val -41136"/>
            </a:avLst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ct val="50000"/>
              </a:spcBef>
            </a:pPr>
            <a:r>
              <a:rPr lang="en-US" dirty="0" smtClean="0"/>
              <a:t>convert </a:t>
            </a:r>
            <a:r>
              <a:rPr lang="en-US" dirty="0"/>
              <a:t>from one encoding </a:t>
            </a:r>
            <a:r>
              <a:rPr lang="en-US" dirty="0" smtClean="0"/>
              <a:t>scheme</a:t>
            </a:r>
            <a:endParaRPr lang="en-US" dirty="0"/>
          </a:p>
          <a:p>
            <a:pPr algn="ctr" rtl="0"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to the desired encoding scheme.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38200" y="3048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Print Most Popular Words</a:t>
            </a: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(High Level)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4151055"/>
            <a:ext cx="66294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sz="2000" u="sng" dirty="0" err="1">
                <a:solidFill>
                  <a:schemeClr val="tx1"/>
                </a:solidFill>
              </a:rPr>
              <a:t>print_most_popular</a:t>
            </a:r>
            <a:r>
              <a:rPr lang="en-US" sz="2000" u="sng" dirty="0">
                <a:solidFill>
                  <a:schemeClr val="tx1"/>
                </a:solidFill>
              </a:rPr>
              <a:t>: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Input: 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	a </a:t>
            </a:r>
            <a:r>
              <a:rPr lang="en-US" sz="2000" dirty="0" err="1">
                <a:solidFill>
                  <a:schemeClr val="tx1"/>
                </a:solidFill>
              </a:rPr>
              <a:t>url</a:t>
            </a:r>
            <a:r>
              <a:rPr lang="en-US" sz="2000" dirty="0">
                <a:solidFill>
                  <a:schemeClr val="tx1"/>
                </a:solidFill>
              </a:rPr>
              <a:t> address </a:t>
            </a:r>
            <a:r>
              <a:rPr lang="en-US" sz="2000" i="1" dirty="0" err="1">
                <a:solidFill>
                  <a:schemeClr val="tx1"/>
                </a:solidFill>
              </a:rPr>
              <a:t>url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	an integer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	a string </a:t>
            </a:r>
            <a:r>
              <a:rPr lang="en-US" sz="2000" i="1" dirty="0" err="1">
                <a:solidFill>
                  <a:schemeClr val="tx1"/>
                </a:solidFill>
              </a:rPr>
              <a:t>book_name</a:t>
            </a:r>
            <a:endParaRPr lang="en-US" sz="2000" i="1" dirty="0">
              <a:solidFill>
                <a:schemeClr val="tx1"/>
              </a:solidFill>
            </a:endParaRPr>
          </a:p>
          <a:p>
            <a:pPr algn="l" rtl="0"/>
            <a:endParaRPr lang="en-US" sz="2000" i="1" dirty="0">
              <a:solidFill>
                <a:schemeClr val="tx1"/>
              </a:solidFill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The function reads the text, finds the top n most popular words and prints the book name and the popular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77B0A-6B69-492E-98A5-5347D777999D}"/>
              </a:ext>
            </a:extLst>
          </p:cNvPr>
          <p:cNvSpPr txBox="1"/>
          <p:nvPr/>
        </p:nvSpPr>
        <p:spPr>
          <a:xfrm>
            <a:off x="614405" y="1615976"/>
            <a:ext cx="6328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600" dirty="0">
                <a:solidFill>
                  <a:srgbClr val="FF9900"/>
                </a:solidFill>
              </a:rPr>
              <a:t>Import</a:t>
            </a:r>
            <a:r>
              <a:rPr lang="en-US" sz="1600" dirty="0"/>
              <a:t> </a:t>
            </a:r>
            <a:r>
              <a:rPr lang="en-US" sz="1600" dirty="0" err="1"/>
              <a:t>urllib.request</a:t>
            </a:r>
            <a:endParaRPr lang="en-US" sz="1600" dirty="0"/>
          </a:p>
          <a:p>
            <a:pPr algn="l" defTabSz="457200" rtl="0"/>
            <a:r>
              <a:rPr lang="en-US" sz="1600" dirty="0">
                <a:solidFill>
                  <a:srgbClr val="FF9900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main</a:t>
            </a:r>
            <a:r>
              <a:rPr lang="en-US" sz="1600" dirty="0"/>
              <a:t>():</a:t>
            </a:r>
          </a:p>
          <a:p>
            <a:pPr algn="l" defTabSz="457200" rtl="0"/>
            <a:r>
              <a:rPr lang="en-US" sz="1600" dirty="0"/>
              <a:t>	</a:t>
            </a:r>
            <a:r>
              <a:rPr lang="en-US" sz="1600" dirty="0" err="1" smtClean="0"/>
              <a:t>alice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/>
              <a:t>urllib.request.urlopen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B050"/>
                </a:solidFill>
                <a:latin typeface="Arial Unicode MS" pitchFamily="34" charset="-128"/>
              </a:rPr>
              <a:t>'</a:t>
            </a:r>
            <a:r>
              <a:rPr lang="en-US" sz="1600" dirty="0">
                <a:solidFill>
                  <a:srgbClr val="00B050"/>
                </a:solidFill>
              </a:rPr>
              <a:t>https://</a:t>
            </a:r>
            <a:r>
              <a:rPr lang="en-US" sz="1600" dirty="0" smtClean="0">
                <a:solidFill>
                  <a:srgbClr val="00B050"/>
                </a:solidFill>
              </a:rPr>
              <a:t>raw.githubusercontent….’</a:t>
            </a:r>
            <a:r>
              <a:rPr lang="en-US" sz="1600" dirty="0" smtClean="0"/>
              <a:t>)</a:t>
            </a:r>
            <a:endParaRPr lang="en-US" sz="1600" dirty="0"/>
          </a:p>
          <a:p>
            <a:pPr algn="l" defTabSz="457200" rtl="0"/>
            <a:endParaRPr lang="en-US" sz="1600" dirty="0"/>
          </a:p>
          <a:p>
            <a:pPr algn="l" defTabSz="457200" rtl="0"/>
            <a:r>
              <a:rPr lang="en-US" sz="1600" dirty="0"/>
              <a:t>	n = 30</a:t>
            </a:r>
          </a:p>
          <a:p>
            <a:pPr algn="l" defTabSz="457200" rtl="0"/>
            <a:r>
              <a:rPr lang="en-US" sz="1600" dirty="0"/>
              <a:t>	</a:t>
            </a:r>
            <a:r>
              <a:rPr lang="en-US" sz="1600" dirty="0" err="1" smtClean="0"/>
              <a:t>print_most_popular</a:t>
            </a:r>
            <a:r>
              <a:rPr lang="en-US" sz="1600" dirty="0" smtClean="0"/>
              <a:t>(</a:t>
            </a:r>
            <a:r>
              <a:rPr lang="en-US" sz="1600" dirty="0" err="1" smtClean="0"/>
              <a:t>alice</a:t>
            </a:r>
            <a:r>
              <a:rPr lang="en-US" sz="1600" dirty="0"/>
              <a:t>, n, </a:t>
            </a:r>
            <a:r>
              <a:rPr lang="en-US" sz="1600" dirty="0">
                <a:solidFill>
                  <a:srgbClr val="00B050"/>
                </a:solidFill>
              </a:rPr>
              <a:t>'Alice In Wonderland'</a:t>
            </a:r>
            <a:r>
              <a:rPr lang="en-US" sz="1600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38200" y="2286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Modular Programming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762000" y="17526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Top-down approach: first write what you plan to do and then implement the details</a:t>
            </a:r>
          </a:p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Clear for readers</a:t>
            </a:r>
          </a:p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Easy to debug and test</a:t>
            </a:r>
          </a:p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Easy to maintain</a:t>
            </a:r>
            <a:endParaRPr lang="en-US" sz="3200" dirty="0">
              <a:latin typeface="Times New Roman" pitchFamily="18" charset="0"/>
              <a:cs typeface="Times New Roman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smtClean="0"/>
              <a:t>most popular </a:t>
            </a:r>
            <a:r>
              <a:rPr lang="en-US" dirty="0"/>
              <a:t>words - Plan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95" y="1348983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Split the given text into words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Count occurrences in text for </a:t>
            </a:r>
            <a:r>
              <a:rPr lang="en-US" sz="2400" dirty="0">
                <a:solidFill>
                  <a:schemeClr val="tx1"/>
                </a:solidFill>
              </a:rPr>
              <a:t>each </a:t>
            </a:r>
            <a:r>
              <a:rPr lang="en-US" sz="2400" dirty="0" smtClean="0">
                <a:solidFill>
                  <a:schemeClr val="tx1"/>
                </a:solidFill>
              </a:rPr>
              <a:t>word using a dictionary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For a given n: </a:t>
            </a:r>
            <a:r>
              <a:rPr lang="en-US" sz="2400" dirty="0" smtClean="0">
                <a:solidFill>
                  <a:schemeClr val="tx1"/>
                </a:solidFill>
              </a:rPr>
              <a:t>return the </a:t>
            </a:r>
            <a:r>
              <a:rPr lang="en-US" sz="2400" dirty="0">
                <a:solidFill>
                  <a:schemeClr val="tx1"/>
                </a:solidFill>
              </a:rPr>
              <a:t>n most popular </a:t>
            </a:r>
            <a:r>
              <a:rPr lang="en-US" sz="2400" dirty="0" smtClean="0">
                <a:solidFill>
                  <a:schemeClr val="tx1"/>
                </a:solidFill>
              </a:rPr>
              <a:t>words. </a:t>
            </a:r>
            <a:endParaRPr lang="en-US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pPr>
              <a:buNone/>
            </a:pPr>
            <a:endParaRPr lang="en-US" sz="2800" u="sng" dirty="0"/>
          </a:p>
          <a:p>
            <a:pPr>
              <a:buNone/>
            </a:pPr>
            <a:endParaRPr lang="en-US" sz="2800" u="sng" dirty="0"/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are the 3 most </a:t>
            </a:r>
            <a:r>
              <a:rPr lang="en-US" sz="2800" dirty="0" smtClean="0">
                <a:solidFill>
                  <a:schemeClr val="tx1"/>
                </a:solidFill>
              </a:rPr>
              <a:t>frequent words in the text ?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Sorting words by </a:t>
            </a:r>
            <a:r>
              <a:rPr lang="en-US" sz="2800" dirty="0">
                <a:solidFill>
                  <a:schemeClr val="tx1"/>
                </a:solidFill>
              </a:rPr>
              <a:t>counts can help: 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405517"/>
            <a:ext cx="381000" cy="40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292" y="2280566"/>
            <a:ext cx="263120" cy="44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16735"/>
              </p:ext>
            </p:extLst>
          </p:nvPr>
        </p:nvGraphicFramePr>
        <p:xfrm>
          <a:off x="1143000" y="3193103"/>
          <a:ext cx="6096000" cy="792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w9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w8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w5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w4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w3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w2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w1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Word</a:t>
                      </a:r>
                      <a:endParaRPr lang="he-IL" sz="2000" dirty="0"/>
                    </a:p>
                  </a:txBody>
                  <a:tcPr>
                    <a:solidFill>
                      <a:srgbClr val="C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15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/>
                        <a:t>42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23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16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8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Count</a:t>
                      </a:r>
                      <a:endParaRPr lang="he-IL" sz="2000" dirty="0"/>
                    </a:p>
                  </a:txBody>
                  <a:tcPr>
                    <a:solidFill>
                      <a:srgbClr val="C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6019800" y="2748821"/>
            <a:ext cx="304800" cy="368082"/>
          </a:xfrm>
          <a:prstGeom prst="downArrow">
            <a:avLst>
              <a:gd name="adj1" fmla="val 60811"/>
              <a:gd name="adj2" fmla="val 50000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895600" y="2735903"/>
            <a:ext cx="304800" cy="368082"/>
          </a:xfrm>
          <a:prstGeom prst="downArrow">
            <a:avLst>
              <a:gd name="adj1" fmla="val 60811"/>
              <a:gd name="adj2" fmla="val 50000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5181600" y="2748821"/>
            <a:ext cx="304800" cy="368082"/>
          </a:xfrm>
          <a:prstGeom prst="downArrow">
            <a:avLst>
              <a:gd name="adj1" fmla="val 60811"/>
              <a:gd name="adj2" fmla="val 50000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5933" y="4783083"/>
            <a:ext cx="2514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42  23  16  15  8  4  1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410200" y="4770120"/>
            <a:ext cx="1143000" cy="3810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" y="5638800"/>
            <a:ext cx="7696200" cy="838200"/>
          </a:xfrm>
          <a:prstGeom prst="roundRect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5715000"/>
            <a:ext cx="7086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u="sng" dirty="0">
                <a:latin typeface="Arial" charset="0"/>
              </a:rPr>
              <a:t>Observation:</a:t>
            </a:r>
            <a:r>
              <a:rPr lang="en-US" dirty="0">
                <a:latin typeface="Arial" charset="0"/>
              </a:rPr>
              <a:t> the 3 most </a:t>
            </a:r>
            <a:r>
              <a:rPr lang="en-US" dirty="0" smtClean="0">
                <a:latin typeface="Arial" charset="0"/>
              </a:rPr>
              <a:t>frequent </a:t>
            </a:r>
            <a:r>
              <a:rPr lang="en-US" dirty="0">
                <a:latin typeface="Arial" charset="0"/>
              </a:rPr>
              <a:t>words are the </a:t>
            </a:r>
            <a:r>
              <a:rPr lang="en-US" dirty="0" smtClean="0">
                <a:latin typeface="Arial" charset="0"/>
              </a:rPr>
              <a:t>first 3 </a:t>
            </a:r>
            <a:r>
              <a:rPr lang="en-US" dirty="0">
                <a:latin typeface="Arial" charset="0"/>
              </a:rPr>
              <a:t>ones after sorting by </a:t>
            </a:r>
            <a:r>
              <a:rPr lang="en-US" dirty="0" smtClean="0">
                <a:latin typeface="Arial" charset="0"/>
              </a:rPr>
              <a:t>values in reverse (descending) order</a:t>
            </a:r>
            <a:endParaRPr lang="he-IL" dirty="0">
              <a:latin typeface="Arial" charset="0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715000"/>
            <a:ext cx="3118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859882"/>
            <a:ext cx="381000" cy="40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04800" y="1926611"/>
            <a:ext cx="8001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def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</a:rPr>
              <a:t>print_most_popular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n,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book_name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'''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url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 – object representing</a:t>
            </a:r>
            <a:r>
              <a:rPr kumimoji="0" lang="en-US" sz="1600" b="0" i="1" u="none" strike="noStrike" cap="none" normalizeH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 an internet address (URL)</a:t>
            </a:r>
            <a:endParaRPr lang="en-US" sz="1600" i="1" dirty="0">
              <a:solidFill>
                <a:srgbClr val="228B22"/>
              </a:solidFill>
              <a:latin typeface="Calibri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	n - num of popular words to print</a:t>
            </a:r>
            <a:endParaRPr lang="en-US" sz="1600" i="1" dirty="0">
              <a:solidFill>
                <a:srgbClr val="228B22"/>
              </a:solidFill>
              <a:latin typeface="Calibri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	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bookName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 - name of book</a:t>
            </a:r>
            <a:endParaRPr lang="en-US" sz="1600" i="1" dirty="0">
              <a:solidFill>
                <a:srgbClr val="228B22"/>
              </a:solidFill>
              <a:latin typeface="Calibri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	'''</a:t>
            </a: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url.read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().decode()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    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words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text.split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    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8200" y="3810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0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PrintMostPopular</a:t>
            </a:r>
            <a:endParaRPr lang="en-US" sz="40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Build Word-Occurrences Dictionary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4746011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 bwMode="auto">
          <a:xfrm>
            <a:off x="3733800" y="2764811"/>
            <a:ext cx="5257800" cy="1295400"/>
          </a:xfrm>
          <a:prstGeom prst="cloudCallout">
            <a:avLst>
              <a:gd name="adj1" fmla="val -67935"/>
              <a:gd name="adj2" fmla="val 18865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  <a:p>
            <a:pPr algn="l" rtl="0">
              <a:spcBef>
                <a:spcPct val="50000"/>
              </a:spcBef>
            </a:pPr>
            <a:r>
              <a:rPr lang="en-US" dirty="0" err="1"/>
              <a:t>string.split</a:t>
            </a:r>
            <a:r>
              <a:rPr lang="en-US" dirty="0"/>
              <a:t>() – returns a list. Splits the string by whitespaces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BC63E-EF4D-419A-B703-22222FEBECF2}"/>
              </a:ext>
            </a:extLst>
          </p:cNvPr>
          <p:cNvSpPr txBox="1"/>
          <p:nvPr/>
        </p:nvSpPr>
        <p:spPr>
          <a:xfrm>
            <a:off x="4431608" y="4699337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text = </a:t>
            </a:r>
            <a:r>
              <a:rPr lang="en-US" sz="2000" dirty="0">
                <a:solidFill>
                  <a:srgbClr val="00B050"/>
                </a:solidFill>
              </a:rPr>
              <a:t>'Hello world, 2019!'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text.split</a:t>
            </a:r>
            <a:r>
              <a:rPr lang="en-US" sz="2000" dirty="0"/>
              <a:t>()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['Hello', 'world,', '2019!']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57200" y="1485305"/>
            <a:ext cx="80010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457200" rtl="0"/>
            <a:r>
              <a:rPr lang="en-US" b="1" dirty="0">
                <a:solidFill>
                  <a:srgbClr val="FF8C00"/>
                </a:solidFill>
                <a:latin typeface="Calibri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print_most_popular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url,n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book_name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):</a:t>
            </a:r>
          </a:p>
          <a:p>
            <a:pPr lvl="0" algn="l" defTabSz="457200" rtl="0"/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'''</a:t>
            </a:r>
            <a:r>
              <a:rPr lang="en-US" i="1" dirty="0" err="1">
                <a:solidFill>
                  <a:srgbClr val="228B22"/>
                </a:solidFill>
                <a:latin typeface="Calibri" pitchFamily="34" charset="0"/>
              </a:rPr>
              <a:t>url</a:t>
            </a:r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 - object representing an internet address (URL)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n - num of popular words to print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</a:t>
            </a:r>
            <a:r>
              <a:rPr lang="en-US" i="1" dirty="0" err="1">
                <a:solidFill>
                  <a:srgbClr val="228B22"/>
                </a:solidFill>
                <a:latin typeface="Calibri" pitchFamily="34" charset="0"/>
              </a:rPr>
              <a:t>bookName</a:t>
            </a:r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 - name of book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'''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text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url.read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().decode()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words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text.split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{}</a:t>
            </a: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FF8C00"/>
                </a:solidFill>
                <a:latin typeface="Calibri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w </a:t>
            </a:r>
            <a:r>
              <a:rPr lang="en-US" dirty="0">
                <a:solidFill>
                  <a:srgbClr val="FF8C00"/>
                </a:solidFill>
                <a:latin typeface="Calibri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words:</a:t>
            </a: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[w]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word_count.get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(w, 0)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+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/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/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8200" y="189905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0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PrintMostPopular</a:t>
            </a:r>
            <a:endParaRPr lang="en-US" sz="40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Build Word-Occurrences Dictionary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41148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 bwMode="auto">
          <a:xfrm>
            <a:off x="4038600" y="2514600"/>
            <a:ext cx="4953000" cy="1295400"/>
          </a:xfrm>
          <a:prstGeom prst="cloudCallout">
            <a:avLst>
              <a:gd name="adj1" fmla="val -57508"/>
              <a:gd name="adj2" fmla="val 78960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sz="1600" dirty="0"/>
          </a:p>
          <a:p>
            <a:pPr algn="l" rtl="0">
              <a:spcBef>
                <a:spcPct val="50000"/>
              </a:spcBef>
            </a:pPr>
            <a:r>
              <a:rPr lang="en-US" sz="1600" b="1" i="1" dirty="0" err="1"/>
              <a:t>word_count</a:t>
            </a:r>
            <a:r>
              <a:rPr lang="en-US" sz="1600" dirty="0"/>
              <a:t> holds the counts for each word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6868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(argument1, argument2,...):  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statement2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result1, result2, …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optional</a:t>
            </a:r>
          </a:p>
          <a:p>
            <a:pPr>
              <a:buFontTx/>
              <a:buNone/>
            </a:pPr>
            <a:endParaRPr lang="en-US" altLang="en-U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altLang="en-U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 a function: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var2,…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(val1, val2,...)</a:t>
            </a:r>
          </a:p>
          <a:p>
            <a:pPr>
              <a:buFontTx/>
              <a:buNone/>
            </a:pPr>
            <a:endParaRPr lang="en-US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C0D1B6-B5B8-45DA-A174-F620FF95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95EB9A06-B1DB-463E-9C7B-D15FC2C43EAD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57200" y="1482328"/>
            <a:ext cx="8001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457200" rtl="0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def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</a:rPr>
              <a:t>print_most_popular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url,n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book_name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'''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url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 - </a:t>
            </a:r>
            <a:r>
              <a:rPr lang="en-US" sz="1600" i="1" dirty="0">
                <a:solidFill>
                  <a:srgbClr val="228B22"/>
                </a:solidFill>
                <a:latin typeface="Calibri" pitchFamily="34" charset="0"/>
              </a:rPr>
              <a:t>object representing an internet address (URL)</a:t>
            </a:r>
          </a:p>
          <a:p>
            <a:pPr lvl="0" algn="l" defTabSz="457200" rtl="0"/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	n - num of popular words to print</a:t>
            </a:r>
            <a:endParaRPr lang="en-US" sz="1600" i="1" dirty="0">
              <a:solidFill>
                <a:srgbClr val="228B22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	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bookName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 - name of book</a:t>
            </a:r>
            <a:endParaRPr lang="en-US" sz="1600" i="1" dirty="0">
              <a:solidFill>
                <a:srgbClr val="228B22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	‘‘’</a:t>
            </a: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url.read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().decode()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words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text.split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{}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w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words: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[w]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word_count.get(w, 0)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1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sorted_words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alibri" pitchFamily="34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key=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word_count.get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, reverse=True)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top_n_words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sorted_words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[:n]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8200" y="186928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0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PrintMostPopular</a:t>
            </a:r>
            <a:endParaRPr lang="en-US" sz="40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Build Word-Occurrences Dictionary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41148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57200" y="1416308"/>
            <a:ext cx="8001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457200" rtl="0">
              <a:spcAft>
                <a:spcPts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def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</a:rPr>
              <a:t>print_most_popular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url,n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book_name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</a:rPr>
              <a:t>	'''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</a:rPr>
              <a:t>url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</a:rPr>
              <a:t> - </a:t>
            </a:r>
            <a:r>
              <a:rPr lang="en-US" sz="1600" i="1" dirty="0">
                <a:solidFill>
                  <a:srgbClr val="00B050"/>
                </a:solidFill>
                <a:latin typeface="Calibri" pitchFamily="34" charset="0"/>
              </a:rPr>
              <a:t>object representing an internet address (URL)</a:t>
            </a:r>
          </a:p>
          <a:p>
            <a:pPr lvl="0" algn="l" defTabSz="457200" rtl="0">
              <a:spcAft>
                <a:spcPts val="0"/>
              </a:spcAft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</a:rPr>
              <a:t>	n - num of popular words to print</a:t>
            </a:r>
            <a:endParaRPr lang="en-US" sz="1600" i="1" dirty="0">
              <a:solidFill>
                <a:srgbClr val="00B05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</a:rPr>
              <a:t>	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</a:rPr>
              <a:t>bookName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</a:rPr>
              <a:t> - name of book</a:t>
            </a:r>
            <a:endParaRPr lang="en-US" sz="1600" i="1" dirty="0">
              <a:solidFill>
                <a:srgbClr val="00B05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	'''</a:t>
            </a: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url.read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().decode()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words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text.split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{}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w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words: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[w]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word_count.get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(w, 0)+1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sorted_words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</a:rPr>
              <a:t>sorted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key=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word_count.get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, reverse=True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top_n_words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sorted_words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:n]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/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</a:rPr>
              <a:t>print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'*****'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book_name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'*****'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algn="l" defTabSz="457200" rtl="0">
              <a:spcAft>
                <a:spcPts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itchFamily="34" charset="0"/>
              </a:rPr>
              <a:t>f</a:t>
            </a:r>
            <a:r>
              <a:rPr lang="en-US" dirty="0">
                <a:solidFill>
                  <a:srgbClr val="FF9900"/>
                </a:solidFill>
                <a:latin typeface="Calibri" pitchFamily="34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word </a:t>
            </a:r>
            <a:r>
              <a:rPr lang="en-US" dirty="0">
                <a:solidFill>
                  <a:srgbClr val="FF9900"/>
                </a:solidFill>
                <a:latin typeface="Calibri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top_n_words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: </a:t>
            </a:r>
          </a:p>
          <a:p>
            <a:pPr algn="l" defTabSz="457200" rtl="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((word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[word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]))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#print as tuples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8200" y="120908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0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PrintMostPopular</a:t>
            </a:r>
            <a:endParaRPr lang="en-US" sz="40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Build Word-Occurrences Dictionary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41148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9" y="1081617"/>
            <a:ext cx="2855383" cy="549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38200" y="7620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How is it Really Done?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hlinkClick r:id="rId3"/>
            </a:endParaRP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Preprocessing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(e.g., words to lower case, remove punctuation signs)</a:t>
            </a: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Enhance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statistics</a:t>
            </a:r>
          </a:p>
          <a:p>
            <a:pPr marL="814388" marR="0" lvl="1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Discard stop words (e.g., and, of, a)</a:t>
            </a:r>
          </a:p>
          <a:p>
            <a:pPr marL="814388" marR="0" lvl="1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Stemming (e.g., go &amp; went)</a:t>
            </a:r>
          </a:p>
          <a:p>
            <a:pPr marL="814388" marR="0" lvl="1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Synonyms (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מילים נרדפות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814388" marR="0" lvl="1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Entity recognition (e.g., N.Y.C)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F0EE6D-75FA-4D47-B3CA-4232DC4F13BA}" type="slidenum">
              <a:rPr kumimoji="0" lang="ar-SA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cs typeface="Arial" pitchFamily="34" charset="0"/>
            </a:endParaRP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pitchFamily="34" charset="0"/>
              </a:rPr>
              <a:t> </a:t>
            </a:r>
            <a:r>
              <a:rPr lang="en-US" sz="3200" b="1" dirty="0"/>
              <a:t>Tuples</a:t>
            </a: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/>
              <a:t> Dictionaries</a:t>
            </a: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/>
              <a:t> *Text analysis</a:t>
            </a: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3200" b="1" dirty="0"/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3200" b="1" dirty="0"/>
          </a:p>
          <a:p>
            <a:pPr algn="l" rtl="0">
              <a:lnSpc>
                <a:spcPct val="150000"/>
              </a:lnSpc>
              <a:spcBef>
                <a:spcPct val="20000"/>
              </a:spcBef>
            </a:pPr>
            <a:r>
              <a:rPr lang="en-US" b="1" dirty="0"/>
              <a:t>* If time permits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133600"/>
            <a:ext cx="4886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Mutable vs. Immutable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Lists are </a:t>
            </a:r>
            <a:r>
              <a:rPr lang="en-US" b="1" dirty="0">
                <a:solidFill>
                  <a:schemeClr val="tx1"/>
                </a:solidFill>
              </a:rPr>
              <a:t>mutable</a:t>
            </a:r>
          </a:p>
          <a:p>
            <a:r>
              <a:rPr lang="en-US" dirty="0">
                <a:solidFill>
                  <a:schemeClr val="tx1"/>
                </a:solidFill>
              </a:rPr>
              <a:t>This is legal:</a:t>
            </a: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3, 4, 5]</a:t>
            </a: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500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Strings are </a:t>
            </a:r>
            <a:r>
              <a:rPr lang="en-US" b="1" dirty="0">
                <a:solidFill>
                  <a:schemeClr val="tx1"/>
                </a:solidFill>
              </a:rPr>
              <a:t>immutable</a:t>
            </a:r>
          </a:p>
          <a:p>
            <a:r>
              <a:rPr lang="en-US" dirty="0">
                <a:solidFill>
                  <a:schemeClr val="tx1"/>
                </a:solidFill>
              </a:rPr>
              <a:t>This is not legal (produces an error):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Tuples</a:t>
            </a:r>
            <a:r>
              <a:rPr lang="en-US" dirty="0"/>
              <a:t> are immutable lists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9445" y="141763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Defined using </a:t>
            </a:r>
            <a:r>
              <a:rPr lang="en-US" b="1" u="sng" dirty="0">
                <a:solidFill>
                  <a:schemeClr val="tx1"/>
                </a:solidFill>
              </a:rPr>
              <a:t>round</a:t>
            </a:r>
            <a:r>
              <a:rPr lang="en-US" dirty="0">
                <a:solidFill>
                  <a:schemeClr val="tx1"/>
                </a:solidFill>
              </a:rPr>
              <a:t> brackets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</a:t>
            </a:r>
            <a:r>
              <a:rPr lang="he-I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he-I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(1,</a:t>
            </a:r>
            <a:r>
              <a:rPr lang="he-I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he-I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[0:2] 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10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Traceback (most recent call last):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File "&lt;pyshell#2&gt;", line 1, in &lt;module&gt;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my_tuple</a:t>
            </a:r>
            <a:r>
              <a:rPr lang="en-US" sz="2400" dirty="0">
                <a:solidFill>
                  <a:srgbClr val="FF0000"/>
                </a:solidFill>
              </a:rPr>
              <a:t>[1] = 10</a:t>
            </a:r>
          </a:p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</a:rPr>
              <a:t>TypeError</a:t>
            </a:r>
            <a:r>
              <a:rPr lang="en-US" sz="2400" dirty="0">
                <a:solidFill>
                  <a:srgbClr val="FF0000"/>
                </a:solidFill>
              </a:rPr>
              <a:t>: 'tuple' object does not support item assignment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 rot="980216">
            <a:off x="4675668" y="3705660"/>
            <a:ext cx="4456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sz="2400" b="1" dirty="0"/>
              <a:t>No </a:t>
            </a:r>
            <a:r>
              <a:rPr lang="en-US" sz="2400" b="1" i="1" dirty="0"/>
              <a:t>append</a:t>
            </a:r>
            <a:r>
              <a:rPr lang="en-US" sz="2400" b="1" dirty="0"/>
              <a:t> / </a:t>
            </a:r>
            <a:r>
              <a:rPr lang="en-US" sz="2400" b="1" i="1" dirty="0"/>
              <a:t>extend</a:t>
            </a:r>
            <a:r>
              <a:rPr lang="en-US" sz="2400" b="1" dirty="0"/>
              <a:t> / </a:t>
            </a:r>
            <a:r>
              <a:rPr lang="en-US" sz="2400" b="1" i="1" dirty="0"/>
              <a:t>remove</a:t>
            </a:r>
            <a:r>
              <a:rPr lang="en-US" sz="2400" b="1" dirty="0"/>
              <a:t> </a:t>
            </a:r>
          </a:p>
          <a:p>
            <a:pPr marL="0" indent="0" algn="ctr">
              <a:buFontTx/>
              <a:buNone/>
              <a:defRPr/>
            </a:pPr>
            <a:r>
              <a:rPr lang="en-US" sz="2400" b="1" dirty="0"/>
              <a:t>in Tuples!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906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Tuples</a:t>
            </a:r>
            <a:r>
              <a:rPr lang="en-US" dirty="0"/>
              <a:t> are immutable lists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tuple is similar to a list, but it is</a:t>
            </a:r>
            <a:r>
              <a:rPr lang="en-US" sz="3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immutable.</a:t>
            </a:r>
          </a:p>
          <a:p>
            <a:pPr marL="0" indent="0">
              <a:buFontTx/>
              <a:buNone/>
              <a:defRPr/>
            </a:pPr>
            <a:r>
              <a:rPr lang="en-US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Syntax: note the parentheses!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sz="2600" dirty="0">
              <a:solidFill>
                <a:srgbClr val="A50021"/>
              </a:solidFill>
              <a:latin typeface="Courier" pitchFamily="49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 = (</a:t>
            </a:r>
            <a:r>
              <a:rPr lang="en-US" sz="26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"don't"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6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"worry"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6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"be"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6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"happy"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 </a:t>
            </a:r>
            <a:r>
              <a:rPr lang="en-US" sz="26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definition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("don't", 'worry', 'be', 'happy') 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t[0]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 	</a:t>
            </a:r>
            <a:r>
              <a:rPr lang="en-US" sz="2600" b="1" kern="1200" dirty="0">
                <a:solidFill>
                  <a:srgbClr val="C00000"/>
                </a:solidFill>
                <a:latin typeface="Courier" pitchFamily="49" charset="0"/>
              </a:rPr>
              <a:t># indexing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"don't"</a:t>
            </a:r>
            <a:r>
              <a:rPr lang="en-US" sz="2600" b="1" dirty="0">
                <a:solidFill>
                  <a:srgbClr val="0070C0"/>
                </a:solidFill>
                <a:latin typeface="Courier" pitchFamily="49" charset="0"/>
                <a:cs typeface="Arial" pitchFamily="34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t[-1] 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2600" b="1" kern="1200" dirty="0">
                <a:solidFill>
                  <a:srgbClr val="C00000"/>
                </a:solidFill>
                <a:latin typeface="Courier" pitchFamily="49" charset="0"/>
              </a:rPr>
              <a:t># </a:t>
            </a:r>
            <a:r>
              <a:rPr lang="en-US" sz="2600" b="1" kern="1200" dirty="0" err="1">
                <a:solidFill>
                  <a:srgbClr val="C00000"/>
                </a:solidFill>
                <a:latin typeface="Courier" pitchFamily="49" charset="0"/>
              </a:rPr>
              <a:t>backwords</a:t>
            </a:r>
            <a:r>
              <a:rPr lang="en-US" sz="2600" b="1" kern="1200" dirty="0">
                <a:solidFill>
                  <a:srgbClr val="C00000"/>
                </a:solidFill>
                <a:latin typeface="Courier" pitchFamily="49" charset="0"/>
              </a:rPr>
              <a:t> indexing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'happy' 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t[1:3]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	</a:t>
            </a:r>
            <a:r>
              <a:rPr lang="en-US" sz="26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slicing</a:t>
            </a:r>
          </a:p>
          <a:p>
            <a:pPr marL="0" indent="0"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('worry', 'be')</a:t>
            </a:r>
            <a:endParaRPr lang="he-IL" sz="26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752600" y="2438400"/>
            <a:ext cx="1143000" cy="3635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2438400"/>
            <a:ext cx="2743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t[0] =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'do'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kern="1200" dirty="0">
                <a:solidFill>
                  <a:srgbClr val="C00000"/>
                </a:solidFill>
                <a:latin typeface="Courier" pitchFamily="49" charset="0"/>
              </a:rPr>
              <a:t># try to change</a:t>
            </a:r>
          </a:p>
          <a:p>
            <a:pPr marL="0" indent="0">
              <a:buFontTx/>
              <a:buNone/>
              <a:defRPr/>
            </a:pPr>
            <a:r>
              <a:rPr lang="en-US" sz="24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Traceback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(most recent call last):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File "&lt;pyshell#2&gt;", line 1, in &lt;module&gt;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  t[0]='do'</a:t>
            </a:r>
          </a:p>
          <a:p>
            <a:pPr marL="0" indent="0">
              <a:buFontTx/>
              <a:buNone/>
              <a:defRPr/>
            </a:pPr>
            <a:r>
              <a:rPr lang="en-US" sz="24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TypeError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: 'tuple' object does not support item assignment</a:t>
            </a:r>
          </a:p>
          <a:p>
            <a:pPr marL="0" indent="0">
              <a:buFontTx/>
              <a:buNone/>
              <a:defRPr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E43AEF-F262-49A5-8D0F-3EF56E8EB149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b="1" kern="0"/>
              <a:t>Tuples</a:t>
            </a:r>
            <a:r>
              <a:rPr lang="en-US" kern="0"/>
              <a:t> are immutable lists</a:t>
            </a:r>
            <a:endParaRPr lang="he-IL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34321</TotalTime>
  <Words>2263</Words>
  <Application>Microsoft Office PowerPoint</Application>
  <PresentationFormat>On-screen Show (4:3)</PresentationFormat>
  <Paragraphs>569</Paragraphs>
  <Slides>43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Arial</vt:lpstr>
      <vt:lpstr>Arial </vt:lpstr>
      <vt:lpstr>Arial Narrow</vt:lpstr>
      <vt:lpstr>Arial Unicode MS</vt:lpstr>
      <vt:lpstr>Calibri</vt:lpstr>
      <vt:lpstr>Courier</vt:lpstr>
      <vt:lpstr>Courier New</vt:lpstr>
      <vt:lpstr>Helvetica Neue</vt:lpstr>
      <vt:lpstr>inherit</vt:lpstr>
      <vt:lpstr>Monaco</vt:lpstr>
      <vt:lpstr>Segoe UI Semibold</vt:lpstr>
      <vt:lpstr>Times New Roman</vt:lpstr>
      <vt:lpstr>Wingdings</vt:lpstr>
      <vt:lpstr>Default Design</vt:lpstr>
      <vt:lpstr>Custom Design</vt:lpstr>
      <vt:lpstr>PowerPoint Presentation</vt:lpstr>
      <vt:lpstr>PowerPoint Presentation</vt:lpstr>
      <vt:lpstr>Function Definition in Python</vt:lpstr>
      <vt:lpstr>Functions</vt:lpstr>
      <vt:lpstr>PowerPoint Presentation</vt:lpstr>
      <vt:lpstr>Mutable vs. Immutable</vt:lpstr>
      <vt:lpstr>Tuples are immutable lists</vt:lpstr>
      <vt:lpstr>Tuples are immutable lists</vt:lpstr>
      <vt:lpstr>PowerPoint Presentation</vt:lpstr>
      <vt:lpstr>Tuples are immutable lists</vt:lpstr>
      <vt:lpstr>Python’s types: Mutable vs. Immutable</vt:lpstr>
      <vt:lpstr>PowerPoint Presentation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Dictionary Methods</vt:lpstr>
      <vt:lpstr>More Dictionary Methods</vt:lpstr>
      <vt:lpstr>BONUS: Dictionary Views (New in 3.7)</vt:lpstr>
      <vt:lpstr>Example: Frequency Counter</vt:lpstr>
      <vt:lpstr>Frequency Counter</vt:lpstr>
      <vt:lpstr>Frequency Counter (get(k,0) version)</vt:lpstr>
      <vt:lpstr>Frequency Counter</vt:lpstr>
      <vt:lpstr>Print by keys order</vt:lpstr>
      <vt:lpstr>Print by values order</vt:lpstr>
      <vt:lpstr>More about dictionaries… Hash Functions</vt:lpstr>
      <vt:lpstr>More about dictionaries… Sorting Dictionaries</vt:lpstr>
      <vt:lpstr>More about dictionaries… Sorting Dictionaries</vt:lpstr>
      <vt:lpstr>More about dictionaries… Sorting Dictionaries</vt:lpstr>
      <vt:lpstr>PowerPoint Presentation</vt:lpstr>
      <vt:lpstr>PowerPoint Presentation</vt:lpstr>
      <vt:lpstr>PowerPoint Presentation</vt:lpstr>
      <vt:lpstr>PowerPoint Presentation</vt:lpstr>
      <vt:lpstr>Print most popular words -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Lecture 4</dc:title>
  <dc:creator>Dvir Netanely</dc:creator>
  <cp:lastModifiedBy>LENOVO</cp:lastModifiedBy>
  <cp:revision>2012</cp:revision>
  <dcterms:created xsi:type="dcterms:W3CDTF">2007-03-25T12:09:30Z</dcterms:created>
  <dcterms:modified xsi:type="dcterms:W3CDTF">2019-11-11T06:13:01Z</dcterms:modified>
</cp:coreProperties>
</file>