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2"/>
  </p:notesMasterIdLst>
  <p:handoutMasterIdLst>
    <p:handoutMasterId r:id="rId63"/>
  </p:handoutMasterIdLst>
  <p:sldIdLst>
    <p:sldId id="663" r:id="rId3"/>
    <p:sldId id="698" r:id="rId4"/>
    <p:sldId id="699" r:id="rId5"/>
    <p:sldId id="688" r:id="rId6"/>
    <p:sldId id="689" r:id="rId7"/>
    <p:sldId id="668" r:id="rId8"/>
    <p:sldId id="669" r:id="rId9"/>
    <p:sldId id="687" r:id="rId10"/>
    <p:sldId id="680" r:id="rId11"/>
    <p:sldId id="670" r:id="rId12"/>
    <p:sldId id="671" r:id="rId13"/>
    <p:sldId id="702" r:id="rId14"/>
    <p:sldId id="672" r:id="rId15"/>
    <p:sldId id="677" r:id="rId16"/>
    <p:sldId id="673" r:id="rId17"/>
    <p:sldId id="682" r:id="rId18"/>
    <p:sldId id="681" r:id="rId19"/>
    <p:sldId id="676" r:id="rId20"/>
    <p:sldId id="674" r:id="rId21"/>
    <p:sldId id="683" r:id="rId22"/>
    <p:sldId id="679" r:id="rId23"/>
    <p:sldId id="684" r:id="rId24"/>
    <p:sldId id="622" r:id="rId25"/>
    <p:sldId id="623" r:id="rId26"/>
    <p:sldId id="624" r:id="rId27"/>
    <p:sldId id="625" r:id="rId28"/>
    <p:sldId id="637" r:id="rId29"/>
    <p:sldId id="639" r:id="rId30"/>
    <p:sldId id="642" r:id="rId31"/>
    <p:sldId id="643" r:id="rId32"/>
    <p:sldId id="644" r:id="rId33"/>
    <p:sldId id="658" r:id="rId34"/>
    <p:sldId id="645" r:id="rId35"/>
    <p:sldId id="647" r:id="rId36"/>
    <p:sldId id="648" r:id="rId37"/>
    <p:sldId id="649" r:id="rId38"/>
    <p:sldId id="650" r:id="rId39"/>
    <p:sldId id="659" r:id="rId40"/>
    <p:sldId id="651" r:id="rId41"/>
    <p:sldId id="652" r:id="rId42"/>
    <p:sldId id="653" r:id="rId43"/>
    <p:sldId id="654" r:id="rId44"/>
    <p:sldId id="628" r:id="rId45"/>
    <p:sldId id="693" r:id="rId46"/>
    <p:sldId id="630" r:id="rId47"/>
    <p:sldId id="660" r:id="rId48"/>
    <p:sldId id="661" r:id="rId49"/>
    <p:sldId id="662" r:id="rId50"/>
    <p:sldId id="704" r:id="rId51"/>
    <p:sldId id="634" r:id="rId52"/>
    <p:sldId id="635" r:id="rId53"/>
    <p:sldId id="705" r:id="rId54"/>
    <p:sldId id="706" r:id="rId55"/>
    <p:sldId id="707" r:id="rId56"/>
    <p:sldId id="690" r:id="rId57"/>
    <p:sldId id="696" r:id="rId58"/>
    <p:sldId id="703" r:id="rId59"/>
    <p:sldId id="697" r:id="rId60"/>
    <p:sldId id="636" r:id="rId61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vir Netanel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9900"/>
    <a:srgbClr val="0033CC"/>
    <a:srgbClr val="EA0000"/>
    <a:srgbClr val="009999"/>
    <a:srgbClr val="EE96DB"/>
    <a:srgbClr val="F5C1EA"/>
    <a:srgbClr val="CC0000"/>
    <a:srgbClr val="B2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92109" autoAdjust="0"/>
  </p:normalViewPr>
  <p:slideViewPr>
    <p:cSldViewPr>
      <p:cViewPr varScale="1">
        <p:scale>
          <a:sx n="117" d="100"/>
          <a:sy n="117" d="100"/>
        </p:scale>
        <p:origin x="1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3DFC78-7B82-48DD-B246-5B19617F91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57AEBA-73E1-4C97-BBDA-B835BE1B02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8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67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79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331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solve_quadratic</a:t>
            </a:r>
            <a:r>
              <a:rPr lang="en-US" dirty="0"/>
              <a:t>(a, b, c):</a:t>
            </a:r>
          </a:p>
          <a:p>
            <a:r>
              <a:rPr lang="en-US" dirty="0"/>
              <a:t>    if a ==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ValueError</a:t>
            </a:r>
            <a:r>
              <a:rPr lang="en-US" dirty="0"/>
              <a:t>('Not quadratic')</a:t>
            </a:r>
          </a:p>
          <a:p>
            <a:r>
              <a:rPr lang="en-US" dirty="0"/>
              <a:t>    delta = b ** 2 - 4 * a * c</a:t>
            </a:r>
          </a:p>
          <a:p>
            <a:r>
              <a:rPr lang="en-US" dirty="0"/>
              <a:t>    if delta &lt; 0:</a:t>
            </a:r>
          </a:p>
          <a:p>
            <a:r>
              <a:rPr lang="en-US" dirty="0"/>
              <a:t>        raise </a:t>
            </a:r>
            <a:r>
              <a:rPr lang="en-US" dirty="0" err="1"/>
              <a:t>ValueError</a:t>
            </a:r>
            <a:r>
              <a:rPr lang="en-US" dirty="0"/>
              <a:t>('No real solution')</a:t>
            </a:r>
          </a:p>
          <a:p>
            <a:r>
              <a:rPr lang="en-US" dirty="0"/>
              <a:t>    sol1 = (-b + delta ** 0.5) / (2 * a)</a:t>
            </a:r>
          </a:p>
          <a:p>
            <a:r>
              <a:rPr lang="en-US" dirty="0"/>
              <a:t>    sol2 = (-b - delta ** 0.5) / (2 * a)</a:t>
            </a:r>
          </a:p>
          <a:p>
            <a:r>
              <a:rPr lang="en-US" dirty="0"/>
              <a:t>    return (sol1, sol2) # Possibly sol1 == sol2</a:t>
            </a:r>
          </a:p>
          <a:p>
            <a:endParaRPr lang="en-US" dirty="0"/>
          </a:p>
          <a:p>
            <a:r>
              <a:rPr lang="en-US" dirty="0"/>
              <a:t>print 'START'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a, b, c = 0, 3, 1</a:t>
            </a:r>
          </a:p>
          <a:p>
            <a:r>
              <a:rPr lang="en-US" dirty="0"/>
              <a:t>    s1,s2 = </a:t>
            </a:r>
            <a:r>
              <a:rPr lang="en-US" dirty="0" err="1"/>
              <a:t>solve_quadratic</a:t>
            </a:r>
            <a:r>
              <a:rPr lang="en-US" dirty="0"/>
              <a:t> (a, b, c)</a:t>
            </a:r>
          </a:p>
          <a:p>
            <a:r>
              <a:rPr lang="en-US" dirty="0"/>
              <a:t>    print s1,s2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 "Problem !"</a:t>
            </a:r>
          </a:p>
          <a:p>
            <a:r>
              <a:rPr lang="en-US" dirty="0"/>
              <a:t>print 'Next commands'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3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75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5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1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39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0EF9A-AEB5-48A2-8B4F-0A5C3B22E050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1CB-4A84-4088-914B-EEB341CA24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9ABC-34E2-46B6-AEB9-2773D9817787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E466-5E34-43FB-B16C-C1BF593904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5222-BF75-49A8-BB3C-6B7BD0360FD9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683D-3FA0-4AB2-93BC-B7410D151E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BFF58-06DB-4493-9998-2DCB71E3AD1C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B902-DF34-4033-9C77-C3D901DCCC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86AD-87E5-41E5-AB26-4F3149E72E32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8BC6-65AA-448B-9A8E-E79B6B6D6B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D7812-837D-4E82-9429-C11EBD424522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AE0FE-33FF-4B00-BC5C-F6A16FBA0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DEC73-10D8-4E56-A865-E9AF4DA97C33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0C2A-BD64-4F46-9C18-341D36624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D381-4A4F-4D3C-A920-25F8061C2C3D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6873D-98B1-4650-8683-6E805CD537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5132-47AB-4805-A6E7-B0B7DB57A388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AD195-D0EF-4083-B66E-C7F542926F5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E116-87C0-4DA1-B72A-FCB8A4DA0803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CE5F-CE57-415C-9D46-CF9FA673030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5F1A-2B1C-4E02-8A1B-23D6E6A33727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424-0588-4D6F-87EC-E7B9AC7390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097-6BE7-4C4A-8206-CF47FA231C85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CEC2-7AFA-4D53-AB86-EE0295861F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70D1-2DF8-4246-A70F-4D74896100C9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9330-6766-492A-A741-59B3C62871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F350-81C4-4421-9AF6-ED17D59D3FB2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44D-7412-4603-ABD3-399399BE65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5CC6-6355-4D98-B0C9-D8E2E0B517FA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E26F-E756-4A11-B683-CEE1457659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4545-BAB9-49EB-A035-CFA393BCC167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B338-A8E4-402D-AD9A-E0FFA7FD38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535E-1DF3-4526-9908-D8D3B0C4E407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2957-52E9-404E-BC36-454F5CAD00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B749-52CB-49BC-ADBE-EB9E09C9F977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D1DC-247A-4560-BC65-4E856D6F2A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79EED-21B0-49F4-98B4-F9CD02A89B49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0E44-E9F7-428A-9F57-589167CE16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66A3-7EB7-4C86-98C2-106B4BC48DC3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03DD-4EA2-4E50-91BF-7111ED1B497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4DFC-E0DC-4B9F-8D3F-38364631BA75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DA7A-581F-4BAC-A282-9F820CB2E4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32A3E-B4FA-4CB0-8854-CB168EB4429A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BB5-7941-4BF8-860D-95659E9D81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44D0C-A56F-45D5-B587-9F2F7EBEAD3F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6F79-ED90-45A0-94D1-D5A6B20B66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A013F-443F-474A-B337-1C06A9017503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6C19-AC52-4839-8173-358A68E1E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A8DEEB-B6AC-4CB5-996D-EECAD2F9CE11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B224B-4FD0-46A6-BD85-536D183C51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D52048-3255-4830-A3DB-1D4128AC8AA0}" type="datetime1">
              <a:rPr lang="en-US" smtClean="0"/>
              <a:pPr>
                <a:defRPr/>
              </a:pPr>
              <a:t>11/24/19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08DC21-AD9C-4CE9-9F6B-2199E30424A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plex-icons-by-cornmanthe3rd/System-folder-yellow-ic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www.iconarchive.com/show/junior-icons-by-treetog/drive-win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leaf-mimes-icons-by-untergunter/text-x-python-icon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iconarchive.com/show/sleek-xp-basic-icons-by-hopstarter/Document-icon.html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8" y="5181600"/>
            <a:ext cx="83058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5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I/O &amp; </a:t>
            </a:r>
            <a:r>
              <a:rPr lang="en-US" sz="4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Exceptions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2216" y="44196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Opening a connection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600" dirty="0">
                <a:solidFill>
                  <a:schemeClr val="tx1"/>
                </a:solidFill>
              </a:rPr>
              <a:t> returns a file object. </a:t>
            </a: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Most commonly used with two arguments: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(filename, mode)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address of a file.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'r'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- overwrites (“deletes”) prior data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append - adds at </a:t>
            </a:r>
            <a:r>
              <a:rPr lang="en-US" sz="2600" dirty="0">
                <a:solidFill>
                  <a:schemeClr val="tx1"/>
                </a:solidFill>
              </a:rPr>
              <a:t>end of prior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5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Reading a whole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63148" y="1447800"/>
            <a:ext cx="79928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returns a file object</a:t>
            </a:r>
          </a:p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s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reads the entire file, returns its content as a string</a:t>
            </a: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latin typeface="Arial Unicode MS" pitchFamily="34" charset="-128"/>
              </a:rPr>
              <a:t>(s)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file'</a:t>
            </a:r>
            <a:endParaRPr lang="en-US" sz="2000" dirty="0">
              <a:solidFill>
                <a:srgbClr val="0000FF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releases the file lock, frees resources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#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in case the file is located in a different directory 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use the full path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</a:t>
            </a:r>
          </a:p>
          <a:p>
            <a:pPr lvl="0" algn="l" rtl="0"/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&lt;_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io.TextIOWrapper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 name='C:/Users/Desktop/ta5_code/test_file.txt' mode='r' encoding='cp1252'&gt;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10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Note about 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43644" y="1493223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BF89-73E1-4301-A675-28D9015975A7}"/>
              </a:ext>
            </a:extLst>
          </p:cNvPr>
          <p:cNvSpPr txBox="1"/>
          <p:nvPr/>
        </p:nvSpPr>
        <p:spPr>
          <a:xfrm>
            <a:off x="533400" y="2398648"/>
            <a:ext cx="8153400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EA0000"/>
                </a:solidFill>
              </a:rPr>
              <a:t>Be careful when using \ in strings representing file paths  !</a:t>
            </a:r>
          </a:p>
          <a:p>
            <a:pPr algn="l" rtl="0"/>
            <a:r>
              <a:rPr lang="en-US" sz="2400" dirty="0"/>
              <a:t>\ is normally used to indicate control characters. </a:t>
            </a:r>
          </a:p>
          <a:p>
            <a:pPr algn="l" rtl="0"/>
            <a:r>
              <a:rPr lang="en-US" sz="2400" dirty="0"/>
              <a:t>For example '\n' in a string represents a new line!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Alternatives: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'C:/Users/Desktop/ta5_code/test_file.txt'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'C:\\Users\\Desktop\\ta5_code\\test_file.txt'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B050"/>
                </a:solidFill>
                <a:latin typeface="Arial Unicode MS" pitchFamily="34" charset="-128"/>
              </a:rPr>
              <a:t>r'C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:\Users\Desktop\ta5_code\test_file.txt'</a:t>
            </a:r>
            <a:endParaRPr lang="en-US" sz="2400" dirty="0">
              <a:solidFill>
                <a:srgbClr val="00B05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736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Reading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772400" cy="5334001"/>
          </a:xfrm>
        </p:spPr>
        <p:txBody>
          <a:bodyPr/>
          <a:lstStyle/>
          <a:p>
            <a:pPr algn="l" rtl="0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rgbClr val="FF9900"/>
                </a:solidFill>
              </a:rPr>
              <a:t>for</a:t>
            </a:r>
            <a:r>
              <a:rPr lang="en-US" sz="2800" dirty="0">
                <a:solidFill>
                  <a:schemeClr val="tx1"/>
                </a:solidFill>
              </a:rPr>
              <a:t> loop is used to read line after line from a file object:</a:t>
            </a: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r>
              <a:rPr lang="en-US" sz="3000" kern="1200" dirty="0">
                <a:solidFill>
                  <a:prstClr val="black"/>
                </a:solidFill>
              </a:rPr>
              <a:t>Storing read lines as a list of strings:</a:t>
            </a: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0280"/>
              </p:ext>
            </p:extLst>
          </p:nvPr>
        </p:nvGraphicFramePr>
        <p:xfrm>
          <a:off x="2057400" y="2133600"/>
          <a:ext cx="3657600" cy="16764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600" b="0" dirty="0"/>
                        <a:t>f </a:t>
                      </a:r>
                      <a:r>
                        <a:rPr lang="en-US" sz="2600" b="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b="0" dirty="0"/>
                        <a:t> </a:t>
                      </a:r>
                      <a:r>
                        <a:rPr lang="en-US" sz="2600" b="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b="0" dirty="0"/>
                        <a:t>(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b="0" dirty="0"/>
                        <a:t>, 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algn="l" rtl="0" fontAlgn="t"/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b="0" dirty="0"/>
                        <a:t> line </a:t>
                      </a:r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b="0" dirty="0"/>
                        <a:t> f: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  <a:p>
                      <a:pPr lvl="1" algn="l" rtl="0" fontAlgn="t"/>
                      <a:r>
                        <a:rPr lang="en-US" sz="2600" b="0" dirty="0">
                          <a:solidFill>
                            <a:srgbClr val="7030A0"/>
                          </a:solidFill>
                        </a:rPr>
                        <a:t>print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b="0" dirty="0"/>
                        <a:t>line, end=</a:t>
                      </a:r>
                      <a:r>
                        <a:rPr lang="en-US" sz="2600" b="0" dirty="0">
                          <a:solidFill>
                            <a:srgbClr val="00B050"/>
                          </a:solidFill>
                        </a:rPr>
                        <a:t>''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lvl="0" algn="l" rtl="0" fontAlgn="t"/>
                      <a:r>
                        <a:rPr lang="en-US" sz="2600" b="0" dirty="0" err="1"/>
                        <a:t>f.close</a:t>
                      </a:r>
                      <a:r>
                        <a:rPr lang="en-US" sz="2600" b="0" dirty="0"/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6324600" y="5257800"/>
            <a:ext cx="2795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Or… use: </a:t>
            </a:r>
          </a:p>
          <a:p>
            <a:pPr algn="l" rtl="0"/>
            <a:r>
              <a:rPr lang="en-US" sz="2400" dirty="0"/>
              <a:t>lines = </a:t>
            </a:r>
            <a:r>
              <a:rPr lang="en-US" sz="2400" dirty="0" err="1"/>
              <a:t>f.readlines</a:t>
            </a:r>
            <a:r>
              <a:rPr lang="en-US" sz="2400" dirty="0"/>
              <a:t>()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913B7-015D-433E-B357-87340CFBA6D7}"/>
              </a:ext>
            </a:extLst>
          </p:cNvPr>
          <p:cNvSpPr txBox="1"/>
          <p:nvPr/>
        </p:nvSpPr>
        <p:spPr>
          <a:xfrm>
            <a:off x="6476224" y="2507798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1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2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the end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C4C12E-3ABC-4DC5-955D-A7C5244CCC5F}"/>
              </a:ext>
            </a:extLst>
          </p:cNvPr>
          <p:cNvSpPr/>
          <p:nvPr/>
        </p:nvSpPr>
        <p:spPr bwMode="auto">
          <a:xfrm>
            <a:off x="5486012" y="2981366"/>
            <a:ext cx="762000" cy="8478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A300E-C921-4AA9-9C33-2E9A791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98325"/>
              </p:ext>
            </p:extLst>
          </p:nvPr>
        </p:nvGraphicFramePr>
        <p:xfrm>
          <a:off x="2061258" y="4572000"/>
          <a:ext cx="3657600" cy="2072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lines = []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 </a:t>
                      </a: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f:</a:t>
                      </a:r>
                    </a:p>
                    <a:p>
                      <a:pPr marL="457200" lvl="1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lines.append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(line)</a:t>
                      </a:r>
                    </a:p>
                    <a:p>
                      <a:pPr marL="0" lv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f.close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Four common ways for reading from a file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an entire file as single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readline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the next line as a string</a:t>
            </a:r>
          </a:p>
          <a:p>
            <a:pPr lvl="1"/>
            <a:r>
              <a:rPr lang="en-US" dirty="0"/>
              <a:t>Relative to the current file position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readlines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all remaining lines as a list of strings</a:t>
            </a:r>
          </a:p>
          <a:p>
            <a:r>
              <a:rPr lang="en-US" sz="2800" dirty="0"/>
              <a:t>Iterating a file using </a:t>
            </a:r>
            <a:r>
              <a:rPr lang="en-US" sz="2800" b="1" i="1" dirty="0">
                <a:solidFill>
                  <a:srgbClr val="FF6600"/>
                </a:solidFill>
              </a:rPr>
              <a:t>for</a:t>
            </a:r>
            <a:r>
              <a:rPr lang="en-US" sz="2800" dirty="0"/>
              <a:t> loop: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line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f:</a:t>
            </a:r>
          </a:p>
          <a:p>
            <a:pPr lvl="2">
              <a:buNone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8450" y="11430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Read operations advance the file position.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To start reading a file from its beginning, we need to re-open it. 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Remember to close the file using </a:t>
            </a:r>
            <a:r>
              <a:rPr lang="en-US" sz="2600" b="1" dirty="0" err="1">
                <a:solidFill>
                  <a:schemeClr val="tx1"/>
                </a:solidFill>
              </a:rPr>
              <a:t>f.close</a:t>
            </a:r>
            <a:r>
              <a:rPr lang="en-US" sz="2600" dirty="0">
                <a:solidFill>
                  <a:schemeClr val="tx1"/>
                </a:solidFill>
              </a:rPr>
              <a:t>() to free up resources!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In a string, </a:t>
            </a:r>
            <a:r>
              <a:rPr lang="en-US" sz="2600" dirty="0">
                <a:solidFill>
                  <a:srgbClr val="00B050"/>
                </a:solidFill>
              </a:rPr>
              <a:t>'\n'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represents the new line character.</a:t>
            </a:r>
          </a:p>
          <a:p>
            <a:pPr marL="274638" lvl="1" indent="0">
              <a:buNone/>
            </a:pPr>
            <a:endParaRPr lang="en-US" sz="1800" dirty="0">
              <a:solidFill>
                <a:srgbClr val="A52A2A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 line'</a:t>
            </a:r>
            <a:b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endParaRPr lang="en-US" sz="2400" b="1" dirty="0">
              <a:solidFill>
                <a:srgbClr val="000000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 line' 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)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This is a line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Second line</a:t>
            </a:r>
            <a:endParaRPr lang="en-US" sz="2400" b="1" dirty="0">
              <a:solidFill>
                <a:srgbClr val="0033CC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3556"/>
            <a:ext cx="9144000" cy="6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Parsing a text file – </a:t>
            </a:r>
            <a:r>
              <a:rPr lang="en-US" b="1" dirty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 text file and breaking every line to fields based on some predefined format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splits a string to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returns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447423"/>
            <a:ext cx="6629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hangingPunct="0"/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topeka</a:t>
            </a:r>
            <a:r>
              <a:rPr lang="he-IL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kansas city,wichita,</a:t>
            </a:r>
            <a:r>
              <a:rPr lang="en-GB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he-IL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hangingPunct="0"/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itie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he-IL" altLang="he-IL" sz="2000" b="1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.spl</a:t>
            </a:r>
            <a:r>
              <a:rPr kumimoji="0" lang="en-GB" altLang="he-IL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019800" y="4191000"/>
            <a:ext cx="21336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opeka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ansas</a:t>
            </a:r>
            <a:r>
              <a:rPr lang="he-IL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ichita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he-IL" altLang="he-IL" sz="2000" dirty="0">
                <a:solidFill>
                  <a:srgbClr val="0033CC"/>
                </a:solidFill>
              </a:rPr>
              <a:t> </a:t>
            </a:r>
            <a:endParaRPr lang="he-IL" sz="20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5943600"/>
            <a:ext cx="5791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If a delimiter is not specified, the string is split to words separated by a sequence of whitespaces.</a:t>
            </a:r>
            <a:endParaRPr lang="he-IL" sz="20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 flipV="1">
            <a:off x="4038600" y="4543668"/>
            <a:ext cx="685800" cy="145617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62" y="35369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Parsing a text file – strip(), </a:t>
            </a:r>
            <a:r>
              <a:rPr lang="en-US" dirty="0" err="1"/>
              <a:t>rstrip</a:t>
            </a:r>
            <a:r>
              <a:rPr lang="en-US" dirty="0"/>
              <a:t>(), </a:t>
            </a:r>
            <a:r>
              <a:rPr lang="en-US" dirty="0" err="1"/>
              <a:t>lstrip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9362"/>
            <a:ext cx="8388350" cy="5548638"/>
          </a:xfrm>
        </p:spPr>
        <p:txBody>
          <a:bodyPr>
            <a:noAutofit/>
          </a:bodyPr>
          <a:lstStyle/>
          <a:p>
            <a:pPr algn="l" rtl="0">
              <a:spcAft>
                <a:spcPts val="10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strip()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remove unwanted characters from both sides of the string.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Courier"/>
              </a:rPr>
              <a:t>	</a:t>
            </a: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spacious   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'spacious'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&gt;&gt;&gt;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'www.example.com'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comwz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'example'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26525" y="3784699"/>
            <a:ext cx="8319025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 eaLnBrk="0" hangingPunct="0">
              <a:spcBef>
                <a:spcPct val="20000"/>
              </a:spcBef>
              <a:spcAft>
                <a:spcPts val="1000"/>
              </a:spcAft>
              <a:buFontTx/>
              <a:buChar char="•"/>
            </a:pPr>
            <a:r>
              <a:rPr lang="en-US" sz="2800" kern="0" dirty="0"/>
              <a:t>The string method </a:t>
            </a:r>
            <a:r>
              <a:rPr lang="en-US" sz="2800" b="1" kern="0" dirty="0" err="1"/>
              <a:t>rstrip</a:t>
            </a:r>
            <a:r>
              <a:rPr lang="en-US" sz="2800" b="1" kern="0" dirty="0"/>
              <a:t>()</a:t>
            </a:r>
            <a:r>
              <a:rPr lang="en-US" sz="2800" kern="0" dirty="0"/>
              <a:t> can be used to get rid of trailing newlines (right-strip):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sz="2000" kern="0" dirty="0">
                <a:solidFill>
                  <a:srgbClr val="000000"/>
                </a:solidFill>
              </a:rPr>
              <a:t>lines = [</a:t>
            </a:r>
            <a:r>
              <a:rPr lang="en-US" sz="2000" kern="0" dirty="0">
                <a:solidFill>
                  <a:srgbClr val="228B22"/>
                </a:solidFill>
              </a:rPr>
              <a:t>'this is line 1\n'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'this is line 2\n'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'the end'</a:t>
            </a:r>
            <a:r>
              <a:rPr lang="en-US" sz="2000" kern="0" dirty="0">
                <a:solidFill>
                  <a:srgbClr val="000000"/>
                </a:solidFill>
              </a:rPr>
              <a:t>]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for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FF6600"/>
                </a:solidFill>
              </a:rPr>
              <a:t>in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range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srgbClr val="800080"/>
                </a:solidFill>
                <a:ea typeface="Arial Unicode MS"/>
              </a:rPr>
              <a:t>len</a:t>
            </a:r>
            <a:r>
              <a:rPr lang="en-US" sz="2000" kern="0" dirty="0">
                <a:solidFill>
                  <a:prstClr val="black"/>
                </a:solidFill>
              </a:rPr>
              <a:t>(lines)):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prstClr val="black"/>
                </a:solidFill>
              </a:rPr>
              <a:t>	   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 =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].</a:t>
            </a:r>
            <a:r>
              <a:rPr lang="en-US" sz="2000" kern="0" dirty="0" err="1">
                <a:solidFill>
                  <a:prstClr val="black"/>
                </a:solidFill>
              </a:rPr>
              <a:t>rstrip</a:t>
            </a:r>
            <a:r>
              <a:rPr lang="en-US" sz="2000" kern="0" dirty="0">
                <a:solidFill>
                  <a:prstClr val="black"/>
                </a:solidFill>
              </a:rPr>
              <a:t>()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print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>
                <a:solidFill>
                  <a:srgbClr val="000000"/>
                </a:solidFill>
              </a:rPr>
              <a:t>lines)</a:t>
            </a:r>
            <a:br>
              <a:rPr lang="en-US" sz="2000" kern="0" dirty="0">
                <a:solidFill>
                  <a:srgbClr val="000000"/>
                </a:solidFill>
              </a:rPr>
            </a:br>
            <a:endParaRPr lang="en-US" sz="2000" kern="0" dirty="0">
              <a:solidFill>
                <a:srgbClr val="000000"/>
              </a:solidFill>
            </a:endParaRP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0033CC"/>
                </a:solidFill>
              </a:rPr>
              <a:t>	['this is line 1', 'this is line 2', 'the end']</a:t>
            </a:r>
          </a:p>
        </p:txBody>
      </p:sp>
      <p:sp>
        <p:nvSpPr>
          <p:cNvPr id="5" name="מלבן 4"/>
          <p:cNvSpPr/>
          <p:nvPr/>
        </p:nvSpPr>
        <p:spPr>
          <a:xfrm>
            <a:off x="5638800" y="5637153"/>
            <a:ext cx="3382657" cy="46166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</a:t>
            </a:r>
            <a:r>
              <a:rPr lang="en-US" sz="24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lstrip</a:t>
            </a:r>
            <a:r>
              <a:rPr lang="en-US" sz="24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do? </a:t>
            </a:r>
            <a:endParaRPr lang="he-IL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7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698974"/>
          </a:xfrm>
        </p:spPr>
        <p:txBody>
          <a:bodyPr/>
          <a:lstStyle/>
          <a:p>
            <a:r>
              <a:rPr lang="en-US" dirty="0"/>
              <a:t>Example: Printing word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Print the words appearing in a file sorted by decreasing frequencies (print most frequent word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95400" y="2284512"/>
            <a:ext cx="747104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</a:rPr>
              <a:t>"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  <a:cs typeface="Arial" pitchFamily="34" charset="0"/>
              </a:rPr>
              <a:t>input.txt"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"r"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{}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line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f: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line.</a:t>
            </a:r>
            <a:r>
              <a:rPr lang="en-US" sz="2000" dirty="0" err="1">
                <a:latin typeface="Arial Unicode MS" pitchFamily="34" charset="-128"/>
              </a:rPr>
              <a:t>split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():</a:t>
            </a:r>
          </a:p>
          <a:p>
            <a:pPr lvl="0" algn="l" rtl="0"/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d[word]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0)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1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</a:t>
            </a:r>
          </a:p>
          <a:p>
            <a:pPr lvl="0" algn="l" rtl="0"/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sorted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d.keys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(), key =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reverse = </a:t>
            </a:r>
            <a:r>
              <a:rPr lang="en-US" sz="2000" dirty="0">
                <a:solidFill>
                  <a:srgbClr val="FF9900"/>
                </a:solidFill>
                <a:latin typeface="Arial Unicode MS" pitchFamily="34" charset="-128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 +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 ":"</a:t>
            </a:r>
            <a:r>
              <a:rPr lang="en-US" sz="2000" dirty="0">
                <a:latin typeface="Arial Unicode MS" pitchFamily="34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d[w])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8"/>
              <a:ea typeface="+mn-ea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95400" y="5337672"/>
            <a:ext cx="67322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a: 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and: 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where: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I: 4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output: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99361"/>
            <a:ext cx="2133600" cy="228600"/>
          </a:xfrm>
        </p:spPr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62000" y="2094695"/>
            <a:ext cx="66967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open a file (or create it if no such file exists)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'test_file_3.txt'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"This is a test</a:t>
            </a:r>
            <a:r>
              <a:rPr lang="en-US" dirty="0">
                <a:solidFill>
                  <a:srgbClr val="228B22"/>
                </a:solidFill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newline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'\n'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to write a non-string object, first convert to string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'string'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40)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flush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data to the file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close it,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unlock file, free resources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5305961"/>
            <a:ext cx="394218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'test_file_3.txt'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'r'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print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f.read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This is a test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('string', 40)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Perpetua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Previously on </a:t>
            </a:r>
          </a:p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 for engineers…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Working with variables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>
                <a:cs typeface="Arial" pitchFamily="34" charset="0"/>
              </a:rPr>
              <a:t> Different variable types: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Numbers (</a:t>
            </a:r>
            <a:r>
              <a:rPr lang="en-US" sz="2800" dirty="0">
                <a:solidFill>
                  <a:srgbClr val="7030A0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complex</a:t>
            </a:r>
            <a:r>
              <a:rPr lang="en-US" sz="2800" dirty="0"/>
              <a:t>)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>
                <a:cs typeface="Arial" pitchFamily="34" charset="0"/>
              </a:rPr>
              <a:t> String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List, Tuple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Dictionary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Logic: </a:t>
            </a:r>
            <a:r>
              <a:rPr lang="en-US" sz="2800" i="1" dirty="0">
                <a:solidFill>
                  <a:srgbClr val="FF9900"/>
                </a:solidFill>
              </a:rPr>
              <a:t>if</a:t>
            </a:r>
            <a:r>
              <a:rPr lang="en-US" sz="2800" i="1" dirty="0"/>
              <a:t>-</a:t>
            </a:r>
            <a:r>
              <a:rPr lang="en-US" sz="2800" i="1" dirty="0" err="1">
                <a:solidFill>
                  <a:srgbClr val="FF9900"/>
                </a:solidFill>
              </a:rPr>
              <a:t>elif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else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FF9900"/>
                </a:solidFill>
              </a:rPr>
              <a:t>and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or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not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Loops: </a:t>
            </a:r>
            <a:r>
              <a:rPr lang="en-US" sz="2800" i="1" dirty="0">
                <a:solidFill>
                  <a:srgbClr val="FF9900"/>
                </a:solidFill>
              </a:rPr>
              <a:t>while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9900"/>
                </a:solidFill>
              </a:rPr>
              <a:t>for</a:t>
            </a:r>
            <a:endParaRPr lang="en-US" sz="2800" dirty="0">
              <a:solidFill>
                <a:srgbClr val="FF9900"/>
              </a:solidFill>
            </a:endParaRP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Example: Writing a list of numbers to a text file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025134"/>
            <a:ext cx="8077200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**2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(1,11)]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 List comprehension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i="1" dirty="0">
                <a:solidFill>
                  <a:srgbClr val="C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Generates a list of squares of the numbers 1 – 10</a:t>
            </a:r>
            <a:endParaRPr lang="en-US" altLang="he-IL" sz="2400" i="1" dirty="0">
              <a:solidFill>
                <a:srgbClr val="C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"output.txt"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"w"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f.write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(item) +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"\n"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1581" y="1066800"/>
            <a:ext cx="7616302" cy="5678991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'myfile.txt'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2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lines = </a:t>
            </a:r>
            <a:r>
              <a:rPr lang="en-US" altLang="nl-NL" sz="1600" dirty="0" err="1"/>
              <a:t>f.readlines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2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firstline</a:t>
            </a:r>
            <a:r>
              <a:rPr lang="en-US" altLang="nl-NL" sz="1600" dirty="0"/>
              <a:t> = </a:t>
            </a:r>
            <a:r>
              <a:rPr lang="en-US" altLang="nl-NL" sz="1600" dirty="0" err="1"/>
              <a:t>f.readline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secondline</a:t>
            </a:r>
            <a:r>
              <a:rPr lang="en-US" altLang="nl-NL" sz="1600" dirty="0"/>
              <a:t> = </a:t>
            </a:r>
            <a:r>
              <a:rPr lang="en-US" altLang="nl-NL" sz="1600" dirty="0" err="1"/>
              <a:t>f.readline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>
                <a:solidFill>
                  <a:srgbClr val="FF6600"/>
                </a:solidFill>
              </a:rPr>
              <a:t>for</a:t>
            </a:r>
            <a:r>
              <a:rPr lang="en-US" altLang="nl-NL" sz="1600" dirty="0"/>
              <a:t> l </a:t>
            </a:r>
            <a:r>
              <a:rPr lang="en-US" altLang="nl-NL" sz="1600" dirty="0">
                <a:solidFill>
                  <a:srgbClr val="FF6600"/>
                </a:solidFill>
              </a:rPr>
              <a:t>in</a:t>
            </a:r>
            <a:r>
              <a:rPr lang="en-US" altLang="nl-NL" sz="1600" dirty="0"/>
              <a:t> f: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/>
              <a:t>...     </a:t>
            </a:r>
            <a:r>
              <a:rPr lang="en-US" altLang="nl-NL" sz="1600" dirty="0">
                <a:solidFill>
                  <a:srgbClr val="7030A0"/>
                </a:solidFill>
              </a:rPr>
              <a:t>print</a:t>
            </a:r>
            <a:r>
              <a:rPr lang="en-US" altLang="nl-NL" sz="1600" dirty="0"/>
              <a:t>(</a:t>
            </a:r>
            <a:r>
              <a:rPr lang="en-US" altLang="nl-NL" sz="1600" dirty="0" err="1"/>
              <a:t>l.split</a:t>
            </a:r>
            <a:r>
              <a:rPr lang="en-US" altLang="nl-NL" sz="1600" dirty="0"/>
              <a:t>()[1])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'myoutput.txt'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'w'</a:t>
            </a:r>
            <a:r>
              <a:rPr lang="en-US" altLang="nl-NL" sz="1600" dirty="0"/>
              <a:t>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outf.write</a:t>
            </a:r>
            <a:r>
              <a:rPr lang="en-US" altLang="nl-NL" sz="1600" dirty="0"/>
              <a:t>(</a:t>
            </a:r>
            <a:r>
              <a:rPr lang="en-US" altLang="nl-NL" sz="1600" dirty="0">
                <a:solidFill>
                  <a:srgbClr val="00B050"/>
                </a:solidFill>
              </a:rPr>
              <a:t>'My very own file\n'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outf.close</a:t>
            </a:r>
            <a:r>
              <a:rPr lang="en-US" altLang="nl-NL" sz="1600" dirty="0"/>
              <a:t>()</a:t>
            </a:r>
            <a:endParaRPr lang="nl-NL" altLang="nl-NL" sz="1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37A07E2-94FE-4F84-8C30-DF52FF68E436}"/>
              </a:ext>
            </a:extLst>
          </p:cNvPr>
          <p:cNvSpPr/>
          <p:nvPr/>
        </p:nvSpPr>
        <p:spPr bwMode="auto">
          <a:xfrm rot="10800000">
            <a:off x="3563932" y="1905000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48334-7426-4396-852C-B4CD60A1CF30}"/>
              </a:ext>
            </a:extLst>
          </p:cNvPr>
          <p:cNvSpPr txBox="1"/>
          <p:nvPr/>
        </p:nvSpPr>
        <p:spPr>
          <a:xfrm>
            <a:off x="5105400" y="1581834"/>
            <a:ext cx="29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1" dirty="0">
                <a:solidFill>
                  <a:srgbClr val="C00000"/>
                </a:solidFill>
              </a:rPr>
              <a:t>lines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a list of strings.</a:t>
            </a:r>
          </a:p>
          <a:p>
            <a:pPr algn="l" rtl="0"/>
            <a:r>
              <a:rPr lang="en-US" dirty="0">
                <a:solidFill>
                  <a:srgbClr val="C00000"/>
                </a:solidFill>
              </a:rPr>
              <a:t>Each line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i="1" dirty="0">
                <a:solidFill>
                  <a:srgbClr val="C00000"/>
                </a:solidFill>
              </a:rPr>
              <a:t> is a separate </a:t>
            </a:r>
            <a:r>
              <a:rPr lang="en-US" dirty="0">
                <a:solidFill>
                  <a:srgbClr val="C00000"/>
                </a:solidFill>
              </a:rPr>
              <a:t>string in this list.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5BE62-3A62-4D06-816E-5D70A1ACFAB6}"/>
              </a:ext>
            </a:extLst>
          </p:cNvPr>
          <p:cNvSpPr/>
          <p:nvPr/>
        </p:nvSpPr>
        <p:spPr bwMode="auto">
          <a:xfrm rot="10800000">
            <a:off x="3581400" y="3048000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ACB54-DC23-4509-B8C5-2BEC903905A5}"/>
              </a:ext>
            </a:extLst>
          </p:cNvPr>
          <p:cNvSpPr txBox="1"/>
          <p:nvPr/>
        </p:nvSpPr>
        <p:spPr>
          <a:xfrm>
            <a:off x="5105400" y="2734270"/>
            <a:ext cx="295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1" dirty="0" err="1">
                <a:solidFill>
                  <a:srgbClr val="C00000"/>
                </a:solidFill>
              </a:rPr>
              <a:t>firstline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the first row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as a string, while </a:t>
            </a:r>
            <a:r>
              <a:rPr lang="en-US" b="1" i="1" dirty="0" err="1">
                <a:solidFill>
                  <a:srgbClr val="C00000"/>
                </a:solidFill>
              </a:rPr>
              <a:t>secondline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the second line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b="1" i="1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CDE5D5-72CC-4438-A45D-C59FA508355B}"/>
              </a:ext>
            </a:extLst>
          </p:cNvPr>
          <p:cNvSpPr/>
          <p:nvPr/>
        </p:nvSpPr>
        <p:spPr bwMode="auto">
          <a:xfrm rot="10800000">
            <a:off x="3581400" y="4343399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40E1-5D81-4054-9139-779D67F8326D}"/>
              </a:ext>
            </a:extLst>
          </p:cNvPr>
          <p:cNvSpPr txBox="1"/>
          <p:nvPr/>
        </p:nvSpPr>
        <p:spPr>
          <a:xfrm>
            <a:off x="5105400" y="4029670"/>
            <a:ext cx="29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The second word from each row in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 is printed.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80E54-5E1E-4799-BB95-25634BF91E47}"/>
              </a:ext>
            </a:extLst>
          </p:cNvPr>
          <p:cNvSpPr/>
          <p:nvPr/>
        </p:nvSpPr>
        <p:spPr bwMode="auto">
          <a:xfrm rot="10800000">
            <a:off x="3809999" y="5791199"/>
            <a:ext cx="11430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46D73-0734-41FA-8879-37CCB52C48CF}"/>
              </a:ext>
            </a:extLst>
          </p:cNvPr>
          <p:cNvSpPr txBox="1"/>
          <p:nvPr/>
        </p:nvSpPr>
        <p:spPr>
          <a:xfrm>
            <a:off x="5105400" y="5181600"/>
            <a:ext cx="295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Creates a new txt file (or overwrites, if a file with same name and path exists) with one line in it:</a:t>
            </a:r>
          </a:p>
          <a:p>
            <a:pPr algn="l" rtl="0"/>
            <a:r>
              <a:rPr lang="en-US" dirty="0">
                <a:solidFill>
                  <a:srgbClr val="C00000"/>
                </a:solidFill>
              </a:rPr>
              <a:t>My very own file</a:t>
            </a:r>
          </a:p>
        </p:txBody>
      </p:sp>
    </p:spTree>
    <p:extLst>
      <p:ext uri="{BB962C8B-B14F-4D97-AF65-F5344CB8AC3E}">
        <p14:creationId xmlns:p14="http://schemas.microsoft.com/office/powerpoint/2010/main" val="14975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Exceptions</a:t>
            </a:r>
            <a:endParaRPr lang="he-IL" sz="6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Handling runtime errors</a:t>
            </a:r>
          </a:p>
          <a:p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4D1CB-4A84-4088-914B-EEB341CA24CB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</a:t>
            </a:r>
            <a:endParaRPr lang="he-IL" sz="4000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534400" cy="5149552"/>
          </a:xfrm>
        </p:spPr>
        <p:txBody>
          <a:bodyPr>
            <a:normAutofit/>
          </a:bodyPr>
          <a:lstStyle/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Exceptions are 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run-time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errors.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built-in mechanism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signaling problems at run-time.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detection before the program runs, even if the error is “obvious”.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Unhandled exceptions crash (stop) our programs.</a:t>
            </a: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323528" y="4447237"/>
            <a:ext cx="1440160" cy="1798459"/>
            <a:chOff x="323528" y="4294837"/>
            <a:chExt cx="1440160" cy="179845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71600" y="4941168"/>
              <a:ext cx="792088" cy="1152128"/>
            </a:xfrm>
            <a:prstGeom prst="straightConnector1">
              <a:avLst/>
            </a:prstGeom>
            <a:ln w="31750">
              <a:tailEnd type="stealth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528" y="4294837"/>
              <a:ext cx="1224136" cy="646331"/>
            </a:xfrm>
            <a:prstGeom prst="rect">
              <a:avLst/>
            </a:prstGeom>
            <a:ln w="31750">
              <a:tailEnd type="stealth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b="1" i="1" dirty="0">
                  <a:solidFill>
                    <a:srgbClr val="FF0000"/>
                  </a:solidFill>
                </a:rPr>
                <a:t>Type</a:t>
              </a:r>
              <a:r>
                <a:rPr lang="en-US" dirty="0">
                  <a:solidFill>
                    <a:srgbClr val="FF0000"/>
                  </a:solidFill>
                </a:rPr>
                <a:t> of Exception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304414-FDDE-4E83-B2E5-6861C2CA1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" r="1"/>
          <a:stretch/>
        </p:blipFill>
        <p:spPr>
          <a:xfrm>
            <a:off x="1911096" y="3456398"/>
            <a:ext cx="447468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FACFC-470D-4122-B2AD-9796A786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14" y="5193523"/>
            <a:ext cx="7218386" cy="13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Autofit/>
          </a:bodyPr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 –More Examples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1115616" y="1340768"/>
            <a:ext cx="7272808" cy="2520280"/>
            <a:chOff x="1115616" y="1340768"/>
            <a:chExt cx="7272808" cy="2520280"/>
          </a:xfrm>
        </p:grpSpPr>
        <p:sp>
          <p:nvSpPr>
            <p:cNvPr id="10" name="Rounded Rectangle 9"/>
            <p:cNvSpPr/>
            <p:nvPr/>
          </p:nvSpPr>
          <p:spPr>
            <a:xfrm>
              <a:off x="1115616" y="1340768"/>
              <a:ext cx="7272808" cy="2520280"/>
            </a:xfrm>
            <a:prstGeom prst="roundRect">
              <a:avLst>
                <a:gd name="adj" fmla="val 8352"/>
              </a:avLst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50690" y="3717032"/>
              <a:ext cx="1656184" cy="0"/>
            </a:xfrm>
            <a:prstGeom prst="line">
              <a:avLst/>
            </a:prstGeom>
            <a:ln w="317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"/>
          <p:cNvGrpSpPr/>
          <p:nvPr/>
        </p:nvGrpSpPr>
        <p:grpSpPr>
          <a:xfrm>
            <a:off x="1115616" y="3933056"/>
            <a:ext cx="7272808" cy="2592288"/>
            <a:chOff x="1115616" y="3933056"/>
            <a:chExt cx="7272808" cy="25922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31640" y="6453336"/>
              <a:ext cx="864096" cy="0"/>
            </a:xfrm>
            <a:prstGeom prst="line">
              <a:avLst/>
            </a:prstGeom>
            <a:ln w="317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1115616" y="3933056"/>
              <a:ext cx="7272808" cy="2592288"/>
            </a:xfrm>
            <a:prstGeom prst="roundRect">
              <a:avLst>
                <a:gd name="adj" fmla="val 8352"/>
              </a:avLst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93EB84-6CDC-4016-90BD-41C53529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78426"/>
            <a:ext cx="4391025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4AD2-C6E8-42E9-8A0B-5234CF22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36" y="2416209"/>
            <a:ext cx="6948264" cy="1110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6A6D8-ACE5-4441-9F11-7D2FF8B2A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73" y="4032733"/>
            <a:ext cx="435292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36158-4285-4EEB-9C3A-F52B5154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90" y="5022367"/>
            <a:ext cx="6884842" cy="11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 – Not So Obvious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2"/>
          <a:stretch/>
        </p:blipFill>
        <p:spPr bwMode="auto">
          <a:xfrm>
            <a:off x="1043608" y="3590925"/>
            <a:ext cx="1905000" cy="28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90925"/>
            <a:ext cx="895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E1302-76C3-46E4-819C-8032B648A34D}"/>
              </a:ext>
            </a:extLst>
          </p:cNvPr>
          <p:cNvSpPr txBox="1"/>
          <p:nvPr/>
        </p:nvSpPr>
        <p:spPr>
          <a:xfrm>
            <a:off x="995553" y="1715869"/>
            <a:ext cx="4320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latin typeface="Courier"/>
              </a:rPr>
              <a:t>num = 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input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</a:rPr>
              <a:t>'Number please: '</a:t>
            </a:r>
            <a:r>
              <a:rPr lang="en-US" dirty="0">
                <a:latin typeface="Courier"/>
              </a:rPr>
              <a:t>)</a:t>
            </a:r>
          </a:p>
          <a:p>
            <a:pPr algn="l" rtl="0"/>
            <a:r>
              <a:rPr lang="en-US" dirty="0">
                <a:latin typeface="Courier"/>
              </a:rPr>
              <a:t>num = 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int</a:t>
            </a:r>
            <a:r>
              <a:rPr lang="en-US" dirty="0">
                <a:latin typeface="Courier"/>
              </a:rPr>
              <a:t>(num)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BC291-ADD4-4A55-8D83-60D1E1E8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73" y="3999459"/>
            <a:ext cx="7606127" cy="8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1479848"/>
            <a:ext cx="84582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We can define what happens when an exception occurs (</a:t>
            </a:r>
            <a:r>
              <a:rPr lang="en-US" sz="2200" b="1" u="sng" dirty="0">
                <a:latin typeface="Arial" pitchFamily="34" charset="0"/>
                <a:cs typeface="Arial" pitchFamily="34" charset="0"/>
              </a:rPr>
              <a:t>error handling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that will occur instead of a program crash)</a:t>
            </a: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Wrap your code by a 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structure.</a:t>
            </a: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 Commands in the </a:t>
            </a:r>
            <a:r>
              <a:rPr lang="en-US" sz="22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block are executed</a:t>
            </a:r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If no exception is raised by any command: </a:t>
            </a:r>
            <a:r>
              <a:rPr lang="en-US" dirty="0">
                <a:latin typeface="Arial" pitchFamily="34" charset="0"/>
                <a:cs typeface="Arial" pitchFamily="34" charset="0"/>
              </a:rPr>
              <a:t>Skip the 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dirty="0">
                <a:latin typeface="Arial" pitchFamily="34" charset="0"/>
                <a:cs typeface="Arial" pitchFamily="34" charset="0"/>
              </a:rPr>
              <a:t> block.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If an exception of type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raised by one of the commands in the </a:t>
            </a:r>
            <a:r>
              <a:rPr lang="en-US" b="1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section, leave the </a:t>
            </a:r>
            <a:r>
              <a:rPr lang="en-US" b="1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 and jump to execute the </a:t>
            </a:r>
            <a:r>
              <a:rPr lang="en-US" sz="21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dirty="0">
                <a:latin typeface="Arial" pitchFamily="34" charset="0"/>
                <a:cs typeface="Arial" pitchFamily="34" charset="0"/>
              </a:rPr>
              <a:t> block.</a:t>
            </a: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 Exceptions</a:t>
            </a:r>
            <a:endParaRPr lang="he-IL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120666" cy="13166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5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28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4801-697D-4F8E-8182-B38D44E449ED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4321D-DD2C-41C2-9A25-5B18AC682FB9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0" y="1676400"/>
            <a:ext cx="4038600" cy="2057400"/>
            <a:chOff x="4572000" y="1676400"/>
            <a:chExt cx="4038600" cy="2057400"/>
          </a:xfrm>
        </p:grpSpPr>
        <p:sp>
          <p:nvSpPr>
            <p:cNvPr id="9" name="Explosion 1 8"/>
            <p:cNvSpPr/>
            <p:nvPr/>
          </p:nvSpPr>
          <p:spPr bwMode="auto">
            <a:xfrm>
              <a:off x="4572000" y="1676400"/>
              <a:ext cx="4038600" cy="2057400"/>
            </a:xfrm>
            <a:prstGeom prst="irregularSeal1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l="50000" t="50000" r="50000" b="50000"/>
              </a:path>
              <a:tileRect/>
            </a:gra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438400"/>
              <a:ext cx="2667000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err="1"/>
                <a:t>ZeroDivisionError</a:t>
              </a:r>
              <a:r>
                <a:rPr lang="en-US" sz="2000" b="1" dirty="0"/>
                <a:t>!!!</a:t>
              </a:r>
              <a:endParaRPr lang="he-IL" sz="2000" b="1" dirty="0"/>
            </a:p>
            <a:p>
              <a:endParaRPr lang="he-IL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3304D9-7EB8-4E61-83CF-35722978077C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600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pitchFamily="34" charset="0"/>
              </a:rPr>
              <a:t> I</a:t>
            </a:r>
            <a:r>
              <a:rPr lang="en-US" sz="3200" dirty="0"/>
              <a:t>nput / Output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Keyboard input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Working with Files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/>
              <a:t> Exceptions (Run-time exceptions)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48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352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exception was handled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46EE-058F-4323-80D1-8BEB964E1E62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5814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exception was handled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continue program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C2E5B-87A9-4EC3-BD67-D025AC17839F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048000"/>
            <a:ext cx="8077200" cy="3621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1. The commands in the body of try execute…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exception of type </a:t>
            </a:r>
            <a:r>
              <a:rPr lang="en-US" sz="2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occurs at some command:</a:t>
            </a:r>
          </a:p>
          <a:p>
            <a:pPr marL="594360" lvl="2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Skip the rest of the 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commands.</a:t>
            </a:r>
          </a:p>
          <a:p>
            <a:pPr marL="594360" lvl="2" indent="0" algn="l" rtl="0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2. If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matches </a:t>
            </a:r>
            <a:r>
              <a:rPr lang="en-US" sz="24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25880" lvl="3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the commands in the body of 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4910C"/>
                </a:solidFill>
              </a:rPr>
              <a:t>except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81725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18526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8794-D5B9-4DF3-ADCE-0069B54AC5F8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B333E-CA95-414C-8085-3A1C450A8AE1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9084-0901-4D5E-A310-6F27C0EB05DB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850222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exiting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D62EC-301B-4718-BBBA-AD4AB231410B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63277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exiting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continue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Cloud Callout 8"/>
          <p:cNvSpPr/>
          <p:nvPr/>
        </p:nvSpPr>
        <p:spPr bwMode="auto">
          <a:xfrm>
            <a:off x="5486400" y="1371600"/>
            <a:ext cx="3352800" cy="2590800"/>
          </a:xfrm>
          <a:prstGeom prst="cloudCallout">
            <a:avLst>
              <a:gd name="adj1" fmla="val -82102"/>
              <a:gd name="adj2" fmla="val 20704"/>
            </a:avLst>
          </a:prstGeom>
          <a:noFill/>
          <a:ln w="19050" cap="flat" cmpd="sng" algn="ctr">
            <a:solidFill>
              <a:srgbClr val="B2EE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FF9900"/>
                </a:solidFill>
              </a:rPr>
              <a:t>try</a:t>
            </a:r>
            <a:r>
              <a:rPr lang="en-US" dirty="0"/>
              <a:t> block didn’t raise an exception of type </a:t>
            </a:r>
            <a:r>
              <a:rPr lang="en-US" dirty="0" err="1">
                <a:solidFill>
                  <a:srgbClr val="7030A0"/>
                </a:solidFill>
              </a:rPr>
              <a:t>ZeroDivisionError</a:t>
            </a:r>
            <a:r>
              <a:rPr lang="en-US" dirty="0"/>
              <a:t>, so we don’t enter the </a:t>
            </a:r>
            <a:r>
              <a:rPr lang="en-US" b="1" dirty="0">
                <a:solidFill>
                  <a:srgbClr val="FF9900"/>
                </a:solidFill>
              </a:rPr>
              <a:t>except</a:t>
            </a:r>
            <a:r>
              <a:rPr lang="en-US" dirty="0"/>
              <a:t> block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B4DEA-9036-4B25-9F77-BB7B5B82CB7D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www.macrobusiness.com.au/wp-content/uploads/2011/07/homer-do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0" y="5157192"/>
            <a:ext cx="765720" cy="76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982962"/>
            <a:ext cx="7772400" cy="242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1. The commands in the body of 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execute…</a:t>
            </a:r>
          </a:p>
          <a:p>
            <a:pPr marL="320040" lvl="1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exception of type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occurs at some command:</a:t>
            </a:r>
          </a:p>
          <a:p>
            <a:pPr marL="594360" lvl="2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1. Skip the rest of the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commands.</a:t>
            </a:r>
          </a:p>
          <a:p>
            <a:pPr marL="594360" lvl="2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If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doesn’t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match </a:t>
            </a:r>
            <a:r>
              <a:rPr lang="en-US" sz="24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25880" lvl="3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Exception “goes up” to the caller of </a:t>
            </a:r>
            <a:r>
              <a:rPr lang="en-US" sz="24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325880" lvl="3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If caller doesn’t handle it – program terminates.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try-except Operation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81725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28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A0060-6FA0-4C0C-83F8-E2B7673346B1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Input/Output</a:t>
            </a:r>
            <a:r>
              <a:rPr lang="en-GB" b="1" dirty="0"/>
              <a:t> in 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I/O operations allow our program to interact with its environment by receiving and sending information in various ways.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print</a:t>
            </a:r>
            <a:r>
              <a:rPr lang="en-GB" dirty="0">
                <a:solidFill>
                  <a:schemeClr val="tx1"/>
                </a:solidFill>
              </a:rPr>
              <a:t> command sends output to the screen.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input</a:t>
            </a:r>
            <a:r>
              <a:rPr lang="en-GB" dirty="0">
                <a:solidFill>
                  <a:schemeClr val="tx1"/>
                </a:solidFill>
              </a:rPr>
              <a:t> command receives input from the keyboard.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Returns a </a:t>
            </a:r>
            <a:r>
              <a:rPr lang="en-GB" u="sng" dirty="0">
                <a:solidFill>
                  <a:schemeClr val="tx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containing text typed by the user (the program stops when the user presses ENTER).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can specify a prompt message.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0550C-C254-4F61-AD2D-23D747C890B7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70252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grpSp>
        <p:nvGrpSpPr>
          <p:cNvPr id="12" name="Group 8"/>
          <p:cNvGrpSpPr/>
          <p:nvPr/>
        </p:nvGrpSpPr>
        <p:grpSpPr>
          <a:xfrm>
            <a:off x="4572000" y="1676400"/>
            <a:ext cx="4038600" cy="2057400"/>
            <a:chOff x="4572000" y="1676400"/>
            <a:chExt cx="4038600" cy="2057400"/>
          </a:xfrm>
        </p:grpSpPr>
        <p:sp>
          <p:nvSpPr>
            <p:cNvPr id="13" name="Explosion 1 12"/>
            <p:cNvSpPr/>
            <p:nvPr/>
          </p:nvSpPr>
          <p:spPr bwMode="auto">
            <a:xfrm>
              <a:off x="4572000" y="1676400"/>
              <a:ext cx="4038600" cy="2057400"/>
            </a:xfrm>
            <a:prstGeom prst="irregularSeal1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l="50000" t="50000" r="50000" b="50000"/>
              </a:path>
              <a:tileRect/>
            </a:gra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2438400"/>
              <a:ext cx="2667000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err="1"/>
                <a:t>TypeError</a:t>
              </a:r>
              <a:r>
                <a:rPr lang="en-US" sz="2000" b="1" dirty="0"/>
                <a:t>!!!</a:t>
              </a:r>
              <a:endParaRPr lang="he-IL" sz="2000" b="1" dirty="0"/>
            </a:p>
            <a:p>
              <a:endParaRPr lang="he-IL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280218-572C-4AA0-9E7F-90C41BB43854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9050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print(x/y)</a:t>
            </a:r>
          </a:p>
          <a:p>
            <a:pPr algn="l" rtl="0"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unsupported operand type(s) for /: 'int' and 'str'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12" name="Cloud Callout 11"/>
          <p:cNvSpPr/>
          <p:nvPr/>
        </p:nvSpPr>
        <p:spPr bwMode="auto">
          <a:xfrm>
            <a:off x="5486400" y="1371600"/>
            <a:ext cx="3352800" cy="2590800"/>
          </a:xfrm>
          <a:prstGeom prst="cloudCallout">
            <a:avLst>
              <a:gd name="adj1" fmla="val -82102"/>
              <a:gd name="adj2" fmla="val 20704"/>
            </a:avLst>
          </a:prstGeom>
          <a:noFill/>
          <a:ln w="19050" cap="flat" cmpd="sng" algn="ctr">
            <a:solidFill>
              <a:srgbClr val="B2EE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b="1" dirty="0"/>
              <a:t>except</a:t>
            </a:r>
            <a:r>
              <a:rPr lang="en-US" dirty="0"/>
              <a:t> block doesn’t handle </a:t>
            </a:r>
            <a:r>
              <a:rPr lang="en-US" dirty="0" err="1"/>
              <a:t>TypeError</a:t>
            </a:r>
            <a:r>
              <a:rPr lang="en-US" dirty="0"/>
              <a:t>, so the exception is not handled and the program stops.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C8D8B-4D10-4468-AA74-6E833A645885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using try/except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786776-CDEC-48F8-B855-9DC35C2406E0}"/>
              </a:ext>
            </a:extLst>
          </p:cNvPr>
          <p:cNvSpPr/>
          <p:nvPr/>
        </p:nvSpPr>
        <p:spPr>
          <a:xfrm>
            <a:off x="1219200" y="1524000"/>
            <a:ext cx="685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 please: 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'Bad number... try again'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+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'**2 ='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num**2)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EA94-5EEF-4AFF-9CF1-180A1566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95800"/>
            <a:ext cx="3200400" cy="18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Handling Different Exceptions Differently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Something dangerous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TypeError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type error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index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all other types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519808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Actually, why not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catch and ignore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all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exception types?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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Our program would never terminate due to error.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 But we’d also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miss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run-time problems and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logical errors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Several Exception Types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4" y="1484784"/>
            <a:ext cx="7538974" cy="13976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miley Face 2"/>
          <p:cNvSpPr/>
          <p:nvPr/>
        </p:nvSpPr>
        <p:spPr>
          <a:xfrm>
            <a:off x="1115616" y="3645024"/>
            <a:ext cx="720080" cy="720080"/>
          </a:xfrm>
          <a:prstGeom prst="smileyFac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" name="Smiley Face 9"/>
          <p:cNvSpPr/>
          <p:nvPr/>
        </p:nvSpPr>
        <p:spPr>
          <a:xfrm>
            <a:off x="1115616" y="4581128"/>
            <a:ext cx="720080" cy="720080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25400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7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en-US" dirty="0"/>
              <a:t> code is always executed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5503333" y="2842419"/>
            <a:ext cx="2590800" cy="2133600"/>
          </a:xfrm>
          <a:prstGeom prst="leftArrow">
            <a:avLst/>
          </a:prstGeom>
          <a:noFill/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block will be executed! </a:t>
            </a:r>
            <a:endParaRPr lang="he-IL" dirty="0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31813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838200" y="4648200"/>
            <a:ext cx="3962400" cy="18288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54864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AC94C-994A-4EB9-8A53-B645B724EE8F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  <a:endParaRPr 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try/except/finally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5638800" y="3276600"/>
            <a:ext cx="2590800" cy="2133600"/>
          </a:xfrm>
          <a:prstGeom prst="leftArrow">
            <a:avLst/>
          </a:prstGeom>
          <a:noFill/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close will be executed! 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4648200"/>
            <a:ext cx="3962400" cy="18288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3095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914400" y="57912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0ADD5-6311-49E1-A556-CB71D9A7FE62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  <a:endParaRPr 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try/except/finally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4648199"/>
            <a:ext cx="5715000" cy="2029599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38800" y="3276600"/>
            <a:ext cx="2590800" cy="2133600"/>
          </a:xfrm>
          <a:prstGeom prst="leftArrow">
            <a:avLst/>
          </a:prstGeom>
          <a:solidFill>
            <a:schemeClr val="bg1"/>
          </a:solidFill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close will be executed! 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52578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E322E-0AFD-40DB-B440-C3CBDCE1D2CB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959B3-2988-4007-A88D-A91C6A6D1648}"/>
              </a:ext>
            </a:extLst>
          </p:cNvPr>
          <p:cNvSpPr/>
          <p:nvPr/>
        </p:nvSpPr>
        <p:spPr>
          <a:xfrm>
            <a:off x="868166" y="4646474"/>
            <a:ext cx="5685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try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try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 finally close!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print(x/y)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/: 'int' and 'str'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can YOU raise an exception?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 dirty="0"/>
          </a:p>
        </p:txBody>
      </p:sp>
      <p:pic>
        <p:nvPicPr>
          <p:cNvPr id="4" name="Picture 2" descr="Image result for you">
            <a:extLst>
              <a:ext uri="{FF2B5EF4-FFF2-40B4-BE49-F238E27FC236}">
                <a16:creationId xmlns:a16="http://schemas.microsoft.com/office/drawing/2014/main" id="{9AD8EEF7-5842-4B54-AB10-234F9F40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371600"/>
            <a:ext cx="38290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1BB62-98CB-4E58-8C06-49CC51A495A2}"/>
              </a:ext>
            </a:extLst>
          </p:cNvPr>
          <p:cNvSpPr txBox="1"/>
          <p:nvPr/>
        </p:nvSpPr>
        <p:spPr>
          <a:xfrm>
            <a:off x="1066800" y="5456583"/>
            <a:ext cx="7467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can you signal something went wrong in your code by </a:t>
            </a:r>
            <a: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 exception ?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b="1" i="1" dirty="0"/>
              <a:t>input</a:t>
            </a:r>
            <a:r>
              <a:rPr lang="en-GB" dirty="0"/>
              <a:t>: Receiving input from the keyboard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85800" y="19812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 </a:t>
            </a:r>
            <a:r>
              <a:rPr lang="en-US" sz="2200" b="1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input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'Please enter a number:'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a number: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"6"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(s)+5)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A90E3-9917-489B-8532-4E3887A3B678}"/>
              </a:ext>
            </a:extLst>
          </p:cNvPr>
          <p:cNvSpPr txBox="1"/>
          <p:nvPr/>
        </p:nvSpPr>
        <p:spPr>
          <a:xfrm>
            <a:off x="4446016" y="2613519"/>
            <a:ext cx="354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08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 Exception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450031"/>
            <a:ext cx="838004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Suppose you write a function, which </a:t>
            </a:r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encounter some error cases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 invalid input ; no solution to equation ; invalid list index.</a:t>
            </a: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Previously, you handled this by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printing an error message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But 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 print.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Raising an exception</a:t>
            </a:r>
            <a:r>
              <a:rPr lang="en-US" sz="2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the more “built-in” way to signal something went wrong in your function.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cannot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this!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raise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stops the code’s execution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signals that specific runtime error was encountered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960DD-0E15-4FC1-8F34-CFDF7685E8D3}"/>
              </a:ext>
            </a:extLst>
          </p:cNvPr>
          <p:cNvSpPr txBox="1"/>
          <p:nvPr/>
        </p:nvSpPr>
        <p:spPr>
          <a:xfrm>
            <a:off x="1940510" y="5407969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some_error_condition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TypeOfException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0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Example 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11560" y="1321370"/>
                <a:ext cx="7772400" cy="514955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 rtl="0"/>
                <a:r>
                  <a:rPr lang="en-US" sz="2200" b="0" dirty="0">
                    <a:cs typeface="Arial" pitchFamily="34" charset="0"/>
                  </a:rPr>
                  <a:t>Find </a:t>
                </a:r>
                <a:r>
                  <a:rPr lang="en-US" sz="2200" b="1" dirty="0">
                    <a:cs typeface="Arial" pitchFamily="34" charset="0"/>
                  </a:rPr>
                  <a:t>real</a:t>
                </a:r>
                <a:r>
                  <a:rPr lang="en-US" sz="2200" b="0" dirty="0">
                    <a:cs typeface="Arial" pitchFamily="34" charset="0"/>
                  </a:rPr>
                  <a:t> solutions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𝑏𝑥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for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 algn="l" rtl="0"/>
                <a:r>
                  <a:rPr lang="en-US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Possible error conditions: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Not a quadratic equation.</a:t>
                </a:r>
              </a:p>
              <a:p>
                <a:pPr lvl="2"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−4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𝑎𝑐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&lt;0</m:t>
                    </m:r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   No real solutions.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lvl="1" algn="l" rtl="0"/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In these cases, we’ll </a:t>
                </a:r>
                <a:r>
                  <a:rPr lang="en-US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raise an exception of type </a:t>
                </a:r>
                <a:r>
                  <a:rPr lang="en-US" sz="2200" dirty="0" err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ValueError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2" algn="l" rtl="0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320040" lvl="1" indent="0" algn="l" rtl="0">
                  <a:buFont typeface="Wingdings 2"/>
                  <a:buNone/>
                </a:pPr>
                <a:endParaRPr lang="en-US" sz="2200" dirty="0">
                  <a:latin typeface="Arial" pitchFamily="34" charset="0"/>
                  <a:cs typeface="Arial" pitchFamily="34" charset="0"/>
                </a:endParaRPr>
              </a:p>
              <a:p>
                <a:pPr lvl="2" algn="l" rtl="0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594360" lvl="2" indent="0" algn="l" rtl="0">
                  <a:buFont typeface="Wingdings 2"/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1051560" lvl="2" indent="-457200" algn="l" rtl="0">
                  <a:buFont typeface="+mj-lt"/>
                  <a:buAutoNum type="arabicPeriod"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he-IL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21370"/>
                <a:ext cx="7772400" cy="5149552"/>
              </a:xfrm>
              <a:prstGeom prst="rect">
                <a:avLst/>
              </a:prstGeom>
              <a:blipFill>
                <a:blip r:embed="rId2"/>
                <a:stretch>
                  <a:fillRect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C3D02F-D4C0-42AE-96FE-D470A9E227B5}"/>
              </a:ext>
            </a:extLst>
          </p:cNvPr>
          <p:cNvSpPr txBox="1"/>
          <p:nvPr/>
        </p:nvSpPr>
        <p:spPr>
          <a:xfrm>
            <a:off x="533400" y="3767078"/>
            <a:ext cx="72635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</p:txBody>
      </p:sp>
    </p:spTree>
    <p:extLst>
      <p:ext uri="{BB962C8B-B14F-4D97-AF65-F5344CB8AC3E}">
        <p14:creationId xmlns:p14="http://schemas.microsoft.com/office/powerpoint/2010/main" val="1244349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Example 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52400" y="1436448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cs typeface="Arial" pitchFamily="34" charset="0"/>
              </a:rPr>
              <a:t>Executing the function with certain inputs will trigger a runtime error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1644069" y="53340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B3E64-ED73-4C00-AA03-7C425A6C4877}"/>
              </a:ext>
            </a:extLst>
          </p:cNvPr>
          <p:cNvSpPr txBox="1"/>
          <p:nvPr/>
        </p:nvSpPr>
        <p:spPr>
          <a:xfrm>
            <a:off x="434939" y="1851183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4153D-716D-4516-81DA-9439709FA087}"/>
              </a:ext>
            </a:extLst>
          </p:cNvPr>
          <p:cNvSpPr/>
          <p:nvPr/>
        </p:nvSpPr>
        <p:spPr>
          <a:xfrm>
            <a:off x="446926" y="4692640"/>
            <a:ext cx="869707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(0,3,4)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(0,3,4)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3, in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endParaRPr 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('Not quadratic')</a:t>
            </a:r>
          </a:p>
          <a:p>
            <a:pPr algn="l" rtl="0"/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Not quadratic</a:t>
            </a:r>
          </a:p>
        </p:txBody>
      </p:sp>
    </p:spTree>
    <p:extLst>
      <p:ext uri="{BB962C8B-B14F-4D97-AF65-F5344CB8AC3E}">
        <p14:creationId xmlns:p14="http://schemas.microsoft.com/office/powerpoint/2010/main" val="278578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Handling exceptions </a:t>
            </a:r>
            <a:r>
              <a:rPr lang="en-US" dirty="0">
                <a:solidFill>
                  <a:schemeClr val="tx1"/>
                </a:solidFill>
              </a:rPr>
              <a:t>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53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219200"/>
            <a:ext cx="7772400" cy="844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buNone/>
            </a:pPr>
            <a:r>
              <a:rPr lang="en-US" sz="2200" dirty="0">
                <a:cs typeface="Arial" pitchFamily="34" charset="0"/>
              </a:rPr>
              <a:t>What if we want to </a:t>
            </a:r>
            <a:r>
              <a:rPr lang="en-US" sz="2200" b="1" dirty="0">
                <a:cs typeface="Arial" pitchFamily="34" charset="0"/>
              </a:rPr>
              <a:t>handle</a:t>
            </a:r>
            <a:r>
              <a:rPr lang="en-US" sz="2200" dirty="0">
                <a:cs typeface="Arial" pitchFamily="34" charset="0"/>
              </a:rPr>
              <a:t> runtime exceptions and then continue running the program (avoid program crashing)?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1644069" y="53340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55A24-EF28-412A-8885-DE6546844D56}"/>
              </a:ext>
            </a:extLst>
          </p:cNvPr>
          <p:cNvSpPr txBox="1"/>
          <p:nvPr/>
        </p:nvSpPr>
        <p:spPr>
          <a:xfrm>
            <a:off x="914400" y="2209800"/>
            <a:ext cx="58625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  <a:p>
            <a:pPr algn="l" rtl="0"/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2,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826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Handling exceptions </a:t>
            </a:r>
            <a:r>
              <a:rPr lang="en-US" dirty="0">
                <a:solidFill>
                  <a:schemeClr val="tx1"/>
                </a:solidFill>
              </a:rPr>
              <a:t>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54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217900" y="4573385"/>
            <a:ext cx="2185214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-0.5 -1.0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commands</a:t>
            </a:r>
            <a:endParaRPr lang="he-IL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E7E96-60D7-4349-B7F4-2E28E164F7F1}"/>
              </a:ext>
            </a:extLst>
          </p:cNvPr>
          <p:cNvSpPr txBox="1"/>
          <p:nvPr/>
        </p:nvSpPr>
        <p:spPr>
          <a:xfrm>
            <a:off x="190502" y="3944675"/>
            <a:ext cx="11095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Output:</a:t>
            </a:r>
            <a:endParaRPr lang="he-IL" sz="20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476F-6728-4F9E-AA23-F0FDB9432097}"/>
              </a:ext>
            </a:extLst>
          </p:cNvPr>
          <p:cNvSpPr txBox="1"/>
          <p:nvPr/>
        </p:nvSpPr>
        <p:spPr>
          <a:xfrm>
            <a:off x="4724400" y="3915395"/>
            <a:ext cx="11095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Output:</a:t>
            </a:r>
            <a:endParaRPr lang="he-IL" sz="20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16C9A-7064-47DF-9B83-82974B09F716}"/>
              </a:ext>
            </a:extLst>
          </p:cNvPr>
          <p:cNvSpPr/>
          <p:nvPr/>
        </p:nvSpPr>
        <p:spPr>
          <a:xfrm>
            <a:off x="152400" y="1527705"/>
            <a:ext cx="457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2,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608DC-7522-49C5-B216-1F7F6BBF7C35}"/>
              </a:ext>
            </a:extLst>
          </p:cNvPr>
          <p:cNvSpPr/>
          <p:nvPr/>
        </p:nvSpPr>
        <p:spPr>
          <a:xfrm>
            <a:off x="4648200" y="1527705"/>
            <a:ext cx="449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0,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9298C-8946-4749-9073-5A337E3F844F}"/>
              </a:ext>
            </a:extLst>
          </p:cNvPr>
          <p:cNvSpPr/>
          <p:nvPr/>
        </p:nvSpPr>
        <p:spPr>
          <a:xfrm>
            <a:off x="4740677" y="4573385"/>
            <a:ext cx="259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Problem!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commands</a:t>
            </a:r>
          </a:p>
        </p:txBody>
      </p:sp>
    </p:spTree>
    <p:extLst>
      <p:ext uri="{BB962C8B-B14F-4D97-AF65-F5344CB8AC3E}">
        <p14:creationId xmlns:p14="http://schemas.microsoft.com/office/powerpoint/2010/main" val="3528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Cleanup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55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519808"/>
            <a:ext cx="807916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 rtl="0"/>
            <a:r>
              <a:rPr lang="en-US" sz="2400" dirty="0">
                <a:latin typeface="Arial" pitchFamily="34" charset="0"/>
                <a:cs typeface="Arial" pitchFamily="34" charset="0"/>
              </a:rPr>
              <a:t>Run-time errors are very common in programs conducting I/O operations</a:t>
            </a:r>
          </a:p>
          <a:p>
            <a:pPr lvl="3" algn="l" rtl="0">
              <a:buClr>
                <a:schemeClr val="accent2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file we try to open does not exist</a:t>
            </a:r>
          </a:p>
          <a:p>
            <a:pPr lvl="3" algn="l" rtl="0">
              <a:buClr>
                <a:schemeClr val="accent2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disk runs out of space while we write to a file</a:t>
            </a:r>
          </a:p>
          <a:p>
            <a:pPr marL="868680" lvl="3" indent="0" algn="l" rtl="0">
              <a:buClr>
                <a:schemeClr val="accent2"/>
              </a:buCl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400" dirty="0">
                <a:latin typeface="Arial" pitchFamily="34" charset="0"/>
                <a:cs typeface="Arial" pitchFamily="34" charset="0"/>
              </a:rPr>
              <a:t>Catching IO-Exceptions allows proper handling of such cases.</a:t>
            </a:r>
          </a:p>
          <a:p>
            <a:pPr lvl="2" algn="l" rt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72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try/except/finally -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3276600" y="3637257"/>
            <a:ext cx="4953000" cy="445806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409698" y="5350543"/>
            <a:ext cx="6438901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Note: Exceptions raised by the </a:t>
            </a:r>
            <a:r>
              <a:rPr lang="en-US" sz="2000" i="1" dirty="0"/>
              <a:t>open</a:t>
            </a:r>
            <a:r>
              <a:rPr lang="en-US" sz="2000" dirty="0"/>
              <a:t> command are not handled in the code above. </a:t>
            </a:r>
            <a:endParaRPr lang="he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C45691-6ADE-496F-8A7A-07E3C4DC1D89}"/>
              </a:ext>
            </a:extLst>
          </p:cNvPr>
          <p:cNvSpPr/>
          <p:nvPr/>
        </p:nvSpPr>
        <p:spPr>
          <a:xfrm>
            <a:off x="838200" y="1997839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'file1.txt'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 for exception handling'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'closing file'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4993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9525000" cy="32004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f = </a:t>
            </a:r>
            <a:r>
              <a:rPr lang="en-US" sz="2000" b="1" dirty="0">
                <a:solidFill>
                  <a:srgbClr val="7030A0"/>
                </a:solidFill>
                <a:effectLst/>
                <a:latin typeface="Courier"/>
              </a:rPr>
              <a:t>None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f = </a:t>
            </a:r>
            <a:r>
              <a:rPr lang="en-US" sz="20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'testfile.txt'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>
                <a:solidFill>
                  <a:srgbClr val="EA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f remains None if open fails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f.write</a:t>
            </a:r>
            <a:r>
              <a:rPr lang="en-US" sz="20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'This is it!!'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20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000" b="1" dirty="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2000" b="1" dirty="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effectLst/>
                <a:latin typeface="Courier"/>
              </a:rPr>
              <a:t>finally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9933"/>
                </a:solidFill>
                <a:effectLst/>
                <a:latin typeface="Courier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f != </a:t>
            </a:r>
            <a:r>
              <a:rPr lang="en-US" sz="2000" b="1" dirty="0">
                <a:solidFill>
                  <a:srgbClr val="7030A0"/>
                </a:solidFill>
                <a:effectLst/>
                <a:latin typeface="Courier"/>
              </a:rPr>
              <a:t>None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700" b="1" dirty="0">
                <a:solidFill>
                  <a:srgbClr val="EA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closing f only if it was successfully opened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	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"/>
              </a:rPr>
              <a:t>f.close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()</a:t>
            </a:r>
            <a:endParaRPr lang="en-US" sz="20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457" y="384048"/>
            <a:ext cx="8222637" cy="1227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finally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/>
              <a:t>always runs at the end…</a:t>
            </a:r>
            <a:br>
              <a:rPr lang="en-US" dirty="0"/>
            </a:br>
            <a:r>
              <a:rPr lang="en-US" dirty="0"/>
              <a:t>used to free resources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334000"/>
            <a:ext cx="65532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T</a:t>
            </a:r>
            <a:r>
              <a:rPr lang="en-US" dirty="0"/>
              <a:t>his </a:t>
            </a:r>
            <a:r>
              <a:rPr lang="en-US" b="1" dirty="0"/>
              <a:t>finally</a:t>
            </a:r>
            <a:r>
              <a:rPr lang="en-US" dirty="0"/>
              <a:t> block always runs after the </a:t>
            </a:r>
            <a:r>
              <a:rPr lang="en-US" b="1" dirty="0"/>
              <a:t>try</a:t>
            </a:r>
            <a:r>
              <a:rPr lang="en-US" dirty="0"/>
              <a:t> block (whether exception was raised or not). Use it to run commands that are always required to run at the end – like closing open files. 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" name="מלבן 1"/>
          <p:cNvSpPr/>
          <p:nvPr/>
        </p:nvSpPr>
        <p:spPr>
          <a:xfrm>
            <a:off x="990600" y="6400800"/>
            <a:ext cx="65532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will use this recipe for handling </a:t>
            </a:r>
            <a:r>
              <a:rPr lang="en-US" dirty="0" err="1"/>
              <a:t>IOErrors</a:t>
            </a:r>
            <a:r>
              <a:rPr lang="en-US" dirty="0"/>
              <a:t> in most cases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FF9900"/>
                </a:solidFill>
              </a:rPr>
              <a:t>with</a:t>
            </a:r>
            <a:r>
              <a:rPr lang="en-US" sz="4000" dirty="0"/>
              <a:t> automatically closes the file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following two code blocks are equivalent: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199" y="2635558"/>
            <a:ext cx="3886201" cy="24622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Note: The code in this page includes error handling for both the </a:t>
            </a:r>
            <a:r>
              <a:rPr lang="en-US" sz="2000" i="1" dirty="0"/>
              <a:t>open</a:t>
            </a:r>
            <a:r>
              <a:rPr lang="en-US" sz="2000" dirty="0"/>
              <a:t> and the following IO commands, and also ensures closing of the opened file. </a:t>
            </a:r>
          </a:p>
          <a:p>
            <a:pPr algn="l" rtl="0"/>
            <a:r>
              <a:rPr lang="en-US" sz="1600" dirty="0">
                <a:solidFill>
                  <a:srgbClr val="EA0000"/>
                </a:solidFill>
              </a:rPr>
              <a:t>USE ONE OF THESE TWO VERSIONS IN REAL LIFE FOR FULL PROTECTION AGAINST IO ERRORS…</a:t>
            </a:r>
            <a:endParaRPr lang="he-IL" sz="1600" dirty="0">
              <a:solidFill>
                <a:srgbClr val="EA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5E9A6-6C29-4210-A03B-BA191833DA91}"/>
              </a:ext>
            </a:extLst>
          </p:cNvPr>
          <p:cNvSpPr/>
          <p:nvPr/>
        </p:nvSpPr>
        <p:spPr>
          <a:xfrm>
            <a:off x="436652" y="2382083"/>
            <a:ext cx="73357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'oops!'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'oops!'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404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chemeClr val="tx1"/>
                </a:solidFill>
              </a:rPr>
              <a:t>Bonus:</a:t>
            </a:r>
            <a:r>
              <a:rPr lang="en-US" sz="3600" dirty="0">
                <a:solidFill>
                  <a:srgbClr val="0E29AE"/>
                </a:solidFill>
              </a:rPr>
              <a:t> </a:t>
            </a:r>
            <a:r>
              <a:rPr lang="en-US" sz="3600" dirty="0">
                <a:solidFill>
                  <a:srgbClr val="F4910C"/>
                </a:solidFill>
              </a:rPr>
              <a:t>Extracting the exception’s error message</a:t>
            </a:r>
            <a:endParaRPr lang="he-IL" sz="3600" dirty="0">
              <a:solidFill>
                <a:srgbClr val="F4910C"/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59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3792" y="1248882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b="0" dirty="0">
                <a:cs typeface="Arial" pitchFamily="34" charset="0"/>
              </a:rPr>
              <a:t>We raised an exception with an error message using raise E(‘</a:t>
            </a:r>
            <a:r>
              <a:rPr lang="en-US" sz="2200" b="0" dirty="0">
                <a:solidFill>
                  <a:srgbClr val="00B050"/>
                </a:solidFill>
                <a:cs typeface="Arial" pitchFamily="34" charset="0"/>
              </a:rPr>
              <a:t>String with more info'</a:t>
            </a:r>
            <a:r>
              <a:rPr lang="en-US" sz="2200" b="0" dirty="0">
                <a:cs typeface="Arial" pitchFamily="34" charset="0"/>
              </a:rPr>
              <a:t>).</a:t>
            </a:r>
          </a:p>
          <a:p>
            <a:pPr marL="320040" lvl="1" indent="0" algn="l" rtl="0">
              <a:buNone/>
            </a:pPr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r>
              <a:rPr lang="en-US" sz="2200" b="1" dirty="0">
                <a:cs typeface="Arial" pitchFamily="34" charset="0"/>
              </a:rPr>
              <a:t>The caller</a:t>
            </a:r>
            <a:r>
              <a:rPr lang="en-US" sz="2200" dirty="0">
                <a:cs typeface="Arial" pitchFamily="34" charset="0"/>
              </a:rPr>
              <a:t> can then extract the string for more info.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335534" y="2060848"/>
            <a:ext cx="6548834" cy="1762810"/>
            <a:chOff x="1335534" y="2060848"/>
            <a:chExt cx="6548834" cy="1762810"/>
          </a:xfrm>
        </p:grpSpPr>
        <p:grpSp>
          <p:nvGrpSpPr>
            <p:cNvPr id="4" name="Group 2"/>
            <p:cNvGrpSpPr/>
            <p:nvPr/>
          </p:nvGrpSpPr>
          <p:grpSpPr>
            <a:xfrm>
              <a:off x="1335534" y="2060848"/>
              <a:ext cx="5684738" cy="1762810"/>
              <a:chOff x="1259632" y="2348880"/>
              <a:chExt cx="5108674" cy="158417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2348880"/>
                <a:ext cx="5108674" cy="147778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331640" y="3645024"/>
                <a:ext cx="4824536" cy="288032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flipH="1">
              <a:off x="6588224" y="2564904"/>
              <a:ext cx="864096" cy="216024"/>
            </a:xfrm>
            <a:prstGeom prst="rightArrow">
              <a:avLst>
                <a:gd name="adj1" fmla="val 50000"/>
                <a:gd name="adj2" fmla="val 1104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7020272" y="3284984"/>
              <a:ext cx="864096" cy="216024"/>
            </a:xfrm>
            <a:prstGeom prst="rightArrow">
              <a:avLst>
                <a:gd name="adj1" fmla="val 50000"/>
                <a:gd name="adj2" fmla="val 1104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7213406" y="5685472"/>
            <a:ext cx="1368152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5854" y="5388903"/>
            <a:ext cx="864096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26" y="5860410"/>
            <a:ext cx="5652146" cy="6927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32174D-32AC-44DA-AF6B-209552973719}"/>
              </a:ext>
            </a:extLst>
          </p:cNvPr>
          <p:cNvSpPr/>
          <p:nvPr/>
        </p:nvSpPr>
        <p:spPr>
          <a:xfrm>
            <a:off x="685800" y="4237672"/>
            <a:ext cx="8276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2, 3, 10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err: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 for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b, c,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35026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File I/O in Python</a:t>
            </a:r>
            <a:endParaRPr lang="he-IL" sz="6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Working with files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4D1CB-4A84-4088-914B-EEB341CA24CB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Computer-File</a:t>
            </a:r>
            <a:r>
              <a:rPr lang="en-US" sz="2800" dirty="0">
                <a:solidFill>
                  <a:schemeClr val="tx1"/>
                </a:solidFill>
              </a:rPr>
              <a:t> is a resource for storing information; A “digital” document</a:t>
            </a:r>
          </a:p>
          <a:p>
            <a:pPr algn="l" rtl="0"/>
            <a:r>
              <a:rPr lang="en-US" sz="2800" dirty="0">
                <a:solidFill>
                  <a:schemeClr val="tx1"/>
                </a:solidFill>
              </a:rPr>
              <a:t>Files are organized in folders (=directories).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Every file has an address (path) in the computer’s file system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b="1" i="1" dirty="0">
                <a:solidFill>
                  <a:schemeClr val="tx1"/>
                </a:solidFill>
              </a:rPr>
              <a:t>C:\Desktop\ta5_code\test_file.txt</a:t>
            </a:r>
          </a:p>
          <a:p>
            <a:pPr algn="l" rtl="0"/>
            <a:r>
              <a:rPr lang="en-US" sz="2800" dirty="0">
                <a:solidFill>
                  <a:schemeClr val="tx1"/>
                </a:solidFill>
              </a:rPr>
              <a:t>The file’s extension represents its content type (txt, exe, mp3, </a:t>
            </a:r>
            <a:r>
              <a:rPr lang="en-US" sz="2800" dirty="0" err="1">
                <a:solidFill>
                  <a:schemeClr val="tx1"/>
                </a:solidFill>
              </a:rPr>
              <a:t>avi</a:t>
            </a:r>
            <a:r>
              <a:rPr lang="en-US" sz="2800" dirty="0">
                <a:solidFill>
                  <a:schemeClr val="tx1"/>
                </a:solidFill>
              </a:rPr>
              <a:t>, jpg)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Text files are composed of a sequence of characters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Binary files store a sequence of bytes representing any type of information (not necessarily encoding for characters)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000" y="10357"/>
            <a:ext cx="1588733" cy="1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 bwMode="auto">
          <a:xfrm>
            <a:off x="2895600" y="4343400"/>
            <a:ext cx="0" cy="685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30" name="Picture 6" descr="drive win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1219200" cy="1219201"/>
          </a:xfrm>
          <a:prstGeom prst="rect">
            <a:avLst/>
          </a:prstGeom>
          <a:noFill/>
        </p:spPr>
      </p:pic>
      <p:pic>
        <p:nvPicPr>
          <p:cNvPr id="1032" name="Picture 8" descr="Document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724400"/>
            <a:ext cx="609600" cy="609601"/>
          </a:xfrm>
          <a:prstGeom prst="rect">
            <a:avLst/>
          </a:prstGeom>
          <a:noFill/>
        </p:spPr>
      </p:pic>
      <p:pic>
        <p:nvPicPr>
          <p:cNvPr id="1034" name="Picture 10" descr="text x python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590800"/>
            <a:ext cx="609600" cy="609601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 bwMode="auto">
          <a:xfrm>
            <a:off x="838200" y="1905000"/>
            <a:ext cx="16933" cy="16002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8200" y="1752600"/>
            <a:ext cx="1447800" cy="838200"/>
            <a:chOff x="1219200" y="2362200"/>
            <a:chExt cx="1447800" cy="83820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855134" y="3048000"/>
            <a:ext cx="1447800" cy="838200"/>
            <a:chOff x="1219200" y="2362200"/>
            <a:chExt cx="1447800" cy="83820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/>
        </p:nvGrpSpPr>
        <p:grpSpPr>
          <a:xfrm>
            <a:off x="1905000" y="3810000"/>
            <a:ext cx="1447800" cy="838200"/>
            <a:chOff x="1219200" y="2362200"/>
            <a:chExt cx="1447800" cy="838200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sp>
        <p:nvSpPr>
          <p:cNvPr id="42" name="TextBox 41"/>
          <p:cNvSpPr txBox="1"/>
          <p:nvPr/>
        </p:nvSpPr>
        <p:spPr>
          <a:xfrm>
            <a:off x="1481577" y="1219200"/>
            <a:ext cx="598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C:\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4784" y="2057400"/>
            <a:ext cx="10118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Python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1900" y="3352800"/>
            <a:ext cx="7361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Data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>
            <a:off x="1905000" y="3733800"/>
            <a:ext cx="3175" cy="5556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02500" y="4114800"/>
            <a:ext cx="7361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latin typeface="Courier" pitchFamily="49" charset="0"/>
              </a:rPr>
              <a:t>2019</a:t>
            </a:r>
          </a:p>
        </p:txBody>
      </p:sp>
      <p:cxnSp>
        <p:nvCxnSpPr>
          <p:cNvPr id="54" name="Straight Connector 53"/>
          <p:cNvCxnSpPr>
            <a:endCxn id="1032" idx="1"/>
          </p:cNvCxnSpPr>
          <p:nvPr/>
        </p:nvCxnSpPr>
        <p:spPr bwMode="auto">
          <a:xfrm>
            <a:off x="2895600" y="5029200"/>
            <a:ext cx="6858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52800" y="2743200"/>
            <a:ext cx="2252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analyze_data.py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91000" y="4876800"/>
            <a:ext cx="15632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latin typeface="Courier" pitchFamily="49" charset="0"/>
              </a:rPr>
              <a:t>income.txt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1905000" y="2438400"/>
            <a:ext cx="0" cy="44873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1905000" y="2895600"/>
            <a:ext cx="6858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6600" y="2085800"/>
            <a:ext cx="205216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he-IL" sz="1600" dirty="0">
                <a:solidFill>
                  <a:srgbClr val="FF0000"/>
                </a:solidFill>
              </a:rPr>
              <a:t>)</a:t>
            </a:r>
            <a:r>
              <a:rPr lang="en-US" sz="1600" dirty="0">
                <a:solidFill>
                  <a:srgbClr val="FF0000"/>
                </a:solidFill>
              </a:rPr>
              <a:t>Current directory)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" y="5628382"/>
            <a:ext cx="843904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access the file 'income.txt' from the code inside 'analyze_data.py' we can use: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rgbClr val="0070C0"/>
                </a:solidFill>
              </a:rPr>
              <a:t>Absolute path: 	</a:t>
            </a:r>
            <a:r>
              <a:rPr lang="en-US" b="1" dirty="0">
                <a:latin typeface="Courier" pitchFamily="49" charset="0"/>
              </a:rPr>
              <a:t>C:\Data\2019\income.txt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rgbClr val="0070C0"/>
                </a:solidFill>
              </a:rPr>
              <a:t>Relative path: 	</a:t>
            </a:r>
            <a:r>
              <a:rPr lang="en-US" b="1" dirty="0">
                <a:latin typeface="Courier" pitchFamily="49" charset="0"/>
              </a:rPr>
              <a:t>..\Data\2019\income.txt</a:t>
            </a:r>
            <a:endParaRPr lang="he-IL" b="1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Text files are composed of lines of text.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Every line is composed of a sequence of characters.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The last character on every line is the special ‘end of line’ character (</a:t>
            </a:r>
            <a:r>
              <a:rPr lang="en-US" sz="3000" dirty="0">
                <a:solidFill>
                  <a:srgbClr val="00B050"/>
                </a:solidFill>
              </a:rPr>
              <a:t>'\n'</a:t>
            </a:r>
            <a:r>
              <a:rPr lang="en-US" sz="3000" dirty="0">
                <a:solidFill>
                  <a:schemeClr val="tx1"/>
                </a:solidFill>
              </a:rPr>
              <a:t>), usually hidden by most text editors.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fluxntech.com/Coding/Java/Images/notepad_textfi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623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625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algn="l" rtl="0">
          <a:spcBef>
            <a:spcPct val="5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49161</TotalTime>
  <Words>4749</Words>
  <Application>Microsoft Macintosh PowerPoint</Application>
  <PresentationFormat>On-screen Show (4:3)</PresentationFormat>
  <Paragraphs>854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Arial Unicode MS</vt:lpstr>
      <vt:lpstr>Arial</vt:lpstr>
      <vt:lpstr>Arial Narrow</vt:lpstr>
      <vt:lpstr>Calibri</vt:lpstr>
      <vt:lpstr>Cambria Math</vt:lpstr>
      <vt:lpstr>Courier</vt:lpstr>
      <vt:lpstr>Courier New</vt:lpstr>
      <vt:lpstr>Franklin Gothic Book</vt:lpstr>
      <vt:lpstr>Perpetua</vt:lpstr>
      <vt:lpstr>Segoe UI Semibold</vt:lpstr>
      <vt:lpstr>Times New Roman</vt:lpstr>
      <vt:lpstr>Wingdings</vt:lpstr>
      <vt:lpstr>Wingdings 2</vt:lpstr>
      <vt:lpstr>Default Design</vt:lpstr>
      <vt:lpstr>Custom Design</vt:lpstr>
      <vt:lpstr>PowerPoint Presentation</vt:lpstr>
      <vt:lpstr>PowerPoint Presentation</vt:lpstr>
      <vt:lpstr>PowerPoint Presentation</vt:lpstr>
      <vt:lpstr>Input/Output in Python</vt:lpstr>
      <vt:lpstr>input: Receiving input from the keyboard</vt:lpstr>
      <vt:lpstr>File I/O in Python</vt:lpstr>
      <vt:lpstr>File and Folders</vt:lpstr>
      <vt:lpstr>The file system hierarchy</vt:lpstr>
      <vt:lpstr>Text files</vt:lpstr>
      <vt:lpstr>Opening a connection to a file</vt:lpstr>
      <vt:lpstr>Reading a whole file</vt:lpstr>
      <vt:lpstr>Note about \</vt:lpstr>
      <vt:lpstr>Reading line by line</vt:lpstr>
      <vt:lpstr>Four common ways for reading from a file</vt:lpstr>
      <vt:lpstr>Remarks</vt:lpstr>
      <vt:lpstr>Parsing a text file – split()</vt:lpstr>
      <vt:lpstr>Parsing a text file – strip(), rstrip(), lstrip()</vt:lpstr>
      <vt:lpstr>Example: Printing word frequencies</vt:lpstr>
      <vt:lpstr>File output: writing to a file</vt:lpstr>
      <vt:lpstr>Example: Writing a list of numbers to a text file</vt:lpstr>
      <vt:lpstr>Summary</vt:lpstr>
      <vt:lpstr>Exceptions</vt:lpstr>
      <vt:lpstr>Exceptions</vt:lpstr>
      <vt:lpstr>Exceptions –More Examples</vt:lpstr>
      <vt:lpstr>Exceptions – Not So Obvious</vt:lpstr>
      <vt:lpstr>Handling Exceptions</vt:lpstr>
      <vt:lpstr>Try/Except – example 1</vt:lpstr>
      <vt:lpstr>Try/Except – example 1</vt:lpstr>
      <vt:lpstr>Try/Except – example 1</vt:lpstr>
      <vt:lpstr>Try/Except – example 1</vt:lpstr>
      <vt:lpstr>Try/Except – example 1</vt:lpstr>
      <vt:lpstr>try-except Operation</vt:lpstr>
      <vt:lpstr>Try/Except – example 2</vt:lpstr>
      <vt:lpstr>Try/Except – example 2</vt:lpstr>
      <vt:lpstr>Try/Except – example 2</vt:lpstr>
      <vt:lpstr>Try/Except – example 2</vt:lpstr>
      <vt:lpstr>Try/Except – example 2</vt:lpstr>
      <vt:lpstr>try-except Operation</vt:lpstr>
      <vt:lpstr>Try/Except – example 3</vt:lpstr>
      <vt:lpstr>Try/Except – example 3</vt:lpstr>
      <vt:lpstr>Try/Except – example 3</vt:lpstr>
      <vt:lpstr>Try/Except – example 3</vt:lpstr>
      <vt:lpstr>Example for using try/except</vt:lpstr>
      <vt:lpstr>Handling Different Exceptions Differently</vt:lpstr>
      <vt:lpstr>Handling Several Exception Types</vt:lpstr>
      <vt:lpstr>finally code is always executed</vt:lpstr>
      <vt:lpstr>try/except/finally </vt:lpstr>
      <vt:lpstr>try/except/finally </vt:lpstr>
      <vt:lpstr>How can YOU raise an exception?</vt:lpstr>
      <vt:lpstr>raise an Exception</vt:lpstr>
      <vt:lpstr>raise Example – Quadratic Equation</vt:lpstr>
      <vt:lpstr>raise Example – Quadratic Equation</vt:lpstr>
      <vt:lpstr>Handling exceptions – Quadratic Equation</vt:lpstr>
      <vt:lpstr>Handling exceptions – Quadratic Equation</vt:lpstr>
      <vt:lpstr>Resource Cleanup</vt:lpstr>
      <vt:lpstr>try/except/finally - Example</vt:lpstr>
      <vt:lpstr>finally always runs at the end… used to free resources</vt:lpstr>
      <vt:lpstr>with automatically closes the file</vt:lpstr>
      <vt:lpstr>Bonus: Extracting the exception’s error message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5</dc:title>
  <dc:creator>Dvir Netanely</dc:creator>
  <cp:lastModifiedBy>LENA DANKIN</cp:lastModifiedBy>
  <cp:revision>2526</cp:revision>
  <dcterms:created xsi:type="dcterms:W3CDTF">2007-03-25T12:09:30Z</dcterms:created>
  <dcterms:modified xsi:type="dcterms:W3CDTF">2019-11-24T13:19:09Z</dcterms:modified>
</cp:coreProperties>
</file>