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78"/>
  </p:notesMasterIdLst>
  <p:handoutMasterIdLst>
    <p:handoutMasterId r:id="rId79"/>
  </p:handoutMasterIdLst>
  <p:sldIdLst>
    <p:sldId id="360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77" r:id="rId33"/>
    <p:sldId id="404" r:id="rId34"/>
    <p:sldId id="405" r:id="rId35"/>
    <p:sldId id="478" r:id="rId36"/>
    <p:sldId id="479" r:id="rId37"/>
    <p:sldId id="480" r:id="rId38"/>
    <p:sldId id="481" r:id="rId39"/>
    <p:sldId id="493" r:id="rId40"/>
    <p:sldId id="494" r:id="rId41"/>
    <p:sldId id="495" r:id="rId42"/>
    <p:sldId id="496" r:id="rId43"/>
    <p:sldId id="497" r:id="rId44"/>
    <p:sldId id="504" r:id="rId45"/>
    <p:sldId id="505" r:id="rId46"/>
    <p:sldId id="498" r:id="rId47"/>
    <p:sldId id="506" r:id="rId48"/>
    <p:sldId id="507" r:id="rId49"/>
    <p:sldId id="482" r:id="rId50"/>
    <p:sldId id="418" r:id="rId51"/>
    <p:sldId id="420" r:id="rId52"/>
    <p:sldId id="421" r:id="rId53"/>
    <p:sldId id="422" r:id="rId54"/>
    <p:sldId id="502" r:id="rId55"/>
    <p:sldId id="486" r:id="rId56"/>
    <p:sldId id="487" r:id="rId57"/>
    <p:sldId id="488" r:id="rId58"/>
    <p:sldId id="489" r:id="rId59"/>
    <p:sldId id="490" r:id="rId60"/>
    <p:sldId id="423" r:id="rId61"/>
    <p:sldId id="424" r:id="rId62"/>
    <p:sldId id="425" r:id="rId63"/>
    <p:sldId id="426" r:id="rId64"/>
    <p:sldId id="427" r:id="rId65"/>
    <p:sldId id="428" r:id="rId66"/>
    <p:sldId id="429" r:id="rId67"/>
    <p:sldId id="430" r:id="rId68"/>
    <p:sldId id="431" r:id="rId69"/>
    <p:sldId id="432" r:id="rId70"/>
    <p:sldId id="433" r:id="rId71"/>
    <p:sldId id="434" r:id="rId72"/>
    <p:sldId id="435" r:id="rId73"/>
    <p:sldId id="436" r:id="rId74"/>
    <p:sldId id="437" r:id="rId75"/>
    <p:sldId id="438" r:id="rId76"/>
    <p:sldId id="503" r:id="rId77"/>
  </p:sldIdLst>
  <p:sldSz cx="9144000" cy="6858000" type="screen4x3"/>
  <p:notesSz cx="6788150" cy="9917113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37B7"/>
    <a:srgbClr val="FF66FF"/>
    <a:srgbClr val="0000FF"/>
    <a:srgbClr val="FF860D"/>
    <a:srgbClr val="0033CC"/>
    <a:srgbClr val="CC0099"/>
    <a:srgbClr val="0099FF"/>
    <a:srgbClr val="FF1515"/>
    <a:srgbClr val="006600"/>
    <a:srgbClr val="00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0" autoAdjust="0"/>
    <p:restoredTop sz="91921" autoAdjust="0"/>
  </p:normalViewPr>
  <p:slideViewPr>
    <p:cSldViewPr>
      <p:cViewPr varScale="1">
        <p:scale>
          <a:sx n="117" d="100"/>
          <a:sy n="117" d="100"/>
        </p:scale>
        <p:origin x="8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6513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99617014-7D69-4270-91A5-B5DCA93A2D0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81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0113"/>
            <a:ext cx="54292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9A8D7C27-D48B-4CC0-A0C5-D64EA5143E1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26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dirty="0">
              <a:latin typeface="Arial" pitchFamily="34" charset="0"/>
            </a:endParaRPr>
          </a:p>
        </p:txBody>
      </p:sp>
      <p:sp>
        <p:nvSpPr>
          <p:cNvPr id="706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0E2D9-541C-47EA-9E0E-C1BDABE2C033}" type="slidenum">
              <a:rPr lang="ar-SA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7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240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8C9B3F-A962-4F80-B7E0-ED43EFB105FA}" type="slidenum">
              <a:rPr lang="ar-SA" smtClean="0">
                <a:latin typeface="Arial" pitchFamily="34" charset="0"/>
              </a:rPr>
              <a:pPr/>
              <a:t>12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337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445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1AD250-A56C-4E86-85C9-95C87DE6D556}" type="slidenum">
              <a:rPr lang="ar-SA" smtClean="0">
                <a:latin typeface="Arial" pitchFamily="34" charset="0"/>
              </a:rPr>
              <a:pPr/>
              <a:t>13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28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54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451713-23CD-4288-A916-0BA19A97D108}" type="slidenum">
              <a:rPr lang="ar-SA" smtClean="0">
                <a:latin typeface="Arial" pitchFamily="34" charset="0"/>
              </a:rPr>
              <a:pPr/>
              <a:t>14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183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65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0AC35-8087-421B-8A1A-DE7714940BE2}" type="slidenum">
              <a:rPr lang="ar-SA" smtClean="0">
                <a:latin typeface="Arial" pitchFamily="34" charset="0"/>
              </a:rPr>
              <a:pPr/>
              <a:t>15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147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75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8C03D-002E-4A71-B926-1AB2FC911D0D}" type="slidenum">
              <a:rPr lang="ar-SA" smtClean="0">
                <a:latin typeface="Arial" pitchFamily="34" charset="0"/>
              </a:rPr>
              <a:pPr/>
              <a:t>16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391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85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B7377F-79D8-45D8-A7AD-293D58043AFB}" type="slidenum">
              <a:rPr lang="ar-SA" smtClean="0">
                <a:latin typeface="Arial" pitchFamily="34" charset="0"/>
              </a:rPr>
              <a:pPr/>
              <a:t>17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834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95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D1439-70C3-4DEA-B000-8EBA2A267654}" type="slidenum">
              <a:rPr lang="ar-SA" smtClean="0">
                <a:latin typeface="Arial" pitchFamily="34" charset="0"/>
              </a:rPr>
              <a:pPr/>
              <a:t>18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416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105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6EF5D3-E574-4624-BF9D-6EA2C6BBD82B}" type="slidenum">
              <a:rPr lang="ar-SA" smtClean="0">
                <a:latin typeface="Arial" pitchFamily="34" charset="0"/>
              </a:rPr>
              <a:pPr/>
              <a:t>19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32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116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239D99-31CF-4A56-9D47-22F1EC17BE88}" type="slidenum">
              <a:rPr lang="ar-SA" smtClean="0">
                <a:latin typeface="Arial" pitchFamily="34" charset="0"/>
              </a:rPr>
              <a:pPr/>
              <a:t>20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36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126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BD7B59-7623-4D9D-BD79-0F7276528FBF}" type="slidenum">
              <a:rPr lang="ar-SA" smtClean="0">
                <a:latin typeface="Arial" pitchFamily="34" charset="0"/>
              </a:rPr>
              <a:pPr/>
              <a:t>21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5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962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AED3E7-0B8E-488C-B1AF-4AB15C6D9F39}" type="slidenum">
              <a:rPr lang="ar-SA" smtClean="0">
                <a:latin typeface="Arial" pitchFamily="34" charset="0"/>
              </a:rPr>
              <a:pPr/>
              <a:t>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115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126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BD7B59-7623-4D9D-BD79-0F7276528FBF}" type="slidenum">
              <a:rPr lang="ar-SA" smtClean="0">
                <a:latin typeface="Arial" pitchFamily="34" charset="0"/>
              </a:rPr>
              <a:pPr/>
              <a:t>22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780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157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E4F0B8-07B4-4907-B00F-C85DD42030BA}" type="slidenum">
              <a:rPr lang="ar-SA" smtClean="0">
                <a:latin typeface="Arial" pitchFamily="34" charset="0"/>
              </a:rPr>
              <a:pPr/>
              <a:t>23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867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167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B921EA-CA18-4CD6-BD27-9AC2FEE75412}" type="slidenum">
              <a:rPr lang="ar-SA" smtClean="0">
                <a:latin typeface="Arial" pitchFamily="34" charset="0"/>
              </a:rPr>
              <a:pPr/>
              <a:t>24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610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177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57458-2E60-4BBB-BF8A-F960B16745E3}" type="slidenum">
              <a:rPr lang="ar-SA" smtClean="0">
                <a:latin typeface="Arial" pitchFamily="34" charset="0"/>
              </a:rPr>
              <a:pPr/>
              <a:t>25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80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1878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5579B6-EA09-4449-A4BA-FFA2D949C476}" type="slidenum">
              <a:rPr lang="ar-SA" smtClean="0">
                <a:latin typeface="Arial" pitchFamily="34" charset="0"/>
              </a:rPr>
              <a:pPr/>
              <a:t>26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6104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9523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E16AC4-A605-48D6-8860-B3F672239B23}" type="slidenum">
              <a:rPr lang="ar-SA" smtClean="0">
                <a:latin typeface="Arial" pitchFamily="34" charset="0"/>
              </a:rPr>
              <a:pPr/>
              <a:t>27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711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983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692B3-C2D6-4C39-BC90-EFB67D304C0A}" type="slidenum">
              <a:rPr lang="ar-SA" smtClean="0">
                <a:latin typeface="Arial" pitchFamily="34" charset="0"/>
              </a:rPr>
              <a:pPr/>
              <a:t>28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6892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CF0AB-8B77-43F1-AAA0-38AEAFA5E21C}" type="slidenum">
              <a:rPr lang="he-IL" altLang="en-US" smtClean="0">
                <a:latin typeface="Arial" pitchFamily="34" charset="0"/>
              </a:rPr>
              <a:pPr/>
              <a:t>29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57762" cy="3719512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08525"/>
            <a:ext cx="4975225" cy="4464050"/>
          </a:xfrm>
          <a:noFill/>
          <a:ln/>
        </p:spPr>
        <p:txBody>
          <a:bodyPr/>
          <a:lstStyle/>
          <a:p>
            <a:endParaRPr lang="he-IL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3562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39732D-154D-4FBB-BC93-8809BBE54080}" type="slidenum">
              <a:rPr lang="he-IL" altLang="en-US" smtClean="0">
                <a:latin typeface="Arial" pitchFamily="34" charset="0"/>
              </a:rPr>
              <a:pPr/>
              <a:t>30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57762" cy="3719512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08525"/>
            <a:ext cx="4975225" cy="4464050"/>
          </a:xfrm>
          <a:noFill/>
          <a:ln/>
        </p:spPr>
        <p:txBody>
          <a:bodyPr/>
          <a:lstStyle/>
          <a:p>
            <a:endParaRPr lang="he-IL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455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2288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EFDE1E-7861-410E-B3AE-895EA356707F}" type="slidenum">
              <a:rPr lang="ar-SA" smtClean="0">
                <a:latin typeface="Arial" pitchFamily="34" charset="0"/>
              </a:rPr>
              <a:pPr/>
              <a:t>32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93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9728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DC980-44CC-400C-96AD-25CCF47F32C2}" type="slidenum">
              <a:rPr lang="ar-SA" smtClean="0">
                <a:latin typeface="Arial" pitchFamily="34" charset="0"/>
              </a:rPr>
              <a:pPr/>
              <a:t>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295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239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70682D-1198-42CA-BC9C-89DD095D2F41}" type="slidenum">
              <a:rPr lang="ar-SA" smtClean="0">
                <a:latin typeface="Arial" pitchFamily="34" charset="0"/>
              </a:rPr>
              <a:pPr/>
              <a:t>33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917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310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74A5FC3-6381-4001-B1DF-B4A990ACA78C}" type="slidenum">
              <a:rPr lang="ar-SA" smtClean="0"/>
              <a:pPr eaLnBrk="1" hangingPunct="1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596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321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7D94CE7-CE9C-4460-A6E2-BC41810A746C}" type="slidenum">
              <a:rPr lang="ar-SA" smtClean="0"/>
              <a:pPr eaLnBrk="1" hangingPunct="1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908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321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7C1B3-ECD1-45D0-B722-0F6E7D0470B9}" type="slidenum">
              <a:rPr lang="ar-SA" smtClean="0">
                <a:latin typeface="Arial" pitchFamily="34" charset="0"/>
              </a:rPr>
              <a:pPr/>
              <a:t>49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6979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341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21AB17-763C-4141-9191-E1E29055A940}" type="slidenum">
              <a:rPr lang="ar-SA" smtClean="0">
                <a:latin typeface="Arial" pitchFamily="34" charset="0"/>
              </a:rPr>
              <a:pPr/>
              <a:t>50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9640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351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2051F-DB7F-4535-97D8-1A4C3629DDC6}" type="slidenum">
              <a:rPr lang="ar-SA" smtClean="0">
                <a:latin typeface="Arial" pitchFamily="34" charset="0"/>
              </a:rPr>
              <a:pPr/>
              <a:t>51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9980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361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CFE09C-AE14-488D-B4AD-0C978B627131}" type="slidenum">
              <a:rPr lang="ar-SA" smtClean="0">
                <a:latin typeface="Arial" pitchFamily="34" charset="0"/>
              </a:rPr>
              <a:pPr/>
              <a:t>52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5471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361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CFE09C-AE14-488D-B4AD-0C978B627131}" type="slidenum">
              <a:rPr lang="ar-SA" smtClean="0">
                <a:latin typeface="Arial" pitchFamily="34" charset="0"/>
              </a:rPr>
              <a:pPr/>
              <a:t>53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1241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09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8DF1B3-00DF-4469-B488-24DD6509D9A2}" type="slidenum">
              <a:rPr lang="ar-SA" smtClean="0">
                <a:latin typeface="Arial" pitchFamily="34" charset="0"/>
              </a:rPr>
              <a:pPr/>
              <a:t>63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6051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19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A1CA19-716D-41B0-8E07-51E60F58535B}" type="slidenum">
              <a:rPr lang="ar-SA" smtClean="0">
                <a:latin typeface="Arial" pitchFamily="34" charset="0"/>
              </a:rPr>
              <a:pPr/>
              <a:t>64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104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9933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D4705-586B-4EA3-8D6E-44E2733164B5}" type="slidenum">
              <a:rPr lang="ar-SA" smtClean="0">
                <a:latin typeface="Arial" pitchFamily="34" charset="0"/>
              </a:rPr>
              <a:pPr/>
              <a:t>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2784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29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8EF66E-F7F1-4E37-8153-692F903F8AD1}" type="slidenum">
              <a:rPr lang="ar-SA" smtClean="0">
                <a:latin typeface="Arial" pitchFamily="34" charset="0"/>
              </a:rPr>
              <a:pPr/>
              <a:t>65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4980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39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23A879-4584-4CAD-9F75-C97C08C61B3E}" type="slidenum">
              <a:rPr lang="ar-SA" smtClean="0">
                <a:latin typeface="Arial" pitchFamily="34" charset="0"/>
              </a:rPr>
              <a:pPr/>
              <a:t>66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317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49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12459-1A17-441F-9C5C-5A79D9DBBEB8}" type="slidenum">
              <a:rPr lang="ar-SA" smtClean="0">
                <a:latin typeface="Arial" pitchFamily="34" charset="0"/>
              </a:rPr>
              <a:pPr/>
              <a:t>67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01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60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315526-D5D8-4EA3-BF9F-C2F309B8CF13}" type="slidenum">
              <a:rPr lang="ar-SA" smtClean="0">
                <a:latin typeface="Arial" pitchFamily="34" charset="0"/>
              </a:rPr>
              <a:pPr/>
              <a:t>68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3246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70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027FA-564C-4869-A2FB-DCFF7B6E17ED}" type="slidenum">
              <a:rPr lang="ar-SA" smtClean="0">
                <a:latin typeface="Arial" pitchFamily="34" charset="0"/>
              </a:rPr>
              <a:pPr/>
              <a:t>69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808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80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333FD5-71C0-48CF-A986-66FC9C0D99D9}" type="slidenum">
              <a:rPr lang="ar-SA" smtClean="0">
                <a:latin typeface="Arial" pitchFamily="34" charset="0"/>
              </a:rPr>
              <a:pPr/>
              <a:t>70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8437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90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CE6FE9-38BE-47D0-956F-3F28678D783F}" type="slidenum">
              <a:rPr lang="ar-SA" smtClean="0">
                <a:latin typeface="Arial" pitchFamily="34" charset="0"/>
              </a:rPr>
              <a:pPr/>
              <a:t>71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888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901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B4F919-386B-464D-9C7D-FD32E68D5B23}" type="slidenum">
              <a:rPr lang="ar-SA" smtClean="0">
                <a:latin typeface="Arial" pitchFamily="34" charset="0"/>
              </a:rPr>
              <a:pPr/>
              <a:t>72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1323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911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05C155-256E-4DD7-8448-F7A0746646CF}" type="slidenum">
              <a:rPr lang="ar-SA" smtClean="0">
                <a:latin typeface="Arial" pitchFamily="34" charset="0"/>
              </a:rPr>
              <a:pPr/>
              <a:t>73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396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921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F2D682-CDB4-4B24-B9FE-30A4C7DD59C4}" type="slidenum">
              <a:rPr lang="ar-SA" smtClean="0">
                <a:latin typeface="Arial" pitchFamily="34" charset="0"/>
              </a:rPr>
              <a:pPr/>
              <a:t>74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34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942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4E67FB-2218-4A17-9EDA-AE0034F40A2D}" type="slidenum">
              <a:rPr lang="ar-SA" smtClean="0">
                <a:latin typeface="Arial" pitchFamily="34" charset="0"/>
              </a:rPr>
              <a:pPr/>
              <a:t>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556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9318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7497BD-EA93-45BB-B3F0-04CD4B4D13CA}" type="slidenum">
              <a:rPr lang="ar-SA" smtClean="0">
                <a:latin typeface="Arial" pitchFamily="34" charset="0"/>
              </a:rPr>
              <a:pPr/>
              <a:t>75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251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03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79F7CA-45EA-4493-87F6-D28F1419EFED}" type="slidenum">
              <a:rPr lang="ar-SA" smtClean="0">
                <a:latin typeface="Arial" pitchFamily="34" charset="0"/>
              </a:rPr>
              <a:pPr/>
              <a:t>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069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03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79F7CA-45EA-4493-87F6-D28F1419EFED}" type="slidenum">
              <a:rPr lang="ar-SA" smtClean="0">
                <a:latin typeface="Arial" pitchFamily="34" charset="0"/>
              </a:rPr>
              <a:pPr/>
              <a:t>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50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13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52C88-59E9-4E4A-861B-6CD407283F19}" type="slidenum">
              <a:rPr lang="ar-SA" smtClean="0">
                <a:latin typeface="Arial" pitchFamily="34" charset="0"/>
              </a:rPr>
              <a:pPr/>
              <a:t>10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000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240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8C9B3F-A962-4F80-B7E0-ED43EFB105FA}" type="slidenum">
              <a:rPr lang="ar-SA" smtClean="0">
                <a:latin typeface="Arial" pitchFamily="34" charset="0"/>
              </a:rPr>
              <a:pPr/>
              <a:t>11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6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6BD12-98DE-4A7F-AD20-17E3081894B7}" type="datetime1">
              <a:rPr lang="en-US"/>
              <a:pPr>
                <a:defRPr/>
              </a:pPr>
              <a:t>10/16/19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A0430-E38B-47B7-B674-FA86A8D22FA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34679-849D-4FF7-9F3B-4D47E8AE6793}" type="datetime1">
              <a:rPr lang="en-US"/>
              <a:pPr>
                <a:defRPr/>
              </a:pPr>
              <a:t>10/16/19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0F40A-9FD3-4A72-93F8-D72CC333E93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C5A35-DC7D-4603-A71F-3FB50C6E691C}" type="datetime1">
              <a:rPr lang="en-US"/>
              <a:pPr>
                <a:defRPr/>
              </a:pPr>
              <a:t>10/16/19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DF64C-66E6-415E-A984-7655BBAF452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AAC10-EC86-4F4A-8B90-BA6B8A0E529F}" type="datetime1">
              <a:rPr lang="en-US"/>
              <a:pPr>
                <a:defRPr/>
              </a:pPr>
              <a:t>10/16/19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9A05A-6589-4FD1-8780-CB967152E98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64D44-B54F-41CB-9547-23811BE2C090}" type="datetime1">
              <a:rPr lang="en-US"/>
              <a:pPr>
                <a:defRPr/>
              </a:pPr>
              <a:t>10/16/19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292EB-F213-49BB-92A8-509DD495B51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8476D-1039-4B91-8193-9E834F2C4A09}" type="datetime1">
              <a:rPr lang="en-US"/>
              <a:pPr>
                <a:defRPr/>
              </a:pPr>
              <a:t>10/16/19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4F8D2-86A3-4240-9D17-93CEE4ED145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987D6-2595-4543-B7DD-0DC72D5022E4}" type="datetime1">
              <a:rPr lang="en-US"/>
              <a:pPr>
                <a:defRPr/>
              </a:pPr>
              <a:t>10/16/19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27ECB-259E-4912-88FE-B015FB2D05F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D538E-FB44-497C-AD10-26C53F3FD845}" type="datetime1">
              <a:rPr lang="en-US"/>
              <a:pPr>
                <a:defRPr/>
              </a:pPr>
              <a:t>10/16/19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3AFFB-9764-4A8A-AB84-E7000539585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1EF92-FC00-4B70-95C8-2710938915FD}" type="datetime1">
              <a:rPr lang="en-US"/>
              <a:pPr>
                <a:defRPr/>
              </a:pPr>
              <a:t>10/16/19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7E3D1-59A3-4845-80E6-100479E3818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7277D-9A9A-45A6-B64E-F7AFA276DEB6}" type="datetime1">
              <a:rPr lang="en-US"/>
              <a:pPr>
                <a:defRPr/>
              </a:pPr>
              <a:t>10/16/19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9EFFD-7248-4062-AA35-EFF3729DF09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D8EC9-956B-4F1E-9678-A48FC65C2384}" type="datetime1">
              <a:rPr lang="en-US"/>
              <a:pPr>
                <a:defRPr/>
              </a:pPr>
              <a:t>10/16/19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95D17-033A-4026-B375-1F09BC18AD6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1EA8C-F353-4738-844E-39ADB8286231}" type="datetime1">
              <a:rPr lang="en-US"/>
              <a:pPr>
                <a:defRPr/>
              </a:pPr>
              <a:t>10/16/19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AC56B-1654-4964-A9C9-63BA9CD7F2D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C7500-6449-4C02-A7B4-6D2089C9D625}" type="datetime1">
              <a:rPr lang="en-US"/>
              <a:pPr>
                <a:defRPr/>
              </a:pPr>
              <a:t>10/16/19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E7EEE-E3F9-470F-B8D9-02CB5AA9A26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6CD72-314F-49BD-B720-77E5928EA71D}" type="datetime1">
              <a:rPr lang="en-US"/>
              <a:pPr>
                <a:defRPr/>
              </a:pPr>
              <a:t>10/16/19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403C8-61AB-432F-90F4-E7E4B93B486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3C1AF-4801-484C-88D4-A41FCA0C1F93}" type="datetime1">
              <a:rPr lang="en-US"/>
              <a:pPr>
                <a:defRPr/>
              </a:pPr>
              <a:t>10/16/19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4FA9E-7F67-49BF-8392-834C57265BB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F965B-3242-475B-9CEA-ED51AA6C3D17}" type="datetime1">
              <a:rPr lang="en-US"/>
              <a:pPr>
                <a:defRPr/>
              </a:pPr>
              <a:t>10/16/19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D3179-4633-4231-8EA6-5008C2C9DDE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2AEE2-24DB-4BCC-8D68-64F747B75050}" type="datetime1">
              <a:rPr lang="en-US"/>
              <a:pPr>
                <a:defRPr/>
              </a:pPr>
              <a:t>10/16/19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7BACE-2352-42FC-8CB4-68DE11DA965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FDB2A-FEDB-4D20-BE66-8EA7F4FD62AC}" type="datetime1">
              <a:rPr lang="en-US"/>
              <a:pPr>
                <a:defRPr/>
              </a:pPr>
              <a:t>10/16/19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0D6F4-F265-4DBF-9AFC-494944A4696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5DF81-FD17-47C5-844F-62C22A31ED1E}" type="datetime1">
              <a:rPr lang="en-US"/>
              <a:pPr>
                <a:defRPr/>
              </a:pPr>
              <a:t>10/16/19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EEA9F-C7F9-49AA-8FB4-3EB66D6DA9C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D97C8-0010-4187-8563-3EFE174551CA}" type="datetime1">
              <a:rPr lang="en-US"/>
              <a:pPr>
                <a:defRPr/>
              </a:pPr>
              <a:t>10/16/19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55588-8194-4EB9-BB06-7E91A9801F3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008C8-51C9-4CD2-A94D-D0B6015214A3}" type="datetime1">
              <a:rPr lang="en-US"/>
              <a:pPr>
                <a:defRPr/>
              </a:pPr>
              <a:t>10/16/19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D787A-6204-4255-BB24-C4152069407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74635-C2B1-4449-A50D-6A2E91DD0FE6}" type="datetime1">
              <a:rPr lang="en-US"/>
              <a:pPr>
                <a:defRPr/>
              </a:pPr>
              <a:t>10/16/19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AA0CC-D770-4589-B7C4-DFD0D08E251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EA30F-4DDD-4553-8F65-A49372784956}" type="datetime1">
              <a:rPr lang="en-US"/>
              <a:pPr>
                <a:defRPr/>
              </a:pPr>
              <a:t>10/16/19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5C0B9-866B-4B2F-AE92-624D195C3E1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31CAC-8313-4974-B67C-316C2C9C6A51}" type="datetime1">
              <a:rPr lang="en-US"/>
              <a:pPr>
                <a:defRPr/>
              </a:pPr>
              <a:t>10/16/19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A228E-D771-40C9-8358-027C5FF0520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C9685DB1-4E3A-4827-98C0-CDCBEE583DA8}" type="datetime1">
              <a:rPr lang="en-US"/>
              <a:pPr>
                <a:defRPr/>
              </a:pPr>
              <a:t>10/16/19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AA70E3A-91A5-4A5C-B88C-2BBB802EFB8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CA5FD561-CD20-4CBE-B131-D9BDFA7566C1}" type="datetime1">
              <a:rPr lang="en-US"/>
              <a:pPr>
                <a:defRPr/>
              </a:pPr>
              <a:t>10/16/19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34020AD-E074-4A71-A03F-BF6A8772825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bonacci_number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A1E85-08EA-4B48-B384-7D1D917588D6}" type="slidenum">
              <a:rPr lang="he-IL">
                <a:cs typeface="Arial" pitchFamily="34" charset="0"/>
              </a:rPr>
              <a:pPr>
                <a:defRPr/>
              </a:pPr>
              <a:t>1</a:t>
            </a:fld>
            <a:endParaRPr lang="en-US">
              <a:cs typeface="Arial" pitchFamily="34" charset="0"/>
            </a:endParaRP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419100" y="5312842"/>
            <a:ext cx="8305800" cy="130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en-GB" sz="4800" b="1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Lecture 6</a:t>
            </a:r>
            <a:r>
              <a:rPr lang="en-GB" sz="48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4800" b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Recursion</a:t>
            </a:r>
            <a:endParaRPr lang="en-US" sz="4800" b="1" kern="0" dirty="0">
              <a:solidFill>
                <a:srgbClr val="99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7569" y="4572000"/>
            <a:ext cx="2428871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Fall 2019-2020</a:t>
            </a:r>
          </a:p>
        </p:txBody>
      </p:sp>
      <p:sp>
        <p:nvSpPr>
          <p:cNvPr id="7" name="Title 1"/>
          <p:cNvSpPr>
            <a:spLocks noGrp="1"/>
          </p:cNvSpPr>
          <p:nvPr/>
        </p:nvSpPr>
        <p:spPr bwMode="auto">
          <a:xfrm>
            <a:off x="0" y="1447800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Programming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for Engineers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in </a:t>
            </a:r>
            <a:r>
              <a:rPr lang="en-GB" sz="8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he-IL" sz="8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64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4740552-A31A-4927-AD24-32BDE410F228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B449C7-FF51-4058-B229-8ECAEB7341B4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2514600" y="2331720"/>
            <a:ext cx="23622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133600"/>
            <a:ext cx="8572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25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16" name="Rectangle 3">
            <a:extLst>
              <a:ext uri="{FF2B5EF4-FFF2-40B4-BE49-F238E27FC236}">
                <a16:creationId xmlns:a16="http://schemas.microsoft.com/office/drawing/2014/main" id="{942F99AE-5EC5-485C-9018-E555896E6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</p:spTree>
    <p:extLst>
      <p:ext uri="{BB962C8B-B14F-4D97-AF65-F5344CB8AC3E}">
        <p14:creationId xmlns:p14="http://schemas.microsoft.com/office/powerpoint/2010/main" val="23827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3B1266-CD58-412B-8214-9ED5ED993BF4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914400" y="1371600"/>
            <a:ext cx="22860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7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58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60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61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2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63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64" name="Group 18"/>
          <p:cNvGrpSpPr>
            <a:grpSpLocks/>
          </p:cNvGrpSpPr>
          <p:nvPr/>
        </p:nvGrpSpPr>
        <p:grpSpPr bwMode="auto">
          <a:xfrm>
            <a:off x="2209800" y="3505200"/>
            <a:ext cx="1600200" cy="2286000"/>
            <a:chOff x="3744" y="1200"/>
            <a:chExt cx="1008" cy="1440"/>
          </a:xfrm>
        </p:grpSpPr>
        <p:sp>
          <p:nvSpPr>
            <p:cNvPr id="65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66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factorial(3)</a:t>
              </a:r>
            </a:p>
          </p:txBody>
        </p:sp>
        <p:sp>
          <p:nvSpPr>
            <p:cNvPr id="67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68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9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70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he-IL" altLang="en-US"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22" name="Rectangle 3">
            <a:extLst>
              <a:ext uri="{FF2B5EF4-FFF2-40B4-BE49-F238E27FC236}">
                <a16:creationId xmlns:a16="http://schemas.microsoft.com/office/drawing/2014/main" id="{BB0BD760-049B-4B78-9D9D-5B1B25771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FB4534-3309-4647-AA49-EEB17D6DB5D0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</p:spTree>
    <p:extLst>
      <p:ext uri="{BB962C8B-B14F-4D97-AF65-F5344CB8AC3E}">
        <p14:creationId xmlns:p14="http://schemas.microsoft.com/office/powerpoint/2010/main" val="3090176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A0BE83F0-8B9F-479C-93FD-4DF1E3C1058D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3B1266-CD58-412B-8214-9ED5ED993BF4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762000" y="1676400"/>
            <a:ext cx="17526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21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18"/>
          <p:cNvGrpSpPr>
            <a:grpSpLocks/>
          </p:cNvGrpSpPr>
          <p:nvPr/>
        </p:nvGrpSpPr>
        <p:grpSpPr bwMode="auto">
          <a:xfrm>
            <a:off x="2209800" y="3505200"/>
            <a:ext cx="1600200" cy="2286000"/>
            <a:chOff x="3744" y="1200"/>
            <a:chExt cx="1008" cy="1440"/>
          </a:xfrm>
        </p:grpSpPr>
        <p:sp>
          <p:nvSpPr>
            <p:cNvPr id="30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factorial(3)</a:t>
              </a:r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he-IL" altLang="en-US"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36" name="Rectangle 3">
            <a:extLst>
              <a:ext uri="{FF2B5EF4-FFF2-40B4-BE49-F238E27FC236}">
                <a16:creationId xmlns:a16="http://schemas.microsoft.com/office/drawing/2014/main" id="{2793C5C7-BB2C-480F-97CB-92A43B008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</p:spTree>
    <p:extLst>
      <p:ext uri="{BB962C8B-B14F-4D97-AF65-F5344CB8AC3E}">
        <p14:creationId xmlns:p14="http://schemas.microsoft.com/office/powerpoint/2010/main" val="355745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0D9FEFE5-73CD-4FBB-A44C-3537BE64C46F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037462-BB30-4DC6-8AB4-A3A15A7DB1B9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2514600" y="2325624"/>
            <a:ext cx="23622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133600"/>
            <a:ext cx="8572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2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53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54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56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59" name="Group 18"/>
          <p:cNvGrpSpPr>
            <a:grpSpLocks/>
          </p:cNvGrpSpPr>
          <p:nvPr/>
        </p:nvGrpSpPr>
        <p:grpSpPr bwMode="auto">
          <a:xfrm>
            <a:off x="2209800" y="3505200"/>
            <a:ext cx="1600200" cy="2286000"/>
            <a:chOff x="3744" y="1200"/>
            <a:chExt cx="1008" cy="1440"/>
          </a:xfrm>
        </p:grpSpPr>
        <p:sp>
          <p:nvSpPr>
            <p:cNvPr id="60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61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factorial(3)</a:t>
              </a:r>
            </a:p>
          </p:txBody>
        </p:sp>
        <p:sp>
          <p:nvSpPr>
            <p:cNvPr id="62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63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4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65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3*…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24" name="Rectangle 3">
            <a:extLst>
              <a:ext uri="{FF2B5EF4-FFF2-40B4-BE49-F238E27FC236}">
                <a16:creationId xmlns:a16="http://schemas.microsoft.com/office/drawing/2014/main" id="{D61208E8-92CC-46A5-B25E-89811C4C5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</p:spTree>
    <p:extLst>
      <p:ext uri="{BB962C8B-B14F-4D97-AF65-F5344CB8AC3E}">
        <p14:creationId xmlns:p14="http://schemas.microsoft.com/office/powerpoint/2010/main" val="362548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424E82-B5BB-48F7-8A5B-07158BE6914F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914400" y="1371600"/>
            <a:ext cx="22860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30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31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2209800" y="3505200"/>
            <a:ext cx="1600200" cy="2286000"/>
            <a:chOff x="3744" y="1200"/>
            <a:chExt cx="1008" cy="1440"/>
          </a:xfrm>
        </p:grpSpPr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factorial(3)</a:t>
              </a:r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1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3*…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38920" name="Group 33"/>
          <p:cNvGrpSpPr>
            <a:grpSpLocks/>
          </p:cNvGrpSpPr>
          <p:nvPr/>
        </p:nvGrpSpPr>
        <p:grpSpPr bwMode="auto">
          <a:xfrm>
            <a:off x="3733800" y="3657600"/>
            <a:ext cx="1600200" cy="2286000"/>
            <a:chOff x="3744" y="1200"/>
            <a:chExt cx="1008" cy="1440"/>
          </a:xfrm>
        </p:grpSpPr>
        <p:sp>
          <p:nvSpPr>
            <p:cNvPr id="38921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38922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factorial(2)</a:t>
              </a:r>
            </a:p>
          </p:txBody>
        </p:sp>
        <p:sp>
          <p:nvSpPr>
            <p:cNvPr id="38923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8924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38925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38926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he-IL" altLang="en-US"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43" name="Rectangle 3">
            <a:extLst>
              <a:ext uri="{FF2B5EF4-FFF2-40B4-BE49-F238E27FC236}">
                <a16:creationId xmlns:a16="http://schemas.microsoft.com/office/drawing/2014/main" id="{22E873D2-57CC-4B1A-95B9-DCF2A030D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BEC44B-8930-41A9-B183-A87BBB8DF5E8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</p:spTree>
    <p:extLst>
      <p:ext uri="{BB962C8B-B14F-4D97-AF65-F5344CB8AC3E}">
        <p14:creationId xmlns:p14="http://schemas.microsoft.com/office/powerpoint/2010/main" val="2746411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4E88D6BE-8381-4D0B-BE9F-374B262E2D79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4D15D8-7E09-4108-BAAF-D59F9343A5E3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783336" y="1685544"/>
            <a:ext cx="16764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9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30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31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2209800" y="3505200"/>
            <a:ext cx="1600200" cy="2286000"/>
            <a:chOff x="3744" y="1200"/>
            <a:chExt cx="1008" cy="1440"/>
          </a:xfrm>
        </p:grpSpPr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factorial(3)</a:t>
              </a:r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1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3*…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33"/>
          <p:cNvGrpSpPr>
            <a:grpSpLocks/>
          </p:cNvGrpSpPr>
          <p:nvPr/>
        </p:nvGrpSpPr>
        <p:grpSpPr bwMode="auto">
          <a:xfrm>
            <a:off x="3733800" y="3657600"/>
            <a:ext cx="1600200" cy="2286000"/>
            <a:chOff x="3744" y="1200"/>
            <a:chExt cx="1008" cy="1440"/>
          </a:xfrm>
        </p:grpSpPr>
        <p:sp>
          <p:nvSpPr>
            <p:cNvPr id="44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45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factorial(2)</a:t>
              </a:r>
            </a:p>
          </p:txBody>
        </p:sp>
        <p:sp>
          <p:nvSpPr>
            <p:cNvPr id="46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7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48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9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he-IL" altLang="en-US"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50" name="Rectangle 3">
            <a:extLst>
              <a:ext uri="{FF2B5EF4-FFF2-40B4-BE49-F238E27FC236}">
                <a16:creationId xmlns:a16="http://schemas.microsoft.com/office/drawing/2014/main" id="{391DDFB2-B834-4A2D-A632-08C4E5199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</p:spTree>
    <p:extLst>
      <p:ext uri="{BB962C8B-B14F-4D97-AF65-F5344CB8AC3E}">
        <p14:creationId xmlns:p14="http://schemas.microsoft.com/office/powerpoint/2010/main" val="3637827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AB31160E-9F06-4606-9155-43BE204925FE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950923-5EB0-46F5-BA0B-D46219D27107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2514600" y="2331720"/>
            <a:ext cx="23622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133600"/>
            <a:ext cx="8572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32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38" name="Group 18"/>
          <p:cNvGrpSpPr>
            <a:grpSpLocks/>
          </p:cNvGrpSpPr>
          <p:nvPr/>
        </p:nvGrpSpPr>
        <p:grpSpPr bwMode="auto">
          <a:xfrm>
            <a:off x="2209800" y="3505200"/>
            <a:ext cx="1600200" cy="2286000"/>
            <a:chOff x="3744" y="1200"/>
            <a:chExt cx="1008" cy="1440"/>
          </a:xfrm>
        </p:grpSpPr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factorial(3)</a:t>
              </a: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2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3*…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45" name="Group 33"/>
          <p:cNvGrpSpPr>
            <a:grpSpLocks/>
          </p:cNvGrpSpPr>
          <p:nvPr/>
        </p:nvGrpSpPr>
        <p:grpSpPr bwMode="auto">
          <a:xfrm>
            <a:off x="3733800" y="3657600"/>
            <a:ext cx="1600200" cy="2286000"/>
            <a:chOff x="3744" y="1200"/>
            <a:chExt cx="1008" cy="1440"/>
          </a:xfrm>
        </p:grpSpPr>
        <p:sp>
          <p:nvSpPr>
            <p:cNvPr id="46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47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factorial(2)</a:t>
              </a:r>
            </a:p>
          </p:txBody>
        </p:sp>
        <p:sp>
          <p:nvSpPr>
            <p:cNvPr id="48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9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50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51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2*…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52" name="Rectangle 3">
            <a:extLst>
              <a:ext uri="{FF2B5EF4-FFF2-40B4-BE49-F238E27FC236}">
                <a16:creationId xmlns:a16="http://schemas.microsoft.com/office/drawing/2014/main" id="{FFCF49D3-D60E-487D-94C2-52869BF66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</p:spTree>
    <p:extLst>
      <p:ext uri="{BB962C8B-B14F-4D97-AF65-F5344CB8AC3E}">
        <p14:creationId xmlns:p14="http://schemas.microsoft.com/office/powerpoint/2010/main" val="335814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237AA3-ADC8-4497-9A56-1F344A36EC72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914400" y="1371600"/>
            <a:ext cx="23622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37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38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0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18"/>
          <p:cNvGrpSpPr>
            <a:grpSpLocks/>
          </p:cNvGrpSpPr>
          <p:nvPr/>
        </p:nvGrpSpPr>
        <p:grpSpPr bwMode="auto">
          <a:xfrm>
            <a:off x="2209800" y="3505200"/>
            <a:ext cx="1600200" cy="2286000"/>
            <a:chOff x="3744" y="1200"/>
            <a:chExt cx="1008" cy="1440"/>
          </a:xfrm>
        </p:grpSpPr>
        <p:sp>
          <p:nvSpPr>
            <p:cNvPr id="44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45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factorial(3)</a:t>
              </a:r>
            </a:p>
          </p:txBody>
        </p:sp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7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3*…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50" name="Group 33"/>
          <p:cNvGrpSpPr>
            <a:grpSpLocks/>
          </p:cNvGrpSpPr>
          <p:nvPr/>
        </p:nvGrpSpPr>
        <p:grpSpPr bwMode="auto">
          <a:xfrm>
            <a:off x="3733800" y="3657600"/>
            <a:ext cx="1600200" cy="2286000"/>
            <a:chOff x="3744" y="1200"/>
            <a:chExt cx="1008" cy="1440"/>
          </a:xfrm>
        </p:grpSpPr>
        <p:sp>
          <p:nvSpPr>
            <p:cNvPr id="51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52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factorial(2)</a:t>
              </a:r>
            </a:p>
          </p:txBody>
        </p:sp>
        <p:sp>
          <p:nvSpPr>
            <p:cNvPr id="53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54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55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56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2*…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33"/>
          <p:cNvGrpSpPr>
            <a:grpSpLocks/>
          </p:cNvGrpSpPr>
          <p:nvPr/>
        </p:nvGrpSpPr>
        <p:grpSpPr bwMode="auto">
          <a:xfrm>
            <a:off x="5257800" y="3840956"/>
            <a:ext cx="1600200" cy="2286000"/>
            <a:chOff x="3744" y="1200"/>
            <a:chExt cx="1008" cy="1440"/>
          </a:xfrm>
        </p:grpSpPr>
        <p:sp>
          <p:nvSpPr>
            <p:cNvPr id="58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59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 dirty="0">
                  <a:latin typeface="Tahoma" pitchFamily="34" charset="0"/>
                  <a:cs typeface="Arial" pitchFamily="34" charset="0"/>
                </a:rPr>
                <a:t>factorial(1)</a:t>
              </a:r>
            </a:p>
          </p:txBody>
        </p:sp>
        <p:sp>
          <p:nvSpPr>
            <p:cNvPr id="60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61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latin typeface="Tahoma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2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63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he-IL" altLang="en-US"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64" name="Rectangle 3">
            <a:extLst>
              <a:ext uri="{FF2B5EF4-FFF2-40B4-BE49-F238E27FC236}">
                <a16:creationId xmlns:a16="http://schemas.microsoft.com/office/drawing/2014/main" id="{85812395-C866-4307-BBB0-714235DD7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11DA49-773C-4F96-8BEF-79BD9D68A3D6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</p:spTree>
    <p:extLst>
      <p:ext uri="{BB962C8B-B14F-4D97-AF65-F5344CB8AC3E}">
        <p14:creationId xmlns:p14="http://schemas.microsoft.com/office/powerpoint/2010/main" val="1864040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7378B113-ABB8-4124-B4F9-DB9125D0F2FF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6CE89C-3637-4F42-AF0F-AECFCBDCAA02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798576" y="1685544"/>
            <a:ext cx="16764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37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38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0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18"/>
          <p:cNvGrpSpPr>
            <a:grpSpLocks/>
          </p:cNvGrpSpPr>
          <p:nvPr/>
        </p:nvGrpSpPr>
        <p:grpSpPr bwMode="auto">
          <a:xfrm>
            <a:off x="2209800" y="3505200"/>
            <a:ext cx="1600200" cy="2286000"/>
            <a:chOff x="3744" y="1200"/>
            <a:chExt cx="1008" cy="1440"/>
          </a:xfrm>
        </p:grpSpPr>
        <p:sp>
          <p:nvSpPr>
            <p:cNvPr id="44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45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factorial(3)</a:t>
              </a:r>
            </a:p>
          </p:txBody>
        </p:sp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7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3*…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50" name="Group 33"/>
          <p:cNvGrpSpPr>
            <a:grpSpLocks/>
          </p:cNvGrpSpPr>
          <p:nvPr/>
        </p:nvGrpSpPr>
        <p:grpSpPr bwMode="auto">
          <a:xfrm>
            <a:off x="3733800" y="3657600"/>
            <a:ext cx="1600200" cy="2286000"/>
            <a:chOff x="3744" y="1200"/>
            <a:chExt cx="1008" cy="1440"/>
          </a:xfrm>
        </p:grpSpPr>
        <p:sp>
          <p:nvSpPr>
            <p:cNvPr id="51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52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factorial(2)</a:t>
              </a:r>
            </a:p>
          </p:txBody>
        </p:sp>
        <p:sp>
          <p:nvSpPr>
            <p:cNvPr id="53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54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55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56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2*…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33"/>
          <p:cNvGrpSpPr>
            <a:grpSpLocks/>
          </p:cNvGrpSpPr>
          <p:nvPr/>
        </p:nvGrpSpPr>
        <p:grpSpPr bwMode="auto">
          <a:xfrm>
            <a:off x="5257800" y="3840956"/>
            <a:ext cx="1600200" cy="2286000"/>
            <a:chOff x="3744" y="1200"/>
            <a:chExt cx="1008" cy="1440"/>
          </a:xfrm>
        </p:grpSpPr>
        <p:sp>
          <p:nvSpPr>
            <p:cNvPr id="58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59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 dirty="0">
                  <a:latin typeface="Tahoma" pitchFamily="34" charset="0"/>
                  <a:cs typeface="Arial" pitchFamily="34" charset="0"/>
                </a:rPr>
                <a:t>factorial(1)</a:t>
              </a:r>
            </a:p>
          </p:txBody>
        </p:sp>
        <p:sp>
          <p:nvSpPr>
            <p:cNvPr id="60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61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latin typeface="Tahoma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2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63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he-IL" altLang="en-US"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64" name="Rectangle 3">
            <a:extLst>
              <a:ext uri="{FF2B5EF4-FFF2-40B4-BE49-F238E27FC236}">
                <a16:creationId xmlns:a16="http://schemas.microsoft.com/office/drawing/2014/main" id="{E5C26B85-B786-4D2E-A577-4DA63171B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</p:spTree>
    <p:extLst>
      <p:ext uri="{BB962C8B-B14F-4D97-AF65-F5344CB8AC3E}">
        <p14:creationId xmlns:p14="http://schemas.microsoft.com/office/powerpoint/2010/main" val="1072267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34795646-98D6-4909-815A-EA6888F5D6C3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B3376D-60A2-4FEC-800A-EDE390AEDBDA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514600" y="2325624"/>
            <a:ext cx="23622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133600"/>
            <a:ext cx="8572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9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40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41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42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46" name="Group 18"/>
          <p:cNvGrpSpPr>
            <a:grpSpLocks/>
          </p:cNvGrpSpPr>
          <p:nvPr/>
        </p:nvGrpSpPr>
        <p:grpSpPr bwMode="auto">
          <a:xfrm>
            <a:off x="2209800" y="3505200"/>
            <a:ext cx="1600200" cy="2286000"/>
            <a:chOff x="3744" y="1200"/>
            <a:chExt cx="1008" cy="1440"/>
          </a:xfrm>
        </p:grpSpPr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48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factorial(3)</a:t>
              </a:r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50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3*…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oup 33"/>
          <p:cNvGrpSpPr>
            <a:grpSpLocks/>
          </p:cNvGrpSpPr>
          <p:nvPr/>
        </p:nvGrpSpPr>
        <p:grpSpPr bwMode="auto">
          <a:xfrm>
            <a:off x="3733800" y="3657600"/>
            <a:ext cx="1600200" cy="2286000"/>
            <a:chOff x="3744" y="1200"/>
            <a:chExt cx="1008" cy="1440"/>
          </a:xfrm>
        </p:grpSpPr>
        <p:sp>
          <p:nvSpPr>
            <p:cNvPr id="54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55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factorial(2)</a:t>
              </a:r>
            </a:p>
          </p:txBody>
        </p:sp>
        <p:sp>
          <p:nvSpPr>
            <p:cNvPr id="56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57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58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59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2*…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33"/>
          <p:cNvGrpSpPr>
            <a:grpSpLocks/>
          </p:cNvGrpSpPr>
          <p:nvPr/>
        </p:nvGrpSpPr>
        <p:grpSpPr bwMode="auto">
          <a:xfrm>
            <a:off x="5257800" y="3840956"/>
            <a:ext cx="1600200" cy="2286000"/>
            <a:chOff x="3744" y="1200"/>
            <a:chExt cx="1008" cy="1440"/>
          </a:xfrm>
        </p:grpSpPr>
        <p:sp>
          <p:nvSpPr>
            <p:cNvPr id="61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62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 dirty="0">
                  <a:latin typeface="Tahoma" pitchFamily="34" charset="0"/>
                  <a:cs typeface="Arial" pitchFamily="34" charset="0"/>
                </a:rPr>
                <a:t>factorial(1)</a:t>
              </a:r>
            </a:p>
          </p:txBody>
        </p:sp>
        <p:sp>
          <p:nvSpPr>
            <p:cNvPr id="63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64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latin typeface="Tahoma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5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66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1*…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67" name="Rectangle 3">
            <a:extLst>
              <a:ext uri="{FF2B5EF4-FFF2-40B4-BE49-F238E27FC236}">
                <a16:creationId xmlns:a16="http://schemas.microsoft.com/office/drawing/2014/main" id="{A472CB8B-5A01-4B96-8030-2F6D43D02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</p:spTree>
    <p:extLst>
      <p:ext uri="{BB962C8B-B14F-4D97-AF65-F5344CB8AC3E}">
        <p14:creationId xmlns:p14="http://schemas.microsoft.com/office/powerpoint/2010/main" val="346397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3295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Function calls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6532"/>
            <a:ext cx="8229600" cy="621269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chemeClr val="tx1"/>
                </a:solidFill>
              </a:rPr>
              <a:t>What happens when a function calls another functions ?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AC56B-1654-4964-A9C9-63BA9CD7F2DC}" type="slidenum">
              <a:rPr lang="ar-SA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53381" y="4805195"/>
            <a:ext cx="12954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start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start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start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done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done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done</a:t>
            </a:r>
            <a:endParaRPr lang="he-IL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486400" y="3048000"/>
            <a:ext cx="2438400" cy="3680430"/>
            <a:chOff x="5486400" y="3048000"/>
            <a:chExt cx="2438400" cy="3680430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5486400" y="3048000"/>
              <a:ext cx="0" cy="27432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>
              <a:off x="7924800" y="3048000"/>
              <a:ext cx="0" cy="27432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auto">
            <a:xfrm flipH="1">
              <a:off x="5486400" y="5791200"/>
              <a:ext cx="24384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096000" y="5943600"/>
              <a:ext cx="1223412" cy="78483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Call Stack</a:t>
              </a:r>
            </a:p>
            <a:p>
              <a:pPr algn="ctr"/>
              <a:r>
                <a:rPr lang="en-US" dirty="0"/>
                <a:t>(LIFO)</a:t>
              </a:r>
              <a:endParaRPr lang="he-IL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15000" y="5105400"/>
            <a:ext cx="2133600" cy="533400"/>
            <a:chOff x="5715000" y="5105400"/>
            <a:chExt cx="2133600" cy="533400"/>
          </a:xfrm>
        </p:grpSpPr>
        <p:sp>
          <p:nvSpPr>
            <p:cNvPr id="19" name="TextBox 18"/>
            <p:cNvSpPr txBox="1"/>
            <p:nvPr/>
          </p:nvSpPr>
          <p:spPr>
            <a:xfrm>
              <a:off x="5791200" y="5257800"/>
              <a:ext cx="2057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019800" y="5105400"/>
              <a:ext cx="17526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15000" y="5257800"/>
              <a:ext cx="3810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f()</a:t>
              </a:r>
              <a:endParaRPr lang="he-IL" sz="1400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6477000" y="5257800"/>
              <a:ext cx="533400" cy="304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Arial" charset="0"/>
                </a:rPr>
                <a:t>"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 </a:t>
              </a:r>
              <a:r>
                <a:rPr lang="en-US" dirty="0">
                  <a:latin typeface="Arial" charset="0"/>
                </a:rPr>
                <a:t>"</a:t>
              </a: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8400" y="5181600"/>
              <a:ext cx="287258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/>
                <a:t>s</a:t>
              </a:r>
              <a:endParaRPr lang="he-IL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638800" y="4419600"/>
            <a:ext cx="2209800" cy="533400"/>
            <a:chOff x="5638800" y="5105400"/>
            <a:chExt cx="2209800" cy="533400"/>
          </a:xfrm>
        </p:grpSpPr>
        <p:sp>
          <p:nvSpPr>
            <p:cNvPr id="26" name="TextBox 25"/>
            <p:cNvSpPr txBox="1"/>
            <p:nvPr/>
          </p:nvSpPr>
          <p:spPr>
            <a:xfrm>
              <a:off x="5791200" y="5257800"/>
              <a:ext cx="2057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6019800" y="5105400"/>
              <a:ext cx="17526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38800" y="5257800"/>
              <a:ext cx="4572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g()</a:t>
              </a:r>
              <a:endParaRPr lang="he-IL" sz="1400" dirty="0"/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477000" y="5257800"/>
              <a:ext cx="592056" cy="304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Arial" charset="0"/>
                </a:rPr>
                <a:t>"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 </a:t>
              </a:r>
              <a:r>
                <a:rPr lang="en-US" dirty="0">
                  <a:latin typeface="Arial" charset="0"/>
                </a:rPr>
                <a:t>"</a:t>
              </a: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48400" y="5181600"/>
              <a:ext cx="287258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/>
                <a:t>s</a:t>
              </a:r>
              <a:endParaRPr lang="he-IL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638800" y="3733800"/>
            <a:ext cx="2209800" cy="533400"/>
            <a:chOff x="5638800" y="5105400"/>
            <a:chExt cx="2209800" cy="533400"/>
          </a:xfrm>
        </p:grpSpPr>
        <p:sp>
          <p:nvSpPr>
            <p:cNvPr id="32" name="TextBox 31"/>
            <p:cNvSpPr txBox="1"/>
            <p:nvPr/>
          </p:nvSpPr>
          <p:spPr>
            <a:xfrm>
              <a:off x="5791200" y="5257800"/>
              <a:ext cx="2057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6019800" y="5105400"/>
              <a:ext cx="1752600" cy="53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38800" y="5257800"/>
              <a:ext cx="4572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h()</a:t>
              </a:r>
              <a:endParaRPr lang="he-IL" sz="1400" dirty="0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6476999" y="5257800"/>
              <a:ext cx="592057" cy="304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Arial" charset="0"/>
                </a:rPr>
                <a:t>"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h "</a:t>
              </a: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48400" y="5181600"/>
              <a:ext cx="287258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/>
                <a:t>s</a:t>
              </a:r>
              <a:endParaRPr lang="he-IL" dirty="0"/>
            </a:p>
          </p:txBody>
        </p:sp>
      </p:grpSp>
      <p:sp>
        <p:nvSpPr>
          <p:cNvPr id="37" name="Curved Down Arrow 36"/>
          <p:cNvSpPr/>
          <p:nvPr/>
        </p:nvSpPr>
        <p:spPr bwMode="auto">
          <a:xfrm flipH="1">
            <a:off x="4724400" y="2743200"/>
            <a:ext cx="1447800" cy="609600"/>
          </a:xfrm>
          <a:prstGeom prst="curved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Curved Down Arrow 37"/>
          <p:cNvSpPr/>
          <p:nvPr/>
        </p:nvSpPr>
        <p:spPr bwMode="auto">
          <a:xfrm flipH="1">
            <a:off x="7010400" y="2743200"/>
            <a:ext cx="1447800" cy="609600"/>
          </a:xfrm>
          <a:prstGeom prst="curved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53200" y="2209800"/>
            <a:ext cx="25908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300" dirty="0"/>
              <a:t>A new function call opens a new frame to store local variables</a:t>
            </a:r>
            <a:endParaRPr lang="he-IL" sz="1300" dirty="0"/>
          </a:p>
        </p:txBody>
      </p:sp>
      <p:sp>
        <p:nvSpPr>
          <p:cNvPr id="40" name="TextBox 39"/>
          <p:cNvSpPr txBox="1"/>
          <p:nvPr/>
        </p:nvSpPr>
        <p:spPr>
          <a:xfrm>
            <a:off x="3733803" y="2209800"/>
            <a:ext cx="2819398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300" dirty="0"/>
              <a:t>When a function terminates, its call frame is removed from the stack</a:t>
            </a:r>
            <a:endParaRPr lang="he-IL" sz="13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90E9C-DB2D-45EF-A73A-2B4A7EC722AD}"/>
              </a:ext>
            </a:extLst>
          </p:cNvPr>
          <p:cNvSpPr/>
          <p:nvPr/>
        </p:nvSpPr>
        <p:spPr>
          <a:xfrm>
            <a:off x="381000" y="2312204"/>
            <a:ext cx="2734053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en-US" sz="15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457200">
              <a:spcBef>
                <a:spcPts val="0"/>
              </a:spcBef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 "</a:t>
            </a:r>
          </a:p>
          <a:p>
            <a:pPr defTabSz="457200">
              <a:spcBef>
                <a:spcPts val="0"/>
              </a:spcBef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 + 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"start"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457200">
              <a:spcBef>
                <a:spcPts val="0"/>
              </a:spcBef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g()</a:t>
            </a:r>
          </a:p>
          <a:p>
            <a:pPr defTabSz="457200">
              <a:spcBef>
                <a:spcPts val="0"/>
              </a:spcBef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 + 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"done"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457200">
              <a:spcBef>
                <a:spcPts val="0"/>
              </a:spcBef>
            </a:pP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sz="15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457200">
              <a:spcBef>
                <a:spcPts val="0"/>
              </a:spcBef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 "</a:t>
            </a:r>
          </a:p>
          <a:p>
            <a:pPr defTabSz="457200">
              <a:spcBef>
                <a:spcPts val="0"/>
              </a:spcBef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 + 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"start"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457200">
              <a:spcBef>
                <a:spcPts val="0"/>
              </a:spcBef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h()</a:t>
            </a:r>
          </a:p>
          <a:p>
            <a:pPr defTabSz="457200">
              <a:spcBef>
                <a:spcPts val="0"/>
              </a:spcBef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 + 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"done"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457200">
              <a:spcBef>
                <a:spcPts val="0"/>
              </a:spcBef>
            </a:pP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sz="15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457200">
              <a:spcBef>
                <a:spcPts val="0"/>
              </a:spcBef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 "</a:t>
            </a:r>
          </a:p>
          <a:p>
            <a:pPr defTabSz="457200">
              <a:spcBef>
                <a:spcPts val="0"/>
              </a:spcBef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 + 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"start"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457200">
              <a:spcBef>
                <a:spcPts val="0"/>
              </a:spcBef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 + 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"done"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457200">
              <a:spcBef>
                <a:spcPts val="0"/>
              </a:spcBef>
            </a:pP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</a:p>
        </p:txBody>
      </p:sp>
    </p:spTree>
    <p:extLst>
      <p:ext uri="{BB962C8B-B14F-4D97-AF65-F5344CB8AC3E}">
        <p14:creationId xmlns:p14="http://schemas.microsoft.com/office/powerpoint/2010/main" val="68634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37" grpId="0" animBg="1"/>
      <p:bldP spid="38" grpId="0" animBg="1"/>
      <p:bldP spid="39" grpId="0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797EE6-A392-4465-84B7-73302740C2FA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914400" y="1371600"/>
            <a:ext cx="23622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1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72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73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74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6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77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78" name="Group 18"/>
          <p:cNvGrpSpPr>
            <a:grpSpLocks/>
          </p:cNvGrpSpPr>
          <p:nvPr/>
        </p:nvGrpSpPr>
        <p:grpSpPr bwMode="auto">
          <a:xfrm>
            <a:off x="2209800" y="3505200"/>
            <a:ext cx="1600200" cy="2286000"/>
            <a:chOff x="3744" y="1200"/>
            <a:chExt cx="1008" cy="1440"/>
          </a:xfrm>
        </p:grpSpPr>
        <p:sp>
          <p:nvSpPr>
            <p:cNvPr id="79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80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factorial(3)</a:t>
              </a:r>
            </a:p>
          </p:txBody>
        </p:sp>
        <p:sp>
          <p:nvSpPr>
            <p:cNvPr id="81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83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84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3*…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85" name="Group 33"/>
          <p:cNvGrpSpPr>
            <a:grpSpLocks/>
          </p:cNvGrpSpPr>
          <p:nvPr/>
        </p:nvGrpSpPr>
        <p:grpSpPr bwMode="auto">
          <a:xfrm>
            <a:off x="3733800" y="3657600"/>
            <a:ext cx="1600200" cy="2286000"/>
            <a:chOff x="3744" y="1200"/>
            <a:chExt cx="1008" cy="1440"/>
          </a:xfrm>
        </p:grpSpPr>
        <p:sp>
          <p:nvSpPr>
            <p:cNvPr id="86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87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factorial(2)</a:t>
              </a:r>
            </a:p>
          </p:txBody>
        </p:sp>
        <p:sp>
          <p:nvSpPr>
            <p:cNvPr id="88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89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0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91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2*…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92" name="Group 33"/>
          <p:cNvGrpSpPr>
            <a:grpSpLocks/>
          </p:cNvGrpSpPr>
          <p:nvPr/>
        </p:nvGrpSpPr>
        <p:grpSpPr bwMode="auto">
          <a:xfrm>
            <a:off x="5257800" y="3840956"/>
            <a:ext cx="1600200" cy="2286000"/>
            <a:chOff x="3744" y="1200"/>
            <a:chExt cx="1008" cy="1440"/>
          </a:xfrm>
        </p:grpSpPr>
        <p:sp>
          <p:nvSpPr>
            <p:cNvPr id="93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94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 dirty="0">
                  <a:latin typeface="Tahoma" pitchFamily="34" charset="0"/>
                  <a:cs typeface="Arial" pitchFamily="34" charset="0"/>
                </a:rPr>
                <a:t>factorial(1)</a:t>
              </a:r>
            </a:p>
          </p:txBody>
        </p:sp>
        <p:sp>
          <p:nvSpPr>
            <p:cNvPr id="95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96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latin typeface="Tahoma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97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98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1*…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36" name="Rectangle 3">
            <a:extLst>
              <a:ext uri="{FF2B5EF4-FFF2-40B4-BE49-F238E27FC236}">
                <a16:creationId xmlns:a16="http://schemas.microsoft.com/office/drawing/2014/main" id="{3C32ED3C-66FB-4963-B8BF-E83DD3021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6AF497-22FE-4AA2-BDEB-41539A3C2716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</p:spTree>
    <p:extLst>
      <p:ext uri="{BB962C8B-B14F-4D97-AF65-F5344CB8AC3E}">
        <p14:creationId xmlns:p14="http://schemas.microsoft.com/office/powerpoint/2010/main" val="3189005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59933FDB-4A96-4C5E-AA28-438A341EFA25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BCC7EF-11D4-444C-A93E-D610C7906DAF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219200" y="1694688"/>
            <a:ext cx="12954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1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44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46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7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50" name="Group 18"/>
          <p:cNvGrpSpPr>
            <a:grpSpLocks/>
          </p:cNvGrpSpPr>
          <p:nvPr/>
        </p:nvGrpSpPr>
        <p:grpSpPr bwMode="auto">
          <a:xfrm>
            <a:off x="2209800" y="3505200"/>
            <a:ext cx="1600200" cy="2286000"/>
            <a:chOff x="3744" y="1200"/>
            <a:chExt cx="1008" cy="1440"/>
          </a:xfrm>
        </p:grpSpPr>
        <p:sp>
          <p:nvSpPr>
            <p:cNvPr id="51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factorial(3)</a:t>
              </a:r>
            </a:p>
          </p:txBody>
        </p:sp>
        <p:sp>
          <p:nvSpPr>
            <p:cNvPr id="53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54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55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56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3*…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33"/>
          <p:cNvGrpSpPr>
            <a:grpSpLocks/>
          </p:cNvGrpSpPr>
          <p:nvPr/>
        </p:nvGrpSpPr>
        <p:grpSpPr bwMode="auto">
          <a:xfrm>
            <a:off x="3733800" y="3657600"/>
            <a:ext cx="1600200" cy="2286000"/>
            <a:chOff x="3744" y="1200"/>
            <a:chExt cx="1008" cy="1440"/>
          </a:xfrm>
        </p:grpSpPr>
        <p:sp>
          <p:nvSpPr>
            <p:cNvPr id="58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59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factorial(2)</a:t>
              </a:r>
            </a:p>
          </p:txBody>
        </p:sp>
        <p:sp>
          <p:nvSpPr>
            <p:cNvPr id="60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61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2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63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2*…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64" name="Group 33"/>
          <p:cNvGrpSpPr>
            <a:grpSpLocks/>
          </p:cNvGrpSpPr>
          <p:nvPr/>
        </p:nvGrpSpPr>
        <p:grpSpPr bwMode="auto">
          <a:xfrm>
            <a:off x="5257800" y="3840956"/>
            <a:ext cx="1600200" cy="2286000"/>
            <a:chOff x="3744" y="1200"/>
            <a:chExt cx="1008" cy="1440"/>
          </a:xfrm>
        </p:grpSpPr>
        <p:sp>
          <p:nvSpPr>
            <p:cNvPr id="65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66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 dirty="0">
                  <a:latin typeface="Tahoma" pitchFamily="34" charset="0"/>
                  <a:cs typeface="Arial" pitchFamily="34" charset="0"/>
                </a:rPr>
                <a:t>factorial(1)</a:t>
              </a:r>
            </a:p>
          </p:txBody>
        </p:sp>
        <p:sp>
          <p:nvSpPr>
            <p:cNvPr id="67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68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latin typeface="Tahoma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9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70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1*…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6781800" y="4038600"/>
            <a:ext cx="1600200" cy="2286000"/>
            <a:chOff x="3744" y="1200"/>
            <a:chExt cx="1008" cy="1440"/>
          </a:xfrm>
        </p:grpSpPr>
        <p:sp>
          <p:nvSpPr>
            <p:cNvPr id="46091" name="Rectangle 4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46092" name="Text Box 5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factorial(0)</a:t>
              </a:r>
            </a:p>
          </p:txBody>
        </p:sp>
        <p:sp>
          <p:nvSpPr>
            <p:cNvPr id="46093" name="Text Box 5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6094" name="Text Box 5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46095" name="Text Box 5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6096" name="Text Box 5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he-IL" altLang="en-US"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71" name="Rectangle 3">
            <a:extLst>
              <a:ext uri="{FF2B5EF4-FFF2-40B4-BE49-F238E27FC236}">
                <a16:creationId xmlns:a16="http://schemas.microsoft.com/office/drawing/2014/main" id="{C81F14AD-9922-419D-BB0E-6EFCFCB33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</p:spTree>
    <p:extLst>
      <p:ext uri="{BB962C8B-B14F-4D97-AF65-F5344CB8AC3E}">
        <p14:creationId xmlns:p14="http://schemas.microsoft.com/office/powerpoint/2010/main" val="1372133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5B0C94D2-3978-42E2-BDE0-C61A64ACC135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BCC7EF-11D4-444C-A93E-D610C7906DAF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1210056" y="2008632"/>
            <a:ext cx="14478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600200"/>
            <a:ext cx="7239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3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46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48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49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51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oup 18"/>
          <p:cNvGrpSpPr>
            <a:grpSpLocks/>
          </p:cNvGrpSpPr>
          <p:nvPr/>
        </p:nvGrpSpPr>
        <p:grpSpPr bwMode="auto">
          <a:xfrm>
            <a:off x="2209800" y="3505200"/>
            <a:ext cx="1600200" cy="2286000"/>
            <a:chOff x="3744" y="1200"/>
            <a:chExt cx="1008" cy="1440"/>
          </a:xfrm>
        </p:grpSpPr>
        <p:sp>
          <p:nvSpPr>
            <p:cNvPr id="54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factorial(3)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3*…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33"/>
          <p:cNvGrpSpPr>
            <a:grpSpLocks/>
          </p:cNvGrpSpPr>
          <p:nvPr/>
        </p:nvGrpSpPr>
        <p:grpSpPr bwMode="auto">
          <a:xfrm>
            <a:off x="3733800" y="3657600"/>
            <a:ext cx="1600200" cy="2286000"/>
            <a:chOff x="3744" y="1200"/>
            <a:chExt cx="1008" cy="1440"/>
          </a:xfrm>
        </p:grpSpPr>
        <p:sp>
          <p:nvSpPr>
            <p:cNvPr id="61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62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factorial(2)</a:t>
              </a:r>
            </a:p>
          </p:txBody>
        </p:sp>
        <p:sp>
          <p:nvSpPr>
            <p:cNvPr id="63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64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5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66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2*…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67" name="Group 33"/>
          <p:cNvGrpSpPr>
            <a:grpSpLocks/>
          </p:cNvGrpSpPr>
          <p:nvPr/>
        </p:nvGrpSpPr>
        <p:grpSpPr bwMode="auto">
          <a:xfrm>
            <a:off x="5257800" y="3840956"/>
            <a:ext cx="1600200" cy="2286000"/>
            <a:chOff x="3744" y="1200"/>
            <a:chExt cx="1008" cy="1440"/>
          </a:xfrm>
        </p:grpSpPr>
        <p:sp>
          <p:nvSpPr>
            <p:cNvPr id="68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69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 dirty="0">
                  <a:latin typeface="Tahoma" pitchFamily="34" charset="0"/>
                  <a:cs typeface="Arial" pitchFamily="34" charset="0"/>
                </a:rPr>
                <a:t>factorial(1)</a:t>
              </a:r>
            </a:p>
          </p:txBody>
        </p:sp>
        <p:sp>
          <p:nvSpPr>
            <p:cNvPr id="70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71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latin typeface="Tahoma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72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73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1*…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35" name="Group 48"/>
          <p:cNvGrpSpPr>
            <a:grpSpLocks/>
          </p:cNvGrpSpPr>
          <p:nvPr/>
        </p:nvGrpSpPr>
        <p:grpSpPr bwMode="auto">
          <a:xfrm>
            <a:off x="6781800" y="4038600"/>
            <a:ext cx="1600200" cy="2286000"/>
            <a:chOff x="3744" y="1200"/>
            <a:chExt cx="1008" cy="1440"/>
          </a:xfrm>
        </p:grpSpPr>
        <p:sp>
          <p:nvSpPr>
            <p:cNvPr id="36" name="Rectangle 4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37" name="Text Box 5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factorial(0)</a:t>
              </a:r>
            </a:p>
          </p:txBody>
        </p:sp>
        <p:sp>
          <p:nvSpPr>
            <p:cNvPr id="38" name="Text Box 5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9" name="Text Box 5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40" name="Text Box 5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1" name="Text Box 5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1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47" name="Rectangle 3">
            <a:extLst>
              <a:ext uri="{FF2B5EF4-FFF2-40B4-BE49-F238E27FC236}">
                <a16:creationId xmlns:a16="http://schemas.microsoft.com/office/drawing/2014/main" id="{21B7B925-A392-4A2E-8517-103F7645F4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</p:spTree>
    <p:extLst>
      <p:ext uri="{BB962C8B-B14F-4D97-AF65-F5344CB8AC3E}">
        <p14:creationId xmlns:p14="http://schemas.microsoft.com/office/powerpoint/2010/main" val="275012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C802A9C6-914A-4528-905E-67BACA861DF3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254B0A-D56B-4A95-AFB0-CC5A30144735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1920240" y="2340864"/>
            <a:ext cx="28956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981200"/>
            <a:ext cx="7620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9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40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41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42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46" name="Group 18"/>
          <p:cNvGrpSpPr>
            <a:grpSpLocks/>
          </p:cNvGrpSpPr>
          <p:nvPr/>
        </p:nvGrpSpPr>
        <p:grpSpPr bwMode="auto">
          <a:xfrm>
            <a:off x="2209800" y="3505200"/>
            <a:ext cx="1600200" cy="2286000"/>
            <a:chOff x="3744" y="1200"/>
            <a:chExt cx="1008" cy="1440"/>
          </a:xfrm>
        </p:grpSpPr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48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factorial(3)</a:t>
              </a:r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50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3*…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oup 33"/>
          <p:cNvGrpSpPr>
            <a:grpSpLocks/>
          </p:cNvGrpSpPr>
          <p:nvPr/>
        </p:nvGrpSpPr>
        <p:grpSpPr bwMode="auto">
          <a:xfrm>
            <a:off x="3733800" y="3657600"/>
            <a:ext cx="1600200" cy="2286000"/>
            <a:chOff x="3744" y="1200"/>
            <a:chExt cx="1008" cy="1440"/>
          </a:xfrm>
        </p:grpSpPr>
        <p:sp>
          <p:nvSpPr>
            <p:cNvPr id="54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55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factorial(2)</a:t>
              </a:r>
            </a:p>
          </p:txBody>
        </p:sp>
        <p:sp>
          <p:nvSpPr>
            <p:cNvPr id="56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57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58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59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2*…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33"/>
          <p:cNvGrpSpPr>
            <a:grpSpLocks/>
          </p:cNvGrpSpPr>
          <p:nvPr/>
        </p:nvGrpSpPr>
        <p:grpSpPr bwMode="auto">
          <a:xfrm>
            <a:off x="5257800" y="3840956"/>
            <a:ext cx="1600200" cy="2286000"/>
            <a:chOff x="3744" y="1200"/>
            <a:chExt cx="1008" cy="1440"/>
          </a:xfrm>
        </p:grpSpPr>
        <p:sp>
          <p:nvSpPr>
            <p:cNvPr id="61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62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 dirty="0">
                  <a:latin typeface="Tahoma" pitchFamily="34" charset="0"/>
                  <a:cs typeface="Arial" pitchFamily="34" charset="0"/>
                </a:rPr>
                <a:t>factorial(1)</a:t>
              </a:r>
            </a:p>
          </p:txBody>
        </p:sp>
        <p:sp>
          <p:nvSpPr>
            <p:cNvPr id="63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64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latin typeface="Tahoma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5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66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1*</a:t>
              </a:r>
              <a:r>
                <a:rPr lang="en-US" altLang="en-US" dirty="0">
                  <a:solidFill>
                    <a:srgbClr val="0033CC"/>
                  </a:solidFill>
                  <a:latin typeface="Tahoma" pitchFamily="34" charset="0"/>
                  <a:cs typeface="Arial" pitchFamily="34" charset="0"/>
                </a:rPr>
                <a:t>1</a:t>
              </a:r>
              <a:endParaRPr lang="he-IL" altLang="en-US" dirty="0">
                <a:solidFill>
                  <a:srgbClr val="0033CC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67" name="Rectangle 3">
            <a:extLst>
              <a:ext uri="{FF2B5EF4-FFF2-40B4-BE49-F238E27FC236}">
                <a16:creationId xmlns:a16="http://schemas.microsoft.com/office/drawing/2014/main" id="{E5404C58-2F3F-4431-88B4-481D44189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</p:spTree>
    <p:extLst>
      <p:ext uri="{BB962C8B-B14F-4D97-AF65-F5344CB8AC3E}">
        <p14:creationId xmlns:p14="http://schemas.microsoft.com/office/powerpoint/2010/main" val="2084358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0E162FDE-0829-4B4B-8EDE-68C1F33048C8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260A8F-EE19-4795-B04C-7C4E50F5DF55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1929384" y="2331720"/>
            <a:ext cx="28956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981200"/>
            <a:ext cx="7620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34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35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18"/>
          <p:cNvGrpSpPr>
            <a:grpSpLocks/>
          </p:cNvGrpSpPr>
          <p:nvPr/>
        </p:nvGrpSpPr>
        <p:grpSpPr bwMode="auto">
          <a:xfrm>
            <a:off x="2209800" y="3505200"/>
            <a:ext cx="1600200" cy="2286000"/>
            <a:chOff x="3744" y="1200"/>
            <a:chExt cx="1008" cy="1440"/>
          </a:xfrm>
        </p:grpSpPr>
        <p:sp>
          <p:nvSpPr>
            <p:cNvPr id="41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42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factorial(3)</a:t>
              </a:r>
            </a:p>
          </p:txBody>
        </p:sp>
        <p:sp>
          <p:nvSpPr>
            <p:cNvPr id="43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5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3*…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47" name="Group 33"/>
          <p:cNvGrpSpPr>
            <a:grpSpLocks/>
          </p:cNvGrpSpPr>
          <p:nvPr/>
        </p:nvGrpSpPr>
        <p:grpSpPr bwMode="auto">
          <a:xfrm>
            <a:off x="3733800" y="3657600"/>
            <a:ext cx="1600200" cy="2286000"/>
            <a:chOff x="3744" y="1200"/>
            <a:chExt cx="1008" cy="1440"/>
          </a:xfrm>
        </p:grpSpPr>
        <p:sp>
          <p:nvSpPr>
            <p:cNvPr id="48" name="Rectangle 34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49" name="Text Box 35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factorial(2)</a:t>
              </a:r>
            </a:p>
          </p:txBody>
        </p:sp>
        <p:sp>
          <p:nvSpPr>
            <p:cNvPr id="50" name="Text Box 36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51" name="Text Box 37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52" name="Text Box 38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53" name="Text Box 39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2*</a:t>
              </a:r>
              <a:r>
                <a:rPr lang="en-US" altLang="en-US" dirty="0">
                  <a:solidFill>
                    <a:srgbClr val="0033CC"/>
                  </a:solidFill>
                  <a:latin typeface="Tahoma" pitchFamily="34" charset="0"/>
                  <a:cs typeface="Arial" pitchFamily="34" charset="0"/>
                </a:rPr>
                <a:t>1</a:t>
              </a:r>
              <a:endParaRPr lang="he-IL" altLang="en-US" dirty="0">
                <a:solidFill>
                  <a:srgbClr val="0033CC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54" name="Rectangle 3">
            <a:extLst>
              <a:ext uri="{FF2B5EF4-FFF2-40B4-BE49-F238E27FC236}">
                <a16:creationId xmlns:a16="http://schemas.microsoft.com/office/drawing/2014/main" id="{CCAC9C7A-70A5-4D3E-8C44-D260CC0FF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</p:spTree>
    <p:extLst>
      <p:ext uri="{BB962C8B-B14F-4D97-AF65-F5344CB8AC3E}">
        <p14:creationId xmlns:p14="http://schemas.microsoft.com/office/powerpoint/2010/main" val="1868880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6D3D192D-87F6-4F7A-A36F-6A837EB8A699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F50254-C65E-443D-883A-C2643A01F8CB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1929384" y="2331720"/>
            <a:ext cx="28956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981200"/>
            <a:ext cx="7620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26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7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4*…</a:t>
              </a:r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18"/>
          <p:cNvGrpSpPr>
            <a:grpSpLocks/>
          </p:cNvGrpSpPr>
          <p:nvPr/>
        </p:nvGrpSpPr>
        <p:grpSpPr bwMode="auto">
          <a:xfrm>
            <a:off x="2209800" y="3505200"/>
            <a:ext cx="1600200" cy="2286000"/>
            <a:chOff x="3744" y="1200"/>
            <a:chExt cx="1008" cy="1440"/>
          </a:xfrm>
        </p:grpSpPr>
        <p:sp>
          <p:nvSpPr>
            <p:cNvPr id="33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34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factorial(3)</a:t>
              </a:r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6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38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3*</a:t>
              </a:r>
              <a:r>
                <a:rPr lang="en-US" altLang="en-US" dirty="0">
                  <a:solidFill>
                    <a:srgbClr val="0033CC"/>
                  </a:solidFill>
                  <a:latin typeface="Tahoma" pitchFamily="34" charset="0"/>
                  <a:cs typeface="Arial" pitchFamily="34" charset="0"/>
                </a:rPr>
                <a:t>2</a:t>
              </a:r>
              <a:endParaRPr lang="he-IL" altLang="en-US" dirty="0">
                <a:solidFill>
                  <a:srgbClr val="0033CC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39" name="Rectangle 3">
            <a:extLst>
              <a:ext uri="{FF2B5EF4-FFF2-40B4-BE49-F238E27FC236}">
                <a16:creationId xmlns:a16="http://schemas.microsoft.com/office/drawing/2014/main" id="{E26D97F7-45DC-449D-87E1-A9C77A55E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</p:spTree>
    <p:extLst>
      <p:ext uri="{BB962C8B-B14F-4D97-AF65-F5344CB8AC3E}">
        <p14:creationId xmlns:p14="http://schemas.microsoft.com/office/powerpoint/2010/main" val="2399233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2D62109-5968-443D-B93A-5395B707F3A2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D2B387-CB27-47AA-8FD5-4C9DC33417B7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26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929384" y="2340864"/>
            <a:ext cx="28956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981200"/>
            <a:ext cx="7620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19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0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006600"/>
                  </a:solidFill>
                  <a:latin typeface="Tahoma" pitchFamily="34" charset="0"/>
                  <a:cs typeface="Arial" pitchFamily="34" charset="0"/>
                </a:rPr>
                <a:t>4*</a:t>
              </a:r>
              <a:r>
                <a:rPr lang="en-US" altLang="en-US" dirty="0">
                  <a:solidFill>
                    <a:srgbClr val="0033CC"/>
                  </a:solidFill>
                  <a:latin typeface="Tahoma" pitchFamily="34" charset="0"/>
                  <a:cs typeface="Arial" pitchFamily="34" charset="0"/>
                </a:rPr>
                <a:t>6</a:t>
              </a:r>
              <a:endParaRPr lang="he-IL" altLang="en-US" dirty="0">
                <a:solidFill>
                  <a:srgbClr val="0033CC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25" name="Rectangle 3">
            <a:extLst>
              <a:ext uri="{FF2B5EF4-FFF2-40B4-BE49-F238E27FC236}">
                <a16:creationId xmlns:a16="http://schemas.microsoft.com/office/drawing/2014/main" id="{3250E765-1B5C-44AB-810D-E4140C552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</p:spTree>
    <p:extLst>
      <p:ext uri="{BB962C8B-B14F-4D97-AF65-F5344CB8AC3E}">
        <p14:creationId xmlns:p14="http://schemas.microsoft.com/office/powerpoint/2010/main" val="115241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כותרת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Char char="è"/>
              <a:defRPr/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every recursive call the problem is reduced.  </a:t>
            </a: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</a:p>
          <a:p>
            <a:pPr marL="457200" indent="-457200" eaLnBrk="1" hangingPunct="1">
              <a:buFont typeface="Wingdings" pitchFamily="2" charset="2"/>
              <a:buChar char="è"/>
              <a:defRPr/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the problem is small enough - solve directly (base case).</a:t>
            </a:r>
          </a:p>
          <a:p>
            <a:pPr marL="0" indent="0" eaLnBrk="1" hangingPunct="1">
              <a:defRPr/>
            </a:pPr>
            <a:endParaRPr lang="en-US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divide and conquer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strategy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867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AB3FD1-62A7-421B-AC7A-01B3EC9B6536}" type="slidenum">
              <a:rPr lang="ar-SA" smtClean="0">
                <a:latin typeface="Arial" pitchFamily="34" charset="0"/>
                <a:cs typeface="Arial" pitchFamily="34" charset="0"/>
              </a:rPr>
              <a:pPr/>
              <a:t>27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7" name="Picture 2" descr="http://www.grassrootsinternetstrategy.com.au/wp-content/uploads/2013/01/Blogging-Divide-and-Conquer-Technique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5450" y="2971800"/>
            <a:ext cx="28860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2357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6" descr="http://3.bp.blogspot.com/-Bjl0KqGJT9o/TvfmjxZy3GI/AAAAAAAADG8/v382n3_l5No/s1600/pros+and+cons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014663"/>
            <a:ext cx="6858000" cy="384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400800"/>
            <a:ext cx="2133600" cy="228600"/>
          </a:xfrm>
          <a:noFill/>
        </p:spPr>
        <p:txBody>
          <a:bodyPr/>
          <a:lstStyle/>
          <a:p>
            <a:fld id="{242BE82A-6379-4A6E-8988-AF5CAD5FB007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28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Pros and Cons</a:t>
            </a:r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685800" y="1219200"/>
            <a:ext cx="3276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b="1" dirty="0">
                <a:solidFill>
                  <a:srgbClr val="006600"/>
                </a:solidFill>
                <a:cs typeface="Arial" panose="020B0604020202020204" pitchFamily="34" charset="0"/>
              </a:rPr>
              <a:t>Pros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3399"/>
                </a:solidFill>
                <a:cs typeface="Arial" panose="020B0604020202020204" pitchFamily="34" charset="0"/>
              </a:rPr>
              <a:t>S</a:t>
            </a:r>
            <a:r>
              <a:rPr lang="en-US" altLang="en-US" sz="2800" dirty="0">
                <a:solidFill>
                  <a:srgbClr val="003399"/>
                </a:solidFill>
                <a:cs typeface="Arial" panose="020B0604020202020204" pitchFamily="34" charset="0"/>
              </a:rPr>
              <a:t>hort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3399"/>
                </a:solidFill>
                <a:cs typeface="Arial" panose="020B0604020202020204" pitchFamily="34" charset="0"/>
              </a:rPr>
              <a:t>Natural for some problems</a:t>
            </a:r>
          </a:p>
        </p:txBody>
      </p:sp>
      <p:sp>
        <p:nvSpPr>
          <p:cNvPr id="31750" name="TextBox 2"/>
          <p:cNvSpPr txBox="1">
            <a:spLocks noChangeArrowheads="1"/>
          </p:cNvSpPr>
          <p:nvPr/>
        </p:nvSpPr>
        <p:spPr bwMode="auto">
          <a:xfrm>
            <a:off x="4267200" y="1219200"/>
            <a:ext cx="48006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  <a:cs typeface="Arial" panose="020B0604020202020204" pitchFamily="34" charset="0"/>
              </a:rPr>
              <a:t>Cons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3399"/>
                </a:solidFill>
                <a:cs typeface="Arial" panose="020B0604020202020204" pitchFamily="34" charset="0"/>
              </a:rPr>
              <a:t>Computationally inefficient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3399"/>
                </a:solidFill>
                <a:cs typeface="Arial" panose="020B0604020202020204" pitchFamily="34" charset="0"/>
              </a:rPr>
              <a:t>Hard to understand</a:t>
            </a:r>
            <a:endParaRPr lang="en-US" sz="3200" dirty="0">
              <a:solidFill>
                <a:srgbClr val="00808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00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3FED7B-F046-47A7-A47C-023F492893E7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29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General Form of Recursive Algorithms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763962"/>
            <a:ext cx="8397240" cy="23622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case - decomposable problem.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be:</a:t>
            </a:r>
          </a:p>
          <a:p>
            <a:pPr>
              <a:lnSpc>
                <a:spcPct val="90000"/>
              </a:lnSpc>
              <a:buFontTx/>
              <a:buChar char="-"/>
              <a:defRPr/>
            </a:pPr>
            <a:r>
              <a:rPr lang="en-US" altLang="en-US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one base case (the stop condition)</a:t>
            </a:r>
          </a:p>
          <a:p>
            <a:pPr>
              <a:lnSpc>
                <a:spcPct val="90000"/>
              </a:lnSpc>
              <a:buFontTx/>
              <a:buChar char="-"/>
              <a:defRPr/>
            </a:pPr>
            <a:r>
              <a:rPr lang="en-US" altLang="en-US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one recursive call.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A9B8E-6D28-4F91-9A56-3C5DD8969B7D}"/>
              </a:ext>
            </a:extLst>
          </p:cNvPr>
          <p:cNvSpPr txBox="1"/>
          <p:nvPr/>
        </p:nvSpPr>
        <p:spPr>
          <a:xfrm>
            <a:off x="381000" y="201352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</p:spTree>
    <p:extLst>
      <p:ext uri="{BB962C8B-B14F-4D97-AF65-F5344CB8AC3E}">
        <p14:creationId xmlns:p14="http://schemas.microsoft.com/office/powerpoint/2010/main" val="315196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133701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Courier"/>
              </a:rPr>
              <a:t>n! = 1*2*3*…(n-1)*n</a:t>
            </a:r>
          </a:p>
          <a:p>
            <a:r>
              <a:rPr lang="en-US" sz="2800" dirty="0">
                <a:solidFill>
                  <a:schemeClr val="tx1"/>
                </a:solidFill>
              </a:rPr>
              <a:t>An iterative implementation: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Calculating Factorial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AC56B-1654-4964-A9C9-63BA9CD7F2DC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4124099"/>
            <a:ext cx="7848600" cy="250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800" kern="0" dirty="0">
                <a:latin typeface="Arial Narrow"/>
              </a:rPr>
              <a:t>An alternative </a:t>
            </a:r>
            <a:r>
              <a:rPr lang="en-US" sz="2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Recursive</a:t>
            </a:r>
            <a:r>
              <a:rPr lang="en-US" sz="2800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 </a:t>
            </a:r>
            <a:r>
              <a:rPr lang="en-US" sz="2800" kern="0" dirty="0">
                <a:latin typeface="Arial Narrow"/>
              </a:rPr>
              <a:t>definition: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</a:pPr>
            <a:r>
              <a:rPr lang="en-US" sz="2800" b="1" kern="0" dirty="0">
                <a:latin typeface="Courier"/>
              </a:rPr>
              <a:t>n! = n * (n-1)!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</a:pPr>
            <a:r>
              <a:rPr lang="en-US" sz="2800" b="1" kern="0" dirty="0">
                <a:latin typeface="Courier"/>
              </a:rPr>
              <a:t>0! = 1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800" kern="0" dirty="0">
                <a:latin typeface="Arial Narrow"/>
              </a:rPr>
              <a:t>Can we use this approach to implement another version of factorial calculation in Python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2100FC-E787-44AE-8B4D-002F05C061E1}"/>
              </a:ext>
            </a:extLst>
          </p:cNvPr>
          <p:cNvSpPr/>
          <p:nvPr/>
        </p:nvSpPr>
        <p:spPr>
          <a:xfrm>
            <a:off x="3886200" y="2338995"/>
            <a:ext cx="4953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en-US" sz="22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iterative_factorial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defTabSz="457200">
              <a:spcBef>
                <a:spcPts val="0"/>
              </a:spcBef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1</a:t>
            </a:r>
          </a:p>
          <a:p>
            <a:pPr defTabSz="457200">
              <a:spcBef>
                <a:spcPts val="0"/>
              </a:spcBef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(2, n+1):</a:t>
            </a:r>
          </a:p>
          <a:p>
            <a:pPr defTabSz="457200">
              <a:spcBef>
                <a:spcPts val="0"/>
              </a:spcBef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*=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297442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C835B8-BA49-46A7-807C-55852A89D2FC}" type="slidenum">
              <a:rPr lang="he-IL" altLang="en-US" smtClean="0">
                <a:latin typeface="Arial" panose="020B0604020202020204" pitchFamily="34" charset="0"/>
                <a:cs typeface="Arial" pitchFamily="34" charset="0"/>
              </a:rPr>
              <a:pPr/>
              <a:t>30</a:t>
            </a:fld>
            <a:endParaRPr lang="en-US" altLang="en-US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Short Summary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7244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 recursive algorithm by</a:t>
            </a:r>
          </a:p>
          <a:p>
            <a:pPr marL="971550" lvl="1" indent="-514350">
              <a:buFontTx/>
              <a:buAutoNum type="arabicPeriod"/>
              <a:defRPr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Breaking of big problems to smaller problems</a:t>
            </a:r>
          </a:p>
          <a:p>
            <a:pPr marL="971550" lvl="1" indent="-514350">
              <a:buFontTx/>
              <a:buAutoNum type="arabicPeriod"/>
              <a:defRPr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Solving base cases directly. </a:t>
            </a:r>
          </a:p>
          <a:p>
            <a:pPr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algorithms have</a:t>
            </a:r>
          </a:p>
          <a:p>
            <a:pPr lvl="1">
              <a:buFontTx/>
              <a:buNone/>
              <a:defRPr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Stopping criteria</a:t>
            </a:r>
          </a:p>
          <a:p>
            <a:pPr lvl="1">
              <a:buFontTx/>
              <a:buNone/>
              <a:defRPr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Recursive call(s)</a:t>
            </a:r>
          </a:p>
          <a:p>
            <a:pPr lvl="1">
              <a:buFontTx/>
              <a:buNone/>
              <a:defRPr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 solution that uses solutions of smaller cases</a:t>
            </a:r>
          </a:p>
          <a:p>
            <a:pPr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-381000" y="-457200"/>
            <a:ext cx="9982200" cy="784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AC56B-1654-4964-A9C9-63BA9CD7F2DC}" type="slidenum">
              <a:rPr lang="ar-SA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57699" name="Picture 3"/>
          <p:cNvPicPr>
            <a:picLocks noChangeAspect="1" noChangeArrowheads="1"/>
          </p:cNvPicPr>
          <p:nvPr/>
        </p:nvPicPr>
        <p:blipFill>
          <a:blip r:embed="rId2" cstate="print"/>
          <a:srcRect l="938" t="7824" r="1979" b="5153"/>
          <a:stretch>
            <a:fillRect/>
          </a:stretch>
        </p:blipFill>
        <p:spPr bwMode="auto">
          <a:xfrm>
            <a:off x="0" y="457200"/>
            <a:ext cx="9144000" cy="447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educateinspirechange.org/wp-content/uploads/2014/08/fibonacci_spir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5105400"/>
            <a:ext cx="2837399" cy="1752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229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07E791-4EFA-44F1-93F4-35336908337B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32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Example: Fibonacci Series</a:t>
            </a: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152400" y="1752600"/>
            <a:ext cx="5181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600" dirty="0">
                <a:cs typeface="Arial" panose="020B0604020202020204" pitchFamily="34" charset="0"/>
              </a:rPr>
              <a:t> Fibonacci series</a:t>
            </a:r>
          </a:p>
          <a:p>
            <a:pPr>
              <a:spcBef>
                <a:spcPct val="20000"/>
              </a:spcBef>
            </a:pPr>
            <a:r>
              <a:rPr lang="en-US" altLang="en-US" sz="2600" dirty="0">
                <a:cs typeface="Arial" panose="020B0604020202020204" pitchFamily="34" charset="0"/>
              </a:rPr>
              <a:t>	0, 1, 1, 2, 3, 5, 8, 13, 21, 34</a:t>
            </a:r>
          </a:p>
          <a:p>
            <a:pPr>
              <a:spcBef>
                <a:spcPct val="20000"/>
              </a:spcBef>
            </a:pPr>
            <a:endParaRPr lang="en-US" altLang="en-US" sz="2600" dirty="0"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600" dirty="0">
                <a:cs typeface="Arial" panose="020B0604020202020204" pitchFamily="34" charset="0"/>
              </a:rPr>
              <a:t> Definition: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sz="2600" dirty="0">
                <a:cs typeface="Arial" panose="020B0604020202020204" pitchFamily="34" charset="0"/>
              </a:rPr>
              <a:t> fib(0) = 0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sz="2600" dirty="0">
                <a:cs typeface="Arial" panose="020B0604020202020204" pitchFamily="34" charset="0"/>
              </a:rPr>
              <a:t> fib(1) = 1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sz="2600" dirty="0">
                <a:cs typeface="Arial" panose="020B0604020202020204" pitchFamily="34" charset="0"/>
              </a:rPr>
              <a:t> fib(n) = fib(n-1) + fib(n-2)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533400" y="5867400"/>
            <a:ext cx="4648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dirty="0">
                <a:hlinkClick r:id="rId3"/>
              </a:rPr>
              <a:t>en.wikipedia.org/wiki/</a:t>
            </a:r>
            <a:r>
              <a:rPr lang="en-US" altLang="en-US" dirty="0" err="1">
                <a:hlinkClick r:id="rId3"/>
              </a:rPr>
              <a:t>Fibonacci_number</a:t>
            </a:r>
            <a:r>
              <a:rPr lang="en-US" altLang="en-US" dirty="0">
                <a:hlinkClick r:id="rId3"/>
              </a:rPr>
              <a:t> </a:t>
            </a:r>
            <a:endParaRPr lang="en-US" altLang="en-US" dirty="0"/>
          </a:p>
        </p:txBody>
      </p:sp>
      <p:pic>
        <p:nvPicPr>
          <p:cNvPr id="56326" name="Picture 6" descr="fibnacci_crime_scen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7998" y="1455738"/>
            <a:ext cx="323120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4832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D02C08-96CF-464F-A7C1-112D266F4825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33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en-US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“Naturally” recursive</a:t>
            </a:r>
          </a:p>
          <a:p>
            <a:pPr>
              <a:defRPr/>
            </a:pPr>
            <a:endParaRPr lang="en-US" altLang="en-US" sz="2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en-US" altLang="en-US" sz="2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Therefore, the recursive definition is:</a:t>
            </a:r>
          </a:p>
          <a:p>
            <a:pPr lvl="1">
              <a:defRPr/>
            </a:pPr>
            <a:r>
              <a:rPr lang="en-US" alt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fib(0) = 0  </a:t>
            </a:r>
          </a:p>
          <a:p>
            <a:pPr lvl="1">
              <a:defRPr/>
            </a:pPr>
            <a:endParaRPr lang="en-US" altLang="en-US" sz="11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fib(1) = 1  </a:t>
            </a:r>
          </a:p>
          <a:p>
            <a:pPr lvl="1">
              <a:defRPr/>
            </a:pPr>
            <a:endParaRPr lang="en-US" altLang="en-US" sz="11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fib(n) = fib(n-1) + fib(n-2) </a:t>
            </a:r>
          </a:p>
        </p:txBody>
      </p:sp>
      <p:sp>
        <p:nvSpPr>
          <p:cNvPr id="5" name="Left Arrow 4"/>
          <p:cNvSpPr/>
          <p:nvPr/>
        </p:nvSpPr>
        <p:spPr bwMode="auto">
          <a:xfrm>
            <a:off x="2819400" y="2895600"/>
            <a:ext cx="1600200" cy="609600"/>
          </a:xfrm>
          <a:prstGeom prst="leftArrow">
            <a:avLst/>
          </a:prstGeom>
          <a:noFill/>
          <a:ln w="95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Base case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2819400" y="3562350"/>
            <a:ext cx="1600200" cy="609600"/>
          </a:xfrm>
          <a:prstGeom prst="leftArrow">
            <a:avLst/>
          </a:prstGeom>
          <a:noFill/>
          <a:ln w="95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Base case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7225" y="2838450"/>
            <a:ext cx="7239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48600" y="4109710"/>
            <a:ext cx="8572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01066" y="4048125"/>
            <a:ext cx="7620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8758" y="3562350"/>
            <a:ext cx="7239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548766" y="4234190"/>
            <a:ext cx="381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+</a:t>
            </a:r>
            <a:endParaRPr lang="he-IL" sz="2800" dirty="0">
              <a:cs typeface="Arial" panose="020B0604020202020204" pitchFamily="34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4850708" y="4267200"/>
            <a:ext cx="1828800" cy="609600"/>
          </a:xfrm>
          <a:prstGeom prst="leftArrow">
            <a:avLst/>
          </a:prstGeom>
          <a:noFill/>
          <a:ln w="95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Recursive call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5D17D-22A9-4C22-8F8F-F08A11DBB9AD}"/>
              </a:ext>
            </a:extLst>
          </p:cNvPr>
          <p:cNvSpPr/>
          <p:nvPr/>
        </p:nvSpPr>
        <p:spPr>
          <a:xfrm>
            <a:off x="457200" y="4991100"/>
            <a:ext cx="8417617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fibonacci_rec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&lt; 2: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fibonacci_rec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(n-1)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fibonacci_rec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(n-2)</a:t>
            </a:r>
          </a:p>
        </p:txBody>
      </p:sp>
    </p:spTree>
    <p:extLst>
      <p:ext uri="{BB962C8B-B14F-4D97-AF65-F5344CB8AC3E}">
        <p14:creationId xmlns:p14="http://schemas.microsoft.com/office/powerpoint/2010/main" val="1679519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80EA5AB-9B84-4800-97C3-0DB50C549533}" type="slidenum">
              <a:rPr lang="he-IL" smtClean="0">
                <a:cs typeface="Arial" pitchFamily="34" charset="0"/>
              </a:rPr>
              <a:pPr eaLnBrk="1" hangingPunct="1"/>
              <a:t>34</a:t>
            </a:fld>
            <a:endParaRPr lang="en-US">
              <a:cs typeface="Arial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"/>
                <a:cs typeface="Times New Roman" pitchFamily="18" charset="0"/>
              </a:rPr>
              <a:t>Example: Modulo 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61319"/>
            <a:ext cx="7772400" cy="9906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the following iterative version of modulo calculation - find the recursive definition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4576108"/>
            <a:ext cx="63246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Base case?</a:t>
            </a:r>
          </a:p>
          <a:p>
            <a:pPr marL="342900" indent="-342900">
              <a:buAutoNum type="arabicPeriod"/>
            </a:pPr>
            <a:r>
              <a:rPr lang="en-US" sz="2400" dirty="0"/>
              <a:t>What is the recursive call?</a:t>
            </a:r>
          </a:p>
          <a:p>
            <a:pPr marL="342900" indent="-342900">
              <a:buAutoNum type="arabicPeriod"/>
            </a:pPr>
            <a:r>
              <a:rPr lang="en-US" sz="2400" dirty="0"/>
              <a:t>How do we use the result of the recursive call to calculate the value for n?</a:t>
            </a:r>
            <a:endParaRPr lang="he-IL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985FF6-87C7-4B84-8619-0F97CF1216E4}"/>
              </a:ext>
            </a:extLst>
          </p:cNvPr>
          <p:cNvSpPr/>
          <p:nvPr/>
        </p:nvSpPr>
        <p:spPr>
          <a:xfrm>
            <a:off x="2895600" y="2865290"/>
            <a:ext cx="4572000" cy="155427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spcBef>
                <a:spcPts val="600"/>
              </a:spcBef>
            </a:pPr>
            <a:r>
              <a:rPr lang="en-US" sz="20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modulo_iter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b):</a:t>
            </a:r>
          </a:p>
          <a:p>
            <a:pPr defTabSz="457200">
              <a:spcBef>
                <a:spcPts val="6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&gt;= b:</a:t>
            </a:r>
          </a:p>
          <a:p>
            <a:pPr defTabSz="457200">
              <a:spcBef>
                <a:spcPts val="6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-= b</a:t>
            </a:r>
          </a:p>
          <a:p>
            <a:pPr defTabSz="457200">
              <a:spcBef>
                <a:spcPts val="6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1065058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3086447-0519-45A8-904C-C10F52801B70}" type="slidenum">
              <a:rPr lang="he-IL" smtClean="0">
                <a:cs typeface="Arial" pitchFamily="34" charset="0"/>
              </a:rPr>
              <a:pPr eaLnBrk="1" hangingPunct="1"/>
              <a:t>35</a:t>
            </a:fld>
            <a:endParaRPr lang="en-US">
              <a:cs typeface="Arial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Solution: Recursive Modulo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62C626-EF71-4EB0-A47E-1CED74514759}"/>
              </a:ext>
            </a:extLst>
          </p:cNvPr>
          <p:cNvSpPr txBox="1"/>
          <p:nvPr/>
        </p:nvSpPr>
        <p:spPr>
          <a:xfrm>
            <a:off x="611507" y="2630031"/>
            <a:ext cx="76161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modulo_rec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b):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&lt; b: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modulo_rec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(a-b, b)</a:t>
            </a: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9675" y="3200400"/>
            <a:ext cx="7239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962525"/>
            <a:ext cx="8572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4810125"/>
            <a:ext cx="7620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69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List sum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Given a list of numbers, calculate their sum using a recursive function.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Now write an alternative implementation that does not use slicing..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AC56B-1654-4964-A9C9-63BA9CD7F2DC}" type="slidenum">
              <a:rPr lang="ar-SA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543B0-E440-45F8-8097-AD1A5EB55425}"/>
              </a:ext>
            </a:extLst>
          </p:cNvPr>
          <p:cNvSpPr txBox="1"/>
          <p:nvPr/>
        </p:nvSpPr>
        <p:spPr>
          <a:xfrm>
            <a:off x="818138" y="2514600"/>
            <a:ext cx="68018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rec_sum_list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8037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1: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rec_sum_list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[1:])</a:t>
            </a:r>
          </a:p>
          <a:p>
            <a:pPr>
              <a:spcBef>
                <a:spcPts val="0"/>
              </a:spcBef>
            </a:pPr>
            <a:endParaRPr lang="pt-BR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rec_sum_list([1,3,5,7])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0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72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CA4A2F-9A98-4C7F-9187-8032A92E1C30}"/>
              </a:ext>
            </a:extLst>
          </p:cNvPr>
          <p:cNvSpPr/>
          <p:nvPr/>
        </p:nvSpPr>
        <p:spPr>
          <a:xfrm>
            <a:off x="266700" y="1219200"/>
            <a:ext cx="86106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600"/>
              </a:spcBef>
            </a:pPr>
            <a:r>
              <a:rPr lang="en-US" sz="1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rec_sum_list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457200">
              <a:spcBef>
                <a:spcPts val="6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1:</a:t>
            </a:r>
          </a:p>
          <a:p>
            <a:pPr defTabSz="457200">
              <a:spcBef>
                <a:spcPts val="6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defTabSz="457200">
              <a:spcBef>
                <a:spcPts val="6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rec_sum_list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[1:])</a:t>
            </a:r>
          </a:p>
          <a:p>
            <a:pPr defTabSz="457200">
              <a:spcBef>
                <a:spcPts val="600"/>
              </a:spcBef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6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more efficient version that does not uses slicing</a:t>
            </a:r>
          </a:p>
          <a:p>
            <a:pPr defTabSz="457200">
              <a:spcBef>
                <a:spcPts val="6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(slicing create a copy of the sliced sub-list)</a:t>
            </a:r>
          </a:p>
          <a:p>
            <a:pPr defTabSz="457200">
              <a:spcBef>
                <a:spcPts val="600"/>
              </a:spcBef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600"/>
              </a:spcBef>
            </a:pPr>
            <a:r>
              <a:rPr lang="en-US" sz="1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rec_sum_list_idx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457200">
              <a:spcBef>
                <a:spcPts val="6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)-1:</a:t>
            </a:r>
          </a:p>
          <a:p>
            <a:pPr defTabSz="457200">
              <a:spcBef>
                <a:spcPts val="6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defTabSz="457200">
              <a:spcBef>
                <a:spcPts val="6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rec_sum_list_idx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idx+1)</a:t>
            </a:r>
          </a:p>
          <a:p>
            <a:pPr defTabSz="457200">
              <a:spcBef>
                <a:spcPts val="600"/>
              </a:spcBef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600"/>
              </a:spcBef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[3,7,2,1]</a:t>
            </a:r>
          </a:p>
          <a:p>
            <a:pPr defTabSz="457200">
              <a:spcBef>
                <a:spcPts val="600"/>
              </a:spcBef>
            </a:pP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Python's built-in sum function</a:t>
            </a:r>
          </a:p>
          <a:p>
            <a:pPr defTabSz="457200">
              <a:spcBef>
                <a:spcPts val="600"/>
              </a:spcBef>
            </a:pP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rec_sum_list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our own recursive implementation</a:t>
            </a:r>
          </a:p>
          <a:p>
            <a:pPr defTabSz="457200">
              <a:spcBef>
                <a:spcPts val="600"/>
              </a:spcBef>
            </a:pP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rec_sum_list_idx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0))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efficient recursive implementation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2982"/>
          </a:xfrm>
        </p:spPr>
        <p:txBody>
          <a:bodyPr/>
          <a:lstStyle/>
          <a:p>
            <a:r>
              <a:rPr lang="en-US" b="1" dirty="0">
                <a:latin typeface="Arial "/>
              </a:rPr>
              <a:t>Recursive List sum</a:t>
            </a:r>
            <a:endParaRPr lang="he-IL" b="1" dirty="0">
              <a:latin typeface="Arial 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AC56B-1654-4964-A9C9-63BA9CD7F2DC}" type="slidenum">
              <a:rPr lang="ar-SA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01584" y="4267200"/>
            <a:ext cx="609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he-IL" dirty="0">
                <a:solidFill>
                  <a:srgbClr val="0033CC"/>
                </a:solidFill>
              </a:rPr>
              <a:t>13</a:t>
            </a:r>
          </a:p>
          <a:p>
            <a:pPr algn="ctr"/>
            <a:r>
              <a:rPr lang="he-IL" dirty="0">
                <a:solidFill>
                  <a:srgbClr val="0033CC"/>
                </a:solidFill>
              </a:rPr>
              <a:t>13</a:t>
            </a:r>
          </a:p>
          <a:p>
            <a:pPr algn="ctr"/>
            <a:r>
              <a:rPr lang="he-IL" dirty="0">
                <a:solidFill>
                  <a:srgbClr val="0033CC"/>
                </a:solidFill>
              </a:rPr>
              <a:t>13</a:t>
            </a:r>
          </a:p>
        </p:txBody>
      </p:sp>
      <p:sp>
        <p:nvSpPr>
          <p:cNvPr id="9" name="Line Callout 1 8"/>
          <p:cNvSpPr/>
          <p:nvPr/>
        </p:nvSpPr>
        <p:spPr bwMode="auto">
          <a:xfrm>
            <a:off x="5891784" y="3581400"/>
            <a:ext cx="2209800" cy="457200"/>
          </a:xfrm>
          <a:prstGeom prst="borderCallout1">
            <a:avLst>
              <a:gd name="adj1" fmla="val 53671"/>
              <a:gd name="adj2" fmla="val -1108"/>
              <a:gd name="adj3" fmla="val 27262"/>
              <a:gd name="adj4" fmla="val -99127"/>
            </a:avLst>
          </a:prstGeom>
          <a:solidFill>
            <a:schemeClr val="accent5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Even better: </a:t>
            </a:r>
            <a:r>
              <a:rPr lang="en-US" dirty="0" err="1"/>
              <a:t>idx</a:t>
            </a:r>
            <a:r>
              <a:rPr lang="en-US" dirty="0"/>
              <a:t>=0</a:t>
            </a:r>
            <a:endParaRPr lang="he-IL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62D64B-58BB-4EAD-8213-FDB8C954FBC8}"/>
              </a:ext>
            </a:extLst>
          </p:cNvPr>
          <p:cNvCxnSpPr>
            <a:cxnSpLocks/>
            <a:stCxn id="9" idx="1"/>
          </p:cNvCxnSpPr>
          <p:nvPr/>
        </p:nvCxnSpPr>
        <p:spPr bwMode="auto">
          <a:xfrm flipH="1">
            <a:off x="3886200" y="4038600"/>
            <a:ext cx="3110484" cy="182880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3061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Nested-lists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Input: a list of lists, each internal list contains only numbers</a:t>
            </a:r>
          </a:p>
          <a:p>
            <a:r>
              <a:rPr lang="en-US" dirty="0">
                <a:solidFill>
                  <a:schemeClr val="tx1"/>
                </a:solidFill>
              </a:rPr>
              <a:t>Output: a list that contains the sums of each internal list from the input.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example: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 [ [1,2,3], [4] ] the result is [6, 4]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AC56B-1654-4964-A9C9-63BA9CD7F2DC}" type="slidenum">
              <a:rPr lang="ar-SA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55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Nested-lists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More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AC56B-1654-4964-A9C9-63BA9CD7F2DC}" type="slidenum">
              <a:rPr lang="ar-SA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22" y="2148992"/>
            <a:ext cx="3871291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lowchart: Process 5"/>
          <p:cNvSpPr/>
          <p:nvPr/>
        </p:nvSpPr>
        <p:spPr>
          <a:xfrm>
            <a:off x="5220072" y="2204864"/>
            <a:ext cx="3312368" cy="114793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call, the input contains only one list. The list has no elements, so its sum is 0.</a:t>
            </a:r>
            <a:endParaRPr lang="he-I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2895600" y="2778832"/>
            <a:ext cx="2324472" cy="133596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9" idx="1"/>
          </p:cNvCxnSpPr>
          <p:nvPr/>
        </p:nvCxnSpPr>
        <p:spPr>
          <a:xfrm flipH="1" flipV="1">
            <a:off x="2667000" y="4724400"/>
            <a:ext cx="2284898" cy="18514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4951898" y="4408887"/>
            <a:ext cx="3312368" cy="100131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call, there are no lists to sum, so the output would be an empty list</a:t>
            </a:r>
            <a:endParaRPr lang="he-I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exagon 9"/>
          <p:cNvSpPr/>
          <p:nvPr/>
        </p:nvSpPr>
        <p:spPr>
          <a:xfrm>
            <a:off x="702618" y="5257800"/>
            <a:ext cx="3528392" cy="137576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elements in the returned list equals to the number of lists in the input list</a:t>
            </a:r>
          </a:p>
        </p:txBody>
      </p:sp>
    </p:spTree>
    <p:extLst>
      <p:ext uri="{BB962C8B-B14F-4D97-AF65-F5344CB8AC3E}">
        <p14:creationId xmlns:p14="http://schemas.microsoft.com/office/powerpoint/2010/main" val="415759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914400" y="3581400"/>
            <a:ext cx="7162800" cy="2971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2">
                  <a:lumMod val="20000"/>
                  <a:lumOff val="80000"/>
                  <a:alpha val="49000"/>
                </a:schemeClr>
              </a:gs>
            </a:gsLst>
            <a:path path="rect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endParaRPr lang="he-IL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14400" y="1676400"/>
            <a:ext cx="7162800" cy="12192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2">
                  <a:lumMod val="20000"/>
                  <a:lumOff val="80000"/>
                  <a:alpha val="49000"/>
                </a:schemeClr>
              </a:gs>
            </a:gsLst>
            <a:path path="rect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228600"/>
          </a:xfrm>
          <a:noFill/>
        </p:spPr>
        <p:txBody>
          <a:bodyPr/>
          <a:lstStyle/>
          <a:p>
            <a:fld id="{2FF22AE8-842C-4323-9E64-2009BCB1000F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Iterative Versus Recursive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3962400" y="1752600"/>
            <a:ext cx="4114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4! = 1*2*3*4 = 2*3*4 = 6*4 = 24</a:t>
            </a:r>
          </a:p>
          <a:p>
            <a:pPr>
              <a:spcBef>
                <a:spcPct val="20000"/>
              </a:spcBef>
              <a:defRPr/>
            </a:pPr>
            <a:endParaRPr lang="en-US" sz="2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38200" y="1295400"/>
            <a:ext cx="2530475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endParaRPr lang="he-IL" sz="2000" kern="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n! = 1*2*3*….*n</a:t>
            </a:r>
            <a:endParaRPr lang="he-IL" sz="2400" kern="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endParaRPr lang="en-US" sz="2000" kern="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 algn="ctr">
              <a:spcBef>
                <a:spcPct val="20000"/>
              </a:spcBef>
              <a:defRPr/>
            </a:pPr>
            <a:endParaRPr lang="he-IL" sz="2000" kern="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endParaRPr lang="he-IL" sz="3200" kern="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95400" y="2057400"/>
            <a:ext cx="1954212" cy="595313"/>
            <a:chOff x="556" y="2064"/>
            <a:chExt cx="1100" cy="375"/>
          </a:xfrm>
        </p:grpSpPr>
        <p:sp>
          <p:nvSpPr>
            <p:cNvPr id="29706" name="AutoShape 8"/>
            <p:cNvSpPr>
              <a:spLocks/>
            </p:cNvSpPr>
            <p:nvPr/>
          </p:nvSpPr>
          <p:spPr bwMode="auto">
            <a:xfrm rot="-5400000">
              <a:off x="1056" y="1656"/>
              <a:ext cx="192" cy="1008"/>
            </a:xfrm>
            <a:prstGeom prst="leftBrace">
              <a:avLst>
                <a:gd name="adj1" fmla="val 43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9707" name="Text Box 9"/>
            <p:cNvSpPr txBox="1">
              <a:spLocks noChangeArrowheads="1"/>
            </p:cNvSpPr>
            <p:nvPr/>
          </p:nvSpPr>
          <p:spPr bwMode="auto">
            <a:xfrm>
              <a:off x="556" y="2206"/>
              <a:ext cx="105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r"/>
              <a:r>
                <a:rPr lang="en-US" altLang="en-US" b="1" dirty="0"/>
                <a:t>n iterations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203325" y="3810000"/>
            <a:ext cx="2530475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n! = n*(n-1)!</a:t>
            </a:r>
            <a:endParaRPr lang="he-IL" sz="2400" kern="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0! = 1</a:t>
            </a:r>
            <a:endParaRPr lang="he-IL" sz="2400" kern="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endParaRPr lang="en-US" sz="2000" kern="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 algn="ctr">
              <a:spcBef>
                <a:spcPct val="20000"/>
              </a:spcBef>
              <a:defRPr/>
            </a:pPr>
            <a:endParaRPr lang="he-IL" sz="2000" kern="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endParaRPr lang="he-IL" sz="3200" kern="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utoShape 4"/>
          <p:cNvSpPr>
            <a:spLocks/>
          </p:cNvSpPr>
          <p:nvPr/>
        </p:nvSpPr>
        <p:spPr bwMode="auto">
          <a:xfrm>
            <a:off x="1066800" y="38862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ln w="1905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marL="342900" indent="-342900" algn="ctr">
              <a:defRPr/>
            </a:pPr>
            <a:endParaRPr lang="he-IL" b="1"/>
          </a:p>
        </p:txBody>
      </p:sp>
      <p:sp>
        <p:nvSpPr>
          <p:cNvPr id="29705" name="Rectangle 3"/>
          <p:cNvSpPr>
            <a:spLocks noChangeArrowheads="1"/>
          </p:cNvSpPr>
          <p:nvPr/>
        </p:nvSpPr>
        <p:spPr bwMode="auto">
          <a:xfrm>
            <a:off x="3962400" y="3733800"/>
            <a:ext cx="4038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4! = 4*3! </a:t>
            </a:r>
          </a:p>
          <a:p>
            <a:pPr>
              <a:spcBef>
                <a:spcPct val="20000"/>
              </a:spcBef>
            </a:pPr>
            <a:r>
              <a:rPr lang="en-US" altLang="en-US" sz="2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= 4*(3*2!) </a:t>
            </a:r>
          </a:p>
          <a:p>
            <a:pPr>
              <a:spcBef>
                <a:spcPct val="20000"/>
              </a:spcBef>
            </a:pPr>
            <a:r>
              <a:rPr lang="en-US" altLang="en-US" sz="2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= 4*(3*(2*1!))</a:t>
            </a:r>
          </a:p>
          <a:p>
            <a:pPr>
              <a:spcBef>
                <a:spcPct val="20000"/>
              </a:spcBef>
            </a:pPr>
            <a:r>
              <a:rPr lang="en-US" altLang="en-US" sz="2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=4*(3*(2*(1*0!))) </a:t>
            </a:r>
          </a:p>
          <a:p>
            <a:pPr>
              <a:spcBef>
                <a:spcPct val="20000"/>
              </a:spcBef>
            </a:pPr>
            <a:r>
              <a:rPr lang="en-US" altLang="en-US" sz="2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=4*(3*(2*(1*1))) </a:t>
            </a:r>
          </a:p>
          <a:p>
            <a:pPr>
              <a:spcBef>
                <a:spcPct val="20000"/>
              </a:spcBef>
            </a:pPr>
            <a:r>
              <a:rPr lang="en-US" altLang="en-US" sz="2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=4*(3*(2*1))</a:t>
            </a:r>
          </a:p>
          <a:p>
            <a:pPr>
              <a:spcBef>
                <a:spcPct val="20000"/>
              </a:spcBef>
            </a:pPr>
            <a:r>
              <a:rPr lang="en-US" altLang="en-US" sz="2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= 4*(3*2) = 4*6 = 24</a:t>
            </a:r>
          </a:p>
          <a:p>
            <a:pPr>
              <a:spcBef>
                <a:spcPct val="20000"/>
              </a:spcBef>
            </a:pPr>
            <a:r>
              <a:rPr lang="en-US" altLang="en-US" sz="2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06675" y="1082606"/>
            <a:ext cx="3810000" cy="8771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by step (iteratively): </a:t>
            </a:r>
          </a:p>
          <a:p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2819400" y="3124200"/>
            <a:ext cx="2895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Recursively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858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Recursive Nested-lists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The recursive implementation has 3 steps: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Stop condition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Advance toward the base case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Solve the problem using a recursive call</a:t>
            </a:r>
          </a:p>
        </p:txBody>
      </p:sp>
    </p:spTree>
    <p:extLst>
      <p:ext uri="{BB962C8B-B14F-4D97-AF65-F5344CB8AC3E}">
        <p14:creationId xmlns:p14="http://schemas.microsoft.com/office/powerpoint/2010/main" val="1749285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/>
          <a:lstStyle/>
          <a:p>
            <a:pPr rtl="1"/>
            <a:r>
              <a:rPr lang="en-US" sz="4200" b="1" dirty="0">
                <a:latin typeface="Arial "/>
              </a:rPr>
              <a:t>Recursive Nested-lists Sum – base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/>
          <a:lstStyle/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96365"/>
            <a:ext cx="35147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owchart: Process 4"/>
          <p:cNvSpPr/>
          <p:nvPr/>
        </p:nvSpPr>
        <p:spPr>
          <a:xfrm>
            <a:off x="611560" y="4283893"/>
            <a:ext cx="2016224" cy="54066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Callout 5">
            <a:extLst>
              <a:ext uri="{FF2B5EF4-FFF2-40B4-BE49-F238E27FC236}">
                <a16:creationId xmlns:a16="http://schemas.microsoft.com/office/drawing/2014/main" id="{179B108A-2732-F44B-9F84-1994A9A0DE0E}"/>
              </a:ext>
            </a:extLst>
          </p:cNvPr>
          <p:cNvSpPr/>
          <p:nvPr/>
        </p:nvSpPr>
        <p:spPr bwMode="auto">
          <a:xfrm>
            <a:off x="5181600" y="3124200"/>
            <a:ext cx="1905000" cy="1295400"/>
          </a:xfrm>
          <a:prstGeom prst="cloudCallout">
            <a:avLst>
              <a:gd name="adj1" fmla="val -110547"/>
              <a:gd name="adj2" fmla="val 12920"/>
            </a:avLst>
          </a:prstGeom>
          <a:noFill/>
          <a:ln w="222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Easy!</a:t>
            </a:r>
          </a:p>
        </p:txBody>
      </p:sp>
    </p:spTree>
    <p:extLst>
      <p:ext uri="{BB962C8B-B14F-4D97-AF65-F5344CB8AC3E}">
        <p14:creationId xmlns:p14="http://schemas.microsoft.com/office/powerpoint/2010/main" val="342321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610600" cy="11430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Advancing towards the base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The input is a list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The base condition is an </a:t>
            </a:r>
            <a:r>
              <a:rPr lang="en-US" u="sng" dirty="0">
                <a:solidFill>
                  <a:schemeClr val="tx1"/>
                </a:solidFill>
              </a:rPr>
              <a:t>empty list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A recursive call with a shorter list is considered to be an easier case.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Usually take off the first or last element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 addition, we advance toward the base list: if we take elements off the list, eventually we’ll get an empty list.</a:t>
            </a:r>
          </a:p>
        </p:txBody>
      </p:sp>
    </p:spTree>
    <p:extLst>
      <p:ext uri="{BB962C8B-B14F-4D97-AF65-F5344CB8AC3E}">
        <p14:creationId xmlns:p14="http://schemas.microsoft.com/office/powerpoint/2010/main" val="281253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>
                <a:latin typeface="Arial "/>
              </a:rPr>
              <a:t>Using the recursive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188721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Arial "/>
              </a:rPr>
              <a:t>Having an actual example may help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Arial "/>
              </a:rPr>
              <a:t>let’s consider this example [[1,2,3],</a:t>
            </a:r>
            <a:r>
              <a:rPr lang="en-US" baseline="0" dirty="0">
                <a:solidFill>
                  <a:schemeClr val="tx1"/>
                </a:solidFill>
                <a:latin typeface="Arial "/>
              </a:rPr>
              <a:t> [5],[6,1]]</a:t>
            </a:r>
            <a:endParaRPr lang="en-US" dirty="0">
              <a:solidFill>
                <a:schemeClr val="tx1"/>
              </a:solidFill>
              <a:latin typeface="Arial 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805766"/>
              </p:ext>
            </p:extLst>
          </p:nvPr>
        </p:nvGraphicFramePr>
        <p:xfrm>
          <a:off x="1752600" y="2819400"/>
          <a:ext cx="5562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896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Our problem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[[1,2,3],</a:t>
                      </a:r>
                      <a:r>
                        <a:rPr lang="en-US" sz="2000" baseline="0" dirty="0"/>
                        <a:t> [5],[6,1]]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[6,</a:t>
                      </a:r>
                      <a:r>
                        <a:rPr lang="en-US" sz="2000" baseline="0" dirty="0"/>
                        <a:t> 5, 7]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Recursive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[[5],[6,1]</a:t>
                      </a:r>
                      <a:r>
                        <a:rPr lang="en-US" sz="2000" baseline="0" dirty="0"/>
                        <a:t>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[5,7</a:t>
                      </a:r>
                      <a:r>
                        <a:rPr lang="en-US" sz="2000" baseline="0" dirty="0"/>
                        <a:t>]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Hexagon 6"/>
          <p:cNvSpPr/>
          <p:nvPr/>
        </p:nvSpPr>
        <p:spPr>
          <a:xfrm>
            <a:off x="990600" y="4419600"/>
            <a:ext cx="7315200" cy="194421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 "/>
              </a:rPr>
              <a:t>How can we use the result of the recursive call?</a:t>
            </a:r>
          </a:p>
          <a:p>
            <a:r>
              <a:rPr lang="en-US" sz="2000" dirty="0">
                <a:solidFill>
                  <a:schemeClr val="tx1"/>
                </a:solidFill>
                <a:latin typeface="Arial "/>
              </a:rPr>
              <a:t>If we got [5,7], we need to insert 6 to the list.</a:t>
            </a:r>
          </a:p>
          <a:p>
            <a:r>
              <a:rPr lang="en-US" sz="2000" dirty="0">
                <a:solidFill>
                  <a:schemeClr val="tx1"/>
                </a:solidFill>
                <a:latin typeface="Arial "/>
              </a:rPr>
              <a:t>How do we get the item 6?</a:t>
            </a:r>
          </a:p>
          <a:p>
            <a:r>
              <a:rPr lang="en-US" sz="2000" dirty="0">
                <a:solidFill>
                  <a:schemeClr val="tx1"/>
                </a:solidFill>
                <a:latin typeface="Arial "/>
              </a:rPr>
              <a:t>It’s the sum of the list [1,2,3]</a:t>
            </a:r>
            <a:endParaRPr lang="he-IL" sz="2000" dirty="0">
              <a:solidFill>
                <a:schemeClr val="tx1"/>
              </a:solidFill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10951379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Using the recursive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87774"/>
            <a:ext cx="8229600" cy="223996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plan: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a list: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element in the resulting list: sum of the first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get the rest of the elements – a recursive call with a shorter list</a:t>
            </a:r>
          </a:p>
          <a:p>
            <a:pPr lvl="2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A1B0C67-3FAF-5846-A387-CB45E75BAC23}"/>
              </a:ext>
            </a:extLst>
          </p:cNvPr>
          <p:cNvSpPr/>
          <p:nvPr/>
        </p:nvSpPr>
        <p:spPr bwMode="auto">
          <a:xfrm rot="16200000">
            <a:off x="4988543" y="1808065"/>
            <a:ext cx="568461" cy="1036852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9B626A-8622-CF44-AA02-AC9164B5DEC6}"/>
              </a:ext>
            </a:extLst>
          </p:cNvPr>
          <p:cNvSpPr/>
          <p:nvPr/>
        </p:nvSpPr>
        <p:spPr bwMode="auto">
          <a:xfrm>
            <a:off x="1981200" y="1550244"/>
            <a:ext cx="4419600" cy="655678"/>
          </a:xfrm>
          <a:prstGeom prst="rect">
            <a:avLst/>
          </a:prstGeom>
          <a:noFill/>
          <a:ln w="317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E4BFE-F4D5-F44A-8892-BA174637DF88}"/>
              </a:ext>
            </a:extLst>
          </p:cNvPr>
          <p:cNvSpPr txBox="1"/>
          <p:nvPr/>
        </p:nvSpPr>
        <p:spPr>
          <a:xfrm>
            <a:off x="2209800" y="1628202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rec_sum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 [ [1,2,3] , [5] , [6,1] ]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B16FD3-B190-E047-8564-1635E16C90C4}"/>
              </a:ext>
            </a:extLst>
          </p:cNvPr>
          <p:cNvSpPr txBox="1"/>
          <p:nvPr/>
        </p:nvSpPr>
        <p:spPr>
          <a:xfrm>
            <a:off x="5747657" y="2329935"/>
            <a:ext cx="271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rec_sum</a:t>
            </a:r>
            <a:r>
              <a:rPr lang="en-US" dirty="0"/>
              <a:t>([[5] , [6,1]])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11FA9-1697-2941-A192-1C58553E111B}"/>
              </a:ext>
            </a:extLst>
          </p:cNvPr>
          <p:cNvSpPr txBox="1"/>
          <p:nvPr/>
        </p:nvSpPr>
        <p:spPr>
          <a:xfrm>
            <a:off x="4909456" y="2638614"/>
            <a:ext cx="89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[5 , 7]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82C5A9-E982-014B-8F74-BB20D39667FC}"/>
              </a:ext>
            </a:extLst>
          </p:cNvPr>
          <p:cNvSpPr txBox="1"/>
          <p:nvPr/>
        </p:nvSpPr>
        <p:spPr>
          <a:xfrm>
            <a:off x="2286000" y="2330394"/>
            <a:ext cx="161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sum([1,2,3])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6A31CA-44F9-5D48-B448-D4369A4CBE7E}"/>
              </a:ext>
            </a:extLst>
          </p:cNvPr>
          <p:cNvSpPr txBox="1"/>
          <p:nvPr/>
        </p:nvSpPr>
        <p:spPr>
          <a:xfrm>
            <a:off x="3962400" y="2636091"/>
            <a:ext cx="2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04BA5-F458-A04A-A206-D168B5FEDED2}"/>
              </a:ext>
            </a:extLst>
          </p:cNvPr>
          <p:cNvSpPr txBox="1"/>
          <p:nvPr/>
        </p:nvSpPr>
        <p:spPr>
          <a:xfrm>
            <a:off x="4169228" y="3480002"/>
            <a:ext cx="130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dirty="0"/>
              <a:t>6</a:t>
            </a:r>
            <a:r>
              <a:rPr lang="en-US" b="1" dirty="0">
                <a:solidFill>
                  <a:srgbClr val="FF0000"/>
                </a:solidFill>
              </a:rPr>
              <a:t>]</a:t>
            </a:r>
            <a:r>
              <a:rPr lang="en-US" dirty="0"/>
              <a:t> + [5,7]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CE5745-944D-8343-BCA8-A5F618A4F911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5192484" y="3007946"/>
            <a:ext cx="163286" cy="483443"/>
          </a:xfrm>
          <a:prstGeom prst="straightConnector1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8A3060-FC2D-E940-80D8-D74841422D13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>
            <a:off x="4109358" y="3005423"/>
            <a:ext cx="212270" cy="474985"/>
          </a:xfrm>
          <a:prstGeom prst="straightConnector1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EDDADB7-E5B3-144F-956B-F732BA47EC20}"/>
              </a:ext>
            </a:extLst>
          </p:cNvPr>
          <p:cNvSpPr txBox="1"/>
          <p:nvPr/>
        </p:nvSpPr>
        <p:spPr>
          <a:xfrm>
            <a:off x="3091544" y="3487208"/>
            <a:ext cx="161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return: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75B1AA2C-8A66-CD49-B824-CF73BFF868F8}"/>
              </a:ext>
            </a:extLst>
          </p:cNvPr>
          <p:cNvSpPr/>
          <p:nvPr/>
        </p:nvSpPr>
        <p:spPr bwMode="auto">
          <a:xfrm rot="16200000">
            <a:off x="3821727" y="1913514"/>
            <a:ext cx="568461" cy="825954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771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Nested-lists Sum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AC56B-1654-4964-A9C9-63BA9CD7F2DC}" type="slidenum">
              <a:rPr lang="ar-SA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מלבן 6"/>
          <p:cNvSpPr/>
          <p:nvPr/>
        </p:nvSpPr>
        <p:spPr>
          <a:xfrm>
            <a:off x="5638800" y="5541388"/>
            <a:ext cx="24064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[6, 5, 7]</a:t>
            </a:r>
            <a:endParaRPr lang="he-IL" sz="32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124DCA-266F-4738-9611-2533C3A9C193}"/>
              </a:ext>
            </a:extLst>
          </p:cNvPr>
          <p:cNvSpPr/>
          <p:nvPr/>
        </p:nvSpPr>
        <p:spPr>
          <a:xfrm>
            <a:off x="685800" y="1818472"/>
            <a:ext cx="8153400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600"/>
              </a:spcBef>
            </a:pPr>
            <a:r>
              <a:rPr lang="en-US" sz="2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rec_sum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457200">
              <a:spcBef>
                <a:spcPts val="60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0:</a:t>
            </a:r>
          </a:p>
          <a:p>
            <a:pPr defTabSz="457200">
              <a:spcBef>
                <a:spcPts val="60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</a:t>
            </a:r>
          </a:p>
          <a:p>
            <a:pPr defTabSz="457200">
              <a:spcBef>
                <a:spcPts val="60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[0])] +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[1:])</a:t>
            </a:r>
          </a:p>
          <a:p>
            <a:pPr defTabSz="457200">
              <a:spcBef>
                <a:spcPts val="600"/>
              </a:spcBef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60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 = [[1,2,3], [5], [6,1]]</a:t>
            </a:r>
          </a:p>
          <a:p>
            <a:pPr defTabSz="457200">
              <a:spcBef>
                <a:spcPts val="600"/>
              </a:spcBef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600"/>
              </a:spcBef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(l))</a:t>
            </a:r>
          </a:p>
        </p:txBody>
      </p:sp>
    </p:spTree>
    <p:extLst>
      <p:ext uri="{BB962C8B-B14F-4D97-AF65-F5344CB8AC3E}">
        <p14:creationId xmlns:p14="http://schemas.microsoft.com/office/powerpoint/2010/main" val="1492686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AC56B-1654-4964-A9C9-63BA9CD7F2DC}" type="slidenum">
              <a:rPr lang="ar-SA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3198167"/>
            <a:ext cx="6629400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return: [6] +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rec_sum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([[5],[6,1]])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C6C6C8-5D6D-435D-8D3A-D43CFF321032}"/>
              </a:ext>
            </a:extLst>
          </p:cNvPr>
          <p:cNvSpPr/>
          <p:nvPr/>
        </p:nvSpPr>
        <p:spPr>
          <a:xfrm>
            <a:off x="381000" y="153648"/>
            <a:ext cx="8153400" cy="2693045"/>
          </a:xfrm>
          <a:prstGeom prst="rect">
            <a:avLst/>
          </a:prstGeom>
          <a:ln w="317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defTabSz="457200">
              <a:spcBef>
                <a:spcPts val="600"/>
              </a:spcBef>
            </a:pPr>
            <a:r>
              <a:rPr lang="en-US" sz="2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rec_sum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457200">
              <a:spcBef>
                <a:spcPts val="60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0:</a:t>
            </a:r>
          </a:p>
          <a:p>
            <a:pPr defTabSz="457200">
              <a:spcBef>
                <a:spcPts val="60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</a:t>
            </a:r>
          </a:p>
          <a:p>
            <a:pPr defTabSz="457200">
              <a:spcBef>
                <a:spcPts val="60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[0])] +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[1:])</a:t>
            </a:r>
          </a:p>
          <a:p>
            <a:pPr defTabSz="457200">
              <a:spcBef>
                <a:spcPts val="600"/>
              </a:spcBef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600"/>
              </a:spcBef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([[1,2,3],[5],[6,1]])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C206-D69F-BF49-9869-DA2E0BA43EBA}"/>
              </a:ext>
            </a:extLst>
          </p:cNvPr>
          <p:cNvSpPr txBox="1"/>
          <p:nvPr/>
        </p:nvSpPr>
        <p:spPr>
          <a:xfrm>
            <a:off x="1409700" y="4082844"/>
            <a:ext cx="6019800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return: [5] +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rec_sum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([[6,1]])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44A1AA-0494-654C-9A0B-4EA2BB47765F}"/>
              </a:ext>
            </a:extLst>
          </p:cNvPr>
          <p:cNvSpPr txBox="1"/>
          <p:nvPr/>
        </p:nvSpPr>
        <p:spPr>
          <a:xfrm>
            <a:off x="3048000" y="4968381"/>
            <a:ext cx="5018314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return: [7] +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rec_sum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([])</a:t>
            </a:r>
          </a:p>
        </p:txBody>
      </p:sp>
      <p:pic>
        <p:nvPicPr>
          <p:cNvPr id="23" name="Picture 1">
            <a:extLst>
              <a:ext uri="{FF2B5EF4-FFF2-40B4-BE49-F238E27FC236}">
                <a16:creationId xmlns:a16="http://schemas.microsoft.com/office/drawing/2014/main" id="{992ACDEC-217C-E445-A7E7-DD948DD02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0" y="5812931"/>
            <a:ext cx="7239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FEE8009-F376-8044-BB96-714140B60752}"/>
              </a:ext>
            </a:extLst>
          </p:cNvPr>
          <p:cNvSpPr txBox="1"/>
          <p:nvPr/>
        </p:nvSpPr>
        <p:spPr>
          <a:xfrm>
            <a:off x="6291943" y="5853057"/>
            <a:ext cx="2275114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return: []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6E01A123-14AA-724C-A911-4CBCA7FBAFD7}"/>
              </a:ext>
            </a:extLst>
          </p:cNvPr>
          <p:cNvSpPr/>
          <p:nvPr/>
        </p:nvSpPr>
        <p:spPr bwMode="auto">
          <a:xfrm rot="16200000">
            <a:off x="4585037" y="2180394"/>
            <a:ext cx="202530" cy="3429002"/>
          </a:xfrm>
          <a:prstGeom prst="leftBrace">
            <a:avLst/>
          </a:prstGeom>
          <a:noFill/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D6044289-2266-6046-953F-E577C497DC87}"/>
              </a:ext>
            </a:extLst>
          </p:cNvPr>
          <p:cNvSpPr/>
          <p:nvPr/>
        </p:nvSpPr>
        <p:spPr bwMode="auto">
          <a:xfrm rot="16200000">
            <a:off x="5200332" y="3431360"/>
            <a:ext cx="229236" cy="2628904"/>
          </a:xfrm>
          <a:prstGeom prst="leftBrace">
            <a:avLst/>
          </a:prstGeom>
          <a:noFill/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F4EF1289-BFDD-8B46-B79E-87A98CDAEDE5}"/>
              </a:ext>
            </a:extLst>
          </p:cNvPr>
          <p:cNvSpPr/>
          <p:nvPr/>
        </p:nvSpPr>
        <p:spPr bwMode="auto">
          <a:xfrm rot="16200000">
            <a:off x="6463392" y="4675760"/>
            <a:ext cx="228601" cy="1932215"/>
          </a:xfrm>
          <a:prstGeom prst="leftBrace">
            <a:avLst/>
          </a:prstGeom>
          <a:noFill/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9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2" grpId="0" animBg="1"/>
      <p:bldP spid="24" grpId="0" animBg="1"/>
      <p:bldP spid="2" grpId="0" animBg="1"/>
      <p:bldP spid="25" grpId="0" animBg="1"/>
      <p:bldP spid="2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AC56B-1654-4964-A9C9-63BA9CD7F2DC}" type="slidenum">
              <a:rPr lang="ar-SA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3198167"/>
            <a:ext cx="6629400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return: [6] +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rec_sum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([[5],[6,1]])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C6C6C8-5D6D-435D-8D3A-D43CFF321032}"/>
              </a:ext>
            </a:extLst>
          </p:cNvPr>
          <p:cNvSpPr/>
          <p:nvPr/>
        </p:nvSpPr>
        <p:spPr>
          <a:xfrm>
            <a:off x="381000" y="153648"/>
            <a:ext cx="8153400" cy="2693045"/>
          </a:xfrm>
          <a:prstGeom prst="rect">
            <a:avLst/>
          </a:prstGeom>
          <a:ln w="317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defTabSz="457200">
              <a:spcBef>
                <a:spcPts val="600"/>
              </a:spcBef>
            </a:pPr>
            <a:r>
              <a:rPr lang="en-US" sz="2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rec_sum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457200">
              <a:spcBef>
                <a:spcPts val="60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0:</a:t>
            </a:r>
          </a:p>
          <a:p>
            <a:pPr defTabSz="457200">
              <a:spcBef>
                <a:spcPts val="60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</a:t>
            </a:r>
          </a:p>
          <a:p>
            <a:pPr defTabSz="457200">
              <a:spcBef>
                <a:spcPts val="60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[0])] +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[1:])</a:t>
            </a:r>
          </a:p>
          <a:p>
            <a:pPr defTabSz="457200">
              <a:spcBef>
                <a:spcPts val="600"/>
              </a:spcBef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600"/>
              </a:spcBef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([[1,2,3],[5],[6,1]])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C206-D69F-BF49-9869-DA2E0BA43EBA}"/>
              </a:ext>
            </a:extLst>
          </p:cNvPr>
          <p:cNvSpPr txBox="1"/>
          <p:nvPr/>
        </p:nvSpPr>
        <p:spPr>
          <a:xfrm>
            <a:off x="1409700" y="4082844"/>
            <a:ext cx="6019800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return: [5] +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rec_sum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([[6,1]])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44A1AA-0494-654C-9A0B-4EA2BB47765F}"/>
              </a:ext>
            </a:extLst>
          </p:cNvPr>
          <p:cNvSpPr txBox="1"/>
          <p:nvPr/>
        </p:nvSpPr>
        <p:spPr>
          <a:xfrm>
            <a:off x="3048000" y="4968381"/>
            <a:ext cx="5018314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return: [7] +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rec_sum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([])</a:t>
            </a:r>
          </a:p>
        </p:txBody>
      </p:sp>
      <p:pic>
        <p:nvPicPr>
          <p:cNvPr id="23" name="Picture 1">
            <a:extLst>
              <a:ext uri="{FF2B5EF4-FFF2-40B4-BE49-F238E27FC236}">
                <a16:creationId xmlns:a16="http://schemas.microsoft.com/office/drawing/2014/main" id="{992ACDEC-217C-E445-A7E7-DD948DD02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0" y="5812931"/>
            <a:ext cx="7239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FEE8009-F376-8044-BB96-714140B60752}"/>
              </a:ext>
            </a:extLst>
          </p:cNvPr>
          <p:cNvSpPr txBox="1"/>
          <p:nvPr/>
        </p:nvSpPr>
        <p:spPr>
          <a:xfrm>
            <a:off x="6291943" y="5853057"/>
            <a:ext cx="2275114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return: []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6E01A123-14AA-724C-A911-4CBCA7FBAFD7}"/>
              </a:ext>
            </a:extLst>
          </p:cNvPr>
          <p:cNvSpPr/>
          <p:nvPr/>
        </p:nvSpPr>
        <p:spPr bwMode="auto">
          <a:xfrm rot="16200000">
            <a:off x="4585037" y="2180394"/>
            <a:ext cx="202530" cy="3429002"/>
          </a:xfrm>
          <a:prstGeom prst="leftBrace">
            <a:avLst/>
          </a:prstGeom>
          <a:noFill/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D6044289-2266-6046-953F-E577C497DC87}"/>
              </a:ext>
            </a:extLst>
          </p:cNvPr>
          <p:cNvSpPr/>
          <p:nvPr/>
        </p:nvSpPr>
        <p:spPr bwMode="auto">
          <a:xfrm rot="16200000">
            <a:off x="5200332" y="3431360"/>
            <a:ext cx="229236" cy="2628904"/>
          </a:xfrm>
          <a:prstGeom prst="leftBrace">
            <a:avLst/>
          </a:prstGeom>
          <a:noFill/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F4EF1289-BFDD-8B46-B79E-87A98CDAEDE5}"/>
              </a:ext>
            </a:extLst>
          </p:cNvPr>
          <p:cNvSpPr/>
          <p:nvPr/>
        </p:nvSpPr>
        <p:spPr bwMode="auto">
          <a:xfrm rot="16200000">
            <a:off x="6463392" y="4675760"/>
            <a:ext cx="228601" cy="1932215"/>
          </a:xfrm>
          <a:prstGeom prst="leftBrace">
            <a:avLst/>
          </a:prstGeom>
          <a:noFill/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0A655E-4629-E341-853E-E77481D51FA8}"/>
              </a:ext>
            </a:extLst>
          </p:cNvPr>
          <p:cNvSpPr txBox="1"/>
          <p:nvPr/>
        </p:nvSpPr>
        <p:spPr>
          <a:xfrm>
            <a:off x="3048000" y="4963915"/>
            <a:ext cx="5018314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return: [7] + []</a:t>
            </a:r>
          </a:p>
        </p:txBody>
      </p:sp>
      <p:sp>
        <p:nvSpPr>
          <p:cNvPr id="3" name="Curved Up Arrow 2">
            <a:extLst>
              <a:ext uri="{FF2B5EF4-FFF2-40B4-BE49-F238E27FC236}">
                <a16:creationId xmlns:a16="http://schemas.microsoft.com/office/drawing/2014/main" id="{37514F6E-3EC0-B545-A1D4-457B0462F7AC}"/>
              </a:ext>
            </a:extLst>
          </p:cNvPr>
          <p:cNvSpPr/>
          <p:nvPr/>
        </p:nvSpPr>
        <p:spPr bwMode="auto">
          <a:xfrm rot="13144417">
            <a:off x="7565843" y="5178614"/>
            <a:ext cx="1122692" cy="502863"/>
          </a:xfrm>
          <a:prstGeom prst="curvedUpArrow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7FA042-4754-9A47-86FD-CFFC96FF82F4}"/>
              </a:ext>
            </a:extLst>
          </p:cNvPr>
          <p:cNvSpPr txBox="1"/>
          <p:nvPr/>
        </p:nvSpPr>
        <p:spPr>
          <a:xfrm>
            <a:off x="1419582" y="4081041"/>
            <a:ext cx="601980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return: [5] + [7]</a:t>
            </a:r>
          </a:p>
        </p:txBody>
      </p:sp>
      <p:sp>
        <p:nvSpPr>
          <p:cNvPr id="17" name="Curved Up Arrow 16">
            <a:extLst>
              <a:ext uri="{FF2B5EF4-FFF2-40B4-BE49-F238E27FC236}">
                <a16:creationId xmlns:a16="http://schemas.microsoft.com/office/drawing/2014/main" id="{05FAF384-F58B-0341-9B11-456B610148AD}"/>
              </a:ext>
            </a:extLst>
          </p:cNvPr>
          <p:cNvSpPr/>
          <p:nvPr/>
        </p:nvSpPr>
        <p:spPr bwMode="auto">
          <a:xfrm rot="13144417">
            <a:off x="6878036" y="4304946"/>
            <a:ext cx="1122692" cy="502863"/>
          </a:xfrm>
          <a:prstGeom prst="curvedUpArrow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3CEE56-F92E-AA4B-AC4A-3E1DD0FDBC48}"/>
              </a:ext>
            </a:extLst>
          </p:cNvPr>
          <p:cNvSpPr txBox="1"/>
          <p:nvPr/>
        </p:nvSpPr>
        <p:spPr>
          <a:xfrm>
            <a:off x="381000" y="3194137"/>
            <a:ext cx="662940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return: [6] + [5,7]</a:t>
            </a:r>
          </a:p>
        </p:txBody>
      </p:sp>
      <p:sp>
        <p:nvSpPr>
          <p:cNvPr id="19" name="Curved Up Arrow 18">
            <a:extLst>
              <a:ext uri="{FF2B5EF4-FFF2-40B4-BE49-F238E27FC236}">
                <a16:creationId xmlns:a16="http://schemas.microsoft.com/office/drawing/2014/main" id="{EFC42F37-1EB6-0644-85C1-B5704C2914CB}"/>
              </a:ext>
            </a:extLst>
          </p:cNvPr>
          <p:cNvSpPr/>
          <p:nvPr/>
        </p:nvSpPr>
        <p:spPr bwMode="auto">
          <a:xfrm rot="13144417">
            <a:off x="6368417" y="3351653"/>
            <a:ext cx="1122692" cy="502863"/>
          </a:xfrm>
          <a:prstGeom prst="curvedUpArrow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Curved Up Arrow 26">
            <a:extLst>
              <a:ext uri="{FF2B5EF4-FFF2-40B4-BE49-F238E27FC236}">
                <a16:creationId xmlns:a16="http://schemas.microsoft.com/office/drawing/2014/main" id="{C4436B94-5C9A-B340-89D6-EF761D5E4742}"/>
              </a:ext>
            </a:extLst>
          </p:cNvPr>
          <p:cNvSpPr/>
          <p:nvPr/>
        </p:nvSpPr>
        <p:spPr bwMode="auto">
          <a:xfrm rot="13144417">
            <a:off x="5606415" y="2490538"/>
            <a:ext cx="1122692" cy="502863"/>
          </a:xfrm>
          <a:prstGeom prst="curvedUpArrow">
            <a:avLst/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98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" grpId="0" animBg="1"/>
      <p:bldP spid="25" grpId="0" animBg="1"/>
      <p:bldP spid="26" grpId="0" animBg="1"/>
      <p:bldP spid="15" grpId="0" animBg="1"/>
      <p:bldP spid="15" grpId="1" animBg="1"/>
      <p:bldP spid="3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AA0CC-D770-4589-B7C4-DFD0D08E2510}" type="slidenum">
              <a:rPr lang="ar-SA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15240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400" b="1" kern="0" dirty="0">
                <a:solidFill>
                  <a:srgbClr val="CC0000"/>
                </a:solidFill>
                <a:ea typeface="+mj-ea"/>
                <a:cs typeface="Arial" panose="020B0604020202020204" pitchFamily="34" charset="0"/>
              </a:rPr>
              <a:t>Thumb rules for using the recursive call result</a:t>
            </a:r>
            <a:endParaRPr kumimoji="0" lang="en-US" altLang="en-US" sz="4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94081"/>
              </p:ext>
            </p:extLst>
          </p:nvPr>
        </p:nvGraphicFramePr>
        <p:xfrm>
          <a:off x="609600" y="3230880"/>
          <a:ext cx="7696200" cy="20269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1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how do we use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rec_res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to get res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type of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rec_res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type of res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+,</a:t>
                      </a:r>
                      <a:r>
                        <a:rPr lang="en-US" baseline="0" dirty="0"/>
                        <a:t> *, max, min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numeric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numeric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or,</a:t>
                      </a:r>
                      <a:r>
                        <a:rPr lang="en-US" baseline="0" dirty="0"/>
                        <a:t> and, not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boolean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boolean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res</a:t>
                      </a:r>
                      <a:r>
                        <a:rPr lang="en-US" baseline="0" dirty="0"/>
                        <a:t> will contain all values from </a:t>
                      </a:r>
                      <a:r>
                        <a:rPr lang="en-US" baseline="0" dirty="0" err="1"/>
                        <a:t>rec_res</a:t>
                      </a:r>
                      <a:r>
                        <a:rPr lang="en-US" baseline="0" dirty="0"/>
                        <a:t>, another value of type X will be computed and appended to res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List of values of</a:t>
                      </a:r>
                      <a:r>
                        <a:rPr lang="en-US" baseline="0" dirty="0"/>
                        <a:t> type X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List of values of type X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1554480"/>
            <a:ext cx="8763000" cy="2362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kern="0" dirty="0">
                <a:cs typeface="Arial" panose="020B0604020202020204" pitchFamily="34" charset="0"/>
              </a:rPr>
              <a:t>Let’s assume: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800" kern="0" dirty="0">
                <a:cs typeface="Arial" panose="020B0604020202020204" pitchFamily="34" charset="0"/>
              </a:rPr>
              <a:t>The recursive call result is stored in </a:t>
            </a:r>
            <a:r>
              <a:rPr lang="en-US" sz="2800" i="1" kern="0" dirty="0" err="1">
                <a:cs typeface="Arial" panose="020B0604020202020204" pitchFamily="34" charset="0"/>
              </a:rPr>
              <a:t>rec_res</a:t>
            </a:r>
            <a:endParaRPr lang="en-US" sz="2800" i="1" kern="0" dirty="0">
              <a:cs typeface="Arial" panose="020B0604020202020204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800" kern="0" dirty="0">
                <a:cs typeface="Arial" panose="020B0604020202020204" pitchFamily="34" charset="0"/>
              </a:rPr>
              <a:t>The returned value of the function is stored in </a:t>
            </a:r>
            <a:r>
              <a:rPr lang="en-US" sz="2800" i="1" kern="0" dirty="0">
                <a:cs typeface="Arial" panose="020B0604020202020204" pitchFamily="34" charset="0"/>
              </a:rPr>
              <a:t>res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914400" y="5562600"/>
            <a:ext cx="6858000" cy="9906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This applies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to most cases, but not to all the possible cases !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715000"/>
            <a:ext cx="381000" cy="74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471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724A8FD8-C6A8-4FD7-A9F7-922C1D9D5449}" type="slidenum">
              <a:rPr lang="he-IL" altLang="en-US" sz="1400">
                <a:cs typeface="Arial" pitchFamily="34" charset="0"/>
              </a:rPr>
              <a:pPr algn="r">
                <a:spcBef>
                  <a:spcPct val="0"/>
                </a:spcBef>
              </a:pPr>
              <a:t>49</a:t>
            </a:fld>
            <a:endParaRPr lang="en-US" altLang="en-US" sz="1400">
              <a:cs typeface="Arial" pitchFamily="34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14313"/>
            <a:ext cx="8639175" cy="1462087"/>
          </a:xfrm>
        </p:spPr>
        <p:txBody>
          <a:bodyPr/>
          <a:lstStyle/>
          <a:p>
            <a:r>
              <a:rPr lang="en-US" altLang="en-US" b="1" dirty="0">
                <a:latin typeface="Arial "/>
                <a:cs typeface="Times New Roman" pitchFamily="18" charset="0"/>
              </a:rPr>
              <a:t>Example: Odd-Even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981200"/>
            <a:ext cx="8077200" cy="4114800"/>
          </a:xfrm>
          <a:noFill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a function 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odd(n)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Odd n - return True, Even n – return False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a function 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even(n)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that: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n - return True, Odd n – return False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easy!</a:t>
            </a:r>
          </a:p>
        </p:txBody>
      </p:sp>
    </p:spTree>
    <p:extLst>
      <p:ext uri="{BB962C8B-B14F-4D97-AF65-F5344CB8AC3E}">
        <p14:creationId xmlns:p14="http://schemas.microsoft.com/office/powerpoint/2010/main" val="175628893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D9FD07-10DA-4A99-945D-84213A95AAC6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Recursive Definition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429000" y="2678668"/>
            <a:ext cx="3429000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endParaRPr lang="he-IL" sz="2000" kern="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4000" kern="0" dirty="0">
                <a:latin typeface="Times New Roman" pitchFamily="18" charset="0"/>
                <a:cs typeface="Times New Roman" pitchFamily="18" charset="0"/>
              </a:rPr>
              <a:t>n! = n * (n-1)!</a:t>
            </a:r>
            <a:endParaRPr lang="he-IL" sz="4000" kern="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4000" kern="0" dirty="0">
                <a:latin typeface="Times New Roman" pitchFamily="18" charset="0"/>
                <a:cs typeface="Times New Roman" pitchFamily="18" charset="0"/>
              </a:rPr>
              <a:t>0! = 1</a:t>
            </a:r>
            <a:endParaRPr lang="he-IL" sz="4000" kern="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endParaRPr lang="en-US" sz="2000" kern="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 algn="ctr">
              <a:spcBef>
                <a:spcPct val="20000"/>
              </a:spcBef>
              <a:defRPr/>
            </a:pPr>
            <a:endParaRPr lang="he-IL" sz="2000" kern="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endParaRPr lang="he-IL" sz="3200" kern="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>
            <a:off x="3276600" y="3135868"/>
            <a:ext cx="152400" cy="1371600"/>
          </a:xfrm>
          <a:prstGeom prst="leftBrace">
            <a:avLst>
              <a:gd name="adj1" fmla="val 41667"/>
              <a:gd name="adj2" fmla="val 50000"/>
            </a:avLst>
          </a:prstGeom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marL="342900" indent="-342900" algn="ctr">
              <a:defRPr/>
            </a:pPr>
            <a:endParaRPr lang="he-IL" b="1"/>
          </a:p>
        </p:txBody>
      </p:sp>
      <p:sp>
        <p:nvSpPr>
          <p:cNvPr id="30727" name="TextBox 8"/>
          <p:cNvSpPr txBox="1">
            <a:spLocks noChangeArrowheads="1"/>
          </p:cNvSpPr>
          <p:nvPr/>
        </p:nvSpPr>
        <p:spPr bwMode="auto">
          <a:xfrm>
            <a:off x="2971800" y="4812268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b="1" dirty="0">
                <a:solidFill>
                  <a:srgbClr val="FF0000"/>
                </a:solidFill>
              </a:rPr>
              <a:t>Base condition</a:t>
            </a:r>
          </a:p>
        </p:txBody>
      </p:sp>
      <p:sp>
        <p:nvSpPr>
          <p:cNvPr id="30729" name="TextBox 10"/>
          <p:cNvSpPr txBox="1">
            <a:spLocks noChangeArrowheads="1"/>
          </p:cNvSpPr>
          <p:nvPr/>
        </p:nvSpPr>
        <p:spPr bwMode="auto">
          <a:xfrm>
            <a:off x="2324100" y="2351674"/>
            <a:ext cx="434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b="1" dirty="0"/>
              <a:t>Calculate result using a recursive call</a:t>
            </a:r>
            <a:endParaRPr lang="he-IL" altLang="en-US" b="1" dirty="0"/>
          </a:p>
        </p:txBody>
      </p:sp>
      <p:sp>
        <p:nvSpPr>
          <p:cNvPr id="30731" name="TextBox 13"/>
          <p:cNvSpPr txBox="1">
            <a:spLocks noChangeArrowheads="1"/>
          </p:cNvSpPr>
          <p:nvPr/>
        </p:nvSpPr>
        <p:spPr bwMode="auto">
          <a:xfrm>
            <a:off x="5105400" y="4431268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b="1" dirty="0">
                <a:solidFill>
                  <a:srgbClr val="009A00"/>
                </a:solidFill>
              </a:rPr>
              <a:t>Smaller instance</a:t>
            </a:r>
            <a:endParaRPr lang="he-IL" altLang="en-US" b="1" dirty="0">
              <a:solidFill>
                <a:srgbClr val="009A00"/>
              </a:solidFill>
            </a:endParaRPr>
          </a:p>
        </p:txBody>
      </p:sp>
      <p:sp>
        <p:nvSpPr>
          <p:cNvPr id="30732" name="Rectangle 3"/>
          <p:cNvSpPr>
            <a:spLocks noChangeArrowheads="1"/>
          </p:cNvSpPr>
          <p:nvPr/>
        </p:nvSpPr>
        <p:spPr bwMode="auto">
          <a:xfrm>
            <a:off x="3581400" y="1523476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268288" algn="ctr">
              <a:spcBef>
                <a:spcPct val="20000"/>
              </a:spcBef>
            </a:pPr>
            <a:r>
              <a:rPr lang="en-US" altLang="en-US" sz="2800" b="1" dirty="0">
                <a:latin typeface="Arial "/>
                <a:cs typeface="Times New Roman" pitchFamily="18" charset="0"/>
              </a:rPr>
              <a:t>Factorial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3429000" y="3135868"/>
            <a:ext cx="3048000" cy="762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429000" y="3974068"/>
            <a:ext cx="1295400" cy="4572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181600" y="3212068"/>
            <a:ext cx="1219200" cy="609600"/>
          </a:xfrm>
          <a:prstGeom prst="roundRect">
            <a:avLst/>
          </a:prstGeom>
          <a:noFill/>
          <a:ln w="25400" cap="flat" cmpd="sng" algn="ctr">
            <a:solidFill>
              <a:srgbClr val="009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730" name="Straight Arrow Connector 12"/>
          <p:cNvCxnSpPr>
            <a:cxnSpLocks noChangeShapeType="1"/>
          </p:cNvCxnSpPr>
          <p:nvPr/>
        </p:nvCxnSpPr>
        <p:spPr bwMode="auto">
          <a:xfrm flipV="1">
            <a:off x="5791200" y="3821668"/>
            <a:ext cx="0" cy="685800"/>
          </a:xfrm>
          <a:prstGeom prst="straightConnector1">
            <a:avLst/>
          </a:prstGeom>
          <a:noFill/>
          <a:ln w="38100" algn="ctr">
            <a:solidFill>
              <a:srgbClr val="009A00"/>
            </a:solidFill>
            <a:round/>
            <a:headEnd/>
            <a:tailEnd type="arrow" w="med" len="med"/>
          </a:ln>
        </p:spPr>
      </p:cxnSp>
      <p:cxnSp>
        <p:nvCxnSpPr>
          <p:cNvPr id="17" name="Straight Arrow Connector 12"/>
          <p:cNvCxnSpPr>
            <a:cxnSpLocks noChangeShapeType="1"/>
          </p:cNvCxnSpPr>
          <p:nvPr/>
        </p:nvCxnSpPr>
        <p:spPr bwMode="auto">
          <a:xfrm>
            <a:off x="4495800" y="2667000"/>
            <a:ext cx="0" cy="381000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12"/>
          <p:cNvCxnSpPr>
            <a:cxnSpLocks noChangeShapeType="1"/>
          </p:cNvCxnSpPr>
          <p:nvPr/>
        </p:nvCxnSpPr>
        <p:spPr bwMode="auto">
          <a:xfrm flipV="1">
            <a:off x="4267200" y="4507468"/>
            <a:ext cx="0" cy="3810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7041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  <p:bldP spid="30729" grpId="0"/>
      <p:bldP spid="30731" grpId="0"/>
      <p:bldP spid="13" grpId="0" animBg="1"/>
      <p:bldP spid="14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E087479A-61B7-4734-8191-4190DC89E987}" type="slidenum">
              <a:rPr lang="he-IL" altLang="en-US" sz="1400">
                <a:cs typeface="Arial" pitchFamily="34" charset="0"/>
              </a:rPr>
              <a:pPr algn="r">
                <a:spcBef>
                  <a:spcPct val="0"/>
                </a:spcBef>
              </a:pPr>
              <a:t>50</a:t>
            </a:fld>
            <a:endParaRPr lang="en-US" altLang="en-US" sz="1400"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191000" y="4876800"/>
            <a:ext cx="4038600" cy="10668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92D050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Arial" charset="0"/>
              </a:rPr>
              <a:t>Is this implementation correct?</a:t>
            </a:r>
            <a:endParaRPr lang="he-IL" sz="2000" dirty="0">
              <a:latin typeface="Arial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1157362-2C0C-4AAF-A8AC-BEDDC5526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4313"/>
            <a:ext cx="8715375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9pPr>
          </a:lstStyle>
          <a:p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Odd-Even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3A44F7-DD5A-423B-B954-B1BC49FE9F88}"/>
              </a:ext>
            </a:extLst>
          </p:cNvPr>
          <p:cNvSpPr/>
          <p:nvPr/>
        </p:nvSpPr>
        <p:spPr>
          <a:xfrm>
            <a:off x="685800" y="129540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== 0: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odd(n-1)</a:t>
            </a:r>
          </a:p>
          <a:p>
            <a:pPr defTabSz="457200">
              <a:spcBef>
                <a:spcPts val="0"/>
              </a:spcBef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== 1: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even(n-1)</a:t>
            </a:r>
          </a:p>
          <a:p>
            <a:pPr defTabSz="457200">
              <a:spcBef>
                <a:spcPts val="0"/>
              </a:spcBef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even(4)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odd(5)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457200">
              <a:spcBef>
                <a:spcPts val="0"/>
              </a:spcBef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724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443CAEFD-964A-40CF-B1B1-DBD5D219518B}" type="slidenum">
              <a:rPr lang="he-IL" altLang="en-US" sz="1400">
                <a:cs typeface="Arial" pitchFamily="34" charset="0"/>
              </a:rPr>
              <a:pPr algn="r">
                <a:spcBef>
                  <a:spcPct val="0"/>
                </a:spcBef>
              </a:pPr>
              <a:t>51</a:t>
            </a:fld>
            <a:endParaRPr lang="en-US" altLang="en-US" sz="1400">
              <a:cs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BC5D68E-EE25-49D9-8295-A8ED6B79F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4313"/>
            <a:ext cx="8715375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9pPr>
          </a:lstStyle>
          <a:p>
            <a:r>
              <a:rPr lang="en-US" altLang="en-US" b="1" kern="0">
                <a:latin typeface="Arial" panose="020B0604020202020204" pitchFamily="34" charset="0"/>
                <a:cs typeface="Arial" panose="020B0604020202020204" pitchFamily="34" charset="0"/>
              </a:rPr>
              <a:t>Odd-Even</a:t>
            </a:r>
            <a:endParaRPr lang="en-US" altLang="en-US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0C7B95-98D0-4CBB-BDF9-AD386BBAB13D}"/>
              </a:ext>
            </a:extLst>
          </p:cNvPr>
          <p:cNvSpPr/>
          <p:nvPr/>
        </p:nvSpPr>
        <p:spPr>
          <a:xfrm>
            <a:off x="533400" y="1602164"/>
            <a:ext cx="84867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even(3)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"&lt;pyshell#20&gt;", line 1, in &lt;module&gt;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even(3)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"C:\Users\Owner\Desktop\test_pyeng.py", line 5, in even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odd(n-1)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"C:\Users\Owner\Desktop\test_pyeng.py", line 11, in odd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even(n-1)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"C:\Users\Owner\Desktop\test_pyeng.py", line 11, in odd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even(n-1)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"C:\Users\Owner\Desktop\test_pyeng.py", line 5, in even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odd(n-1)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"C:\Users\Owner\Desktop\test_pyeng.py", line 8, in odd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 == 1:</a:t>
            </a:r>
          </a:p>
          <a:p>
            <a:pPr>
              <a:spcBef>
                <a:spcPts val="0"/>
              </a:spcBef>
            </a:pP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RecursionError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maximum recursion depth exceeded in comparison</a:t>
            </a:r>
          </a:p>
        </p:txBody>
      </p:sp>
    </p:spTree>
    <p:extLst>
      <p:ext uri="{BB962C8B-B14F-4D97-AF65-F5344CB8AC3E}">
        <p14:creationId xmlns:p14="http://schemas.microsoft.com/office/powerpoint/2010/main" val="265263245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F080061-2FA4-43D3-84A9-39763A7D7B87}"/>
              </a:ext>
            </a:extLst>
          </p:cNvPr>
          <p:cNvSpPr/>
          <p:nvPr/>
        </p:nvSpPr>
        <p:spPr>
          <a:xfrm>
            <a:off x="1298448" y="111252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== 0: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odd(n-1)</a:t>
            </a:r>
          </a:p>
          <a:p>
            <a:pPr defTabSz="457200">
              <a:spcBef>
                <a:spcPts val="0"/>
              </a:spcBef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== 1: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even(n-1)</a:t>
            </a:r>
          </a:p>
          <a:p>
            <a:pPr defTabSz="457200">
              <a:spcBef>
                <a:spcPts val="0"/>
              </a:spcBef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610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FBB00B51-7F98-4152-919E-720B376F82EC}" type="slidenum">
              <a:rPr lang="he-IL" altLang="en-US" sz="1400">
                <a:cs typeface="Arial" pitchFamily="34" charset="0"/>
              </a:rPr>
              <a:pPr algn="r">
                <a:spcBef>
                  <a:spcPct val="0"/>
                </a:spcBef>
              </a:pPr>
              <a:t>52</a:t>
            </a:fld>
            <a:endParaRPr lang="en-US" altLang="en-US" sz="1400"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352800" y="1724025"/>
            <a:ext cx="838200" cy="228600"/>
          </a:xfrm>
          <a:prstGeom prst="roundRect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352800" y="3352800"/>
            <a:ext cx="838200" cy="228600"/>
          </a:xfrm>
          <a:prstGeom prst="roundRect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410200" y="2362200"/>
            <a:ext cx="3048000" cy="10668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92D050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 never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return Fa</a:t>
            </a:r>
            <a:r>
              <a:rPr lang="en-US" sz="2000" dirty="0">
                <a:latin typeface="Arial" charset="0"/>
              </a:rPr>
              <a:t>lse!</a:t>
            </a:r>
            <a:endParaRPr kumimoji="0" 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C1A05E6-10DA-4D4B-B94D-3A215AE51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4313"/>
            <a:ext cx="8715375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9pPr>
          </a:lstStyle>
          <a:p>
            <a:r>
              <a:rPr lang="en-US" altLang="en-US" b="1" kern="0">
                <a:latin typeface="Arial" panose="020B0604020202020204" pitchFamily="34" charset="0"/>
                <a:cs typeface="Arial" panose="020B0604020202020204" pitchFamily="34" charset="0"/>
              </a:rPr>
              <a:t>Odd-Even</a:t>
            </a:r>
            <a:endParaRPr lang="en-US" altLang="en-US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5635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D276DC2-F555-4EE4-837B-9A907D30A6E7}"/>
              </a:ext>
            </a:extLst>
          </p:cNvPr>
          <p:cNvSpPr/>
          <p:nvPr/>
        </p:nvSpPr>
        <p:spPr>
          <a:xfrm>
            <a:off x="1298448" y="1112520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== 0: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odd(n-1)</a:t>
            </a:r>
          </a:p>
          <a:p>
            <a:pPr defTabSz="457200">
              <a:spcBef>
                <a:spcPts val="0"/>
              </a:spcBef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== 0: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even(n-1)</a:t>
            </a:r>
          </a:p>
          <a:p>
            <a:pPr defTabSz="457200">
              <a:spcBef>
                <a:spcPts val="0"/>
              </a:spcBef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even(4)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even(3)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odd(4)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odd(3)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8610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FBB00B51-7F98-4152-919E-720B376F82EC}" type="slidenum">
              <a:rPr lang="he-IL" altLang="en-US" sz="1400">
                <a:cs typeface="Arial" pitchFamily="34" charset="0"/>
              </a:rPr>
              <a:pPr algn="r">
                <a:spcBef>
                  <a:spcPct val="0"/>
                </a:spcBef>
              </a:pPr>
              <a:t>53</a:t>
            </a:fld>
            <a:endParaRPr lang="en-US" altLang="en-US" sz="1400"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352800" y="1724025"/>
            <a:ext cx="838200" cy="228600"/>
          </a:xfrm>
          <a:prstGeom prst="roundRect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352800" y="3352800"/>
            <a:ext cx="838200" cy="228600"/>
          </a:xfrm>
          <a:prstGeom prst="roundRect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C1A05E6-10DA-4D4B-B94D-3A215AE51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4313"/>
            <a:ext cx="8715375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9pPr>
          </a:lstStyle>
          <a:p>
            <a:r>
              <a:rPr lang="en-US" altLang="en-US" b="1" kern="0">
                <a:latin typeface="Arial" panose="020B0604020202020204" pitchFamily="34" charset="0"/>
                <a:cs typeface="Arial" panose="020B0604020202020204" pitchFamily="34" charset="0"/>
              </a:rPr>
              <a:t>Odd-Even</a:t>
            </a:r>
            <a:endParaRPr lang="en-US" altLang="en-US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13">
            <a:extLst>
              <a:ext uri="{FF2B5EF4-FFF2-40B4-BE49-F238E27FC236}">
                <a16:creationId xmlns:a16="http://schemas.microsoft.com/office/drawing/2014/main" id="{DDB6D390-7658-4184-B45F-0370D8741691}"/>
              </a:ext>
            </a:extLst>
          </p:cNvPr>
          <p:cNvSpPr/>
          <p:nvPr/>
        </p:nvSpPr>
        <p:spPr bwMode="auto">
          <a:xfrm>
            <a:off x="2250948" y="3090672"/>
            <a:ext cx="1101852" cy="262128"/>
          </a:xfrm>
          <a:prstGeom prst="roundRect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671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pPr rtl="1"/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Is the solution for recursive sum of nested-lists the most efficient?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9875" indent="-269875">
              <a:spcBef>
                <a:spcPct val="20000"/>
              </a:spcBef>
              <a:buFontTx/>
              <a:buChar char="•"/>
            </a:pPr>
            <a:endParaRPr lang="en-US" alt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9875" indent="-269875">
              <a:spcBef>
                <a:spcPct val="20000"/>
              </a:spcBef>
              <a:buFontTx/>
              <a:buChar char="•"/>
            </a:pPr>
            <a:endParaRPr lang="en-US" alt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9875" indent="-269875">
              <a:spcBef>
                <a:spcPct val="20000"/>
              </a:spcBef>
              <a:buFontTx/>
              <a:buChar char="•"/>
            </a:pPr>
            <a:endParaRPr lang="en-US" alt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9875" indent="-269875">
              <a:spcBef>
                <a:spcPct val="20000"/>
              </a:spcBef>
              <a:buFontTx/>
              <a:buChar char="•"/>
            </a:pPr>
            <a:endParaRPr lang="en-US" alt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9875" indent="-269875">
              <a:spcBef>
                <a:spcPct val="20000"/>
              </a:spcBef>
              <a:buFontTx/>
              <a:buChar char="•"/>
            </a:pPr>
            <a:endParaRPr lang="en-US" alt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9875" indent="-269875">
              <a:spcBef>
                <a:spcPct val="20000"/>
              </a:spcBef>
              <a:buFontTx/>
              <a:buChar char="•"/>
            </a:pPr>
            <a:endParaRPr lang="en-US" alt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9875" indent="-269875">
              <a:spcBef>
                <a:spcPct val="20000"/>
              </a:spcBef>
              <a:buFontTx/>
              <a:buChar char="•"/>
            </a:pPr>
            <a:endParaRPr lang="en-US" alt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1500" y="4221163"/>
            <a:ext cx="8153400" cy="23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9875" indent="-269875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cs typeface="Arial" panose="020B0604020202020204" pitchFamily="34" charset="0"/>
              </a:rPr>
              <a:t>In each recursive step we use slicing, which creates a new (shorter) list</a:t>
            </a:r>
          </a:p>
          <a:p>
            <a:pPr marL="269875" indent="-269875">
              <a:spcBef>
                <a:spcPct val="20000"/>
              </a:spcBef>
              <a:buFontTx/>
              <a:buChar char="•"/>
            </a:pPr>
            <a:endParaRPr lang="en-US" altLang="en-US" sz="2800" dirty="0">
              <a:cs typeface="Arial" panose="020B0604020202020204" pitchFamily="34" charset="0"/>
            </a:endParaRPr>
          </a:p>
          <a:p>
            <a:pPr marL="269875" indent="-269875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cs typeface="Arial" panose="020B0604020202020204" pitchFamily="34" charset="0"/>
              </a:rPr>
              <a:t>Can we avoid slicing?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B103600-43C6-41B0-A3EC-6511B7B0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6D8AA0CC-D770-4589-B7C4-DFD0D08E2510}" type="slidenum">
              <a:rPr lang="ar-SA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5B5F4-9FEC-4195-AE8E-699DF2E56093}"/>
              </a:ext>
            </a:extLst>
          </p:cNvPr>
          <p:cNvSpPr/>
          <p:nvPr/>
        </p:nvSpPr>
        <p:spPr>
          <a:xfrm>
            <a:off x="571500" y="1756520"/>
            <a:ext cx="735330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600"/>
              </a:spcBef>
            </a:pPr>
            <a:r>
              <a:rPr lang="en-US" sz="20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457200">
              <a:spcBef>
                <a:spcPts val="6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0:</a:t>
            </a:r>
          </a:p>
          <a:p>
            <a:pPr defTabSz="457200">
              <a:spcBef>
                <a:spcPts val="6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</a:t>
            </a:r>
          </a:p>
          <a:p>
            <a:pPr defTabSz="457200">
              <a:spcBef>
                <a:spcPts val="6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[0])]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[1:])</a:t>
            </a:r>
          </a:p>
        </p:txBody>
      </p:sp>
    </p:spTree>
    <p:extLst>
      <p:ext uri="{BB962C8B-B14F-4D97-AF65-F5344CB8AC3E}">
        <p14:creationId xmlns:p14="http://schemas.microsoft.com/office/powerpoint/2010/main" val="15339185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1143000"/>
          </a:xfrm>
        </p:spPr>
        <p:txBody>
          <a:bodyPr/>
          <a:lstStyle/>
          <a:p>
            <a:pPr rt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sum of nested-lists Alternative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414496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the same list for all the recursive calls.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how do we generate an “easier” problem?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another parameter – the index of the current item</a:t>
            </a:r>
            <a:endParaRPr lang="he-I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607C7B8-7793-4E72-9EB7-84937F0F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6D8AA0CC-D770-4589-B7C4-DFD0D08E2510}" type="slidenum">
              <a:rPr lang="ar-SA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1094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27237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plan: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a list(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the index of the current item 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aside </a:t>
            </a:r>
            <a:r>
              <a:rPr lang="en-US" strike="sngStrik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call with </a:t>
            </a:r>
            <a:r>
              <a:rPr lang="en-US" strike="sngStrik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shorter list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same list and the index i-1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save the result (also possible to use i+1 – we can move in both directions)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to this result the sum of the element we put aside.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the result.</a:t>
            </a: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9pPr>
          </a:lstStyle>
          <a:p>
            <a:pPr rtl="1"/>
            <a:r>
              <a:rPr 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Recursive sum of nested-lists Alternative solution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AC5AEC3-33D9-4F2C-AD1C-5D2B308C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6D8AA0CC-D770-4589-B7C4-DFD0D08E2510}" type="slidenum">
              <a:rPr lang="ar-SA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3568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stop condition: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Previously: stop when </a:t>
            </a:r>
            <a:r>
              <a:rPr lang="en-US" b="1" dirty="0" err="1">
                <a:solidFill>
                  <a:srgbClr val="7030A0"/>
                </a:solidFill>
              </a:rPr>
              <a:t>len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lst</a:t>
            </a:r>
            <a:r>
              <a:rPr lang="en-US" b="1" dirty="0">
                <a:solidFill>
                  <a:schemeClr val="tx1"/>
                </a:solidFill>
              </a:rPr>
              <a:t>) == 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Now: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What about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==0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Not good! When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== 0 </a:t>
            </a:r>
            <a:r>
              <a:rPr lang="en-US" dirty="0">
                <a:solidFill>
                  <a:schemeClr val="tx1"/>
                </a:solidFill>
              </a:rPr>
              <a:t>we still have one element to consider: </a:t>
            </a:r>
            <a:r>
              <a:rPr lang="en-US" b="1" dirty="0" err="1">
                <a:solidFill>
                  <a:schemeClr val="tx1"/>
                </a:solidFill>
              </a:rPr>
              <a:t>lst</a:t>
            </a:r>
            <a:r>
              <a:rPr lang="en-US" b="1" dirty="0">
                <a:solidFill>
                  <a:schemeClr val="tx1"/>
                </a:solidFill>
              </a:rPr>
              <a:t>[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]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err="1">
                <a:solidFill>
                  <a:schemeClr val="tx1"/>
                </a:solidFill>
              </a:rPr>
              <a:t>corrent</a:t>
            </a:r>
            <a:r>
              <a:rPr lang="en-US" dirty="0">
                <a:solidFill>
                  <a:schemeClr val="tx1"/>
                </a:solidFill>
              </a:rPr>
              <a:t> condition is: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== -1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This indicate that we went over all the elements in the list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0D7691-490E-4D04-B201-83638066101F}"/>
              </a:ext>
            </a:extLst>
          </p:cNvPr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9pPr>
          </a:lstStyle>
          <a:p>
            <a:pPr rtl="1"/>
            <a:r>
              <a:rPr 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Recursive sum of nested-lists Alternative solution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39C592A-7701-4738-AF9B-1173BF4F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6D8AA0CC-D770-4589-B7C4-DFD0D08E2510}" type="slidenum">
              <a:rPr lang="ar-SA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57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998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F9A473-75A9-F94C-9698-AA4A3124ED16}"/>
              </a:ext>
            </a:extLst>
          </p:cNvPr>
          <p:cNvSpPr/>
          <p:nvPr/>
        </p:nvSpPr>
        <p:spPr>
          <a:xfrm>
            <a:off x="244929" y="2046804"/>
            <a:ext cx="628650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600"/>
              </a:spcBef>
            </a:pP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rec_sum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457200">
              <a:spcBef>
                <a:spcPts val="6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-1:</a:t>
            </a:r>
          </a:p>
          <a:p>
            <a:pPr defTabSz="457200">
              <a:spcBef>
                <a:spcPts val="6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[]</a:t>
            </a:r>
          </a:p>
          <a:p>
            <a:pPr defTabSz="457200">
              <a:spcBef>
                <a:spcPts val="6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])]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rec_sum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i-1)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E7F575-92C1-449A-A2E7-1E5F190D76C7}"/>
              </a:ext>
            </a:extLst>
          </p:cNvPr>
          <p:cNvSpPr/>
          <p:nvPr/>
        </p:nvSpPr>
        <p:spPr>
          <a:xfrm>
            <a:off x="435429" y="2066104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6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601686" y="2057400"/>
            <a:ext cx="217714" cy="30986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43350" y="3144402"/>
            <a:ext cx="2435679" cy="304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40837" y="2423884"/>
            <a:ext cx="1175792" cy="304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6914C0-7428-4808-80F7-FC51CC751F95}"/>
              </a:ext>
            </a:extLst>
          </p:cNvPr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9pPr>
          </a:lstStyle>
          <a:p>
            <a:pPr rtl="1"/>
            <a:r>
              <a:rPr 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Recursive sum of nested-lists Alternative solution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C02558F3-7878-4075-8A73-19938ABA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6D8AA0CC-D770-4589-B7C4-DFD0D08E2510}" type="slidenum">
              <a:rPr lang="ar-SA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58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2FF96F-3643-8D46-861C-DCA2421B7312}"/>
              </a:ext>
            </a:extLst>
          </p:cNvPr>
          <p:cNvSpPr txBox="1"/>
          <p:nvPr/>
        </p:nvSpPr>
        <p:spPr>
          <a:xfrm>
            <a:off x="2440516" y="3933494"/>
            <a:ext cx="2085827" cy="461665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Also possible: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03F13-7190-D548-9E25-6791F97ECE25}"/>
              </a:ext>
            </a:extLst>
          </p:cNvPr>
          <p:cNvSpPr/>
          <p:nvPr/>
        </p:nvSpPr>
        <p:spPr>
          <a:xfrm>
            <a:off x="2579915" y="4713540"/>
            <a:ext cx="628650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600"/>
              </a:spcBef>
            </a:pP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rec_sum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=0):</a:t>
            </a:r>
          </a:p>
          <a:p>
            <a:pPr defTabSz="457200">
              <a:spcBef>
                <a:spcPts val="6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457200">
              <a:spcBef>
                <a:spcPts val="6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[]</a:t>
            </a:r>
          </a:p>
          <a:p>
            <a:pPr defTabSz="457200">
              <a:spcBef>
                <a:spcPts val="6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])]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rec_sum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i+1)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B08CD5-FD07-2E4D-89F4-7FC22597B229}"/>
              </a:ext>
            </a:extLst>
          </p:cNvPr>
          <p:cNvSpPr/>
          <p:nvPr/>
        </p:nvSpPr>
        <p:spPr>
          <a:xfrm>
            <a:off x="2416630" y="3144402"/>
            <a:ext cx="1066800" cy="304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F7C404-FF53-4E47-8B97-F640B85C85BD}"/>
              </a:ext>
            </a:extLst>
          </p:cNvPr>
          <p:cNvSpPr/>
          <p:nvPr/>
        </p:nvSpPr>
        <p:spPr bwMode="auto">
          <a:xfrm>
            <a:off x="5005455" y="2006333"/>
            <a:ext cx="2366148" cy="747484"/>
          </a:xfrm>
          <a:prstGeom prst="roundRect">
            <a:avLst/>
          </a:prstGeom>
          <a:noFill/>
          <a:ln w="222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First call: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rec_sum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)-1)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B32737F-359E-F443-9C8F-2752C932AEFC}"/>
              </a:ext>
            </a:extLst>
          </p:cNvPr>
          <p:cNvSpPr/>
          <p:nvPr/>
        </p:nvSpPr>
        <p:spPr bwMode="auto">
          <a:xfrm>
            <a:off x="742345" y="5181600"/>
            <a:ext cx="1698171" cy="747484"/>
          </a:xfrm>
          <a:prstGeom prst="roundRect">
            <a:avLst/>
          </a:prstGeom>
          <a:noFill/>
          <a:ln w="222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First call: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rec_sum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97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2" grpId="0" animBg="1"/>
      <p:bldP spid="12" grpId="0"/>
      <p:bldP spid="13" grpId="0" animBg="1"/>
      <p:bldP spid="14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Example: Sort Dictionary Values By Key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wish to write a function that given a dictionary returns a list of its values, sorted by the keys (in descending order of the keys)</a:t>
            </a:r>
          </a:p>
          <a:p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can be done in several ways, let’s try a recursive solution.</a:t>
            </a:r>
          </a:p>
          <a:p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BA561C-61ED-42CE-9CFE-0DEB2E70852B}"/>
              </a:ext>
            </a:extLst>
          </p:cNvPr>
          <p:cNvSpPr/>
          <p:nvPr/>
        </p:nvSpPr>
        <p:spPr>
          <a:xfrm>
            <a:off x="762000" y="3429000"/>
            <a:ext cx="739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 = {1 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2 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5 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4 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sort_by_keys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['c', 'e', 'b', 'a']</a:t>
            </a:r>
          </a:p>
        </p:txBody>
      </p:sp>
    </p:spTree>
    <p:extLst>
      <p:ext uri="{BB962C8B-B14F-4D97-AF65-F5344CB8AC3E}">
        <p14:creationId xmlns:p14="http://schemas.microsoft.com/office/powerpoint/2010/main" val="182486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371600" y="2133600"/>
            <a:ext cx="5562600" cy="25391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pt-BR" sz="24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400" b="1" dirty="0">
                <a:latin typeface="Courier" pitchFamily="49" charset="0"/>
              </a:rPr>
              <a:t> </a:t>
            </a:r>
            <a:r>
              <a:rPr lang="pt-BR" sz="24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400" b="1" dirty="0">
                <a:latin typeface="Courier" pitchFamily="49" charset="0"/>
              </a:rPr>
              <a:t>(n):</a:t>
            </a:r>
            <a:endParaRPr lang="pt-BR" altLang="en-US" b="1" dirty="0">
              <a:solidFill>
                <a:srgbClr val="009A00"/>
              </a:solidFill>
            </a:endParaRPr>
          </a:p>
          <a:p>
            <a:r>
              <a:rPr lang="pt-BR" sz="2400" b="1" dirty="0">
                <a:latin typeface="Courier" pitchFamily="49" charset="0"/>
              </a:rPr>
              <a:t>    </a:t>
            </a:r>
            <a:r>
              <a:rPr lang="pt-BR" sz="24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400" b="1" dirty="0">
                <a:latin typeface="Courier" pitchFamily="49" charset="0"/>
              </a:rPr>
              <a:t> n == 0: </a:t>
            </a:r>
          </a:p>
          <a:p>
            <a:r>
              <a:rPr lang="pt-BR" sz="24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400" b="1" dirty="0">
                <a:latin typeface="Courier" pitchFamily="49" charset="0"/>
              </a:rPr>
              <a:t> 1</a:t>
            </a:r>
          </a:p>
          <a:p>
            <a:r>
              <a:rPr lang="pt-BR" sz="2400" b="1" dirty="0">
                <a:latin typeface="Courier" pitchFamily="49" charset="0"/>
              </a:rPr>
              <a:t>    </a:t>
            </a:r>
            <a:r>
              <a:rPr lang="pt-BR" sz="2400" b="1" dirty="0">
                <a:solidFill>
                  <a:srgbClr val="FF860D"/>
                </a:solidFill>
                <a:latin typeface="Courier" pitchFamily="49" charset="0"/>
              </a:rPr>
              <a:t>return</a:t>
            </a:r>
            <a:r>
              <a:rPr lang="pt-BR" sz="2400" b="1" dirty="0">
                <a:latin typeface="Courier" pitchFamily="49" charset="0"/>
              </a:rPr>
              <a:t> n * factorial(n-1)</a:t>
            </a:r>
          </a:p>
          <a:p>
            <a:endParaRPr lang="he-IL" dirty="0"/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FCB43D-2F25-459A-95E6-023F10EE654A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5334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Recursive Implementation of Factorial in Python</a:t>
            </a:r>
          </a:p>
        </p:txBody>
      </p:sp>
      <p:sp>
        <p:nvSpPr>
          <p:cNvPr id="32776" name="TextBox 10"/>
          <p:cNvSpPr txBox="1">
            <a:spLocks noChangeArrowheads="1"/>
          </p:cNvSpPr>
          <p:nvPr/>
        </p:nvSpPr>
        <p:spPr bwMode="auto">
          <a:xfrm>
            <a:off x="4648200" y="4459069"/>
            <a:ext cx="3200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b="1" dirty="0">
                <a:solidFill>
                  <a:srgbClr val="009A00"/>
                </a:solidFill>
              </a:rPr>
              <a:t>advance towards base case </a:t>
            </a:r>
            <a:endParaRPr lang="he-IL" altLang="en-US" b="1" dirty="0">
              <a:solidFill>
                <a:srgbClr val="009A00"/>
              </a:solidFill>
            </a:endParaRPr>
          </a:p>
        </p:txBody>
      </p:sp>
      <p:sp>
        <p:nvSpPr>
          <p:cNvPr id="32778" name="TextBox 6"/>
          <p:cNvSpPr txBox="1">
            <a:spLocks noChangeArrowheads="1"/>
          </p:cNvSpPr>
          <p:nvPr/>
        </p:nvSpPr>
        <p:spPr bwMode="auto">
          <a:xfrm>
            <a:off x="4800600" y="2221468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stop condition</a:t>
            </a:r>
            <a:endParaRPr lang="he-IL" altLang="en-US" b="1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352800" y="3733800"/>
            <a:ext cx="3438525" cy="6096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2066925" y="2667000"/>
            <a:ext cx="2743200" cy="990600"/>
          </a:xfrm>
          <a:prstGeom prst="roundRect">
            <a:avLst/>
          </a:prstGeom>
          <a:noFill/>
          <a:ln w="25400" cap="flat" cmpd="sng" algn="ctr">
            <a:solidFill>
              <a:srgbClr val="FF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229100" y="3810000"/>
            <a:ext cx="2438400" cy="457200"/>
          </a:xfrm>
          <a:prstGeom prst="roundRect">
            <a:avLst/>
          </a:prstGeom>
          <a:noFill/>
          <a:ln w="25400" cap="flat" cmpd="sng" algn="ctr">
            <a:solidFill>
              <a:srgbClr val="009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1752600" y="4459069"/>
            <a:ext cx="2667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</a:rPr>
              <a:t>calculate the result using a recursive call</a:t>
            </a:r>
            <a:endParaRPr lang="he-IL" altLang="en-US" b="1" dirty="0">
              <a:solidFill>
                <a:srgbClr val="0070C0"/>
              </a:solidFill>
            </a:endParaRPr>
          </a:p>
        </p:txBody>
      </p:sp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5100" y="2057400"/>
            <a:ext cx="7239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4800600"/>
            <a:ext cx="8572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343400"/>
            <a:ext cx="7620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339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/>
      <p:bldP spid="32778" grpId="0"/>
      <p:bldP spid="16" grpId="0" animBg="1"/>
      <p:bldP spid="17" grpId="0" animBg="1"/>
      <p:bldP spid="18" grpId="0" animBg="1"/>
      <p:bldP spid="1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Sort a Dictionary Values By Key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case: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an empty dictionary we return an empty list (no values)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call: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the maximum key and add its value to the result list as the first element.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call for the rest of the dictionary and add the results to the list of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9696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Sort a Dictionary Values By Key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572000" y="1981200"/>
            <a:ext cx="3657600" cy="838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953000" y="2065094"/>
            <a:ext cx="1848583" cy="35394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8000">
                <a:srgbClr val="FFCC99"/>
              </a:gs>
            </a:gsLst>
            <a:path path="rect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Find</a:t>
            </a:r>
            <a:r>
              <a:rPr kumimoji="0" lang="en-US" sz="17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the max key</a:t>
            </a:r>
            <a:endParaRPr kumimoji="0" lang="he-IL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724400" y="2758589"/>
            <a:ext cx="3962400" cy="615553"/>
          </a:xfrm>
          <a:prstGeom prst="rect">
            <a:avLst/>
          </a:prstGeom>
          <a:gradFill>
            <a:gsLst>
              <a:gs pos="0">
                <a:schemeClr val="bg1"/>
              </a:gs>
              <a:gs pos="88000">
                <a:srgbClr val="FFCC99"/>
              </a:gs>
            </a:gsLst>
            <a:path path="rect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700" dirty="0">
                <a:latin typeface="Arial" charset="0"/>
              </a:rPr>
              <a:t>Find value for max key, and remove the key from the dictionary</a:t>
            </a:r>
            <a:endParaRPr lang="he-IL" sz="1700" dirty="0"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05400" y="3817694"/>
            <a:ext cx="2978700" cy="353943"/>
          </a:xfrm>
          <a:prstGeom prst="rect">
            <a:avLst/>
          </a:prstGeom>
          <a:gradFill>
            <a:gsLst>
              <a:gs pos="0">
                <a:schemeClr val="bg1"/>
              </a:gs>
              <a:gs pos="88000">
                <a:srgbClr val="FFCC99"/>
              </a:gs>
            </a:gsLst>
            <a:path path="rect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Add </a:t>
            </a:r>
            <a:r>
              <a:rPr lang="en-US" sz="1700" dirty="0" err="1">
                <a:latin typeface="Arial" charset="0"/>
              </a:rPr>
              <a:t>max_val</a:t>
            </a:r>
            <a:r>
              <a:rPr lang="en-US" sz="1700" dirty="0">
                <a:latin typeface="Arial" charset="0"/>
              </a:rPr>
              <a:t> to the result list</a:t>
            </a:r>
            <a:endParaRPr lang="he-IL" sz="1700" dirty="0"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953000" y="4440324"/>
            <a:ext cx="3810000" cy="1269578"/>
          </a:xfrm>
          <a:prstGeom prst="rect">
            <a:avLst/>
          </a:prstGeom>
          <a:gradFill>
            <a:gsLst>
              <a:gs pos="0">
                <a:schemeClr val="bg1"/>
              </a:gs>
              <a:gs pos="88000">
                <a:srgbClr val="FFCC99"/>
              </a:gs>
            </a:gsLst>
            <a:path path="rect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700" dirty="0">
                <a:latin typeface="Arial" charset="0"/>
              </a:rPr>
              <a:t>Recursive call for d after </a:t>
            </a:r>
            <a:r>
              <a:rPr lang="en-US" sz="1700" dirty="0" err="1">
                <a:latin typeface="Arial" charset="0"/>
              </a:rPr>
              <a:t>max_key</a:t>
            </a:r>
            <a:r>
              <a:rPr lang="en-US" sz="1700" dirty="0">
                <a:latin typeface="Arial" charset="0"/>
              </a:rPr>
              <a:t> is removed (a smaller problem). </a:t>
            </a:r>
          </a:p>
          <a:p>
            <a:pPr algn="l" rtl="0">
              <a:spcBef>
                <a:spcPct val="50000"/>
              </a:spcBef>
            </a:pPr>
            <a:r>
              <a:rPr lang="en-US" sz="1700" dirty="0">
                <a:latin typeface="Arial" charset="0"/>
              </a:rPr>
              <a:t>The result list is extended with the result of the recursive call</a:t>
            </a:r>
            <a:endParaRPr lang="he-IL" sz="1700" dirty="0"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9" idx="1"/>
          </p:cNvCxnSpPr>
          <p:nvPr/>
        </p:nvCxnSpPr>
        <p:spPr bwMode="auto">
          <a:xfrm flipH="1">
            <a:off x="3886200" y="2242066"/>
            <a:ext cx="1066800" cy="118693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0" idx="1"/>
          </p:cNvCxnSpPr>
          <p:nvPr/>
        </p:nvCxnSpPr>
        <p:spPr bwMode="auto">
          <a:xfrm flipH="1">
            <a:off x="4419600" y="3066366"/>
            <a:ext cx="304800" cy="66743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3" idx="1"/>
          </p:cNvCxnSpPr>
          <p:nvPr/>
        </p:nvCxnSpPr>
        <p:spPr bwMode="auto">
          <a:xfrm flipH="1">
            <a:off x="3810000" y="3994666"/>
            <a:ext cx="1295400" cy="16406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4" idx="1"/>
          </p:cNvCxnSpPr>
          <p:nvPr/>
        </p:nvCxnSpPr>
        <p:spPr bwMode="auto">
          <a:xfrm flipH="1" flipV="1">
            <a:off x="4267200" y="4572000"/>
            <a:ext cx="685800" cy="5031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44456AC-422C-497C-BE98-946CEF3502B2}"/>
              </a:ext>
            </a:extLst>
          </p:cNvPr>
          <p:cNvSpPr/>
          <p:nvPr/>
        </p:nvSpPr>
        <p:spPr>
          <a:xfrm>
            <a:off x="685800" y="2429976"/>
            <a:ext cx="4572000" cy="244682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en-US" sz="17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sort_by_keys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(d):</a:t>
            </a:r>
          </a:p>
          <a:p>
            <a:pPr defTabSz="457200">
              <a:spcBef>
                <a:spcPts val="0"/>
              </a:spcBef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res = []</a:t>
            </a:r>
          </a:p>
          <a:p>
            <a:pPr defTabSz="457200">
              <a:spcBef>
                <a:spcPts val="0"/>
              </a:spcBef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 == {}:</a:t>
            </a:r>
          </a:p>
          <a:p>
            <a:pPr defTabSz="457200">
              <a:spcBef>
                <a:spcPts val="0"/>
              </a:spcBef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7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</a:t>
            </a:r>
          </a:p>
          <a:p>
            <a:pPr defTabSz="457200">
              <a:spcBef>
                <a:spcPts val="0"/>
              </a:spcBef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457200">
              <a:spcBef>
                <a:spcPts val="0"/>
              </a:spcBef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d.pop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457200">
              <a:spcBef>
                <a:spcPts val="0"/>
              </a:spcBef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res.append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457200">
              <a:spcBef>
                <a:spcPts val="0"/>
              </a:spcBef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res.extend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sort_by_keys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(d))</a:t>
            </a:r>
          </a:p>
          <a:p>
            <a:pPr defTabSz="457200">
              <a:spcBef>
                <a:spcPts val="0"/>
              </a:spcBef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</a:t>
            </a:r>
          </a:p>
        </p:txBody>
      </p:sp>
    </p:spTree>
    <p:extLst>
      <p:ext uri="{BB962C8B-B14F-4D97-AF65-F5344CB8AC3E}">
        <p14:creationId xmlns:p14="http://schemas.microsoft.com/office/powerpoint/2010/main" val="284790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Towers of Hanoi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Example:</a:t>
            </a:r>
            <a:endParaRPr lang="he-IL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AA0CC-D770-4589-B7C4-DFD0D08E2510}" type="slidenum">
              <a:rPr lang="ar-SA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9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9CD284-1BCD-4947-9479-AE28D8C1381B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63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latin typeface="Arial "/>
                <a:cs typeface="Times New Roman" pitchFamily="18" charset="0"/>
              </a:rPr>
              <a:t>Towers of Hanoi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588169" y="1292224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3200" dirty="0">
                <a:cs typeface="Arial" panose="020B0604020202020204" pitchFamily="34" charset="0"/>
              </a:rPr>
              <a:t> Objective:</a:t>
            </a:r>
          </a:p>
          <a:p>
            <a:pPr marL="719138" lvl="1" indent="-261938">
              <a:spcBef>
                <a:spcPct val="20000"/>
              </a:spcBef>
              <a:buFontTx/>
              <a:buChar char="•"/>
            </a:pPr>
            <a:r>
              <a:rPr lang="en-US" altLang="en-US" sz="3200" dirty="0">
                <a:cs typeface="Arial" panose="020B0604020202020204" pitchFamily="34" charset="0"/>
              </a:rPr>
              <a:t>Move the entire stack of disks from rode S (source) to T (target) using A (auxiliary)</a:t>
            </a:r>
          </a:p>
        </p:txBody>
      </p:sp>
      <p:sp>
        <p:nvSpPr>
          <p:cNvPr id="14341" name="AutoShape 2"/>
          <p:cNvSpPr>
            <a:spLocks noChangeArrowheads="1"/>
          </p:cNvSpPr>
          <p:nvPr/>
        </p:nvSpPr>
        <p:spPr bwMode="auto">
          <a:xfrm rot="-5400000">
            <a:off x="1515269" y="4898231"/>
            <a:ext cx="2243138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4342" name="AutoShape 3"/>
          <p:cNvSpPr>
            <a:spLocks noChangeArrowheads="1"/>
          </p:cNvSpPr>
          <p:nvPr/>
        </p:nvSpPr>
        <p:spPr bwMode="auto">
          <a:xfrm rot="-5400000">
            <a:off x="5648326" y="4900612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4343" name="AutoShape 4"/>
          <p:cNvSpPr>
            <a:spLocks noChangeArrowheads="1"/>
          </p:cNvSpPr>
          <p:nvPr/>
        </p:nvSpPr>
        <p:spPr bwMode="auto">
          <a:xfrm rot="-5400000">
            <a:off x="3494088" y="4900612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4344" name="AutoShape 7"/>
          <p:cNvSpPr>
            <a:spLocks noChangeArrowheads="1"/>
          </p:cNvSpPr>
          <p:nvPr/>
        </p:nvSpPr>
        <p:spPr bwMode="auto">
          <a:xfrm>
            <a:off x="1557338" y="5999163"/>
            <a:ext cx="6215062" cy="207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4345" name="AutoShape 8"/>
          <p:cNvSpPr>
            <a:spLocks noChangeArrowheads="1"/>
          </p:cNvSpPr>
          <p:nvPr/>
        </p:nvSpPr>
        <p:spPr bwMode="auto">
          <a:xfrm>
            <a:off x="1738313" y="5697538"/>
            <a:ext cx="1806575" cy="293687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4346" name="AutoShape 9"/>
          <p:cNvSpPr>
            <a:spLocks noChangeArrowheads="1"/>
          </p:cNvSpPr>
          <p:nvPr/>
        </p:nvSpPr>
        <p:spPr bwMode="auto">
          <a:xfrm>
            <a:off x="1873250" y="5394325"/>
            <a:ext cx="1536700" cy="293688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4347" name="AutoShape 10"/>
          <p:cNvSpPr>
            <a:spLocks noChangeArrowheads="1"/>
          </p:cNvSpPr>
          <p:nvPr/>
        </p:nvSpPr>
        <p:spPr bwMode="auto">
          <a:xfrm>
            <a:off x="2009775" y="5091113"/>
            <a:ext cx="1263650" cy="293687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4348" name="AutoShape 11"/>
          <p:cNvSpPr>
            <a:spLocks noChangeArrowheads="1"/>
          </p:cNvSpPr>
          <p:nvPr/>
        </p:nvSpPr>
        <p:spPr bwMode="auto">
          <a:xfrm>
            <a:off x="2144713" y="4789488"/>
            <a:ext cx="993775" cy="293687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4349" name="AutoShape 12"/>
          <p:cNvSpPr>
            <a:spLocks noChangeArrowheads="1"/>
          </p:cNvSpPr>
          <p:nvPr/>
        </p:nvSpPr>
        <p:spPr bwMode="auto">
          <a:xfrm>
            <a:off x="2279650" y="4486275"/>
            <a:ext cx="723900" cy="293688"/>
          </a:xfrm>
          <a:prstGeom prst="roundRect">
            <a:avLst>
              <a:gd name="adj" fmla="val 50000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4350" name="AutoShape 13"/>
          <p:cNvSpPr>
            <a:spLocks noChangeArrowheads="1"/>
          </p:cNvSpPr>
          <p:nvPr/>
        </p:nvSpPr>
        <p:spPr bwMode="auto">
          <a:xfrm>
            <a:off x="2414588" y="4184650"/>
            <a:ext cx="454025" cy="29368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2292350" y="6219825"/>
            <a:ext cx="696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S</a:t>
            </a:r>
          </a:p>
        </p:txBody>
      </p:sp>
      <p:sp>
        <p:nvSpPr>
          <p:cNvPr id="14352" name="Text Box 15"/>
          <p:cNvSpPr txBox="1">
            <a:spLocks noChangeArrowheads="1"/>
          </p:cNvSpPr>
          <p:nvPr/>
        </p:nvSpPr>
        <p:spPr bwMode="auto">
          <a:xfrm>
            <a:off x="6415088" y="6219825"/>
            <a:ext cx="696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T</a:t>
            </a:r>
          </a:p>
        </p:txBody>
      </p:sp>
      <p:sp>
        <p:nvSpPr>
          <p:cNvPr id="14353" name="Text Box 16"/>
          <p:cNvSpPr txBox="1">
            <a:spLocks noChangeArrowheads="1"/>
          </p:cNvSpPr>
          <p:nvPr/>
        </p:nvSpPr>
        <p:spPr bwMode="auto">
          <a:xfrm>
            <a:off x="4259263" y="6219825"/>
            <a:ext cx="696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475526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CBFD4E-B2FC-4BC7-BD13-E6E5A5BF33DE}" type="slidenum">
              <a:rPr lang="he-IL" altLang="en-US" smtClean="0">
                <a:latin typeface="Arial" panose="020B0604020202020204" pitchFamily="34" charset="0"/>
                <a:cs typeface="Arial" pitchFamily="34" charset="0"/>
              </a:rPr>
              <a:pPr/>
              <a:t>64</a:t>
            </a:fld>
            <a:endParaRPr lang="en-US" altLang="en-US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The Rules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533400" y="12954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9875" indent="-269875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cs typeface="Arial" panose="020B0604020202020204" pitchFamily="34" charset="0"/>
              </a:rPr>
              <a:t>Only one disk may be moved at a time</a:t>
            </a:r>
          </a:p>
          <a:p>
            <a:pPr marL="269875" indent="-269875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cs typeface="Arial" panose="020B0604020202020204" pitchFamily="34" charset="0"/>
              </a:rPr>
              <a:t>Each move consists of taking the upper disk from one of the rods and sliding it onto another rod</a:t>
            </a:r>
          </a:p>
          <a:p>
            <a:pPr marL="269875" indent="-269875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cs typeface="Arial" panose="020B0604020202020204" pitchFamily="34" charset="0"/>
              </a:rPr>
              <a:t>No disk may be placed on top of a smaller disk</a:t>
            </a:r>
          </a:p>
        </p:txBody>
      </p:sp>
      <p:sp>
        <p:nvSpPr>
          <p:cNvPr id="15365" name="AutoShape 2"/>
          <p:cNvSpPr>
            <a:spLocks noChangeArrowheads="1"/>
          </p:cNvSpPr>
          <p:nvPr/>
        </p:nvSpPr>
        <p:spPr bwMode="auto">
          <a:xfrm rot="-5400000">
            <a:off x="1515269" y="4898231"/>
            <a:ext cx="2243138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>
              <a:cs typeface="Arial" panose="020B0604020202020204" pitchFamily="34" charset="0"/>
            </a:endParaRPr>
          </a:p>
        </p:txBody>
      </p:sp>
      <p:sp>
        <p:nvSpPr>
          <p:cNvPr id="15366" name="AutoShape 3"/>
          <p:cNvSpPr>
            <a:spLocks noChangeArrowheads="1"/>
          </p:cNvSpPr>
          <p:nvPr/>
        </p:nvSpPr>
        <p:spPr bwMode="auto">
          <a:xfrm rot="-5400000">
            <a:off x="5648326" y="4900612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>
              <a:cs typeface="Arial" panose="020B0604020202020204" pitchFamily="34" charset="0"/>
            </a:endParaRPr>
          </a:p>
        </p:txBody>
      </p:sp>
      <p:sp>
        <p:nvSpPr>
          <p:cNvPr id="15367" name="AutoShape 4"/>
          <p:cNvSpPr>
            <a:spLocks noChangeArrowheads="1"/>
          </p:cNvSpPr>
          <p:nvPr/>
        </p:nvSpPr>
        <p:spPr bwMode="auto">
          <a:xfrm rot="-5400000">
            <a:off x="3494088" y="4900612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>
              <a:cs typeface="Arial" panose="020B0604020202020204" pitchFamily="34" charset="0"/>
            </a:endParaRPr>
          </a:p>
        </p:txBody>
      </p:sp>
      <p:sp>
        <p:nvSpPr>
          <p:cNvPr id="15368" name="AutoShape 7"/>
          <p:cNvSpPr>
            <a:spLocks noChangeArrowheads="1"/>
          </p:cNvSpPr>
          <p:nvPr/>
        </p:nvSpPr>
        <p:spPr bwMode="auto">
          <a:xfrm>
            <a:off x="1557338" y="5999163"/>
            <a:ext cx="6215062" cy="207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>
              <a:cs typeface="Arial" panose="020B0604020202020204" pitchFamily="34" charset="0"/>
            </a:endParaRPr>
          </a:p>
        </p:txBody>
      </p:sp>
      <p:sp>
        <p:nvSpPr>
          <p:cNvPr id="15369" name="AutoShape 8"/>
          <p:cNvSpPr>
            <a:spLocks noChangeArrowheads="1"/>
          </p:cNvSpPr>
          <p:nvPr/>
        </p:nvSpPr>
        <p:spPr bwMode="auto">
          <a:xfrm>
            <a:off x="1738313" y="5697538"/>
            <a:ext cx="1806575" cy="293687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>
              <a:cs typeface="Arial" panose="020B0604020202020204" pitchFamily="34" charset="0"/>
            </a:endParaRPr>
          </a:p>
        </p:txBody>
      </p:sp>
      <p:sp>
        <p:nvSpPr>
          <p:cNvPr id="15370" name="AutoShape 9"/>
          <p:cNvSpPr>
            <a:spLocks noChangeArrowheads="1"/>
          </p:cNvSpPr>
          <p:nvPr/>
        </p:nvSpPr>
        <p:spPr bwMode="auto">
          <a:xfrm>
            <a:off x="1873250" y="5394325"/>
            <a:ext cx="1536700" cy="293688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>
              <a:cs typeface="Arial" panose="020B0604020202020204" pitchFamily="34" charset="0"/>
            </a:endParaRPr>
          </a:p>
        </p:txBody>
      </p:sp>
      <p:sp>
        <p:nvSpPr>
          <p:cNvPr id="15371" name="AutoShape 10"/>
          <p:cNvSpPr>
            <a:spLocks noChangeArrowheads="1"/>
          </p:cNvSpPr>
          <p:nvPr/>
        </p:nvSpPr>
        <p:spPr bwMode="auto">
          <a:xfrm>
            <a:off x="2009775" y="5091113"/>
            <a:ext cx="1263650" cy="293687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>
              <a:cs typeface="Arial" panose="020B0604020202020204" pitchFamily="34" charset="0"/>
            </a:endParaRPr>
          </a:p>
        </p:txBody>
      </p:sp>
      <p:sp>
        <p:nvSpPr>
          <p:cNvPr id="15372" name="AutoShape 11"/>
          <p:cNvSpPr>
            <a:spLocks noChangeArrowheads="1"/>
          </p:cNvSpPr>
          <p:nvPr/>
        </p:nvSpPr>
        <p:spPr bwMode="auto">
          <a:xfrm>
            <a:off x="2144713" y="4789488"/>
            <a:ext cx="993775" cy="293687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>
              <a:cs typeface="Arial" panose="020B0604020202020204" pitchFamily="34" charset="0"/>
            </a:endParaRPr>
          </a:p>
        </p:txBody>
      </p:sp>
      <p:sp>
        <p:nvSpPr>
          <p:cNvPr id="15373" name="AutoShape 12"/>
          <p:cNvSpPr>
            <a:spLocks noChangeArrowheads="1"/>
          </p:cNvSpPr>
          <p:nvPr/>
        </p:nvSpPr>
        <p:spPr bwMode="auto">
          <a:xfrm>
            <a:off x="2279650" y="4486275"/>
            <a:ext cx="723900" cy="293688"/>
          </a:xfrm>
          <a:prstGeom prst="roundRect">
            <a:avLst>
              <a:gd name="adj" fmla="val 50000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>
              <a:cs typeface="Arial" panose="020B0604020202020204" pitchFamily="34" charset="0"/>
            </a:endParaRPr>
          </a:p>
        </p:txBody>
      </p:sp>
      <p:sp>
        <p:nvSpPr>
          <p:cNvPr id="15374" name="AutoShape 13"/>
          <p:cNvSpPr>
            <a:spLocks noChangeArrowheads="1"/>
          </p:cNvSpPr>
          <p:nvPr/>
        </p:nvSpPr>
        <p:spPr bwMode="auto">
          <a:xfrm>
            <a:off x="2414588" y="4184650"/>
            <a:ext cx="454025" cy="29368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>
              <a:cs typeface="Arial" panose="020B0604020202020204" pitchFamily="34" charset="0"/>
            </a:endParaRP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2292350" y="6219825"/>
            <a:ext cx="696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>
                <a:cs typeface="Arial" panose="020B0604020202020204" pitchFamily="34" charset="0"/>
              </a:rPr>
              <a:t>S</a:t>
            </a:r>
          </a:p>
        </p:txBody>
      </p:sp>
      <p:sp>
        <p:nvSpPr>
          <p:cNvPr id="15376" name="Text Box 15"/>
          <p:cNvSpPr txBox="1">
            <a:spLocks noChangeArrowheads="1"/>
          </p:cNvSpPr>
          <p:nvPr/>
        </p:nvSpPr>
        <p:spPr bwMode="auto">
          <a:xfrm>
            <a:off x="6415088" y="6219825"/>
            <a:ext cx="696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>
                <a:cs typeface="Arial" panose="020B0604020202020204" pitchFamily="34" charset="0"/>
              </a:rPr>
              <a:t>T</a:t>
            </a:r>
          </a:p>
        </p:txBody>
      </p:sp>
      <p:sp>
        <p:nvSpPr>
          <p:cNvPr id="15377" name="Text Box 16"/>
          <p:cNvSpPr txBox="1">
            <a:spLocks noChangeArrowheads="1"/>
          </p:cNvSpPr>
          <p:nvPr/>
        </p:nvSpPr>
        <p:spPr bwMode="auto">
          <a:xfrm>
            <a:off x="4259263" y="6219825"/>
            <a:ext cx="696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931921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040"/>
            <a:ext cx="2133600" cy="213360"/>
          </a:xfrm>
          <a:noFill/>
        </p:spPr>
        <p:txBody>
          <a:bodyPr/>
          <a:lstStyle/>
          <a:p>
            <a:fld id="{876115A8-39DF-4C21-A9CC-15C3A807390A}" type="slidenum">
              <a:rPr lang="he-IL" altLang="en-US" smtClean="0">
                <a:latin typeface="Arial" panose="020B0604020202020204" pitchFamily="34" charset="0"/>
                <a:cs typeface="Arial" pitchFamily="34" charset="0"/>
              </a:rPr>
              <a:pPr/>
              <a:t>65</a:t>
            </a:fld>
            <a:endParaRPr lang="en-US" altLang="en-US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Examples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152400" y="1355620"/>
            <a:ext cx="3733800" cy="1909868"/>
            <a:chOff x="152401" y="1219201"/>
            <a:chExt cx="3733799" cy="2045731"/>
          </a:xfrm>
        </p:grpSpPr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152401" y="1219201"/>
              <a:ext cx="3733799" cy="1671178"/>
              <a:chOff x="1981200" y="4056063"/>
              <a:chExt cx="6215063" cy="2995441"/>
            </a:xfrm>
          </p:grpSpPr>
          <p:sp>
            <p:nvSpPr>
              <p:cNvPr id="16430" name="AutoShape 2"/>
              <p:cNvSpPr>
                <a:spLocks noChangeArrowheads="1"/>
              </p:cNvSpPr>
              <p:nvPr/>
            </p:nvSpPr>
            <p:spPr bwMode="auto">
              <a:xfrm rot="-5400000">
                <a:off x="1939132" y="5068094"/>
                <a:ext cx="2243137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31" name="AutoShape 3"/>
              <p:cNvSpPr>
                <a:spLocks noChangeArrowheads="1"/>
              </p:cNvSpPr>
              <p:nvPr/>
            </p:nvSpPr>
            <p:spPr bwMode="auto">
              <a:xfrm rot="-5400000">
                <a:off x="6072188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32" name="AutoShape 4"/>
              <p:cNvSpPr>
                <a:spLocks noChangeArrowheads="1"/>
              </p:cNvSpPr>
              <p:nvPr/>
            </p:nvSpPr>
            <p:spPr bwMode="auto">
              <a:xfrm rot="-5400000">
                <a:off x="3917951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33" name="AutoShape 7"/>
              <p:cNvSpPr>
                <a:spLocks noChangeArrowheads="1"/>
              </p:cNvSpPr>
              <p:nvPr/>
            </p:nvSpPr>
            <p:spPr bwMode="auto">
              <a:xfrm>
                <a:off x="1981200" y="6169025"/>
                <a:ext cx="6215063" cy="20796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34" name="AutoShape 8"/>
              <p:cNvSpPr>
                <a:spLocks noChangeArrowheads="1"/>
              </p:cNvSpPr>
              <p:nvPr/>
            </p:nvSpPr>
            <p:spPr bwMode="auto">
              <a:xfrm>
                <a:off x="2162175" y="5867400"/>
                <a:ext cx="1806575" cy="293688"/>
              </a:xfrm>
              <a:prstGeom prst="roundRect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35" name="Text Box 14"/>
              <p:cNvSpPr txBox="1">
                <a:spLocks noChangeArrowheads="1"/>
              </p:cNvSpPr>
              <p:nvPr/>
            </p:nvSpPr>
            <p:spPr bwMode="auto">
              <a:xfrm>
                <a:off x="2716213" y="6389688"/>
                <a:ext cx="696912" cy="661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16436" name="Text Box 15"/>
              <p:cNvSpPr txBox="1">
                <a:spLocks noChangeArrowheads="1"/>
              </p:cNvSpPr>
              <p:nvPr/>
            </p:nvSpPr>
            <p:spPr bwMode="auto">
              <a:xfrm>
                <a:off x="6838950" y="6389688"/>
                <a:ext cx="696913" cy="661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6437" name="Text Box 16"/>
              <p:cNvSpPr txBox="1">
                <a:spLocks noChangeArrowheads="1"/>
              </p:cNvSpPr>
              <p:nvPr/>
            </p:nvSpPr>
            <p:spPr bwMode="auto">
              <a:xfrm>
                <a:off x="4683124" y="6389688"/>
                <a:ext cx="696913" cy="661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A</a:t>
                </a:r>
              </a:p>
            </p:txBody>
          </p:sp>
        </p:grpSp>
        <p:sp>
          <p:nvSpPr>
            <p:cNvPr id="16429" name="TextBox 70"/>
            <p:cNvSpPr txBox="1">
              <a:spLocks noChangeArrowheads="1"/>
            </p:cNvSpPr>
            <p:nvPr/>
          </p:nvSpPr>
          <p:spPr bwMode="auto">
            <a:xfrm>
              <a:off x="381000" y="2895600"/>
              <a:ext cx="3200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1 disk – very easy!</a:t>
              </a:r>
              <a:endParaRPr lang="he-IL" altLang="en-US" dirty="0"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4419600" y="1355618"/>
            <a:ext cx="4191000" cy="1909869"/>
            <a:chOff x="4419600" y="1219200"/>
            <a:chExt cx="4191000" cy="2045732"/>
          </a:xfrm>
        </p:grpSpPr>
        <p:grpSp>
          <p:nvGrpSpPr>
            <p:cNvPr id="5" name="Group 35"/>
            <p:cNvGrpSpPr>
              <a:grpSpLocks/>
            </p:cNvGrpSpPr>
            <p:nvPr/>
          </p:nvGrpSpPr>
          <p:grpSpPr bwMode="auto">
            <a:xfrm>
              <a:off x="4419600" y="1219200"/>
              <a:ext cx="4191000" cy="1672787"/>
              <a:chOff x="1981200" y="4056063"/>
              <a:chExt cx="6215063" cy="2994623"/>
            </a:xfrm>
          </p:grpSpPr>
          <p:sp>
            <p:nvSpPr>
              <p:cNvPr id="16419" name="AutoShape 2"/>
              <p:cNvSpPr>
                <a:spLocks noChangeArrowheads="1"/>
              </p:cNvSpPr>
              <p:nvPr/>
            </p:nvSpPr>
            <p:spPr bwMode="auto">
              <a:xfrm rot="-5400000">
                <a:off x="1939132" y="5068094"/>
                <a:ext cx="2243137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20" name="AutoShape 3"/>
              <p:cNvSpPr>
                <a:spLocks noChangeArrowheads="1"/>
              </p:cNvSpPr>
              <p:nvPr/>
            </p:nvSpPr>
            <p:spPr bwMode="auto">
              <a:xfrm rot="-5400000">
                <a:off x="6072188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21" name="AutoShape 4"/>
              <p:cNvSpPr>
                <a:spLocks noChangeArrowheads="1"/>
              </p:cNvSpPr>
              <p:nvPr/>
            </p:nvSpPr>
            <p:spPr bwMode="auto">
              <a:xfrm rot="-5400000">
                <a:off x="3917951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22" name="AutoShape 7"/>
              <p:cNvSpPr>
                <a:spLocks noChangeArrowheads="1"/>
              </p:cNvSpPr>
              <p:nvPr/>
            </p:nvSpPr>
            <p:spPr bwMode="auto">
              <a:xfrm>
                <a:off x="1981200" y="6169025"/>
                <a:ext cx="6215063" cy="20796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23" name="AutoShape 8"/>
              <p:cNvSpPr>
                <a:spLocks noChangeArrowheads="1"/>
              </p:cNvSpPr>
              <p:nvPr/>
            </p:nvSpPr>
            <p:spPr bwMode="auto">
              <a:xfrm>
                <a:off x="2162175" y="5867400"/>
                <a:ext cx="1806575" cy="293688"/>
              </a:xfrm>
              <a:prstGeom prst="roundRect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24" name="AutoShape 9"/>
              <p:cNvSpPr>
                <a:spLocks noChangeArrowheads="1"/>
              </p:cNvSpPr>
              <p:nvPr/>
            </p:nvSpPr>
            <p:spPr bwMode="auto">
              <a:xfrm>
                <a:off x="2297113" y="5564188"/>
                <a:ext cx="1536700" cy="293687"/>
              </a:xfrm>
              <a:prstGeom prst="roundRect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25" name="Text Box 14"/>
              <p:cNvSpPr txBox="1">
                <a:spLocks noChangeArrowheads="1"/>
              </p:cNvSpPr>
              <p:nvPr/>
            </p:nvSpPr>
            <p:spPr bwMode="auto">
              <a:xfrm>
                <a:off x="2716213" y="6389688"/>
                <a:ext cx="696912" cy="660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16426" name="Text Box 15"/>
              <p:cNvSpPr txBox="1">
                <a:spLocks noChangeArrowheads="1"/>
              </p:cNvSpPr>
              <p:nvPr/>
            </p:nvSpPr>
            <p:spPr bwMode="auto">
              <a:xfrm>
                <a:off x="6838950" y="6389688"/>
                <a:ext cx="696913" cy="660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6427" name="Text Box 16"/>
              <p:cNvSpPr txBox="1">
                <a:spLocks noChangeArrowheads="1"/>
              </p:cNvSpPr>
              <p:nvPr/>
            </p:nvSpPr>
            <p:spPr bwMode="auto">
              <a:xfrm>
                <a:off x="4683126" y="6389688"/>
                <a:ext cx="696913" cy="660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A</a:t>
                </a:r>
              </a:p>
            </p:txBody>
          </p:sp>
        </p:grpSp>
        <p:sp>
          <p:nvSpPr>
            <p:cNvPr id="16418" name="TextBox 71"/>
            <p:cNvSpPr txBox="1">
              <a:spLocks noChangeArrowheads="1"/>
            </p:cNvSpPr>
            <p:nvPr/>
          </p:nvSpPr>
          <p:spPr bwMode="auto">
            <a:xfrm>
              <a:off x="4876800" y="2895600"/>
              <a:ext cx="3200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cs typeface="Arial" panose="020B0604020202020204" pitchFamily="34" charset="0"/>
                </a:rPr>
                <a:t>2 disks – very easy!</a:t>
              </a:r>
              <a:endParaRPr lang="he-IL" altLang="en-US"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76200" y="4241058"/>
            <a:ext cx="4038600" cy="1767629"/>
            <a:chOff x="76200" y="4114800"/>
            <a:chExt cx="4038600" cy="1893332"/>
          </a:xfrm>
        </p:grpSpPr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76200" y="4114800"/>
              <a:ext cx="4038600" cy="1620409"/>
              <a:chOff x="1981200" y="4056063"/>
              <a:chExt cx="6215063" cy="3022276"/>
            </a:xfrm>
          </p:grpSpPr>
          <p:sp>
            <p:nvSpPr>
              <p:cNvPr id="16407" name="AutoShape 2"/>
              <p:cNvSpPr>
                <a:spLocks noChangeArrowheads="1"/>
              </p:cNvSpPr>
              <p:nvPr/>
            </p:nvSpPr>
            <p:spPr bwMode="auto">
              <a:xfrm rot="-5400000">
                <a:off x="1939132" y="5068094"/>
                <a:ext cx="2243137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08" name="AutoShape 3"/>
              <p:cNvSpPr>
                <a:spLocks noChangeArrowheads="1"/>
              </p:cNvSpPr>
              <p:nvPr/>
            </p:nvSpPr>
            <p:spPr bwMode="auto">
              <a:xfrm rot="-5400000">
                <a:off x="6072188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09" name="AutoShape 4"/>
              <p:cNvSpPr>
                <a:spLocks noChangeArrowheads="1"/>
              </p:cNvSpPr>
              <p:nvPr/>
            </p:nvSpPr>
            <p:spPr bwMode="auto">
              <a:xfrm rot="-5400000">
                <a:off x="3917951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10" name="AutoShape 7"/>
              <p:cNvSpPr>
                <a:spLocks noChangeArrowheads="1"/>
              </p:cNvSpPr>
              <p:nvPr/>
            </p:nvSpPr>
            <p:spPr bwMode="auto">
              <a:xfrm>
                <a:off x="1981200" y="6169025"/>
                <a:ext cx="6215063" cy="20796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11" name="AutoShape 8"/>
              <p:cNvSpPr>
                <a:spLocks noChangeArrowheads="1"/>
              </p:cNvSpPr>
              <p:nvPr/>
            </p:nvSpPr>
            <p:spPr bwMode="auto">
              <a:xfrm>
                <a:off x="2162175" y="5867400"/>
                <a:ext cx="1806575" cy="293688"/>
              </a:xfrm>
              <a:prstGeom prst="roundRect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12" name="AutoShape 9"/>
              <p:cNvSpPr>
                <a:spLocks noChangeArrowheads="1"/>
              </p:cNvSpPr>
              <p:nvPr/>
            </p:nvSpPr>
            <p:spPr bwMode="auto">
              <a:xfrm>
                <a:off x="2297113" y="5564188"/>
                <a:ext cx="1536700" cy="293687"/>
              </a:xfrm>
              <a:prstGeom prst="roundRect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13" name="AutoShape 10"/>
              <p:cNvSpPr>
                <a:spLocks noChangeArrowheads="1"/>
              </p:cNvSpPr>
              <p:nvPr/>
            </p:nvSpPr>
            <p:spPr bwMode="auto">
              <a:xfrm>
                <a:off x="2433638" y="5260975"/>
                <a:ext cx="1263650" cy="293688"/>
              </a:xfrm>
              <a:prstGeom prst="roundRect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14" name="Text Box 14"/>
              <p:cNvSpPr txBox="1">
                <a:spLocks noChangeArrowheads="1"/>
              </p:cNvSpPr>
              <p:nvPr/>
            </p:nvSpPr>
            <p:spPr bwMode="auto">
              <a:xfrm>
                <a:off x="2716214" y="6389689"/>
                <a:ext cx="696912" cy="688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16415" name="Text Box 15"/>
              <p:cNvSpPr txBox="1">
                <a:spLocks noChangeArrowheads="1"/>
              </p:cNvSpPr>
              <p:nvPr/>
            </p:nvSpPr>
            <p:spPr bwMode="auto">
              <a:xfrm>
                <a:off x="6838951" y="6389689"/>
                <a:ext cx="696913" cy="688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6416" name="Text Box 16"/>
              <p:cNvSpPr txBox="1">
                <a:spLocks noChangeArrowheads="1"/>
              </p:cNvSpPr>
              <p:nvPr/>
            </p:nvSpPr>
            <p:spPr bwMode="auto">
              <a:xfrm>
                <a:off x="4683124" y="6389689"/>
                <a:ext cx="696913" cy="688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A</a:t>
                </a:r>
              </a:p>
            </p:txBody>
          </p:sp>
        </p:grpSp>
        <p:sp>
          <p:nvSpPr>
            <p:cNvPr id="16406" name="TextBox 72"/>
            <p:cNvSpPr txBox="1">
              <a:spLocks noChangeArrowheads="1"/>
            </p:cNvSpPr>
            <p:nvPr/>
          </p:nvSpPr>
          <p:spPr bwMode="auto">
            <a:xfrm>
              <a:off x="381000" y="5638800"/>
              <a:ext cx="3200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cs typeface="Arial" panose="020B0604020202020204" pitchFamily="34" charset="0"/>
                </a:rPr>
                <a:t>3 disks – easy</a:t>
              </a:r>
              <a:endParaRPr lang="he-IL" altLang="en-US"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7"/>
          <p:cNvGrpSpPr>
            <a:grpSpLocks/>
          </p:cNvGrpSpPr>
          <p:nvPr/>
        </p:nvGrpSpPr>
        <p:grpSpPr bwMode="auto">
          <a:xfrm>
            <a:off x="4572000" y="4169938"/>
            <a:ext cx="4267200" cy="1838749"/>
            <a:chOff x="4572000" y="4038600"/>
            <a:chExt cx="4267200" cy="1969532"/>
          </a:xfrm>
        </p:grpSpPr>
        <p:grpSp>
          <p:nvGrpSpPr>
            <p:cNvPr id="9" name="Group 69"/>
            <p:cNvGrpSpPr>
              <a:grpSpLocks/>
            </p:cNvGrpSpPr>
            <p:nvPr/>
          </p:nvGrpSpPr>
          <p:grpSpPr bwMode="auto">
            <a:xfrm>
              <a:off x="4572000" y="4038600"/>
              <a:ext cx="4267200" cy="1686264"/>
              <a:chOff x="1981200" y="4056063"/>
              <a:chExt cx="6215063" cy="2987851"/>
            </a:xfrm>
          </p:grpSpPr>
          <p:sp>
            <p:nvSpPr>
              <p:cNvPr id="16394" name="AutoShape 2"/>
              <p:cNvSpPr>
                <a:spLocks noChangeArrowheads="1"/>
              </p:cNvSpPr>
              <p:nvPr/>
            </p:nvSpPr>
            <p:spPr bwMode="auto">
              <a:xfrm rot="-5400000">
                <a:off x="1939132" y="5068094"/>
                <a:ext cx="2243137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395" name="AutoShape 3"/>
              <p:cNvSpPr>
                <a:spLocks noChangeArrowheads="1"/>
              </p:cNvSpPr>
              <p:nvPr/>
            </p:nvSpPr>
            <p:spPr bwMode="auto">
              <a:xfrm rot="-5400000">
                <a:off x="6072188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396" name="AutoShape 4"/>
              <p:cNvSpPr>
                <a:spLocks noChangeArrowheads="1"/>
              </p:cNvSpPr>
              <p:nvPr/>
            </p:nvSpPr>
            <p:spPr bwMode="auto">
              <a:xfrm rot="-5400000">
                <a:off x="3917951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397" name="AutoShape 7"/>
              <p:cNvSpPr>
                <a:spLocks noChangeArrowheads="1"/>
              </p:cNvSpPr>
              <p:nvPr/>
            </p:nvSpPr>
            <p:spPr bwMode="auto">
              <a:xfrm>
                <a:off x="1981200" y="6169025"/>
                <a:ext cx="6215063" cy="20796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398" name="AutoShape 8"/>
              <p:cNvSpPr>
                <a:spLocks noChangeArrowheads="1"/>
              </p:cNvSpPr>
              <p:nvPr/>
            </p:nvSpPr>
            <p:spPr bwMode="auto">
              <a:xfrm>
                <a:off x="2162175" y="5867400"/>
                <a:ext cx="1806575" cy="293688"/>
              </a:xfrm>
              <a:prstGeom prst="roundRect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399" name="AutoShape 9"/>
              <p:cNvSpPr>
                <a:spLocks noChangeArrowheads="1"/>
              </p:cNvSpPr>
              <p:nvPr/>
            </p:nvSpPr>
            <p:spPr bwMode="auto">
              <a:xfrm>
                <a:off x="2297113" y="5564188"/>
                <a:ext cx="1536700" cy="293687"/>
              </a:xfrm>
              <a:prstGeom prst="roundRect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00" name="AutoShape 10"/>
              <p:cNvSpPr>
                <a:spLocks noChangeArrowheads="1"/>
              </p:cNvSpPr>
              <p:nvPr/>
            </p:nvSpPr>
            <p:spPr bwMode="auto">
              <a:xfrm>
                <a:off x="2433638" y="5260975"/>
                <a:ext cx="1263650" cy="293688"/>
              </a:xfrm>
              <a:prstGeom prst="roundRect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01" name="AutoShape 11"/>
              <p:cNvSpPr>
                <a:spLocks noChangeArrowheads="1"/>
              </p:cNvSpPr>
              <p:nvPr/>
            </p:nvSpPr>
            <p:spPr bwMode="auto">
              <a:xfrm>
                <a:off x="2568575" y="4959350"/>
                <a:ext cx="993775" cy="293688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402" name="Text Box 14"/>
              <p:cNvSpPr txBox="1">
                <a:spLocks noChangeArrowheads="1"/>
              </p:cNvSpPr>
              <p:nvPr/>
            </p:nvSpPr>
            <p:spPr bwMode="auto">
              <a:xfrm>
                <a:off x="2716214" y="6389688"/>
                <a:ext cx="696912" cy="654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16403" name="Text Box 15"/>
              <p:cNvSpPr txBox="1">
                <a:spLocks noChangeArrowheads="1"/>
              </p:cNvSpPr>
              <p:nvPr/>
            </p:nvSpPr>
            <p:spPr bwMode="auto">
              <a:xfrm>
                <a:off x="6838949" y="6389688"/>
                <a:ext cx="696912" cy="654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6404" name="Text Box 16"/>
              <p:cNvSpPr txBox="1">
                <a:spLocks noChangeArrowheads="1"/>
              </p:cNvSpPr>
              <p:nvPr/>
            </p:nvSpPr>
            <p:spPr bwMode="auto">
              <a:xfrm>
                <a:off x="4683126" y="6389688"/>
                <a:ext cx="696912" cy="654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A</a:t>
                </a:r>
              </a:p>
            </p:txBody>
          </p:sp>
        </p:grpSp>
        <p:sp>
          <p:nvSpPr>
            <p:cNvPr id="16393" name="TextBox 73"/>
            <p:cNvSpPr txBox="1">
              <a:spLocks noChangeArrowheads="1"/>
            </p:cNvSpPr>
            <p:nvPr/>
          </p:nvSpPr>
          <p:spPr bwMode="auto">
            <a:xfrm>
              <a:off x="5181600" y="5638800"/>
              <a:ext cx="3200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cs typeface="Arial" panose="020B0604020202020204" pitchFamily="34" charset="0"/>
                </a:rPr>
                <a:t>4 disks?</a:t>
              </a:r>
              <a:endParaRPr lang="he-IL" altLang="en-US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069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536C8D-421A-4C7C-BACC-6817FAF51121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66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Solution for 4 Disks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41300" y="1658938"/>
            <a:ext cx="3940175" cy="1798637"/>
            <a:chOff x="1981200" y="4056063"/>
            <a:chExt cx="6215063" cy="2700337"/>
          </a:xfrm>
        </p:grpSpPr>
        <p:sp>
          <p:nvSpPr>
            <p:cNvPr id="17450" name="AutoShape 2"/>
            <p:cNvSpPr>
              <a:spLocks noChangeArrowheads="1"/>
            </p:cNvSpPr>
            <p:nvPr/>
          </p:nvSpPr>
          <p:spPr bwMode="auto">
            <a:xfrm rot="-5400000">
              <a:off x="1939132" y="5068094"/>
              <a:ext cx="2243137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51" name="AutoShape 3"/>
            <p:cNvSpPr>
              <a:spLocks noChangeArrowheads="1"/>
            </p:cNvSpPr>
            <p:nvPr/>
          </p:nvSpPr>
          <p:spPr bwMode="auto">
            <a:xfrm rot="-5400000">
              <a:off x="6072188" y="5070475"/>
              <a:ext cx="2241550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52" name="AutoShape 4"/>
            <p:cNvSpPr>
              <a:spLocks noChangeArrowheads="1"/>
            </p:cNvSpPr>
            <p:nvPr/>
          </p:nvSpPr>
          <p:spPr bwMode="auto">
            <a:xfrm rot="-5400000">
              <a:off x="3917951" y="5070475"/>
              <a:ext cx="2241550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53" name="AutoShape 7"/>
            <p:cNvSpPr>
              <a:spLocks noChangeArrowheads="1"/>
            </p:cNvSpPr>
            <p:nvPr/>
          </p:nvSpPr>
          <p:spPr bwMode="auto">
            <a:xfrm>
              <a:off x="1981200" y="6169025"/>
              <a:ext cx="6215063" cy="20796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54" name="AutoShape 8"/>
            <p:cNvSpPr>
              <a:spLocks noChangeArrowheads="1"/>
            </p:cNvSpPr>
            <p:nvPr/>
          </p:nvSpPr>
          <p:spPr bwMode="auto">
            <a:xfrm>
              <a:off x="2162175" y="5867400"/>
              <a:ext cx="1806575" cy="293688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55" name="AutoShape 9"/>
            <p:cNvSpPr>
              <a:spLocks noChangeArrowheads="1"/>
            </p:cNvSpPr>
            <p:nvPr/>
          </p:nvSpPr>
          <p:spPr bwMode="auto">
            <a:xfrm>
              <a:off x="2297113" y="5564188"/>
              <a:ext cx="1536700" cy="293687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56" name="AutoShape 10"/>
            <p:cNvSpPr>
              <a:spLocks noChangeArrowheads="1"/>
            </p:cNvSpPr>
            <p:nvPr/>
          </p:nvSpPr>
          <p:spPr bwMode="auto">
            <a:xfrm>
              <a:off x="2433638" y="5260975"/>
              <a:ext cx="1263650" cy="293688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57" name="AutoShape 11"/>
            <p:cNvSpPr>
              <a:spLocks noChangeArrowheads="1"/>
            </p:cNvSpPr>
            <p:nvPr/>
          </p:nvSpPr>
          <p:spPr bwMode="auto">
            <a:xfrm>
              <a:off x="2568575" y="4959350"/>
              <a:ext cx="993775" cy="293688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58" name="Text Box 14"/>
            <p:cNvSpPr txBox="1">
              <a:spLocks noChangeArrowheads="1"/>
            </p:cNvSpPr>
            <p:nvPr/>
          </p:nvSpPr>
          <p:spPr bwMode="auto">
            <a:xfrm>
              <a:off x="2716213" y="6389688"/>
              <a:ext cx="69691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S</a:t>
              </a:r>
            </a:p>
          </p:txBody>
        </p:sp>
        <p:sp>
          <p:nvSpPr>
            <p:cNvPr id="17459" name="Text Box 15"/>
            <p:cNvSpPr txBox="1">
              <a:spLocks noChangeArrowheads="1"/>
            </p:cNvSpPr>
            <p:nvPr/>
          </p:nvSpPr>
          <p:spPr bwMode="auto">
            <a:xfrm>
              <a:off x="6838950" y="6389688"/>
              <a:ext cx="69691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T</a:t>
              </a:r>
            </a:p>
          </p:txBody>
        </p:sp>
        <p:sp>
          <p:nvSpPr>
            <p:cNvPr id="17460" name="Text Box 16"/>
            <p:cNvSpPr txBox="1">
              <a:spLocks noChangeArrowheads="1"/>
            </p:cNvSpPr>
            <p:nvPr/>
          </p:nvSpPr>
          <p:spPr bwMode="auto">
            <a:xfrm>
              <a:off x="4683125" y="6389688"/>
              <a:ext cx="69691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A</a:t>
              </a:r>
            </a:p>
          </p:txBody>
        </p:sp>
      </p:grpSp>
      <p:grpSp>
        <p:nvGrpSpPr>
          <p:cNvPr id="3" name="Group 90"/>
          <p:cNvGrpSpPr>
            <a:grpSpLocks/>
          </p:cNvGrpSpPr>
          <p:nvPr/>
        </p:nvGrpSpPr>
        <p:grpSpPr bwMode="auto">
          <a:xfrm>
            <a:off x="249238" y="4275138"/>
            <a:ext cx="3940175" cy="1798637"/>
            <a:chOff x="249044" y="4275365"/>
            <a:chExt cx="3940096" cy="1798328"/>
          </a:xfrm>
        </p:grpSpPr>
        <p:sp>
          <p:nvSpPr>
            <p:cNvPr id="17439" name="AutoShape 2"/>
            <p:cNvSpPr>
              <a:spLocks noChangeArrowheads="1"/>
            </p:cNvSpPr>
            <p:nvPr/>
          </p:nvSpPr>
          <p:spPr bwMode="auto">
            <a:xfrm rot="-5400000">
              <a:off x="186479" y="4952847"/>
              <a:ext cx="1493849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40" name="AutoShape 3"/>
            <p:cNvSpPr>
              <a:spLocks noChangeArrowheads="1"/>
            </p:cNvSpPr>
            <p:nvPr/>
          </p:nvSpPr>
          <p:spPr bwMode="auto">
            <a:xfrm rot="-5400000">
              <a:off x="2806693" y="4954433"/>
              <a:ext cx="1492792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41" name="AutoShape 4"/>
            <p:cNvSpPr>
              <a:spLocks noChangeArrowheads="1"/>
            </p:cNvSpPr>
            <p:nvPr/>
          </p:nvSpPr>
          <p:spPr bwMode="auto">
            <a:xfrm rot="-5400000">
              <a:off x="1440994" y="4954433"/>
              <a:ext cx="1492792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42" name="AutoShape 7"/>
            <p:cNvSpPr>
              <a:spLocks noChangeArrowheads="1"/>
            </p:cNvSpPr>
            <p:nvPr/>
          </p:nvSpPr>
          <p:spPr bwMode="auto">
            <a:xfrm>
              <a:off x="249044" y="5682522"/>
              <a:ext cx="3940096" cy="1384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43" name="AutoShape 8"/>
            <p:cNvSpPr>
              <a:spLocks noChangeArrowheads="1"/>
            </p:cNvSpPr>
            <p:nvPr/>
          </p:nvSpPr>
          <p:spPr bwMode="auto">
            <a:xfrm>
              <a:off x="2984311" y="5481651"/>
              <a:ext cx="1145295" cy="195586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44" name="AutoShape 9"/>
            <p:cNvSpPr>
              <a:spLocks noChangeArrowheads="1"/>
            </p:cNvSpPr>
            <p:nvPr/>
          </p:nvSpPr>
          <p:spPr bwMode="auto">
            <a:xfrm>
              <a:off x="1709408" y="5480444"/>
              <a:ext cx="974205" cy="195585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45" name="AutoShape 10"/>
            <p:cNvSpPr>
              <a:spLocks noChangeArrowheads="1"/>
            </p:cNvSpPr>
            <p:nvPr/>
          </p:nvSpPr>
          <p:spPr bwMode="auto">
            <a:xfrm>
              <a:off x="1795959" y="5278515"/>
              <a:ext cx="801102" cy="195586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46" name="AutoShape 11"/>
            <p:cNvSpPr>
              <a:spLocks noChangeArrowheads="1"/>
            </p:cNvSpPr>
            <p:nvPr/>
          </p:nvSpPr>
          <p:spPr bwMode="auto">
            <a:xfrm>
              <a:off x="1881504" y="5077644"/>
              <a:ext cx="630013" cy="19558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47" name="Text Box 14"/>
            <p:cNvSpPr txBox="1">
              <a:spLocks noChangeArrowheads="1"/>
            </p:cNvSpPr>
            <p:nvPr/>
          </p:nvSpPr>
          <p:spPr bwMode="auto">
            <a:xfrm>
              <a:off x="715012" y="5829476"/>
              <a:ext cx="441814" cy="244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S</a:t>
              </a:r>
            </a:p>
          </p:txBody>
        </p:sp>
        <p:sp>
          <p:nvSpPr>
            <p:cNvPr id="17448" name="Text Box 15"/>
            <p:cNvSpPr txBox="1">
              <a:spLocks noChangeArrowheads="1"/>
            </p:cNvSpPr>
            <p:nvPr/>
          </p:nvSpPr>
          <p:spPr bwMode="auto">
            <a:xfrm>
              <a:off x="3328659" y="5829476"/>
              <a:ext cx="441814" cy="244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T</a:t>
              </a:r>
            </a:p>
          </p:txBody>
        </p:sp>
        <p:sp>
          <p:nvSpPr>
            <p:cNvPr id="17449" name="Text Box 16"/>
            <p:cNvSpPr txBox="1">
              <a:spLocks noChangeArrowheads="1"/>
            </p:cNvSpPr>
            <p:nvPr/>
          </p:nvSpPr>
          <p:spPr bwMode="auto">
            <a:xfrm>
              <a:off x="1961954" y="5829476"/>
              <a:ext cx="441814" cy="244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A</a:t>
              </a: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4843463" y="1665288"/>
            <a:ext cx="3940175" cy="1798637"/>
            <a:chOff x="4843346" y="1665987"/>
            <a:chExt cx="3940096" cy="1798328"/>
          </a:xfrm>
        </p:grpSpPr>
        <p:sp>
          <p:nvSpPr>
            <p:cNvPr id="17427" name="AutoShape 2"/>
            <p:cNvSpPr>
              <a:spLocks noChangeArrowheads="1"/>
            </p:cNvSpPr>
            <p:nvPr/>
          </p:nvSpPr>
          <p:spPr bwMode="auto">
            <a:xfrm rot="-5400000">
              <a:off x="4780781" y="2343469"/>
              <a:ext cx="1493849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28" name="AutoShape 3"/>
            <p:cNvSpPr>
              <a:spLocks noChangeArrowheads="1"/>
            </p:cNvSpPr>
            <p:nvPr/>
          </p:nvSpPr>
          <p:spPr bwMode="auto">
            <a:xfrm rot="-5400000">
              <a:off x="7400995" y="2345055"/>
              <a:ext cx="1492792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29" name="AutoShape 4"/>
            <p:cNvSpPr>
              <a:spLocks noChangeArrowheads="1"/>
            </p:cNvSpPr>
            <p:nvPr/>
          </p:nvSpPr>
          <p:spPr bwMode="auto">
            <a:xfrm rot="-5400000">
              <a:off x="6035296" y="2345055"/>
              <a:ext cx="1492792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30" name="AutoShape 7"/>
            <p:cNvSpPr>
              <a:spLocks noChangeArrowheads="1"/>
            </p:cNvSpPr>
            <p:nvPr/>
          </p:nvSpPr>
          <p:spPr bwMode="auto">
            <a:xfrm>
              <a:off x="4843346" y="3073144"/>
              <a:ext cx="3940096" cy="1384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31" name="AutoShape 8"/>
            <p:cNvSpPr>
              <a:spLocks noChangeArrowheads="1"/>
            </p:cNvSpPr>
            <p:nvPr/>
          </p:nvSpPr>
          <p:spPr bwMode="auto">
            <a:xfrm>
              <a:off x="4958077" y="2872273"/>
              <a:ext cx="1145295" cy="195586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grpSp>
          <p:nvGrpSpPr>
            <p:cNvPr id="5" name="Group 88"/>
            <p:cNvGrpSpPr>
              <a:grpSpLocks/>
            </p:cNvGrpSpPr>
            <p:nvPr/>
          </p:nvGrpSpPr>
          <p:grpSpPr bwMode="auto">
            <a:xfrm>
              <a:off x="6314861" y="2468265"/>
              <a:ext cx="974205" cy="598385"/>
              <a:chOff x="5043622" y="2267544"/>
              <a:chExt cx="974205" cy="598385"/>
            </a:xfrm>
          </p:grpSpPr>
          <p:sp>
            <p:nvSpPr>
              <p:cNvPr id="17436" name="AutoShape 9"/>
              <p:cNvSpPr>
                <a:spLocks noChangeArrowheads="1"/>
              </p:cNvSpPr>
              <p:nvPr/>
            </p:nvSpPr>
            <p:spPr bwMode="auto">
              <a:xfrm>
                <a:off x="5043622" y="2670344"/>
                <a:ext cx="974205" cy="195585"/>
              </a:xfrm>
              <a:prstGeom prst="roundRect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/>
              </a:p>
            </p:txBody>
          </p:sp>
          <p:sp>
            <p:nvSpPr>
              <p:cNvPr id="17437" name="AutoShape 10"/>
              <p:cNvSpPr>
                <a:spLocks noChangeArrowheads="1"/>
              </p:cNvSpPr>
              <p:nvPr/>
            </p:nvSpPr>
            <p:spPr bwMode="auto">
              <a:xfrm>
                <a:off x="5130173" y="2468415"/>
                <a:ext cx="801102" cy="195586"/>
              </a:xfrm>
              <a:prstGeom prst="roundRect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/>
              </a:p>
            </p:txBody>
          </p:sp>
          <p:sp>
            <p:nvSpPr>
              <p:cNvPr id="17438" name="AutoShape 11"/>
              <p:cNvSpPr>
                <a:spLocks noChangeArrowheads="1"/>
              </p:cNvSpPr>
              <p:nvPr/>
            </p:nvSpPr>
            <p:spPr bwMode="auto">
              <a:xfrm>
                <a:off x="5215718" y="2267544"/>
                <a:ext cx="630013" cy="195586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altLang="en-US"/>
              </a:p>
            </p:txBody>
          </p:sp>
        </p:grpSp>
        <p:sp>
          <p:nvSpPr>
            <p:cNvPr id="17433" name="Text Box 14"/>
            <p:cNvSpPr txBox="1">
              <a:spLocks noChangeArrowheads="1"/>
            </p:cNvSpPr>
            <p:nvPr/>
          </p:nvSpPr>
          <p:spPr bwMode="auto">
            <a:xfrm>
              <a:off x="5309314" y="3220098"/>
              <a:ext cx="441814" cy="244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S</a:t>
              </a:r>
            </a:p>
          </p:txBody>
        </p:sp>
        <p:sp>
          <p:nvSpPr>
            <p:cNvPr id="17434" name="Text Box 15"/>
            <p:cNvSpPr txBox="1">
              <a:spLocks noChangeArrowheads="1"/>
            </p:cNvSpPr>
            <p:nvPr/>
          </p:nvSpPr>
          <p:spPr bwMode="auto">
            <a:xfrm>
              <a:off x="7922961" y="3220098"/>
              <a:ext cx="441814" cy="244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T</a:t>
              </a:r>
            </a:p>
          </p:txBody>
        </p:sp>
        <p:sp>
          <p:nvSpPr>
            <p:cNvPr id="17435" name="Text Box 16"/>
            <p:cNvSpPr txBox="1">
              <a:spLocks noChangeArrowheads="1"/>
            </p:cNvSpPr>
            <p:nvPr/>
          </p:nvSpPr>
          <p:spPr bwMode="auto">
            <a:xfrm>
              <a:off x="6556256" y="3220098"/>
              <a:ext cx="441814" cy="244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A</a:t>
              </a:r>
            </a:p>
          </p:txBody>
        </p:sp>
      </p:grpSp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4851400" y="4283075"/>
            <a:ext cx="3940175" cy="1798638"/>
            <a:chOff x="4850780" y="4282802"/>
            <a:chExt cx="3940096" cy="1798328"/>
          </a:xfrm>
        </p:grpSpPr>
        <p:sp>
          <p:nvSpPr>
            <p:cNvPr id="17416" name="AutoShape 2"/>
            <p:cNvSpPr>
              <a:spLocks noChangeArrowheads="1"/>
            </p:cNvSpPr>
            <p:nvPr/>
          </p:nvSpPr>
          <p:spPr bwMode="auto">
            <a:xfrm rot="-5400000">
              <a:off x="4788215" y="4960284"/>
              <a:ext cx="1493849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17" name="AutoShape 3"/>
            <p:cNvSpPr>
              <a:spLocks noChangeArrowheads="1"/>
            </p:cNvSpPr>
            <p:nvPr/>
          </p:nvSpPr>
          <p:spPr bwMode="auto">
            <a:xfrm rot="-5400000">
              <a:off x="7408429" y="4961870"/>
              <a:ext cx="1492792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18" name="AutoShape 4"/>
            <p:cNvSpPr>
              <a:spLocks noChangeArrowheads="1"/>
            </p:cNvSpPr>
            <p:nvPr/>
          </p:nvSpPr>
          <p:spPr bwMode="auto">
            <a:xfrm rot="-5400000">
              <a:off x="6042730" y="4961870"/>
              <a:ext cx="1492792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19" name="AutoShape 7"/>
            <p:cNvSpPr>
              <a:spLocks noChangeArrowheads="1"/>
            </p:cNvSpPr>
            <p:nvPr/>
          </p:nvSpPr>
          <p:spPr bwMode="auto">
            <a:xfrm>
              <a:off x="4850780" y="5689959"/>
              <a:ext cx="3940096" cy="1384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20" name="AutoShape 8"/>
            <p:cNvSpPr>
              <a:spLocks noChangeArrowheads="1"/>
            </p:cNvSpPr>
            <p:nvPr/>
          </p:nvSpPr>
          <p:spPr bwMode="auto">
            <a:xfrm>
              <a:off x="7597198" y="5489088"/>
              <a:ext cx="1145295" cy="195586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21" name="AutoShape 9"/>
            <p:cNvSpPr>
              <a:spLocks noChangeArrowheads="1"/>
            </p:cNvSpPr>
            <p:nvPr/>
          </p:nvSpPr>
          <p:spPr bwMode="auto">
            <a:xfrm>
              <a:off x="7682743" y="5287159"/>
              <a:ext cx="974205" cy="195585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22" name="AutoShape 10"/>
            <p:cNvSpPr>
              <a:spLocks noChangeArrowheads="1"/>
            </p:cNvSpPr>
            <p:nvPr/>
          </p:nvSpPr>
          <p:spPr bwMode="auto">
            <a:xfrm>
              <a:off x="7769294" y="5085230"/>
              <a:ext cx="801102" cy="195586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23" name="AutoShape 11"/>
            <p:cNvSpPr>
              <a:spLocks noChangeArrowheads="1"/>
            </p:cNvSpPr>
            <p:nvPr/>
          </p:nvSpPr>
          <p:spPr bwMode="auto">
            <a:xfrm>
              <a:off x="7854839" y="4884359"/>
              <a:ext cx="630013" cy="19558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7424" name="Text Box 14"/>
            <p:cNvSpPr txBox="1">
              <a:spLocks noChangeArrowheads="1"/>
            </p:cNvSpPr>
            <p:nvPr/>
          </p:nvSpPr>
          <p:spPr bwMode="auto">
            <a:xfrm>
              <a:off x="5316748" y="5836913"/>
              <a:ext cx="441814" cy="244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S</a:t>
              </a:r>
            </a:p>
          </p:txBody>
        </p:sp>
        <p:sp>
          <p:nvSpPr>
            <p:cNvPr id="17425" name="Text Box 15"/>
            <p:cNvSpPr txBox="1">
              <a:spLocks noChangeArrowheads="1"/>
            </p:cNvSpPr>
            <p:nvPr/>
          </p:nvSpPr>
          <p:spPr bwMode="auto">
            <a:xfrm>
              <a:off x="7930395" y="5836913"/>
              <a:ext cx="441814" cy="244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T</a:t>
              </a:r>
            </a:p>
          </p:txBody>
        </p:sp>
        <p:sp>
          <p:nvSpPr>
            <p:cNvPr id="17426" name="Text Box 16"/>
            <p:cNvSpPr txBox="1">
              <a:spLocks noChangeArrowheads="1"/>
            </p:cNvSpPr>
            <p:nvPr/>
          </p:nvSpPr>
          <p:spPr bwMode="auto">
            <a:xfrm>
              <a:off x="6563690" y="5836913"/>
              <a:ext cx="441814" cy="244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9259A6-7267-460E-820F-48AEBC0F085A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67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For n Disks?</a:t>
            </a:r>
          </a:p>
        </p:txBody>
      </p:sp>
      <p:sp>
        <p:nvSpPr>
          <p:cNvPr id="18436" name="AutoShape 2"/>
          <p:cNvSpPr>
            <a:spLocks noChangeArrowheads="1"/>
          </p:cNvSpPr>
          <p:nvPr/>
        </p:nvSpPr>
        <p:spPr bwMode="auto">
          <a:xfrm rot="-5400000">
            <a:off x="1939132" y="5068094"/>
            <a:ext cx="2243137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8437" name="AutoShape 3"/>
          <p:cNvSpPr>
            <a:spLocks noChangeArrowheads="1"/>
          </p:cNvSpPr>
          <p:nvPr/>
        </p:nvSpPr>
        <p:spPr bwMode="auto">
          <a:xfrm rot="-5400000">
            <a:off x="6072188" y="5070475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8438" name="AutoShape 4"/>
          <p:cNvSpPr>
            <a:spLocks noChangeArrowheads="1"/>
          </p:cNvSpPr>
          <p:nvPr/>
        </p:nvSpPr>
        <p:spPr bwMode="auto">
          <a:xfrm rot="-5400000">
            <a:off x="3917951" y="5070475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1981200" y="6169025"/>
            <a:ext cx="6215063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2162175" y="5867400"/>
            <a:ext cx="1806575" cy="29368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8441" name="AutoShape 9"/>
          <p:cNvSpPr>
            <a:spLocks noChangeArrowheads="1"/>
          </p:cNvSpPr>
          <p:nvPr/>
        </p:nvSpPr>
        <p:spPr bwMode="auto">
          <a:xfrm>
            <a:off x="2297113" y="5564188"/>
            <a:ext cx="1536700" cy="293687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8442" name="AutoShape 10"/>
          <p:cNvSpPr>
            <a:spLocks noChangeArrowheads="1"/>
          </p:cNvSpPr>
          <p:nvPr/>
        </p:nvSpPr>
        <p:spPr bwMode="auto">
          <a:xfrm>
            <a:off x="2433638" y="5260975"/>
            <a:ext cx="1263650" cy="293688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8443" name="AutoShape 11"/>
          <p:cNvSpPr>
            <a:spLocks noChangeArrowheads="1"/>
          </p:cNvSpPr>
          <p:nvPr/>
        </p:nvSpPr>
        <p:spPr bwMode="auto">
          <a:xfrm>
            <a:off x="2568575" y="4959350"/>
            <a:ext cx="993775" cy="2936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8444" name="AutoShape 12"/>
          <p:cNvSpPr>
            <a:spLocks noChangeArrowheads="1"/>
          </p:cNvSpPr>
          <p:nvPr/>
        </p:nvSpPr>
        <p:spPr bwMode="auto">
          <a:xfrm>
            <a:off x="2703513" y="4656138"/>
            <a:ext cx="723900" cy="293687"/>
          </a:xfrm>
          <a:prstGeom prst="roundRect">
            <a:avLst>
              <a:gd name="adj" fmla="val 50000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8445" name="AutoShape 13"/>
          <p:cNvSpPr>
            <a:spLocks noChangeArrowheads="1"/>
          </p:cNvSpPr>
          <p:nvPr/>
        </p:nvSpPr>
        <p:spPr bwMode="auto">
          <a:xfrm>
            <a:off x="2838450" y="4354513"/>
            <a:ext cx="454025" cy="29368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2716213" y="6389688"/>
            <a:ext cx="696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S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6838950" y="6389688"/>
            <a:ext cx="696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T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4683125" y="6389688"/>
            <a:ext cx="696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83272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4BDEAB-6678-42F0-BA10-814183B4B22A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68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1143000" y="304800"/>
            <a:ext cx="7239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latin typeface="Arial "/>
                <a:cs typeface="Times New Roman" pitchFamily="18" charset="0"/>
              </a:rPr>
              <a:t>Assume We Have a Solution for n-1 Disks</a:t>
            </a:r>
          </a:p>
        </p:txBody>
      </p:sp>
      <p:sp>
        <p:nvSpPr>
          <p:cNvPr id="19460" name="AutoShape 2"/>
          <p:cNvSpPr>
            <a:spLocks noChangeArrowheads="1"/>
          </p:cNvSpPr>
          <p:nvPr/>
        </p:nvSpPr>
        <p:spPr bwMode="auto">
          <a:xfrm rot="-5400000">
            <a:off x="1939132" y="5068094"/>
            <a:ext cx="2243137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9461" name="AutoShape 3"/>
          <p:cNvSpPr>
            <a:spLocks noChangeArrowheads="1"/>
          </p:cNvSpPr>
          <p:nvPr/>
        </p:nvSpPr>
        <p:spPr bwMode="auto">
          <a:xfrm rot="-5400000">
            <a:off x="6072188" y="5070475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9462" name="AutoShape 4"/>
          <p:cNvSpPr>
            <a:spLocks noChangeArrowheads="1"/>
          </p:cNvSpPr>
          <p:nvPr/>
        </p:nvSpPr>
        <p:spPr bwMode="auto">
          <a:xfrm rot="-5400000">
            <a:off x="3917951" y="5070475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1981200" y="6169025"/>
            <a:ext cx="6215063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9464" name="AutoShape 9"/>
          <p:cNvSpPr>
            <a:spLocks noChangeArrowheads="1"/>
          </p:cNvSpPr>
          <p:nvPr/>
        </p:nvSpPr>
        <p:spPr bwMode="auto">
          <a:xfrm>
            <a:off x="2297113" y="5573712"/>
            <a:ext cx="1536700" cy="293688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9465" name="AutoShape 10"/>
          <p:cNvSpPr>
            <a:spLocks noChangeArrowheads="1"/>
          </p:cNvSpPr>
          <p:nvPr/>
        </p:nvSpPr>
        <p:spPr bwMode="auto">
          <a:xfrm>
            <a:off x="2433638" y="5270500"/>
            <a:ext cx="1263650" cy="293687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9466" name="AutoShape 11"/>
          <p:cNvSpPr>
            <a:spLocks noChangeArrowheads="1"/>
          </p:cNvSpPr>
          <p:nvPr/>
        </p:nvSpPr>
        <p:spPr bwMode="auto">
          <a:xfrm>
            <a:off x="2568575" y="4968875"/>
            <a:ext cx="993775" cy="293687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9467" name="AutoShape 12"/>
          <p:cNvSpPr>
            <a:spLocks noChangeArrowheads="1"/>
          </p:cNvSpPr>
          <p:nvPr/>
        </p:nvSpPr>
        <p:spPr bwMode="auto">
          <a:xfrm>
            <a:off x="2703513" y="4665662"/>
            <a:ext cx="723900" cy="293688"/>
          </a:xfrm>
          <a:prstGeom prst="roundRect">
            <a:avLst>
              <a:gd name="adj" fmla="val 50000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9468" name="AutoShape 13"/>
          <p:cNvSpPr>
            <a:spLocks noChangeArrowheads="1"/>
          </p:cNvSpPr>
          <p:nvPr/>
        </p:nvSpPr>
        <p:spPr bwMode="auto">
          <a:xfrm>
            <a:off x="2838450" y="4364037"/>
            <a:ext cx="454025" cy="29368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9469" name="Text Box 14"/>
          <p:cNvSpPr txBox="1">
            <a:spLocks noChangeArrowheads="1"/>
          </p:cNvSpPr>
          <p:nvPr/>
        </p:nvSpPr>
        <p:spPr bwMode="auto">
          <a:xfrm>
            <a:off x="2716213" y="6389688"/>
            <a:ext cx="696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S</a:t>
            </a:r>
          </a:p>
        </p:txBody>
      </p:sp>
      <p:sp>
        <p:nvSpPr>
          <p:cNvPr id="19470" name="Text Box 15"/>
          <p:cNvSpPr txBox="1">
            <a:spLocks noChangeArrowheads="1"/>
          </p:cNvSpPr>
          <p:nvPr/>
        </p:nvSpPr>
        <p:spPr bwMode="auto">
          <a:xfrm>
            <a:off x="6838950" y="6389688"/>
            <a:ext cx="696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T</a:t>
            </a:r>
          </a:p>
        </p:txBody>
      </p:sp>
      <p:sp>
        <p:nvSpPr>
          <p:cNvPr id="19471" name="Text Box 16"/>
          <p:cNvSpPr txBox="1">
            <a:spLocks noChangeArrowheads="1"/>
          </p:cNvSpPr>
          <p:nvPr/>
        </p:nvSpPr>
        <p:spPr bwMode="auto">
          <a:xfrm>
            <a:off x="4683125" y="6389688"/>
            <a:ext cx="696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2162175" y="5867400"/>
            <a:ext cx="1806575" cy="29368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5612771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A8B032-E988-439D-8079-0C883DF24146}" type="slidenum">
              <a:rPr lang="he-IL" altLang="en-US" smtClean="0">
                <a:latin typeface="Arial" panose="020B0604020202020204" pitchFamily="34" charset="0"/>
                <a:cs typeface="Arial" pitchFamily="34" charset="0"/>
              </a:rPr>
              <a:pPr/>
              <a:t>69</a:t>
            </a:fld>
            <a:endParaRPr lang="en-US" altLang="en-US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Solution: Step 1</a:t>
            </a:r>
          </a:p>
        </p:txBody>
      </p:sp>
      <p:sp>
        <p:nvSpPr>
          <p:cNvPr id="20484" name="AutoShape 2"/>
          <p:cNvSpPr>
            <a:spLocks noChangeArrowheads="1"/>
          </p:cNvSpPr>
          <p:nvPr/>
        </p:nvSpPr>
        <p:spPr bwMode="auto">
          <a:xfrm rot="-5400000">
            <a:off x="1639888" y="4768850"/>
            <a:ext cx="2852737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>
              <a:cs typeface="Arial" panose="020B0604020202020204" pitchFamily="34" charset="0"/>
            </a:endParaRPr>
          </a:p>
        </p:txBody>
      </p:sp>
      <p:sp>
        <p:nvSpPr>
          <p:cNvPr id="20485" name="AutoShape 3"/>
          <p:cNvSpPr>
            <a:spLocks noChangeArrowheads="1"/>
          </p:cNvSpPr>
          <p:nvPr/>
        </p:nvSpPr>
        <p:spPr bwMode="auto">
          <a:xfrm rot="-5400000">
            <a:off x="5761038" y="4768850"/>
            <a:ext cx="2852737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>
              <a:cs typeface="Arial" panose="020B0604020202020204" pitchFamily="34" charset="0"/>
            </a:endParaRPr>
          </a:p>
        </p:txBody>
      </p:sp>
      <p:sp>
        <p:nvSpPr>
          <p:cNvPr id="20486" name="AutoShape 4"/>
          <p:cNvSpPr>
            <a:spLocks noChangeArrowheads="1"/>
          </p:cNvSpPr>
          <p:nvPr/>
        </p:nvSpPr>
        <p:spPr bwMode="auto">
          <a:xfrm rot="-5400000">
            <a:off x="3606800" y="4768851"/>
            <a:ext cx="2852737" cy="207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>
              <a:cs typeface="Arial" panose="020B0604020202020204" pitchFamily="34" charset="0"/>
            </a:endParaRPr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1981200" y="6169025"/>
            <a:ext cx="6215063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>
              <a:cs typeface="Arial" panose="020B0604020202020204" pitchFamily="34" charset="0"/>
            </a:endParaRPr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2162175" y="5867400"/>
            <a:ext cx="1806575" cy="29368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>
              <a:cs typeface="Arial" panose="020B0604020202020204" pitchFamily="34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78313" y="4660900"/>
            <a:ext cx="1536700" cy="1503363"/>
            <a:chOff x="1447" y="2743"/>
            <a:chExt cx="968" cy="947"/>
          </a:xfrm>
        </p:grpSpPr>
        <p:sp>
          <p:nvSpPr>
            <p:cNvPr id="20494" name="AutoShape 9"/>
            <p:cNvSpPr>
              <a:spLocks noChangeArrowheads="1"/>
            </p:cNvSpPr>
            <p:nvPr/>
          </p:nvSpPr>
          <p:spPr bwMode="auto">
            <a:xfrm>
              <a:off x="1447" y="3505"/>
              <a:ext cx="968" cy="185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20495" name="AutoShape 10"/>
            <p:cNvSpPr>
              <a:spLocks noChangeArrowheads="1"/>
            </p:cNvSpPr>
            <p:nvPr/>
          </p:nvSpPr>
          <p:spPr bwMode="auto">
            <a:xfrm>
              <a:off x="1533" y="3314"/>
              <a:ext cx="796" cy="185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20496" name="AutoShape 11"/>
            <p:cNvSpPr>
              <a:spLocks noChangeArrowheads="1"/>
            </p:cNvSpPr>
            <p:nvPr/>
          </p:nvSpPr>
          <p:spPr bwMode="auto">
            <a:xfrm>
              <a:off x="1618" y="3124"/>
              <a:ext cx="626" cy="185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20497" name="AutoShape 12"/>
            <p:cNvSpPr>
              <a:spLocks noChangeArrowheads="1"/>
            </p:cNvSpPr>
            <p:nvPr/>
          </p:nvSpPr>
          <p:spPr bwMode="auto">
            <a:xfrm>
              <a:off x="1703" y="2933"/>
              <a:ext cx="456" cy="185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20498" name="AutoShape 13"/>
            <p:cNvSpPr>
              <a:spLocks noChangeArrowheads="1"/>
            </p:cNvSpPr>
            <p:nvPr/>
          </p:nvSpPr>
          <p:spPr bwMode="auto">
            <a:xfrm>
              <a:off x="1788" y="2743"/>
              <a:ext cx="286" cy="185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</p:grpSp>
      <p:sp>
        <p:nvSpPr>
          <p:cNvPr id="20490" name="Text Box 14"/>
          <p:cNvSpPr txBox="1">
            <a:spLocks noChangeArrowheads="1"/>
          </p:cNvSpPr>
          <p:nvPr/>
        </p:nvSpPr>
        <p:spPr bwMode="auto">
          <a:xfrm>
            <a:off x="2716213" y="6389688"/>
            <a:ext cx="696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>
                <a:cs typeface="Arial" panose="020B0604020202020204" pitchFamily="34" charset="0"/>
              </a:rPr>
              <a:t>S</a:t>
            </a:r>
          </a:p>
        </p:txBody>
      </p:sp>
      <p:sp>
        <p:nvSpPr>
          <p:cNvPr id="20491" name="Text Box 15"/>
          <p:cNvSpPr txBox="1">
            <a:spLocks noChangeArrowheads="1"/>
          </p:cNvSpPr>
          <p:nvPr/>
        </p:nvSpPr>
        <p:spPr bwMode="auto">
          <a:xfrm>
            <a:off x="6838950" y="6389688"/>
            <a:ext cx="696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>
                <a:cs typeface="Arial" panose="020B0604020202020204" pitchFamily="34" charset="0"/>
              </a:rPr>
              <a:t>T</a:t>
            </a:r>
          </a:p>
        </p:txBody>
      </p:sp>
      <p:sp>
        <p:nvSpPr>
          <p:cNvPr id="20492" name="Text Box 16"/>
          <p:cNvSpPr txBox="1">
            <a:spLocks noChangeArrowheads="1"/>
          </p:cNvSpPr>
          <p:nvPr/>
        </p:nvSpPr>
        <p:spPr bwMode="auto">
          <a:xfrm>
            <a:off x="4683125" y="6389688"/>
            <a:ext cx="696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>
                <a:cs typeface="Arial" panose="020B0604020202020204" pitchFamily="34" charset="0"/>
              </a:rPr>
              <a:t>A</a:t>
            </a:r>
          </a:p>
        </p:txBody>
      </p:sp>
      <p:sp>
        <p:nvSpPr>
          <p:cNvPr id="20493" name="AutoShape 17"/>
          <p:cNvSpPr>
            <a:spLocks noChangeArrowheads="1"/>
          </p:cNvSpPr>
          <p:nvPr/>
        </p:nvSpPr>
        <p:spPr bwMode="auto">
          <a:xfrm>
            <a:off x="3209925" y="3819525"/>
            <a:ext cx="1554163" cy="12922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10826"/>
                </a:moveTo>
                <a:cubicBezTo>
                  <a:pt x="19790" y="10817"/>
                  <a:pt x="19791" y="10808"/>
                  <a:pt x="19791" y="10800"/>
                </a:cubicBezTo>
                <a:cubicBezTo>
                  <a:pt x="19791" y="5834"/>
                  <a:pt x="15765" y="1809"/>
                  <a:pt x="10800" y="1809"/>
                </a:cubicBezTo>
                <a:cubicBezTo>
                  <a:pt x="5834" y="1809"/>
                  <a:pt x="1809" y="5834"/>
                  <a:pt x="1809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10"/>
                  <a:pt x="21599" y="10821"/>
                  <a:pt x="21599" y="10832"/>
                </a:cubicBezTo>
                <a:lnTo>
                  <a:pt x="24299" y="10840"/>
                </a:lnTo>
                <a:lnTo>
                  <a:pt x="20684" y="14434"/>
                </a:lnTo>
                <a:lnTo>
                  <a:pt x="17090" y="10818"/>
                </a:lnTo>
                <a:lnTo>
                  <a:pt x="19790" y="10826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48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 descr="https://mitpress.mit.edu/sicp/full-text/sicp/book/chapter-1/figs/fact-shap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240490"/>
            <a:ext cx="3795713" cy="2410473"/>
          </a:xfrm>
          <a:prstGeom prst="rect">
            <a:avLst/>
          </a:prstGeom>
          <a:noFill/>
        </p:spPr>
      </p:pic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5798AE-D16D-4E55-89ED-0E20472D0192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Recursion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b="1" dirty="0">
                <a:solidFill>
                  <a:srgbClr val="C00000"/>
                </a:solidFill>
                <a:cs typeface="Arial" panose="020B0604020202020204" pitchFamily="34" charset="0"/>
              </a:rPr>
              <a:t>Recursive function:</a:t>
            </a:r>
            <a:r>
              <a:rPr lang="en-US" sz="2400" dirty="0">
                <a:cs typeface="Arial" panose="020B0604020202020204" pitchFamily="34" charset="0"/>
              </a:rPr>
              <a:t> 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cs typeface="Arial" panose="020B0604020202020204" pitchFamily="34" charset="0"/>
              </a:rPr>
              <a:t>A function whose implementation calls itself (with different arguments).</a:t>
            </a:r>
          </a:p>
          <a:p>
            <a:pPr>
              <a:spcBef>
                <a:spcPct val="20000"/>
              </a:spcBef>
            </a:pPr>
            <a:endParaRPr lang="en-US" sz="2400" b="1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C00000"/>
                </a:solidFill>
                <a:cs typeface="Arial" panose="020B0604020202020204" pitchFamily="34" charset="0"/>
              </a:rPr>
              <a:t>Recursive</a:t>
            </a:r>
            <a:r>
              <a:rPr lang="en-US" sz="2400" dirty="0">
                <a:solidFill>
                  <a:srgbClr val="003399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cs typeface="Arial" panose="020B0604020202020204" pitchFamily="34" charset="0"/>
              </a:rPr>
              <a:t>Solution 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A solution to a “large” problem using solutions to “small” problems that assemble it.</a:t>
            </a:r>
          </a:p>
        </p:txBody>
      </p:sp>
    </p:spTree>
    <p:extLst>
      <p:ext uri="{BB962C8B-B14F-4D97-AF65-F5344CB8AC3E}">
        <p14:creationId xmlns:p14="http://schemas.microsoft.com/office/powerpoint/2010/main" val="100901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7C72F0-470F-43B2-BE93-34B34CFD7BEE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70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Solution: Step 2</a:t>
            </a:r>
          </a:p>
        </p:txBody>
      </p:sp>
      <p:sp>
        <p:nvSpPr>
          <p:cNvPr id="21508" name="AutoShape 2"/>
          <p:cNvSpPr>
            <a:spLocks noChangeArrowheads="1"/>
          </p:cNvSpPr>
          <p:nvPr/>
        </p:nvSpPr>
        <p:spPr bwMode="auto">
          <a:xfrm rot="-5400000">
            <a:off x="1639888" y="4768850"/>
            <a:ext cx="2852737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21509" name="AutoShape 3"/>
          <p:cNvSpPr>
            <a:spLocks noChangeArrowheads="1"/>
          </p:cNvSpPr>
          <p:nvPr/>
        </p:nvSpPr>
        <p:spPr bwMode="auto">
          <a:xfrm rot="-5400000">
            <a:off x="5761038" y="4768850"/>
            <a:ext cx="2852737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21510" name="AutoShape 4"/>
          <p:cNvSpPr>
            <a:spLocks noChangeArrowheads="1"/>
          </p:cNvSpPr>
          <p:nvPr/>
        </p:nvSpPr>
        <p:spPr bwMode="auto">
          <a:xfrm rot="-5400000">
            <a:off x="3606800" y="4768851"/>
            <a:ext cx="2852737" cy="207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21511" name="AutoShape 6"/>
          <p:cNvSpPr>
            <a:spLocks noChangeArrowheads="1"/>
          </p:cNvSpPr>
          <p:nvPr/>
        </p:nvSpPr>
        <p:spPr bwMode="auto">
          <a:xfrm>
            <a:off x="1981200" y="6169025"/>
            <a:ext cx="6215063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21512" name="AutoShape 7"/>
          <p:cNvSpPr>
            <a:spLocks noChangeArrowheads="1"/>
          </p:cNvSpPr>
          <p:nvPr/>
        </p:nvSpPr>
        <p:spPr bwMode="auto">
          <a:xfrm>
            <a:off x="6288088" y="5876925"/>
            <a:ext cx="1806575" cy="29368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78313" y="4660900"/>
            <a:ext cx="1536700" cy="1503363"/>
            <a:chOff x="1447" y="2743"/>
            <a:chExt cx="968" cy="947"/>
          </a:xfrm>
        </p:grpSpPr>
        <p:sp>
          <p:nvSpPr>
            <p:cNvPr id="21518" name="AutoShape 9"/>
            <p:cNvSpPr>
              <a:spLocks noChangeArrowheads="1"/>
            </p:cNvSpPr>
            <p:nvPr/>
          </p:nvSpPr>
          <p:spPr bwMode="auto">
            <a:xfrm>
              <a:off x="1447" y="3505"/>
              <a:ext cx="968" cy="185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1519" name="AutoShape 10"/>
            <p:cNvSpPr>
              <a:spLocks noChangeArrowheads="1"/>
            </p:cNvSpPr>
            <p:nvPr/>
          </p:nvSpPr>
          <p:spPr bwMode="auto">
            <a:xfrm>
              <a:off x="1533" y="3314"/>
              <a:ext cx="796" cy="185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1520" name="AutoShape 11"/>
            <p:cNvSpPr>
              <a:spLocks noChangeArrowheads="1"/>
            </p:cNvSpPr>
            <p:nvPr/>
          </p:nvSpPr>
          <p:spPr bwMode="auto">
            <a:xfrm>
              <a:off x="1618" y="3124"/>
              <a:ext cx="626" cy="185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1521" name="AutoShape 12"/>
            <p:cNvSpPr>
              <a:spLocks noChangeArrowheads="1"/>
            </p:cNvSpPr>
            <p:nvPr/>
          </p:nvSpPr>
          <p:spPr bwMode="auto">
            <a:xfrm>
              <a:off x="1703" y="2933"/>
              <a:ext cx="456" cy="185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1522" name="AutoShape 13"/>
            <p:cNvSpPr>
              <a:spLocks noChangeArrowheads="1"/>
            </p:cNvSpPr>
            <p:nvPr/>
          </p:nvSpPr>
          <p:spPr bwMode="auto">
            <a:xfrm>
              <a:off x="1788" y="2743"/>
              <a:ext cx="286" cy="185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1514" name="Text Box 14"/>
          <p:cNvSpPr txBox="1">
            <a:spLocks noChangeArrowheads="1"/>
          </p:cNvSpPr>
          <p:nvPr/>
        </p:nvSpPr>
        <p:spPr bwMode="auto">
          <a:xfrm>
            <a:off x="2716213" y="6389688"/>
            <a:ext cx="696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S</a:t>
            </a:r>
          </a:p>
        </p:txBody>
      </p:sp>
      <p:sp>
        <p:nvSpPr>
          <p:cNvPr id="21515" name="Text Box 15"/>
          <p:cNvSpPr txBox="1">
            <a:spLocks noChangeArrowheads="1"/>
          </p:cNvSpPr>
          <p:nvPr/>
        </p:nvSpPr>
        <p:spPr bwMode="auto">
          <a:xfrm>
            <a:off x="6838950" y="6389688"/>
            <a:ext cx="696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T</a:t>
            </a:r>
          </a:p>
        </p:txBody>
      </p:sp>
      <p:sp>
        <p:nvSpPr>
          <p:cNvPr id="21516" name="Text Box 16"/>
          <p:cNvSpPr txBox="1">
            <a:spLocks noChangeArrowheads="1"/>
          </p:cNvSpPr>
          <p:nvPr/>
        </p:nvSpPr>
        <p:spPr bwMode="auto">
          <a:xfrm>
            <a:off x="4683125" y="6389688"/>
            <a:ext cx="696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21517" name="AutoShape 18"/>
          <p:cNvSpPr>
            <a:spLocks noChangeArrowheads="1"/>
          </p:cNvSpPr>
          <p:nvPr/>
        </p:nvSpPr>
        <p:spPr bwMode="auto">
          <a:xfrm>
            <a:off x="3209925" y="3819525"/>
            <a:ext cx="3829050" cy="12922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10826"/>
                </a:moveTo>
                <a:cubicBezTo>
                  <a:pt x="19790" y="10817"/>
                  <a:pt x="19791" y="10808"/>
                  <a:pt x="19791" y="10800"/>
                </a:cubicBezTo>
                <a:cubicBezTo>
                  <a:pt x="19791" y="5834"/>
                  <a:pt x="15765" y="1809"/>
                  <a:pt x="10800" y="1809"/>
                </a:cubicBezTo>
                <a:cubicBezTo>
                  <a:pt x="5834" y="1809"/>
                  <a:pt x="1809" y="5834"/>
                  <a:pt x="1809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10"/>
                  <a:pt x="21599" y="10821"/>
                  <a:pt x="21599" y="10832"/>
                </a:cubicBezTo>
                <a:lnTo>
                  <a:pt x="24299" y="10840"/>
                </a:lnTo>
                <a:lnTo>
                  <a:pt x="20684" y="14434"/>
                </a:lnTo>
                <a:lnTo>
                  <a:pt x="17090" y="10818"/>
                </a:lnTo>
                <a:lnTo>
                  <a:pt x="19790" y="10826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37654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D1479C-9BF9-489D-ADC2-410BA893CFC8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71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Solution: Step 3</a:t>
            </a:r>
          </a:p>
        </p:txBody>
      </p:sp>
      <p:sp>
        <p:nvSpPr>
          <p:cNvPr id="22532" name="AutoShape 2"/>
          <p:cNvSpPr>
            <a:spLocks noChangeArrowheads="1"/>
          </p:cNvSpPr>
          <p:nvPr/>
        </p:nvSpPr>
        <p:spPr bwMode="auto">
          <a:xfrm rot="-5400000">
            <a:off x="1639888" y="4768850"/>
            <a:ext cx="2852737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22533" name="AutoShape 3"/>
          <p:cNvSpPr>
            <a:spLocks noChangeArrowheads="1"/>
          </p:cNvSpPr>
          <p:nvPr/>
        </p:nvSpPr>
        <p:spPr bwMode="auto">
          <a:xfrm rot="-5400000">
            <a:off x="5761038" y="4768850"/>
            <a:ext cx="2852737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 rot="-5400000">
            <a:off x="3606800" y="4768851"/>
            <a:ext cx="2852737" cy="207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1981200" y="6169025"/>
            <a:ext cx="6215063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6288088" y="5876925"/>
            <a:ext cx="1806575" cy="29368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434138" y="4362450"/>
            <a:ext cx="1536700" cy="1503363"/>
            <a:chOff x="1447" y="2743"/>
            <a:chExt cx="968" cy="947"/>
          </a:xfrm>
        </p:grpSpPr>
        <p:sp>
          <p:nvSpPr>
            <p:cNvPr id="22542" name="AutoShape 10"/>
            <p:cNvSpPr>
              <a:spLocks noChangeArrowheads="1"/>
            </p:cNvSpPr>
            <p:nvPr/>
          </p:nvSpPr>
          <p:spPr bwMode="auto">
            <a:xfrm>
              <a:off x="1447" y="3505"/>
              <a:ext cx="968" cy="185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43" name="AutoShape 11"/>
            <p:cNvSpPr>
              <a:spLocks noChangeArrowheads="1"/>
            </p:cNvSpPr>
            <p:nvPr/>
          </p:nvSpPr>
          <p:spPr bwMode="auto">
            <a:xfrm>
              <a:off x="1533" y="3314"/>
              <a:ext cx="796" cy="185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44" name="AutoShape 12"/>
            <p:cNvSpPr>
              <a:spLocks noChangeArrowheads="1"/>
            </p:cNvSpPr>
            <p:nvPr/>
          </p:nvSpPr>
          <p:spPr bwMode="auto">
            <a:xfrm>
              <a:off x="1618" y="3124"/>
              <a:ext cx="626" cy="185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45" name="AutoShape 13"/>
            <p:cNvSpPr>
              <a:spLocks noChangeArrowheads="1"/>
            </p:cNvSpPr>
            <p:nvPr/>
          </p:nvSpPr>
          <p:spPr bwMode="auto">
            <a:xfrm>
              <a:off x="1703" y="2933"/>
              <a:ext cx="456" cy="185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46" name="AutoShape 14"/>
            <p:cNvSpPr>
              <a:spLocks noChangeArrowheads="1"/>
            </p:cNvSpPr>
            <p:nvPr/>
          </p:nvSpPr>
          <p:spPr bwMode="auto">
            <a:xfrm>
              <a:off x="1788" y="2743"/>
              <a:ext cx="286" cy="185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38" name="Text Box 15"/>
          <p:cNvSpPr txBox="1">
            <a:spLocks noChangeArrowheads="1"/>
          </p:cNvSpPr>
          <p:nvPr/>
        </p:nvSpPr>
        <p:spPr bwMode="auto">
          <a:xfrm>
            <a:off x="2716213" y="6389688"/>
            <a:ext cx="696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S</a:t>
            </a:r>
          </a:p>
        </p:txBody>
      </p:sp>
      <p:sp>
        <p:nvSpPr>
          <p:cNvPr id="22539" name="Text Box 16"/>
          <p:cNvSpPr txBox="1">
            <a:spLocks noChangeArrowheads="1"/>
          </p:cNvSpPr>
          <p:nvPr/>
        </p:nvSpPr>
        <p:spPr bwMode="auto">
          <a:xfrm>
            <a:off x="6838950" y="6389688"/>
            <a:ext cx="696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T</a:t>
            </a:r>
          </a:p>
        </p:txBody>
      </p:sp>
      <p:sp>
        <p:nvSpPr>
          <p:cNvPr id="22540" name="Text Box 17"/>
          <p:cNvSpPr txBox="1">
            <a:spLocks noChangeArrowheads="1"/>
          </p:cNvSpPr>
          <p:nvPr/>
        </p:nvSpPr>
        <p:spPr bwMode="auto">
          <a:xfrm>
            <a:off x="4683125" y="6389688"/>
            <a:ext cx="696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22541" name="AutoShape 18"/>
          <p:cNvSpPr>
            <a:spLocks noChangeArrowheads="1"/>
          </p:cNvSpPr>
          <p:nvPr/>
        </p:nvSpPr>
        <p:spPr bwMode="auto">
          <a:xfrm>
            <a:off x="5006975" y="3819525"/>
            <a:ext cx="2032000" cy="12922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10826"/>
                </a:moveTo>
                <a:cubicBezTo>
                  <a:pt x="19790" y="10817"/>
                  <a:pt x="19791" y="10808"/>
                  <a:pt x="19791" y="10800"/>
                </a:cubicBezTo>
                <a:cubicBezTo>
                  <a:pt x="19791" y="5834"/>
                  <a:pt x="15765" y="1809"/>
                  <a:pt x="10800" y="1809"/>
                </a:cubicBezTo>
                <a:cubicBezTo>
                  <a:pt x="5834" y="1809"/>
                  <a:pt x="1809" y="5834"/>
                  <a:pt x="1809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10"/>
                  <a:pt x="21599" y="10821"/>
                  <a:pt x="21599" y="10832"/>
                </a:cubicBezTo>
                <a:lnTo>
                  <a:pt x="24299" y="10840"/>
                </a:lnTo>
                <a:lnTo>
                  <a:pt x="20684" y="14434"/>
                </a:lnTo>
                <a:lnTo>
                  <a:pt x="17090" y="10818"/>
                </a:lnTo>
                <a:lnTo>
                  <a:pt x="19790" y="10826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9012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326C9E-F665-4E5D-B05C-7042A350FBFA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72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762000" y="0"/>
            <a:ext cx="7696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How to Solve for n-1 Disks?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903288" y="2960688"/>
            <a:ext cx="1025525" cy="1020762"/>
            <a:chOff x="144914" y="1890002"/>
            <a:chExt cx="704464" cy="658506"/>
          </a:xfrm>
        </p:grpSpPr>
        <p:sp>
          <p:nvSpPr>
            <p:cNvPr id="23578" name="AutoShape 8"/>
            <p:cNvSpPr>
              <a:spLocks noChangeArrowheads="1"/>
            </p:cNvSpPr>
            <p:nvPr/>
          </p:nvSpPr>
          <p:spPr bwMode="auto">
            <a:xfrm>
              <a:off x="144914" y="2441457"/>
              <a:ext cx="704464" cy="107051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3579" name="AutoShape 9"/>
            <p:cNvSpPr>
              <a:spLocks noChangeArrowheads="1"/>
            </p:cNvSpPr>
            <p:nvPr/>
          </p:nvSpPr>
          <p:spPr bwMode="auto">
            <a:xfrm>
              <a:off x="197533" y="2330934"/>
              <a:ext cx="599228" cy="107050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3580" name="AutoShape 10"/>
            <p:cNvSpPr>
              <a:spLocks noChangeArrowheads="1"/>
            </p:cNvSpPr>
            <p:nvPr/>
          </p:nvSpPr>
          <p:spPr bwMode="auto">
            <a:xfrm>
              <a:off x="250770" y="2220412"/>
              <a:ext cx="492753" cy="107051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3581" name="AutoShape 11"/>
            <p:cNvSpPr>
              <a:spLocks noChangeArrowheads="1"/>
            </p:cNvSpPr>
            <p:nvPr/>
          </p:nvSpPr>
          <p:spPr bwMode="auto">
            <a:xfrm>
              <a:off x="303388" y="2110468"/>
              <a:ext cx="387517" cy="107051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3582" name="AutoShape 12"/>
            <p:cNvSpPr>
              <a:spLocks noChangeArrowheads="1"/>
            </p:cNvSpPr>
            <p:nvPr/>
          </p:nvSpPr>
          <p:spPr bwMode="auto">
            <a:xfrm>
              <a:off x="356006" y="1999945"/>
              <a:ext cx="282281" cy="107050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3583" name="AutoShape 13"/>
            <p:cNvSpPr>
              <a:spLocks noChangeArrowheads="1"/>
            </p:cNvSpPr>
            <p:nvPr/>
          </p:nvSpPr>
          <p:spPr bwMode="auto">
            <a:xfrm>
              <a:off x="408624" y="1890002"/>
              <a:ext cx="177045" cy="10705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226300" y="4025900"/>
            <a:ext cx="8588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Easy!</a:t>
            </a:r>
          </a:p>
        </p:txBody>
      </p:sp>
      <p:sp>
        <p:nvSpPr>
          <p:cNvPr id="12" name="Left Arrow 11"/>
          <p:cNvSpPr>
            <a:spLocks noChangeArrowheads="1"/>
          </p:cNvSpPr>
          <p:nvPr/>
        </p:nvSpPr>
        <p:spPr bwMode="auto">
          <a:xfrm>
            <a:off x="847725" y="4594225"/>
            <a:ext cx="7046913" cy="234950"/>
          </a:xfrm>
          <a:prstGeom prst="leftArrow">
            <a:avLst>
              <a:gd name="adj1" fmla="val 50000"/>
              <a:gd name="adj2" fmla="val 4985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he-IL" altLang="en-US"/>
          </a:p>
        </p:txBody>
      </p: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2481263" y="3135313"/>
            <a:ext cx="873125" cy="849312"/>
            <a:chOff x="2046620" y="3135200"/>
            <a:chExt cx="872701" cy="849190"/>
          </a:xfrm>
        </p:grpSpPr>
        <p:sp>
          <p:nvSpPr>
            <p:cNvPr id="23573" name="AutoShape 9"/>
            <p:cNvSpPr>
              <a:spLocks noChangeArrowheads="1"/>
            </p:cNvSpPr>
            <p:nvPr/>
          </p:nvSpPr>
          <p:spPr bwMode="auto">
            <a:xfrm>
              <a:off x="2046620" y="3818498"/>
              <a:ext cx="872701" cy="165892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3574" name="AutoShape 10"/>
            <p:cNvSpPr>
              <a:spLocks noChangeArrowheads="1"/>
            </p:cNvSpPr>
            <p:nvPr/>
          </p:nvSpPr>
          <p:spPr bwMode="auto">
            <a:xfrm>
              <a:off x="2124153" y="3647226"/>
              <a:ext cx="717633" cy="165894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3575" name="AutoShape 11"/>
            <p:cNvSpPr>
              <a:spLocks noChangeArrowheads="1"/>
            </p:cNvSpPr>
            <p:nvPr/>
          </p:nvSpPr>
          <p:spPr bwMode="auto">
            <a:xfrm>
              <a:off x="2200785" y="3476849"/>
              <a:ext cx="564370" cy="165894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3576" name="AutoShape 12"/>
            <p:cNvSpPr>
              <a:spLocks noChangeArrowheads="1"/>
            </p:cNvSpPr>
            <p:nvPr/>
          </p:nvSpPr>
          <p:spPr bwMode="auto">
            <a:xfrm>
              <a:off x="2277416" y="3305575"/>
              <a:ext cx="411107" cy="165892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3577" name="AutoShape 13"/>
            <p:cNvSpPr>
              <a:spLocks noChangeArrowheads="1"/>
            </p:cNvSpPr>
            <p:nvPr/>
          </p:nvSpPr>
          <p:spPr bwMode="auto">
            <a:xfrm>
              <a:off x="2354048" y="3135200"/>
              <a:ext cx="257844" cy="165892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</p:grpSp>
      <p:grpSp>
        <p:nvGrpSpPr>
          <p:cNvPr id="4" name="Group 136"/>
          <p:cNvGrpSpPr>
            <a:grpSpLocks/>
          </p:cNvGrpSpPr>
          <p:nvPr/>
        </p:nvGrpSpPr>
        <p:grpSpPr bwMode="auto">
          <a:xfrm>
            <a:off x="3871913" y="3298825"/>
            <a:ext cx="717550" cy="677863"/>
            <a:chOff x="3291294" y="3298751"/>
            <a:chExt cx="717633" cy="677920"/>
          </a:xfrm>
        </p:grpSpPr>
        <p:sp>
          <p:nvSpPr>
            <p:cNvPr id="23569" name="AutoShape 10"/>
            <p:cNvSpPr>
              <a:spLocks noChangeArrowheads="1"/>
            </p:cNvSpPr>
            <p:nvPr/>
          </p:nvSpPr>
          <p:spPr bwMode="auto">
            <a:xfrm>
              <a:off x="3291294" y="3810777"/>
              <a:ext cx="717633" cy="165894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3570" name="AutoShape 11"/>
            <p:cNvSpPr>
              <a:spLocks noChangeArrowheads="1"/>
            </p:cNvSpPr>
            <p:nvPr/>
          </p:nvSpPr>
          <p:spPr bwMode="auto">
            <a:xfrm>
              <a:off x="3367926" y="3640400"/>
              <a:ext cx="564370" cy="165894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3571" name="AutoShape 12"/>
            <p:cNvSpPr>
              <a:spLocks noChangeArrowheads="1"/>
            </p:cNvSpPr>
            <p:nvPr/>
          </p:nvSpPr>
          <p:spPr bwMode="auto">
            <a:xfrm>
              <a:off x="3444557" y="3469126"/>
              <a:ext cx="411107" cy="165892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3572" name="AutoShape 13"/>
            <p:cNvSpPr>
              <a:spLocks noChangeArrowheads="1"/>
            </p:cNvSpPr>
            <p:nvPr/>
          </p:nvSpPr>
          <p:spPr bwMode="auto">
            <a:xfrm>
              <a:off x="3521189" y="3298751"/>
              <a:ext cx="257844" cy="165892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</p:grpSp>
      <p:grpSp>
        <p:nvGrpSpPr>
          <p:cNvPr id="5" name="Group 142"/>
          <p:cNvGrpSpPr>
            <a:grpSpLocks/>
          </p:cNvGrpSpPr>
          <p:nvPr/>
        </p:nvGrpSpPr>
        <p:grpSpPr bwMode="auto">
          <a:xfrm>
            <a:off x="5070475" y="3473450"/>
            <a:ext cx="563563" cy="508000"/>
            <a:chOff x="4200537" y="3473453"/>
            <a:chExt cx="564370" cy="507543"/>
          </a:xfrm>
        </p:grpSpPr>
        <p:sp>
          <p:nvSpPr>
            <p:cNvPr id="23566" name="AutoShape 11"/>
            <p:cNvSpPr>
              <a:spLocks noChangeArrowheads="1"/>
            </p:cNvSpPr>
            <p:nvPr/>
          </p:nvSpPr>
          <p:spPr bwMode="auto">
            <a:xfrm>
              <a:off x="4200537" y="3815102"/>
              <a:ext cx="564370" cy="165894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3567" name="AutoShape 12"/>
            <p:cNvSpPr>
              <a:spLocks noChangeArrowheads="1"/>
            </p:cNvSpPr>
            <p:nvPr/>
          </p:nvSpPr>
          <p:spPr bwMode="auto">
            <a:xfrm>
              <a:off x="4277168" y="3643828"/>
              <a:ext cx="411107" cy="165892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3568" name="AutoShape 13"/>
            <p:cNvSpPr>
              <a:spLocks noChangeArrowheads="1"/>
            </p:cNvSpPr>
            <p:nvPr/>
          </p:nvSpPr>
          <p:spPr bwMode="auto">
            <a:xfrm>
              <a:off x="4353800" y="3473453"/>
              <a:ext cx="257844" cy="165892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</p:grpSp>
      <p:grpSp>
        <p:nvGrpSpPr>
          <p:cNvPr id="6" name="Group 148"/>
          <p:cNvGrpSpPr>
            <a:grpSpLocks/>
          </p:cNvGrpSpPr>
          <p:nvPr/>
        </p:nvGrpSpPr>
        <p:grpSpPr bwMode="auto">
          <a:xfrm>
            <a:off x="6302375" y="3648075"/>
            <a:ext cx="411163" cy="336550"/>
            <a:chOff x="5042873" y="3648155"/>
            <a:chExt cx="411107" cy="336267"/>
          </a:xfrm>
        </p:grpSpPr>
        <p:sp>
          <p:nvSpPr>
            <p:cNvPr id="23564" name="AutoShape 12"/>
            <p:cNvSpPr>
              <a:spLocks noChangeArrowheads="1"/>
            </p:cNvSpPr>
            <p:nvPr/>
          </p:nvSpPr>
          <p:spPr bwMode="auto">
            <a:xfrm>
              <a:off x="5042873" y="3818530"/>
              <a:ext cx="411107" cy="165892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3565" name="AutoShape 13"/>
            <p:cNvSpPr>
              <a:spLocks noChangeArrowheads="1"/>
            </p:cNvSpPr>
            <p:nvPr/>
          </p:nvSpPr>
          <p:spPr bwMode="auto">
            <a:xfrm>
              <a:off x="5119505" y="3648155"/>
              <a:ext cx="257844" cy="165892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31" name="AutoShape 13"/>
          <p:cNvSpPr>
            <a:spLocks noChangeArrowheads="1"/>
          </p:cNvSpPr>
          <p:nvPr/>
        </p:nvSpPr>
        <p:spPr bwMode="auto">
          <a:xfrm>
            <a:off x="7546975" y="3811588"/>
            <a:ext cx="257175" cy="16668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64862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3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EA35DD-54A4-43D6-8F53-DEFF87252459}" type="slidenum">
              <a:rPr lang="he-IL" altLang="en-US" smtClean="0">
                <a:latin typeface="Arial" panose="020B0604020202020204" pitchFamily="34" charset="0"/>
                <a:cs typeface="Arial" pitchFamily="34" charset="0"/>
              </a:rPr>
              <a:pPr/>
              <a:t>73</a:t>
            </a:fld>
            <a:endParaRPr lang="en-US" altLang="en-US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Algorithm for n Disks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740025" y="1781175"/>
            <a:ext cx="3048000" cy="1653443"/>
            <a:chOff x="1981200" y="4056063"/>
            <a:chExt cx="6215063" cy="3004814"/>
          </a:xfrm>
        </p:grpSpPr>
        <p:sp>
          <p:nvSpPr>
            <p:cNvPr id="24583" name="AutoShape 2"/>
            <p:cNvSpPr>
              <a:spLocks noChangeArrowheads="1"/>
            </p:cNvSpPr>
            <p:nvPr/>
          </p:nvSpPr>
          <p:spPr bwMode="auto">
            <a:xfrm rot="-5400000">
              <a:off x="1939132" y="5068094"/>
              <a:ext cx="2243137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24584" name="AutoShape 3"/>
            <p:cNvSpPr>
              <a:spLocks noChangeArrowheads="1"/>
            </p:cNvSpPr>
            <p:nvPr/>
          </p:nvSpPr>
          <p:spPr bwMode="auto">
            <a:xfrm rot="-5400000">
              <a:off x="6072188" y="5070475"/>
              <a:ext cx="2241550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24585" name="AutoShape 4"/>
            <p:cNvSpPr>
              <a:spLocks noChangeArrowheads="1"/>
            </p:cNvSpPr>
            <p:nvPr/>
          </p:nvSpPr>
          <p:spPr bwMode="auto">
            <a:xfrm rot="-5400000">
              <a:off x="3917951" y="5070475"/>
              <a:ext cx="2241550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24586" name="AutoShape 7"/>
            <p:cNvSpPr>
              <a:spLocks noChangeArrowheads="1"/>
            </p:cNvSpPr>
            <p:nvPr/>
          </p:nvSpPr>
          <p:spPr bwMode="auto">
            <a:xfrm>
              <a:off x="1981200" y="6169025"/>
              <a:ext cx="6215063" cy="20796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24587" name="AutoShape 8"/>
            <p:cNvSpPr>
              <a:spLocks noChangeArrowheads="1"/>
            </p:cNvSpPr>
            <p:nvPr/>
          </p:nvSpPr>
          <p:spPr bwMode="auto">
            <a:xfrm>
              <a:off x="2162175" y="5867400"/>
              <a:ext cx="1806575" cy="293688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24588" name="AutoShape 9"/>
            <p:cNvSpPr>
              <a:spLocks noChangeArrowheads="1"/>
            </p:cNvSpPr>
            <p:nvPr/>
          </p:nvSpPr>
          <p:spPr bwMode="auto">
            <a:xfrm>
              <a:off x="2297113" y="5564188"/>
              <a:ext cx="1536700" cy="293687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24589" name="AutoShape 10"/>
            <p:cNvSpPr>
              <a:spLocks noChangeArrowheads="1"/>
            </p:cNvSpPr>
            <p:nvPr/>
          </p:nvSpPr>
          <p:spPr bwMode="auto">
            <a:xfrm>
              <a:off x="2433638" y="5260975"/>
              <a:ext cx="1263650" cy="293688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24590" name="AutoShape 11"/>
            <p:cNvSpPr>
              <a:spLocks noChangeArrowheads="1"/>
            </p:cNvSpPr>
            <p:nvPr/>
          </p:nvSpPr>
          <p:spPr bwMode="auto">
            <a:xfrm>
              <a:off x="2568575" y="4959350"/>
              <a:ext cx="993775" cy="293688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24591" name="AutoShape 12"/>
            <p:cNvSpPr>
              <a:spLocks noChangeArrowheads="1"/>
            </p:cNvSpPr>
            <p:nvPr/>
          </p:nvSpPr>
          <p:spPr bwMode="auto">
            <a:xfrm>
              <a:off x="2703513" y="4656138"/>
              <a:ext cx="723900" cy="293687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24592" name="AutoShape 13"/>
            <p:cNvSpPr>
              <a:spLocks noChangeArrowheads="1"/>
            </p:cNvSpPr>
            <p:nvPr/>
          </p:nvSpPr>
          <p:spPr bwMode="auto">
            <a:xfrm>
              <a:off x="2838450" y="4354513"/>
              <a:ext cx="454025" cy="293687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en-US">
                <a:cs typeface="Arial" panose="020B0604020202020204" pitchFamily="34" charset="0"/>
              </a:endParaRPr>
            </a:p>
          </p:txBody>
        </p:sp>
        <p:sp>
          <p:nvSpPr>
            <p:cNvPr id="24593" name="Text Box 14"/>
            <p:cNvSpPr txBox="1">
              <a:spLocks noChangeArrowheads="1"/>
            </p:cNvSpPr>
            <p:nvPr/>
          </p:nvSpPr>
          <p:spPr bwMode="auto">
            <a:xfrm>
              <a:off x="2716213" y="6389687"/>
              <a:ext cx="696913" cy="671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24594" name="Text Box 15"/>
            <p:cNvSpPr txBox="1">
              <a:spLocks noChangeArrowheads="1"/>
            </p:cNvSpPr>
            <p:nvPr/>
          </p:nvSpPr>
          <p:spPr bwMode="auto">
            <a:xfrm>
              <a:off x="6838951" y="6389687"/>
              <a:ext cx="696913" cy="671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4595" name="Text Box 16"/>
            <p:cNvSpPr txBox="1">
              <a:spLocks noChangeArrowheads="1"/>
            </p:cNvSpPr>
            <p:nvPr/>
          </p:nvSpPr>
          <p:spPr bwMode="auto">
            <a:xfrm>
              <a:off x="4683125" y="6389687"/>
              <a:ext cx="696913" cy="671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609600" y="3581400"/>
            <a:ext cx="8153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 Narrow" pitchFamily="34" charset="0"/>
              <a:buAutoNum type="arabicPeriod"/>
            </a:pPr>
            <a:r>
              <a:rPr lang="en-US" altLang="en-US" sz="2400" dirty="0">
                <a:cs typeface="Arial" panose="020B0604020202020204" pitchFamily="34" charset="0"/>
              </a:rPr>
              <a:t> If there is only a single disk – easy!</a:t>
            </a:r>
          </a:p>
          <a:p>
            <a:pPr marL="457200" indent="-457200">
              <a:spcBef>
                <a:spcPct val="20000"/>
              </a:spcBef>
              <a:buFont typeface="Arial Narrow" pitchFamily="34" charset="0"/>
              <a:buAutoNum type="arabicPeriod"/>
            </a:pPr>
            <a:r>
              <a:rPr lang="en-US" altLang="en-US" sz="2400" dirty="0">
                <a:cs typeface="Arial" panose="020B0604020202020204" pitchFamily="34" charset="0"/>
              </a:rPr>
              <a:t> Move n-1 disks from S to A (T is the auxiliary rode)</a:t>
            </a:r>
          </a:p>
          <a:p>
            <a:pPr marL="457200" indent="-457200">
              <a:spcBef>
                <a:spcPct val="20000"/>
              </a:spcBef>
              <a:buFont typeface="Arial Narrow" pitchFamily="34" charset="0"/>
              <a:buAutoNum type="arabicPeriod"/>
            </a:pPr>
            <a:r>
              <a:rPr lang="en-US" altLang="en-US" sz="2400" dirty="0">
                <a:cs typeface="Arial" panose="020B0604020202020204" pitchFamily="34" charset="0"/>
              </a:rPr>
              <a:t> Move disk from S to T</a:t>
            </a:r>
          </a:p>
          <a:p>
            <a:pPr marL="457200" indent="-457200">
              <a:spcBef>
                <a:spcPct val="20000"/>
              </a:spcBef>
              <a:buFont typeface="Arial Narrow" pitchFamily="34" charset="0"/>
              <a:buAutoNum type="arabicPeriod"/>
            </a:pPr>
            <a:r>
              <a:rPr lang="en-US" altLang="en-US" sz="2400" dirty="0">
                <a:cs typeface="Arial" panose="020B0604020202020204" pitchFamily="34" charset="0"/>
              </a:rPr>
              <a:t> Move n-1 disks from A to T (S is the auxiliary rode)</a:t>
            </a:r>
          </a:p>
        </p:txBody>
      </p:sp>
      <p:sp>
        <p:nvSpPr>
          <p:cNvPr id="24582" name="TextBox 18"/>
          <p:cNvSpPr txBox="1">
            <a:spLocks noChangeArrowheads="1"/>
          </p:cNvSpPr>
          <p:nvPr/>
        </p:nvSpPr>
        <p:spPr bwMode="auto">
          <a:xfrm>
            <a:off x="1676400" y="5943600"/>
            <a:ext cx="4724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800" dirty="0">
                <a:cs typeface="Arial" panose="020B0604020202020204" pitchFamily="34" charset="0"/>
              </a:rPr>
              <a:t>Let us write it in Python…</a:t>
            </a:r>
            <a:endParaRPr lang="he-IL" altLang="en-US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1135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FCCCD2-814F-414C-A3DE-9FF6EED87C35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74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762000" y="228600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A Python Program for Towers of Hanoi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4638675"/>
            <a:ext cx="5410200" cy="1615827"/>
          </a:xfrm>
          <a:prstGeom prst="rect">
            <a:avLst/>
          </a:prstGeom>
          <a:noFill/>
          <a:ln w="25400">
            <a:solidFill>
              <a:srgbClr val="FF1515"/>
            </a:solidFill>
          </a:ln>
        </p:spPr>
        <p:txBody>
          <a:bodyPr wrap="square" rtlCol="1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there is only a single disk – easy!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Move n-1 disks from S to A (T is the auxiliary rode)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Move disk from S to T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Move n-1 disks from A to T (S is the auxiliary rode)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5715000" y="4333875"/>
            <a:ext cx="3276600" cy="2133600"/>
            <a:chOff x="5715000" y="3733800"/>
            <a:chExt cx="3276600" cy="2133600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5715000" y="3733800"/>
              <a:ext cx="3276600" cy="21336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EF206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F1E6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7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7400" y="3886200"/>
              <a:ext cx="2971800" cy="18792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/>
              <a:tailEnd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0FC455A-D51C-473E-A08E-FCC610A4366F}"/>
              </a:ext>
            </a:extLst>
          </p:cNvPr>
          <p:cNvSpPr/>
          <p:nvPr/>
        </p:nvSpPr>
        <p:spPr>
          <a:xfrm>
            <a:off x="390525" y="1650209"/>
            <a:ext cx="779145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en-US" sz="16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hanoi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(n, S, T, A):</a:t>
            </a:r>
          </a:p>
          <a:p>
            <a:pPr defTabSz="457200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</a:p>
          <a:p>
            <a:pPr defTabSz="457200">
              <a:spcBef>
                <a:spcPts val="0"/>
              </a:spcBef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 - number of disks</a:t>
            </a:r>
          </a:p>
          <a:p>
            <a:pPr defTabSz="457200">
              <a:spcBef>
                <a:spcPts val="0"/>
              </a:spcBef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 - source, T - target, A - auxiliary</a:t>
            </a:r>
          </a:p>
          <a:p>
            <a:pPr defTabSz="457200">
              <a:spcBef>
                <a:spcPts val="0"/>
              </a:spcBef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</a:t>
            </a:r>
          </a:p>
          <a:p>
            <a:pPr defTabSz="457200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== 1:        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</a:t>
            </a:r>
          </a:p>
          <a:p>
            <a:pPr defTabSz="457200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'Move disk from'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'to'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T)</a:t>
            </a:r>
          </a:p>
          <a:p>
            <a:pPr defTabSz="457200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defTabSz="457200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hanoi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(n-1, S, A, T)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</a:t>
            </a:r>
          </a:p>
          <a:p>
            <a:pPr defTabSz="457200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'Move disk from'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'to'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T)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</a:t>
            </a:r>
          </a:p>
          <a:p>
            <a:pPr defTabSz="457200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hanoi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(n-1, A, T, S)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4</a:t>
            </a:r>
          </a:p>
        </p:txBody>
      </p:sp>
    </p:spTree>
    <p:extLst>
      <p:ext uri="{BB962C8B-B14F-4D97-AF65-F5344CB8AC3E}">
        <p14:creationId xmlns:p14="http://schemas.microsoft.com/office/powerpoint/2010/main" val="145634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1BECAA-7DA9-4B98-844D-9A8A0CEA5874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75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en-US" sz="4400" b="1" dirty="0">
                <a:solidFill>
                  <a:srgbClr val="CC0000"/>
                </a:solidFill>
                <a:cs typeface="Arial" panose="020B0604020202020204" pitchFamily="34" charset="0"/>
              </a:rPr>
              <a:t>Remember the Calling Stack?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0694" y="5200365"/>
            <a:ext cx="4724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And so on…</a:t>
            </a:r>
            <a:endParaRPr lang="he-IL" alt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838200" y="1333500"/>
            <a:ext cx="2667000" cy="133293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C000">
                  <a:alpha val="48000"/>
                </a:srgbClr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en-US" sz="1600" b="1" u="sng" dirty="0" err="1">
                <a:latin typeface="Courier New" pitchFamily="49" charset="0"/>
                <a:cs typeface="Courier New" pitchFamily="49" charset="0"/>
              </a:rPr>
              <a:t>hanoi</a:t>
            </a:r>
            <a:r>
              <a:rPr lang="en-US" altLang="en-US" sz="1600" b="1" u="sng" dirty="0">
                <a:latin typeface="Courier New" pitchFamily="49" charset="0"/>
                <a:cs typeface="Courier New" pitchFamily="49" charset="0"/>
              </a:rPr>
              <a:t>(3,'S','T','A')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76400"/>
            <a:ext cx="2667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 err="1">
                <a:latin typeface="Courier New" pitchFamily="49" charset="0"/>
                <a:cs typeface="Courier New" pitchFamily="49" charset="0"/>
              </a:rPr>
              <a:t>hanoi</a:t>
            </a:r>
            <a:r>
              <a:rPr lang="en-US" altLang="en-US" sz="1600" b="1" dirty="0">
                <a:latin typeface="Courier New" pitchFamily="49" charset="0"/>
                <a:cs typeface="Courier New" pitchFamily="49" charset="0"/>
              </a:rPr>
              <a:t>(2,'S','A','T')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3581400"/>
            <a:ext cx="3910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move disk from S to 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838200" y="2971800"/>
            <a:ext cx="2667000" cy="133407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C000">
                  <a:alpha val="48000"/>
                </a:srgbClr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en-US" sz="1600" b="1" u="sng" dirty="0" err="1">
                <a:latin typeface="Courier New" pitchFamily="49" charset="0"/>
                <a:cs typeface="Courier New" pitchFamily="49" charset="0"/>
              </a:rPr>
              <a:t>hanoi</a:t>
            </a:r>
            <a:r>
              <a:rPr lang="en-US" altLang="en-US" sz="1600" b="1" u="sng" dirty="0">
                <a:latin typeface="Courier New" pitchFamily="49" charset="0"/>
                <a:cs typeface="Courier New" pitchFamily="49" charset="0"/>
              </a:rPr>
              <a:t>(2,'S','A','T')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8200" y="3394873"/>
            <a:ext cx="2667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 err="1">
                <a:latin typeface="Courier New" pitchFamily="49" charset="0"/>
                <a:cs typeface="Courier New" pitchFamily="49" charset="0"/>
              </a:rPr>
              <a:t>hanoi</a:t>
            </a:r>
            <a:r>
              <a:rPr lang="en-US" alt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he-IL" altLang="en-US" sz="16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600" b="1" dirty="0">
                <a:latin typeface="Courier New" pitchFamily="49" charset="0"/>
                <a:cs typeface="Courier New" pitchFamily="49" charset="0"/>
              </a:rPr>
              <a:t>,'S','T','A')</a:t>
            </a:r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8200" y="2141547"/>
            <a:ext cx="2667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 err="1">
                <a:latin typeface="Courier New" pitchFamily="49" charset="0"/>
                <a:cs typeface="Courier New" pitchFamily="49" charset="0"/>
              </a:rPr>
              <a:t>hanoi</a:t>
            </a:r>
            <a:r>
              <a:rPr lang="en-US" altLang="en-US" sz="1600" b="1" dirty="0">
                <a:latin typeface="Courier New" pitchFamily="49" charset="0"/>
                <a:cs typeface="Courier New" pitchFamily="49" charset="0"/>
              </a:rPr>
              <a:t>(2,'A','T','S')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38200" y="3772470"/>
            <a:ext cx="2667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 err="1">
                <a:latin typeface="Courier New" pitchFamily="49" charset="0"/>
                <a:cs typeface="Courier New" pitchFamily="49" charset="0"/>
              </a:rPr>
              <a:t>hanoi</a:t>
            </a:r>
            <a:r>
              <a:rPr lang="en-US" alt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he-IL" altLang="en-US" sz="16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600" b="1" dirty="0">
                <a:latin typeface="Courier New" pitchFamily="49" charset="0"/>
                <a:cs typeface="Courier New" pitchFamily="49" charset="0"/>
              </a:rPr>
              <a:t>,'T','A','S')</a:t>
            </a:r>
          </a:p>
          <a:p>
            <a:endParaRPr lang="en-US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838200" y="4526523"/>
            <a:ext cx="2667000" cy="133407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C000">
                  <a:alpha val="48000"/>
                </a:srgbClr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b="1" u="sng" dirty="0" err="1">
                <a:latin typeface="Courier New" pitchFamily="49" charset="0"/>
                <a:cs typeface="Courier New" pitchFamily="49" charset="0"/>
              </a:rPr>
              <a:t>hanoi</a:t>
            </a:r>
            <a:r>
              <a:rPr lang="en-US" altLang="en-US" sz="1600" b="1" u="sng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he-IL" altLang="en-US" sz="1600" b="1" u="sng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600" b="1" u="sng" dirty="0">
                <a:latin typeface="Courier New" pitchFamily="49" charset="0"/>
                <a:cs typeface="Courier New" pitchFamily="49" charset="0"/>
              </a:rPr>
              <a:t>,'S','T','A')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38200" y="4533330"/>
            <a:ext cx="2667000" cy="133407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C000">
                  <a:alpha val="48000"/>
                </a:srgbClr>
              </a:gs>
            </a:gsLst>
            <a:path path="rect">
              <a:fillToRect l="50000" t="50000" r="50000" b="50000"/>
            </a:path>
            <a:tileRect/>
          </a:gra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600" b="1" u="sng" dirty="0" err="1">
                <a:latin typeface="Courier New" pitchFamily="49" charset="0"/>
                <a:cs typeface="Courier New" pitchFamily="49" charset="0"/>
              </a:rPr>
              <a:t>hanoi</a:t>
            </a:r>
            <a:r>
              <a:rPr lang="en-US" altLang="en-US" sz="1600" b="1" u="sng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he-IL" altLang="en-US" sz="1600" b="1" u="sng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600" b="1" u="sng" dirty="0">
                <a:latin typeface="Courier New" pitchFamily="49" charset="0"/>
                <a:cs typeface="Courier New" pitchFamily="49" charset="0"/>
              </a:rPr>
              <a:t>,'T','A','S')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7200" y="4309646"/>
            <a:ext cx="3910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move disk from T to 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67200" y="3927306"/>
            <a:ext cx="3910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move disk from S to 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7200" y="4648200"/>
            <a:ext cx="3910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move disk from S to T</a:t>
            </a:r>
          </a:p>
        </p:txBody>
      </p:sp>
      <p:sp>
        <p:nvSpPr>
          <p:cNvPr id="40" name="Right Arrow 39"/>
          <p:cNvSpPr/>
          <p:nvPr/>
        </p:nvSpPr>
        <p:spPr bwMode="auto">
          <a:xfrm>
            <a:off x="3962906" y="2617177"/>
            <a:ext cx="457200" cy="221793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ight Arrow 40"/>
          <p:cNvSpPr/>
          <p:nvPr/>
        </p:nvSpPr>
        <p:spPr bwMode="auto">
          <a:xfrm>
            <a:off x="3962400" y="3073807"/>
            <a:ext cx="457200" cy="221793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ight Arrow 41"/>
          <p:cNvSpPr/>
          <p:nvPr/>
        </p:nvSpPr>
        <p:spPr bwMode="auto">
          <a:xfrm>
            <a:off x="3962400" y="2624554"/>
            <a:ext cx="457200" cy="221793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ight Arrow 42"/>
          <p:cNvSpPr/>
          <p:nvPr/>
        </p:nvSpPr>
        <p:spPr bwMode="auto">
          <a:xfrm>
            <a:off x="3962906" y="2175915"/>
            <a:ext cx="457200" cy="221793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ight Arrow 43"/>
          <p:cNvSpPr/>
          <p:nvPr/>
        </p:nvSpPr>
        <p:spPr bwMode="auto">
          <a:xfrm>
            <a:off x="3962400" y="2846347"/>
            <a:ext cx="457200" cy="221793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ight Arrow 44"/>
          <p:cNvSpPr/>
          <p:nvPr/>
        </p:nvSpPr>
        <p:spPr bwMode="auto">
          <a:xfrm>
            <a:off x="3962906" y="3068140"/>
            <a:ext cx="457200" cy="221793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ight Arrow 45"/>
          <p:cNvSpPr/>
          <p:nvPr/>
        </p:nvSpPr>
        <p:spPr bwMode="auto">
          <a:xfrm>
            <a:off x="3962906" y="2154148"/>
            <a:ext cx="457200" cy="221793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ight Arrow 46"/>
          <p:cNvSpPr/>
          <p:nvPr/>
        </p:nvSpPr>
        <p:spPr bwMode="auto">
          <a:xfrm>
            <a:off x="3962906" y="2846347"/>
            <a:ext cx="457200" cy="221793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73DB57-228E-4135-98BD-AD64756C1DD9}"/>
              </a:ext>
            </a:extLst>
          </p:cNvPr>
          <p:cNvSpPr/>
          <p:nvPr/>
        </p:nvSpPr>
        <p:spPr>
          <a:xfrm>
            <a:off x="4038600" y="990615"/>
            <a:ext cx="4876800" cy="2362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0"/>
              </a:spcBef>
              <a:spcAft>
                <a:spcPts val="100"/>
              </a:spcAft>
            </a:pPr>
            <a:r>
              <a:rPr lang="en-US" sz="1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hanoi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(n, S, T, A):</a:t>
            </a:r>
          </a:p>
          <a:p>
            <a:pPr defTabSz="457200">
              <a:spcBef>
                <a:spcPts val="0"/>
              </a:spcBef>
              <a:spcAft>
                <a:spcPts val="1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 n - number of disks</a:t>
            </a:r>
          </a:p>
          <a:p>
            <a:pPr defTabSz="457200">
              <a:spcBef>
                <a:spcPts val="0"/>
              </a:spcBef>
              <a:spcAft>
                <a:spcPts val="100"/>
              </a:spcAft>
            </a:pP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 - source, T - target, A - auxiliary</a:t>
            </a:r>
          </a:p>
          <a:p>
            <a:pPr defTabSz="457200">
              <a:spcBef>
                <a:spcPts val="0"/>
              </a:spcBef>
              <a:spcAft>
                <a:spcPts val="100"/>
              </a:spcAft>
            </a:pP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</a:t>
            </a:r>
          </a:p>
          <a:p>
            <a:pPr defTabSz="457200">
              <a:spcBef>
                <a:spcPts val="0"/>
              </a:spcBef>
              <a:spcAft>
                <a:spcPts val="1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== 1: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  <a:spcAft>
                <a:spcPts val="1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'Move disk from'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S,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'to'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T)</a:t>
            </a:r>
          </a:p>
          <a:p>
            <a:pPr defTabSz="457200">
              <a:spcBef>
                <a:spcPts val="0"/>
              </a:spcBef>
              <a:spcAft>
                <a:spcPts val="1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FF86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defTabSz="457200">
              <a:spcBef>
                <a:spcPts val="0"/>
              </a:spcBef>
              <a:spcAft>
                <a:spcPts val="1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hanoi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(n-1, S, A, T)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  <a:spcAft>
                <a:spcPts val="1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'Move disk from'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S,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'to'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T)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  <a:spcAft>
                <a:spcPts val="1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hanoi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(n-1, A, T, S)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9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  <p:bldP spid="5" grpId="0"/>
      <p:bldP spid="23" grpId="0" animBg="1"/>
      <p:bldP spid="23" grpId="1" animBg="1"/>
      <p:bldP spid="25" grpId="0"/>
      <p:bldP spid="25" grpId="1"/>
      <p:bldP spid="26" grpId="0"/>
      <p:bldP spid="27" grpId="0"/>
      <p:bldP spid="27" grpId="1"/>
      <p:bldP spid="29" grpId="0" animBg="1"/>
      <p:bldP spid="29" grpId="1" animBg="1"/>
      <p:bldP spid="30" grpId="0" animBg="1"/>
      <p:bldP spid="30" grpId="1" animBg="1"/>
      <p:bldP spid="31" grpId="0"/>
      <p:bldP spid="32" grpId="0"/>
      <p:bldP spid="33" grpId="0"/>
      <p:bldP spid="40" grpId="0" animBg="1"/>
      <p:bldP spid="40" grpId="1" animBg="1"/>
      <p:bldP spid="41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0480E2-1B16-40B1-A96B-49A58FE2C08D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914400" y="1371600"/>
            <a:ext cx="22860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14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A7C9DAF-A1F2-4504-8C55-890E6CD7F6CE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</p:spTree>
    <p:extLst>
      <p:ext uri="{BB962C8B-B14F-4D97-AF65-F5344CB8AC3E}">
        <p14:creationId xmlns:p14="http://schemas.microsoft.com/office/powerpoint/2010/main" val="215581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A48B023-5D23-4EA3-88A8-BCAD17EB5122}"/>
              </a:ext>
            </a:extLst>
          </p:cNvPr>
          <p:cNvSpPr txBox="1"/>
          <p:nvPr/>
        </p:nvSpPr>
        <p:spPr>
          <a:xfrm>
            <a:off x="286512" y="1312485"/>
            <a:ext cx="5562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def</a:t>
            </a:r>
            <a:r>
              <a:rPr lang="pt-BR" sz="2100" b="1" dirty="0">
                <a:latin typeface="Courier" pitchFamily="49" charset="0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urier" pitchFamily="49" charset="0"/>
              </a:rPr>
              <a:t>factorial</a:t>
            </a:r>
            <a:r>
              <a:rPr lang="pt-BR" sz="2100" b="1" dirty="0">
                <a:latin typeface="Courier" pitchFamily="49" charset="0"/>
              </a:rPr>
              <a:t>(n):</a:t>
            </a:r>
            <a:endParaRPr lang="pt-BR" sz="2100" b="1" dirty="0">
              <a:solidFill>
                <a:srgbClr val="009A00"/>
              </a:solidFill>
            </a:endParaRP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009A00"/>
                </a:solidFill>
                <a:latin typeface="Courier" pitchFamily="49" charset="0"/>
              </a:rPr>
              <a:t>	</a:t>
            </a: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if</a:t>
            </a:r>
            <a:r>
              <a:rPr lang="pt-BR" sz="2100" b="1" dirty="0">
                <a:latin typeface="Courier" pitchFamily="49" charset="0"/>
              </a:rPr>
              <a:t> n == 0: 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	return</a:t>
            </a:r>
            <a:r>
              <a:rPr lang="pt-BR" sz="2100" b="1" dirty="0">
                <a:latin typeface="Courier" pitchFamily="49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pt-BR" sz="2100" b="1" dirty="0">
                <a:solidFill>
                  <a:srgbClr val="FF860D"/>
                </a:solidFill>
                <a:latin typeface="Courier" pitchFamily="49" charset="0"/>
              </a:rPr>
              <a:t>	return</a:t>
            </a:r>
            <a:r>
              <a:rPr lang="pt-BR" sz="2100" b="1" dirty="0">
                <a:latin typeface="Courier" pitchFamily="49" charset="0"/>
              </a:rPr>
              <a:t> n * factorial(n-1)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0480E2-1B16-40B1-A96B-49A58FE2C08D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783336" y="1694688"/>
            <a:ext cx="1676400" cy="304800"/>
          </a:xfrm>
          <a:prstGeom prst="roundRect">
            <a:avLst/>
          </a:prstGeom>
          <a:noFill/>
          <a:ln w="381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685800" y="3352800"/>
            <a:ext cx="1600200" cy="2286000"/>
            <a:chOff x="3733800" y="3200400"/>
            <a:chExt cx="1600200" cy="2286000"/>
          </a:xfrm>
        </p:grpSpPr>
        <p:sp>
          <p:nvSpPr>
            <p:cNvPr id="14" name="Rectangle 2"/>
            <p:cNvSpPr>
              <a:spLocks noChangeArrowheads="1"/>
            </p:cNvSpPr>
            <p:nvPr/>
          </p:nvSpPr>
          <p:spPr bwMode="auto">
            <a:xfrm>
              <a:off x="3733800" y="3200400"/>
              <a:ext cx="16002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3810000" y="3276600"/>
              <a:ext cx="1447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factorial(4)</a:t>
              </a:r>
            </a:p>
          </p:txBody>
        </p:sp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4038600" y="3733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3962400" y="4114800"/>
              <a:ext cx="3810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3810000" y="46482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6858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he-IL" altLang="en-US" dirty="0">
                <a:solidFill>
                  <a:srgbClr val="006600"/>
                </a:solidFill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22" name="Rectangle 3">
            <a:extLst>
              <a:ext uri="{FF2B5EF4-FFF2-40B4-BE49-F238E27FC236}">
                <a16:creationId xmlns:a16="http://schemas.microsoft.com/office/drawing/2014/main" id="{82542740-F68C-4B3B-830F-3129BE002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factorial – step by step</a:t>
            </a:r>
          </a:p>
        </p:txBody>
      </p:sp>
    </p:spTree>
    <p:extLst>
      <p:ext uri="{BB962C8B-B14F-4D97-AF65-F5344CB8AC3E}">
        <p14:creationId xmlns:p14="http://schemas.microsoft.com/office/powerpoint/2010/main" val="26081996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2225" cap="flat" cmpd="sng" algn="ctr">
          <a:solidFill>
            <a:schemeClr val="accent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25400" cap="flat" cmpd="sng" algn="ctr">
          <a:solidFill>
            <a:schemeClr val="accent2">
              <a:lumMod val="75000"/>
            </a:schemeClr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36063</TotalTime>
  <Words>4028</Words>
  <Application>Microsoft Macintosh PowerPoint</Application>
  <PresentationFormat>On-screen Show (4:3)</PresentationFormat>
  <Paragraphs>1060</Paragraphs>
  <Slides>75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88" baseType="lpstr">
      <vt:lpstr>Arial</vt:lpstr>
      <vt:lpstr>Arial </vt:lpstr>
      <vt:lpstr>Arial Narrow</vt:lpstr>
      <vt:lpstr>Calibri</vt:lpstr>
      <vt:lpstr>Consolas</vt:lpstr>
      <vt:lpstr>Courier</vt:lpstr>
      <vt:lpstr>Courier New</vt:lpstr>
      <vt:lpstr>Segoe UI Semibold</vt:lpstr>
      <vt:lpstr>Tahoma</vt:lpstr>
      <vt:lpstr>Times New Roman</vt:lpstr>
      <vt:lpstr>Wingdings</vt:lpstr>
      <vt:lpstr>Default Design</vt:lpstr>
      <vt:lpstr>Custom Design</vt:lpstr>
      <vt:lpstr>PowerPoint Presentation</vt:lpstr>
      <vt:lpstr>Function calls</vt:lpstr>
      <vt:lpstr>Calculating Factorial</vt:lpstr>
      <vt:lpstr>PowerPoint Presentation</vt:lpstr>
      <vt:lpstr>PowerPoint Presentation</vt:lpstr>
      <vt:lpstr>PowerPoint Presentation</vt:lpstr>
      <vt:lpstr>PowerPoint Presentation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Recursion</vt:lpstr>
      <vt:lpstr>PowerPoint Presentation</vt:lpstr>
      <vt:lpstr>General Form of Recursive Algorithms</vt:lpstr>
      <vt:lpstr>Short Summary</vt:lpstr>
      <vt:lpstr>PowerPoint Presentation</vt:lpstr>
      <vt:lpstr>PowerPoint Presentation</vt:lpstr>
      <vt:lpstr>Fibonacci</vt:lpstr>
      <vt:lpstr>Example: Modulo </vt:lpstr>
      <vt:lpstr>Solution: Recursive Modulo</vt:lpstr>
      <vt:lpstr>Recursive List sum</vt:lpstr>
      <vt:lpstr>Recursive List sum</vt:lpstr>
      <vt:lpstr>Recursive Nested-lists Sum</vt:lpstr>
      <vt:lpstr>Recursive Nested-lists Sum</vt:lpstr>
      <vt:lpstr>Recursive Nested-lists Sum</vt:lpstr>
      <vt:lpstr>Recursive Nested-lists Sum – base case</vt:lpstr>
      <vt:lpstr>Advancing towards the base condition</vt:lpstr>
      <vt:lpstr>Using the recursive call</vt:lpstr>
      <vt:lpstr>Using the recursive call</vt:lpstr>
      <vt:lpstr>Recursive Nested-lists Sum</vt:lpstr>
      <vt:lpstr>PowerPoint Presentation</vt:lpstr>
      <vt:lpstr>PowerPoint Presentation</vt:lpstr>
      <vt:lpstr>PowerPoint Presentation</vt:lpstr>
      <vt:lpstr>Example: Odd-Even</vt:lpstr>
      <vt:lpstr>PowerPoint Presentation</vt:lpstr>
      <vt:lpstr>PowerPoint Presentation</vt:lpstr>
      <vt:lpstr>PowerPoint Presentation</vt:lpstr>
      <vt:lpstr>PowerPoint Presentation</vt:lpstr>
      <vt:lpstr>Is the solution for recursive sum of nested-lists the most efficient?</vt:lpstr>
      <vt:lpstr>Recursive sum of nested-lists Alternative solution</vt:lpstr>
      <vt:lpstr>PowerPoint Presentation</vt:lpstr>
      <vt:lpstr>PowerPoint Presentation</vt:lpstr>
      <vt:lpstr>PowerPoint Presentation</vt:lpstr>
      <vt:lpstr>Example: Sort Dictionary Values By Key</vt:lpstr>
      <vt:lpstr>Sort a Dictionary Values By Key</vt:lpstr>
      <vt:lpstr>Sort a Dictionary Values By Key</vt:lpstr>
      <vt:lpstr>Towers of Hanoi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Recursions</dc:title>
  <dc:creator>Dvir Netanely</dc:creator>
  <cp:lastModifiedBy>LENA DANKIN</cp:lastModifiedBy>
  <cp:revision>1863</cp:revision>
  <cp:lastPrinted>2019-10-16T15:44:43Z</cp:lastPrinted>
  <dcterms:created xsi:type="dcterms:W3CDTF">2007-03-25T12:09:30Z</dcterms:created>
  <dcterms:modified xsi:type="dcterms:W3CDTF">2019-10-16T15:49:07Z</dcterms:modified>
</cp:coreProperties>
</file>