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89"/>
  </p:notesMasterIdLst>
  <p:handoutMasterIdLst>
    <p:handoutMasterId r:id="rId90"/>
  </p:handoutMasterIdLst>
  <p:sldIdLst>
    <p:sldId id="509" r:id="rId3"/>
    <p:sldId id="361" r:id="rId4"/>
    <p:sldId id="570" r:id="rId5"/>
    <p:sldId id="571" r:id="rId6"/>
    <p:sldId id="643" r:id="rId7"/>
    <p:sldId id="648" r:id="rId8"/>
    <p:sldId id="572" r:id="rId9"/>
    <p:sldId id="573" r:id="rId10"/>
    <p:sldId id="574" r:id="rId11"/>
    <p:sldId id="575" r:id="rId12"/>
    <p:sldId id="578" r:id="rId13"/>
    <p:sldId id="579" r:id="rId14"/>
    <p:sldId id="580" r:id="rId15"/>
    <p:sldId id="581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17" r:id="rId51"/>
    <p:sldId id="618" r:id="rId52"/>
    <p:sldId id="619" r:id="rId53"/>
    <p:sldId id="621" r:id="rId54"/>
    <p:sldId id="637" r:id="rId55"/>
    <p:sldId id="638" r:id="rId56"/>
    <p:sldId id="639" r:id="rId57"/>
    <p:sldId id="640" r:id="rId58"/>
    <p:sldId id="413" r:id="rId59"/>
    <p:sldId id="391" r:id="rId60"/>
    <p:sldId id="393" r:id="rId61"/>
    <p:sldId id="394" r:id="rId62"/>
    <p:sldId id="508" r:id="rId63"/>
    <p:sldId id="431" r:id="rId64"/>
    <p:sldId id="414" r:id="rId65"/>
    <p:sldId id="395" r:id="rId66"/>
    <p:sldId id="507" r:id="rId67"/>
    <p:sldId id="415" r:id="rId68"/>
    <p:sldId id="396" r:id="rId69"/>
    <p:sldId id="397" r:id="rId70"/>
    <p:sldId id="398" r:id="rId71"/>
    <p:sldId id="418" r:id="rId72"/>
    <p:sldId id="402" r:id="rId73"/>
    <p:sldId id="403" r:id="rId74"/>
    <p:sldId id="419" r:id="rId75"/>
    <p:sldId id="420" r:id="rId76"/>
    <p:sldId id="421" r:id="rId77"/>
    <p:sldId id="422" r:id="rId78"/>
    <p:sldId id="432" r:id="rId79"/>
    <p:sldId id="423" r:id="rId80"/>
    <p:sldId id="649" r:id="rId81"/>
    <p:sldId id="433" r:id="rId82"/>
    <p:sldId id="424" r:id="rId83"/>
    <p:sldId id="425" r:id="rId84"/>
    <p:sldId id="426" r:id="rId85"/>
    <p:sldId id="427" r:id="rId86"/>
    <p:sldId id="510" r:id="rId87"/>
    <p:sldId id="430" r:id="rId88"/>
  </p:sldIdLst>
  <p:sldSz cx="9144000" cy="6858000" type="screen4x3"/>
  <p:notesSz cx="6788150" cy="99171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FF99CC"/>
    <a:srgbClr val="660066"/>
    <a:srgbClr val="008000"/>
    <a:srgbClr val="99CCFF"/>
    <a:srgbClr val="A8DDFE"/>
    <a:srgbClr val="FFCC66"/>
    <a:srgbClr val="CC66FF"/>
    <a:srgbClr val="FDE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 autoAdjust="0"/>
    <p:restoredTop sz="93686" autoAdjust="0"/>
  </p:normalViewPr>
  <p:slideViewPr>
    <p:cSldViewPr>
      <p:cViewPr varScale="1">
        <p:scale>
          <a:sx n="128" d="100"/>
          <a:sy n="128" d="100"/>
        </p:scale>
        <p:origin x="1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273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20225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9143C040-B9B5-41C3-B3C0-605B3CB7724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0225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30706D56-5106-4F2E-8D4E-7DF7A108C3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9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5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87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1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9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4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6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1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3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1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2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24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5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4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F6A24A-09CE-4244-B036-F6B648476B93}" type="slidenum">
              <a:rPr lang="ar-SA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6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39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0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314221-03EF-4E86-823D-1BD277A8F5BF}" type="slidenum">
              <a:rPr lang="ar-SA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9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5EB72-4DCD-4A81-911F-81314F5CB8E4}" type="slidenum">
              <a:rPr lang="ar-SA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4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3AD582-9EAC-4021-8CAF-D03143B78C98}" type="slidenum">
              <a:rPr lang="ar-SA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3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283D09-106B-4BFC-BE0A-7405231511EB}" type="slidenum">
              <a:rPr lang="ar-SA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6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7465E-D7C8-4304-B163-8018C18B7622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50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7465E-D7C8-4304-B163-8018C18B7622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39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77465E-D7C8-4304-B163-8018C18B7622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3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49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5A5EC-4294-48B8-96E8-D5AB1FFE6606}" type="slidenum">
              <a:rPr lang="ar-SA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256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93EAD-3CB0-433B-8AD5-9BE59BD155AC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96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106B67-C39C-477C-A0E9-8BCA2CB983DB}" type="slidenum">
              <a:rPr lang="ar-SA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3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0824E-C4FC-41A0-9EAE-353E9479A127}" type="slidenum">
              <a:rPr lang="ar-SA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48C9C8-867C-4F34-99E2-D0FB1642B8C1}" type="slidenum">
              <a:rPr lang="ar-SA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4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DE76A4-76F2-4815-B014-5D37E1452A90}" type="slidenum">
              <a:rPr lang="ar-SA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>
              <a:latin typeface="Arial" pitchFamily="34" charset="0"/>
            </a:endParaRPr>
          </a:p>
        </p:txBody>
      </p:sp>
      <p:sp>
        <p:nvSpPr>
          <p:cNvPr id="12902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DF103-9907-44E9-8E32-210531B68018}" type="slidenum">
              <a:rPr lang="ar-SA" smtClean="0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4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7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06D56-5106-4F2E-8D4E-7DF7A108C373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6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A2125-AF99-407B-AF32-97EB8F2C1F35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D762F-BC2C-40F3-AFA5-AD36B4FD42F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B98E7-5727-496E-B6E6-E8F951D7B109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DF00-7F7E-466D-83E0-650ABAFE3E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AD62C-2DB5-45FE-869A-6EBCEAB9E335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588D-957C-46AE-BD41-2F40BD2386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6C5B-5603-41E5-8428-75AC067C942E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AC8E-664C-4E2E-9ED7-50A48D5EDD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F6C26-32EB-4A33-B8D8-57A5A405C9B8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F801-5020-4496-A13B-A6231330650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438E-BA8A-432A-8F22-BD6698AAA967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91BC-FA91-47B2-8059-20AA0E49A40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B004B-F962-4A28-AC6E-7E4307F4BF1F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AF0EA-12A8-4569-A882-42C14EF3FD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C3DCF-576F-4A19-B08A-45A61CAFCE33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1FA0B-AD72-41CF-AA35-CD0CD3D728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D9036-8A23-4240-9386-786AF3BE71EF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D6AA-12C7-4B5D-B7F4-554A4E8780F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3DBF0-9760-49CB-B857-D15E64F12E77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1F59F-9731-4C88-BBF4-6D5C57647B7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4641D-1367-4940-9EA0-8D3D5D704C05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8F9E-9E00-4024-B411-D88DCA51EB3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E7859-DBB5-44F2-A6C1-6445009BDA50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87935-F1CA-4C2D-9E59-7592375890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F2146-F74D-4802-B1C0-D9EE3D32F139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024D8-52DF-4594-82CE-6DC1459AD8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DDB1-CDEF-404C-A05A-0F2BDD996A76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728BC-ED7C-463B-9081-23D9DE86E99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A0F2-AB9D-4293-9328-0F943AC3B3FC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F859-E5B0-4CCE-9555-FAD34D265A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DDEB-0989-4358-B2C7-5EEF1478D034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A6357-0B41-4AB7-9B51-4A6719750C5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880C0-5574-42B5-A920-0AE8AB9CC047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EB22-6C44-4A7A-AFBC-7204C3E5DA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4793-40F9-41B7-914B-16D7720C26D3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B0191-98D9-4430-A030-79D992845DC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393ED-7ABD-48A5-8AA5-E9748CC32D9C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8B9CF-DBDA-43C8-956D-E1CC44E420C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C9012-4E92-434D-AB20-EB80E7A9FEC9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8A06-38B1-4D92-946C-7125E1CD919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B450D-421C-4083-BE2E-00F572746CC5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ECF6-F91F-4726-8435-C7620A115DA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96E88-6CC6-46AA-BFB3-BA7CF64DAE73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7FBB2-3ECF-414C-BD8C-4BC7D3529D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F41E2-9E36-4662-B06C-E925B12A76FE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C0F6F-ADE2-4CF6-8A9E-F89D8440A1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33699-D591-4A61-A232-DD758D1D6476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CC745-C0A5-4069-A379-9CDBFABE29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75F4BB27-EA0F-4735-A055-00FEF3F412BA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A82F6A9-FDB1-4165-BC24-8DC1AE788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B61AA1BA-F04B-4B61-B52E-F5D5FCA62BEF}" type="datetime1">
              <a:rPr lang="en-US"/>
              <a:pPr>
                <a:defRPr/>
              </a:pPr>
              <a:t>12/4/19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469C976-C31A-4AF0-AB38-125AF46BEDB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iz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Knapsack_problem" TargetMode="External"/><Relationship Id="rId4" Type="http://schemas.openxmlformats.org/officeDocument/2006/relationships/image" Target="../media/image3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ordaligned.org/articles/longest-common-subsequenc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ordaligned.org/articles/longest-common-subsequence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400050" y="4980900"/>
            <a:ext cx="8305800" cy="12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GB" sz="40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7</a:t>
            </a:r>
            <a:r>
              <a:rPr lang="en-GB" sz="40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4000" b="1" kern="0" dirty="0" err="1">
                <a:solidFill>
                  <a:schemeClr val="tx2"/>
                </a:solidFill>
                <a:latin typeface="Sitka Small" panose="02000505000000020004" pitchFamily="2" charset="0"/>
                <a:cs typeface="Times New Roman" pitchFamily="18" charset="0"/>
              </a:rPr>
              <a:t>Memoization</a:t>
            </a:r>
            <a:endParaRPr lang="en-GB" sz="4000" b="1" kern="0" dirty="0">
              <a:solidFill>
                <a:schemeClr val="tx2"/>
              </a:solidFill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7566" y="4343400"/>
            <a:ext cx="2428871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1447800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8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80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4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1DC07-D42E-4BF6-92B2-BDD42EC94479}" type="slidenum">
              <a:rPr lang="he-IL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Number of Calls to Fibonacci</a:t>
            </a:r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457200" y="1219200"/>
          <a:ext cx="8229600" cy="494596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92735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46368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FD1828-999C-46FC-B662-1AFE53100D24}" type="slidenum">
              <a:rPr lang="he-IL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81000" y="11430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Some recursions recalculate the same sub-problems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 and over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68288" indent="-268288">
              <a:spcBef>
                <a:spcPct val="20000"/>
              </a:spcBef>
            </a:pPr>
            <a:endParaRPr lang="en-US" sz="3200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</a:pPr>
            <a:endParaRPr lang="en-US" sz="3200" dirty="0">
              <a:solidFill>
                <a:srgbClr val="00CC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Solve each sub-problem </a:t>
            </a:r>
            <a:r>
              <a:rPr lang="en-US" sz="32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once.</a:t>
            </a:r>
            <a:endParaRPr 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Use the solution whenever this sub-problem is encountered again.</a:t>
            </a:r>
          </a:p>
          <a:p>
            <a:pPr marL="268288" indent="-268288">
              <a:spcBef>
                <a:spcPct val="20000"/>
              </a:spcBef>
            </a:pPr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  <a:buFontTx/>
              <a:buChar char="•"/>
            </a:pPr>
            <a:endParaRPr lang="en-US" sz="48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2" name="Picture 6" descr="http://www.solutionstore.com/images/logo500x3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971800"/>
            <a:ext cx="2552700" cy="16133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5048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288" indent="-268288"/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idea</a:t>
            </a:r>
          </a:p>
          <a:p>
            <a:pPr marL="668338" lvl="1" indent="-268288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Identify each sub-problem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uniquely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668338" lvl="1" indent="-268288"/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 sub-problem solutions in a data structure.</a:t>
            </a:r>
          </a:p>
          <a:p>
            <a:pPr marL="668338" lvl="1" indent="-268288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Before calculating a sub-problem by making a recursive call – check if it was already solved before.</a:t>
            </a:r>
          </a:p>
          <a:p>
            <a:pPr marL="268288" indent="-268288"/>
            <a:r>
              <a:rPr lang="en-US" dirty="0">
                <a:hlinkClick r:id="rId3"/>
              </a:rPr>
              <a:t>http://en.wikipedia.org/wiki/Memoization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Unique sub-problem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can we uniquely identify each sub-problem (to make sure we don’t recalculate it again)?</a:t>
            </a:r>
          </a:p>
          <a:p>
            <a:pPr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of the input arguments</a:t>
            </a:r>
          </a:p>
          <a:p>
            <a:pPr>
              <a:buFontTx/>
              <a:buChar char="-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case of a list – its length or description of its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194" name="Picture 2" descr="Image result for identification">
            <a:extLst>
              <a:ext uri="{FF2B5EF4-FFF2-40B4-BE49-F238E27FC236}">
                <a16:creationId xmlns:a16="http://schemas.microsoft.com/office/drawing/2014/main" id="{E8BFEAD1-082E-4829-82E4-B719874CB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40"/>
          <a:stretch/>
        </p:blipFill>
        <p:spPr bwMode="auto">
          <a:xfrm>
            <a:off x="4953000" y="4888415"/>
            <a:ext cx="3543300" cy="105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49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Storing the Solutions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CC00"/>
                </a:solidFill>
                <a:latin typeface="Arial" pitchFamily="34" charset="0"/>
                <a:cs typeface="Arial" pitchFamily="34" charset="0"/>
              </a:rPr>
              <a:t>Options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one enumerable input value (Fibonacci)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Nested lists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 multiple enumerable values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initialize with a special value that indicates an unsolved problem (None / -1/ something else)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key: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describing the input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CC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9636" name="Picture 4" descr="http://www.crafterscompanion.co.uk/images/crafters-companion-the-ultimate-pen-storage-pack-of-6-5-plus-1-free-p20146-43406_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114800"/>
            <a:ext cx="2590800" cy="2590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876800"/>
            <a:ext cx="1047111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53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C7B10-BE92-49D6-A3A4-A10E56B653A9}" type="slidenum">
              <a:rPr lang="he-IL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Fibonacci with </a:t>
            </a:r>
            <a:r>
              <a:rPr lang="en-US" sz="4400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endParaRPr lang="en-US" sz="44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מחבר חץ ישר 5"/>
          <p:cNvCxnSpPr/>
          <p:nvPr/>
        </p:nvCxnSpPr>
        <p:spPr bwMode="auto">
          <a:xfrm flipH="1">
            <a:off x="2895600" y="1735874"/>
            <a:ext cx="838200" cy="39772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52800"/>
            <a:ext cx="8659518" cy="269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371600"/>
            <a:ext cx="6791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>
            <a:off x="609600" y="2971800"/>
            <a:ext cx="73914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1371600" y="5029200"/>
            <a:ext cx="381000" cy="228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229600" y="5334000"/>
            <a:ext cx="533400" cy="3048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600200" y="5334000"/>
            <a:ext cx="9906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90600" y="5638800"/>
            <a:ext cx="2133600" cy="3048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590800" y="3429000"/>
            <a:ext cx="14478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90600" y="4343400"/>
            <a:ext cx="2514600" cy="6096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105400" y="5334000"/>
            <a:ext cx="533400" cy="3048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3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2098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7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51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E3AC4686-9DA6-43DF-B951-67444D572874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2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762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Plan</a:t>
            </a:r>
            <a:endParaRPr lang="en-US" sz="32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9100" y="1235779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361950"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400" b="1" dirty="0" err="1">
                <a:solidFill>
                  <a:schemeClr val="accent2"/>
                </a:solidFill>
                <a:cs typeface="Arial" panose="020B0604020202020204" pitchFamily="34" charset="0"/>
              </a:rPr>
              <a:t>Memoization</a:t>
            </a: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– A dynamic programming technique:</a:t>
            </a:r>
          </a:p>
          <a:p>
            <a:pPr marL="457200" lvl="2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Examples: </a:t>
            </a: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Fibonacci</a:t>
            </a: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Sublist</a:t>
            </a: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 sum</a:t>
            </a: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 err="1">
                <a:solidFill>
                  <a:schemeClr val="accent2"/>
                </a:solidFill>
                <a:cs typeface="Arial" panose="020B0604020202020204" pitchFamily="34" charset="0"/>
              </a:rPr>
              <a:t>Knapsac</a:t>
            </a:r>
            <a:endParaRPr 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914400" lvl="3" indent="361950">
              <a:spcBef>
                <a:spcPct val="20000"/>
              </a:spcBef>
              <a:buFontTx/>
              <a:buChar char="•"/>
              <a:tabLst>
                <a:tab pos="266700" algn="l"/>
              </a:tabLst>
            </a:pPr>
            <a:r>
              <a:rPr lang="en-US" sz="2400" dirty="0">
                <a:solidFill>
                  <a:schemeClr val="accent2"/>
                </a:solidFill>
                <a:cs typeface="Arial" panose="020B0604020202020204" pitchFamily="34" charset="0"/>
              </a:rPr>
              <a:t>LCS</a:t>
            </a: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7188" indent="-357188">
              <a:spcBef>
                <a:spcPct val="20000"/>
              </a:spcBef>
              <a:buFontTx/>
              <a:buChar char="•"/>
            </a:pPr>
            <a:endParaRPr 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791200" y="6315045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2">
              <a:spcBef>
                <a:spcPct val="20000"/>
              </a:spcBef>
              <a:tabLst>
                <a:tab pos="266700" algn="l"/>
              </a:tabLst>
            </a:pPr>
            <a:r>
              <a:rPr lang="en-US" sz="2000" dirty="0">
                <a:solidFill>
                  <a:schemeClr val="accent2"/>
                </a:solidFill>
                <a:cs typeface="Arial" panose="020B0604020202020204" pitchFamily="34" charset="0"/>
              </a:rPr>
              <a:t>(* If time permits)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27432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46236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2683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438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79211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27432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360549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45429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51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752233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27432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355455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457200" y="1338263"/>
            <a:ext cx="7772400" cy="1470025"/>
          </a:xfrm>
        </p:spPr>
        <p:txBody>
          <a:bodyPr/>
          <a:lstStyle/>
          <a:p>
            <a:r>
              <a:rPr lang="en-US" sz="7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Memoization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כותרת משנה 3"/>
          <p:cNvSpPr>
            <a:spLocks noGrp="1"/>
          </p:cNvSpPr>
          <p:nvPr>
            <p:ph type="subTitle" idx="1"/>
          </p:nvPr>
        </p:nvSpPr>
        <p:spPr>
          <a:xfrm>
            <a:off x="1371600" y="2890044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trick for speeding up recursions…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7FBB2-3ECF-414C-BD8C-4BC7D3529DB0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122" name="Picture 2" descr="Image result for speed">
            <a:extLst>
              <a:ext uri="{FF2B5EF4-FFF2-40B4-BE49-F238E27FC236}">
                <a16:creationId xmlns:a16="http://schemas.microsoft.com/office/drawing/2014/main" id="{402E3EFF-8AA1-4037-BC63-F1FC4FC1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886200"/>
            <a:ext cx="23622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999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752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95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124200" y="29718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205347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752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6800" y="56388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5" name="Arc 14"/>
          <p:cNvSpPr/>
          <p:nvPr/>
        </p:nvSpPr>
        <p:spPr bwMode="auto">
          <a:xfrm rot="16732242" flipV="1">
            <a:off x="4696961" y="4893152"/>
            <a:ext cx="1428378" cy="1629933"/>
          </a:xfrm>
          <a:prstGeom prst="arc">
            <a:avLst>
              <a:gd name="adj1" fmla="val 1708389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087663" y="5029197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14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{}</a:t>
            </a:r>
          </a:p>
        </p:txBody>
      </p:sp>
      <p:sp>
        <p:nvSpPr>
          <p:cNvPr id="13" name="Arc 12"/>
          <p:cNvSpPr/>
          <p:nvPr/>
        </p:nvSpPr>
        <p:spPr bwMode="auto">
          <a:xfrm rot="16732242">
            <a:off x="3008693" y="50375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971800" y="49530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Arc 14"/>
          <p:cNvSpPr/>
          <p:nvPr/>
        </p:nvSpPr>
        <p:spPr bwMode="auto">
          <a:xfrm rot="16732242" flipV="1">
            <a:off x="4696961" y="4893152"/>
            <a:ext cx="1428378" cy="1629933"/>
          </a:xfrm>
          <a:prstGeom prst="arc">
            <a:avLst>
              <a:gd name="adj1" fmla="val 17083899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6087663" y="5029197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2:1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2:1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2:1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1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Down Arrow 14"/>
          <p:cNvSpPr/>
          <p:nvPr/>
        </p:nvSpPr>
        <p:spPr bwMode="auto">
          <a:xfrm>
            <a:off x="4572000" y="47244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124200" y="29718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5240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5626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</p:spTree>
    <p:extLst>
      <p:ext uri="{BB962C8B-B14F-4D97-AF65-F5344CB8AC3E}">
        <p14:creationId xmlns:p14="http://schemas.microsoft.com/office/powerpoint/2010/main" val="1206336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752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562600" y="45720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4" name="Arc 13"/>
          <p:cNvSpPr/>
          <p:nvPr/>
        </p:nvSpPr>
        <p:spPr bwMode="auto">
          <a:xfrm rot="16732242" flipV="1">
            <a:off x="5560155" y="3860348"/>
            <a:ext cx="1461025" cy="1691599"/>
          </a:xfrm>
          <a:prstGeom prst="arc">
            <a:avLst>
              <a:gd name="adj1" fmla="val 17124017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6934200" y="40386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07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8B81FB-FE25-4EE5-85E0-3C87A6785AF8}" type="slidenum">
              <a:rPr lang="he-IL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Remember Fibonacci Series?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09600" y="17526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latin typeface="Arial Narrow" pitchFamily="34" charset="0"/>
              </a:rPr>
              <a:t> </a:t>
            </a: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Fibonacci series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	0, 1, 1, 2, 3, 5, 8, 13, 21, 34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003399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 Definition: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 fib(0) = 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 fib(1) = 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003399"/>
                </a:solidFill>
                <a:cs typeface="Arial" pitchFamily="34" charset="0"/>
              </a:rPr>
              <a:t> fib(n) = fib(n-1) + fib(n-2)</a:t>
            </a:r>
          </a:p>
        </p:txBody>
      </p:sp>
      <p:pic>
        <p:nvPicPr>
          <p:cNvPr id="2" name="Picture 2" descr="Image result for fibonacci">
            <a:extLst>
              <a:ext uri="{FF2B5EF4-FFF2-40B4-BE49-F238E27FC236}">
                <a16:creationId xmlns:a16="http://schemas.microsoft.com/office/drawing/2014/main" id="{860D9056-13D6-4F73-A0F8-3F19C079F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16" y="3596815"/>
            <a:ext cx="2847975" cy="214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908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{2:1}</a:t>
            </a:r>
          </a:p>
        </p:txBody>
      </p:sp>
      <p:sp>
        <p:nvSpPr>
          <p:cNvPr id="12" name="Arc 11"/>
          <p:cNvSpPr/>
          <p:nvPr/>
        </p:nvSpPr>
        <p:spPr bwMode="auto">
          <a:xfrm rot="16732242">
            <a:off x="3770693" y="3970765"/>
            <a:ext cx="1374014" cy="140512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733800" y="38862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40386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rc 17"/>
          <p:cNvSpPr/>
          <p:nvPr/>
        </p:nvSpPr>
        <p:spPr bwMode="auto">
          <a:xfrm rot="16732242" flipV="1">
            <a:off x="5560155" y="3860348"/>
            <a:ext cx="1461025" cy="1691599"/>
          </a:xfrm>
          <a:prstGeom prst="arc">
            <a:avLst>
              <a:gd name="adj1" fmla="val 17124017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04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3:2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3:2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7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2" name="Down Arrow 11"/>
          <p:cNvSpPr/>
          <p:nvPr/>
        </p:nvSpPr>
        <p:spPr bwMode="auto">
          <a:xfrm>
            <a:off x="5867400" y="36576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2971800"/>
            <a:ext cx="1981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5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600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</p:spTree>
    <p:extLst>
      <p:ext uri="{BB962C8B-B14F-4D97-AF65-F5344CB8AC3E}">
        <p14:creationId xmlns:p14="http://schemas.microsoft.com/office/powerpoint/2010/main" val="2849105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1981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</p:spTree>
    <p:extLst>
      <p:ext uri="{BB962C8B-B14F-4D97-AF65-F5344CB8AC3E}">
        <p14:creationId xmlns:p14="http://schemas.microsoft.com/office/powerpoint/2010/main" val="138288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5146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962400"/>
            <a:ext cx="2447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7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781800" y="35052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 , 3:2}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7200" y="25908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4" name="Arc 13"/>
          <p:cNvSpPr/>
          <p:nvPr/>
        </p:nvSpPr>
        <p:spPr bwMode="auto">
          <a:xfrm rot="16732242" flipV="1">
            <a:off x="6830562" y="2607152"/>
            <a:ext cx="1428378" cy="1629933"/>
          </a:xfrm>
          <a:prstGeom prst="arc">
            <a:avLst>
              <a:gd name="adj1" fmla="val 16332887"/>
              <a:gd name="adj2" fmla="val 359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Down Arrow 11"/>
          <p:cNvSpPr/>
          <p:nvPr/>
        </p:nvSpPr>
        <p:spPr bwMode="auto">
          <a:xfrm>
            <a:off x="7620000" y="36576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4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1828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rc 8"/>
          <p:cNvSpPr/>
          <p:nvPr/>
        </p:nvSpPr>
        <p:spPr bwMode="auto">
          <a:xfrm rot="16732242">
            <a:off x="4944906" y="2930686"/>
            <a:ext cx="1616387" cy="1058810"/>
          </a:xfrm>
          <a:prstGeom prst="arc">
            <a:avLst>
              <a:gd name="adj1" fmla="val 1531144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257800" y="2438400"/>
            <a:ext cx="401935" cy="37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77200" y="25908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6" name="Arc 15"/>
          <p:cNvSpPr/>
          <p:nvPr/>
        </p:nvSpPr>
        <p:spPr bwMode="auto">
          <a:xfrm rot="16732242" flipV="1">
            <a:off x="6830562" y="2607152"/>
            <a:ext cx="1428378" cy="1629933"/>
          </a:xfrm>
          <a:prstGeom prst="arc">
            <a:avLst>
              <a:gd name="adj1" fmla="val 16332887"/>
              <a:gd name="adj2" fmla="val 3590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25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2209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3:2, </a:t>
            </a:r>
            <a:r>
              <a:rPr lang="en-US" sz="1700" dirty="0">
                <a:solidFill>
                  <a:srgbClr val="FF0000"/>
                </a:solidFill>
                <a:latin typeface="Arial" charset="0"/>
              </a:rPr>
              <a:t>4:3</a:t>
            </a:r>
            <a:r>
              <a:rPr lang="en-US" sz="1700" dirty="0">
                <a:latin typeface="Arial" charset="0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27432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76400" y="2743200"/>
            <a:ext cx="838200" cy="228600"/>
          </a:xfrm>
          <a:prstGeom prst="rect">
            <a:avLst/>
          </a:prstGeom>
          <a:noFill/>
          <a:ln w="25400" cap="flat" cmpd="sng" algn="ctr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1447801"/>
            <a:ext cx="7467600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 far we haven’t discussed the efficiency of a recursive solution, compared to an iterative one.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8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Lets take Fibonacci as an example:</a:t>
            </a:r>
            <a:endParaRPr lang="en-US" alt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e-IL" dirty="0"/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77CD0-34D6-41E7-9B11-B0CCF2500766}" type="slidenum">
              <a:rPr lang="he-IL" alt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 Efficiency</a:t>
            </a:r>
            <a:endParaRPr lang="en-US" altLang="en-U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42110"/>
            <a:ext cx="3962400" cy="17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6291466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 bwMode="auto">
          <a:xfrm>
            <a:off x="228600" y="5181600"/>
            <a:ext cx="6096000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4800" y="5257800"/>
            <a:ext cx="6629400" cy="0"/>
          </a:xfrm>
          <a:prstGeom prst="line">
            <a:avLst/>
          </a:prstGeom>
          <a:noFill/>
          <a:ln w="38100" cap="flat" cmpd="sng" algn="ctr">
            <a:solidFill>
              <a:srgbClr val="009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9855320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437256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438400"/>
            <a:ext cx="22098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>
                <a:latin typeface="Arial" charset="0"/>
              </a:rPr>
              <a:t>n = 4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err="1">
                <a:latin typeface="Arial" charset="0"/>
              </a:rPr>
              <a:t>mem</a:t>
            </a:r>
            <a:r>
              <a:rPr lang="en-US" sz="1700" dirty="0">
                <a:latin typeface="Arial" charset="0"/>
              </a:rPr>
              <a:t> = {2:1, 3:2, 4:3}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09600" y="3200400"/>
            <a:ext cx="457200" cy="228600"/>
          </a:xfrm>
          <a:prstGeom prst="rightArrow">
            <a:avLst/>
          </a:prstGeom>
          <a:noFill/>
          <a:ln w="381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943600" y="3276600"/>
            <a:ext cx="838200" cy="762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638800" y="4038600"/>
            <a:ext cx="838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7620000" y="2590800"/>
            <a:ext cx="304800" cy="228600"/>
          </a:xfrm>
          <a:prstGeom prst="downArrow">
            <a:avLst/>
          </a:prstGeom>
          <a:solidFill>
            <a:srgbClr val="A8DDF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4984A7-F56A-4671-8D2A-B99A60DE3B13}" type="slidenum">
              <a:rPr lang="he-IL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Timeit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75438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FF6600"/>
                </a:solidFill>
              </a:rPr>
              <a:t>def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fib_mem_time</a:t>
            </a:r>
            <a:r>
              <a:rPr lang="en-US" sz="2000" dirty="0"/>
              <a:t>():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        </a:t>
            </a:r>
            <a:r>
              <a:rPr lang="en-US" sz="2000" dirty="0" err="1"/>
              <a:t>fib_mem</a:t>
            </a:r>
            <a:r>
              <a:rPr lang="en-US" sz="2000" dirty="0"/>
              <a:t>(N)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ITERS = 1</a:t>
            </a:r>
            <a:endParaRPr lang="he-IL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N = 32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T3 = </a:t>
            </a:r>
            <a:r>
              <a:rPr lang="en-US" sz="2000" dirty="0" err="1"/>
              <a:t>timeit.timeit</a:t>
            </a:r>
            <a:r>
              <a:rPr lang="en-US" sz="2000" dirty="0"/>
              <a:t>(</a:t>
            </a:r>
            <a:r>
              <a:rPr lang="en-US" sz="2000" dirty="0" err="1"/>
              <a:t>fib_mem_time</a:t>
            </a:r>
            <a:r>
              <a:rPr lang="en-US" sz="2000" dirty="0"/>
              <a:t>, number=ITERS)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FF6600"/>
                </a:solidFill>
              </a:rPr>
              <a:t>print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CC00"/>
                </a:solidFill>
              </a:rPr>
              <a:t>‘</a:t>
            </a:r>
            <a:r>
              <a:rPr lang="en-US" sz="2000" dirty="0" err="1">
                <a:solidFill>
                  <a:srgbClr val="00CC00"/>
                </a:solidFill>
              </a:rPr>
              <a:t>Memoization</a:t>
            </a:r>
            <a:r>
              <a:rPr lang="en-US" sz="2000" dirty="0">
                <a:solidFill>
                  <a:srgbClr val="00CC00"/>
                </a:solidFill>
              </a:rPr>
              <a:t> fib for N =‘</a:t>
            </a:r>
            <a:r>
              <a:rPr lang="en-US" sz="2000" dirty="0"/>
              <a:t>,</a:t>
            </a:r>
            <a:r>
              <a:rPr lang="en-US" sz="2000" dirty="0" err="1">
                <a:solidFill>
                  <a:srgbClr val="7030A0"/>
                </a:solidFill>
              </a:rPr>
              <a:t>str</a:t>
            </a:r>
            <a:r>
              <a:rPr lang="en-US" sz="2000" dirty="0"/>
              <a:t>(N),</a:t>
            </a:r>
            <a:r>
              <a:rPr lang="en-US" sz="2000" dirty="0">
                <a:solidFill>
                  <a:srgbClr val="00CC00"/>
                </a:solidFill>
              </a:rPr>
              <a:t>’</a:t>
            </a:r>
            <a:r>
              <a:rPr lang="en-US" sz="2000" dirty="0">
                <a:solidFill>
                  <a:srgbClr val="00CC00"/>
                </a:solidFill>
                <a:sym typeface="Wingdings" panose="05000000000000000000" pitchFamily="2" charset="2"/>
              </a:rPr>
              <a:t>==&gt;’</a:t>
            </a:r>
            <a:r>
              <a:rPr lang="en-US" sz="2000" dirty="0">
                <a:sym typeface="Wingdings" panose="05000000000000000000" pitchFamily="2" charset="2"/>
              </a:rPr>
              <a:t>,</a:t>
            </a:r>
            <a:r>
              <a:rPr lang="en-US" sz="2000" dirty="0" err="1">
                <a:solidFill>
                  <a:srgbClr val="7030A0"/>
                </a:solidFill>
                <a:sym typeface="Wingdings" panose="05000000000000000000" pitchFamily="2" charset="2"/>
              </a:rPr>
              <a:t>str</a:t>
            </a:r>
            <a:r>
              <a:rPr lang="en-US" sz="2000" dirty="0">
                <a:sym typeface="Wingdings" panose="05000000000000000000" pitchFamily="2" charset="2"/>
              </a:rPr>
              <a:t>(T</a:t>
            </a:r>
            <a:r>
              <a:rPr lang="he-IL" sz="2000" dirty="0">
                <a:sym typeface="Wingdings" panose="05000000000000000000" pitchFamily="2" charset="2"/>
              </a:rPr>
              <a:t>3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Output (shell):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Iterative fib for N = 32 ==&gt; 7.67930389212e-06</a:t>
            </a:r>
          </a:p>
          <a:p>
            <a:r>
              <a:rPr lang="en-US" sz="2200" b="1" dirty="0">
                <a:solidFill>
                  <a:srgbClr val="0000FF"/>
                </a:solidFill>
                <a:sym typeface="Wingdings" panose="05000000000000000000" pitchFamily="2" charset="2"/>
              </a:rPr>
              <a:t>Recursive fib for N = 32 ==&gt; 1.26163318548</a:t>
            </a:r>
          </a:p>
          <a:p>
            <a:r>
              <a:rPr lang="en-US" sz="22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Memoization</a:t>
            </a:r>
            <a:r>
              <a:rPr lang="en-US" sz="2200" b="1" dirty="0">
                <a:solidFill>
                  <a:srgbClr val="0000FF"/>
                </a:solidFill>
                <a:sym typeface="Wingdings" panose="05000000000000000000" pitchFamily="2" charset="2"/>
              </a:rPr>
              <a:t> fib for N = 32 ==&gt; 4.04908750671e-05</a:t>
            </a:r>
            <a:endParaRPr 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00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crafterscompanion.co.uk/images/crafters-companion-the-ultimate-pen-storage-pack-of-6-5-plus-1-free-p20146-43406_image.jpg"/>
          <p:cNvPicPr>
            <a:picLocks noChangeAspect="1" noChangeArrowheads="1"/>
          </p:cNvPicPr>
          <p:nvPr/>
        </p:nvPicPr>
        <p:blipFill>
          <a:blip r:embed="rId3" cstate="print"/>
          <a:srcRect b="11765"/>
          <a:stretch>
            <a:fillRect/>
          </a:stretch>
        </p:blipFill>
        <p:spPr bwMode="auto">
          <a:xfrm>
            <a:off x="6553200" y="4572000"/>
            <a:ext cx="2590800" cy="2286000"/>
          </a:xfrm>
          <a:prstGeom prst="rect">
            <a:avLst/>
          </a:prstGeom>
          <a:noFill/>
        </p:spPr>
      </p:pic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kern="1200" dirty="0" err="1">
                <a:latin typeface="Times New Roman" pitchFamily="18" charset="0"/>
                <a:ea typeface="+mn-ea"/>
                <a:cs typeface="Times New Roman" pitchFamily="18" charset="0"/>
              </a:rPr>
              <a:t>Memoization</a:t>
            </a:r>
            <a:endParaRPr lang="en-US" kern="1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reduces computation by</a:t>
            </a:r>
            <a:r>
              <a:rPr lang="he-IL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solution to a sub-problem the first time it is solved</a:t>
            </a:r>
          </a:p>
          <a:p>
            <a:pPr lvl="1">
              <a:lnSpc>
                <a:spcPct val="90000"/>
              </a:lnSpc>
            </a:pPr>
            <a:r>
              <a:rPr lang="en-US" sz="27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Looking up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solution when sub-problem is encountered again</a:t>
            </a:r>
          </a:p>
          <a:p>
            <a:pPr>
              <a:lnSpc>
                <a:spcPct val="90000"/>
              </a:lnSpc>
            </a:pP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is usually used when solving problems with overlapping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27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marL="457200" indent="-457200">
              <a:lnSpc>
                <a:spcPct val="90000"/>
              </a:lnSpc>
              <a:buFontTx/>
              <a:buChar char="-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Factorial - does not exhibit overlapping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sub-problems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- Fibonacci does</a:t>
            </a:r>
          </a:p>
        </p:txBody>
      </p:sp>
    </p:spTree>
    <p:extLst>
      <p:ext uri="{BB962C8B-B14F-4D97-AF65-F5344CB8AC3E}">
        <p14:creationId xmlns:p14="http://schemas.microsoft.com/office/powerpoint/2010/main" val="1615128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Example 2:</a:t>
            </a:r>
            <a:br>
              <a:rPr lang="en-US" alt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Sub-list sum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b="1" i="1" dirty="0"/>
              <a:t>numbers</a:t>
            </a:r>
            <a:r>
              <a:rPr lang="en-US" sz="2800" dirty="0"/>
              <a:t> is a list of positive integers.</a:t>
            </a:r>
          </a:p>
          <a:p>
            <a:r>
              <a:rPr lang="en-US" sz="2800" dirty="0"/>
              <a:t>Is there a sub list of </a:t>
            </a:r>
            <a:r>
              <a:rPr lang="en-US" sz="2800" b="1" i="1" dirty="0"/>
              <a:t>numbers</a:t>
            </a:r>
            <a:r>
              <a:rPr lang="en-US" sz="2800" dirty="0"/>
              <a:t> so its sum equals </a:t>
            </a:r>
            <a:r>
              <a:rPr lang="en-US" sz="2800" b="1" i="1" dirty="0"/>
              <a:t>target</a:t>
            </a:r>
            <a:r>
              <a:rPr lang="en-US" sz="2800" dirty="0"/>
              <a:t>?</a:t>
            </a:r>
          </a:p>
          <a:p>
            <a:r>
              <a:rPr lang="en-US" sz="2800" dirty="0"/>
              <a:t>The solution is recursive: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6" y="3421063"/>
            <a:ext cx="902046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017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dirty="0" err="1"/>
              <a:t>memoization</a:t>
            </a:r>
            <a:r>
              <a:rPr lang="en-US" dirty="0"/>
              <a:t> help?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Consider the case: numbers = [3,2,1,1], target = 5</a:t>
            </a:r>
            <a:endParaRPr lang="he-IL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438400" y="2057400"/>
            <a:ext cx="37338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numbers = [3,2,1,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]  , target = 5</a:t>
            </a:r>
            <a:endParaRPr kumimoji="0" lang="he-IL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05400" y="2971800"/>
            <a:ext cx="32766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[3,2,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]  , target = 5</a:t>
            </a:r>
            <a:endParaRPr kumimoji="0" lang="he-IL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2971800"/>
            <a:ext cx="3238500" cy="53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[3,2,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]  , target = 4</a:t>
            </a:r>
            <a:endParaRPr kumimoji="0" lang="he-IL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4038600"/>
            <a:ext cx="17526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</a:t>
            </a:r>
          </a:p>
          <a:p>
            <a:r>
              <a:rPr lang="en-US">
                <a:latin typeface="Arial" charset="0"/>
              </a:rPr>
              <a:t>target </a:t>
            </a:r>
            <a:r>
              <a:rPr lang="en-US" dirty="0">
                <a:latin typeface="Arial" charset="0"/>
              </a:rPr>
              <a:t>= 3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14600" y="4038600"/>
            <a:ext cx="17907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target = 4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0" y="4038600"/>
            <a:ext cx="17526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target = 5</a:t>
            </a:r>
            <a:endParaRPr kumimoji="0" lang="he-IL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24400" y="4038600"/>
            <a:ext cx="18288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Arial" charset="0"/>
              </a:rPr>
              <a:t>numbers = [3,</a:t>
            </a:r>
            <a:r>
              <a:rPr lang="en-US" b="1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target = 4</a:t>
            </a:r>
            <a:endParaRPr kumimoji="0" lang="he-IL" sz="180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 bwMode="auto">
          <a:xfrm flipH="1">
            <a:off x="2686050" y="2590800"/>
            <a:ext cx="1619250" cy="38100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 bwMode="auto">
          <a:xfrm>
            <a:off x="4305300" y="2590800"/>
            <a:ext cx="243840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 bwMode="auto">
          <a:xfrm flipH="1">
            <a:off x="1333500" y="3505200"/>
            <a:ext cx="1352550" cy="53340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 bwMode="auto">
          <a:xfrm>
            <a:off x="2686050" y="3505200"/>
            <a:ext cx="723900" cy="533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6" idx="2"/>
            <a:endCxn id="11" idx="0"/>
          </p:cNvCxnSpPr>
          <p:nvPr/>
        </p:nvCxnSpPr>
        <p:spPr bwMode="auto">
          <a:xfrm flipH="1">
            <a:off x="5638800" y="3505200"/>
            <a:ext cx="1104900" cy="53340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6" idx="2"/>
            <a:endCxn id="10" idx="0"/>
          </p:cNvCxnSpPr>
          <p:nvPr/>
        </p:nvCxnSpPr>
        <p:spPr bwMode="auto">
          <a:xfrm>
            <a:off x="6743700" y="3505200"/>
            <a:ext cx="990600" cy="533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33400" y="5181600"/>
            <a:ext cx="6324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Colored in blue: 	numbers[-1]</a:t>
            </a:r>
          </a:p>
          <a:p>
            <a:r>
              <a:rPr lang="en-US" dirty="0"/>
              <a:t>Green arrow: 	option 1, numbers[-1] is in the </a:t>
            </a:r>
            <a:r>
              <a:rPr lang="en-US" dirty="0" err="1"/>
              <a:t>sublist</a:t>
            </a:r>
            <a:endParaRPr lang="en-US" dirty="0"/>
          </a:p>
          <a:p>
            <a:r>
              <a:rPr lang="en-US" dirty="0"/>
              <a:t>Red arrow: 	option 2, numbers[-1] is not in the </a:t>
            </a:r>
            <a:r>
              <a:rPr lang="en-US" dirty="0" err="1"/>
              <a:t>sublist</a:t>
            </a:r>
            <a:endParaRPr lang="he-IL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610100" y="3886200"/>
            <a:ext cx="2057400" cy="1066800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362200" y="3886200"/>
            <a:ext cx="2057400" cy="1066800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41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Sublist</a:t>
            </a:r>
            <a:r>
              <a:rPr lang="en-US" dirty="0"/>
              <a:t>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>
                <a:solidFill>
                  <a:srgbClr val="FF9933"/>
                </a:solidFill>
              </a:rPr>
              <a:t>def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sublist_sum</a:t>
            </a:r>
            <a:r>
              <a:rPr lang="en-US" sz="2800" dirty="0">
                <a:solidFill>
                  <a:schemeClr val="tx1"/>
                </a:solidFill>
              </a:rPr>
              <a:t>(numbers, target)</a:t>
            </a:r>
            <a:r>
              <a:rPr lang="en-US" sz="2800" dirty="0"/>
              <a:t> </a:t>
            </a:r>
            <a:endParaRPr lang="he-IL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What would be the </a:t>
            </a:r>
            <a:r>
              <a:rPr lang="en-US" sz="2800" dirty="0" err="1"/>
              <a:t>memoization</a:t>
            </a:r>
            <a:r>
              <a:rPr lang="en-US" sz="2800" dirty="0"/>
              <a:t> key?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The arguments for </a:t>
            </a:r>
            <a:r>
              <a:rPr lang="en-US" sz="2400" dirty="0" err="1"/>
              <a:t>sublist_sum</a:t>
            </a:r>
            <a:r>
              <a:rPr lang="en-US" sz="2400" dirty="0"/>
              <a:t> are: </a:t>
            </a:r>
            <a:r>
              <a:rPr lang="en-US" sz="2400" b="1" i="1" dirty="0"/>
              <a:t>numbers</a:t>
            </a:r>
            <a:r>
              <a:rPr lang="en-US" sz="2400" dirty="0"/>
              <a:t> and </a:t>
            </a:r>
            <a:r>
              <a:rPr lang="en-US" sz="2400" b="1" i="1" dirty="0"/>
              <a:t>target</a:t>
            </a:r>
          </a:p>
          <a:p>
            <a:pPr lvl="1">
              <a:spcBef>
                <a:spcPts val="1200"/>
              </a:spcBef>
            </a:pPr>
            <a:r>
              <a:rPr lang="en-US" sz="2400" b="1" dirty="0"/>
              <a:t>numbers</a:t>
            </a:r>
            <a:r>
              <a:rPr lang="en-US" sz="2400" dirty="0"/>
              <a:t> and </a:t>
            </a:r>
            <a:r>
              <a:rPr lang="en-US" sz="2400" b="1" i="1" dirty="0"/>
              <a:t>target</a:t>
            </a:r>
            <a:r>
              <a:rPr lang="en-US" sz="2400" dirty="0"/>
              <a:t> both change.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Can the key be (</a:t>
            </a:r>
            <a:r>
              <a:rPr lang="en-US" sz="2400" i="1" dirty="0"/>
              <a:t>numbers</a:t>
            </a:r>
            <a:r>
              <a:rPr lang="en-US" sz="2400" dirty="0"/>
              <a:t>, </a:t>
            </a:r>
            <a:r>
              <a:rPr lang="en-US" sz="2400" i="1" dirty="0"/>
              <a:t>target</a:t>
            </a:r>
            <a:r>
              <a:rPr lang="en-US" sz="2400" dirty="0"/>
              <a:t>)?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No, the key must be immutable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In that case, we’ll use (</a:t>
            </a:r>
            <a:r>
              <a:rPr lang="en-US" sz="2400" dirty="0" err="1">
                <a:solidFill>
                  <a:srgbClr val="660066"/>
                </a:solidFill>
              </a:rPr>
              <a:t>len</a:t>
            </a:r>
            <a:r>
              <a:rPr lang="en-US" sz="2400" dirty="0"/>
              <a:t>(</a:t>
            </a:r>
            <a:r>
              <a:rPr lang="en-US" sz="2400" b="1" i="1" dirty="0"/>
              <a:t>numbers</a:t>
            </a:r>
            <a:r>
              <a:rPr lang="en-US" sz="2400" dirty="0"/>
              <a:t>), </a:t>
            </a:r>
            <a:r>
              <a:rPr lang="en-US" sz="2400" b="1" i="1" dirty="0"/>
              <a:t>target</a:t>
            </a:r>
            <a:r>
              <a:rPr lang="en-US" sz="2400" dirty="0"/>
              <a:t>)</a:t>
            </a:r>
          </a:p>
          <a:p>
            <a:pPr lvl="2">
              <a:spcBef>
                <a:spcPts val="1200"/>
              </a:spcBef>
            </a:pPr>
            <a:r>
              <a:rPr lang="en-US" sz="2000" dirty="0"/>
              <a:t>Since we always take one element from the end of </a:t>
            </a:r>
            <a:r>
              <a:rPr lang="en-US" sz="2000" b="1" i="1" dirty="0"/>
              <a:t>numbers</a:t>
            </a:r>
            <a:r>
              <a:rPr lang="en-US" sz="2000" dirty="0"/>
              <a:t>, if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b="1" i="1" dirty="0"/>
              <a:t>numbers</a:t>
            </a:r>
            <a:r>
              <a:rPr lang="en-US" sz="2000" dirty="0"/>
              <a:t>) = k, it means that </a:t>
            </a:r>
            <a:r>
              <a:rPr lang="en-US" sz="2000" b="1" i="1" dirty="0"/>
              <a:t>numbers</a:t>
            </a:r>
            <a:r>
              <a:rPr lang="en-US" sz="2000" dirty="0"/>
              <a:t> contains the first k elements of the original </a:t>
            </a:r>
            <a:r>
              <a:rPr lang="en-US" sz="2000" b="1" i="1" dirty="0"/>
              <a:t>numbers</a:t>
            </a:r>
            <a:r>
              <a:rPr lang="en-US" sz="2000" dirty="0"/>
              <a:t> list.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2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3" y="1715712"/>
            <a:ext cx="8628178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Sublist</a:t>
            </a:r>
            <a:r>
              <a:rPr lang="en-US" dirty="0"/>
              <a:t> sum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685800" y="3919987"/>
            <a:ext cx="4114800" cy="49961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781800" y="4648200"/>
            <a:ext cx="5334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19200" y="4876800"/>
            <a:ext cx="4343400" cy="2286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62000" y="5105400"/>
            <a:ext cx="2400300" cy="2286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381500" y="1746671"/>
            <a:ext cx="11811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5800" y="3386589"/>
            <a:ext cx="2209800" cy="499612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305800" y="4352027"/>
            <a:ext cx="533400" cy="219973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EF5676C-BDC0-4DE5-BFA5-C443B8ABBB2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57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Optimizing Shipping Cargo (Knapsack)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609600" y="12954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 shipping company is trying to sell </a:t>
            </a:r>
          </a:p>
          <a:p>
            <a:pPr marL="266700" indent="-266700"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metric tones </a:t>
            </a:r>
            <a:r>
              <a:rPr lang="en-US" sz="32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in a cargo ship to different shippers by an auction</a:t>
            </a:r>
          </a:p>
          <a:p>
            <a:pPr marL="266700" indent="-266700">
              <a:spcBef>
                <a:spcPct val="20000"/>
              </a:spcBef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company received </a:t>
            </a:r>
            <a:r>
              <a:rPr lang="en-US" sz="3200" b="1">
                <a:solidFill>
                  <a:srgbClr val="03D717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3200">
                <a:solidFill>
                  <a:srgbClr val="03D71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3200">
                <a:solidFill>
                  <a:srgbClr val="03D717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from potential shippers 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Each offer includes: </a:t>
            </a:r>
            <a:r>
              <a:rPr lang="en-US" sz="32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offered reward</a:t>
            </a:r>
          </a:p>
        </p:txBody>
      </p:sp>
    </p:spTree>
    <p:extLst>
      <p:ext uri="{BB962C8B-B14F-4D97-AF65-F5344CB8AC3E}">
        <p14:creationId xmlns:p14="http://schemas.microsoft.com/office/powerpoint/2010/main" val="4174291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EF5676C-BDC0-4DE5-BFA5-C443B8ABBB2D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58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Optimizing Shipping Cargo (Knapsack)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609600" y="12954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company wish to select a subset of the offers m</a:t>
            </a:r>
            <a:r>
              <a:rPr lang="en-US" sz="32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32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such that: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Their total weight fits into the capacity </a:t>
            </a:r>
          </a:p>
          <a:p>
            <a:pPr marL="457200" indent="-457200">
              <a:spcBef>
                <a:spcPct val="20000"/>
              </a:spcBef>
              <a:buFontTx/>
              <a:buChar char="-"/>
            </a:pPr>
            <a:r>
              <a:rPr lang="en-US" sz="32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They maximize the total reward</a:t>
            </a:r>
          </a:p>
        </p:txBody>
      </p:sp>
      <p:pic>
        <p:nvPicPr>
          <p:cNvPr id="7" name="Picture 6" descr="cargo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34261"/>
            <a:ext cx="3471902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blogs-images.forbes.com/helaineolen/files/2012/07/bag_of_mon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05200"/>
            <a:ext cx="244029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22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A5AE904-A13E-45A1-9774-F68DEECC990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59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Formalizing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457200" y="6858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Shipping capacity W = 1000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Offers from potential shippers n = 100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Each offer i: </a:t>
            </a:r>
          </a:p>
          <a:p>
            <a:pPr marL="725488" lvl="1" indent="-268288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weight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, an offered reward v</a:t>
            </a:r>
            <a:r>
              <a:rPr lang="en-US" sz="28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Maximize the reward given the W tonnage limit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Return the maximum reward</a:t>
            </a:r>
          </a:p>
        </p:txBody>
      </p:sp>
      <p:pic>
        <p:nvPicPr>
          <p:cNvPr id="36871" name="Picture 6" descr="car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96240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7247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98BD0418-6F51-4231-A613-FE073EE782E7}" type="slidenum">
              <a:rPr lang="he-IL" altLang="en-US" sz="1400">
                <a:cs typeface="Arial" pitchFamily="34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 sz="1400"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2"/>
              <p:cNvSpPr>
                <a:spLocks noChangeArrowheads="1"/>
              </p:cNvSpPr>
              <p:nvPr/>
            </p:nvSpPr>
            <p:spPr bwMode="auto">
              <a:xfrm>
                <a:off x="465881" y="278034"/>
                <a:ext cx="82296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en-US" sz="4400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Timing Fibonacci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altLang="en-US" sz="2400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The recursive version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∗10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rgbClr val="CC0000"/>
                    </a:solidFill>
                    <a:latin typeface="Times New Roman" pitchFamily="18" charset="0"/>
                    <a:cs typeface="Times New Roman" pitchFamily="18" charset="0"/>
                  </a:rPr>
                  <a:t>  slower than the Iterative one</a:t>
                </a:r>
              </a:p>
            </p:txBody>
          </p:sp>
        </mc:Choice>
        <mc:Fallback xmlns="">
          <p:sp>
            <p:nvSpPr>
              <p:cNvPr id="6144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881" y="278034"/>
                <a:ext cx="8229600" cy="1143000"/>
              </a:xfrm>
              <a:prstGeom prst="rect">
                <a:avLst/>
              </a:prstGeom>
              <a:blipFill>
                <a:blip r:embed="rId3" cstate="print"/>
                <a:stretch>
                  <a:fillRect t="-10160" b="-117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0" y="5562600"/>
            <a:ext cx="1752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/>
              <a:t>Output (shell):</a:t>
            </a:r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943600"/>
            <a:ext cx="8181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5800" y="23622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6" y="1890498"/>
            <a:ext cx="7747704" cy="3519702"/>
          </a:xfrm>
          <a:prstGeom prst="rect">
            <a:avLst/>
          </a:prstGeom>
        </p:spPr>
      </p:pic>
      <p:pic>
        <p:nvPicPr>
          <p:cNvPr id="7170" name="Picture 2" descr="Image result for timing">
            <a:extLst>
              <a:ext uri="{FF2B5EF4-FFF2-40B4-BE49-F238E27FC236}">
                <a16:creationId xmlns:a16="http://schemas.microsoft.com/office/drawing/2014/main" id="{3C5B5A0D-3CA8-4D31-8306-6DDF86D3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681163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437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39394A0-FE73-4CD2-9800-4BAB68971229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60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334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First Try - Greedy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304800" y="8382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Sort offers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by v</a:t>
            </a:r>
            <a:r>
              <a:rPr lang="en-US" sz="28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ratio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Select offers until the ship is full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Counter example: W = 10, {(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sz="28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)} = {(7,7),(4,5),(4,5)}</a:t>
            </a:r>
          </a:p>
        </p:txBody>
      </p:sp>
      <p:pic>
        <p:nvPicPr>
          <p:cNvPr id="37895" name="Picture 8" descr="kra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343564"/>
            <a:ext cx="2743200" cy="304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 bwMode="auto">
          <a:xfrm>
            <a:off x="7086600" y="1828800"/>
            <a:ext cx="1524000" cy="533400"/>
          </a:xfrm>
          <a:prstGeom prst="round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248400" y="1828800"/>
            <a:ext cx="762000" cy="53339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flipV="1">
            <a:off x="6248400" y="2452687"/>
            <a:ext cx="609600" cy="462201"/>
          </a:xfrm>
          <a:prstGeom prst="downArrow">
            <a:avLst>
              <a:gd name="adj1" fmla="val 41509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endParaRPr lang="he-IL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3048000"/>
            <a:ext cx="152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/>
              <a:t>The greedy choice</a:t>
            </a:r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7086600" y="3048000"/>
            <a:ext cx="152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/>
              <a:t>The best choice</a:t>
            </a:r>
            <a:endParaRPr lang="he-IL"/>
          </a:p>
        </p:txBody>
      </p:sp>
      <p:sp>
        <p:nvSpPr>
          <p:cNvPr id="14" name="Down Arrow 13"/>
          <p:cNvSpPr/>
          <p:nvPr/>
        </p:nvSpPr>
        <p:spPr bwMode="auto">
          <a:xfrm flipV="1">
            <a:off x="7467600" y="2438400"/>
            <a:ext cx="609600" cy="490776"/>
          </a:xfrm>
          <a:prstGeom prst="downArrow">
            <a:avLst>
              <a:gd name="adj1" fmla="val 41509"/>
              <a:gd name="adj2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A5AE904-A13E-45A1-9774-F68DEECC990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61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82930" y="228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Formaly</a:t>
            </a: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define KS(</a:t>
            </a:r>
            <a:r>
              <a:rPr lang="en-US" sz="440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330530" y="1143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Given:</a:t>
            </a:r>
          </a:p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offers – list of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each representing an offer</a:t>
            </a:r>
          </a:p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W – the initial capacity of the ship</a:t>
            </a:r>
          </a:p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We define the function </a:t>
            </a:r>
            <a:r>
              <a:rPr lang="en-US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KS(</a:t>
            </a:r>
            <a:r>
              <a:rPr lang="en-US" sz="280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j).</a:t>
            </a:r>
          </a:p>
          <a:p>
            <a:pPr marL="971550" lvl="1" indent="-514350"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1000" y="3505200"/>
            <a:ext cx="8001000" cy="2362200"/>
          </a:xfrm>
          <a:prstGeom prst="rect">
            <a:avLst/>
          </a:prstGeom>
          <a:noFill/>
          <a:ln w="2540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514350" indent="-514350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KS(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j) returns the </a:t>
            </a:r>
            <a:r>
              <a:rPr lang="en-US" sz="240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maximum reward 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that can be obtained considering:</a:t>
            </a:r>
          </a:p>
          <a:p>
            <a:pPr marL="514350" indent="-514350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1. the ship’s </a:t>
            </a:r>
            <a:r>
              <a:rPr lang="en-US" sz="24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current capacity 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j</a:t>
            </a:r>
          </a:p>
          <a:p>
            <a:pPr marL="514350" indent="-514350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2. the only available offers are all offers in the offers list, </a:t>
            </a:r>
            <a:r>
              <a:rPr lang="en-US" sz="24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starting from the index 0 until the offer in index </a:t>
            </a:r>
            <a:r>
              <a:rPr lang="en-US" sz="2400" u="sng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(meaning, indices &lt;=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BA5AE904-A13E-45A1-9774-F68DEECC990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62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482930" y="609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Pseudo code for the correct solution 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330530" y="1676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let’s consider the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offer: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the offer exceeds the capacity of the ship, we must skip it and move to the other option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Otherwise, we should consider two options: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Skip the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Take the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Then, we will select the best option (best option = the maximum reward between the two option).</a:t>
            </a:r>
          </a:p>
          <a:p>
            <a:pPr marL="514350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Return the maximum reward</a:t>
            </a:r>
          </a:p>
          <a:p>
            <a:pPr marL="971550" lvl="1" indent="-514350"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362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אליפסה 3"/>
          <p:cNvSpPr/>
          <p:nvPr/>
        </p:nvSpPr>
        <p:spPr bwMode="auto">
          <a:xfrm>
            <a:off x="2228492" y="1981200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725488" lvl="1" indent="-268288">
              <a:spcBef>
                <a:spcPct val="20000"/>
              </a:spcBef>
              <a:buFontTx/>
              <a:buChar char="•"/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 cases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if j==0: return 0 #no more capacity on the ship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== 0: return 0 #no more offers</a:t>
            </a:r>
          </a:p>
        </p:txBody>
      </p:sp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E20D5AC-7E27-4512-971E-65268A1DE9C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63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57530" y="1960602"/>
            <a:ext cx="540590" cy="398002"/>
            <a:chOff x="957530" y="1960602"/>
            <a:chExt cx="540590" cy="398002"/>
          </a:xfrm>
        </p:grpSpPr>
        <p:sp>
          <p:nvSpPr>
            <p:cNvPr id="4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00200" y="1983438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28491" y="1981200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9936" y="197202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8" name="מחבר ישר 7"/>
          <p:cNvCxnSpPr/>
          <p:nvPr/>
        </p:nvCxnSpPr>
        <p:spPr bwMode="auto">
          <a:xfrm>
            <a:off x="2971800" y="2139434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מחבר ישר 27"/>
          <p:cNvCxnSpPr/>
          <p:nvPr/>
        </p:nvCxnSpPr>
        <p:spPr bwMode="auto">
          <a:xfrm flipV="1">
            <a:off x="5029200" y="2139434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086600" y="2514600"/>
            <a:ext cx="1295400" cy="914400"/>
            <a:chOff x="7086600" y="2514600"/>
            <a:chExt cx="1295400" cy="914400"/>
          </a:xfrm>
        </p:grpSpPr>
        <p:sp>
          <p:nvSpPr>
            <p:cNvPr id="26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1964198"/>
            <a:ext cx="540590" cy="398002"/>
            <a:chOff x="957530" y="1960602"/>
            <a:chExt cx="540590" cy="398002"/>
          </a:xfrm>
        </p:grpSpPr>
        <p:sp>
          <p:nvSpPr>
            <p:cNvPr id="36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15200" y="1964198"/>
            <a:ext cx="533400" cy="398002"/>
            <a:chOff x="957530" y="1960602"/>
            <a:chExt cx="533400" cy="398002"/>
          </a:xfrm>
        </p:grpSpPr>
        <p:sp>
          <p:nvSpPr>
            <p:cNvPr id="3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781800" y="1981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30" name="Down Arrow 29"/>
          <p:cNvSpPr/>
          <p:nvPr/>
        </p:nvSpPr>
        <p:spPr bwMode="auto">
          <a:xfrm>
            <a:off x="3886200" y="1219200"/>
            <a:ext cx="838200" cy="685800"/>
          </a:xfrm>
          <a:prstGeom prst="down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6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are the smaller sub-problems?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 b="1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First case:</a:t>
            </a:r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&gt; j :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we should skip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offer.</a:t>
            </a: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=&gt; the maximum profit is the maximum profit for the rest 		of the i-1 offers. 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E20D5AC-7E27-4512-971E-65268A1DE9C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64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28800" y="4631412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905000" y="4707612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grpSp>
        <p:nvGrpSpPr>
          <p:cNvPr id="60" name="Group 59"/>
          <p:cNvGrpSpPr/>
          <p:nvPr/>
        </p:nvGrpSpPr>
        <p:grpSpPr>
          <a:xfrm>
            <a:off x="7086600" y="2514600"/>
            <a:ext cx="1295400" cy="914400"/>
            <a:chOff x="7086600" y="2514600"/>
            <a:chExt cx="1295400" cy="914400"/>
          </a:xfrm>
        </p:grpSpPr>
        <p:sp>
          <p:nvSpPr>
            <p:cNvPr id="61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sp>
        <p:nvSpPr>
          <p:cNvPr id="66" name="אליפסה 3"/>
          <p:cNvSpPr/>
          <p:nvPr/>
        </p:nvSpPr>
        <p:spPr bwMode="auto">
          <a:xfrm>
            <a:off x="2609492" y="17514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00" y="17514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1338530" y="1730883"/>
            <a:ext cx="540590" cy="398002"/>
            <a:chOff x="957530" y="1960602"/>
            <a:chExt cx="540590" cy="398002"/>
          </a:xfrm>
        </p:grpSpPr>
        <p:sp>
          <p:nvSpPr>
            <p:cNvPr id="6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981200" y="17537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09491" y="17514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80936" y="174230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74" name="מחבר ישר 7"/>
          <p:cNvCxnSpPr/>
          <p:nvPr/>
        </p:nvCxnSpPr>
        <p:spPr bwMode="auto">
          <a:xfrm>
            <a:off x="3352800" y="19097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מחבר ישר 27"/>
          <p:cNvCxnSpPr/>
          <p:nvPr/>
        </p:nvCxnSpPr>
        <p:spPr bwMode="auto">
          <a:xfrm flipV="1">
            <a:off x="5410200" y="1909715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7" name="Group 76"/>
          <p:cNvGrpSpPr/>
          <p:nvPr/>
        </p:nvGrpSpPr>
        <p:grpSpPr>
          <a:xfrm>
            <a:off x="4724400" y="1734479"/>
            <a:ext cx="540590" cy="398002"/>
            <a:chOff x="957530" y="1960602"/>
            <a:chExt cx="540590" cy="398002"/>
          </a:xfrm>
        </p:grpSpPr>
        <p:sp>
          <p:nvSpPr>
            <p:cNvPr id="78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696200" y="1734479"/>
            <a:ext cx="533400" cy="398002"/>
            <a:chOff x="957530" y="1960602"/>
            <a:chExt cx="533400" cy="398002"/>
          </a:xfrm>
        </p:grpSpPr>
        <p:sp>
          <p:nvSpPr>
            <p:cNvPr id="81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162800" y="17514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84" name="אליפסה 3"/>
          <p:cNvSpPr/>
          <p:nvPr/>
        </p:nvSpPr>
        <p:spPr bwMode="auto">
          <a:xfrm>
            <a:off x="2990492" y="57138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43000" y="5713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19530" y="5693283"/>
            <a:ext cx="540590" cy="398002"/>
            <a:chOff x="957530" y="1960602"/>
            <a:chExt cx="540590" cy="398002"/>
          </a:xfrm>
        </p:grpSpPr>
        <p:sp>
          <p:nvSpPr>
            <p:cNvPr id="87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362200" y="57161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990491" y="57138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61936" y="5704701"/>
            <a:ext cx="54346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i-1</a:t>
            </a:r>
            <a:endParaRPr lang="en-US"/>
          </a:p>
        </p:txBody>
      </p:sp>
      <p:cxnSp>
        <p:nvCxnSpPr>
          <p:cNvPr id="92" name="מחבר ישר 7"/>
          <p:cNvCxnSpPr/>
          <p:nvPr/>
        </p:nvCxnSpPr>
        <p:spPr bwMode="auto">
          <a:xfrm>
            <a:off x="3733800" y="58721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מלבן 24"/>
          <p:cNvSpPr/>
          <p:nvPr/>
        </p:nvSpPr>
        <p:spPr bwMode="auto">
          <a:xfrm>
            <a:off x="1066800" y="5638800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105400" y="5696879"/>
            <a:ext cx="540590" cy="398002"/>
            <a:chOff x="957530" y="1960602"/>
            <a:chExt cx="540590" cy="398002"/>
          </a:xfrm>
        </p:grpSpPr>
        <p:sp>
          <p:nvSpPr>
            <p:cNvPr id="96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i-1</a:t>
              </a:r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00800" y="5696879"/>
            <a:ext cx="533400" cy="398002"/>
            <a:chOff x="957530" y="1960602"/>
            <a:chExt cx="533400" cy="398002"/>
          </a:xfrm>
        </p:grpSpPr>
        <p:sp>
          <p:nvSpPr>
            <p:cNvPr id="9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867400" y="5713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sp>
        <p:nvSpPr>
          <p:cNvPr id="49" name="Down Arrow 48"/>
          <p:cNvSpPr/>
          <p:nvPr/>
        </p:nvSpPr>
        <p:spPr bwMode="auto">
          <a:xfrm>
            <a:off x="3886200" y="990600"/>
            <a:ext cx="838200" cy="685800"/>
          </a:xfrm>
          <a:prstGeom prst="down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06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1100" b="1" u="sng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 b="1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Second case:</a:t>
            </a:r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≤ j :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cxnSp>
        <p:nvCxnSpPr>
          <p:cNvPr id="3" name="מחבר ישר 2"/>
          <p:cNvCxnSpPr/>
          <p:nvPr/>
        </p:nvCxnSpPr>
        <p:spPr bwMode="auto">
          <a:xfrm>
            <a:off x="228600" y="4114800"/>
            <a:ext cx="8610600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אליפסה 3"/>
          <p:cNvSpPr/>
          <p:nvPr/>
        </p:nvSpPr>
        <p:spPr bwMode="auto">
          <a:xfrm>
            <a:off x="2609492" y="11418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2000" y="1141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6" name="Group 85"/>
          <p:cNvGrpSpPr/>
          <p:nvPr/>
        </p:nvGrpSpPr>
        <p:grpSpPr>
          <a:xfrm>
            <a:off x="1338530" y="1121283"/>
            <a:ext cx="540590" cy="398002"/>
            <a:chOff x="957530" y="1960602"/>
            <a:chExt cx="540590" cy="398002"/>
          </a:xfrm>
        </p:grpSpPr>
        <p:sp>
          <p:nvSpPr>
            <p:cNvPr id="87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981200" y="11441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2609491" y="11418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180936" y="113270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92" name="מחבר ישר 7"/>
          <p:cNvCxnSpPr/>
          <p:nvPr/>
        </p:nvCxnSpPr>
        <p:spPr bwMode="auto">
          <a:xfrm>
            <a:off x="3352800" y="13001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מחבר ישר 27"/>
          <p:cNvCxnSpPr/>
          <p:nvPr/>
        </p:nvCxnSpPr>
        <p:spPr bwMode="auto">
          <a:xfrm flipV="1">
            <a:off x="5410200" y="1300115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94"/>
          <p:cNvGrpSpPr/>
          <p:nvPr/>
        </p:nvGrpSpPr>
        <p:grpSpPr>
          <a:xfrm>
            <a:off x="4724400" y="1124879"/>
            <a:ext cx="540590" cy="398002"/>
            <a:chOff x="957530" y="1960602"/>
            <a:chExt cx="540590" cy="398002"/>
          </a:xfrm>
        </p:grpSpPr>
        <p:sp>
          <p:nvSpPr>
            <p:cNvPr id="96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8" name="Group 97"/>
          <p:cNvGrpSpPr/>
          <p:nvPr/>
        </p:nvGrpSpPr>
        <p:grpSpPr>
          <a:xfrm>
            <a:off x="7696200" y="1124879"/>
            <a:ext cx="533400" cy="398002"/>
            <a:chOff x="957530" y="1960602"/>
            <a:chExt cx="533400" cy="398002"/>
          </a:xfrm>
        </p:grpSpPr>
        <p:sp>
          <p:nvSpPr>
            <p:cNvPr id="99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162800" y="1141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69" name="Down Arrow 68"/>
          <p:cNvSpPr/>
          <p:nvPr/>
        </p:nvSpPr>
        <p:spPr bwMode="auto">
          <a:xfrm flipV="1">
            <a:off x="4419600" y="1600200"/>
            <a:ext cx="609600" cy="304800"/>
          </a:xfrm>
          <a:prstGeom prst="downArrow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0" y="2590800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skip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  <a:endParaRPr lang="he-IL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95400" y="4343400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en-US" sz="24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take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i’th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offer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90600" y="6019800"/>
            <a:ext cx="6248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KS(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, j) = max(KS(i-1,j), v</a:t>
            </a:r>
            <a:r>
              <a:rPr lang="en-US" sz="2400" baseline="-25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+ KS (i-1, j-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aseline="-250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he-IL"/>
          </a:p>
        </p:txBody>
      </p:sp>
      <p:grpSp>
        <p:nvGrpSpPr>
          <p:cNvPr id="75" name="Group 77"/>
          <p:cNvGrpSpPr/>
          <p:nvPr/>
        </p:nvGrpSpPr>
        <p:grpSpPr>
          <a:xfrm>
            <a:off x="6248400" y="2971800"/>
            <a:ext cx="1295400" cy="914400"/>
            <a:chOff x="7086600" y="2514600"/>
            <a:chExt cx="1295400" cy="914400"/>
          </a:xfrm>
        </p:grpSpPr>
        <p:sp>
          <p:nvSpPr>
            <p:cNvPr id="78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sp>
        <p:nvSpPr>
          <p:cNvPr id="82" name="אליפסה 3"/>
          <p:cNvSpPr/>
          <p:nvPr/>
        </p:nvSpPr>
        <p:spPr bwMode="auto">
          <a:xfrm>
            <a:off x="3066692" y="3427881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19200" y="3427881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86" name="Group 117"/>
          <p:cNvGrpSpPr/>
          <p:nvPr/>
        </p:nvGrpSpPr>
        <p:grpSpPr>
          <a:xfrm>
            <a:off x="1795730" y="3407283"/>
            <a:ext cx="540590" cy="398002"/>
            <a:chOff x="957530" y="1960602"/>
            <a:chExt cx="540590" cy="398002"/>
          </a:xfrm>
        </p:grpSpPr>
        <p:sp>
          <p:nvSpPr>
            <p:cNvPr id="94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38400" y="3430119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066691" y="3427881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72000" y="3418701"/>
            <a:ext cx="523336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i-1</a:t>
            </a:r>
            <a:endParaRPr lang="en-US"/>
          </a:p>
        </p:txBody>
      </p:sp>
      <p:cxnSp>
        <p:nvCxnSpPr>
          <p:cNvPr id="118" name="מחבר ישר 7"/>
          <p:cNvCxnSpPr/>
          <p:nvPr/>
        </p:nvCxnSpPr>
        <p:spPr bwMode="auto">
          <a:xfrm>
            <a:off x="3810000" y="3586115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מלבן 24"/>
          <p:cNvSpPr/>
          <p:nvPr/>
        </p:nvSpPr>
        <p:spPr bwMode="auto">
          <a:xfrm>
            <a:off x="1143000" y="3352800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9" name="Group 125"/>
          <p:cNvGrpSpPr/>
          <p:nvPr/>
        </p:nvGrpSpPr>
        <p:grpSpPr>
          <a:xfrm>
            <a:off x="5181600" y="3410879"/>
            <a:ext cx="540590" cy="398002"/>
            <a:chOff x="957530" y="1960602"/>
            <a:chExt cx="540590" cy="398002"/>
          </a:xfrm>
        </p:grpSpPr>
        <p:sp>
          <p:nvSpPr>
            <p:cNvPr id="131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i-1</a:t>
              </a:r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239000" y="4724400"/>
            <a:ext cx="1295400" cy="914400"/>
            <a:chOff x="7086600" y="2514600"/>
            <a:chExt cx="1295400" cy="914400"/>
          </a:xfrm>
        </p:grpSpPr>
        <p:sp>
          <p:nvSpPr>
            <p:cNvPr id="134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7239000" y="52578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sp>
        <p:nvSpPr>
          <p:cNvPr id="137" name="אליפסה 3"/>
          <p:cNvSpPr/>
          <p:nvPr/>
        </p:nvSpPr>
        <p:spPr bwMode="auto">
          <a:xfrm>
            <a:off x="4133492" y="5178243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286000" y="5178243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62530" y="5157645"/>
            <a:ext cx="540590" cy="398002"/>
            <a:chOff x="957530" y="1960602"/>
            <a:chExt cx="540590" cy="398002"/>
          </a:xfrm>
        </p:grpSpPr>
        <p:sp>
          <p:nvSpPr>
            <p:cNvPr id="140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505200" y="5180481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4133491" y="5178243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38800" y="5169063"/>
            <a:ext cx="523336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i-1</a:t>
            </a:r>
            <a:endParaRPr lang="en-US"/>
          </a:p>
        </p:txBody>
      </p:sp>
      <p:cxnSp>
        <p:nvCxnSpPr>
          <p:cNvPr id="145" name="מחבר ישר 7"/>
          <p:cNvCxnSpPr/>
          <p:nvPr/>
        </p:nvCxnSpPr>
        <p:spPr bwMode="auto">
          <a:xfrm>
            <a:off x="4876800" y="5336477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מלבן 24"/>
          <p:cNvSpPr/>
          <p:nvPr/>
        </p:nvSpPr>
        <p:spPr bwMode="auto">
          <a:xfrm>
            <a:off x="2209800" y="5103162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6248400" y="5161241"/>
            <a:ext cx="540590" cy="398002"/>
            <a:chOff x="957530" y="1960602"/>
            <a:chExt cx="540590" cy="398002"/>
          </a:xfrm>
        </p:grpSpPr>
        <p:sp>
          <p:nvSpPr>
            <p:cNvPr id="148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i-1</a:t>
              </a:r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295400" y="5179362"/>
            <a:ext cx="540590" cy="398002"/>
            <a:chOff x="957530" y="1960602"/>
            <a:chExt cx="540590" cy="398002"/>
          </a:xfrm>
        </p:grpSpPr>
        <p:sp>
          <p:nvSpPr>
            <p:cNvPr id="151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828800" y="5103162"/>
            <a:ext cx="53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/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54" name="Down Arrow 153"/>
          <p:cNvSpPr/>
          <p:nvPr/>
        </p:nvSpPr>
        <p:spPr bwMode="auto">
          <a:xfrm rot="5400000" flipV="1">
            <a:off x="838200" y="5181600"/>
            <a:ext cx="381000" cy="381000"/>
          </a:xfrm>
          <a:prstGeom prst="downArrow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Down Arrow 154"/>
          <p:cNvSpPr/>
          <p:nvPr/>
        </p:nvSpPr>
        <p:spPr bwMode="auto">
          <a:xfrm flipV="1">
            <a:off x="7239000" y="5715000"/>
            <a:ext cx="381000" cy="381000"/>
          </a:xfrm>
          <a:prstGeom prst="downArrow">
            <a:avLst/>
          </a:prstGeom>
          <a:solidFill>
            <a:srgbClr val="008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130" grpId="0"/>
      <p:bldP spid="82" grpId="0" animBg="1"/>
      <p:bldP spid="83" grpId="0" animBg="1"/>
      <p:bldP spid="98" grpId="0" animBg="1"/>
      <p:bldP spid="105" grpId="0"/>
      <p:bldP spid="113" grpId="0" animBg="1"/>
      <p:bldP spid="126" grpId="0" animBg="1"/>
      <p:bldP spid="136" grpId="0" animBg="1"/>
      <p:bldP spid="137" grpId="0" animBg="1"/>
      <p:bldP spid="138" grpId="0" animBg="1"/>
      <p:bldP spid="142" grpId="0" animBg="1"/>
      <p:bldP spid="143" grpId="0"/>
      <p:bldP spid="144" grpId="0" animBg="1"/>
      <p:bldP spid="146" grpId="0" animBg="1"/>
      <p:bldP spid="153" grpId="0"/>
      <p:bldP spid="154" grpId="0" animBg="1"/>
      <p:bldP spid="15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8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endParaRPr lang="en-US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>
              <a:spcBef>
                <a:spcPct val="20000"/>
              </a:spcBef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Which choice should we make? </a:t>
            </a:r>
          </a:p>
          <a:p>
            <a:pPr marL="0" lvl="2">
              <a:spcBef>
                <a:spcPct val="20000"/>
              </a:spcBef>
              <a:tabLst>
                <a:tab pos="180975" algn="l"/>
              </a:tabLst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Whichever is larger! the maximum of the two.</a:t>
            </a:r>
          </a:p>
          <a:p>
            <a:pPr>
              <a:spcBef>
                <a:spcPct val="20000"/>
              </a:spcBef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Formally:</a:t>
            </a:r>
          </a:p>
        </p:txBody>
      </p:sp>
      <p:sp>
        <p:nvSpPr>
          <p:cNvPr id="38914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E20D5AC-7E27-4512-971E-65268A1DE9C3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66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2" name="אליפסה 3"/>
          <p:cNvSpPr/>
          <p:nvPr/>
        </p:nvSpPr>
        <p:spPr bwMode="auto">
          <a:xfrm>
            <a:off x="2457092" y="1219200"/>
            <a:ext cx="514708" cy="381000"/>
          </a:xfrm>
          <a:prstGeom prst="ellipse">
            <a:avLst/>
          </a:prstGeom>
          <a:solidFill>
            <a:srgbClr val="FFCC66"/>
          </a:solidFill>
          <a:ln w="9525" cap="flat" cmpd="sng" algn="ctr">
            <a:solidFill>
              <a:srgbClr val="FAA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219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86130" y="1198602"/>
            <a:ext cx="540590" cy="398002"/>
            <a:chOff x="957530" y="1960602"/>
            <a:chExt cx="540590" cy="398002"/>
          </a:xfrm>
        </p:grpSpPr>
        <p:sp>
          <p:nvSpPr>
            <p:cNvPr id="35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28800" y="1221438"/>
            <a:ext cx="485954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57091" y="1219200"/>
            <a:ext cx="5147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28536" y="121002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cxnSp>
        <p:nvCxnSpPr>
          <p:cNvPr id="40" name="מחבר ישר 7"/>
          <p:cNvCxnSpPr/>
          <p:nvPr/>
        </p:nvCxnSpPr>
        <p:spPr bwMode="auto">
          <a:xfrm>
            <a:off x="3200400" y="1377434"/>
            <a:ext cx="685800" cy="0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מחבר ישר 27"/>
          <p:cNvCxnSpPr/>
          <p:nvPr/>
        </p:nvCxnSpPr>
        <p:spPr bwMode="auto">
          <a:xfrm flipV="1">
            <a:off x="5257800" y="1377434"/>
            <a:ext cx="1676400" cy="8626"/>
          </a:xfrm>
          <a:prstGeom prst="line">
            <a:avLst/>
          </a:prstGeom>
          <a:noFill/>
          <a:ln w="349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מלבן 24"/>
          <p:cNvSpPr/>
          <p:nvPr/>
        </p:nvSpPr>
        <p:spPr bwMode="auto">
          <a:xfrm>
            <a:off x="533400" y="1144119"/>
            <a:ext cx="4648200" cy="535638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315200" y="1752600"/>
            <a:ext cx="1295400" cy="914400"/>
            <a:chOff x="7086600" y="2514600"/>
            <a:chExt cx="1295400" cy="914400"/>
          </a:xfrm>
        </p:grpSpPr>
        <p:sp>
          <p:nvSpPr>
            <p:cNvPr id="44" name="מלבן 25"/>
            <p:cNvSpPr/>
            <p:nvPr/>
          </p:nvSpPr>
          <p:spPr bwMode="auto">
            <a:xfrm>
              <a:off x="7086600" y="2514600"/>
              <a:ext cx="1295400" cy="914400"/>
            </a:xfrm>
            <a:prstGeom prst="rect">
              <a:avLst/>
            </a:prstGeom>
            <a:solidFill>
              <a:srgbClr val="CCFFCC"/>
            </a:solidFill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77023" y="2648634"/>
              <a:ext cx="714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j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72000" y="1202198"/>
            <a:ext cx="540590" cy="398002"/>
            <a:chOff x="957530" y="1960602"/>
            <a:chExt cx="540590" cy="398002"/>
          </a:xfrm>
        </p:grpSpPr>
        <p:sp>
          <p:nvSpPr>
            <p:cNvPr id="47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341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v</a:t>
              </a:r>
              <a:r>
                <a:rPr lang="en-US" baseline="-25000"/>
                <a:t>i</a:t>
              </a: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543800" y="1202198"/>
            <a:ext cx="533400" cy="398002"/>
            <a:chOff x="957530" y="1960602"/>
            <a:chExt cx="533400" cy="398002"/>
          </a:xfrm>
        </p:grpSpPr>
        <p:sp>
          <p:nvSpPr>
            <p:cNvPr id="50" name="אליפסה 3"/>
            <p:cNvSpPr/>
            <p:nvPr/>
          </p:nvSpPr>
          <p:spPr bwMode="auto">
            <a:xfrm>
              <a:off x="957530" y="1977604"/>
              <a:ext cx="514708" cy="381000"/>
            </a:xfrm>
            <a:prstGeom prst="ellipse">
              <a:avLst/>
            </a:prstGeom>
            <a:solidFill>
              <a:srgbClr val="FFCC66"/>
            </a:solidFill>
            <a:ln w="9525" cap="flat" cmpd="sng" algn="ctr">
              <a:solidFill>
                <a:srgbClr val="FAA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76221" y="1960602"/>
              <a:ext cx="514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err="1"/>
                <a:t>v</a:t>
              </a:r>
              <a:r>
                <a:rPr lang="en-US" baseline="-25000" err="1"/>
                <a:t>n</a:t>
              </a:r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10400" y="1219200"/>
            <a:ext cx="457200" cy="369332"/>
          </a:xfrm>
          <a:prstGeom prst="rect">
            <a:avLst/>
          </a:prstGeom>
          <a:solidFill>
            <a:srgbClr val="A8DDFE"/>
          </a:solidFill>
          <a:ln>
            <a:solidFill>
              <a:srgbClr val="73C8FD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err="1"/>
              <a:t>w</a:t>
            </a:r>
            <a:r>
              <a:rPr lang="en-US" baseline="-25000" err="1"/>
              <a:t>n</a:t>
            </a:r>
            <a:endParaRPr lang="en-US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343400"/>
            <a:ext cx="79008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08136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2C300FD9-1C2B-44E1-A0DD-5E0B0448847E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67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Optimal Substructure and Overlapping Subproblems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457200" y="3505200"/>
            <a:ext cx="838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Overlapping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at any stage (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we might need to calculate KS(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k,l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 for several k &lt; </a:t>
            </a:r>
            <a:r>
              <a:rPr lang="en-US" sz="28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and l &lt; j. </a:t>
            </a:r>
          </a:p>
          <a:p>
            <a:pPr marL="268288" indent="-268288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Optimal substructure: at any point we only need information about the choices we have already made.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9008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54217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5C6B14A-9F47-41C2-A0A2-7B546638B7AB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68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(Recursive)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1828800" y="3962400"/>
            <a:ext cx="3657600" cy="83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1905000" y="4038600"/>
            <a:ext cx="3962400" cy="10668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he-IL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2867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334000"/>
            <a:ext cx="3829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2841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D4FFB98D-5F17-4D3B-98E5-8BDB3D6CCCD4}" type="slidenum">
              <a:rPr lang="he-IL" sz="1400">
                <a:cs typeface="Arial" pitchFamily="34" charset="0"/>
              </a:rPr>
              <a:pPr algn="r">
                <a:spcBef>
                  <a:spcPct val="0"/>
                </a:spcBef>
              </a:pPr>
              <a:t>69</a:t>
            </a:fld>
            <a:endParaRPr lang="en-US" sz="1400">
              <a:cs typeface="Arial" pitchFamily="34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(Memoization) – The Idea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2667000"/>
            <a:ext cx="82296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What is the </a:t>
            </a:r>
            <a:r>
              <a:rPr lang="en-US" sz="240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dictionary key?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The key should hold the unique information of each call, derived from the arguments to the recursive function:</a:t>
            </a:r>
          </a:p>
          <a:p>
            <a:endParaRPr lang="en-US" sz="1000"/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Let’s examine the arguments: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 list, doesn’t change in any recursive call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an integer, changes each recursive call</a:t>
            </a:r>
          </a:p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: an integer, changes in some calls.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419600"/>
            <a:ext cx="40100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943600"/>
            <a:ext cx="609600" cy="6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800600"/>
            <a:ext cx="533400" cy="58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334000"/>
            <a:ext cx="609600" cy="64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219200"/>
            <a:ext cx="790089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43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18171-9F2D-4867-AEF4-0F5D1B2BBFAA}" type="slidenum">
              <a:rPr lang="he-IL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Recursive Fibonacci Series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39187" y="3028146"/>
            <a:ext cx="79248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Every call with n &gt; 1 invokes 2 function calls, and so on…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24758"/>
            <a:ext cx="8153400" cy="178510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dirty="0" err="1"/>
              <a:t>fibonacci</a:t>
            </a:r>
            <a:r>
              <a:rPr lang="en-US" sz="2000" dirty="0"/>
              <a:t>(n):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6600"/>
                </a:solidFill>
              </a:rPr>
              <a:t>if</a:t>
            </a:r>
            <a:r>
              <a:rPr lang="en-US" sz="2000" dirty="0"/>
              <a:t> n &lt; 2: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FF6600"/>
                </a:solidFill>
              </a:rPr>
              <a:t>return</a:t>
            </a:r>
            <a:r>
              <a:rPr lang="en-US" sz="2000" dirty="0"/>
              <a:t> n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FF66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fibonacci</a:t>
            </a:r>
            <a:r>
              <a:rPr lang="en-US" sz="2000" dirty="0"/>
              <a:t>(n-1) + </a:t>
            </a:r>
            <a:r>
              <a:rPr lang="en-US" sz="2000" dirty="0" err="1"/>
              <a:t>fibonacci</a:t>
            </a:r>
            <a:r>
              <a:rPr lang="en-US" sz="2000" dirty="0"/>
              <a:t>(n-2)</a:t>
            </a:r>
            <a:endParaRPr lang="he-IL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657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rgbClr val="003399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rgbClr val="003399"/>
                </a:solidFill>
                <a:latin typeface="Arial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b="1" kern="0" dirty="0">
                <a:latin typeface="Times New Roman" pitchFamily="18" charset="0"/>
                <a:cs typeface="Times New Roman" pitchFamily="18" charset="0"/>
              </a:rPr>
              <a:t>The recursive version is much slower because..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kern="0" dirty="0">
                <a:latin typeface="Times New Roman" pitchFamily="18" charset="0"/>
                <a:cs typeface="Times New Roman" pitchFamily="18" charset="0"/>
              </a:rPr>
              <a:t>Recursion overhead 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(jumping between function executions)</a:t>
            </a:r>
            <a:endParaRPr lang="en-US" altLang="en-US" sz="2800" kern="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kern="0" dirty="0">
                <a:latin typeface="Times New Roman" pitchFamily="18" charset="0"/>
                <a:cs typeface="Times New Roman" pitchFamily="18" charset="0"/>
              </a:rPr>
              <a:t>Exponentially increasing number of redundant calls </a:t>
            </a:r>
            <a:r>
              <a:rPr lang="en-US" altLang="en-US" sz="2400" kern="0" dirty="0">
                <a:latin typeface="Times New Roman" pitchFamily="18" charset="0"/>
                <a:cs typeface="Times New Roman" pitchFamily="18" charset="0"/>
              </a:rPr>
              <a:t>(recalculating the same sub-problems over and over …)</a:t>
            </a:r>
            <a:endParaRPr lang="en-US" altLang="en-US" sz="28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244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8" y="1219200"/>
            <a:ext cx="88487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Slide Number Placeholder 5"/>
          <p:cNvSpPr txBox="1">
            <a:spLocks noGrp="1"/>
          </p:cNvSpPr>
          <p:nvPr/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593B6F-8489-4EC7-8A35-EDF680421502}" type="slidenum">
              <a:rPr lang="he-IL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Solution (</a:t>
            </a:r>
            <a:r>
              <a:rPr lang="en-US" altLang="en-US" sz="440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) -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480846"/>
            <a:ext cx="33528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ourier" pitchFamily="49" charset="0"/>
                <a:cs typeface="Arial" pitchFamily="34" charset="0"/>
              </a:rPr>
              <a:t># this is the unique key</a:t>
            </a:r>
            <a:endParaRPr lang="he-IL" sz="160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33400" y="2514600"/>
            <a:ext cx="3352800" cy="5334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391400" y="3810000"/>
            <a:ext cx="6858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924800" y="4343400"/>
            <a:ext cx="6858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848600" y="4648200"/>
            <a:ext cx="6858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676400" y="3810000"/>
            <a:ext cx="20574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676400" y="4267200"/>
            <a:ext cx="20574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3400" y="4876800"/>
            <a:ext cx="2895600" cy="2286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962400" y="1219200"/>
            <a:ext cx="13716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9600" y="1981200"/>
            <a:ext cx="2362200" cy="5334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kern="1200">
                <a:latin typeface="Times New Roman" pitchFamily="18" charset="0"/>
                <a:ea typeface="+mn-ea"/>
                <a:cs typeface="Times New Roman" pitchFamily="18" charset="0"/>
              </a:rPr>
              <a:t>Steps in Dynamic Programming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4196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kern="1200">
                <a:latin typeface="Times New Roman" pitchFamily="18" charset="0"/>
                <a:cs typeface="Times New Roman" pitchFamily="18" charset="0"/>
              </a:rPr>
              <a:t>Characterize structure of an optimal solution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 kern="1200">
                <a:latin typeface="Times New Roman" pitchFamily="18" charset="0"/>
                <a:cs typeface="Times New Roman" pitchFamily="18" charset="0"/>
              </a:rPr>
              <a:t>Define value of optimal solution recursively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Compute optimal solution values in a </a:t>
            </a:r>
            <a:r>
              <a:rPr lang="en-US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manner</a:t>
            </a:r>
            <a:r>
              <a:rPr lang="en-US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err="1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AutoNum type="arabicPeriod"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 an optimal solution from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32220846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F6C65-B84F-4A97-BB1C-408A70F00AAA}" type="slidenum">
              <a:rPr lang="he-IL" smtClean="0">
                <a:latin typeface="Arial" pitchFamily="34" charset="0"/>
                <a:cs typeface="Arial" pitchFamily="34" charset="0"/>
              </a:rPr>
              <a:pPr/>
              <a:t>72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Why Knapsack?</a:t>
            </a:r>
          </a:p>
          <a:p>
            <a:pPr algn="ctr">
              <a:spcBef>
                <a:spcPct val="0"/>
              </a:spcBef>
            </a:pPr>
            <a:r>
              <a:rPr lang="he-IL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בעיית הגנב</a:t>
            </a:r>
            <a:endParaRPr lang="en-US" sz="440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8" name="Picture 4" descr="knapsack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2743200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 descr="knapsack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362200"/>
            <a:ext cx="3276600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28600" y="6172200"/>
            <a:ext cx="586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hlinkClick r:id="rId5"/>
              </a:rPr>
              <a:t>http://en.wikipedia.org/wiki/Knapsack_problem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4551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A7F43A-B263-4FE2-BDB9-2C346375C86A}" type="slidenum">
              <a:rPr lang="ar-SA" altLang="en-US" smtClean="0"/>
              <a:pPr eaLnBrk="1" hangingPunct="1"/>
              <a:t>73</a:t>
            </a:fld>
            <a:endParaRPr lang="en-US" altLang="en-US"/>
          </a:p>
        </p:txBody>
      </p:sp>
      <p:sp>
        <p:nvSpPr>
          <p:cNvPr id="16387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rtl="0"/>
            <a:r>
              <a:rPr lang="en-US" alt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</p:txBody>
      </p:sp>
      <p:sp>
        <p:nvSpPr>
          <p:cNvPr id="16388" name="Content Placeholder 3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rtl="0">
              <a:spcBef>
                <a:spcPct val="20000"/>
              </a:spcBef>
            </a:pPr>
            <a:r>
              <a:rPr lang="en-US" alt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Subsequence Definition </a:t>
            </a: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 is a subsequence of A if B can be derived from A by removing elements from A</a:t>
            </a:r>
          </a:p>
          <a:p>
            <a:pPr algn="l" rtl="0">
              <a:spcBef>
                <a:spcPct val="20000"/>
              </a:spcBef>
            </a:pPr>
            <a:endParaRPr lang="en-US" altLang="en-US" sz="2800" u="sng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spcBef>
                <a:spcPct val="20000"/>
              </a:spcBef>
            </a:pPr>
            <a:r>
              <a:rPr lang="en-US" altLang="en-US" sz="2800" u="sng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[2,4,6] is a subsequence of [1,2,3,4,5,6]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[6,4,2] is NOT a subsequence of [1,2,3,4,5,6]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‘is’ </a:t>
            </a: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a subsequence of ‘</a:t>
            </a: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distance’</a:t>
            </a:r>
          </a:p>
          <a:p>
            <a:pPr algn="l" rtl="0">
              <a:spcBef>
                <a:spcPct val="20000"/>
              </a:spcBef>
              <a:buFontTx/>
              <a:buChar char="•"/>
            </a:pP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‘nice’ </a:t>
            </a:r>
            <a:r>
              <a:rPr lang="en-US" altLang="en-US" sz="28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NOT a subsequence of </a:t>
            </a:r>
            <a:r>
              <a:rPr lang="en-US" altLang="en-US" sz="2800" b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‘distance’</a:t>
            </a:r>
          </a:p>
        </p:txBody>
      </p:sp>
    </p:spTree>
    <p:extLst>
      <p:ext uri="{BB962C8B-B14F-4D97-AF65-F5344CB8AC3E}">
        <p14:creationId xmlns:p14="http://schemas.microsoft.com/office/powerpoint/2010/main" val="2393971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28600" y="6149975"/>
            <a:ext cx="774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en-US">
                <a:hlinkClick r:id="rId3"/>
              </a:rPr>
              <a:t>http://wordaligned.org/articles/longest-common-subsequence</a:t>
            </a:r>
            <a:endParaRPr lang="en-US" altLang="en-US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93AB43D4-DA77-4BCF-B6EE-151AB84B160C}" type="slidenum">
              <a:rPr lang="he-IL" altLang="en-US" smtClean="0"/>
              <a:pPr algn="l" eaLnBrk="1" hangingPunct="1"/>
              <a:t>74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Given two subsequences (strings or lists) we want to find the longest common subsequence (LCS):</a:t>
            </a:r>
          </a:p>
          <a:p>
            <a:pPr marL="0" indent="0">
              <a:buFontTx/>
              <a:buNone/>
              <a:defRPr/>
            </a:pPr>
            <a:r>
              <a:rPr lang="en-US" sz="2800">
                <a:solidFill>
                  <a:srgbClr val="339966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      Sequence 1: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</a:t>
            </a:r>
          </a:p>
          <a:p>
            <a:pPr marL="0" indent="0">
              <a:buFontTx/>
              <a:buNone/>
              <a:defRPr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Sequence 2: C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ZEE</a:t>
            </a:r>
          </a:p>
          <a:p>
            <a:pPr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Applications include:</a:t>
            </a:r>
          </a:p>
          <a:p>
            <a:pPr marL="457200" lvl="1" indent="0"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Bioinformatics (next up)</a:t>
            </a:r>
          </a:p>
          <a:p>
            <a:pPr marL="457200" lvl="1" indent="0"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Version Control</a:t>
            </a:r>
          </a:p>
          <a:p>
            <a:pPr marL="0" indent="0">
              <a:buFontTx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0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sips.inesc-id.pt/~nfvr/msc_theses/msc09b/dn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" r="5006" b="1775"/>
          <a:stretch>
            <a:fillRect/>
          </a:stretch>
        </p:blipFill>
        <p:spPr bwMode="auto">
          <a:xfrm>
            <a:off x="4299699" y="457200"/>
            <a:ext cx="46649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>
                <a:latin typeface="Times New Roman" pitchFamily="18" charset="0"/>
                <a:cs typeface="Times New Roman" pitchFamily="18" charset="0"/>
              </a:rPr>
              <a:t>The DNA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BF966177-9F10-4A78-B6D5-56CAF88C45B9}" type="slidenum">
              <a:rPr lang="he-IL" altLang="en-US" smtClean="0"/>
              <a:pPr algn="l" eaLnBrk="1" hangingPunct="1"/>
              <a:t>75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0825" y="1447800"/>
            <a:ext cx="4537075" cy="522128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Our biological blue-print 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made of four bases – A, G, C, T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Double strand: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 connects to T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G connects to C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Triplet can encodes for amino-acids 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GAG→Glutamate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 chain of amino-acids is a protein – the biological machine!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4586288" y="6567488"/>
            <a:ext cx="457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/>
              <a:t>http://sips.inesc-id.pt/~nfvr/msc_theses/msc09b/</a:t>
            </a:r>
          </a:p>
        </p:txBody>
      </p:sp>
    </p:spTree>
    <p:extLst>
      <p:ext uri="{BB962C8B-B14F-4D97-AF65-F5344CB8AC3E}">
        <p14:creationId xmlns:p14="http://schemas.microsoft.com/office/powerpoint/2010/main" val="3827238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Longest Common Subsequence</a:t>
            </a:r>
          </a:p>
        </p:txBody>
      </p:sp>
      <p:sp>
        <p:nvSpPr>
          <p:cNvPr id="194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1E159800-64C1-4E43-A86A-2F8760323389}" type="slidenum">
              <a:rPr lang="he-IL" altLang="en-US" smtClean="0"/>
              <a:pPr algn="l" eaLnBrk="1" hangingPunct="1"/>
              <a:t>76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4213" y="1447800"/>
            <a:ext cx="7772400" cy="522128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DNA changes: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Mutation: A→G, C→T, etc.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Insertion: AGC → A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GC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Deletion: AGC → A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‒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Given two non-identical sequences, we want to find the parts that are common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So we can say how different they are?</a:t>
            </a:r>
          </a:p>
          <a:p>
            <a:pPr lvl="1"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Which DNA is more similar to ours? The cat’s or the dog’s?</a:t>
            </a:r>
          </a:p>
        </p:txBody>
      </p:sp>
      <p:pic>
        <p:nvPicPr>
          <p:cNvPr id="6146" name="Picture 2" descr="http://palscience.com/wp-content/uploads/2010/09/DNA_with_mut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3888" y="1341438"/>
            <a:ext cx="3260725" cy="23161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648200" y="3733800"/>
            <a:ext cx="435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/>
              <a:t>http://palscience.com/wp-content/uploads/2010/09/DNA_with_mutation.jpg</a:t>
            </a:r>
          </a:p>
        </p:txBody>
      </p:sp>
    </p:spTree>
    <p:extLst>
      <p:ext uri="{BB962C8B-B14F-4D97-AF65-F5344CB8AC3E}">
        <p14:creationId xmlns:p14="http://schemas.microsoft.com/office/powerpoint/2010/main" val="997397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Recursive solution</a:t>
            </a: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3086100" y="2019301"/>
            <a:ext cx="457200" cy="12954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0288CD0F-6FC3-4B24-A37C-48FBE392F2A1}" type="slidenum">
              <a:rPr lang="he-IL" altLang="en-US" smtClean="0"/>
              <a:pPr algn="l" eaLnBrk="1" hangingPunct="1"/>
              <a:t>77</a:t>
            </a:fld>
            <a:endParaRPr lang="he-IL" altLang="en-US"/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6591300" y="1638300"/>
            <a:ext cx="457200" cy="20574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2743200"/>
            <a:ext cx="74892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seq1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3477" y="2667000"/>
            <a:ext cx="74892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seq2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657600" y="1828800"/>
            <a:ext cx="304800" cy="4572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620000" y="1828800"/>
            <a:ext cx="304800" cy="4572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1447800"/>
            <a:ext cx="90922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c1_last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1377" y="1428690"/>
            <a:ext cx="90922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c2_last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 flipH="1">
            <a:off x="2931468" y="1640532"/>
            <a:ext cx="461664" cy="9906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 flipH="1">
            <a:off x="6474768" y="1221433"/>
            <a:ext cx="461664" cy="18288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800" y="1581090"/>
            <a:ext cx="7248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pref2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9400" y="1524000"/>
            <a:ext cx="7248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pref1</a:t>
            </a:r>
            <a:endParaRPr lang="he-IL" sz="32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895600"/>
            <a:ext cx="7010400" cy="3600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Observation: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the last characters of both strings are identical, they are part of the substring.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Otherwise, we have 3 options:</a:t>
            </a:r>
          </a:p>
          <a:p>
            <a:pPr marL="800100" lvl="1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c1_last is part of the LCS</a:t>
            </a:r>
          </a:p>
          <a:p>
            <a:pPr marL="800100" lvl="1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c2_last is part of the LCS</a:t>
            </a:r>
          </a:p>
          <a:p>
            <a:pPr marL="800100" lvl="1" indent="-342900">
              <a:buAutoNum type="arabicPeriod"/>
            </a:pPr>
            <a:r>
              <a: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Both c1_last and c2_last are not part of the LCS</a:t>
            </a:r>
            <a:endParaRPr lang="he-IL" sz="240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2219980"/>
            <a:ext cx="190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HUMAN</a:t>
            </a:r>
            <a:endParaRPr lang="he-IL" sz="2800"/>
          </a:p>
        </p:txBody>
      </p:sp>
      <p:sp>
        <p:nvSpPr>
          <p:cNvPr id="10" name="TextBox 9"/>
          <p:cNvSpPr txBox="1"/>
          <p:nvPr/>
        </p:nvSpPr>
        <p:spPr>
          <a:xfrm>
            <a:off x="5791200" y="2209800"/>
            <a:ext cx="2514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CHIMPANZEE</a:t>
            </a:r>
            <a:endParaRPr lang="he-IL" sz="2400"/>
          </a:p>
        </p:txBody>
      </p:sp>
    </p:spTree>
    <p:extLst>
      <p:ext uri="{BB962C8B-B14F-4D97-AF65-F5344CB8AC3E}">
        <p14:creationId xmlns:p14="http://schemas.microsoft.com/office/powerpoint/2010/main" val="1759315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529431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length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LCS of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empty, the length of LCS = 0</a:t>
            </a:r>
          </a:p>
          <a:p>
            <a:pPr>
              <a:buFontTx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LCS = 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+ 1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 – pseudo code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0288CD0F-6FC3-4B24-A37C-48FBE392F2A1}" type="slidenum">
              <a:rPr lang="he-IL" altLang="en-US" smtClean="0"/>
              <a:pPr algn="l" eaLnBrk="1" hangingPunct="1"/>
              <a:t>78</a:t>
            </a:fld>
            <a:endParaRPr lang="he-IL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EE136-9946-3D44-BDAC-648126D469DF}"/>
              </a:ext>
            </a:extLst>
          </p:cNvPr>
          <p:cNvGrpSpPr/>
          <p:nvPr/>
        </p:nvGrpSpPr>
        <p:grpSpPr>
          <a:xfrm>
            <a:off x="4343982" y="1337846"/>
            <a:ext cx="4424411" cy="1406583"/>
            <a:chOff x="4343982" y="1337846"/>
            <a:chExt cx="4424411" cy="1406583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6DEFA52-FA8C-D740-9BBB-17F344D71738}"/>
                </a:ext>
              </a:extLst>
            </p:cNvPr>
            <p:cNvSpPr/>
            <p:nvPr/>
          </p:nvSpPr>
          <p:spPr bwMode="auto">
            <a:xfrm rot="16200000">
              <a:off x="5349570" y="1777475"/>
              <a:ext cx="152400" cy="1051102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9381E04-512D-8746-B911-DC559F24C152}"/>
                </a:ext>
              </a:extLst>
            </p:cNvPr>
            <p:cNvSpPr/>
            <p:nvPr/>
          </p:nvSpPr>
          <p:spPr bwMode="auto">
            <a:xfrm rot="16200000">
              <a:off x="7757650" y="1919490"/>
              <a:ext cx="152400" cy="823134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39A145-FB0D-AD47-922F-CA7256A9B824}"/>
                </a:ext>
              </a:extLst>
            </p:cNvPr>
            <p:cNvSpPr txBox="1"/>
            <p:nvPr/>
          </p:nvSpPr>
          <p:spPr>
            <a:xfrm>
              <a:off x="4922375" y="237285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BB6829-C5A9-1D42-891B-B7E15F32A8EE}"/>
                </a:ext>
              </a:extLst>
            </p:cNvPr>
            <p:cNvSpPr txBox="1"/>
            <p:nvPr/>
          </p:nvSpPr>
          <p:spPr>
            <a:xfrm>
              <a:off x="7320993" y="240587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2CB8F-814E-CF4B-AEF9-A08A2AEDA8FC}"/>
                </a:ext>
              </a:extLst>
            </p:cNvPr>
            <p:cNvSpPr txBox="1"/>
            <p:nvPr/>
          </p:nvSpPr>
          <p:spPr>
            <a:xfrm>
              <a:off x="4343982" y="1783126"/>
              <a:ext cx="2026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 = x</a:t>
              </a:r>
              <a:r>
                <a:rPr lang="en-US" sz="2400" baseline="-25000" dirty="0"/>
                <a:t>1</a:t>
              </a:r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  <a:r>
                <a:rPr lang="en-US" sz="2400" dirty="0"/>
                <a:t>x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7AE3A4-D01B-2E47-9668-6DFC20D524C3}"/>
                </a:ext>
              </a:extLst>
            </p:cNvPr>
            <p:cNvSpPr txBox="1"/>
            <p:nvPr/>
          </p:nvSpPr>
          <p:spPr>
            <a:xfrm>
              <a:off x="6892992" y="1813036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 = y</a:t>
              </a:r>
              <a:r>
                <a:rPr lang="en-US" sz="2400" baseline="-25000" dirty="0"/>
                <a:t>1</a:t>
              </a:r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  <a:r>
                <a:rPr lang="en-US" sz="2400" dirty="0"/>
                <a:t>y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30FA29CD-E4D8-3949-BDF3-564A8424F481}"/>
                </a:ext>
              </a:extLst>
            </p:cNvPr>
            <p:cNvSpPr/>
            <p:nvPr/>
          </p:nvSpPr>
          <p:spPr bwMode="auto">
            <a:xfrm rot="5400000">
              <a:off x="6044053" y="164718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E65B67C8-38DE-5744-BF28-5ECB657F09B6}"/>
                </a:ext>
              </a:extLst>
            </p:cNvPr>
            <p:cNvSpPr/>
            <p:nvPr/>
          </p:nvSpPr>
          <p:spPr bwMode="auto">
            <a:xfrm rot="5400000">
              <a:off x="8332159" y="168020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CDEDCD-7BD7-8340-BF4B-48354998AD1B}"/>
                </a:ext>
              </a:extLst>
            </p:cNvPr>
            <p:cNvSpPr txBox="1"/>
            <p:nvPr/>
          </p:nvSpPr>
          <p:spPr>
            <a:xfrm>
              <a:off x="8048324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4DE691-E07F-EC4A-B7B3-CE9E75DDC7ED}"/>
                </a:ext>
              </a:extLst>
            </p:cNvPr>
            <p:cNvSpPr txBox="1"/>
            <p:nvPr/>
          </p:nvSpPr>
          <p:spPr>
            <a:xfrm>
              <a:off x="5760218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3D833-3E2B-0941-950D-09B30A912ACD}"/>
              </a:ext>
            </a:extLst>
          </p:cNvPr>
          <p:cNvGrpSpPr/>
          <p:nvPr/>
        </p:nvGrpSpPr>
        <p:grpSpPr>
          <a:xfrm>
            <a:off x="4754501" y="3631900"/>
            <a:ext cx="4157691" cy="1409312"/>
            <a:chOff x="4754501" y="3631900"/>
            <a:chExt cx="4157691" cy="1409312"/>
          </a:xfrm>
        </p:grpSpPr>
        <p:sp>
          <p:nvSpPr>
            <p:cNvPr id="19" name="Cloud Callout 18">
              <a:extLst>
                <a:ext uri="{FF2B5EF4-FFF2-40B4-BE49-F238E27FC236}">
                  <a16:creationId xmlns:a16="http://schemas.microsoft.com/office/drawing/2014/main" id="{27D993B5-050B-0E4A-AF33-7DA6073B4350}"/>
                </a:ext>
              </a:extLst>
            </p:cNvPr>
            <p:cNvSpPr/>
            <p:nvPr/>
          </p:nvSpPr>
          <p:spPr bwMode="auto">
            <a:xfrm>
              <a:off x="4754501" y="3631900"/>
              <a:ext cx="3957285" cy="1409312"/>
            </a:xfrm>
            <a:prstGeom prst="cloudCallout">
              <a:avLst>
                <a:gd name="adj1" fmla="val -68225"/>
                <a:gd name="adj2" fmla="val 33155"/>
              </a:avLst>
            </a:prstGeom>
            <a:gradFill flip="none" rotWithShape="1">
              <a:gsLst>
                <a:gs pos="19000">
                  <a:schemeClr val="bg1"/>
                </a:gs>
                <a:gs pos="66000">
                  <a:srgbClr val="F3D3F3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DCF4E6-13B5-0040-84AF-8E5752ECC2BB}"/>
                </a:ext>
              </a:extLst>
            </p:cNvPr>
            <p:cNvSpPr txBox="1"/>
            <p:nvPr/>
          </p:nvSpPr>
          <p:spPr>
            <a:xfrm>
              <a:off x="5247796" y="3868545"/>
              <a:ext cx="366439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lcs_rec(“ab</a:t>
              </a:r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”, “a</a:t>
              </a:r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”) = </a:t>
              </a:r>
            </a:p>
            <a:p>
              <a:r>
                <a:rPr lang="en-US" dirty="0"/>
                <a:t>        lcs_rec(“ab”, “a”) + 1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251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 – pseudo code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fld id="{0288CD0F-6FC3-4B24-A37C-48FBE392F2A1}" type="slidenum">
              <a:rPr lang="he-IL" altLang="en-US" smtClean="0"/>
              <a:pPr algn="r" rtl="1" eaLnBrk="1" hangingPunct="1"/>
              <a:t>79</a:t>
            </a:fld>
            <a:endParaRPr lang="he-IL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529431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length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LCS of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seq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empty, the length of LCS = 0</a:t>
            </a:r>
          </a:p>
          <a:p>
            <a:pPr>
              <a:buFontTx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LCS = 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prefix_y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+ 1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else: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choose the longer LCS out of: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prefix_x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and lcs_rec(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prefix_y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65F160D-9822-3040-A386-7894E03EF8F6}"/>
              </a:ext>
            </a:extLst>
          </p:cNvPr>
          <p:cNvSpPr/>
          <p:nvPr/>
        </p:nvSpPr>
        <p:spPr bwMode="auto">
          <a:xfrm rot="5400000">
            <a:off x="3191903" y="4000502"/>
            <a:ext cx="245593" cy="281940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0B99FD5-BA54-4A47-8ABA-DF68E89E8298}"/>
              </a:ext>
            </a:extLst>
          </p:cNvPr>
          <p:cNvSpPr/>
          <p:nvPr/>
        </p:nvSpPr>
        <p:spPr bwMode="auto">
          <a:xfrm rot="5400000">
            <a:off x="2068924" y="5452036"/>
            <a:ext cx="245593" cy="2133600"/>
          </a:xfrm>
          <a:prstGeom prst="rightBrace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EEE42B8-30FE-DF41-B4D6-443EE3AF99D9}"/>
              </a:ext>
            </a:extLst>
          </p:cNvPr>
          <p:cNvSpPr/>
          <p:nvPr/>
        </p:nvSpPr>
        <p:spPr bwMode="auto">
          <a:xfrm rot="5400000">
            <a:off x="4603106" y="5507189"/>
            <a:ext cx="245593" cy="2068631"/>
          </a:xfrm>
          <a:prstGeom prst="rightBrac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B21ABF-E54E-8F44-ADEC-93DFBF3DD531}"/>
              </a:ext>
            </a:extLst>
          </p:cNvPr>
          <p:cNvGrpSpPr/>
          <p:nvPr/>
        </p:nvGrpSpPr>
        <p:grpSpPr>
          <a:xfrm>
            <a:off x="5760218" y="4642506"/>
            <a:ext cx="3155182" cy="890492"/>
            <a:chOff x="5760218" y="4642506"/>
            <a:chExt cx="3155182" cy="890492"/>
          </a:xfrm>
        </p:grpSpPr>
        <p:sp>
          <p:nvSpPr>
            <p:cNvPr id="23" name="TextBox 22"/>
            <p:cNvSpPr txBox="1"/>
            <p:nvPr/>
          </p:nvSpPr>
          <p:spPr>
            <a:xfrm>
              <a:off x="5796993" y="4747031"/>
              <a:ext cx="3048000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What about the option    lcs_rec(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prefix_x</a:t>
              </a:r>
              <a:r>
                <a:rPr lang="en-US" sz="20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prefix_y</a:t>
              </a:r>
              <a:r>
                <a:rPr lang="en-US" sz="2000" dirty="0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)?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A123B08-DCA1-0944-9C33-C206DCD99145}"/>
                </a:ext>
              </a:extLst>
            </p:cNvPr>
            <p:cNvSpPr/>
            <p:nvPr/>
          </p:nvSpPr>
          <p:spPr bwMode="auto">
            <a:xfrm>
              <a:off x="5760218" y="4642506"/>
              <a:ext cx="3155182" cy="890492"/>
            </a:xfrm>
            <a:prstGeom prst="roundRect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F95971-8677-8449-BF40-9DB3FB23976A}"/>
              </a:ext>
            </a:extLst>
          </p:cNvPr>
          <p:cNvGrpSpPr/>
          <p:nvPr/>
        </p:nvGrpSpPr>
        <p:grpSpPr>
          <a:xfrm>
            <a:off x="4343982" y="1337846"/>
            <a:ext cx="4424411" cy="1406583"/>
            <a:chOff x="4343982" y="1337846"/>
            <a:chExt cx="4424411" cy="1406583"/>
          </a:xfrm>
        </p:grpSpPr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310D2D7A-137E-8341-A94D-AE4DC25438B3}"/>
                </a:ext>
              </a:extLst>
            </p:cNvPr>
            <p:cNvSpPr/>
            <p:nvPr/>
          </p:nvSpPr>
          <p:spPr bwMode="auto">
            <a:xfrm rot="16200000">
              <a:off x="5349570" y="1777475"/>
              <a:ext cx="152400" cy="1051102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049CBCF6-9EB0-1048-B5A3-4290BFF3B458}"/>
                </a:ext>
              </a:extLst>
            </p:cNvPr>
            <p:cNvSpPr/>
            <p:nvPr/>
          </p:nvSpPr>
          <p:spPr bwMode="auto">
            <a:xfrm rot="16200000">
              <a:off x="7757650" y="1919490"/>
              <a:ext cx="152400" cy="823134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851AB7-3B9C-9B43-A8C4-A266750F0355}"/>
                </a:ext>
              </a:extLst>
            </p:cNvPr>
            <p:cNvSpPr txBox="1"/>
            <p:nvPr/>
          </p:nvSpPr>
          <p:spPr>
            <a:xfrm>
              <a:off x="4922375" y="237285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D063C6A-6BA4-E148-98DE-FB9B179D4BB3}"/>
                </a:ext>
              </a:extLst>
            </p:cNvPr>
            <p:cNvSpPr txBox="1"/>
            <p:nvPr/>
          </p:nvSpPr>
          <p:spPr>
            <a:xfrm>
              <a:off x="7320993" y="240587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prefix_y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84088B-14B3-E840-B848-197E1B7AD22D}"/>
                </a:ext>
              </a:extLst>
            </p:cNvPr>
            <p:cNvSpPr txBox="1"/>
            <p:nvPr/>
          </p:nvSpPr>
          <p:spPr>
            <a:xfrm>
              <a:off x="4343982" y="1783126"/>
              <a:ext cx="2026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 = x</a:t>
              </a:r>
              <a:r>
                <a:rPr lang="en-US" sz="2400" baseline="-25000" dirty="0"/>
                <a:t>1</a:t>
              </a:r>
              <a:r>
                <a:rPr lang="en-US" sz="2400" dirty="0"/>
                <a:t>x</a:t>
              </a:r>
              <a:r>
                <a:rPr lang="en-US" sz="2400" baseline="-25000" dirty="0"/>
                <a:t>2</a:t>
              </a:r>
              <a:r>
                <a:rPr lang="en-US" sz="2400" dirty="0"/>
                <a:t>x</a:t>
              </a:r>
              <a:r>
                <a:rPr lang="en-US" sz="2400" baseline="-25000" dirty="0"/>
                <a:t>3</a:t>
              </a:r>
              <a:r>
                <a:rPr lang="en-US" sz="2400" dirty="0"/>
                <a:t>x</a:t>
              </a:r>
              <a:r>
                <a:rPr lang="en-US" sz="2400" baseline="-25000" dirty="0"/>
                <a:t>4</a:t>
              </a:r>
              <a:r>
                <a:rPr lang="en-US" sz="2400" dirty="0"/>
                <a:t>x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BAA122-E366-F642-A13E-C254D53C4473}"/>
                </a:ext>
              </a:extLst>
            </p:cNvPr>
            <p:cNvSpPr txBox="1"/>
            <p:nvPr/>
          </p:nvSpPr>
          <p:spPr>
            <a:xfrm>
              <a:off x="6892992" y="1813036"/>
              <a:ext cx="1758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 = y</a:t>
              </a:r>
              <a:r>
                <a:rPr lang="en-US" sz="2400" baseline="-25000" dirty="0"/>
                <a:t>1</a:t>
              </a:r>
              <a:r>
                <a:rPr lang="en-US" sz="2400" dirty="0"/>
                <a:t>y</a:t>
              </a:r>
              <a:r>
                <a:rPr lang="en-US" sz="2400" baseline="-25000" dirty="0"/>
                <a:t>2</a:t>
              </a:r>
              <a:r>
                <a:rPr lang="en-US" sz="2400" dirty="0"/>
                <a:t>y</a:t>
              </a:r>
              <a:r>
                <a:rPr lang="en-US" sz="2400" baseline="-25000" dirty="0"/>
                <a:t>3</a:t>
              </a:r>
              <a:r>
                <a:rPr lang="en-US" sz="2400" dirty="0"/>
                <a:t>y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65A0B5C5-3CCE-A345-9EFC-FE90E30988D9}"/>
                </a:ext>
              </a:extLst>
            </p:cNvPr>
            <p:cNvSpPr/>
            <p:nvPr/>
          </p:nvSpPr>
          <p:spPr bwMode="auto">
            <a:xfrm rot="5400000">
              <a:off x="6044053" y="164718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52AC2707-9C34-434B-A059-A8EA6EEB13F8}"/>
                </a:ext>
              </a:extLst>
            </p:cNvPr>
            <p:cNvSpPr/>
            <p:nvPr/>
          </p:nvSpPr>
          <p:spPr bwMode="auto">
            <a:xfrm rot="5400000">
              <a:off x="8332159" y="1680200"/>
              <a:ext cx="152401" cy="265673"/>
            </a:xfrm>
            <a:prstGeom prst="lef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CB8663-2AE8-354E-8EF5-F065B70F9D64}"/>
                </a:ext>
              </a:extLst>
            </p:cNvPr>
            <p:cNvSpPr txBox="1"/>
            <p:nvPr/>
          </p:nvSpPr>
          <p:spPr>
            <a:xfrm>
              <a:off x="8048324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DE49A5-E19D-0A4D-902C-E85273D9C2FF}"/>
                </a:ext>
              </a:extLst>
            </p:cNvPr>
            <p:cNvSpPr txBox="1"/>
            <p:nvPr/>
          </p:nvSpPr>
          <p:spPr>
            <a:xfrm>
              <a:off x="5760218" y="1337846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last_x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61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CA59B1-0AA8-4BD7-B91A-57C5E9AA3525}" type="slidenum">
              <a:rPr lang="he-IL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Redundant Calls</a:t>
            </a:r>
          </a:p>
        </p:txBody>
      </p:sp>
      <p:grpSp>
        <p:nvGrpSpPr>
          <p:cNvPr id="2" name="Organization Chart 2"/>
          <p:cNvGrpSpPr>
            <a:grpSpLocks noChangeAspect="1"/>
          </p:cNvGrpSpPr>
          <p:nvPr/>
        </p:nvGrpSpPr>
        <p:grpSpPr bwMode="auto">
          <a:xfrm>
            <a:off x="1160463" y="2087563"/>
            <a:ext cx="3870325" cy="4114800"/>
            <a:chOff x="2746" y="1680"/>
            <a:chExt cx="2437" cy="2592"/>
          </a:xfrm>
        </p:grpSpPr>
        <p:cxnSp>
          <p:nvCxnSpPr>
            <p:cNvPr id="8209" name="_s1028"/>
            <p:cNvCxnSpPr>
              <a:cxnSpLocks noChangeShapeType="1"/>
              <a:endCxn id="8220" idx="2"/>
            </p:cNvCxnSpPr>
            <p:nvPr/>
          </p:nvCxnSpPr>
          <p:spPr bwMode="auto">
            <a:xfrm rot="10800000">
              <a:off x="3013" y="3123"/>
              <a:ext cx="88" cy="958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0" name="_s1029"/>
            <p:cNvCxnSpPr>
              <a:cxnSpLocks noChangeShapeType="1"/>
              <a:stCxn id="8224" idx="1"/>
              <a:endCxn id="8220" idx="2"/>
            </p:cNvCxnSpPr>
            <p:nvPr/>
          </p:nvCxnSpPr>
          <p:spPr bwMode="auto">
            <a:xfrm rot="10800000">
              <a:off x="3013" y="3123"/>
              <a:ext cx="88" cy="383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1" name="_s1030"/>
            <p:cNvCxnSpPr>
              <a:cxnSpLocks noChangeShapeType="1"/>
              <a:stCxn id="8223" idx="0"/>
              <a:endCxn id="8219" idx="2"/>
            </p:cNvCxnSpPr>
            <p:nvPr/>
          </p:nvCxnSpPr>
          <p:spPr bwMode="auto">
            <a:xfrm rot="5400000" flipH="1">
              <a:off x="4665" y="2490"/>
              <a:ext cx="191" cy="312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2" name="_s1031"/>
            <p:cNvCxnSpPr>
              <a:cxnSpLocks noChangeShapeType="1"/>
              <a:stCxn id="8222" idx="0"/>
              <a:endCxn id="8219" idx="2"/>
            </p:cNvCxnSpPr>
            <p:nvPr/>
          </p:nvCxnSpPr>
          <p:spPr bwMode="auto">
            <a:xfrm rot="-5400000">
              <a:off x="4354" y="2491"/>
              <a:ext cx="191" cy="310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3" name="_s1032"/>
            <p:cNvCxnSpPr>
              <a:cxnSpLocks noChangeShapeType="1"/>
              <a:stCxn id="8221" idx="0"/>
            </p:cNvCxnSpPr>
            <p:nvPr/>
          </p:nvCxnSpPr>
          <p:spPr bwMode="auto">
            <a:xfrm rot="5400000" flipH="1">
              <a:off x="3384" y="2490"/>
              <a:ext cx="191" cy="311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4" name="_s1033"/>
            <p:cNvCxnSpPr>
              <a:cxnSpLocks noChangeShapeType="1"/>
              <a:stCxn id="8220" idx="0"/>
            </p:cNvCxnSpPr>
            <p:nvPr/>
          </p:nvCxnSpPr>
          <p:spPr bwMode="auto">
            <a:xfrm rot="-5400000">
              <a:off x="3073" y="2490"/>
              <a:ext cx="191" cy="311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5" name="_s1034"/>
            <p:cNvCxnSpPr>
              <a:cxnSpLocks noChangeShapeType="1"/>
              <a:stCxn id="8219" idx="0"/>
              <a:endCxn id="8217" idx="2"/>
            </p:cNvCxnSpPr>
            <p:nvPr/>
          </p:nvCxnSpPr>
          <p:spPr bwMode="auto">
            <a:xfrm rot="5400000" flipH="1">
              <a:off x="4199" y="1804"/>
              <a:ext cx="191" cy="621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6" name="_s1035"/>
            <p:cNvCxnSpPr>
              <a:cxnSpLocks noChangeShapeType="1"/>
              <a:stCxn id="8218" idx="0"/>
              <a:endCxn id="8217" idx="2"/>
            </p:cNvCxnSpPr>
            <p:nvPr/>
          </p:nvCxnSpPr>
          <p:spPr bwMode="auto">
            <a:xfrm rot="-5400000">
              <a:off x="3577" y="1804"/>
              <a:ext cx="191" cy="622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17" name="_s1036"/>
            <p:cNvSpPr>
              <a:spLocks noChangeArrowheads="1"/>
            </p:cNvSpPr>
            <p:nvPr/>
          </p:nvSpPr>
          <p:spPr bwMode="auto">
            <a:xfrm>
              <a:off x="3744" y="1680"/>
              <a:ext cx="479" cy="33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Fib(4)</a:t>
              </a:r>
            </a:p>
          </p:txBody>
        </p:sp>
        <p:sp>
          <p:nvSpPr>
            <p:cNvPr id="8218" name="_s1037"/>
            <p:cNvSpPr>
              <a:spLocks noChangeArrowheads="1"/>
            </p:cNvSpPr>
            <p:nvPr/>
          </p:nvSpPr>
          <p:spPr bwMode="auto">
            <a:xfrm>
              <a:off x="3144" y="2210"/>
              <a:ext cx="435" cy="34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Fib(3)</a:t>
              </a:r>
            </a:p>
          </p:txBody>
        </p:sp>
        <p:sp>
          <p:nvSpPr>
            <p:cNvPr id="8219" name="_s1038"/>
            <p:cNvSpPr>
              <a:spLocks noChangeArrowheads="1"/>
            </p:cNvSpPr>
            <p:nvPr/>
          </p:nvSpPr>
          <p:spPr bwMode="auto">
            <a:xfrm>
              <a:off x="4388" y="2210"/>
              <a:ext cx="434" cy="34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Fib(2)</a:t>
              </a:r>
            </a:p>
          </p:txBody>
        </p:sp>
        <p:sp>
          <p:nvSpPr>
            <p:cNvPr id="8220" name="_s1039"/>
            <p:cNvSpPr>
              <a:spLocks noChangeArrowheads="1"/>
            </p:cNvSpPr>
            <p:nvPr/>
          </p:nvSpPr>
          <p:spPr bwMode="auto">
            <a:xfrm>
              <a:off x="2746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Fib(2)</a:t>
              </a:r>
            </a:p>
          </p:txBody>
        </p:sp>
        <p:sp>
          <p:nvSpPr>
            <p:cNvPr id="8221" name="_s1040"/>
            <p:cNvSpPr>
              <a:spLocks noChangeArrowheads="1"/>
            </p:cNvSpPr>
            <p:nvPr/>
          </p:nvSpPr>
          <p:spPr bwMode="auto">
            <a:xfrm>
              <a:off x="3368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22" name="_s1041"/>
            <p:cNvSpPr>
              <a:spLocks noChangeArrowheads="1"/>
            </p:cNvSpPr>
            <p:nvPr/>
          </p:nvSpPr>
          <p:spPr bwMode="auto">
            <a:xfrm>
              <a:off x="4028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23" name="_s1042"/>
            <p:cNvSpPr>
              <a:spLocks noChangeArrowheads="1"/>
            </p:cNvSpPr>
            <p:nvPr/>
          </p:nvSpPr>
          <p:spPr bwMode="auto">
            <a:xfrm>
              <a:off x="4650" y="2741"/>
              <a:ext cx="533" cy="38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Fib(0)</a:t>
              </a:r>
            </a:p>
          </p:txBody>
        </p:sp>
        <p:sp>
          <p:nvSpPr>
            <p:cNvPr id="8224" name="_s1043"/>
            <p:cNvSpPr>
              <a:spLocks noChangeArrowheads="1"/>
            </p:cNvSpPr>
            <p:nvPr/>
          </p:nvSpPr>
          <p:spPr bwMode="auto">
            <a:xfrm>
              <a:off x="3101" y="3314"/>
              <a:ext cx="523" cy="38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25" name="_s1044"/>
            <p:cNvSpPr>
              <a:spLocks noChangeArrowheads="1"/>
            </p:cNvSpPr>
            <p:nvPr/>
          </p:nvSpPr>
          <p:spPr bwMode="auto">
            <a:xfrm>
              <a:off x="3139" y="3889"/>
              <a:ext cx="523" cy="38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>
                  <a:latin typeface="Tahoma" pitchFamily="34" charset="0"/>
                </a:rPr>
                <a:t>Fib(0)</a:t>
              </a:r>
            </a:p>
          </p:txBody>
        </p:sp>
      </p:grpSp>
      <p:sp>
        <p:nvSpPr>
          <p:cNvPr id="8197" name="_s1043"/>
          <p:cNvSpPr>
            <a:spLocks noChangeArrowheads="1"/>
          </p:cNvSpPr>
          <p:nvPr/>
        </p:nvSpPr>
        <p:spPr bwMode="auto">
          <a:xfrm>
            <a:off x="4476750" y="1295400"/>
            <a:ext cx="846138" cy="6096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19000">
                <a:schemeClr val="bg1"/>
              </a:gs>
              <a:gs pos="88000">
                <a:srgbClr val="99CCFF"/>
              </a:gs>
            </a:gsLst>
            <a:path path="rect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4008" tIns="32004" rIns="64008" bIns="32004" anchor="ctr"/>
          <a:lstStyle/>
          <a:p>
            <a:pPr algn="ctr"/>
            <a:r>
              <a:rPr lang="en-US" sz="1300" dirty="0">
                <a:latin typeface="Tahoma" pitchFamily="34" charset="0"/>
              </a:rPr>
              <a:t>Fib(5)</a:t>
            </a:r>
          </a:p>
        </p:txBody>
      </p:sp>
      <p:sp>
        <p:nvSpPr>
          <p:cNvPr id="8199" name="Line 46"/>
          <p:cNvSpPr>
            <a:spLocks noChangeShapeType="1"/>
          </p:cNvSpPr>
          <p:nvPr/>
        </p:nvSpPr>
        <p:spPr bwMode="auto">
          <a:xfrm flipH="1">
            <a:off x="3536950" y="1905000"/>
            <a:ext cx="109220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8200" name="Line 47"/>
          <p:cNvSpPr>
            <a:spLocks noChangeShapeType="1"/>
          </p:cNvSpPr>
          <p:nvPr/>
        </p:nvSpPr>
        <p:spPr bwMode="auto">
          <a:xfrm>
            <a:off x="5086350" y="1905000"/>
            <a:ext cx="1042988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38" name="Group 37"/>
          <p:cNvGrpSpPr/>
          <p:nvPr/>
        </p:nvGrpSpPr>
        <p:grpSpPr>
          <a:xfrm>
            <a:off x="5710238" y="2016125"/>
            <a:ext cx="1833562" cy="3321050"/>
            <a:chOff x="5710238" y="2016125"/>
            <a:chExt cx="1833562" cy="3321050"/>
          </a:xfrm>
        </p:grpSpPr>
        <p:sp>
          <p:nvSpPr>
            <p:cNvPr id="8198" name="_s1043"/>
            <p:cNvSpPr>
              <a:spLocks noChangeArrowheads="1"/>
            </p:cNvSpPr>
            <p:nvPr/>
          </p:nvSpPr>
          <p:spPr bwMode="auto">
            <a:xfrm>
              <a:off x="6129338" y="2016125"/>
              <a:ext cx="846137" cy="609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Fib(3)</a:t>
              </a:r>
            </a:p>
          </p:txBody>
        </p:sp>
        <p:cxnSp>
          <p:nvCxnSpPr>
            <p:cNvPr id="8201" name="_s1028"/>
            <p:cNvCxnSpPr>
              <a:cxnSpLocks noChangeShapeType="1"/>
              <a:endCxn id="8205" idx="2"/>
            </p:cNvCxnSpPr>
            <p:nvPr/>
          </p:nvCxnSpPr>
          <p:spPr bwMode="auto">
            <a:xfrm rot="10800000">
              <a:off x="6134100" y="3513138"/>
              <a:ext cx="139700" cy="1520825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2" name="_s1029"/>
            <p:cNvCxnSpPr>
              <a:cxnSpLocks noChangeShapeType="1"/>
              <a:stCxn id="8207" idx="1"/>
              <a:endCxn id="8205" idx="2"/>
            </p:cNvCxnSpPr>
            <p:nvPr/>
          </p:nvCxnSpPr>
          <p:spPr bwMode="auto">
            <a:xfrm rot="10800000">
              <a:off x="6134100" y="3513138"/>
              <a:ext cx="139700" cy="608012"/>
            </a:xfrm>
            <a:prstGeom prst="bentConnector2">
              <a:avLst/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3" name="_s1032"/>
            <p:cNvCxnSpPr>
              <a:cxnSpLocks noChangeShapeType="1"/>
              <a:stCxn id="8206" idx="0"/>
            </p:cNvCxnSpPr>
            <p:nvPr/>
          </p:nvCxnSpPr>
          <p:spPr bwMode="auto">
            <a:xfrm rot="5400000" flipH="1">
              <a:off x="6723062" y="2508251"/>
              <a:ext cx="303213" cy="493712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_s1033"/>
            <p:cNvCxnSpPr>
              <a:cxnSpLocks noChangeShapeType="1"/>
              <a:stCxn id="8205" idx="0"/>
            </p:cNvCxnSpPr>
            <p:nvPr/>
          </p:nvCxnSpPr>
          <p:spPr bwMode="auto">
            <a:xfrm rot="-5400000">
              <a:off x="6229350" y="2508250"/>
              <a:ext cx="303213" cy="493713"/>
            </a:xfrm>
            <a:prstGeom prst="bentConnector3">
              <a:avLst>
                <a:gd name="adj1" fmla="val 37694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5" name="_s1039"/>
            <p:cNvSpPr>
              <a:spLocks noChangeArrowheads="1"/>
            </p:cNvSpPr>
            <p:nvPr/>
          </p:nvSpPr>
          <p:spPr bwMode="auto">
            <a:xfrm>
              <a:off x="5710238" y="2906713"/>
              <a:ext cx="846137" cy="6064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Fib(2)</a:t>
              </a:r>
            </a:p>
          </p:txBody>
        </p:sp>
        <p:sp>
          <p:nvSpPr>
            <p:cNvPr id="8206" name="_s1040"/>
            <p:cNvSpPr>
              <a:spLocks noChangeArrowheads="1"/>
            </p:cNvSpPr>
            <p:nvPr/>
          </p:nvSpPr>
          <p:spPr bwMode="auto">
            <a:xfrm>
              <a:off x="6697663" y="2906713"/>
              <a:ext cx="846137" cy="6064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07" name="_s1043"/>
            <p:cNvSpPr>
              <a:spLocks noChangeArrowheads="1"/>
            </p:cNvSpPr>
            <p:nvPr/>
          </p:nvSpPr>
          <p:spPr bwMode="auto">
            <a:xfrm>
              <a:off x="6273800" y="3816350"/>
              <a:ext cx="830263" cy="609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Fib(1)</a:t>
              </a:r>
            </a:p>
          </p:txBody>
        </p:sp>
        <p:sp>
          <p:nvSpPr>
            <p:cNvPr id="8208" name="_s1044"/>
            <p:cNvSpPr>
              <a:spLocks noChangeArrowheads="1"/>
            </p:cNvSpPr>
            <p:nvPr/>
          </p:nvSpPr>
          <p:spPr bwMode="auto">
            <a:xfrm>
              <a:off x="6332538" y="4729163"/>
              <a:ext cx="831850" cy="60801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19000">
                  <a:schemeClr val="bg1"/>
                </a:gs>
                <a:gs pos="88000">
                  <a:srgbClr val="99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64008" tIns="32004" rIns="64008" bIns="32004" anchor="ctr"/>
            <a:lstStyle/>
            <a:p>
              <a:pPr algn="ctr"/>
              <a:r>
                <a:rPr lang="en-US" sz="1300" dirty="0">
                  <a:latin typeface="Tahoma" pitchFamily="34" charset="0"/>
                </a:rPr>
                <a:t>Fib(0)</a:t>
              </a:r>
            </a:p>
          </p:txBody>
        </p:sp>
      </p:grpSp>
      <p:grpSp>
        <p:nvGrpSpPr>
          <p:cNvPr id="37" name="קבוצה 36"/>
          <p:cNvGrpSpPr/>
          <p:nvPr/>
        </p:nvGrpSpPr>
        <p:grpSpPr>
          <a:xfrm>
            <a:off x="304800" y="1600200"/>
            <a:ext cx="7543800" cy="4876800"/>
            <a:chOff x="304800" y="1600200"/>
            <a:chExt cx="7543800" cy="4876800"/>
          </a:xfrm>
        </p:grpSpPr>
        <p:sp>
          <p:nvSpPr>
            <p:cNvPr id="34" name="אליפסה 33"/>
            <p:cNvSpPr/>
            <p:nvPr/>
          </p:nvSpPr>
          <p:spPr bwMode="auto">
            <a:xfrm>
              <a:off x="914400" y="2743200"/>
              <a:ext cx="2362200" cy="37338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אליפסה 34"/>
            <p:cNvSpPr/>
            <p:nvPr/>
          </p:nvSpPr>
          <p:spPr bwMode="auto">
            <a:xfrm>
              <a:off x="5486400" y="1752600"/>
              <a:ext cx="2362200" cy="37338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" y="1600200"/>
              <a:ext cx="1752600" cy="9233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Example: redundant calculations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4EB9771-39D4-4B1A-9425-BA405D59DB77}"/>
              </a:ext>
            </a:extLst>
          </p:cNvPr>
          <p:cNvSpPr/>
          <p:nvPr/>
        </p:nvSpPr>
        <p:spPr bwMode="auto">
          <a:xfrm rot="20342615">
            <a:off x="1001667" y="3581455"/>
            <a:ext cx="1786571" cy="2821781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8073B7-FD13-44E2-A654-E3447F430CF0}"/>
              </a:ext>
            </a:extLst>
          </p:cNvPr>
          <p:cNvSpPr/>
          <p:nvPr/>
        </p:nvSpPr>
        <p:spPr bwMode="auto">
          <a:xfrm>
            <a:off x="3110597" y="2848769"/>
            <a:ext cx="2071003" cy="1951831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80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9420DB-3EE5-3B49-B1DF-D2F0E7C94329}"/>
              </a:ext>
            </a:extLst>
          </p:cNvPr>
          <p:cNvGrpSpPr/>
          <p:nvPr/>
        </p:nvGrpSpPr>
        <p:grpSpPr>
          <a:xfrm>
            <a:off x="1210210" y="1855821"/>
            <a:ext cx="7924800" cy="4423728"/>
            <a:chOff x="762000" y="1675434"/>
            <a:chExt cx="7924800" cy="4423728"/>
          </a:xfrm>
        </p:grpSpPr>
        <p:sp>
          <p:nvSpPr>
            <p:cNvPr id="48" name="Arc 47"/>
            <p:cNvSpPr/>
            <p:nvPr/>
          </p:nvSpPr>
          <p:spPr bwMode="auto">
            <a:xfrm rot="15961135" flipV="1">
              <a:off x="6749015" y="3264718"/>
              <a:ext cx="1330800" cy="1328441"/>
            </a:xfrm>
            <a:prstGeom prst="arc">
              <a:avLst>
                <a:gd name="adj1" fmla="val 12471884"/>
                <a:gd name="adj2" fmla="val 19547708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4214156145">
                    <a:custGeom>
                      <a:avLst/>
                      <a:gdLst>
                        <a:gd name="connsiteX0" fmla="*/ 58056 w 1330800"/>
                        <a:gd name="connsiteY0" fmla="*/ 392874 h 1328441"/>
                        <a:gd name="connsiteX1" fmla="*/ 606753 w 1330800"/>
                        <a:gd name="connsiteY1" fmla="*/ 2585 h 1328441"/>
                        <a:gd name="connsiteX2" fmla="*/ 1215399 w 1330800"/>
                        <a:gd name="connsiteY2" fmla="*/ 290374 h 1328441"/>
                        <a:gd name="connsiteX3" fmla="*/ 665400 w 1330800"/>
                        <a:gd name="connsiteY3" fmla="*/ 664221 h 1328441"/>
                        <a:gd name="connsiteX4" fmla="*/ 58056 w 1330800"/>
                        <a:gd name="connsiteY4" fmla="*/ 392874 h 1328441"/>
                        <a:gd name="connsiteX0" fmla="*/ 58056 w 1330800"/>
                        <a:gd name="connsiteY0" fmla="*/ 392874 h 1328441"/>
                        <a:gd name="connsiteX1" fmla="*/ 606753 w 1330800"/>
                        <a:gd name="connsiteY1" fmla="*/ 2585 h 1328441"/>
                        <a:gd name="connsiteX2" fmla="*/ 1215399 w 1330800"/>
                        <a:gd name="connsiteY2" fmla="*/ 290374 h 13284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30800" h="1328441" stroke="0" extrusionOk="0">
                          <a:moveTo>
                            <a:pt x="58056" y="392874"/>
                          </a:moveTo>
                          <a:cubicBezTo>
                            <a:pt x="136398" y="207795"/>
                            <a:pt x="354860" y="17416"/>
                            <a:pt x="606753" y="2585"/>
                          </a:cubicBezTo>
                          <a:cubicBezTo>
                            <a:pt x="879961" y="-14757"/>
                            <a:pt x="1088004" y="88276"/>
                            <a:pt x="1215399" y="290374"/>
                          </a:cubicBezTo>
                          <a:cubicBezTo>
                            <a:pt x="1074712" y="354963"/>
                            <a:pt x="796928" y="537656"/>
                            <a:pt x="665400" y="664221"/>
                          </a:cubicBezTo>
                          <a:cubicBezTo>
                            <a:pt x="515327" y="564434"/>
                            <a:pt x="275216" y="511057"/>
                            <a:pt x="58056" y="392874"/>
                          </a:cubicBezTo>
                          <a:close/>
                        </a:path>
                        <a:path w="1330800" h="1328441" fill="none" extrusionOk="0">
                          <a:moveTo>
                            <a:pt x="58056" y="392874"/>
                          </a:moveTo>
                          <a:cubicBezTo>
                            <a:pt x="99554" y="159658"/>
                            <a:pt x="368237" y="39596"/>
                            <a:pt x="606753" y="2585"/>
                          </a:cubicBezTo>
                          <a:cubicBezTo>
                            <a:pt x="856299" y="-12826"/>
                            <a:pt x="1120944" y="101910"/>
                            <a:pt x="1215399" y="290374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he-IL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91000" y="16754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“ab”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“bc”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5000" y="2666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“bc”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400800" y="2666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“ab”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62000" y="3809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“bc”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14600" y="3809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400800" y="39614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81200" y="5333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“b”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657600" y="5333034"/>
              <a:ext cx="1371600" cy="762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</a:rPr>
                <a:t>x = “a”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y = “”</a:t>
              </a:r>
              <a:endParaRPr kumimoji="0" 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3276600" y="2208834"/>
              <a:ext cx="914400" cy="609600"/>
            </a:xfrm>
            <a:prstGeom prst="straightConnector1">
              <a:avLst/>
            </a:prstGeom>
            <a:noFill/>
            <a:ln w="317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1752600" y="3428034"/>
              <a:ext cx="457200" cy="3810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3048000" y="3428034"/>
              <a:ext cx="304800" cy="3810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endCxn id="18" idx="0"/>
            </p:cNvCxnSpPr>
            <p:nvPr/>
          </p:nvCxnSpPr>
          <p:spPr bwMode="auto">
            <a:xfrm flipH="1">
              <a:off x="2667000" y="4571034"/>
              <a:ext cx="381000" cy="762000"/>
            </a:xfrm>
            <a:prstGeom prst="straightConnector1">
              <a:avLst/>
            </a:prstGeom>
            <a:noFill/>
            <a:ln w="317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581400" y="4571034"/>
              <a:ext cx="381000" cy="7620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562600" y="2208834"/>
              <a:ext cx="838200" cy="533400"/>
            </a:xfrm>
            <a:prstGeom prst="straightConnector1">
              <a:avLst/>
            </a:pr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endCxn id="17" idx="0"/>
            </p:cNvCxnSpPr>
            <p:nvPr/>
          </p:nvCxnSpPr>
          <p:spPr bwMode="auto">
            <a:xfrm>
              <a:off x="7086600" y="3428034"/>
              <a:ext cx="0" cy="533400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Arc 34"/>
            <p:cNvSpPr/>
            <p:nvPr/>
          </p:nvSpPr>
          <p:spPr bwMode="auto">
            <a:xfrm rot="15961135">
              <a:off x="1160549" y="2885076"/>
              <a:ext cx="1665677" cy="1741734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123361764">
                    <a:custGeom>
                      <a:avLst/>
                      <a:gdLst>
                        <a:gd name="connsiteX0" fmla="*/ 832838 w 1665677"/>
                        <a:gd name="connsiteY0" fmla="*/ 0 h 1741734"/>
                        <a:gd name="connsiteX1" fmla="*/ 1665677 w 1665677"/>
                        <a:gd name="connsiteY1" fmla="*/ 870867 h 1741734"/>
                        <a:gd name="connsiteX2" fmla="*/ 1249258 w 1665677"/>
                        <a:gd name="connsiteY2" fmla="*/ 870867 h 1741734"/>
                        <a:gd name="connsiteX3" fmla="*/ 832839 w 1665677"/>
                        <a:gd name="connsiteY3" fmla="*/ 870867 h 1741734"/>
                        <a:gd name="connsiteX4" fmla="*/ 832838 w 1665677"/>
                        <a:gd name="connsiteY4" fmla="*/ 0 h 1741734"/>
                        <a:gd name="connsiteX0" fmla="*/ 832838 w 1665677"/>
                        <a:gd name="connsiteY0" fmla="*/ 0 h 1741734"/>
                        <a:gd name="connsiteX1" fmla="*/ 1665677 w 1665677"/>
                        <a:gd name="connsiteY1" fmla="*/ 870867 h 17417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65677" h="1741734" stroke="0" extrusionOk="0">
                          <a:moveTo>
                            <a:pt x="832838" y="0"/>
                          </a:moveTo>
                          <a:cubicBezTo>
                            <a:pt x="1241863" y="-21512"/>
                            <a:pt x="1569189" y="353921"/>
                            <a:pt x="1665677" y="870867"/>
                          </a:cubicBezTo>
                          <a:cubicBezTo>
                            <a:pt x="1520489" y="876783"/>
                            <a:pt x="1414559" y="869682"/>
                            <a:pt x="1249258" y="870867"/>
                          </a:cubicBezTo>
                          <a:cubicBezTo>
                            <a:pt x="1083957" y="872052"/>
                            <a:pt x="1031876" y="878855"/>
                            <a:pt x="832839" y="870867"/>
                          </a:cubicBezTo>
                          <a:cubicBezTo>
                            <a:pt x="834580" y="611274"/>
                            <a:pt x="791332" y="336862"/>
                            <a:pt x="832838" y="0"/>
                          </a:cubicBezTo>
                          <a:close/>
                        </a:path>
                        <a:path w="1665677" h="1741734" fill="none" extrusionOk="0">
                          <a:moveTo>
                            <a:pt x="832838" y="0"/>
                          </a:moveTo>
                          <a:cubicBezTo>
                            <a:pt x="1378979" y="-32587"/>
                            <a:pt x="1632399" y="446572"/>
                            <a:pt x="1665677" y="87086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2970834"/>
              <a:ext cx="609600" cy="38100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37" name="Arc 36"/>
            <p:cNvSpPr/>
            <p:nvPr/>
          </p:nvSpPr>
          <p:spPr bwMode="auto">
            <a:xfrm rot="15961135">
              <a:off x="2002158" y="4587331"/>
              <a:ext cx="1612210" cy="1411451"/>
            </a:xfrm>
            <a:prstGeom prst="arc">
              <a:avLst>
                <a:gd name="adj1" fmla="val 16257853"/>
                <a:gd name="adj2" fmla="val 20737752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4125097465">
                    <a:custGeom>
                      <a:avLst/>
                      <a:gdLst>
                        <a:gd name="connsiteX0" fmla="*/ 817981 w 1612210"/>
                        <a:gd name="connsiteY0" fmla="*/ 77 h 1411451"/>
                        <a:gd name="connsiteX1" fmla="*/ 1579759 w 1612210"/>
                        <a:gd name="connsiteY1" fmla="*/ 507506 h 1411451"/>
                        <a:gd name="connsiteX2" fmla="*/ 1208405 w 1612210"/>
                        <a:gd name="connsiteY2" fmla="*/ 602652 h 1411451"/>
                        <a:gd name="connsiteX3" fmla="*/ 806105 w 1612210"/>
                        <a:gd name="connsiteY3" fmla="*/ 705726 h 1411451"/>
                        <a:gd name="connsiteX4" fmla="*/ 812043 w 1612210"/>
                        <a:gd name="connsiteY4" fmla="*/ 352902 h 1411451"/>
                        <a:gd name="connsiteX5" fmla="*/ 817981 w 1612210"/>
                        <a:gd name="connsiteY5" fmla="*/ 77 h 1411451"/>
                        <a:gd name="connsiteX0" fmla="*/ 817981 w 1612210"/>
                        <a:gd name="connsiteY0" fmla="*/ 77 h 1411451"/>
                        <a:gd name="connsiteX1" fmla="*/ 1579759 w 1612210"/>
                        <a:gd name="connsiteY1" fmla="*/ 507506 h 1411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12210" h="1411451" stroke="0" extrusionOk="0">
                          <a:moveTo>
                            <a:pt x="817981" y="77"/>
                          </a:moveTo>
                          <a:cubicBezTo>
                            <a:pt x="1163144" y="2053"/>
                            <a:pt x="1513530" y="197109"/>
                            <a:pt x="1579759" y="507506"/>
                          </a:cubicBezTo>
                          <a:cubicBezTo>
                            <a:pt x="1425577" y="557690"/>
                            <a:pt x="1357440" y="565231"/>
                            <a:pt x="1208405" y="602652"/>
                          </a:cubicBezTo>
                          <a:cubicBezTo>
                            <a:pt x="1059370" y="640072"/>
                            <a:pt x="904505" y="679884"/>
                            <a:pt x="806105" y="705726"/>
                          </a:cubicBezTo>
                          <a:cubicBezTo>
                            <a:pt x="813870" y="608176"/>
                            <a:pt x="802652" y="442461"/>
                            <a:pt x="812043" y="352902"/>
                          </a:cubicBezTo>
                          <a:cubicBezTo>
                            <a:pt x="821434" y="263343"/>
                            <a:pt x="805807" y="143697"/>
                            <a:pt x="817981" y="77"/>
                          </a:cubicBezTo>
                          <a:close/>
                        </a:path>
                        <a:path w="1612210" h="1411451" fill="none" extrusionOk="0">
                          <a:moveTo>
                            <a:pt x="817981" y="77"/>
                          </a:moveTo>
                          <a:cubicBezTo>
                            <a:pt x="1155176" y="-6656"/>
                            <a:pt x="1507195" y="256537"/>
                            <a:pt x="1579759" y="50750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38" name="Arc 37"/>
            <p:cNvSpPr/>
            <p:nvPr/>
          </p:nvSpPr>
          <p:spPr bwMode="auto">
            <a:xfrm rot="15961135">
              <a:off x="3268430" y="1474930"/>
              <a:ext cx="1525271" cy="2229808"/>
            </a:xfrm>
            <a:prstGeom prst="arc">
              <a:avLst>
                <a:gd name="adj1" fmla="val 16200000"/>
                <a:gd name="adj2" fmla="val 994747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981765707">
                    <a:custGeom>
                      <a:avLst/>
                      <a:gdLst>
                        <a:gd name="connsiteX0" fmla="*/ 762635 w 1525271"/>
                        <a:gd name="connsiteY0" fmla="*/ 0 h 2229808"/>
                        <a:gd name="connsiteX1" fmla="*/ 1442002 w 1525271"/>
                        <a:gd name="connsiteY1" fmla="*/ 608327 h 2229808"/>
                        <a:gd name="connsiteX2" fmla="*/ 1509932 w 1525271"/>
                        <a:gd name="connsiteY2" fmla="*/ 1337387 h 2229808"/>
                        <a:gd name="connsiteX3" fmla="*/ 1151230 w 1525271"/>
                        <a:gd name="connsiteY3" fmla="*/ 1230595 h 2229808"/>
                        <a:gd name="connsiteX4" fmla="*/ 762636 w 1525271"/>
                        <a:gd name="connsiteY4" fmla="*/ 1114904 h 2229808"/>
                        <a:gd name="connsiteX5" fmla="*/ 762635 w 1525271"/>
                        <a:gd name="connsiteY5" fmla="*/ 0 h 2229808"/>
                        <a:gd name="connsiteX0" fmla="*/ 762635 w 1525271"/>
                        <a:gd name="connsiteY0" fmla="*/ 0 h 2229808"/>
                        <a:gd name="connsiteX1" fmla="*/ 1442002 w 1525271"/>
                        <a:gd name="connsiteY1" fmla="*/ 608327 h 2229808"/>
                        <a:gd name="connsiteX2" fmla="*/ 1509932 w 1525271"/>
                        <a:gd name="connsiteY2" fmla="*/ 1337387 h 222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25271" h="2229808" stroke="0" extrusionOk="0">
                          <a:moveTo>
                            <a:pt x="762635" y="0"/>
                          </a:moveTo>
                          <a:cubicBezTo>
                            <a:pt x="1007548" y="73250"/>
                            <a:pt x="1298144" y="229388"/>
                            <a:pt x="1442002" y="608327"/>
                          </a:cubicBezTo>
                          <a:cubicBezTo>
                            <a:pt x="1581367" y="824111"/>
                            <a:pt x="1527215" y="1121386"/>
                            <a:pt x="1509932" y="1337387"/>
                          </a:cubicBezTo>
                          <a:cubicBezTo>
                            <a:pt x="1371930" y="1277723"/>
                            <a:pt x="1279332" y="1269548"/>
                            <a:pt x="1151230" y="1230595"/>
                          </a:cubicBezTo>
                          <a:cubicBezTo>
                            <a:pt x="1023128" y="1191642"/>
                            <a:pt x="919399" y="1172555"/>
                            <a:pt x="762636" y="1114904"/>
                          </a:cubicBezTo>
                          <a:cubicBezTo>
                            <a:pt x="813139" y="695268"/>
                            <a:pt x="799074" y="374040"/>
                            <a:pt x="762635" y="0"/>
                          </a:cubicBezTo>
                          <a:close/>
                        </a:path>
                        <a:path w="1525271" h="2229808" fill="none" extrusionOk="0">
                          <a:moveTo>
                            <a:pt x="762635" y="0"/>
                          </a:moveTo>
                          <a:cubicBezTo>
                            <a:pt x="1055935" y="11344"/>
                            <a:pt x="1246413" y="233603"/>
                            <a:pt x="1442002" y="608327"/>
                          </a:cubicBezTo>
                          <a:cubicBezTo>
                            <a:pt x="1576787" y="841280"/>
                            <a:pt x="1518922" y="1078514"/>
                            <a:pt x="1509932" y="133738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he-IL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48758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2" name="Arc 41"/>
            <p:cNvSpPr/>
            <p:nvPr/>
          </p:nvSpPr>
          <p:spPr bwMode="auto">
            <a:xfrm rot="15961135" flipV="1">
              <a:off x="2872667" y="4473359"/>
              <a:ext cx="1612210" cy="1610698"/>
            </a:xfrm>
            <a:prstGeom prst="arc">
              <a:avLst>
                <a:gd name="adj1" fmla="val 15653413"/>
                <a:gd name="adj2" fmla="val 20737752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1238651520">
                    <a:custGeom>
                      <a:avLst/>
                      <a:gdLst>
                        <a:gd name="connsiteX0" fmla="*/ 678594 w 1612210"/>
                        <a:gd name="connsiteY0" fmla="*/ 10139 h 1610698"/>
                        <a:gd name="connsiteX1" fmla="*/ 1586942 w 1612210"/>
                        <a:gd name="connsiteY1" fmla="*/ 605288 h 1610698"/>
                        <a:gd name="connsiteX2" fmla="*/ 1219949 w 1612210"/>
                        <a:gd name="connsiteY2" fmla="*/ 699317 h 1610698"/>
                        <a:gd name="connsiteX3" fmla="*/ 806105 w 1612210"/>
                        <a:gd name="connsiteY3" fmla="*/ 805349 h 1610698"/>
                        <a:gd name="connsiteX4" fmla="*/ 744900 w 1612210"/>
                        <a:gd name="connsiteY4" fmla="*/ 423648 h 1610698"/>
                        <a:gd name="connsiteX5" fmla="*/ 678594 w 1612210"/>
                        <a:gd name="connsiteY5" fmla="*/ 10139 h 1610698"/>
                        <a:gd name="connsiteX0" fmla="*/ 678594 w 1612210"/>
                        <a:gd name="connsiteY0" fmla="*/ 10139 h 1610698"/>
                        <a:gd name="connsiteX1" fmla="*/ 1586942 w 1612210"/>
                        <a:gd name="connsiteY1" fmla="*/ 605288 h 16106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12210" h="1610698" stroke="0" extrusionOk="0">
                          <a:moveTo>
                            <a:pt x="678594" y="10139"/>
                          </a:moveTo>
                          <a:cubicBezTo>
                            <a:pt x="1095645" y="-68184"/>
                            <a:pt x="1499817" y="120174"/>
                            <a:pt x="1586942" y="605288"/>
                          </a:cubicBezTo>
                          <a:cubicBezTo>
                            <a:pt x="1443928" y="629081"/>
                            <a:pt x="1313692" y="656602"/>
                            <a:pt x="1219949" y="699317"/>
                          </a:cubicBezTo>
                          <a:cubicBezTo>
                            <a:pt x="1126206" y="742031"/>
                            <a:pt x="898043" y="789966"/>
                            <a:pt x="806105" y="805349"/>
                          </a:cubicBezTo>
                          <a:cubicBezTo>
                            <a:pt x="799293" y="703013"/>
                            <a:pt x="752770" y="580846"/>
                            <a:pt x="744900" y="423648"/>
                          </a:cubicBezTo>
                          <a:cubicBezTo>
                            <a:pt x="737029" y="266450"/>
                            <a:pt x="713775" y="122839"/>
                            <a:pt x="678594" y="10139"/>
                          </a:cubicBezTo>
                          <a:close/>
                        </a:path>
                        <a:path w="1612210" h="1610698" fill="none" extrusionOk="0">
                          <a:moveTo>
                            <a:pt x="678594" y="10139"/>
                          </a:moveTo>
                          <a:cubicBezTo>
                            <a:pt x="1063983" y="-155774"/>
                            <a:pt x="1554713" y="195070"/>
                            <a:pt x="1586942" y="6052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9600" y="47234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4" name="Arc 43"/>
            <p:cNvSpPr/>
            <p:nvPr/>
          </p:nvSpPr>
          <p:spPr bwMode="auto">
            <a:xfrm rot="15961135" flipV="1">
              <a:off x="2271672" y="3250419"/>
              <a:ext cx="1612210" cy="1475183"/>
            </a:xfrm>
            <a:prstGeom prst="arc">
              <a:avLst>
                <a:gd name="adj1" fmla="val 16786156"/>
                <a:gd name="adj2" fmla="val 20737752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</a:ln>
            <a:effectLst/>
          </p:spPr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1400" y="31232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1800" y="1763302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77200" y="36566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0</a:t>
              </a:r>
              <a:endParaRPr lang="he-IL" dirty="0"/>
            </a:p>
          </p:txBody>
        </p:sp>
        <p:sp>
          <p:nvSpPr>
            <p:cNvPr id="50" name="Arc 49"/>
            <p:cNvSpPr/>
            <p:nvPr/>
          </p:nvSpPr>
          <p:spPr bwMode="auto">
            <a:xfrm rot="15961135" flipV="1">
              <a:off x="4769269" y="1609162"/>
              <a:ext cx="1739060" cy="2170499"/>
            </a:xfrm>
            <a:prstGeom prst="arc">
              <a:avLst>
                <a:gd name="adj1" fmla="val 15982679"/>
                <a:gd name="adj2" fmla="val 145641"/>
              </a:avLst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801047 w 1739060"/>
                        <a:gd name="connsiteY0" fmla="*/ 3371 h 2170499"/>
                        <a:gd name="connsiteX1" fmla="*/ 1542534 w 1739060"/>
                        <a:gd name="connsiteY1" fmla="*/ 398065 h 2170499"/>
                        <a:gd name="connsiteX2" fmla="*/ 1738560 w 1739060"/>
                        <a:gd name="connsiteY2" fmla="*/ 1122088 h 2170499"/>
                        <a:gd name="connsiteX3" fmla="*/ 1286664 w 1739060"/>
                        <a:gd name="connsiteY3" fmla="*/ 1102932 h 2170499"/>
                        <a:gd name="connsiteX4" fmla="*/ 869530 w 1739060"/>
                        <a:gd name="connsiteY4" fmla="*/ 1085250 h 2170499"/>
                        <a:gd name="connsiteX5" fmla="*/ 836658 w 1739060"/>
                        <a:gd name="connsiteY5" fmla="*/ 565948 h 2170499"/>
                        <a:gd name="connsiteX6" fmla="*/ 801047 w 1739060"/>
                        <a:gd name="connsiteY6" fmla="*/ 3371 h 2170499"/>
                        <a:gd name="connsiteX0" fmla="*/ 801047 w 1739060"/>
                        <a:gd name="connsiteY0" fmla="*/ 3371 h 2170499"/>
                        <a:gd name="connsiteX1" fmla="*/ 1542534 w 1739060"/>
                        <a:gd name="connsiteY1" fmla="*/ 398065 h 2170499"/>
                        <a:gd name="connsiteX2" fmla="*/ 1738560 w 1739060"/>
                        <a:gd name="connsiteY2" fmla="*/ 1122088 h 2170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39060" h="2170499" stroke="0" extrusionOk="0">
                          <a:moveTo>
                            <a:pt x="801047" y="3371"/>
                          </a:moveTo>
                          <a:cubicBezTo>
                            <a:pt x="1019737" y="-64951"/>
                            <a:pt x="1298895" y="146547"/>
                            <a:pt x="1542534" y="398065"/>
                          </a:cubicBezTo>
                          <a:cubicBezTo>
                            <a:pt x="1696934" y="606154"/>
                            <a:pt x="1692623" y="860753"/>
                            <a:pt x="1738560" y="1122088"/>
                          </a:cubicBezTo>
                          <a:cubicBezTo>
                            <a:pt x="1533795" y="1107917"/>
                            <a:pt x="1381308" y="1097795"/>
                            <a:pt x="1286664" y="1102932"/>
                          </a:cubicBezTo>
                          <a:cubicBezTo>
                            <a:pt x="1192020" y="1108070"/>
                            <a:pt x="1010787" y="1085865"/>
                            <a:pt x="869530" y="1085250"/>
                          </a:cubicBezTo>
                          <a:cubicBezTo>
                            <a:pt x="839537" y="832452"/>
                            <a:pt x="865551" y="676559"/>
                            <a:pt x="836658" y="565948"/>
                          </a:cubicBezTo>
                          <a:cubicBezTo>
                            <a:pt x="807765" y="455337"/>
                            <a:pt x="799827" y="126622"/>
                            <a:pt x="801047" y="3371"/>
                          </a:cubicBezTo>
                          <a:close/>
                        </a:path>
                        <a:path w="1739060" h="2170499" fill="none" extrusionOk="0">
                          <a:moveTo>
                            <a:pt x="801047" y="3371"/>
                          </a:moveTo>
                          <a:cubicBezTo>
                            <a:pt x="1078347" y="-88974"/>
                            <a:pt x="1330463" y="166806"/>
                            <a:pt x="1542534" y="398065"/>
                          </a:cubicBezTo>
                          <a:cubicBezTo>
                            <a:pt x="1727254" y="630422"/>
                            <a:pt x="1807427" y="873902"/>
                            <a:pt x="1738560" y="1122088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1" anchor="ctr"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he-IL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00800" y="1751634"/>
              <a:ext cx="6096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1</a:t>
              </a:r>
              <a:endParaRPr lang="he-IL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89DEB2-5583-3344-B24C-7F1BC2F31286}"/>
              </a:ext>
            </a:extLst>
          </p:cNvPr>
          <p:cNvGrpSpPr/>
          <p:nvPr/>
        </p:nvGrpSpPr>
        <p:grpSpPr>
          <a:xfrm>
            <a:off x="652911" y="1143000"/>
            <a:ext cx="2242690" cy="867850"/>
            <a:chOff x="652911" y="1143000"/>
            <a:chExt cx="2242690" cy="8678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8AF9EE-EC6C-7C40-97C4-E0886F44C29C}"/>
                </a:ext>
              </a:extLst>
            </p:cNvPr>
            <p:cNvSpPr txBox="1"/>
            <p:nvPr/>
          </p:nvSpPr>
          <p:spPr>
            <a:xfrm>
              <a:off x="1371601" y="1164464"/>
              <a:ext cx="1524000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recursive calls</a:t>
              </a:r>
            </a:p>
            <a:p>
              <a:endParaRPr lang="en-US" sz="600" dirty="0"/>
            </a:p>
            <a:p>
              <a:r>
                <a:rPr lang="en-US" sz="1600" dirty="0"/>
                <a:t>returned value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ABFCC1-0818-6443-BF6A-0776FE7C44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2" y="1855426"/>
              <a:ext cx="60959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lgDashDot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176071A-E761-9141-90EA-0E9C000D33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3" y="1143000"/>
              <a:ext cx="609599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E52965-96B4-2F4A-B936-12BBA11C60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3" y="1332742"/>
              <a:ext cx="609599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C22CE65-ECE9-DE4E-A221-400801B184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911" y="1524000"/>
              <a:ext cx="609599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091292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Recursion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38AD91FF-8B41-4B3A-9465-28A4FD2D311F}" type="slidenum">
              <a:rPr lang="he-IL" altLang="en-US" smtClean="0"/>
              <a:pPr algn="l" eaLnBrk="1" hangingPunct="1"/>
              <a:t>81</a:t>
            </a:fld>
            <a:endParaRPr lang="he-IL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458200" cy="529431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Check if either sequence is empty: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(x) == 0 </a:t>
            </a:r>
            <a:r>
              <a:rPr lang="en-US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(y) == 0: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#Step: Build solution from shorter sequences: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x[-1] == y[-1]: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lcs_rec(x[:-1],y[:-1]) + 1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(lcs_rec(x[:-1],y), lcs_rec(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[:-1]))</a:t>
            </a:r>
          </a:p>
        </p:txBody>
      </p:sp>
    </p:spTree>
    <p:extLst>
      <p:ext uri="{BB962C8B-B14F-4D97-AF65-F5344CB8AC3E}">
        <p14:creationId xmlns:p14="http://schemas.microsoft.com/office/powerpoint/2010/main" val="2065183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Wasteful Recursion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DA380984-4DE2-4E0F-AD28-B6B0AA1FF104}" type="slidenum">
              <a:rPr lang="he-IL" altLang="en-US" smtClean="0"/>
              <a:pPr algn="l" eaLnBrk="1" hangingPunct="1"/>
              <a:t>82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5750" cy="502920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lcs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('MAN', 'PIG')</a:t>
            </a:r>
          </a:p>
          <a:p>
            <a:pPr>
              <a:buFontTx/>
              <a:buNone/>
              <a:defRPr/>
            </a:pPr>
            <a:endParaRPr lang="en-US"/>
          </a:p>
          <a:p>
            <a:pPr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Count the number of calls with different parameters:</a:t>
            </a:r>
          </a:p>
          <a:p>
            <a:pPr marL="0" indent="0">
              <a:buFontTx/>
              <a:buNone/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(1, ('',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'P'))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(1, ('MAN', 'PIG'))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(2, ('MA',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('M', 'PI'))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('MA', ''))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(3, ('MA', 'P'))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(6, ('', 'P'))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(6, ('M', ''))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(6, ('M', 'P'))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24 redundant calls!</a:t>
            </a:r>
          </a:p>
        </p:txBody>
      </p:sp>
      <p:pic>
        <p:nvPicPr>
          <p:cNvPr id="22533" name="Picture 2" descr="Pascal's triangle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636838"/>
            <a:ext cx="2476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316413" y="4983163"/>
            <a:ext cx="457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7030A0"/>
                </a:solidFill>
                <a:hlinkClick r:id="rId4"/>
              </a:rPr>
              <a:t>http://wordaligned.org/articles/longest-common-subsequence</a:t>
            </a:r>
            <a:endParaRPr lang="en-US" altLang="en-US" sz="1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266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Wasteful Recursion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D0BBF054-3EA2-4405-8F72-221F6D14E1EE}" type="slidenum">
              <a:rPr lang="he-IL" altLang="en-US" smtClean="0"/>
              <a:pPr algn="l" eaLnBrk="1" hangingPunct="1"/>
              <a:t>83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667750" cy="5181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When comparing longer sequences with a small number of letters the problem is worse</a:t>
            </a:r>
          </a:p>
          <a:p>
            <a:pPr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For example, DNA sequences are composed of A, G, T and C, and are long</a:t>
            </a:r>
          </a:p>
          <a:p>
            <a:pPr>
              <a:defRPr/>
            </a:pPr>
            <a:r>
              <a:rPr lang="en-US" sz="3000" err="1">
                <a:latin typeface="Times New Roman" pitchFamily="18" charset="0"/>
                <a:cs typeface="Times New Roman" pitchFamily="18" charset="0"/>
              </a:rPr>
              <a:t>lcs</a:t>
            </a:r>
            <a:r>
              <a:rPr lang="en-US" sz="3000">
                <a:latin typeface="Times New Roman" pitchFamily="18" charset="0"/>
                <a:cs typeface="Times New Roman" pitchFamily="18" charset="0"/>
              </a:rPr>
              <a:t>('ACCGGTCGAGTGCGCGGAAGCCGGCCGAA', 'GTCGTTCGGAATGCCGTTGCTCTGTAAA') </a:t>
            </a:r>
          </a:p>
          <a:p>
            <a:pPr>
              <a:buFontTx/>
              <a:buNone/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gives an absurd:</a:t>
            </a:r>
          </a:p>
          <a:p>
            <a:pPr marL="0" indent="0">
              <a:buFontTx/>
              <a:buNone/>
              <a:defRPr/>
            </a:pPr>
            <a:r>
              <a:rPr lang="en-US" sz="3000">
                <a:latin typeface="Times New Roman" pitchFamily="18" charset="0"/>
                <a:cs typeface="Times New Roman" pitchFamily="18" charset="0"/>
              </a:rPr>
              <a:t>(('', 'GT'), 13,182,769 times)</a:t>
            </a:r>
            <a:br>
              <a:rPr lang="en-US" sz="3000">
                <a:latin typeface="Times New Roman" pitchFamily="18" charset="0"/>
                <a:cs typeface="Times New Roman" pitchFamily="18" charset="0"/>
              </a:rPr>
            </a:br>
            <a:r>
              <a:rPr lang="en-US" sz="3000">
                <a:latin typeface="Times New Roman" pitchFamily="18" charset="0"/>
                <a:cs typeface="Times New Roman" pitchFamily="18" charset="0"/>
              </a:rPr>
              <a:t>(('A', 'G'), 24,853,152, times)</a:t>
            </a:r>
            <a:br>
              <a:rPr lang="en-US" sz="3000">
                <a:latin typeface="Times New Roman" pitchFamily="18" charset="0"/>
                <a:cs typeface="Times New Roman" pitchFamily="18" charset="0"/>
              </a:rPr>
            </a:br>
            <a:r>
              <a:rPr lang="en-US" sz="3000">
                <a:latin typeface="Times New Roman" pitchFamily="18" charset="0"/>
                <a:cs typeface="Times New Roman" pitchFamily="18" charset="0"/>
              </a:rPr>
              <a:t>etc…</a:t>
            </a:r>
          </a:p>
          <a:p>
            <a:pPr marL="0" indent="0">
              <a:buFontTx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://blog.oncofertility.northwestern.edu/wp-content/uploads/2010/07/DNA-seque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038600"/>
            <a:ext cx="3006725" cy="2012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257800" y="6019800"/>
            <a:ext cx="354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/>
              <a:t>http://blog.oncofertility.northwestern.edu/wp-content/uploads/2010/07/DNA-sequence.jpg</a:t>
            </a:r>
          </a:p>
        </p:txBody>
      </p:sp>
    </p:spTree>
    <p:extLst>
      <p:ext uri="{BB962C8B-B14F-4D97-AF65-F5344CB8AC3E}">
        <p14:creationId xmlns:p14="http://schemas.microsoft.com/office/powerpoint/2010/main" val="14634551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Times New Roman" pitchFamily="18" charset="0"/>
                <a:cs typeface="Times New Roman" pitchFamily="18" charset="0"/>
              </a:rPr>
              <a:t>Memoization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Saves the Day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F45648E5-49CB-48B6-A68B-5481287989A9}" type="slidenum">
              <a:rPr lang="he-IL" altLang="en-US" smtClean="0"/>
              <a:pPr algn="l" eaLnBrk="1" hangingPunct="1"/>
              <a:t>84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We saw the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overlapping sub problems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emerge – comparing the same sequences over and over again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We saw how we can find the solution from sub problems solutions –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optimal substructure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Therefore, apply </a:t>
            </a:r>
            <a:r>
              <a:rPr lang="en-US" b="1" err="1">
                <a:latin typeface="Times New Roman" pitchFamily="18" charset="0"/>
                <a:cs typeface="Times New Roman" pitchFamily="18" charset="0"/>
              </a:rPr>
              <a:t>memoization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668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386C-5FA5-504E-AE50-E7D91F3B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002F-627E-9242-8573-0A8A7AF1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87935-F1CA-4C2D-9E59-7592375890A0}" type="slidenum">
              <a:rPr lang="ar-SA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7A789-6D1D-D24D-9F9C-91A4FA471D1B}"/>
              </a:ext>
            </a:extLst>
          </p:cNvPr>
          <p:cNvSpPr txBox="1"/>
          <p:nvPr/>
        </p:nvSpPr>
        <p:spPr>
          <a:xfrm>
            <a:off x="317213" y="1564458"/>
            <a:ext cx="7686720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(x, y, mem=None):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(x) == 0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(y) == 0: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mem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mem = {}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(len(x), len(y))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mem: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x[-1] == y[-1]: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mem[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(x[:-1], y[:-1], mem) + 1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mem[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700" dirty="0">
                <a:solidFill>
                  <a:srgbClr val="9420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(x[:-1], y, mem), 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lcs_mem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(x, y[:-1], mem))</a:t>
            </a:r>
          </a:p>
          <a:p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FF9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mem[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mem_key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ECB97-08A5-624C-8FD1-0648870C71C3}"/>
              </a:ext>
            </a:extLst>
          </p:cNvPr>
          <p:cNvSpPr txBox="1"/>
          <p:nvPr/>
        </p:nvSpPr>
        <p:spPr>
          <a:xfrm>
            <a:off x="4253564" y="3503211"/>
            <a:ext cx="31242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7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unique key</a:t>
            </a:r>
            <a:endParaRPr lang="he-IL" sz="1700" dirty="0">
              <a:latin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27A29E-9012-1D45-928B-F68611AD29BB}"/>
              </a:ext>
            </a:extLst>
          </p:cNvPr>
          <p:cNvSpPr/>
          <p:nvPr/>
        </p:nvSpPr>
        <p:spPr bwMode="auto">
          <a:xfrm>
            <a:off x="762000" y="3503211"/>
            <a:ext cx="3276600" cy="68977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8D0E76-E1EA-F94B-A87F-597DA96F4171}"/>
              </a:ext>
            </a:extLst>
          </p:cNvPr>
          <p:cNvSpPr/>
          <p:nvPr/>
        </p:nvSpPr>
        <p:spPr bwMode="auto">
          <a:xfrm>
            <a:off x="6314975" y="5536482"/>
            <a:ext cx="466825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6170FD-3E27-2C4E-86EA-17004981BFCE}"/>
              </a:ext>
            </a:extLst>
          </p:cNvPr>
          <p:cNvSpPr/>
          <p:nvPr/>
        </p:nvSpPr>
        <p:spPr bwMode="auto">
          <a:xfrm>
            <a:off x="7162800" y="5943600"/>
            <a:ext cx="457200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6F1C51D-7AFD-1B40-9B7A-D203DD835C48}"/>
              </a:ext>
            </a:extLst>
          </p:cNvPr>
          <p:cNvSpPr/>
          <p:nvPr/>
        </p:nvSpPr>
        <p:spPr bwMode="auto">
          <a:xfrm>
            <a:off x="6334226" y="4763493"/>
            <a:ext cx="523774" cy="228600"/>
          </a:xfrm>
          <a:prstGeom prst="roundRect">
            <a:avLst/>
          </a:prstGeom>
          <a:solidFill>
            <a:srgbClr val="FFCC66">
              <a:alpha val="10000"/>
            </a:srgbClr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74D08A-9F01-004C-9C4E-59861E343330}"/>
              </a:ext>
            </a:extLst>
          </p:cNvPr>
          <p:cNvSpPr/>
          <p:nvPr/>
        </p:nvSpPr>
        <p:spPr bwMode="auto">
          <a:xfrm>
            <a:off x="1790700" y="4687293"/>
            <a:ext cx="14859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80BD0A-1922-0645-8F63-123AFE378DCB}"/>
              </a:ext>
            </a:extLst>
          </p:cNvPr>
          <p:cNvSpPr/>
          <p:nvPr/>
        </p:nvSpPr>
        <p:spPr bwMode="auto">
          <a:xfrm>
            <a:off x="1790700" y="5486399"/>
            <a:ext cx="1485900" cy="304800"/>
          </a:xfrm>
          <a:prstGeom prst="round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273C4E5-72EB-FA49-B832-5E2B77E5EE36}"/>
              </a:ext>
            </a:extLst>
          </p:cNvPr>
          <p:cNvSpPr/>
          <p:nvPr/>
        </p:nvSpPr>
        <p:spPr bwMode="auto">
          <a:xfrm>
            <a:off x="768207" y="6278562"/>
            <a:ext cx="2508393" cy="304800"/>
          </a:xfrm>
          <a:prstGeom prst="roundRect">
            <a:avLst/>
          </a:prstGeom>
          <a:noFill/>
          <a:ln w="25400" cap="flat" cmpd="sng" algn="ctr">
            <a:solidFill>
              <a:srgbClr val="73C8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43862A8-0FB2-0D45-B981-3EC02EF150EF}"/>
              </a:ext>
            </a:extLst>
          </p:cNvPr>
          <p:cNvSpPr/>
          <p:nvPr/>
        </p:nvSpPr>
        <p:spPr bwMode="auto">
          <a:xfrm>
            <a:off x="2514600" y="1600200"/>
            <a:ext cx="1066800" cy="304800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978989-1493-0F41-969B-F589C25150C3}"/>
              </a:ext>
            </a:extLst>
          </p:cNvPr>
          <p:cNvSpPr/>
          <p:nvPr/>
        </p:nvSpPr>
        <p:spPr bwMode="auto">
          <a:xfrm>
            <a:off x="762000" y="2743200"/>
            <a:ext cx="2057400" cy="726258"/>
          </a:xfrm>
          <a:prstGeom prst="roundRect">
            <a:avLst/>
          </a:prstGeom>
          <a:noFill/>
          <a:ln w="25400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rgbClr val="66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9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“Maximum Recursion Depth Exceeded”</a:t>
            </a: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fld id="{674967A7-9BD3-49FB-B4E0-29D97AF6AB72}" type="slidenum">
              <a:rPr lang="he-IL" altLang="en-US" smtClean="0"/>
              <a:pPr algn="l" eaLnBrk="1" hangingPunct="1"/>
              <a:t>86</a:t>
            </a:fld>
            <a:endParaRPr lang="he-IL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8313" y="1447800"/>
            <a:ext cx="8567737" cy="514985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We want to use our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memoized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LCS algorithm on two long DNA sequences:</a:t>
            </a:r>
          </a:p>
          <a:p>
            <a:pPr marL="0" indent="0">
              <a:buFontTx/>
              <a:buNone/>
              <a:defRPr/>
            </a:pPr>
            <a:endParaRPr lang="en-US" sz="2400">
              <a:solidFill>
                <a:srgbClr val="E6931A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random </a:t>
            </a: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choice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24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	return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choice(</a:t>
            </a:r>
            <a:r>
              <a:rPr lang="en-US" sz="24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'AGCT'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seq1 = </a:t>
            </a:r>
            <a:r>
              <a:rPr lang="en-US" sz="240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([base() </a:t>
            </a: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(10000)])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seq2 = </a:t>
            </a:r>
            <a:r>
              <a:rPr lang="en-US" sz="240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([base() </a:t>
            </a: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(10000)])</a:t>
            </a:r>
          </a:p>
          <a:p>
            <a:pPr marL="0" indent="0">
              <a:buFontTx/>
              <a:buNone/>
              <a:defRPr/>
            </a:pPr>
            <a:r>
              <a:rPr lang="en-US" sz="2400">
                <a:solidFill>
                  <a:srgbClr val="E6931A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lcs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(seq1, seq2)</a:t>
            </a:r>
          </a:p>
          <a:p>
            <a:pPr marL="0" indent="0">
              <a:buFontTx/>
              <a:buNone/>
              <a:defRPr/>
            </a:pP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RuntimeError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maximum recursion depth exceeded in </a:t>
            </a:r>
            <a:r>
              <a:rPr lang="en-US" sz="280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cmp</a:t>
            </a:r>
            <a:endParaRPr lang="en-US"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We need a different algorithm…</a:t>
            </a:r>
          </a:p>
        </p:txBody>
      </p:sp>
    </p:spTree>
    <p:extLst>
      <p:ext uri="{BB962C8B-B14F-4D97-AF65-F5344CB8AC3E}">
        <p14:creationId xmlns:p14="http://schemas.microsoft.com/office/powerpoint/2010/main" val="71686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E24C5-3C2A-4CD7-9805-C4B623141BB9}" type="slidenum">
              <a:rPr lang="he-IL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Redundant Calls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686800" cy="213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1" name="Picture 4" descr="http://20bits.com/include/images/fib_performance.png"/>
          <p:cNvPicPr>
            <a:picLocks noChangeAspect="1" noChangeArrowheads="1"/>
          </p:cNvPicPr>
          <p:nvPr/>
        </p:nvPicPr>
        <p:blipFill>
          <a:blip r:embed="rId4" cstate="print"/>
          <a:srcRect t="20512"/>
          <a:stretch>
            <a:fillRect/>
          </a:stretch>
        </p:blipFill>
        <p:spPr bwMode="auto">
          <a:xfrm>
            <a:off x="2133600" y="4114800"/>
            <a:ext cx="396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2057400" y="3810000"/>
            <a:ext cx="403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Iterative vs. recursive Fibonacci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9272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1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78032</TotalTime>
  <Words>3748</Words>
  <Application>Microsoft Macintosh PowerPoint</Application>
  <PresentationFormat>On-screen Show (4:3)</PresentationFormat>
  <Paragraphs>837</Paragraphs>
  <Slides>86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8" baseType="lpstr">
      <vt:lpstr>Arial</vt:lpstr>
      <vt:lpstr>Arial Narrow</vt:lpstr>
      <vt:lpstr>Cambria Math</vt:lpstr>
      <vt:lpstr>Consolas</vt:lpstr>
      <vt:lpstr>Courier</vt:lpstr>
      <vt:lpstr>Segoe UI Semibold</vt:lpstr>
      <vt:lpstr>Sitka Small</vt:lpstr>
      <vt:lpstr>Tahoma</vt:lpstr>
      <vt:lpstr>Times New Roman</vt:lpstr>
      <vt:lpstr>Wingdings</vt:lpstr>
      <vt:lpstr>Default Design</vt:lpstr>
      <vt:lpstr>Custom Design</vt:lpstr>
      <vt:lpstr>PowerPoint Presentation</vt:lpstr>
      <vt:lpstr>PowerPoint Presentation</vt:lpstr>
      <vt:lpstr>Memoization</vt:lpstr>
      <vt:lpstr>PowerPoint Presentation</vt:lpstr>
      <vt:lpstr>Recursion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Memoization</vt:lpstr>
      <vt:lpstr>Unique sub-problem identification</vt:lpstr>
      <vt:lpstr>Storing the Solutions</vt:lpstr>
      <vt:lpstr>PowerPoint Presentation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PowerPoint Presentation</vt:lpstr>
      <vt:lpstr>Memoization</vt:lpstr>
      <vt:lpstr>Example 2: Sub-list sum</vt:lpstr>
      <vt:lpstr>Can memoization help?</vt:lpstr>
      <vt:lpstr>Sublist sum</vt:lpstr>
      <vt:lpstr>Sublist sum with memoization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Dynamic Programming</vt:lpstr>
      <vt:lpstr>PowerPoint Presentation</vt:lpstr>
      <vt:lpstr>PowerPoint Presentation</vt:lpstr>
      <vt:lpstr>Longest Common Subsequence</vt:lpstr>
      <vt:lpstr>The DNA</vt:lpstr>
      <vt:lpstr>Longest Common Subsequence</vt:lpstr>
      <vt:lpstr>Recursive solution</vt:lpstr>
      <vt:lpstr>Recursion – pseudo code</vt:lpstr>
      <vt:lpstr>Recursion – pseudo code</vt:lpstr>
      <vt:lpstr>Example</vt:lpstr>
      <vt:lpstr>Recursion</vt:lpstr>
      <vt:lpstr>Wasteful Recursion</vt:lpstr>
      <vt:lpstr>Wasteful Recursion</vt:lpstr>
      <vt:lpstr>Memoization Saves the Day</vt:lpstr>
      <vt:lpstr>PowerPoint Presentation</vt:lpstr>
      <vt:lpstr>“Maximum Recursion Depth Exceeded”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Dvir Netanely</dc:creator>
  <cp:lastModifiedBy>LENA DANKIN</cp:lastModifiedBy>
  <cp:revision>4999</cp:revision>
  <dcterms:created xsi:type="dcterms:W3CDTF">2007-03-25T12:09:30Z</dcterms:created>
  <dcterms:modified xsi:type="dcterms:W3CDTF">2019-12-04T14:03:09Z</dcterms:modified>
</cp:coreProperties>
</file>