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27"/>
  </p:handoutMasterIdLst>
  <p:sldIdLst>
    <p:sldId id="391" r:id="rId4"/>
    <p:sldId id="309" r:id="rId6"/>
    <p:sldId id="420" r:id="rId7"/>
    <p:sldId id="371" r:id="rId8"/>
    <p:sldId id="432" r:id="rId9"/>
    <p:sldId id="474" r:id="rId10"/>
    <p:sldId id="430" r:id="rId11"/>
    <p:sldId id="434" r:id="rId12"/>
    <p:sldId id="435" r:id="rId13"/>
    <p:sldId id="475" r:id="rId14"/>
    <p:sldId id="476" r:id="rId15"/>
    <p:sldId id="477" r:id="rId16"/>
    <p:sldId id="478" r:id="rId17"/>
    <p:sldId id="479" r:id="rId18"/>
    <p:sldId id="481" r:id="rId19"/>
    <p:sldId id="490" r:id="rId20"/>
    <p:sldId id="482" r:id="rId21"/>
    <p:sldId id="483" r:id="rId22"/>
    <p:sldId id="484" r:id="rId23"/>
    <p:sldId id="485" r:id="rId24"/>
    <p:sldId id="451" r:id="rId25"/>
    <p:sldId id="480"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86347" autoAdjust="0"/>
  </p:normalViewPr>
  <p:slideViewPr>
    <p:cSldViewPr snapToGrid="0">
      <p:cViewPr varScale="1">
        <p:scale>
          <a:sx n="61" d="100"/>
          <a:sy n="61" d="100"/>
        </p:scale>
        <p:origin x="-1218" y="-78"/>
      </p:cViewPr>
      <p:guideLst>
        <p:guide orient="horz" pos="2064"/>
        <p:guide pos="382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264F9-18D6-4EDB-BD46-5D9CAA0CB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67C73-6CDF-443F-ABF2-467510B71EF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BEF2D-6A17-4BF9-B5CC-6F15BACE96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B57B4-F94D-4CFD-85B1-2D462B2B72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今天讲的是股票交易的一种比较常见的方法：网格交易法。通过这一篇对外经贸大学于龙飞的硕士论文来详细展开</a:t>
            </a:r>
            <a:r>
              <a:rPr lang="en-US" altLang="zh-CN" dirty="0"/>
              <a:t>——</a:t>
            </a:r>
            <a:r>
              <a:rPr lang="zh-CN" altLang="en-US" dirty="0"/>
              <a:t>基于动态网格交易的交易型开放式指数基金的实证研究。动态网格交易是本文提出的一种动态调整的网格交易法；交易型开放式指数基金简称</a:t>
            </a:r>
            <a:r>
              <a:rPr lang="en-US" altLang="zh-CN" dirty="0"/>
              <a:t>E</a:t>
            </a:r>
            <a:r>
              <a:rPr lang="en-US" altLang="zh-CN" dirty="0"/>
              <a:t>TF</a:t>
            </a:r>
            <a:r>
              <a:rPr lang="zh-CN" altLang="en-US"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31B57B4-F94D-4CFD-85B1-2D462B2B726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格是左侧交易的一种，其特征为价格越高越卖出，价格越低越买入。当品种或者市场处于高估值的时候开始网格，即使有几百格也可能被击穿。所以，为了防止投资标的的品种不断下跌，将网格跌穿的风险，无资金补仓，网格- -定要选择有低估值有安全边际的品品种，如何判断是个相对底部，可以通过ETF跟踪标的指数的绝对估值水平以及历史估值分位数等来判断目前的估值在历史水平是否为相对低位的水平。</a:t>
            </a:r>
            <a:endParaRPr lang="zh-CN" altLang="en-US"/>
          </a:p>
          <a:p>
            <a:endParaRPr lang="zh-CN" altLang="en-US"/>
          </a:p>
          <a:p>
            <a:r>
              <a:rPr lang="zh-CN" altLang="en-US"/>
              <a:t>问题：</a:t>
            </a:r>
            <a:r>
              <a:rPr lang="en-US" altLang="zh-CN"/>
              <a:t>80%</a:t>
            </a:r>
            <a:r>
              <a:rPr lang="zh-CN" altLang="en-US"/>
              <a:t>分位数</a:t>
            </a:r>
            <a:r>
              <a:rPr lang="en-US" altLang="zh-CN"/>
              <a:t>——p%位置的值称第p百分位数</a:t>
            </a:r>
            <a:endParaRPr lang="en-US" altLang="zh-CN"/>
          </a:p>
          <a:p>
            <a:r>
              <a:rPr lang="en-US" altLang="zh-CN"/>
              <a:t>          </a:t>
            </a:r>
            <a:r>
              <a:rPr lang="zh-CN" altLang="en-US"/>
              <a:t>数据来源是爬取还是？</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格是左侧交易的一种，其特征为价格越高越卖出，价格越低越买入。当品种或者市场处于高估值的时候开始网格，即使有几百格也可能被击穿。所以，为了防止投资标的的品种不断下跌，将网格跌穿的风险，无资金补仓，网格- -定要选择有低估值有安全边际的品品种，如何判断是个相对底部，可以通过ETF跟踪标的指数的绝对估值水平以及历史估值分位数等来判断目前的估值在历史水平是否为相对低位的水平。</a:t>
            </a:r>
            <a:endParaRPr lang="zh-CN" altLang="en-US"/>
          </a:p>
          <a:p>
            <a:endParaRPr lang="zh-CN" altLang="en-US"/>
          </a:p>
          <a:p>
            <a:r>
              <a:rPr lang="zh-CN" altLang="en-US"/>
              <a:t>问题：价格区间的选定标准是什么？</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格是左侧交易的一种，其特征为价格越高越卖出，价格越低越买入。当品种或者市场处于高估值的时候开始网格，即使有几百格也可能被击穿。所以，为了防止投资标的的品种不断下跌，将网格跌穿的风险，无资金补仓，网格- -定要选择有低估值有安全边际的品品种，如何判断是个相对底部，可以通过ETF跟踪标的指数的绝对估值水平以及历史估值分位数等来判断目前的估值在历史水平是否为相对低位的水平。</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格是左侧交易的一种，其特征为价格越高越卖出，价格越低越买入。当品种或者市场处于高估值的时候开始网格，即使有几百格也可能被击穿。所以，为了防止投资标的的品种不断下跌，将网格跌穿的风险，无资金补仓，网格- -定要选择有低估值有安全边际的品品种，如何判断是个相对底部，可以通过ETF跟踪标的指数的绝对估值水平以及历史估值分位数等来判断目前的估值在历史水平是否为相对低位的水平。</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(1)动态网格收益率比传统网格高18.33% ，比券商ETF满仓长期持有策略高25.68%，证明动态网格交易策略在震荡行情下能提高收益率，减少回撤，降低持仓成本。</a:t>
            </a:r>
            <a:endParaRPr lang="zh-CN" altLang="en-US"/>
          </a:p>
          <a:p>
            <a:r>
              <a:rPr lang="zh-CN" altLang="en-US"/>
              <a:t>(2)动态网格的买入卖出次数均比传统网格减少，降低了交易频率，对趋势行情的捕捉能力更强。</a:t>
            </a:r>
            <a:endParaRPr lang="zh-CN" altLang="en-US"/>
          </a:p>
          <a:p>
            <a:r>
              <a:rPr lang="zh-CN" altLang="en-US"/>
              <a:t>(3)回测统计截止日均为2020年7月20日，动态网格的“当前股数”为49700，传统网格“当前股数”为28900。在同样价格位置，动态网格留有的底仓多于传统网格持有仓位。如果之后价格继续上涨，动态网格的利润增加幅度将大于传统网格。</a:t>
            </a:r>
            <a:endParaRPr lang="zh-CN" altLang="en-US"/>
          </a:p>
          <a:p>
            <a:endParaRPr lang="zh-CN" altLang="en-US"/>
          </a:p>
          <a:p>
            <a:r>
              <a:rPr lang="zh-CN" altLang="en-US"/>
              <a:t>问题：收益率计算</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投资者既可以向基金管理公司申购或赎回基金份额，同时，又可以像封闭式基金一样在二级市场上按市场价格买卖ETF份额</a:t>
            </a:r>
            <a:endParaRPr lang="zh-CN" altLang="en-US" dirty="0"/>
          </a:p>
          <a:p>
            <a:r>
              <a:rPr lang="zh-CN" altLang="en-US"/>
              <a:t>那么基金市场成交金额最主要就是由</a:t>
            </a:r>
            <a:r>
              <a:rPr lang="en-US" altLang="zh-CN"/>
              <a:t>ETF</a:t>
            </a:r>
            <a:r>
              <a:rPr lang="zh-CN" altLang="en-US"/>
              <a:t>组成的</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目前的市场交易趋势就是</a:t>
            </a:r>
            <a:r>
              <a:rPr lang="en-US" altLang="zh-CN"/>
              <a:t>      </a:t>
            </a:r>
            <a:endParaRPr lang="en-US" altLang="zh-CN"/>
          </a:p>
          <a:p>
            <a:r>
              <a:rPr lang="zh-CN" altLang="en-US"/>
              <a:t>结合以上特点，实现投资机构化的手段就是网格交易法</a:t>
            </a:r>
            <a:endParaRPr lang="en-US" altLang="zh-CN"/>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论文的思路就是从</a:t>
            </a:r>
            <a:r>
              <a:rPr lang="en-US" altLang="zh-CN"/>
              <a:t>ETF</a:t>
            </a:r>
            <a:r>
              <a:rPr lang="zh-CN" altLang="en-US"/>
              <a:t>市场的需求和网格交易法的适用性出发</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我们主要聚焦于二级市场交易</a:t>
            </a:r>
            <a:endParaRPr lang="zh-CN" altLang="en-US"/>
          </a:p>
          <a:p>
            <a:r>
              <a:rPr lang="en-US" altLang="zh-CN"/>
              <a:t>ETF</a:t>
            </a:r>
            <a:r>
              <a:rPr lang="zh-CN" altLang="en-US"/>
              <a:t>的手续费是要明显少于普通基金的，有比较明显的优势</a:t>
            </a:r>
            <a:endParaRPr lang="zh-CN" altLang="en-US"/>
          </a:p>
          <a:p>
            <a:endParaRPr lang="zh-CN" altLang="en-US"/>
          </a:p>
          <a:p>
            <a:r>
              <a:rPr lang="zh-CN" altLang="en-US"/>
              <a:t>下面讲一下网格交易法</a:t>
            </a:r>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常用指标就是波动率，表示了一项资产价格的波动程度，</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网格的收益率与网格交易品种的波动率正相关。</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波动程度越大，价格偏离中枢的程度越大，波动率就越高。波动程度越小，更多价格更靠近中枢运行，波动率就越小。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2400"/>
              <a:t>网格交易是一种左侧交易，其特征是涨多了就卖，跌下去就买。根据建立不同数量、不同大小的网格，在突破网格的时候建仓，回归网格的时候减仓，通过捕捉价格的震荡变化趋势，达到盈利的目的。</a:t>
            </a:r>
            <a:endParaRPr lang="zh-CN" altLang="en-US" sz="2400"/>
          </a:p>
          <a:p>
            <a:r>
              <a:rPr lang="zh-CN" altLang="en-US" sz="2400">
                <a:sym typeface="+mn-ea"/>
              </a:rPr>
              <a:t>一般取标的历史估值底部做为网格下限极值，取正常阶段估值并给予10%至20%的溢价估值设置为网格顶部。</a:t>
            </a:r>
            <a:endParaRPr lang="zh-CN" altLang="en-US" sz="2400">
              <a:sym typeface="+mn-ea"/>
            </a:endParaRPr>
          </a:p>
          <a:p>
            <a:endParaRPr lang="zh-CN" altLang="en-US" sz="2400"/>
          </a:p>
          <a:p>
            <a:r>
              <a:rPr lang="zh-CN" altLang="en-US" sz="2400"/>
              <a:t>左侧交易和右侧交易的定义：在股价下跌时，以股价底部为界，凡在“底部”左侧低吸者，属左侧交易，而在见底回升后的追涨，属右侧交易。左侧系统是买入方向和股价运动方向相反的交易系统；右侧系统是买入方向和股价运动方向相同的交易系统。</a:t>
            </a:r>
            <a:endParaRPr lang="zh-CN" altLang="en-US" sz="2400"/>
          </a:p>
          <a:p>
            <a:endParaRPr lang="zh-CN" altLang="en-US" sz="2400"/>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网格日常交易中，按网格每格交易的委托类型可分为等资金法及等股法。等资金法在于每格买卖的金额都是相等的。与等股法相比，等资金法最大限度的实现了网格越跌越买的原则，价格越低，买入的股数越多，卖出的时候刚好相反，</a:t>
            </a:r>
            <a:endParaRPr lang="zh-CN" altLang="en-US"/>
          </a:p>
          <a:p>
            <a:r>
              <a:rPr lang="zh-CN" altLang="en-US"/>
              <a:t>交易过程：当价格穿过第</a:t>
            </a:r>
            <a:r>
              <a:rPr lang="en-US" altLang="zh-CN"/>
              <a:t>n</a:t>
            </a:r>
            <a:r>
              <a:rPr lang="zh-CN" altLang="en-US"/>
              <a:t>网格线且回落一定价格是卖出，穿过的网格线越多，卖的越多，卖出后，使用卖出价格作为新的</a:t>
            </a:r>
            <a:r>
              <a:rPr lang="en-US" altLang="zh-CN"/>
              <a:t>p0</a:t>
            </a:r>
            <a:r>
              <a:rPr lang="zh-CN" altLang="en-US"/>
              <a:t>。</a:t>
            </a:r>
            <a:endParaRPr lang="zh-CN" altLang="en-US"/>
          </a:p>
          <a:p>
            <a:endParaRPr lang="zh-CN" altLang="en-US">
              <a:sym typeface="+mn-ea"/>
            </a:endParaRPr>
          </a:p>
          <a:p>
            <a:endParaRPr lang="zh-CN" altLang="en-US">
              <a:sym typeface="+mn-ea"/>
            </a:endParaRPr>
          </a:p>
          <a:p>
            <a:r>
              <a:rPr lang="zh-CN" altLang="en-US">
                <a:sym typeface="+mn-ea"/>
              </a:rPr>
              <a:t>(实际交易中由于每格价格不一样，每格买入股数不一样，且买入数量必须是100股的倍数，因此只能保证每格买入金额接近，卖出同理)。</a:t>
            </a:r>
            <a:endParaRPr lang="zh-CN" altLang="en-US"/>
          </a:p>
          <a:p>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lnSpc>
                <a:spcPct val="150000"/>
              </a:lnSpc>
              <a:buClrTx/>
              <a:buSzTx/>
              <a:buNone/>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α</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为网格间距(百分数)，β为回落间距(百分数)，M为每格交易金额，N为每格买入或卖出数量。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p>
            <a:fld id="{D31B57B4-F94D-4CFD-85B1-2D462B2B72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C:\Users\atian\Desktop\广州会议\PPT\边.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96753"/>
            <a:ext cx="10972800" cy="492941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D0B06615-20C2-45EA-82D8-2E3D21E70147}"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62B19A1-D87C-4F29-A4E8-D84692A40EBA}" type="slidenum">
              <a:rPr lang="zh-CN" altLang="en-US"/>
            </a:fld>
            <a:endParaRPr lang="zh-CN" altLang="en-US"/>
          </a:p>
        </p:txBody>
      </p:sp>
    </p:spTree>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和图">
    <p:spTree>
      <p:nvGrpSpPr>
        <p:cNvPr id="1" name=""/>
        <p:cNvGrpSpPr/>
        <p:nvPr/>
      </p:nvGrpSpPr>
      <p:grpSpPr>
        <a:xfrm>
          <a:off x="0" y="0"/>
          <a:ext cx="0" cy="0"/>
          <a:chOff x="0" y="0"/>
          <a:chExt cx="0" cy="0"/>
        </a:xfrm>
      </p:grpSpPr>
      <p:pic>
        <p:nvPicPr>
          <p:cNvPr id="5"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196753"/>
            <a:ext cx="10972800"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3"/>
          </p:nvPr>
        </p:nvSpPr>
        <p:spPr>
          <a:xfrm>
            <a:off x="623392" y="2780928"/>
            <a:ext cx="10945216"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6" name="日期占位符 3"/>
          <p:cNvSpPr>
            <a:spLocks noGrp="1"/>
          </p:cNvSpPr>
          <p:nvPr>
            <p:ph type="dt" sz="half" idx="14"/>
          </p:nvPr>
        </p:nvSpPr>
        <p:spPr/>
        <p:txBody>
          <a:bodyPr/>
          <a:lstStyle>
            <a:lvl1pPr>
              <a:defRPr/>
            </a:lvl1pPr>
          </a:lstStyle>
          <a:p>
            <a:pPr>
              <a:defRPr/>
            </a:pPr>
            <a:fld id="{598E337B-3982-4D12-AC22-196A9E75C076}" type="datetime1">
              <a:rPr lang="zh-CN" altLang="en-US"/>
            </a:fld>
            <a:endParaRPr lang="zh-CN" altLang="en-US"/>
          </a:p>
        </p:txBody>
      </p:sp>
      <p:sp>
        <p:nvSpPr>
          <p:cNvPr id="7" name="页脚占位符 4"/>
          <p:cNvSpPr>
            <a:spLocks noGrp="1"/>
          </p:cNvSpPr>
          <p:nvPr>
            <p:ph type="ftr" sz="quarter" idx="15"/>
          </p:nvPr>
        </p:nvSpPr>
        <p:spPr/>
        <p:txBody>
          <a:bodyPr/>
          <a:lstStyle>
            <a:lvl1pPr>
              <a:defRPr/>
            </a:lvl1pPr>
          </a:lstStyle>
          <a:p>
            <a:pPr>
              <a:defRPr/>
            </a:pPr>
            <a:r>
              <a:rPr lang="en-US" altLang="zh-TW"/>
              <a:t>2017.11.16  </a:t>
            </a:r>
            <a:r>
              <a:rPr lang="zh-TW" altLang="en-US"/>
              <a:t>广州</a:t>
            </a:r>
            <a:endParaRPr lang="zh-CN" altLang="en-US"/>
          </a:p>
        </p:txBody>
      </p:sp>
      <p:sp>
        <p:nvSpPr>
          <p:cNvPr id="8" name="灯片编号占位符 5"/>
          <p:cNvSpPr>
            <a:spLocks noGrp="1"/>
          </p:cNvSpPr>
          <p:nvPr>
            <p:ph type="sldNum" sz="quarter" idx="16"/>
          </p:nvPr>
        </p:nvSpPr>
        <p:spPr/>
        <p:txBody>
          <a:bodyPr/>
          <a:lstStyle>
            <a:lvl1pPr>
              <a:defRPr/>
            </a:lvl1pPr>
          </a:lstStyle>
          <a:p>
            <a:pPr>
              <a:defRPr/>
            </a:pPr>
            <a:fld id="{AB44D5BC-56C8-49DB-814B-1691D63A0934}" type="slidenum">
              <a:rPr lang="zh-CN" altLang="en-US"/>
            </a:fld>
            <a:endParaRPr lang="zh-CN" altLang="en-US"/>
          </a:p>
        </p:txBody>
      </p:sp>
    </p:spTree>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标题1内容1图">
    <p:spTree>
      <p:nvGrpSpPr>
        <p:cNvPr id="1" name=""/>
        <p:cNvGrpSpPr/>
        <p:nvPr/>
      </p:nvGrpSpPr>
      <p:grpSpPr>
        <a:xfrm>
          <a:off x="0" y="0"/>
          <a:ext cx="0" cy="0"/>
          <a:chOff x="0" y="0"/>
          <a:chExt cx="0" cy="0"/>
        </a:xfrm>
      </p:grpSpPr>
      <p:pic>
        <p:nvPicPr>
          <p:cNvPr id="5"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23392" y="4725144"/>
            <a:ext cx="10972800"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3"/>
          </p:nvPr>
        </p:nvSpPr>
        <p:spPr>
          <a:xfrm>
            <a:off x="623392" y="1268760"/>
            <a:ext cx="10945216"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6" name="日期占位符 3"/>
          <p:cNvSpPr>
            <a:spLocks noGrp="1"/>
          </p:cNvSpPr>
          <p:nvPr>
            <p:ph type="dt" sz="half" idx="14"/>
          </p:nvPr>
        </p:nvSpPr>
        <p:spPr/>
        <p:txBody>
          <a:bodyPr/>
          <a:lstStyle>
            <a:lvl1pPr>
              <a:defRPr/>
            </a:lvl1pPr>
          </a:lstStyle>
          <a:p>
            <a:pPr>
              <a:defRPr/>
            </a:pPr>
            <a:fld id="{C18C5FD8-B4B1-4737-85D9-B6A8FAE84662}" type="datetime1">
              <a:rPr lang="zh-CN" altLang="en-US"/>
            </a:fld>
            <a:endParaRPr lang="zh-CN" altLang="en-US"/>
          </a:p>
        </p:txBody>
      </p:sp>
      <p:sp>
        <p:nvSpPr>
          <p:cNvPr id="7" name="页脚占位符 4"/>
          <p:cNvSpPr>
            <a:spLocks noGrp="1"/>
          </p:cNvSpPr>
          <p:nvPr>
            <p:ph type="ftr" sz="quarter" idx="15"/>
          </p:nvPr>
        </p:nvSpPr>
        <p:spPr/>
        <p:txBody>
          <a:bodyPr/>
          <a:lstStyle>
            <a:lvl1pPr>
              <a:defRPr/>
            </a:lvl1pPr>
          </a:lstStyle>
          <a:p>
            <a:pPr>
              <a:defRPr/>
            </a:pPr>
            <a:r>
              <a:rPr lang="en-US" altLang="zh-TW"/>
              <a:t>2017.11.16  </a:t>
            </a:r>
            <a:r>
              <a:rPr lang="zh-TW" altLang="en-US"/>
              <a:t>广州</a:t>
            </a:r>
            <a:endParaRPr lang="zh-CN" altLang="en-US"/>
          </a:p>
        </p:txBody>
      </p:sp>
      <p:sp>
        <p:nvSpPr>
          <p:cNvPr id="8" name="灯片编号占位符 5"/>
          <p:cNvSpPr>
            <a:spLocks noGrp="1"/>
          </p:cNvSpPr>
          <p:nvPr>
            <p:ph type="sldNum" sz="quarter" idx="16"/>
          </p:nvPr>
        </p:nvSpPr>
        <p:spPr/>
        <p:txBody>
          <a:bodyPr/>
          <a:lstStyle>
            <a:lvl1pPr>
              <a:defRPr/>
            </a:lvl1pPr>
          </a:lstStyle>
          <a:p>
            <a:pPr>
              <a:defRPr/>
            </a:pPr>
            <a:fld id="{16C9EEC8-AFF4-4967-9B77-FFC167581427}" type="slidenum">
              <a:rPr lang="zh-CN" altLang="en-US"/>
            </a:fld>
            <a:endParaRPr lang="zh-CN" altLang="en-US"/>
          </a:p>
        </p:txBody>
      </p:sp>
    </p:spTree>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图对比">
    <p:spTree>
      <p:nvGrpSpPr>
        <p:cNvPr id="1" name=""/>
        <p:cNvGrpSpPr/>
        <p:nvPr/>
      </p:nvGrpSpPr>
      <p:grpSpPr>
        <a:xfrm>
          <a:off x="0" y="0"/>
          <a:ext cx="0" cy="0"/>
          <a:chOff x="0" y="0"/>
          <a:chExt cx="0" cy="0"/>
        </a:xfrm>
      </p:grpSpPr>
      <p:pic>
        <p:nvPicPr>
          <p:cNvPr id="7"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196753"/>
            <a:ext cx="5390389"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3"/>
          </p:nvPr>
        </p:nvSpPr>
        <p:spPr>
          <a:xfrm>
            <a:off x="623392" y="2780928"/>
            <a:ext cx="5376597"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 name="图片占位符 2"/>
          <p:cNvSpPr>
            <a:spLocks noGrp="1"/>
          </p:cNvSpPr>
          <p:nvPr>
            <p:ph type="pic" idx="14"/>
          </p:nvPr>
        </p:nvSpPr>
        <p:spPr>
          <a:xfrm>
            <a:off x="6192011" y="2780928"/>
            <a:ext cx="5376597"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1" name="内容占位符 2"/>
          <p:cNvSpPr>
            <a:spLocks noGrp="1"/>
          </p:cNvSpPr>
          <p:nvPr>
            <p:ph idx="15"/>
          </p:nvPr>
        </p:nvSpPr>
        <p:spPr>
          <a:xfrm>
            <a:off x="6192011" y="1196752"/>
            <a:ext cx="5390389"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6"/>
          </p:nvPr>
        </p:nvSpPr>
        <p:spPr/>
        <p:txBody>
          <a:bodyPr/>
          <a:lstStyle>
            <a:lvl1pPr>
              <a:defRPr/>
            </a:lvl1pPr>
          </a:lstStyle>
          <a:p>
            <a:pPr>
              <a:defRPr/>
            </a:pPr>
            <a:fld id="{1556FBD3-20D6-4810-85D2-6993B76DB64C}" type="datetime1">
              <a:rPr lang="zh-CN" altLang="en-US"/>
            </a:fld>
            <a:endParaRPr lang="zh-CN" altLang="en-US"/>
          </a:p>
        </p:txBody>
      </p:sp>
      <p:sp>
        <p:nvSpPr>
          <p:cNvPr id="12" name="页脚占位符 4"/>
          <p:cNvSpPr>
            <a:spLocks noGrp="1"/>
          </p:cNvSpPr>
          <p:nvPr>
            <p:ph type="ftr" sz="quarter" idx="17"/>
          </p:nvPr>
        </p:nvSpPr>
        <p:spPr/>
        <p:txBody>
          <a:bodyPr/>
          <a:lstStyle>
            <a:lvl1pPr>
              <a:defRPr/>
            </a:lvl1pPr>
          </a:lstStyle>
          <a:p>
            <a:pPr>
              <a:defRPr/>
            </a:pPr>
            <a:r>
              <a:rPr lang="en-US" altLang="zh-TW"/>
              <a:t>2017.11.16  </a:t>
            </a:r>
            <a:r>
              <a:rPr lang="zh-TW" altLang="en-US"/>
              <a:t>广州</a:t>
            </a:r>
            <a:endParaRPr lang="zh-CN" altLang="en-US"/>
          </a:p>
        </p:txBody>
      </p:sp>
      <p:sp>
        <p:nvSpPr>
          <p:cNvPr id="13" name="灯片编号占位符 5"/>
          <p:cNvSpPr>
            <a:spLocks noGrp="1"/>
          </p:cNvSpPr>
          <p:nvPr>
            <p:ph type="sldNum" sz="quarter" idx="18"/>
          </p:nvPr>
        </p:nvSpPr>
        <p:spPr/>
        <p:txBody>
          <a:bodyPr/>
          <a:lstStyle>
            <a:lvl1pPr>
              <a:defRPr/>
            </a:lvl1pPr>
          </a:lstStyle>
          <a:p>
            <a:pPr>
              <a:defRPr/>
            </a:pPr>
            <a:fld id="{2ADEE077-0429-4A53-A2AB-7D0BE7B1745B}" type="slidenum">
              <a:rPr lang="zh-CN" altLang="en-US"/>
            </a:fld>
            <a:endParaRPr lang="zh-CN" altLang="en-US"/>
          </a:p>
        </p:txBody>
      </p:sp>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图对比_2">
    <p:spTree>
      <p:nvGrpSpPr>
        <p:cNvPr id="1" name=""/>
        <p:cNvGrpSpPr/>
        <p:nvPr/>
      </p:nvGrpSpPr>
      <p:grpSpPr>
        <a:xfrm>
          <a:off x="0" y="0"/>
          <a:ext cx="0" cy="0"/>
          <a:chOff x="0" y="0"/>
          <a:chExt cx="0" cy="0"/>
        </a:xfrm>
      </p:grpSpPr>
      <p:pic>
        <p:nvPicPr>
          <p:cNvPr id="7"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23392" y="4653136"/>
            <a:ext cx="5390389"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图片占位符 2"/>
          <p:cNvSpPr>
            <a:spLocks noGrp="1"/>
          </p:cNvSpPr>
          <p:nvPr>
            <p:ph type="pic" idx="13"/>
          </p:nvPr>
        </p:nvSpPr>
        <p:spPr>
          <a:xfrm>
            <a:off x="623392" y="1268760"/>
            <a:ext cx="5376597"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 name="图片占位符 2"/>
          <p:cNvSpPr>
            <a:spLocks noGrp="1"/>
          </p:cNvSpPr>
          <p:nvPr>
            <p:ph type="pic" idx="14"/>
          </p:nvPr>
        </p:nvSpPr>
        <p:spPr>
          <a:xfrm>
            <a:off x="6192011" y="1268760"/>
            <a:ext cx="5376597"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1" name="内容占位符 2"/>
          <p:cNvSpPr>
            <a:spLocks noGrp="1"/>
          </p:cNvSpPr>
          <p:nvPr>
            <p:ph idx="15"/>
          </p:nvPr>
        </p:nvSpPr>
        <p:spPr>
          <a:xfrm>
            <a:off x="6192011" y="4653136"/>
            <a:ext cx="5390389"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6"/>
          </p:nvPr>
        </p:nvSpPr>
        <p:spPr/>
        <p:txBody>
          <a:bodyPr/>
          <a:lstStyle>
            <a:lvl1pPr>
              <a:defRPr/>
            </a:lvl1pPr>
          </a:lstStyle>
          <a:p>
            <a:pPr>
              <a:defRPr/>
            </a:pPr>
            <a:fld id="{7F9BF866-7635-4B0D-9A58-824D63A90C51}" type="datetime1">
              <a:rPr lang="zh-CN" altLang="en-US"/>
            </a:fld>
            <a:endParaRPr lang="zh-CN" altLang="en-US"/>
          </a:p>
        </p:txBody>
      </p:sp>
      <p:sp>
        <p:nvSpPr>
          <p:cNvPr id="12" name="页脚占位符 4"/>
          <p:cNvSpPr>
            <a:spLocks noGrp="1"/>
          </p:cNvSpPr>
          <p:nvPr>
            <p:ph type="ftr" sz="quarter" idx="17"/>
          </p:nvPr>
        </p:nvSpPr>
        <p:spPr/>
        <p:txBody>
          <a:bodyPr/>
          <a:lstStyle>
            <a:lvl1pPr>
              <a:defRPr/>
            </a:lvl1pPr>
          </a:lstStyle>
          <a:p>
            <a:pPr>
              <a:defRPr/>
            </a:pPr>
            <a:r>
              <a:rPr lang="en-US" altLang="zh-TW"/>
              <a:t>2017.11.16  </a:t>
            </a:r>
            <a:r>
              <a:rPr lang="zh-TW" altLang="en-US"/>
              <a:t>广州</a:t>
            </a:r>
            <a:endParaRPr lang="zh-CN" altLang="en-US"/>
          </a:p>
        </p:txBody>
      </p:sp>
      <p:sp>
        <p:nvSpPr>
          <p:cNvPr id="13" name="灯片编号占位符 5"/>
          <p:cNvSpPr>
            <a:spLocks noGrp="1"/>
          </p:cNvSpPr>
          <p:nvPr>
            <p:ph type="sldNum" sz="quarter" idx="18"/>
          </p:nvPr>
        </p:nvSpPr>
        <p:spPr/>
        <p:txBody>
          <a:bodyPr/>
          <a:lstStyle>
            <a:lvl1pPr>
              <a:defRPr/>
            </a:lvl1pPr>
          </a:lstStyle>
          <a:p>
            <a:pPr>
              <a:defRPr/>
            </a:pPr>
            <a:fld id="{238104A2-5D63-4360-A7F7-7885919457FB}" type="slidenum">
              <a:rPr lang="zh-CN" altLang="en-US"/>
            </a:fld>
            <a:endParaRPr lang="zh-CN" altLang="en-US"/>
          </a:p>
        </p:txBody>
      </p:sp>
    </p:spTree>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三图">
    <p:spTree>
      <p:nvGrpSpPr>
        <p:cNvPr id="1" name=""/>
        <p:cNvGrpSpPr/>
        <p:nvPr/>
      </p:nvGrpSpPr>
      <p:grpSpPr>
        <a:xfrm>
          <a:off x="0" y="0"/>
          <a:ext cx="0" cy="0"/>
          <a:chOff x="0" y="0"/>
          <a:chExt cx="0" cy="0"/>
        </a:xfrm>
      </p:grpSpPr>
      <p:pic>
        <p:nvPicPr>
          <p:cNvPr id="11"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9" name="图片占位符 2"/>
          <p:cNvSpPr>
            <a:spLocks noGrp="1"/>
          </p:cNvSpPr>
          <p:nvPr>
            <p:ph type="pic" idx="13"/>
          </p:nvPr>
        </p:nvSpPr>
        <p:spPr>
          <a:xfrm>
            <a:off x="623392" y="1268760"/>
            <a:ext cx="3552395"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 name="图片占位符 2"/>
          <p:cNvSpPr>
            <a:spLocks noGrp="1"/>
          </p:cNvSpPr>
          <p:nvPr>
            <p:ph type="pic" idx="14"/>
          </p:nvPr>
        </p:nvSpPr>
        <p:spPr>
          <a:xfrm>
            <a:off x="8016213" y="1268760"/>
            <a:ext cx="3552395"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2" name="图片占位符 2"/>
          <p:cNvSpPr>
            <a:spLocks noGrp="1"/>
          </p:cNvSpPr>
          <p:nvPr>
            <p:ph type="pic" idx="16"/>
          </p:nvPr>
        </p:nvSpPr>
        <p:spPr>
          <a:xfrm>
            <a:off x="4367808" y="1268760"/>
            <a:ext cx="3552395" cy="33227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3" name="内容占位符 2"/>
          <p:cNvSpPr>
            <a:spLocks noGrp="1"/>
          </p:cNvSpPr>
          <p:nvPr>
            <p:ph idx="1"/>
          </p:nvPr>
        </p:nvSpPr>
        <p:spPr>
          <a:xfrm>
            <a:off x="623392" y="4653136"/>
            <a:ext cx="3552395"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内容占位符 2"/>
          <p:cNvSpPr>
            <a:spLocks noGrp="1"/>
          </p:cNvSpPr>
          <p:nvPr>
            <p:ph idx="17"/>
          </p:nvPr>
        </p:nvSpPr>
        <p:spPr>
          <a:xfrm>
            <a:off x="4367808" y="4653136"/>
            <a:ext cx="3552395"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内容占位符 2"/>
          <p:cNvSpPr>
            <a:spLocks noGrp="1"/>
          </p:cNvSpPr>
          <p:nvPr>
            <p:ph idx="18"/>
          </p:nvPr>
        </p:nvSpPr>
        <p:spPr>
          <a:xfrm>
            <a:off x="8016213" y="4653136"/>
            <a:ext cx="3552395" cy="144016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 name="日期占位符 3"/>
          <p:cNvSpPr>
            <a:spLocks noGrp="1"/>
          </p:cNvSpPr>
          <p:nvPr>
            <p:ph type="dt" sz="half" idx="19"/>
          </p:nvPr>
        </p:nvSpPr>
        <p:spPr/>
        <p:txBody>
          <a:bodyPr/>
          <a:lstStyle>
            <a:lvl1pPr>
              <a:defRPr/>
            </a:lvl1pPr>
          </a:lstStyle>
          <a:p>
            <a:pPr>
              <a:defRPr/>
            </a:pPr>
            <a:fld id="{82EC2DE1-8BA6-4506-B80E-662BD4577B20}" type="datetime1">
              <a:rPr lang="zh-CN" altLang="en-US"/>
            </a:fld>
            <a:endParaRPr lang="zh-CN" altLang="en-US"/>
          </a:p>
        </p:txBody>
      </p:sp>
      <p:sp>
        <p:nvSpPr>
          <p:cNvPr id="17" name="页脚占位符 4"/>
          <p:cNvSpPr>
            <a:spLocks noGrp="1"/>
          </p:cNvSpPr>
          <p:nvPr>
            <p:ph type="ftr" sz="quarter" idx="20"/>
          </p:nvPr>
        </p:nvSpPr>
        <p:spPr/>
        <p:txBody>
          <a:bodyPr/>
          <a:lstStyle>
            <a:lvl1pPr>
              <a:defRPr/>
            </a:lvl1pPr>
          </a:lstStyle>
          <a:p>
            <a:pPr>
              <a:defRPr/>
            </a:pPr>
            <a:r>
              <a:rPr lang="en-US" altLang="zh-TW"/>
              <a:t>2017.11.16  </a:t>
            </a:r>
            <a:r>
              <a:rPr lang="zh-TW" altLang="en-US"/>
              <a:t>广州</a:t>
            </a:r>
            <a:endParaRPr lang="zh-CN" altLang="en-US"/>
          </a:p>
        </p:txBody>
      </p:sp>
      <p:sp>
        <p:nvSpPr>
          <p:cNvPr id="18" name="灯片编号占位符 5"/>
          <p:cNvSpPr>
            <a:spLocks noGrp="1"/>
          </p:cNvSpPr>
          <p:nvPr>
            <p:ph type="sldNum" sz="quarter" idx="21"/>
          </p:nvPr>
        </p:nvSpPr>
        <p:spPr/>
        <p:txBody>
          <a:bodyPr/>
          <a:lstStyle>
            <a:lvl1pPr>
              <a:defRPr/>
            </a:lvl1pPr>
          </a:lstStyle>
          <a:p>
            <a:pPr>
              <a:defRPr/>
            </a:pPr>
            <a:fld id="{E973BE9E-B18E-4881-BA5D-915CAAB2A341}" type="slidenum">
              <a:rPr lang="zh-CN" altLang="en-US"/>
            </a:fld>
            <a:endParaRPr lang="zh-CN" altLang="en-US"/>
          </a:p>
        </p:txBody>
      </p:sp>
    </p:spTree>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栏内容">
    <p:spTree>
      <p:nvGrpSpPr>
        <p:cNvPr id="1" name=""/>
        <p:cNvGrpSpPr/>
        <p:nvPr/>
      </p:nvGrpSpPr>
      <p:grpSpPr>
        <a:xfrm>
          <a:off x="0" y="0"/>
          <a:ext cx="0" cy="0"/>
          <a:chOff x="0" y="0"/>
          <a:chExt cx="0" cy="0"/>
        </a:xfrm>
      </p:grpSpPr>
      <p:pic>
        <p:nvPicPr>
          <p:cNvPr id="7"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13" name="内容占位符 2"/>
          <p:cNvSpPr>
            <a:spLocks noGrp="1"/>
          </p:cNvSpPr>
          <p:nvPr>
            <p:ph idx="1"/>
          </p:nvPr>
        </p:nvSpPr>
        <p:spPr>
          <a:xfrm>
            <a:off x="623392" y="1268760"/>
            <a:ext cx="5376597" cy="208823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内容占位符 2"/>
          <p:cNvSpPr>
            <a:spLocks noGrp="1"/>
          </p:cNvSpPr>
          <p:nvPr>
            <p:ph idx="17"/>
          </p:nvPr>
        </p:nvSpPr>
        <p:spPr>
          <a:xfrm>
            <a:off x="6192011" y="1268760"/>
            <a:ext cx="5376597" cy="208823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内容占位符 2"/>
          <p:cNvSpPr>
            <a:spLocks noGrp="1"/>
          </p:cNvSpPr>
          <p:nvPr>
            <p:ph idx="18"/>
          </p:nvPr>
        </p:nvSpPr>
        <p:spPr>
          <a:xfrm>
            <a:off x="623392" y="3429000"/>
            <a:ext cx="5376597" cy="216024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 name="内容占位符 2"/>
          <p:cNvSpPr>
            <a:spLocks noGrp="1"/>
          </p:cNvSpPr>
          <p:nvPr>
            <p:ph idx="19"/>
          </p:nvPr>
        </p:nvSpPr>
        <p:spPr>
          <a:xfrm>
            <a:off x="6192011" y="3429000"/>
            <a:ext cx="5376597" cy="216024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20"/>
          </p:nvPr>
        </p:nvSpPr>
        <p:spPr/>
        <p:txBody>
          <a:bodyPr/>
          <a:lstStyle>
            <a:lvl1pPr>
              <a:defRPr/>
            </a:lvl1pPr>
          </a:lstStyle>
          <a:p>
            <a:pPr>
              <a:defRPr/>
            </a:pPr>
            <a:fld id="{FB529A58-8003-4BBD-8803-FB0044A7A78D}" type="datetime1">
              <a:rPr lang="zh-CN" altLang="en-US"/>
            </a:fld>
            <a:endParaRPr lang="zh-CN" altLang="en-US"/>
          </a:p>
        </p:txBody>
      </p:sp>
      <p:sp>
        <p:nvSpPr>
          <p:cNvPr id="9" name="页脚占位符 4"/>
          <p:cNvSpPr>
            <a:spLocks noGrp="1"/>
          </p:cNvSpPr>
          <p:nvPr>
            <p:ph type="ftr" sz="quarter" idx="21"/>
          </p:nvPr>
        </p:nvSpPr>
        <p:spPr/>
        <p:txBody>
          <a:bodyPr/>
          <a:lstStyle>
            <a:lvl1pPr>
              <a:defRPr/>
            </a:lvl1pPr>
          </a:lstStyle>
          <a:p>
            <a:pPr>
              <a:defRPr/>
            </a:pPr>
            <a:r>
              <a:rPr lang="en-US" altLang="zh-TW"/>
              <a:t>2017.11.16  </a:t>
            </a:r>
            <a:r>
              <a:rPr lang="zh-TW" altLang="en-US"/>
              <a:t>广州</a:t>
            </a:r>
            <a:endParaRPr lang="zh-CN" altLang="en-US"/>
          </a:p>
        </p:txBody>
      </p:sp>
      <p:sp>
        <p:nvSpPr>
          <p:cNvPr id="10" name="灯片编号占位符 5"/>
          <p:cNvSpPr>
            <a:spLocks noGrp="1"/>
          </p:cNvSpPr>
          <p:nvPr>
            <p:ph type="sldNum" sz="quarter" idx="22"/>
          </p:nvPr>
        </p:nvSpPr>
        <p:spPr/>
        <p:txBody>
          <a:bodyPr/>
          <a:lstStyle>
            <a:lvl1pPr>
              <a:defRPr/>
            </a:lvl1pPr>
          </a:lstStyle>
          <a:p>
            <a:pPr>
              <a:defRPr/>
            </a:pPr>
            <a:fld id="{C0A8E1F0-D533-4ECC-96E0-01E9C406CEB6}" type="slidenum">
              <a:rPr lang="zh-CN" altLang="en-US"/>
            </a:fld>
            <a:endParaRPr lang="zh-CN" altLang="en-US"/>
          </a:p>
        </p:txBody>
      </p:sp>
    </p:spTree>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90C002C-B1AA-451C-9CDB-B0AF85AA9FC7}"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3A90FC-55FF-46BF-9875-318C27EE1198}" type="slidenum">
              <a:rPr lang="zh-CN" altLang="en-US"/>
            </a:fld>
            <a:endParaRPr lang="zh-CN" altLang="en-US" dirty="0"/>
          </a:p>
        </p:txBody>
      </p:sp>
    </p:spTree>
  </p:cSld>
  <p:clrMapOvr>
    <a:masterClrMapping/>
  </p:clrMapOvr>
  <p:transition spd="med">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E79AEAE3-674A-49FA-8A2D-9622B5E84C90}"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0A5FEC-802A-4676-8AA3-B27EA5BE2BDE}" type="slidenum">
              <a:rPr lang="zh-CN" altLang="en-US"/>
            </a:fld>
            <a:endParaRPr lang="zh-CN" altLang="en-US" dirty="0"/>
          </a:p>
        </p:txBody>
      </p:sp>
    </p:spTree>
  </p:cSld>
  <p:clrMapOvr>
    <a:masterClrMapping/>
  </p:clrMapOvr>
  <p:transition spd="med">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网站QR码">
    <p:spTree>
      <p:nvGrpSpPr>
        <p:cNvPr id="1" name=""/>
        <p:cNvGrpSpPr/>
        <p:nvPr/>
      </p:nvGrpSpPr>
      <p:grpSpPr>
        <a:xfrm>
          <a:off x="0" y="0"/>
          <a:ext cx="0" cy="0"/>
          <a:chOff x="0" y="0"/>
          <a:chExt cx="0" cy="0"/>
        </a:xfrm>
      </p:grpSpPr>
      <p:pic>
        <p:nvPicPr>
          <p:cNvPr id="5" name="Picture 2" descr="C:\Users\atian\Desktop\151004434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9150" y="549275"/>
            <a:ext cx="54737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atian\光电实验室\logo\logo_5.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3038" y="4508500"/>
            <a:ext cx="423386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p:cNvSpPr>
            <a:spLocks noGrp="1"/>
          </p:cNvSpPr>
          <p:nvPr>
            <p:ph type="body" sz="half" idx="2" hasCustomPrompt="1"/>
          </p:nvPr>
        </p:nvSpPr>
        <p:spPr>
          <a:xfrm>
            <a:off x="2447595" y="5949280"/>
            <a:ext cx="7315200" cy="51095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0" name="文本占位符 3"/>
          <p:cNvSpPr>
            <a:spLocks noGrp="1"/>
          </p:cNvSpPr>
          <p:nvPr>
            <p:ph type="body" sz="half" idx="13"/>
          </p:nvPr>
        </p:nvSpPr>
        <p:spPr>
          <a:xfrm>
            <a:off x="0" y="6165304"/>
            <a:ext cx="2255573" cy="692696"/>
          </a:xfrm>
          <a:solidFill>
            <a:schemeClr val="bg1"/>
          </a:solidFill>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zh-CN" altLang="en-US" dirty="0"/>
          </a:p>
        </p:txBody>
      </p:sp>
      <p:sp>
        <p:nvSpPr>
          <p:cNvPr id="7" name="日期占位符 4"/>
          <p:cNvSpPr>
            <a:spLocks noGrp="1"/>
          </p:cNvSpPr>
          <p:nvPr>
            <p:ph type="dt" sz="half" idx="14"/>
          </p:nvPr>
        </p:nvSpPr>
        <p:spPr/>
        <p:txBody>
          <a:bodyPr/>
          <a:lstStyle>
            <a:lvl1pPr>
              <a:defRPr/>
            </a:lvl1pPr>
          </a:lstStyle>
          <a:p>
            <a:pPr>
              <a:defRPr/>
            </a:pPr>
            <a:fld id="{819317AF-CCBB-4622-A52A-91C80114EFC8}" type="datetime1">
              <a:rPr lang="zh-CN" altLang="en-US"/>
            </a:fld>
            <a:endParaRPr lang="zh-CN" altLang="en-US" dirty="0"/>
          </a:p>
        </p:txBody>
      </p:sp>
      <p:sp>
        <p:nvSpPr>
          <p:cNvPr id="8" name="页脚占位符 5"/>
          <p:cNvSpPr>
            <a:spLocks noGrp="1"/>
          </p:cNvSpPr>
          <p:nvPr>
            <p:ph type="ftr" sz="quarter" idx="15"/>
          </p:nvPr>
        </p:nvSpPr>
        <p:spPr/>
        <p:txBody>
          <a:bodyPr/>
          <a:lstStyle>
            <a:lvl1pPr>
              <a:defRPr/>
            </a:lvl1pPr>
          </a:lstStyle>
          <a:p>
            <a:pPr>
              <a:defRPr/>
            </a:pPr>
            <a:r>
              <a:rPr lang="en-US" altLang="zh-TW"/>
              <a:t>2017.11.16  </a:t>
            </a:r>
            <a:r>
              <a:rPr lang="zh-TW" altLang="en-US"/>
              <a:t>广州</a:t>
            </a:r>
            <a:endParaRPr lang="zh-CN" altLang="en-US"/>
          </a:p>
        </p:txBody>
      </p:sp>
      <p:sp>
        <p:nvSpPr>
          <p:cNvPr id="9" name="灯片编号占位符 6"/>
          <p:cNvSpPr>
            <a:spLocks noGrp="1"/>
          </p:cNvSpPr>
          <p:nvPr>
            <p:ph type="sldNum" sz="quarter" idx="16"/>
          </p:nvPr>
        </p:nvSpPr>
        <p:spPr/>
        <p:txBody>
          <a:bodyPr/>
          <a:lstStyle>
            <a:lvl1pPr>
              <a:defRPr/>
            </a:lvl1pPr>
          </a:lstStyle>
          <a:p>
            <a:pPr>
              <a:defRPr/>
            </a:pPr>
            <a:fld id="{9A342A10-7A68-4110-8685-04BFC2751385}" type="slidenum">
              <a:rPr lang="zh-CN" altLang="en-US"/>
            </a:fld>
            <a:endParaRPr lang="zh-CN" altLang="en-US"/>
          </a:p>
        </p:txBody>
      </p:sp>
    </p:spTree>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C59265-1819-4569-9E3E-6B502EC62B32}" type="datetime1">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6C74AA0-FFF1-48CA-9B41-FB15A338FE08}" type="slidenum">
              <a:rPr lang="zh-CN" altLang="en-US"/>
            </a:fld>
            <a:endParaRPr lang="zh-CN" altLang="en-US"/>
          </a:p>
        </p:txBody>
      </p:sp>
    </p:spTree>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3A3FA50-1C8A-4C43-8D5E-99A96AEC9E75}"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EFA26C-1294-4770-82E3-3FDC018228D0}" type="slidenum">
              <a:rPr lang="zh-CN" altLang="en-US"/>
            </a:fld>
            <a:endParaRPr lang="zh-CN" altLang="en-US"/>
          </a:p>
        </p:txBody>
      </p:sp>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E5567DC-0802-47D3-8414-28F9570B383F}" type="datetime1">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9F3A6E6-D0C4-4913-A917-2C1CD92CF5F4}" type="slidenum">
              <a:rPr lang="zh-CN" altLang="en-US"/>
            </a:fld>
            <a:endParaRPr lang="zh-CN" altLang="en-US" dirty="0"/>
          </a:p>
        </p:txBody>
      </p:sp>
    </p:spTree>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48D9CBF-73A3-4F8D-B602-C5DA13285943}" type="datetime1">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C80F36D-9A5C-442E-B8E1-2E8FDA3C26EC}" type="slidenum">
              <a:rPr lang="zh-CN" altLang="en-US"/>
            </a:fld>
            <a:endParaRPr lang="zh-CN" altLang="en-US" dirty="0"/>
          </a:p>
        </p:txBody>
      </p:sp>
    </p:spTree>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89D6D5E-E42E-48DD-AD1B-417CB15C48C8}"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FE348EB-1085-4447-851C-5BD505FED061}" type="slidenum">
              <a:rPr lang="zh-CN" altLang="en-US"/>
            </a:fld>
            <a:endParaRPr lang="zh-CN" altLang="en-US" dirty="0"/>
          </a:p>
        </p:txBody>
      </p:sp>
    </p:spTree>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79C5289-1E86-440F-BEAA-62270488613A}"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6D307E8-1A83-4820-A6E9-81EC5DA9CCF8}" type="slidenum">
              <a:rPr lang="zh-CN" altLang="en-US"/>
            </a:fld>
            <a:endParaRPr lang="zh-CN" altLang="en-US" dirty="0"/>
          </a:p>
        </p:txBody>
      </p:sp>
    </p:spTree>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76A25C-7882-4C33-A66B-4412C4434DE1}" type="datetime1">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FD81B8-1CA7-4707-82BB-BF10A7D9A4DB}" type="slidenum">
              <a:rPr lang="zh-CN" altLang="en-US"/>
            </a:fld>
            <a:endParaRPr lang="zh-CN" altLang="en-US" dirty="0"/>
          </a:p>
        </p:txBody>
      </p:sp>
    </p:spTree>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_2">
    <p:spTree>
      <p:nvGrpSpPr>
        <p:cNvPr id="1" name=""/>
        <p:cNvGrpSpPr/>
        <p:nvPr/>
      </p:nvGrpSpPr>
      <p:grpSpPr>
        <a:xfrm>
          <a:off x="0" y="0"/>
          <a:ext cx="0" cy="0"/>
          <a:chOff x="0" y="0"/>
          <a:chExt cx="0" cy="0"/>
        </a:xfrm>
      </p:grpSpPr>
      <p:pic>
        <p:nvPicPr>
          <p:cNvPr id="4" name="Picture 5" descr="C:\Users\atian\Desktop\广州会议\PPT\边.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3888" y="836613"/>
            <a:ext cx="109442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5486400" cy="562074"/>
          </a:xfrm>
        </p:spPr>
        <p:txBody>
          <a:bodyPr>
            <a:noAutofit/>
          </a:bodyPr>
          <a:lstStyle>
            <a:lvl1pPr algn="l">
              <a:defRPr sz="24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09600" y="1196753"/>
            <a:ext cx="10972800" cy="492941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09D5011E-1699-4249-93C1-D5CE3DF292F0}"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TW"/>
              <a:t>2017.11.16  </a:t>
            </a:r>
            <a:r>
              <a:rPr lang="zh-TW" altLang="en-US"/>
              <a:t>广州</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4D7350-FA6E-4587-A688-14E2A20D5BC0}" type="slidenum">
              <a:rPr lang="zh-CN" altLang="en-US"/>
            </a:fld>
            <a:endParaRPr lang="zh-CN" altLang="en-US"/>
          </a:p>
        </p:txBody>
      </p:sp>
    </p:spTree>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8" Type="http://schemas.openxmlformats.org/officeDocument/2006/relationships/theme" Target="../theme/theme2.xml"/><Relationship Id="rId17" Type="http://schemas.openxmlformats.org/officeDocument/2006/relationships/image" Target="../media/image6.png"/><Relationship Id="rId16" Type="http://schemas.openxmlformats.org/officeDocument/2006/relationships/image" Target="../media/image2.png"/><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762BE761-2DA5-41AB-B8C1-CA13A4F758E4}" type="datetime1">
              <a:rPr lang="zh-CN" altLang="en-US"/>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a:defRPr/>
            </a:pPr>
            <a:fld id="{7973DFC3-3634-45A1-9E8E-D15A280B5BAD}" type="slidenum">
              <a:rPr lang="zh-CN" altLang="en-US"/>
            </a:fld>
            <a:endParaRPr lang="zh-CN" altLang="en-US"/>
          </a:p>
        </p:txBody>
      </p:sp>
      <p:pic>
        <p:nvPicPr>
          <p:cNvPr id="1031" name="Picture 4" descr="C:\Users\atian\Desktop\广州会议\PPT\图片.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0" y="0"/>
            <a:ext cx="2159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C:\Users\atian\Desktop\广州会议\PPT\144521820113913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96600" y="260350"/>
            <a:ext cx="10541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push dir="u"/>
  </p:transition>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4" descr="C:\Users\atian\Desktop\广州会议\PPT\图片.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033000" y="0"/>
            <a:ext cx="2159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A5A5F62-3EAC-431F-B14C-7DD520B9D8C5}" type="datetime1">
              <a:rPr lang="zh-CN" altLang="en-US"/>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ea typeface="+mn-ea"/>
              </a:defRPr>
            </a:lvl1pPr>
          </a:lstStyle>
          <a:p>
            <a:pPr>
              <a:defRPr/>
            </a:pPr>
            <a:r>
              <a:rPr lang="en-US" altLang="zh-TW"/>
              <a:t>2017.11.16  </a:t>
            </a:r>
            <a:r>
              <a:rPr lang="zh-TW" altLang="en-US"/>
              <a:t>广州</a:t>
            </a: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2400" smtClean="0">
                <a:solidFill>
                  <a:schemeClr val="tx1">
                    <a:tint val="75000"/>
                  </a:schemeClr>
                </a:solidFill>
                <a:latin typeface="黑体" panose="02010609060101010101" pitchFamily="49" charset="-122"/>
                <a:ea typeface="黑体" panose="02010609060101010101" pitchFamily="49" charset="-122"/>
              </a:defRPr>
            </a:lvl1pPr>
          </a:lstStyle>
          <a:p>
            <a:pPr>
              <a:defRPr/>
            </a:pPr>
            <a:fld id="{BB205145-7908-4BE7-A039-ABBE66AFFAE1}" type="slidenum">
              <a:rPr lang="zh-CN" altLang="en-US"/>
            </a:fld>
            <a:endParaRPr lang="zh-CN" altLang="en-US" dirty="0"/>
          </a:p>
        </p:txBody>
      </p:sp>
      <p:pic>
        <p:nvPicPr>
          <p:cNvPr id="2056" name="Picture 2" descr="C:\Users\atian\Desktop\广州会议\PPT\1445218201139130.gif"/>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0896600" y="260350"/>
            <a:ext cx="10541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transition spd="med">
    <p:push dir="u"/>
  </p:transition>
  <p:hf hdr="0" dt="0"/>
  <p:txStyles>
    <p:titleStyle>
      <a:lvl1pPr algn="ctr" rtl="0" fontAlgn="base">
        <a:spcBef>
          <a:spcPct val="0"/>
        </a:spcBef>
        <a:spcAft>
          <a:spcPct val="0"/>
        </a:spcAft>
        <a:defRPr sz="4400" kern="1200">
          <a:solidFill>
            <a:schemeClr val="tx1"/>
          </a:solidFill>
          <a:latin typeface="Arial Black" panose="020B0A04020102020204" pitchFamily="34" charset="0"/>
          <a:ea typeface="微软雅黑" panose="020B0503020204020204" pitchFamily="34" charset="-122"/>
          <a:cs typeface="+mj-cs"/>
        </a:defRPr>
      </a:lvl1pPr>
      <a:lvl2pPr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Black" panose="020B0A04020102020204"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华文中宋" panose="02010600040101010101" pitchFamily="2" charset="-122"/>
          <a:cs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华文中宋" panose="02010600040101010101" pitchFamily="2" charset="-122"/>
          <a:cs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华文中宋" panose="02010600040101010101" pitchFamily="2" charset="-122"/>
          <a:cs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华文中宋" panose="02010600040101010101" pitchFamily="2" charset="-122"/>
          <a:cs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华文中宋" panose="02010600040101010101" pitchFamily="2" charset="-122"/>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9.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tags" Target="../tags/tag1.xml"/><Relationship Id="rId1"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华文中宋" panose="02010600040101010101" pitchFamily="2" charset="-122"/>
              </a:defRPr>
            </a:lvl1pPr>
            <a:lvl2pPr marL="742950" indent="-285750">
              <a:defRPr>
                <a:solidFill>
                  <a:schemeClr val="tx1"/>
                </a:solidFill>
                <a:latin typeface="Calibri" panose="020F0502020204030204" pitchFamily="34" charset="0"/>
                <a:ea typeface="华文中宋" panose="02010600040101010101" pitchFamily="2" charset="-122"/>
              </a:defRPr>
            </a:lvl2pPr>
            <a:lvl3pPr marL="1143000" indent="-228600">
              <a:defRPr>
                <a:solidFill>
                  <a:schemeClr val="tx1"/>
                </a:solidFill>
                <a:latin typeface="Calibri" panose="020F0502020204030204" pitchFamily="34" charset="0"/>
                <a:ea typeface="华文中宋" panose="02010600040101010101" pitchFamily="2" charset="-122"/>
              </a:defRPr>
            </a:lvl3pPr>
            <a:lvl4pPr marL="1600200" indent="-228600">
              <a:defRPr>
                <a:solidFill>
                  <a:schemeClr val="tx1"/>
                </a:solidFill>
                <a:latin typeface="Calibri" panose="020F0502020204030204" pitchFamily="34" charset="0"/>
                <a:ea typeface="华文中宋" panose="02010600040101010101" pitchFamily="2" charset="-122"/>
              </a:defRPr>
            </a:lvl4pPr>
            <a:lvl5pPr marL="2057400" indent="-228600">
              <a:defRPr>
                <a:solidFill>
                  <a:schemeClr val="tx1"/>
                </a:solidFill>
                <a:latin typeface="Calibri" panose="020F0502020204030204" pitchFamily="34" charset="0"/>
                <a:ea typeface="华文中宋" panose="0201060004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2957895-6D1C-464D-BC63-210B1C258E0B}" type="slidenum">
              <a:rPr kumimoji="0" lang="zh-CN" altLang="en-US" sz="1200" b="0" i="0" u="none" strike="noStrike" kern="1200" cap="none" spc="0" normalizeH="0" baseline="0" noProof="0" smtClean="0">
                <a:ln>
                  <a:noFill/>
                </a:ln>
                <a:solidFill>
                  <a:srgbClr val="898F9C"/>
                </a:solidFill>
                <a:effectLst/>
                <a:uLnTx/>
                <a:uFillTx/>
                <a:latin typeface="Calibri" panose="020F0502020204030204" pitchFamily="34" charset="0"/>
                <a:ea typeface="华文中宋" panose="02010600040101010101" pitchFamily="2" charset="-122"/>
                <a:cs typeface="+mn-cs"/>
              </a:rPr>
            </a:fld>
            <a:endParaRPr kumimoji="0" lang="zh-CN" altLang="en-US" sz="1200" b="0" i="0" u="none" strike="noStrike" kern="1200" cap="none" spc="0" normalizeH="0" baseline="0" noProof="0">
              <a:ln>
                <a:noFill/>
              </a:ln>
              <a:solidFill>
                <a:srgbClr val="898F9C"/>
              </a:solidFill>
              <a:effectLst/>
              <a:uLnTx/>
              <a:uFillTx/>
              <a:latin typeface="Calibri" panose="020F0502020204030204" pitchFamily="34" charset="0"/>
              <a:ea typeface="华文中宋" panose="02010600040101010101" pitchFamily="2" charset="-122"/>
              <a:cs typeface="+mn-cs"/>
            </a:endParaRPr>
          </a:p>
        </p:txBody>
      </p:sp>
      <p:sp>
        <p:nvSpPr>
          <p:cNvPr id="3" name="矩形 2"/>
          <p:cNvSpPr/>
          <p:nvPr/>
        </p:nvSpPr>
        <p:spPr>
          <a:xfrm>
            <a:off x="0" y="2247900"/>
            <a:ext cx="12192635" cy="1322070"/>
          </a:xfrm>
          <a:prstGeom prst="rect">
            <a:avLst/>
          </a:prstGeom>
          <a:solidFill>
            <a:schemeClr val="tx1">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p>
            <a:pPr lvl="1" algn="ctr">
              <a:lnSpc>
                <a:spcPct val="170000"/>
              </a:lnSpc>
            </a:pPr>
            <a:r>
              <a:rPr lang="zh-CN" altLang="en-US" sz="3200" b="1"/>
              <a:t>基于</a:t>
            </a:r>
            <a:r>
              <a:rPr lang="zh-CN" altLang="en-US" sz="3200" b="1">
                <a:solidFill>
                  <a:srgbClr val="FF0000"/>
                </a:solidFill>
              </a:rPr>
              <a:t>动态网格交易</a:t>
            </a:r>
            <a:r>
              <a:rPr lang="zh-CN" altLang="en-US" sz="3200" b="1"/>
              <a:t>的</a:t>
            </a:r>
            <a:r>
              <a:rPr lang="zh-CN" altLang="en-US" sz="3200" b="1">
                <a:solidFill>
                  <a:srgbClr val="FF0000"/>
                </a:solidFill>
              </a:rPr>
              <a:t>交易型开放式指数基金</a:t>
            </a:r>
            <a:r>
              <a:rPr lang="zh-CN" altLang="en-US" sz="3200" b="1"/>
              <a:t>的实证研究</a:t>
            </a:r>
            <a:endParaRPr lang="zh-CN" altLang="en-US" sz="3200" b="1"/>
          </a:p>
        </p:txBody>
      </p:sp>
      <p:sp>
        <p:nvSpPr>
          <p:cNvPr id="4" name="文本框 3"/>
          <p:cNvSpPr txBox="1"/>
          <p:nvPr/>
        </p:nvSpPr>
        <p:spPr>
          <a:xfrm>
            <a:off x="732790" y="1470025"/>
            <a:ext cx="10553700" cy="429895"/>
          </a:xfrm>
          <a:prstGeom prst="rect">
            <a:avLst/>
          </a:prstGeom>
          <a:noFill/>
        </p:spPr>
        <p:txBody>
          <a:bodyPr wrap="square" rtlCol="0" anchor="t">
            <a:spAutoFit/>
          </a:bodyPr>
          <a:p>
            <a:pPr algn="ctr"/>
            <a:r>
              <a:rPr lang="zh-CN" sz="2200" b="1">
                <a:latin typeface="微软雅黑" panose="020B0503020204020204" pitchFamily="34" charset="-122"/>
                <a:ea typeface="微软雅黑" panose="020B0503020204020204" pitchFamily="34" charset="-122"/>
              </a:rPr>
              <a:t>对外经济贸易大学</a:t>
            </a:r>
            <a:r>
              <a:rPr lang="en-US" altLang="zh-CN" sz="2200" b="1">
                <a:latin typeface="微软雅黑" panose="020B0503020204020204" pitchFamily="34" charset="-122"/>
                <a:ea typeface="微软雅黑" panose="020B0503020204020204" pitchFamily="34" charset="-122"/>
              </a:rPr>
              <a:t>  </a:t>
            </a:r>
            <a:r>
              <a:rPr lang="zh-CN" altLang="en-US" sz="2200" b="1">
                <a:latin typeface="微软雅黑" panose="020B0503020204020204" pitchFamily="34" charset="-122"/>
                <a:ea typeface="微软雅黑" panose="020B0503020204020204" pitchFamily="34" charset="-122"/>
              </a:rPr>
              <a:t>硕士学位论文</a:t>
            </a:r>
            <a:endParaRPr lang="zh-CN" altLang="en-US" sz="2200" b="1">
              <a:latin typeface="微软雅黑" panose="020B0503020204020204" pitchFamily="34" charset="-122"/>
              <a:ea typeface="微软雅黑" panose="020B0503020204020204" pitchFamily="34" charset="-122"/>
            </a:endParaRPr>
          </a:p>
        </p:txBody>
      </p:sp>
      <p:sp>
        <p:nvSpPr>
          <p:cNvPr id="2" name="文本框 1"/>
          <p:cNvSpPr txBox="1"/>
          <p:nvPr/>
        </p:nvSpPr>
        <p:spPr>
          <a:xfrm>
            <a:off x="4177030" y="3846195"/>
            <a:ext cx="3777615" cy="2444115"/>
          </a:xfrm>
          <a:prstGeom prst="rect">
            <a:avLst/>
          </a:prstGeom>
          <a:noFill/>
        </p:spPr>
        <p:txBody>
          <a:bodyPr wrap="square" rtlCol="0" anchor="t">
            <a:spAutoFit/>
          </a:bodyPr>
          <a:p>
            <a:pPr lvl="1" algn="l">
              <a:lnSpc>
                <a:spcPct val="170000"/>
              </a:lnSpc>
            </a:pPr>
            <a:r>
              <a:rPr b="1">
                <a:sym typeface="+mn-ea"/>
              </a:rPr>
              <a:t>学位类型:同等学力</a:t>
            </a:r>
            <a:endParaRPr b="1"/>
          </a:p>
          <a:p>
            <a:pPr lvl="1" algn="l">
              <a:lnSpc>
                <a:spcPct val="170000"/>
              </a:lnSpc>
            </a:pPr>
            <a:r>
              <a:rPr b="1">
                <a:sym typeface="+mn-ea"/>
              </a:rPr>
              <a:t>论文作者:于龙飞</a:t>
            </a:r>
            <a:endParaRPr b="1"/>
          </a:p>
          <a:p>
            <a:pPr lvl="1" algn="l">
              <a:lnSpc>
                <a:spcPct val="170000"/>
              </a:lnSpc>
            </a:pPr>
            <a:r>
              <a:rPr b="1">
                <a:sym typeface="+mn-ea"/>
              </a:rPr>
              <a:t>培养学院:统计学院</a:t>
            </a:r>
            <a:endParaRPr b="1"/>
          </a:p>
          <a:p>
            <a:pPr lvl="1" algn="l">
              <a:lnSpc>
                <a:spcPct val="170000"/>
              </a:lnSpc>
            </a:pPr>
            <a:r>
              <a:rPr b="1">
                <a:sym typeface="+mn-ea"/>
              </a:rPr>
              <a:t>专业名称:金融学</a:t>
            </a:r>
            <a:endParaRPr b="1"/>
          </a:p>
          <a:p>
            <a:pPr lvl="1" algn="l">
              <a:lnSpc>
                <a:spcPct val="170000"/>
              </a:lnSpc>
            </a:pPr>
            <a:r>
              <a:rPr b="1">
                <a:sym typeface="+mn-ea"/>
              </a:rPr>
              <a:t>指导教师:徐光利副教授</a:t>
            </a:r>
            <a:endParaRPr lang="zh-CN" altLang="en-US"/>
          </a:p>
        </p:txBody>
      </p:sp>
    </p:spTree>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34010" y="1524000"/>
            <a:ext cx="4664710" cy="1111885"/>
          </a:xfrm>
          <a:prstGeom prst="rect">
            <a:avLst/>
          </a:prstGeom>
        </p:spPr>
      </p:pic>
      <p:pic>
        <p:nvPicPr>
          <p:cNvPr id="6" name="图片 5"/>
          <p:cNvPicPr>
            <a:picLocks noChangeAspect="1"/>
          </p:cNvPicPr>
          <p:nvPr/>
        </p:nvPicPr>
        <p:blipFill>
          <a:blip r:embed="rId2"/>
          <a:stretch>
            <a:fillRect/>
          </a:stretch>
        </p:blipFill>
        <p:spPr>
          <a:xfrm>
            <a:off x="286385" y="2683510"/>
            <a:ext cx="4825365" cy="1784985"/>
          </a:xfrm>
          <a:prstGeom prst="rect">
            <a:avLst/>
          </a:prstGeom>
        </p:spPr>
      </p:pic>
      <p:pic>
        <p:nvPicPr>
          <p:cNvPr id="7" name="图片 6"/>
          <p:cNvPicPr>
            <a:picLocks noChangeAspect="1"/>
          </p:cNvPicPr>
          <p:nvPr/>
        </p:nvPicPr>
        <p:blipFill>
          <a:blip r:embed="rId3"/>
          <a:stretch>
            <a:fillRect/>
          </a:stretch>
        </p:blipFill>
        <p:spPr>
          <a:xfrm>
            <a:off x="375285" y="4598670"/>
            <a:ext cx="4624070" cy="761365"/>
          </a:xfrm>
          <a:prstGeom prst="rect">
            <a:avLst/>
          </a:prstGeom>
        </p:spPr>
      </p:pic>
      <p:pic>
        <p:nvPicPr>
          <p:cNvPr id="2" name="图片 1"/>
          <p:cNvPicPr>
            <a:picLocks noChangeAspect="1"/>
          </p:cNvPicPr>
          <p:nvPr/>
        </p:nvPicPr>
        <p:blipFill>
          <a:blip r:embed="rId4"/>
          <a:stretch>
            <a:fillRect/>
          </a:stretch>
        </p:blipFill>
        <p:spPr>
          <a:xfrm>
            <a:off x="4986020" y="1405890"/>
            <a:ext cx="7017385" cy="4046220"/>
          </a:xfrm>
          <a:prstGeom prst="rect">
            <a:avLst/>
          </a:prstGeom>
        </p:spPr>
      </p:pic>
    </p:spTree>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2605" y="1574165"/>
            <a:ext cx="7134225" cy="4124325"/>
          </a:xfrm>
          <a:prstGeom prst="rect">
            <a:avLst/>
          </a:prstGeom>
        </p:spPr>
      </p:pic>
      <p:sp>
        <p:nvSpPr>
          <p:cNvPr id="4" name="文本框 3"/>
          <p:cNvSpPr txBox="1"/>
          <p:nvPr/>
        </p:nvSpPr>
        <p:spPr>
          <a:xfrm>
            <a:off x="7914005" y="1998345"/>
            <a:ext cx="3843020" cy="4246245"/>
          </a:xfrm>
          <a:prstGeom prst="rect">
            <a:avLst/>
          </a:prstGeom>
          <a:noFill/>
        </p:spPr>
        <p:txBody>
          <a:bodyPr wrap="square" rtlCol="0" anchor="t">
            <a:spAutoFit/>
          </a:bodyPr>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1.参数设置:</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P。为网格初始价格，P. ~P。为网格各格价格(n≥0) ，P为当前最低价，</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P*为反弹价，a为网格间距(百分数)，β为反弹间距(百分数)，M为每格</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交易金额，N为每格买入或卖出数量。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med">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97125" y="1510665"/>
            <a:ext cx="6981825" cy="5019675"/>
          </a:xfrm>
          <a:prstGeom prst="rect">
            <a:avLst/>
          </a:prstGeom>
        </p:spPr>
      </p:pic>
    </p:spTree>
  </p:cSld>
  <p:clrMapOvr>
    <a:masterClrMapping/>
  </p:clrMapOvr>
  <p:transition spd="med">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9400" y="1579245"/>
            <a:ext cx="11633200" cy="3458210"/>
          </a:xfrm>
          <a:prstGeom prst="rect">
            <a:avLst/>
          </a:prstGeom>
        </p:spPr>
      </p:pic>
    </p:spTree>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62530" y="1139825"/>
            <a:ext cx="7267575" cy="5581650"/>
          </a:xfrm>
          <a:prstGeom prst="rect">
            <a:avLst/>
          </a:prstGeom>
        </p:spPr>
      </p:pic>
    </p:spTree>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9260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8050" y="1283970"/>
            <a:ext cx="10673715" cy="1198880"/>
          </a:xfrm>
          <a:prstGeom prst="rect">
            <a:avLst/>
          </a:prstGeom>
          <a:noFill/>
        </p:spPr>
        <p:txBody>
          <a:bodyPr wrap="square" rtlCol="0" anchor="t">
            <a:spAutoFit/>
          </a:bodyPr>
          <a:p>
            <a:pPr lvl="0" algn="l">
              <a:lnSpc>
                <a:spcPct val="100000"/>
              </a:lnSpc>
              <a:buClrTx/>
              <a:buSzTx/>
              <a:buFontTx/>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波动率指标分析：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00000"/>
              </a:lnSpc>
              <a:buClrTx/>
              <a:buSzTx/>
              <a:buFontTx/>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本文选取年化波动率为波动指标，数据来源为东方财富choice平台。对354支ETF按年化波动率≥20%进行筛选，为保证基金交易流动性及数据有效性,增加基金规模≥5亿，成立年限≥3年的筛选条件，选取30支ETF</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908685" y="2652395"/>
            <a:ext cx="2540000" cy="368300"/>
          </a:xfrm>
          <a:prstGeom prst="rect">
            <a:avLst/>
          </a:prstGeom>
          <a:noFill/>
        </p:spPr>
        <p:txBody>
          <a:bodyPr wrap="square" rtlCol="0" anchor="t">
            <a:spAutoFit/>
          </a:bodyPr>
          <a:p>
            <a:pPr lvl="0" algn="l">
              <a:buClrTx/>
              <a:buSzTx/>
              <a:buFontTx/>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估值</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指标</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2342515" y="2949575"/>
            <a:ext cx="7500620" cy="2962910"/>
          </a:xfrm>
          <a:prstGeom prst="rect">
            <a:avLst/>
          </a:prstGeom>
        </p:spPr>
      </p:pic>
      <p:sp>
        <p:nvSpPr>
          <p:cNvPr id="7" name="文本框 6"/>
          <p:cNvSpPr txBox="1"/>
          <p:nvPr/>
        </p:nvSpPr>
        <p:spPr>
          <a:xfrm>
            <a:off x="908685" y="6050915"/>
            <a:ext cx="4572000" cy="368300"/>
          </a:xfrm>
          <a:prstGeom prst="rect">
            <a:avLst/>
          </a:prstGeom>
          <a:noFill/>
        </p:spPr>
        <p:txBody>
          <a:bodyPr wrap="square" rtlCol="0" anchor="t">
            <a:spAutoFit/>
          </a:bodyPr>
          <a:p>
            <a:pPr lvl="0" algn="l">
              <a:buClrTx/>
              <a:buSzTx/>
              <a:buFontTx/>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综上所述，证券指数处于较低位。</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med">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9260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8050" y="1283970"/>
            <a:ext cx="10673715" cy="368300"/>
          </a:xfrm>
          <a:prstGeom prst="rect">
            <a:avLst/>
          </a:prstGeom>
          <a:noFill/>
        </p:spPr>
        <p:txBody>
          <a:bodyPr wrap="square" rtlCol="0" anchor="t">
            <a:spAutoFit/>
          </a:bodyPr>
          <a:p>
            <a:pPr lvl="0" algn="l">
              <a:lnSpc>
                <a:spcPct val="100000"/>
              </a:lnSpc>
              <a:buClrTx/>
              <a:buSzTx/>
              <a:buFontTx/>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年化波动率：</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889125" y="1922780"/>
            <a:ext cx="8162925" cy="4162425"/>
          </a:xfrm>
          <a:prstGeom prst="rect">
            <a:avLst/>
          </a:prstGeom>
        </p:spPr>
      </p:pic>
    </p:spTree>
  </p:cSld>
  <p:clrMapOvr>
    <a:masterClrMapping/>
  </p:clrMapOvr>
  <p:transition spd="med">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9260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93215" y="1423035"/>
            <a:ext cx="8425180" cy="4427855"/>
          </a:xfrm>
          <a:prstGeom prst="rect">
            <a:avLst/>
          </a:prstGeom>
        </p:spPr>
      </p:pic>
    </p:spTree>
  </p:cSld>
  <p:clrMapOvr>
    <a:masterClrMapping/>
  </p:clrMapOvr>
  <p:transition spd="med">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5356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传统网格交易的实证研究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1990" y="1527810"/>
            <a:ext cx="10901045" cy="922020"/>
          </a:xfrm>
          <a:prstGeom prst="rect">
            <a:avLst/>
          </a:prstGeom>
          <a:noFill/>
        </p:spPr>
        <p:txBody>
          <a:bodyPr wrap="square" rtlCol="0" anchor="t">
            <a:spAutoFit/>
          </a:bodyPr>
          <a:p>
            <a:r>
              <a:rPr lang="zh-CN" altLang="en-US"/>
              <a:t>1.网格运行的价格区间:网格运行区间的价格最高点和价格最低点。</a:t>
            </a:r>
            <a:endParaRPr lang="zh-CN" altLang="en-US"/>
          </a:p>
          <a:p>
            <a:r>
              <a:rPr lang="zh-CN" altLang="en-US"/>
              <a:t>同时提高资金利用率，参照跟踪指数证券公司(399975) 市净率(PB) 市净率20%分位数及市净率80%分位数，选取网格运行的价格区间为0.848~1.228.</a:t>
            </a:r>
            <a:endParaRPr lang="zh-CN" altLang="en-US"/>
          </a:p>
        </p:txBody>
      </p:sp>
      <p:pic>
        <p:nvPicPr>
          <p:cNvPr id="4" name="图片 3"/>
          <p:cNvPicPr>
            <a:picLocks noChangeAspect="1"/>
          </p:cNvPicPr>
          <p:nvPr/>
        </p:nvPicPr>
        <p:blipFill>
          <a:blip r:embed="rId1"/>
          <a:stretch>
            <a:fillRect/>
          </a:stretch>
        </p:blipFill>
        <p:spPr>
          <a:xfrm>
            <a:off x="2677160" y="2449830"/>
            <a:ext cx="6581775" cy="1123950"/>
          </a:xfrm>
          <a:prstGeom prst="rect">
            <a:avLst/>
          </a:prstGeom>
        </p:spPr>
      </p:pic>
      <p:pic>
        <p:nvPicPr>
          <p:cNvPr id="6" name="图片 5"/>
          <p:cNvPicPr>
            <a:picLocks noChangeAspect="1"/>
          </p:cNvPicPr>
          <p:nvPr/>
        </p:nvPicPr>
        <p:blipFill>
          <a:blip r:embed="rId2"/>
          <a:stretch>
            <a:fillRect/>
          </a:stretch>
        </p:blipFill>
        <p:spPr>
          <a:xfrm>
            <a:off x="2892425" y="3542030"/>
            <a:ext cx="6257925" cy="2962275"/>
          </a:xfrm>
          <a:prstGeom prst="rect">
            <a:avLst/>
          </a:prstGeom>
        </p:spPr>
      </p:pic>
    </p:spTree>
  </p:cSld>
  <p:clrMapOvr>
    <a:masterClrMapping/>
  </p:clrMapOvr>
  <p:transition spd="med">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5356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传统网格交易的实证研究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2605" y="1240790"/>
            <a:ext cx="8883015" cy="2449830"/>
          </a:xfrm>
          <a:prstGeom prst="rect">
            <a:avLst/>
          </a:prstGeom>
        </p:spPr>
      </p:pic>
      <p:pic>
        <p:nvPicPr>
          <p:cNvPr id="7" name="图片 6"/>
          <p:cNvPicPr>
            <a:picLocks noChangeAspect="1"/>
          </p:cNvPicPr>
          <p:nvPr/>
        </p:nvPicPr>
        <p:blipFill>
          <a:blip r:embed="rId2"/>
          <a:stretch>
            <a:fillRect/>
          </a:stretch>
        </p:blipFill>
        <p:spPr>
          <a:xfrm>
            <a:off x="1123315" y="3971290"/>
            <a:ext cx="8841105" cy="1402080"/>
          </a:xfrm>
          <a:prstGeom prst="rect">
            <a:avLst/>
          </a:prstGeom>
        </p:spPr>
      </p:pic>
      <p:pic>
        <p:nvPicPr>
          <p:cNvPr id="8" name="图片 7"/>
          <p:cNvPicPr>
            <a:picLocks noChangeAspect="1"/>
          </p:cNvPicPr>
          <p:nvPr/>
        </p:nvPicPr>
        <p:blipFill>
          <a:blip r:embed="rId3"/>
          <a:stretch>
            <a:fillRect/>
          </a:stretch>
        </p:blipFill>
        <p:spPr>
          <a:xfrm>
            <a:off x="1008380" y="5269865"/>
            <a:ext cx="8835390" cy="1046480"/>
          </a:xfrm>
          <a:prstGeom prst="rect">
            <a:avLst/>
          </a:prstGeom>
        </p:spPr>
      </p:pic>
      <p:pic>
        <p:nvPicPr>
          <p:cNvPr id="10" name="图片 9"/>
          <p:cNvPicPr>
            <a:picLocks noChangeAspect="1"/>
          </p:cNvPicPr>
          <p:nvPr/>
        </p:nvPicPr>
        <p:blipFill>
          <a:blip r:embed="rId4"/>
          <a:stretch>
            <a:fillRect/>
          </a:stretch>
        </p:blipFill>
        <p:spPr>
          <a:xfrm>
            <a:off x="639445" y="6236970"/>
            <a:ext cx="7333615" cy="481330"/>
          </a:xfrm>
          <a:prstGeom prst="rect">
            <a:avLst/>
          </a:prstGeom>
        </p:spPr>
      </p:pic>
    </p:spTree>
  </p:cSld>
  <p:clrMapOvr>
    <a:masterClrMapping/>
  </p:clrMapOvr>
  <p:transition spd="med">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7924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背景</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6915" y="1468120"/>
            <a:ext cx="10866120" cy="829945"/>
          </a:xfrm>
          <a:prstGeom prst="rect">
            <a:avLst/>
          </a:prstGeom>
          <a:noFill/>
        </p:spPr>
        <p:txBody>
          <a:bodyPr wrap="square" rtlCol="0">
            <a:spAutoFit/>
          </a:bodyPr>
          <a:p>
            <a:pPr algn="l"/>
            <a:r>
              <a:rPr lang="en-US" altLang="zh-CN" sz="2400">
                <a:latin typeface="微软雅黑" panose="020B0503020204020204" pitchFamily="34" charset="-122"/>
                <a:ea typeface="微软雅黑" panose="020B0503020204020204" pitchFamily="34" charset="-122"/>
                <a:cs typeface="微软雅黑" panose="020B0503020204020204" pitchFamily="34" charset="-122"/>
              </a:rPr>
              <a:t>ETF:是Exchange Traded Fund的首字母缩写，在中国ETF</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被称为“交易型开放式指数基金”。交易所交易基金，是一种组合式的投资工具。</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a:srcRect t="1999"/>
          <a:stretch>
            <a:fillRect/>
          </a:stretch>
        </p:blipFill>
        <p:spPr>
          <a:xfrm>
            <a:off x="3543935" y="2519045"/>
            <a:ext cx="6189980" cy="4202430"/>
          </a:xfrm>
          <a:prstGeom prst="rect">
            <a:avLst/>
          </a:prstGeom>
        </p:spPr>
      </p:pic>
    </p:spTree>
  </p:cSld>
  <p:clrMapOvr>
    <a:masterClrMapping/>
  </p:clrMapOvr>
  <p:transition spd="med">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5356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动态网格交易的实证研究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583940" y="1289050"/>
            <a:ext cx="5367655" cy="5067300"/>
          </a:xfrm>
          <a:prstGeom prst="rect">
            <a:avLst/>
          </a:prstGeom>
        </p:spPr>
      </p:pic>
    </p:spTree>
  </p:cSld>
  <p:clrMapOvr>
    <a:masterClrMapping/>
  </p:clrMapOvr>
  <p:transition spd="med">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29870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en-US" altLang="zh-CN" sz="2400" b="1" kern="0" dirty="0">
                <a:solidFill>
                  <a:srgbClr val="000000"/>
                </a:solidFill>
                <a:latin typeface="微软雅黑" panose="020B0503020204020204" pitchFamily="34" charset="-122"/>
                <a:ea typeface="微软雅黑" panose="020B0503020204020204" pitchFamily="34" charset="-122"/>
              </a:rPr>
              <a:t>CONCLUSION</a:t>
            </a:r>
            <a:endParaRPr lang="en-US" altLang="zh-CN"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2605" y="1170305"/>
            <a:ext cx="11204575" cy="3796030"/>
          </a:xfrm>
          <a:prstGeom prst="rect">
            <a:avLst/>
          </a:prstGeom>
        </p:spPr>
      </p:pic>
    </p:spTree>
  </p:cSld>
  <p:clrMapOvr>
    <a:masterClrMapping/>
  </p:clrMapOvr>
  <p:transition spd="med">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36"/>
            <a:ext cx="12192000" cy="6855728"/>
          </a:xfrm>
          <a:prstGeom prst="rect">
            <a:avLst/>
          </a:prstGeom>
        </p:spPr>
      </p:pic>
      <p:sp>
        <p:nvSpPr>
          <p:cNvPr id="4" name="PA_文本框 2"/>
          <p:cNvSpPr txBox="1"/>
          <p:nvPr>
            <p:custDataLst>
              <p:tags r:id="rId2"/>
            </p:custDataLst>
          </p:nvPr>
        </p:nvSpPr>
        <p:spPr>
          <a:xfrm>
            <a:off x="1936204" y="299245"/>
            <a:ext cx="8319591" cy="18198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zh-CN" altLang="en-US" sz="10000" dirty="0">
                <a:solidFill>
                  <a:schemeClr val="bg1"/>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rPr>
              <a:t>谢谢观看</a:t>
            </a:r>
            <a:endParaRPr lang="zh-CN" altLang="en-US" sz="10000" dirty="0">
              <a:solidFill>
                <a:schemeClr val="bg1"/>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9940" y="282862"/>
            <a:ext cx="2382510" cy="644586"/>
          </a:xfrm>
          <a:prstGeom prst="rect">
            <a:avLst/>
          </a:prstGeom>
        </p:spPr>
      </p:pic>
      <p:sp>
        <p:nvSpPr>
          <p:cNvPr id="6" name="灯片编号占位符 5"/>
          <p:cNvSpPr>
            <a:spLocks noGrp="1"/>
          </p:cNvSpPr>
          <p:nvPr>
            <p:ph type="sldNum" sz="quarter" idx="12"/>
          </p:nvPr>
        </p:nvSpPr>
        <p:spPr/>
        <p:txBody>
          <a:bodyPr/>
          <a:lstStyle/>
          <a:p>
            <a:fld id="{152AB25A-A8D5-45D9-8405-1744D431B6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12925" y="282575"/>
            <a:ext cx="7924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背景</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7725" y="1193800"/>
            <a:ext cx="10005060" cy="3014980"/>
          </a:xfrm>
          <a:prstGeom prst="rect">
            <a:avLst/>
          </a:prstGeom>
          <a:noFill/>
        </p:spPr>
        <p:txBody>
          <a:bodyPr wrap="square" rtlCol="0">
            <a:spAutoFit/>
          </a:bodyPr>
          <a:p>
            <a:pPr lvl="0" algn="l">
              <a:lnSpc>
                <a:spcPct val="150000"/>
              </a:lnSpc>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A股投资机构化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457200" algn="l" fontAlgn="auto">
              <a:lnSpc>
                <a:spcPct val="150000"/>
              </a:lnSpc>
              <a:spcAft>
                <a:spcPts val="1200"/>
              </a:spcAft>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首先，A股投资</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特点：</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中小投资者交易情绪化，因此投资重心向基金倾斜</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457200" algn="l" fontAlgn="auto">
              <a:lnSpc>
                <a:spcPct val="150000"/>
              </a:lnSpc>
              <a:spcAft>
                <a:spcPts val="1200"/>
              </a:spcAft>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其次，牛熊周期一般是8至10年，剔除1至2年大牛市，1至</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2大熊市，剩余全是震荡市。</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847725" y="5147310"/>
            <a:ext cx="6902450" cy="645160"/>
          </a:xfrm>
          <a:prstGeom prst="rect">
            <a:avLst/>
          </a:prstGeom>
          <a:noFill/>
        </p:spPr>
        <p:txBody>
          <a:bodyPr wrap="square" rtlCol="0">
            <a:spAutoFit/>
          </a:bodyPr>
          <a:p>
            <a:pPr lvl="0" algn="l">
              <a:lnSpc>
                <a:spcPct val="150000"/>
              </a:lnSpc>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使用方法：网格交易法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下箭头 12"/>
          <p:cNvSpPr/>
          <p:nvPr/>
        </p:nvSpPr>
        <p:spPr>
          <a:xfrm>
            <a:off x="2725420" y="4368165"/>
            <a:ext cx="542290" cy="7791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164205" y="4493895"/>
            <a:ext cx="1503680" cy="368300"/>
          </a:xfrm>
          <a:prstGeom prst="rect">
            <a:avLst/>
          </a:prstGeom>
          <a:noFill/>
        </p:spPr>
        <p:txBody>
          <a:bodyPr wrap="square" rtlCol="0">
            <a:spAutoFit/>
          </a:bodyPr>
          <a:p>
            <a:r>
              <a:rPr lang="zh-CN" altLang="en-US" b="1">
                <a:solidFill>
                  <a:srgbClr val="FF0000"/>
                </a:solidFill>
              </a:rPr>
              <a:t>量化交易</a:t>
            </a:r>
            <a:endParaRPr lang="zh-CN" altLang="en-US" b="1">
              <a:solidFill>
                <a:srgbClr val="FF0000"/>
              </a:solidFill>
            </a:endParaRPr>
          </a:p>
        </p:txBody>
      </p:sp>
    </p:spTree>
  </p:cSld>
  <p:clrMapOvr>
    <a:masterClrMapping/>
  </p:clrMapOvr>
  <p:transition spd="med">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14020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论文思路</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749040" y="1223645"/>
            <a:ext cx="4838065" cy="5462270"/>
          </a:xfrm>
          <a:prstGeom prst="rect">
            <a:avLst/>
          </a:prstGeom>
        </p:spPr>
      </p:pic>
    </p:spTree>
  </p:cSld>
  <p:clrMapOvr>
    <a:masterClrMapping/>
  </p:clrMapOvr>
  <p:transition spd="med">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246755"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en-US" altLang="zh-CN" sz="2400" b="1" kern="0" dirty="0">
                <a:solidFill>
                  <a:srgbClr val="000000"/>
                </a:solidFill>
                <a:latin typeface="微软雅黑" panose="020B0503020204020204" pitchFamily="34" charset="-122"/>
                <a:ea typeface="微软雅黑" panose="020B0503020204020204" pitchFamily="34" charset="-122"/>
              </a:rPr>
              <a:t>ETF </a:t>
            </a:r>
            <a:r>
              <a:rPr lang="zh-CN" altLang="en-US" sz="2400" b="1" kern="0" dirty="0">
                <a:solidFill>
                  <a:srgbClr val="000000"/>
                </a:solidFill>
                <a:latin typeface="微软雅黑" panose="020B0503020204020204" pitchFamily="34" charset="-122"/>
                <a:ea typeface="微软雅黑" panose="020B0503020204020204" pitchFamily="34" charset="-122"/>
              </a:rPr>
              <a:t>投资策略分析研究</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616835" y="1350645"/>
            <a:ext cx="7175500" cy="3776980"/>
          </a:xfrm>
          <a:prstGeom prst="rect">
            <a:avLst/>
          </a:prstGeom>
        </p:spPr>
      </p:pic>
      <p:sp>
        <p:nvSpPr>
          <p:cNvPr id="7" name="文本框 6"/>
          <p:cNvSpPr txBox="1"/>
          <p:nvPr/>
        </p:nvSpPr>
        <p:spPr>
          <a:xfrm>
            <a:off x="2736850" y="5208270"/>
            <a:ext cx="10944225" cy="645160"/>
          </a:xfrm>
          <a:prstGeom prst="rect">
            <a:avLst/>
          </a:prstGeom>
          <a:noFill/>
        </p:spPr>
        <p:txBody>
          <a:bodyPr wrap="square" rtlCol="0" anchor="t">
            <a:spAutoFit/>
          </a:bodyPr>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通过华泰证券，交易佣金为万分之一。</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912110" y="3857625"/>
            <a:ext cx="6368415" cy="1198880"/>
          </a:xfrm>
          <a:prstGeom prst="rect">
            <a:avLst/>
          </a:prstGeom>
          <a:noFill/>
          <a:ln>
            <a:solidFill>
              <a:srgbClr val="FF0000"/>
            </a:solidFill>
          </a:ln>
        </p:spPr>
        <p:txBody>
          <a:bodyPr wrap="square" rtlCol="0">
            <a:spAutoFit/>
          </a:bodyPr>
          <a:p>
            <a:endParaRPr lang="zh-CN" altLang="en-US"/>
          </a:p>
          <a:p>
            <a:endParaRPr lang="zh-CN" altLang="en-US"/>
          </a:p>
          <a:p>
            <a:endParaRPr lang="zh-CN" altLang="en-US"/>
          </a:p>
          <a:p>
            <a:endParaRPr lang="zh-CN" altLang="en-US"/>
          </a:p>
        </p:txBody>
      </p:sp>
    </p:spTree>
  </p:cSld>
  <p:clrMapOvr>
    <a:masterClrMapping/>
  </p:clrMapOvr>
  <p:transition spd="med">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2308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网格交易策略理论基础</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59485" y="1860550"/>
            <a:ext cx="10399395" cy="2306955"/>
          </a:xfrm>
          <a:prstGeom prst="rect">
            <a:avLst/>
          </a:prstGeom>
          <a:noFill/>
        </p:spPr>
        <p:txBody>
          <a:bodyPr wrap="square" rtlCol="0">
            <a:spAutoFit/>
          </a:bodyPr>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选择网格交易标条件：</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1.长期交易</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2.波动较大，不能太小，长期震荡最好。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32308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网格交易策略理论基础</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1972"/>
          <a:stretch>
            <a:fillRect/>
          </a:stretch>
        </p:blipFill>
        <p:spPr>
          <a:xfrm>
            <a:off x="2282190" y="1487805"/>
            <a:ext cx="7847330" cy="4681855"/>
          </a:xfrm>
          <a:prstGeom prst="rect">
            <a:avLst/>
          </a:prstGeom>
        </p:spPr>
      </p:pic>
    </p:spTree>
  </p:cSld>
  <p:clrMapOvr>
    <a:masterClrMapping/>
  </p:clrMapOvr>
  <p:transition spd="med">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3164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传统网格的不足</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2605" y="1333500"/>
            <a:ext cx="9634220" cy="645160"/>
          </a:xfrm>
          <a:prstGeom prst="rect">
            <a:avLst/>
          </a:prstGeom>
          <a:noFill/>
        </p:spPr>
        <p:txBody>
          <a:bodyPr wrap="square" rtlCol="0" anchor="t">
            <a:spAutoFit/>
          </a:bodyPr>
          <a:p>
            <a:pPr lvl="0" algn="l">
              <a:lnSpc>
                <a:spcPct val="150000"/>
              </a:lnSpc>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网格交易策略在趋势行情中无法发挥其优势。</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22605" y="2198370"/>
            <a:ext cx="11167110" cy="3969385"/>
          </a:xfrm>
          <a:prstGeom prst="rect">
            <a:avLst/>
          </a:prstGeom>
          <a:noFill/>
        </p:spPr>
        <p:txBody>
          <a:bodyPr wrap="square" rtlCol="0" anchor="t">
            <a:spAutoFit/>
          </a:bodyPr>
          <a:p>
            <a:pPr algn="l">
              <a:lnSpc>
                <a:spcPct val="150000"/>
              </a:lnSpc>
              <a:buClrTx/>
              <a:buSzTx/>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改进：</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当市场出现单边上涨时，投资者账户将先执行卖出，达到高于当前价格一定价格时执行买入。当价格单边下跌时，投资者账户将先执行买入，达到低于当前价格一定价格时执行卖出。</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为防止网格亏损情况的发生,提出事先指定网格的止盈点位和止损点位，达到该点位时及时清仓并关闭网格，保住盈利，实现亏损可控。待条件符合要求时再重新开设新的网格。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C3EAC9-956F-4375-AD2A-53D3A4AC15F3}" type="slidenum">
              <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rPr>
            </a:fld>
            <a:endParaRPr kumimoji="0" lang="zh-CN" altLang="en-US" sz="2400" b="0" i="0" u="none" strike="noStrike" kern="1200" cap="none" spc="0" normalizeH="0" baseline="0" noProof="0">
              <a:ln>
                <a:noFill/>
              </a:ln>
              <a:solidFill>
                <a:srgbClr val="00355D">
                  <a:tint val="75000"/>
                </a:srgbClr>
              </a:solidFill>
              <a:effectLst/>
              <a:uLnTx/>
              <a:uFillTx/>
              <a:latin typeface="黑体" panose="02010609060101010101" pitchFamily="49" charset="-122"/>
              <a:ea typeface="黑体" panose="02010609060101010101" pitchFamily="49" charset="-122"/>
              <a:cs typeface="+mn-cs"/>
            </a:endParaRPr>
          </a:p>
        </p:txBody>
      </p:sp>
      <p:sp>
        <p:nvSpPr>
          <p:cNvPr id="16392" name="矩形 3"/>
          <p:cNvSpPr>
            <a:spLocks noChangeArrowheads="1"/>
          </p:cNvSpPr>
          <p:nvPr/>
        </p:nvSpPr>
        <p:spPr bwMode="auto">
          <a:xfrm>
            <a:off x="522450" y="282575"/>
            <a:ext cx="2621280" cy="5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2711450">
              <a:defRPr>
                <a:solidFill>
                  <a:schemeClr val="tx1"/>
                </a:solidFill>
                <a:latin typeface="Calibri" panose="020F0502020204030204" pitchFamily="34" charset="0"/>
                <a:ea typeface="华文中宋" panose="02010600040101010101" pitchFamily="2" charset="-122"/>
              </a:defRPr>
            </a:lvl1pPr>
            <a:lvl2pPr marL="742950" indent="-285750" defTabSz="2711450">
              <a:defRPr>
                <a:solidFill>
                  <a:schemeClr val="tx1"/>
                </a:solidFill>
                <a:latin typeface="Calibri" panose="020F0502020204030204" pitchFamily="34" charset="0"/>
                <a:ea typeface="华文中宋" panose="02010600040101010101" pitchFamily="2" charset="-122"/>
              </a:defRPr>
            </a:lvl2pPr>
            <a:lvl3pPr marL="1143000" indent="-228600" defTabSz="2711450">
              <a:defRPr>
                <a:solidFill>
                  <a:schemeClr val="tx1"/>
                </a:solidFill>
                <a:latin typeface="Calibri" panose="020F0502020204030204" pitchFamily="34" charset="0"/>
                <a:ea typeface="华文中宋" panose="02010600040101010101" pitchFamily="2" charset="-122"/>
              </a:defRPr>
            </a:lvl3pPr>
            <a:lvl4pPr marL="1600200" indent="-228600" defTabSz="2711450">
              <a:defRPr>
                <a:solidFill>
                  <a:schemeClr val="tx1"/>
                </a:solidFill>
                <a:latin typeface="Calibri" panose="020F0502020204030204" pitchFamily="34" charset="0"/>
                <a:ea typeface="华文中宋" panose="02010600040101010101" pitchFamily="2" charset="-122"/>
              </a:defRPr>
            </a:lvl4pPr>
            <a:lvl5pPr marL="2057400" indent="-228600" defTabSz="2711450">
              <a:defRPr>
                <a:solidFill>
                  <a:schemeClr val="tx1"/>
                </a:solidFill>
                <a:latin typeface="Calibri" panose="020F0502020204030204" pitchFamily="34" charset="0"/>
                <a:ea typeface="华文中宋" panose="02010600040101010101" pitchFamily="2" charset="-122"/>
              </a:defRPr>
            </a:lvl5pPr>
            <a:lvl6pPr marL="25146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6pPr>
            <a:lvl7pPr marL="29718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7pPr>
            <a:lvl8pPr marL="34290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8pPr>
            <a:lvl9pPr marL="3886200" indent="-228600" defTabSz="2711450" fontAlgn="base">
              <a:spcBef>
                <a:spcPct val="0"/>
              </a:spcBef>
              <a:spcAft>
                <a:spcPct val="0"/>
              </a:spcAft>
              <a:defRPr>
                <a:solidFill>
                  <a:schemeClr val="tx1"/>
                </a:solidFill>
                <a:latin typeface="Calibri" panose="020F0502020204030204" pitchFamily="34" charset="0"/>
                <a:ea typeface="华文中宋" panose="02010600040101010101" pitchFamily="2" charset="-122"/>
              </a:defRPr>
            </a:lvl9pPr>
          </a:lstStyle>
          <a:p>
            <a:pPr algn="l">
              <a:lnSpc>
                <a:spcPct val="120000"/>
              </a:lnSpc>
              <a:spcBef>
                <a:spcPct val="20000"/>
              </a:spcBef>
              <a:defRPr/>
            </a:pPr>
            <a:r>
              <a:rPr lang="zh-CN" altLang="en-US" sz="2400" b="1" kern="0" dirty="0">
                <a:solidFill>
                  <a:srgbClr val="000000"/>
                </a:solidFill>
                <a:latin typeface="微软雅黑" panose="020B0503020204020204" pitchFamily="34" charset="-122"/>
                <a:ea typeface="微软雅黑" panose="020B0503020204020204" pitchFamily="34" charset="-122"/>
              </a:rPr>
              <a:t>动态网格交易模型</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22605" y="1750695"/>
            <a:ext cx="7017385" cy="4046220"/>
          </a:xfrm>
          <a:prstGeom prst="rect">
            <a:avLst/>
          </a:prstGeom>
        </p:spPr>
      </p:pic>
      <p:sp>
        <p:nvSpPr>
          <p:cNvPr id="4" name="文本框 3"/>
          <p:cNvSpPr txBox="1"/>
          <p:nvPr/>
        </p:nvSpPr>
        <p:spPr>
          <a:xfrm>
            <a:off x="7861935" y="2062480"/>
            <a:ext cx="4107180" cy="3784600"/>
          </a:xfrm>
          <a:prstGeom prst="rect">
            <a:avLst/>
          </a:prstGeom>
          <a:noFill/>
        </p:spPr>
        <p:txBody>
          <a:bodyPr wrap="square" rtlCol="0" anchor="t">
            <a:spAutoFit/>
          </a:bodyPr>
          <a:p>
            <a:pPr algn="l">
              <a:lnSpc>
                <a:spcPct val="150000"/>
              </a:lnSpc>
              <a:buClrTx/>
              <a:buSzTx/>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参数设置:</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为网格初始价格，P</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为网格各格价格(n≥0)，PHn 为当前最高价，</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为回落价，</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α</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为网格间距(百分数)，β为回落间距(百分数)，M为每格</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交易金额，N为每格买入或卖出数量。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med">
    <p:push dir="u"/>
  </p:transition>
  <p:timing>
    <p:tnLst>
      <p:par>
        <p:cTn id="1" dur="indefinite" restart="never" nodeType="tmRoot"/>
      </p:par>
    </p:tnLst>
  </p:timing>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COMMONDATA" val="eyJoZGlkIjoiZjlkMzlhYjQ5ZGU0NThkOTViZTI1ZDJiY2FmYWY1YTkifQ=="/>
</p:tagLst>
</file>

<file path=ppt/theme/theme1.xml><?xml version="1.0" encoding="utf-8"?>
<a:theme xmlns:a="http://schemas.openxmlformats.org/drawingml/2006/main" name="olab">
  <a:themeElements>
    <a:clrScheme name="华师">
      <a:dk1>
        <a:srgbClr val="00355D"/>
      </a:dk1>
      <a:lt1>
        <a:sysClr val="window" lastClr="FFFFFF"/>
      </a:lt1>
      <a:dk2>
        <a:srgbClr val="362E6C"/>
      </a:dk2>
      <a:lt2>
        <a:srgbClr val="DFDFDF"/>
      </a:lt2>
      <a:accent1>
        <a:srgbClr val="00355D"/>
      </a:accent1>
      <a:accent2>
        <a:srgbClr val="BA1216"/>
      </a:accent2>
      <a:accent3>
        <a:srgbClr val="9ECDEB"/>
      </a:accent3>
      <a:accent4>
        <a:srgbClr val="DFDFDF"/>
      </a:accent4>
      <a:accent5>
        <a:srgbClr val="9BBB59"/>
      </a:accent5>
      <a:accent6>
        <a:srgbClr val="F79646"/>
      </a:accent6>
      <a:hlink>
        <a:srgbClr val="0000FF"/>
      </a:hlink>
      <a:folHlink>
        <a:srgbClr val="800080"/>
      </a:folHlink>
    </a:clrScheme>
    <a:fontScheme name="Olab">
      <a:majorFont>
        <a:latin typeface="Calibri"/>
        <a:ea typeface="微软雅黑"/>
        <a:cs typeface=""/>
      </a:majorFont>
      <a:minorFont>
        <a:latin typeface="Calibri"/>
        <a:ea typeface="华文中宋"/>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华师">
      <a:dk1>
        <a:srgbClr val="00355D"/>
      </a:dk1>
      <a:lt1>
        <a:sysClr val="window" lastClr="FFFFFF"/>
      </a:lt1>
      <a:dk2>
        <a:srgbClr val="362E6C"/>
      </a:dk2>
      <a:lt2>
        <a:srgbClr val="DFDFDF"/>
      </a:lt2>
      <a:accent1>
        <a:srgbClr val="00355D"/>
      </a:accent1>
      <a:accent2>
        <a:srgbClr val="BA1216"/>
      </a:accent2>
      <a:accent3>
        <a:srgbClr val="9ECDEB"/>
      </a:accent3>
      <a:accent4>
        <a:srgbClr val="DFDFDF"/>
      </a:accent4>
      <a:accent5>
        <a:srgbClr val="9BBB59"/>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Words>
  <Application>WPS 演示</Application>
  <PresentationFormat>自定义</PresentationFormat>
  <Paragraphs>145</Paragraphs>
  <Slides>22</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宋体</vt:lpstr>
      <vt:lpstr>Wingdings</vt:lpstr>
      <vt:lpstr>Calibri</vt:lpstr>
      <vt:lpstr>微软雅黑</vt:lpstr>
      <vt:lpstr>黑体</vt:lpstr>
      <vt:lpstr>Arial Black</vt:lpstr>
      <vt:lpstr>华文中宋</vt:lpstr>
      <vt:lpstr>Arial Unicode MS</vt:lpstr>
      <vt:lpstr>等线</vt:lpstr>
      <vt:lpstr>Arial</vt:lpstr>
      <vt:lpstr>PMingLiU</vt:lpstr>
      <vt:lpstr>Segoe Print</vt:lpstr>
      <vt:lpstr>olab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受限空间中颗粒布朗运动的差分动态 显微测量技术研究</dc:title>
  <dc:creator>User</dc:creator>
  <cp:lastModifiedBy>Sin</cp:lastModifiedBy>
  <cp:revision>652</cp:revision>
  <dcterms:created xsi:type="dcterms:W3CDTF">2019-05-23T14:59:00Z</dcterms:created>
  <dcterms:modified xsi:type="dcterms:W3CDTF">2022-07-15T12:58:32Z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F179029FF1A640EFA3F5C4564A6A279E</vt:lpwstr>
  </property>
</Properties>
</file>