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60" r:id="rId6"/>
    <p:sldId id="259" r:id="rId7"/>
    <p:sldId id="267" r:id="rId8"/>
    <p:sldId id="261" r:id="rId9"/>
    <p:sldId id="262" r:id="rId10"/>
    <p:sldId id="265" r:id="rId11"/>
    <p:sldId id="266" r:id="rId12"/>
    <p:sldId id="269" r:id="rId13"/>
    <p:sldId id="268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221AD2A-3D01-48FC-9F57-638C479DECCF}">
          <p14:sldIdLst>
            <p14:sldId id="256"/>
            <p14:sldId id="257"/>
            <p14:sldId id="258"/>
            <p14:sldId id="264"/>
            <p14:sldId id="260"/>
            <p14:sldId id="259"/>
          </p14:sldIdLst>
        </p14:section>
        <p14:section name="Challenges" id="{B77E33E8-65CD-451A-B2DD-2F22B807E755}">
          <p14:sldIdLst>
            <p14:sldId id="267"/>
            <p14:sldId id="261"/>
            <p14:sldId id="262"/>
            <p14:sldId id="265"/>
            <p14:sldId id="266"/>
          </p14:sldIdLst>
        </p14:section>
        <p14:section name="Endpoint Attribute Assertions" id="{A98022C4-4F8D-4D8C-8507-D73D4830AFD6}">
          <p14:sldIdLst>
            <p14:sldId id="269"/>
            <p14:sldId id="268"/>
            <p14:sldId id="27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50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4D0B-5075-4251-97A4-9868EED04E22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197EC-531C-4F7B-AE43-CFC2ACCE4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048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4D0B-5075-4251-97A4-9868EED04E22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197EC-531C-4F7B-AE43-CFC2ACCE4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795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4D0B-5075-4251-97A4-9868EED04E22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197EC-531C-4F7B-AE43-CFC2ACCE4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728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4D0B-5075-4251-97A4-9868EED04E22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197EC-531C-4F7B-AE43-CFC2ACCE4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608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4D0B-5075-4251-97A4-9868EED04E22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197EC-531C-4F7B-AE43-CFC2ACCE4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04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4D0B-5075-4251-97A4-9868EED04E22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197EC-531C-4F7B-AE43-CFC2ACCE4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47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4D0B-5075-4251-97A4-9868EED04E22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197EC-531C-4F7B-AE43-CFC2ACCE4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049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4D0B-5075-4251-97A4-9868EED04E22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197EC-531C-4F7B-AE43-CFC2ACCE4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472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4D0B-5075-4251-97A4-9868EED04E22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197EC-531C-4F7B-AE43-CFC2ACCE4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244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4D0B-5075-4251-97A4-9868EED04E22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197EC-531C-4F7B-AE43-CFC2ACCE4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900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4D0B-5075-4251-97A4-9868EED04E22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197EC-531C-4F7B-AE43-CFC2ACCE4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2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914D0B-5075-4251-97A4-9868EED04E22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A197EC-531C-4F7B-AE43-CFC2ACCE4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980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Concepts from the SACM Information Model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draft-ietf-sacm-information-model-00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9900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Visibility Limits and Context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observations will not provide enough context</a:t>
            </a:r>
          </a:p>
          <a:p>
            <a:pPr lvl="1"/>
            <a:r>
              <a:rPr lang="en-US" dirty="0" smtClean="0"/>
              <a:t>NAT scenarios where only private addresses are known to the observer?</a:t>
            </a:r>
          </a:p>
          <a:p>
            <a:endParaRPr lang="en-US" dirty="0"/>
          </a:p>
          <a:p>
            <a:r>
              <a:rPr lang="en-US" dirty="0" smtClean="0"/>
              <a:t>How can SACM account for this?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2312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Uncertainty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There are no facts, only assertions</a:t>
            </a:r>
          </a:p>
          <a:p>
            <a:endParaRPr lang="en-US" dirty="0"/>
          </a:p>
          <a:p>
            <a:r>
              <a:rPr lang="en-US" dirty="0" smtClean="0"/>
              <a:t>Identification data may be falsified</a:t>
            </a:r>
          </a:p>
          <a:p>
            <a:r>
              <a:rPr lang="en-US" dirty="0" smtClean="0"/>
              <a:t>Need to cross check observations and inferences against each other</a:t>
            </a:r>
          </a:p>
          <a:p>
            <a:endParaRPr lang="en-US" dirty="0"/>
          </a:p>
          <a:p>
            <a:r>
              <a:rPr lang="en-US" dirty="0" smtClean="0"/>
              <a:t>How does SACM account for corroboration using multiple methods?</a:t>
            </a:r>
          </a:p>
          <a:p>
            <a:r>
              <a:rPr lang="en-US" dirty="0" smtClean="0"/>
              <a:t>How does SACM consider the reputation of the observer? Or the </a:t>
            </a:r>
            <a:r>
              <a:rPr lang="en-US" dirty="0" err="1" smtClean="0"/>
              <a:t>Inferrer</a:t>
            </a:r>
            <a:r>
              <a:rPr lang="en-US" dirty="0" smtClean="0"/>
              <a:t>?</a:t>
            </a:r>
          </a:p>
          <a:p>
            <a:r>
              <a:rPr lang="en-US" dirty="0" smtClean="0"/>
              <a:t>Is providing provenance data sufficient?</a:t>
            </a:r>
          </a:p>
        </p:txBody>
      </p:sp>
    </p:spTree>
    <p:extLst>
      <p:ext uri="{BB962C8B-B14F-4D97-AF65-F5344CB8AC3E}">
        <p14:creationId xmlns:p14="http://schemas.microsoft.com/office/powerpoint/2010/main" val="14028259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Endpoint Attribute Assertions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4638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Endpoint Attribute Assertion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One or more attribute-value pairs (AVPs)</a:t>
            </a:r>
          </a:p>
          <a:p>
            <a:pPr lvl="1"/>
            <a:r>
              <a:rPr lang="en-US" dirty="0" smtClean="0"/>
              <a:t>Can include posture attributes and identification attributes</a:t>
            </a:r>
          </a:p>
          <a:p>
            <a:pPr lvl="1"/>
            <a:r>
              <a:rPr lang="en-US" dirty="0" smtClean="0"/>
              <a:t>Can be multi-valued</a:t>
            </a:r>
          </a:p>
          <a:p>
            <a:pPr lvl="1"/>
            <a:r>
              <a:rPr lang="en-US" dirty="0" smtClean="0"/>
              <a:t>May be a unique endpoint identifier</a:t>
            </a:r>
          </a:p>
          <a:p>
            <a:r>
              <a:rPr lang="en-US" dirty="0" smtClean="0"/>
              <a:t>A time interval over which the assertion holds</a:t>
            </a:r>
          </a:p>
          <a:p>
            <a:pPr lvl="1"/>
            <a:r>
              <a:rPr lang="en-US" dirty="0" smtClean="0"/>
              <a:t>A zero value constitutes an event (e.g., syslog message, IF-MAP event metadata, </a:t>
            </a:r>
            <a:r>
              <a:rPr lang="en-US" dirty="0" err="1" smtClean="0"/>
              <a:t>netflow</a:t>
            </a:r>
            <a:r>
              <a:rPr lang="en-US" dirty="0" smtClean="0"/>
              <a:t> message)</a:t>
            </a:r>
          </a:p>
          <a:p>
            <a:pPr lvl="1"/>
            <a:r>
              <a:rPr lang="en-US" dirty="0" smtClean="0"/>
              <a:t>A non-zero value indicates that something must cause a change to occur within the time interval</a:t>
            </a:r>
          </a:p>
          <a:p>
            <a:r>
              <a:rPr lang="en-US" dirty="0" smtClean="0"/>
              <a:t>Endpoint uniquely identified?  True or false</a:t>
            </a:r>
          </a:p>
          <a:p>
            <a:pPr lvl="1"/>
            <a:r>
              <a:rPr lang="en-US" dirty="0" smtClean="0"/>
              <a:t>If true, the set of assertions together apply only to a single endpoint</a:t>
            </a:r>
          </a:p>
          <a:p>
            <a:r>
              <a:rPr lang="en-US" dirty="0" smtClean="0"/>
              <a:t>Provenance, including:</a:t>
            </a:r>
          </a:p>
          <a:p>
            <a:pPr lvl="1"/>
            <a:r>
              <a:rPr lang="en-US" dirty="0" smtClean="0"/>
              <a:t>The SACM component that made the assertion</a:t>
            </a:r>
          </a:p>
          <a:p>
            <a:pPr lvl="1"/>
            <a:r>
              <a:rPr lang="en-US" dirty="0" smtClean="0"/>
              <a:t>The endpoint attribute assertions (if any) on which this assertion is based</a:t>
            </a:r>
          </a:p>
          <a:p>
            <a:pPr lvl="1"/>
            <a:r>
              <a:rPr lang="en-US" dirty="0" smtClean="0"/>
              <a:t>Information about the method used to derive the assertion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Meaning over the specified time interval, there was an endpoint for which all of the listed attribute-value pairs were true.</a:t>
            </a:r>
          </a:p>
        </p:txBody>
      </p:sp>
    </p:spTree>
    <p:extLst>
      <p:ext uri="{BB962C8B-B14F-4D97-AF65-F5344CB8AC3E}">
        <p14:creationId xmlns:p14="http://schemas.microsoft.com/office/powerpoint/2010/main" val="37730025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Asserter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assertion may come from an attribute collector or an evaluator</a:t>
            </a:r>
          </a:p>
          <a:p>
            <a:r>
              <a:rPr lang="en-US" dirty="0" smtClean="0"/>
              <a:t>An assertion may be based on information derived from out-of-band sources (e.g., a physical inventory system)</a:t>
            </a:r>
          </a:p>
          <a:p>
            <a:r>
              <a:rPr lang="en-US" dirty="0" smtClean="0"/>
              <a:t>An assertion may be derived from other Endpoint Attribute Assertions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919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ideal 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unique endpoint identity is </a:t>
            </a:r>
            <a:r>
              <a:rPr lang="en-US" i="1" dirty="0" smtClean="0"/>
              <a:t>desired</a:t>
            </a:r>
            <a:r>
              <a:rPr lang="en-US" dirty="0" smtClean="0"/>
              <a:t>; Ideally:</a:t>
            </a:r>
          </a:p>
          <a:p>
            <a:pPr lvl="1"/>
            <a:r>
              <a:rPr lang="en-US" dirty="0" smtClean="0"/>
              <a:t>Identifiers would have a one-to-one relationship with endpoints</a:t>
            </a:r>
          </a:p>
          <a:p>
            <a:pPr lvl="1"/>
            <a:r>
              <a:rPr lang="en-US" dirty="0" smtClean="0"/>
              <a:t>Each observation would be labeled with the endpoint identity</a:t>
            </a:r>
          </a:p>
          <a:p>
            <a:r>
              <a:rPr lang="en-US" dirty="0" smtClean="0"/>
              <a:t>In reality this is not possible</a:t>
            </a:r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03677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Endpoint observations can be made on a network (external) or on the endpoint (internal)</a:t>
            </a:r>
          </a:p>
          <a:p>
            <a:r>
              <a:rPr lang="en-US" dirty="0" smtClean="0"/>
              <a:t>Observers should report their observation</a:t>
            </a:r>
          </a:p>
          <a:p>
            <a:r>
              <a:rPr lang="en-US" dirty="0" smtClean="0"/>
              <a:t>Not all observations will be able to:</a:t>
            </a:r>
          </a:p>
          <a:p>
            <a:pPr lvl="1"/>
            <a:r>
              <a:rPr lang="en-US" dirty="0" smtClean="0"/>
              <a:t>Record a unique endpoint identifier</a:t>
            </a:r>
          </a:p>
          <a:p>
            <a:pPr lvl="1"/>
            <a:r>
              <a:rPr lang="en-US" dirty="0" smtClean="0"/>
              <a:t>Record the same unique endpoint identifier</a:t>
            </a:r>
          </a:p>
          <a:p>
            <a:r>
              <a:rPr lang="en-US" dirty="0" smtClean="0"/>
              <a:t>Inferences about which endpoint was observed should be able to be made by other architectural components that have more context</a:t>
            </a:r>
          </a:p>
          <a:p>
            <a:r>
              <a:rPr lang="en-US" dirty="0" smtClean="0"/>
              <a:t>Any inferences </a:t>
            </a:r>
            <a:r>
              <a:rPr lang="en-US" dirty="0" smtClean="0"/>
              <a:t>made </a:t>
            </a:r>
            <a:r>
              <a:rPr lang="en-US" dirty="0" smtClean="0"/>
              <a:t>must be available to consumers synthesizing data provided by multiple observers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269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Endpoint Identification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Layer 2-3 addressing information (e.g., MAC, IP)</a:t>
            </a:r>
          </a:p>
          <a:p>
            <a:r>
              <a:rPr lang="en-US" dirty="0" smtClean="0"/>
              <a:t>Hardware and software device certificates</a:t>
            </a:r>
          </a:p>
          <a:p>
            <a:r>
              <a:rPr lang="en-US" dirty="0" smtClean="0"/>
              <a:t>Vendor assigned identifiers (e.g., device service tags)</a:t>
            </a:r>
          </a:p>
          <a:p>
            <a:r>
              <a:rPr lang="en-US" dirty="0" smtClean="0"/>
              <a:t>Collector or evaluator assigned endpoint identifiers</a:t>
            </a:r>
          </a:p>
          <a:p>
            <a:r>
              <a:rPr lang="en-US" dirty="0" smtClean="0"/>
              <a:t>Posture attributes (e.g., installed software, configurations, operational state)</a:t>
            </a:r>
          </a:p>
          <a:p>
            <a:pPr lvl="1"/>
            <a:r>
              <a:rPr lang="en-US" dirty="0" smtClean="0"/>
              <a:t>Direct observations</a:t>
            </a:r>
          </a:p>
          <a:p>
            <a:pPr lvl="1"/>
            <a:r>
              <a:rPr lang="en-US" dirty="0" smtClean="0"/>
              <a:t>Inferences (e.g., banners, </a:t>
            </a:r>
            <a:r>
              <a:rPr lang="en-US" dirty="0" err="1" smtClean="0"/>
              <a:t>netflow</a:t>
            </a:r>
            <a:r>
              <a:rPr lang="en-US" dirty="0" smtClean="0"/>
              <a:t> analysis)</a:t>
            </a:r>
          </a:p>
          <a:p>
            <a:r>
              <a:rPr lang="en-US" dirty="0" smtClean="0"/>
              <a:t>Relationships to other things (e.g., networks, virtualization clusters)</a:t>
            </a:r>
          </a:p>
          <a:p>
            <a:r>
              <a:rPr lang="en-US" dirty="0" smtClean="0"/>
              <a:t>Others?</a:t>
            </a:r>
          </a:p>
          <a:p>
            <a:endParaRPr lang="en-US" dirty="0" smtClean="0"/>
          </a:p>
          <a:p>
            <a:r>
              <a:rPr lang="en-US" dirty="0" smtClean="0"/>
              <a:t>Which of these are mutable? </a:t>
            </a:r>
            <a:r>
              <a:rPr lang="en-US" dirty="0" err="1" smtClean="0"/>
              <a:t>Cloneable</a:t>
            </a:r>
            <a:r>
              <a:rPr lang="en-US" dirty="0" smtClean="0"/>
              <a:t>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068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</a:t>
            </a:r>
            <a:r>
              <a:rPr lang="en-US" dirty="0" smtClean="0"/>
              <a:t>xternal Observations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Layer 2 (e.g., MAC Addressing)</a:t>
            </a:r>
          </a:p>
          <a:p>
            <a:pPr lvl="1"/>
            <a:r>
              <a:rPr lang="en-US" dirty="0" smtClean="0"/>
              <a:t>AAA Protocols (e.g. RADIUS, DIAMETER)</a:t>
            </a:r>
          </a:p>
          <a:p>
            <a:r>
              <a:rPr lang="en-US" dirty="0" smtClean="0"/>
              <a:t>Layer 3 (e.g., IP Addressing)</a:t>
            </a:r>
          </a:p>
          <a:p>
            <a:pPr lvl="1"/>
            <a:r>
              <a:rPr lang="en-US" dirty="0" smtClean="0"/>
              <a:t>DHCP</a:t>
            </a:r>
          </a:p>
          <a:p>
            <a:pPr lvl="1"/>
            <a:r>
              <a:rPr lang="en-US" dirty="0" smtClean="0"/>
              <a:t>IPv6 Neighbor Discovery Protocol</a:t>
            </a:r>
          </a:p>
          <a:p>
            <a:pPr lvl="1"/>
            <a:r>
              <a:rPr lang="en-US" dirty="0" smtClean="0"/>
              <a:t>NAT</a:t>
            </a:r>
          </a:p>
          <a:p>
            <a:r>
              <a:rPr lang="en-US" dirty="0" smtClean="0"/>
              <a:t>VPN and tunneling protocols</a:t>
            </a:r>
          </a:p>
          <a:p>
            <a:r>
              <a:rPr lang="en-US" dirty="0" err="1" smtClean="0"/>
              <a:t>Netflow</a:t>
            </a:r>
            <a:r>
              <a:rPr lang="en-US" dirty="0" smtClean="0"/>
              <a:t> (e.g., IPFIX) – Protocol details</a:t>
            </a:r>
          </a:p>
          <a:p>
            <a:r>
              <a:rPr lang="en-US" dirty="0" smtClean="0"/>
              <a:t>Others?</a:t>
            </a:r>
          </a:p>
          <a:p>
            <a:endParaRPr lang="en-US" dirty="0" smtClean="0"/>
          </a:p>
          <a:p>
            <a:r>
              <a:rPr lang="en-US" dirty="0" smtClean="0"/>
              <a:t>Many services provide a bridge between various forms of identification data</a:t>
            </a:r>
          </a:p>
          <a:p>
            <a:pPr lvl="1"/>
            <a:r>
              <a:rPr lang="en-US" dirty="0" smtClean="0"/>
              <a:t>IEEE 802.1AR associates MAC with device authentication credentials</a:t>
            </a:r>
          </a:p>
          <a:p>
            <a:pPr lvl="1"/>
            <a:r>
              <a:rPr lang="en-US" dirty="0" smtClean="0"/>
              <a:t>DHCP associates MAC with assigned IP addresses</a:t>
            </a:r>
          </a:p>
          <a:p>
            <a:pPr lvl="1"/>
            <a:r>
              <a:rPr lang="en-US" dirty="0" smtClean="0"/>
              <a:t>NAT can provide private to public address mappings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74266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Internal Observations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Privileged collectors on (or interacting directly with) an endpoint via APIs</a:t>
            </a:r>
          </a:p>
          <a:p>
            <a:r>
              <a:rPr lang="en-US" dirty="0" smtClean="0"/>
              <a:t>Not present on all endpoints (e.g., </a:t>
            </a:r>
            <a:r>
              <a:rPr lang="en-US" dirty="0" err="1" smtClean="0"/>
              <a:t>IoTs</a:t>
            </a:r>
            <a:r>
              <a:rPr lang="en-US" dirty="0" smtClean="0"/>
              <a:t>, legacy)</a:t>
            </a:r>
          </a:p>
          <a:p>
            <a:endParaRPr lang="en-US" dirty="0"/>
          </a:p>
          <a:p>
            <a:r>
              <a:rPr lang="en-US" dirty="0" smtClean="0"/>
              <a:t>Are external collectors that have endpoint privileges equivalent to local?</a:t>
            </a:r>
          </a:p>
        </p:txBody>
      </p:sp>
    </p:spTree>
    <p:extLst>
      <p:ext uri="{BB962C8B-B14F-4D97-AF65-F5344CB8AC3E}">
        <p14:creationId xmlns:p14="http://schemas.microsoft.com/office/powerpoint/2010/main" val="337198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44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Uniqueness and Cloning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identification data is subject to cloning</a:t>
            </a:r>
          </a:p>
          <a:p>
            <a:pPr lvl="1"/>
            <a:r>
              <a:rPr lang="en-US" dirty="0" smtClean="0"/>
              <a:t>Virtualization: creating a copy of the endpoint</a:t>
            </a:r>
          </a:p>
          <a:p>
            <a:pPr lvl="1"/>
            <a:r>
              <a:rPr lang="en-US" dirty="0" smtClean="0"/>
              <a:t>Assignment: assigning the same identification data to different endpoints</a:t>
            </a:r>
          </a:p>
          <a:p>
            <a:r>
              <a:rPr lang="en-US" dirty="0" smtClean="0"/>
              <a:t>Some </a:t>
            </a:r>
            <a:r>
              <a:rPr lang="en-US" dirty="0" smtClean="0"/>
              <a:t>identification data is clone resistant (e.g. h</a:t>
            </a:r>
            <a:r>
              <a:rPr lang="en-US" dirty="0" smtClean="0"/>
              <a:t>ardware-rooted device certificates)</a:t>
            </a:r>
          </a:p>
          <a:p>
            <a:endParaRPr lang="en-US" dirty="0"/>
          </a:p>
          <a:p>
            <a:r>
              <a:rPr lang="en-US" dirty="0" smtClean="0"/>
              <a:t>How can SACM account for this?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2277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Mutability of Endpoints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While some identification data may be stable, some changes to the endpoint may change the devices intended purpose (e.g., a change in operating system, replacing hardware)</a:t>
            </a:r>
          </a:p>
          <a:p>
            <a:endParaRPr lang="en-US" dirty="0"/>
          </a:p>
          <a:p>
            <a:r>
              <a:rPr lang="en-US" dirty="0" smtClean="0"/>
              <a:t>Does this matter?</a:t>
            </a:r>
          </a:p>
        </p:txBody>
      </p:sp>
    </p:spTree>
    <p:extLst>
      <p:ext uri="{BB962C8B-B14F-4D97-AF65-F5344CB8AC3E}">
        <p14:creationId xmlns:p14="http://schemas.microsoft.com/office/powerpoint/2010/main" val="27841910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683</Words>
  <Application>Microsoft Office PowerPoint</Application>
  <PresentationFormat>Widescreen</PresentationFormat>
  <Paragraphs>95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Concepts from the SACM Information Model</vt:lpstr>
      <vt:lpstr>An ideal view</vt:lpstr>
      <vt:lpstr>Reality</vt:lpstr>
      <vt:lpstr>Endpoint Identification data</vt:lpstr>
      <vt:lpstr>External Observations</vt:lpstr>
      <vt:lpstr>Internal Observations</vt:lpstr>
      <vt:lpstr>Challenges</vt:lpstr>
      <vt:lpstr>Uniqueness and Cloning</vt:lpstr>
      <vt:lpstr>Mutability of Endpoints</vt:lpstr>
      <vt:lpstr>Visibility Limits and Context</vt:lpstr>
      <vt:lpstr>Uncertainty</vt:lpstr>
      <vt:lpstr>Endpoint Attribute Assertions</vt:lpstr>
      <vt:lpstr>An Endpoint Attribute Assertion</vt:lpstr>
      <vt:lpstr>The Asserter</vt:lpstr>
    </vt:vector>
  </TitlesOfParts>
  <Company>NIST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Waltermire, David A.</dc:creator>
  <cp:lastModifiedBy>Waltermire, David A.</cp:lastModifiedBy>
  <cp:revision>13</cp:revision>
  <dcterms:created xsi:type="dcterms:W3CDTF">2014-12-01T22:36:58Z</dcterms:created>
  <dcterms:modified xsi:type="dcterms:W3CDTF">2014-12-02T00:06:56Z</dcterms:modified>
</cp:coreProperties>
</file>