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8"/>
  </p:notesMasterIdLst>
  <p:sldIdLst>
    <p:sldId id="530" r:id="rId2"/>
    <p:sldId id="384" r:id="rId3"/>
    <p:sldId id="494" r:id="rId4"/>
    <p:sldId id="497" r:id="rId5"/>
    <p:sldId id="543" r:id="rId6"/>
    <p:sldId id="544" r:id="rId7"/>
    <p:sldId id="545" r:id="rId8"/>
    <p:sldId id="546" r:id="rId9"/>
    <p:sldId id="454" r:id="rId10"/>
    <p:sldId id="549" r:id="rId11"/>
    <p:sldId id="547" r:id="rId12"/>
    <p:sldId id="548" r:id="rId13"/>
    <p:sldId id="550" r:id="rId14"/>
    <p:sldId id="449" r:id="rId15"/>
    <p:sldId id="512" r:id="rId16"/>
    <p:sldId id="568" r:id="rId17"/>
    <p:sldId id="566" r:id="rId18"/>
    <p:sldId id="569" r:id="rId19"/>
    <p:sldId id="570" r:id="rId20"/>
    <p:sldId id="552" r:id="rId21"/>
    <p:sldId id="562" r:id="rId22"/>
    <p:sldId id="571" r:id="rId23"/>
    <p:sldId id="553" r:id="rId24"/>
    <p:sldId id="559" r:id="rId25"/>
    <p:sldId id="557" r:id="rId26"/>
    <p:sldId id="558" r:id="rId27"/>
    <p:sldId id="564" r:id="rId28"/>
    <p:sldId id="522" r:id="rId29"/>
    <p:sldId id="523" r:id="rId30"/>
    <p:sldId id="524" r:id="rId31"/>
    <p:sldId id="525" r:id="rId32"/>
    <p:sldId id="526" r:id="rId33"/>
    <p:sldId id="536" r:id="rId34"/>
    <p:sldId id="535" r:id="rId35"/>
    <p:sldId id="565" r:id="rId36"/>
    <p:sldId id="519" r:id="rId37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530"/>
            <p14:sldId id="384"/>
            <p14:sldId id="494"/>
            <p14:sldId id="497"/>
            <p14:sldId id="543"/>
            <p14:sldId id="544"/>
            <p14:sldId id="545"/>
            <p14:sldId id="546"/>
            <p14:sldId id="454"/>
            <p14:sldId id="549"/>
            <p14:sldId id="547"/>
            <p14:sldId id="548"/>
            <p14:sldId id="550"/>
            <p14:sldId id="449"/>
            <p14:sldId id="512"/>
            <p14:sldId id="568"/>
            <p14:sldId id="566"/>
            <p14:sldId id="569"/>
            <p14:sldId id="570"/>
            <p14:sldId id="552"/>
            <p14:sldId id="562"/>
            <p14:sldId id="571"/>
            <p14:sldId id="553"/>
            <p14:sldId id="559"/>
            <p14:sldId id="557"/>
            <p14:sldId id="558"/>
            <p14:sldId id="564"/>
            <p14:sldId id="522"/>
            <p14:sldId id="523"/>
            <p14:sldId id="524"/>
            <p14:sldId id="525"/>
            <p14:sldId id="526"/>
            <p14:sldId id="536"/>
            <p14:sldId id="535"/>
            <p14:sldId id="565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D8114"/>
    <a:srgbClr val="BFBFBF"/>
    <a:srgbClr val="FF8C00"/>
    <a:srgbClr val="6D64A9"/>
    <a:srgbClr val="FF6767"/>
    <a:srgbClr val="7F7F7F"/>
    <a:srgbClr val="5BCD9D"/>
    <a:srgbClr val="72C3E0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15" autoAdjust="0"/>
  </p:normalViewPr>
  <p:slideViewPr>
    <p:cSldViewPr>
      <p:cViewPr varScale="1">
        <p:scale>
          <a:sx n="29" d="100"/>
          <a:sy n="29" d="100"/>
        </p:scale>
        <p:origin x="1016" y="52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6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1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3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62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97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73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3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s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33262" y="6983673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https://wiki.yandex-team.ru/presentation/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https://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yadi.sk</a:t>
            </a:r>
            <a:r>
              <a:rPr lang="en-US" dirty="0" smtClean="0">
                <a:solidFill>
                  <a:srgbClr val="3878BE"/>
                </a:solidFill>
                <a:hlinkClick r:id="rId6"/>
              </a:rPr>
              <a:t>/d/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388806" y="8292875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296806" y="914760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14862" y="3323550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8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07207" y="4234173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rgbClr val="3878BE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rgbClr val="3878BE"/>
                </a:solidFill>
                <a:hlinkClick r:id="rId9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8425612" y="4788600"/>
            <a:ext cx="4912176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accent1"/>
                </a:solidFill>
                <a:hlinkClick r:id="rId10"/>
              </a:rPr>
              <a:t>https://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yadi.sk</a:t>
            </a:r>
            <a:r>
              <a:rPr lang="en-US" dirty="0" smtClean="0">
                <a:solidFill>
                  <a:schemeClr val="accent1"/>
                </a:solidFill>
                <a:hlinkClick r:id="rId10"/>
              </a:rPr>
              <a:t>/d/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YqwObUZxxesAJ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28" y="746569"/>
            <a:ext cx="22046756" cy="1078487"/>
          </a:xfrm>
        </p:spPr>
        <p:txBody>
          <a:bodyPr/>
          <a:lstStyle>
            <a:lvl1pPr>
              <a:defRPr sz="7033" baseline="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6762-87D3-4DF9-9E87-9382903834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1167827" y="2544049"/>
            <a:ext cx="22046757" cy="8987400"/>
          </a:xfrm>
        </p:spPr>
        <p:txBody>
          <a:bodyPr/>
          <a:lstStyle>
            <a:lvl1pPr>
              <a:lnSpc>
                <a:spcPct val="100000"/>
              </a:lnSpc>
              <a:spcBef>
                <a:spcPts val="2813"/>
              </a:spcBef>
              <a:spcAft>
                <a:spcPts val="2813"/>
              </a:spcAft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2813"/>
              </a:spcBef>
              <a:defRPr/>
            </a:lvl3pPr>
            <a:lvl4pPr>
              <a:lnSpc>
                <a:spcPct val="100000"/>
              </a:lnSpc>
              <a:spcBef>
                <a:spcPts val="2813"/>
              </a:spcBef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err="1" smtClean="0"/>
              <a:t>Четвертый</a:t>
            </a:r>
            <a:r>
              <a:rPr lang="ru-RU" dirty="0" smtClean="0"/>
              <a:t>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6437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  <p:sldLayoutId id="2147483735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1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оугольник 62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Symmetric trees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651125" y="3826021"/>
            <a:ext cx="8394699" cy="6644469"/>
            <a:chOff x="2651125" y="3826021"/>
            <a:chExt cx="8394699" cy="6644469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4178299" y="3826021"/>
              <a:ext cx="2670176" cy="912276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Height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170</a:t>
              </a:r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5703888" y="5712249"/>
              <a:ext cx="2670802" cy="788923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Weight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65</a:t>
              </a:r>
            </a:p>
          </p:txBody>
        </p:sp>
        <p:sp>
          <p:nvSpPr>
            <p:cNvPr id="31" name="Скругленный прямоугольник 30"/>
            <p:cNvSpPr/>
            <p:nvPr/>
          </p:nvSpPr>
          <p:spPr>
            <a:xfrm>
              <a:off x="7231063" y="7604624"/>
              <a:ext cx="2670174" cy="940727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Age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16</a:t>
              </a:r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>
              <a:off x="5322888" y="4753006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6848475" y="5330825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3795713" y="5330824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795713" y="5356753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Скругленный прямоугольник 31"/>
            <p:cNvSpPr/>
            <p:nvPr/>
          </p:nvSpPr>
          <p:spPr>
            <a:xfrm>
              <a:off x="2651125" y="5713413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Прямая соединительная линия 41"/>
            <p:cNvCxnSpPr/>
            <p:nvPr/>
          </p:nvCxnSpPr>
          <p:spPr>
            <a:xfrm>
              <a:off x="6849103" y="6648043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8374690" y="7225862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5321928" y="7225861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5321928" y="7251790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Скругленный прямоугольник 45"/>
            <p:cNvSpPr/>
            <p:nvPr/>
          </p:nvSpPr>
          <p:spPr>
            <a:xfrm>
              <a:off x="4177340" y="7608450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8375650" y="8479992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9901237" y="9057811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6848475" y="9057810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848475" y="9083739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Скругленный прямоугольник 50"/>
            <p:cNvSpPr/>
            <p:nvPr/>
          </p:nvSpPr>
          <p:spPr>
            <a:xfrm>
              <a:off x="5703887" y="9523130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8756649" y="9529763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12066421" y="3826020"/>
            <a:ext cx="10974040" cy="4811891"/>
            <a:chOff x="12066421" y="3826020"/>
            <a:chExt cx="10974040" cy="4811891"/>
          </a:xfrm>
        </p:grpSpPr>
        <p:sp>
          <p:nvSpPr>
            <p:cNvPr id="53" name="Скругленный прямоугольник 52"/>
            <p:cNvSpPr/>
            <p:nvPr/>
          </p:nvSpPr>
          <p:spPr>
            <a:xfrm>
              <a:off x="16007031" y="3826020"/>
              <a:ext cx="2836081" cy="966869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Height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170</a:t>
              </a:r>
            </a:p>
          </p:txBody>
        </p:sp>
        <p:sp>
          <p:nvSpPr>
            <p:cNvPr id="54" name="Скругленный прямоугольник 53"/>
            <p:cNvSpPr/>
            <p:nvPr/>
          </p:nvSpPr>
          <p:spPr>
            <a:xfrm>
              <a:off x="17915206" y="5712250"/>
              <a:ext cx="2688956" cy="900844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Weight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65</a:t>
              </a:r>
            </a:p>
          </p:txBody>
        </p:sp>
        <p:cxnSp>
          <p:nvCxnSpPr>
            <p:cNvPr id="55" name="Прямая соединительная линия 54"/>
            <p:cNvCxnSpPr/>
            <p:nvPr/>
          </p:nvCxnSpPr>
          <p:spPr>
            <a:xfrm>
              <a:off x="17534206" y="4753006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19059793" y="5330825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16007031" y="5330824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16007031" y="5356753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14862443" y="5713414"/>
              <a:ext cx="2545915" cy="934000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  <a:latin typeface="Yandex Sans Text Regular"/>
                </a:rPr>
                <a:t>Weight </a:t>
              </a:r>
              <a:r>
                <a:rPr lang="en-US" sz="3200" dirty="0">
                  <a:solidFill>
                    <a:srgbClr val="000000"/>
                  </a:solidFill>
                  <a:latin typeface="Yandex Sans Text Regular"/>
                </a:rPr>
                <a:t>&gt; </a:t>
              </a:r>
              <a:r>
                <a:rPr lang="ru-RU" sz="3200" dirty="0" smtClean="0">
                  <a:solidFill>
                    <a:srgbClr val="000000"/>
                  </a:solidFill>
                  <a:latin typeface="Yandex Sans Text Regular"/>
                </a:rPr>
                <a:t>65</a:t>
              </a:r>
              <a:endParaRPr lang="ru-RU" sz="3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15625606" y="6647413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Скругленный прямоугольник 38"/>
            <p:cNvSpPr/>
            <p:nvPr/>
          </p:nvSpPr>
          <p:spPr>
            <a:xfrm>
              <a:off x="12066421" y="7690551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13211009" y="7251160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Скругленный прямоугольник 39"/>
            <p:cNvSpPr/>
            <p:nvPr/>
          </p:nvSpPr>
          <p:spPr>
            <a:xfrm>
              <a:off x="15119183" y="7697184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9441606" y="6639021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flipH="1">
              <a:off x="18843112" y="7242768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Скругленный прямоугольник 60"/>
            <p:cNvSpPr/>
            <p:nvPr/>
          </p:nvSpPr>
          <p:spPr>
            <a:xfrm>
              <a:off x="17698524" y="7682159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2" name="Скругленный прямоугольник 61"/>
            <p:cNvSpPr/>
            <p:nvPr/>
          </p:nvSpPr>
          <p:spPr>
            <a:xfrm>
              <a:off x="20751286" y="7688792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69" name="Прямая соединительная линия 68"/>
            <p:cNvCxnSpPr>
              <a:endCxn id="40" idx="0"/>
            </p:cNvCxnSpPr>
            <p:nvPr/>
          </p:nvCxnSpPr>
          <p:spPr>
            <a:xfrm>
              <a:off x="16263770" y="7234253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18863421" y="7232975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21895872" y="7239000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13228693" y="7257331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5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1856367" y="5298406"/>
            <a:ext cx="3293268" cy="4255046"/>
            <a:chOff x="7698337" y="672409"/>
            <a:chExt cx="8779384" cy="7484648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672167" y="2313806"/>
              <a:ext cx="7446951" cy="4164157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286249" y="2199384"/>
              <a:ext cx="7369761" cy="4545586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59206" y="6832170"/>
            <a:ext cx="664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Height &gt; </a:t>
            </a:r>
            <a:r>
              <a:rPr lang="ru-RU" sz="4800" dirty="0" smtClean="0">
                <a:solidFill>
                  <a:schemeClr val="bg1"/>
                </a:solidFill>
              </a:rPr>
              <a:t>170 </a:t>
            </a:r>
            <a:r>
              <a:rPr lang="en-US" sz="4800" dirty="0" smtClean="0">
                <a:solidFill>
                  <a:schemeClr val="bg1"/>
                </a:solidFill>
              </a:rPr>
              <a:t>cm</a:t>
            </a:r>
            <a:r>
              <a:rPr lang="ru-RU" sz="4800" dirty="0" smtClean="0">
                <a:solidFill>
                  <a:schemeClr val="bg1"/>
                </a:solidFill>
              </a:rPr>
              <a:t>?</a:t>
            </a:r>
            <a:endParaRPr lang="ru-RU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Yes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No</a:t>
            </a:r>
            <a:endParaRPr lang="ru-RU" sz="4800" dirty="0" smtClean="0"/>
          </a:p>
        </p:txBody>
      </p:sp>
      <p:sp>
        <p:nvSpPr>
          <p:cNvPr id="32" name="Овал 31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5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0154553" y="5317620"/>
            <a:ext cx="6551414" cy="4414820"/>
            <a:chOff x="3091271" y="403935"/>
            <a:chExt cx="17465138" cy="7765689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714837" y="2271135"/>
              <a:ext cx="7418745" cy="4221292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330130" y="2174548"/>
              <a:ext cx="7301043" cy="4526541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5400000" flipV="1">
              <a:off x="12721205" y="334417"/>
              <a:ext cx="7497214" cy="8173194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3936398" y="-172713"/>
              <a:ext cx="7497210" cy="918746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rot="5400000">
              <a:off x="8458744" y="4174736"/>
              <a:ext cx="7652595" cy="11099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 rot="16200000" flipH="1">
            <a:off x="15563376" y="698624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 rot="16200000" flipH="1">
            <a:off x="15563376" y="1060435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 rot="16200000" flipH="1">
            <a:off x="15563376" y="3703236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77304" y="6832170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Occupation</a:t>
            </a:r>
            <a:endParaRPr lang="ru-RU" sz="4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6657544" y="3609599"/>
            <a:ext cx="621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Engineer</a:t>
            </a:r>
            <a:endParaRPr lang="ru-RU" sz="4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Designer</a:t>
            </a:r>
            <a:endParaRPr lang="ru-RU" sz="4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6508907" y="6886505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Writer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Manager</a:t>
            </a:r>
            <a:endParaRPr lang="ru-RU" sz="4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6508907" y="10514793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HR</a:t>
            </a:r>
            <a:r>
              <a:rPr lang="ru-RU" sz="4800" dirty="0">
                <a:solidFill>
                  <a:schemeClr val="bg1"/>
                </a:solidFill>
              </a:rPr>
              <a:t> </a:t>
            </a:r>
            <a:endParaRPr lang="ru-RU" sz="4800" dirty="0" smtClean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213182" y="4481715"/>
            <a:ext cx="7894241" cy="12241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5327" y="4648464"/>
            <a:ext cx="747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Categorical data</a:t>
            </a:r>
            <a:endParaRPr lang="ru-RU" sz="4800" dirty="0" smtClean="0"/>
          </a:p>
        </p:txBody>
      </p:sp>
      <p:sp>
        <p:nvSpPr>
          <p:cNvPr id="25" name="Овал 24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0" grpId="0" animBg="1"/>
      <p:bldP spid="51" grpId="0" animBg="1"/>
      <p:bldP spid="52" grpId="0" animBg="1"/>
      <p:bldP spid="116" grpId="0"/>
      <p:bldP spid="34" grpId="0"/>
      <p:bldP spid="35" grpId="0"/>
      <p:bldP spid="38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Categorical features support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One-hot </a:t>
            </a:r>
            <a:r>
              <a:rPr lang="en-US" dirty="0" smtClean="0">
                <a:solidFill>
                  <a:schemeClr val="bg1"/>
                </a:solidFill>
              </a:rPr>
              <a:t>encoding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Statistics based on category and category plus label value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Usage of several permutations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Greedy constructed feature combinations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838174" y="7013534"/>
            <a:ext cx="5342400" cy="614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SDE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14838174" y="4179781"/>
            <a:ext cx="5342400" cy="4305989"/>
            <a:chOff x="14838174" y="4179781"/>
            <a:chExt cx="5342400" cy="4305989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14838174" y="4186800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SDE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14838174" y="4876352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SDE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14838174" y="5565904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SDE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14838174" y="6289719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14838174" y="7741367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6770406" y="4179781"/>
              <a:ext cx="0" cy="4305989"/>
            </a:xfrm>
            <a:prstGeom prst="line">
              <a:avLst/>
            </a:prstGeom>
            <a:ln w="76200">
              <a:solidFill>
                <a:srgbClr val="00206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8296806" y="4186800"/>
              <a:ext cx="0" cy="4214038"/>
            </a:xfrm>
            <a:prstGeom prst="line">
              <a:avLst/>
            </a:prstGeom>
            <a:ln w="76200">
              <a:solidFill>
                <a:srgbClr val="00206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>
            <a:off x="20586406" y="4186800"/>
            <a:ext cx="748855" cy="4199837"/>
            <a:chOff x="7626351" y="4597848"/>
            <a:chExt cx="5342400" cy="4199837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7626351" y="4597848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7626351" y="5287400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7626351" y="5976952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" name="Скругленный прямоугольник 19"/>
            <p:cNvSpPr/>
            <p:nvPr/>
          </p:nvSpPr>
          <p:spPr>
            <a:xfrm>
              <a:off x="7626351" y="6700767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7626351" y="7424582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7626351" y="8183395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Прямая соединительная линия 22"/>
          <p:cNvCxnSpPr/>
          <p:nvPr/>
        </p:nvCxnSpPr>
        <p:spPr>
          <a:xfrm flipH="1">
            <a:off x="14257980" y="4198217"/>
            <a:ext cx="381600" cy="0"/>
          </a:xfrm>
          <a:prstGeom prst="line">
            <a:avLst/>
          </a:prstGeom>
          <a:ln w="3810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4234413" y="4179781"/>
            <a:ext cx="381600" cy="2731057"/>
            <a:chOff x="15021845" y="4759072"/>
            <a:chExt cx="381600" cy="2731057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>
              <a:off x="15037733" y="4759072"/>
              <a:ext cx="0" cy="2731057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H="1">
              <a:off x="15021845" y="7469696"/>
              <a:ext cx="38160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Скругленный прямоугольник 26"/>
          <p:cNvSpPr/>
          <p:nvPr/>
        </p:nvSpPr>
        <p:spPr>
          <a:xfrm>
            <a:off x="13304695" y="7055567"/>
            <a:ext cx="1311318" cy="61429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+mj-lt"/>
              </a:rPr>
              <a:t>i</a:t>
            </a:r>
            <a:endParaRPr lang="ru-RU" dirty="0" err="1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13523888" y="9469958"/>
            <a:ext cx="7970972" cy="1370529"/>
            <a:chOff x="16007206" y="9184352"/>
            <a:chExt cx="4579201" cy="1400029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16007206" y="9604235"/>
              <a:ext cx="1311318" cy="614290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+mj-lt"/>
                </a:rPr>
                <a:t>i</a:t>
              </a:r>
              <a:endParaRPr lang="ru-RU" sz="4800" dirty="0" err="1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42" name="Группа 41"/>
            <p:cNvGrpSpPr/>
            <p:nvPr/>
          </p:nvGrpSpPr>
          <p:grpSpPr>
            <a:xfrm>
              <a:off x="17541636" y="9184352"/>
              <a:ext cx="3044771" cy="1400029"/>
              <a:chOff x="17541636" y="9184352"/>
              <a:chExt cx="3044771" cy="1400029"/>
            </a:xfrm>
          </p:grpSpPr>
          <p:sp>
            <p:nvSpPr>
              <p:cNvPr id="45" name="Скругленный прямоугольник 44"/>
              <p:cNvSpPr/>
              <p:nvPr/>
            </p:nvSpPr>
            <p:spPr>
              <a:xfrm>
                <a:off x="17541636" y="9184352"/>
                <a:ext cx="3044771" cy="645837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1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+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1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+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0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+ a * Prior</a:t>
                </a:r>
                <a:endParaRPr lang="ru-RU" sz="48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grpSp>
            <p:nvGrpSpPr>
              <p:cNvPr id="47" name="Группа 46"/>
              <p:cNvGrpSpPr/>
              <p:nvPr/>
            </p:nvGrpSpPr>
            <p:grpSpPr>
              <a:xfrm>
                <a:off x="17736326" y="9908167"/>
                <a:ext cx="2711487" cy="676214"/>
                <a:chOff x="17736326" y="9908167"/>
                <a:chExt cx="2711487" cy="676214"/>
              </a:xfrm>
            </p:grpSpPr>
            <p:sp>
              <p:nvSpPr>
                <p:cNvPr id="48" name="Скругленный прямоугольник 47"/>
                <p:cNvSpPr/>
                <p:nvPr/>
              </p:nvSpPr>
              <p:spPr>
                <a:xfrm>
                  <a:off x="17765488" y="9908167"/>
                  <a:ext cx="2671200" cy="676214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4800" dirty="0">
                      <a:solidFill>
                        <a:schemeClr val="bg1"/>
                      </a:solidFill>
                      <a:latin typeface="+mj-lt"/>
                    </a:rPr>
                    <a:t>3</a:t>
                  </a:r>
                  <a:r>
                    <a:rPr lang="en-US" sz="4800" dirty="0">
                      <a:solidFill>
                        <a:schemeClr val="bg1"/>
                      </a:solidFill>
                      <a:latin typeface="+mj-lt"/>
                    </a:rPr>
                    <a:t> + a</a:t>
                  </a:r>
                  <a:endParaRPr lang="ru-RU" sz="4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49" name="Прямая соединительная линия 48"/>
                <p:cNvCxnSpPr/>
                <p:nvPr/>
              </p:nvCxnSpPr>
              <p:spPr>
                <a:xfrm flipH="1">
                  <a:off x="17736326" y="9908167"/>
                  <a:ext cx="271148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Прямая со стрелкой 42"/>
            <p:cNvCxnSpPr/>
            <p:nvPr/>
          </p:nvCxnSpPr>
          <p:spPr>
            <a:xfrm>
              <a:off x="16931598" y="9907284"/>
              <a:ext cx="64793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10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Classical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88006" y="4186800"/>
            <a:ext cx="5580398" cy="4579200"/>
            <a:chOff x="8967641" y="5068893"/>
            <a:chExt cx="2644550" cy="229385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Овал 26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7230406" y="6104086"/>
            <a:ext cx="12592800" cy="753914"/>
            <a:chOff x="16007206" y="9184347"/>
            <a:chExt cx="4579200" cy="697462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16007206" y="9184347"/>
              <a:ext cx="2264903" cy="697462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 smtClean="0">
                  <a:solidFill>
                    <a:schemeClr val="bg1"/>
                  </a:solidFill>
                  <a:latin typeface="+mj-lt"/>
                </a:rPr>
                <a:t>leafValue</a:t>
              </a:r>
              <a:r>
                <a:rPr lang="en-US" sz="4800" dirty="0" smtClean="0">
                  <a:solidFill>
                    <a:schemeClr val="bg1"/>
                  </a:solidFill>
                  <a:latin typeface="+mj-lt"/>
                </a:rPr>
                <a:t>     =</a:t>
              </a:r>
              <a:endParaRPr lang="ru-RU" sz="4800" dirty="0" err="1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5" name="Группа 34"/>
            <p:cNvGrpSpPr/>
            <p:nvPr/>
          </p:nvGrpSpPr>
          <p:grpSpPr>
            <a:xfrm>
              <a:off x="17915206" y="9184352"/>
              <a:ext cx="2671200" cy="676214"/>
              <a:chOff x="17915206" y="9184352"/>
              <a:chExt cx="2671200" cy="6762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Скругленный прямоугольник 36"/>
                  <p:cNvSpPr/>
                  <p:nvPr/>
                </p:nvSpPr>
                <p:spPr>
                  <a:xfrm>
                    <a:off x="17915206" y="9184352"/>
                    <a:ext cx="2671200" cy="676214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sz="4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g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approx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),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target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))</m:t>
                                  </m:r>
                                </m:e>
                                <m:e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nary>
                        </m:oMath>
                      </m:oMathPara>
                    </a14:m>
                    <a:endParaRPr lang="ru-RU" sz="4800" dirty="0" smtClean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7" name="Скругленный прямоугольник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5206" y="9184352"/>
                    <a:ext cx="2671200" cy="676214"/>
                  </a:xfrm>
                  <a:prstGeom prst="roundRect">
                    <a:avLst>
                      <a:gd name="adj" fmla="val 0"/>
                    </a:avLst>
                  </a:prstGeom>
                  <a:blipFill rotWithShape="0">
                    <a:blip r:embed="rId2"/>
                    <a:stretch>
                      <a:fillRect t="-75000" b="-87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8362084" y="9604235"/>
                <a:ext cx="2085559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53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Ordered </a:t>
            </a:r>
            <a:r>
              <a:rPr lang="en-US" dirty="0" smtClean="0">
                <a:solidFill>
                  <a:schemeClr val="bg1"/>
                </a:solidFill>
              </a:rPr>
              <a:t>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88006" y="4186800"/>
            <a:ext cx="5580398" cy="4579200"/>
            <a:chOff x="8967641" y="5068893"/>
            <a:chExt cx="2644550" cy="229385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Овал 26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7230406" y="6104086"/>
            <a:ext cx="12592800" cy="753914"/>
            <a:chOff x="16007206" y="9184347"/>
            <a:chExt cx="4579200" cy="697462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16007206" y="9184347"/>
              <a:ext cx="2264903" cy="697462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 smtClean="0">
                  <a:solidFill>
                    <a:schemeClr val="bg1"/>
                  </a:solidFill>
                  <a:latin typeface="+mj-lt"/>
                </a:rPr>
                <a:t>leafValue</a:t>
              </a:r>
              <a:r>
                <a:rPr lang="en-US" sz="4800" dirty="0" smtClean="0">
                  <a:solidFill>
                    <a:schemeClr val="bg1"/>
                  </a:solidFill>
                  <a:latin typeface="+mj-lt"/>
                </a:rPr>
                <a:t>(doc)     =</a:t>
              </a:r>
              <a:endParaRPr lang="ru-RU" sz="4800" dirty="0" err="1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5" name="Группа 34"/>
            <p:cNvGrpSpPr/>
            <p:nvPr/>
          </p:nvGrpSpPr>
          <p:grpSpPr>
            <a:xfrm>
              <a:off x="17915206" y="9184352"/>
              <a:ext cx="2671200" cy="676214"/>
              <a:chOff x="17915206" y="9184352"/>
              <a:chExt cx="2671200" cy="6762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Скругленный прямоугольник 36"/>
                  <p:cNvSpPr/>
                  <p:nvPr/>
                </p:nvSpPr>
                <p:spPr>
                  <a:xfrm>
                    <a:off x="17915206" y="9184352"/>
                    <a:ext cx="2671200" cy="676214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𝑑𝑜𝑐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sz="4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g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approx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),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target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))</m:t>
                                  </m:r>
                                </m:e>
                                <m:e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𝑑𝑜𝑐𝑠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𝑡h𝑒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𝑝𝑎𝑠𝑡</m:t>
                                  </m:r>
                                </m:e>
                              </m:eqArr>
                            </m:e>
                          </m:nary>
                        </m:oMath>
                      </m:oMathPara>
                    </a14:m>
                    <a:endParaRPr lang="ru-RU" sz="4800" dirty="0" smtClean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7" name="Скругленный прямоугольник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5206" y="9184352"/>
                    <a:ext cx="2671200" cy="676214"/>
                  </a:xfrm>
                  <a:prstGeom prst="roundRect">
                    <a:avLst>
                      <a:gd name="adj" fmla="val 0"/>
                    </a:avLst>
                  </a:prstGeom>
                  <a:blipFill rotWithShape="0">
                    <a:blip r:embed="rId2"/>
                    <a:stretch>
                      <a:fillRect t="-80000" b="-9333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8362084" y="9604235"/>
                <a:ext cx="2085559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5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Classification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Regression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Predict if the person will pay the credit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Which type of clouds will be present tomorrow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2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Regression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Predict the taxi drive duration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Predict dollar exchange rate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Ranking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are top N hotels </a:t>
            </a:r>
            <a:r>
              <a:rPr lang="en-US">
                <a:solidFill>
                  <a:schemeClr val="bg1"/>
                </a:solidFill>
              </a:rPr>
              <a:t>in </a:t>
            </a:r>
            <a:r>
              <a:rPr lang="en-US" smtClean="0">
                <a:solidFill>
                  <a:schemeClr val="bg1"/>
                </a:solidFill>
              </a:rPr>
              <a:t>Trento?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Input data: ratings</a:t>
            </a:r>
          </a:p>
          <a:p>
            <a:pPr marL="7920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Predicting rating is not necessary!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Ranking within a group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Ranking modes:</a:t>
            </a:r>
          </a:p>
          <a:p>
            <a:pPr lvl="5"/>
            <a:r>
              <a:rPr lang="en-US" dirty="0">
                <a:solidFill>
                  <a:schemeClr val="bg1"/>
                </a:solidFill>
              </a:rPr>
              <a:t>Ranking (</a:t>
            </a:r>
            <a:r>
              <a:rPr lang="en-US" dirty="0" err="1">
                <a:solidFill>
                  <a:schemeClr val="bg1"/>
                </a:solidFill>
              </a:rPr>
              <a:t>YetiRank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YetiRankPairwise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Pairwise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PairLogit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PairLogitPairwise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Ranking + Classification (</a:t>
            </a:r>
            <a:r>
              <a:rPr lang="en-US" dirty="0" err="1" smtClean="0">
                <a:solidFill>
                  <a:schemeClr val="bg1"/>
                </a:solidFill>
              </a:rPr>
              <a:t>QueryCrossEntropy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Ranking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Regression (</a:t>
            </a:r>
            <a:r>
              <a:rPr lang="en-US" dirty="0" err="1" smtClean="0">
                <a:solidFill>
                  <a:schemeClr val="bg1"/>
                </a:solidFill>
              </a:rPr>
              <a:t>QueryRMSE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Select top 1 candidate (</a:t>
            </a:r>
            <a:r>
              <a:rPr lang="en-US" dirty="0" err="1" smtClean="0">
                <a:solidFill>
                  <a:schemeClr val="bg1"/>
                </a:solidFill>
              </a:rPr>
              <a:t>QuerySoftMax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7920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3426" y="9133158"/>
            <a:ext cx="11450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The new generation of Gradient Boosting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65" y="4766823"/>
            <a:ext cx="9930426" cy="28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peed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CPU training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GPU training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Prediction speed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r>
              <a:rPr lang="ru-RU" dirty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2000"/>
            <a:ext cx="10320956" cy="8782688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  <a:r>
              <a:rPr lang="ru-RU" dirty="0"/>
              <a:t>:</a:t>
            </a:r>
          </a:p>
          <a:p>
            <a:pPr lvl="1" indent="0">
              <a:buNone/>
            </a:pPr>
            <a:r>
              <a:rPr lang="en-US" dirty="0"/>
              <a:t>128</a:t>
            </a:r>
            <a:r>
              <a:rPr lang="ru-RU" dirty="0"/>
              <a:t> </a:t>
            </a:r>
            <a:r>
              <a:rPr lang="en-US" dirty="0"/>
              <a:t>bins</a:t>
            </a:r>
            <a:r>
              <a:rPr lang="ru-RU" dirty="0"/>
              <a:t>, 64 </a:t>
            </a:r>
            <a:r>
              <a:rPr lang="en-US" dirty="0"/>
              <a:t>leafs</a:t>
            </a:r>
            <a:r>
              <a:rPr lang="ru-RU" dirty="0"/>
              <a:t>, </a:t>
            </a:r>
            <a:r>
              <a:rPr lang="en-US" dirty="0" smtClean="0"/>
              <a:t>10</a:t>
            </a:r>
            <a:r>
              <a:rPr lang="ru-RU" dirty="0" smtClean="0"/>
              <a:t>00 </a:t>
            </a:r>
            <a:r>
              <a:rPr lang="en-US" dirty="0" smtClean="0"/>
              <a:t>iterations</a:t>
            </a:r>
          </a:p>
          <a:p>
            <a:pPr lvl="1" indent="0">
              <a:buNone/>
            </a:pP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Cover type:</a:t>
            </a:r>
          </a:p>
          <a:p>
            <a:pPr lvl="1" indent="0">
              <a:buNone/>
            </a:pPr>
            <a:r>
              <a:rPr lang="en-US" dirty="0"/>
              <a:t>54 features, 522910 </a:t>
            </a:r>
            <a:r>
              <a:rPr lang="en-US" dirty="0" smtClean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Epsilon:</a:t>
            </a:r>
          </a:p>
          <a:p>
            <a:pPr lvl="1" indent="0">
              <a:buNone/>
            </a:pPr>
            <a:r>
              <a:rPr lang="en-US" dirty="0"/>
              <a:t>2000 features, </a:t>
            </a:r>
            <a:r>
              <a:rPr lang="en-US" dirty="0" smtClean="0"/>
              <a:t>400k </a:t>
            </a:r>
            <a:r>
              <a:rPr lang="en-US" dirty="0" smtClean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Higgs</a:t>
            </a:r>
            <a:r>
              <a:rPr lang="ru-RU" dirty="0"/>
              <a:t>:</a:t>
            </a:r>
            <a:endParaRPr lang="en-US" dirty="0"/>
          </a:p>
          <a:p>
            <a:pPr lvl="1" indent="0">
              <a:buNone/>
            </a:pPr>
            <a:r>
              <a:rPr lang="en-US" dirty="0" smtClean="0"/>
              <a:t>2</a:t>
            </a:r>
            <a:r>
              <a:rPr lang="ru-RU" dirty="0" smtClean="0"/>
              <a:t>8 </a:t>
            </a:r>
            <a:r>
              <a:rPr lang="en-US" dirty="0"/>
              <a:t>features</a:t>
            </a:r>
            <a:r>
              <a:rPr lang="ru-RU" dirty="0"/>
              <a:t>, </a:t>
            </a:r>
            <a:r>
              <a:rPr lang="en-US" dirty="0" smtClean="0"/>
              <a:t>11</a:t>
            </a:r>
            <a:r>
              <a:rPr lang="ru-RU" dirty="0" smtClean="0"/>
              <a:t>M </a:t>
            </a:r>
            <a:r>
              <a:rPr lang="en-US" dirty="0"/>
              <a:t>samples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pt-BR" dirty="0"/>
              <a:t>Intel(R) Core(TM) i7-6800K CPU @ 3.40GHz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005" y="3101938"/>
            <a:ext cx="10749539" cy="83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  <a:r>
              <a:rPr lang="ru-RU" dirty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  <a:r>
              <a:rPr lang="ru-RU" dirty="0"/>
              <a:t>:</a:t>
            </a:r>
          </a:p>
          <a:p>
            <a:pPr lvl="1" indent="0">
              <a:buNone/>
            </a:pPr>
            <a:r>
              <a:rPr lang="en-US" dirty="0"/>
              <a:t>128</a:t>
            </a:r>
            <a:r>
              <a:rPr lang="ru-RU" dirty="0"/>
              <a:t> </a:t>
            </a:r>
            <a:r>
              <a:rPr lang="en-US" dirty="0"/>
              <a:t>bins</a:t>
            </a:r>
            <a:r>
              <a:rPr lang="ru-RU" dirty="0"/>
              <a:t>, 64 </a:t>
            </a:r>
            <a:r>
              <a:rPr lang="en-US" dirty="0"/>
              <a:t>leafs</a:t>
            </a:r>
            <a:r>
              <a:rPr lang="ru-RU" dirty="0"/>
              <a:t>, </a:t>
            </a:r>
            <a:r>
              <a:rPr lang="en-US" dirty="0"/>
              <a:t>10</a:t>
            </a:r>
            <a:r>
              <a:rPr lang="ru-RU" dirty="0"/>
              <a:t>00 </a:t>
            </a:r>
            <a:r>
              <a:rPr lang="en-US" dirty="0"/>
              <a:t>iterations</a:t>
            </a:r>
          </a:p>
          <a:p>
            <a:pPr lvl="1" indent="0">
              <a:buNone/>
            </a:pP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Cover type:</a:t>
            </a:r>
          </a:p>
          <a:p>
            <a:pPr lvl="1" indent="0">
              <a:buNone/>
            </a:pPr>
            <a:r>
              <a:rPr lang="en-US" dirty="0"/>
              <a:t>54 features, 522910 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Epsilon:</a:t>
            </a:r>
          </a:p>
          <a:p>
            <a:pPr lvl="1" indent="0">
              <a:buNone/>
            </a:pPr>
            <a:r>
              <a:rPr lang="en-US" dirty="0"/>
              <a:t>2000 features, </a:t>
            </a:r>
            <a:r>
              <a:rPr lang="en-US" dirty="0" smtClean="0"/>
              <a:t>400k </a:t>
            </a:r>
            <a:r>
              <a:rPr lang="en-US" dirty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Higgs</a:t>
            </a:r>
            <a:r>
              <a:rPr lang="ru-RU" dirty="0"/>
              <a:t>:</a:t>
            </a:r>
            <a:endParaRPr lang="en-US" dirty="0"/>
          </a:p>
          <a:p>
            <a:pPr lvl="1" indent="0">
              <a:buNone/>
            </a:pPr>
            <a:r>
              <a:rPr lang="en-US" dirty="0"/>
              <a:t>2</a:t>
            </a:r>
            <a:r>
              <a:rPr lang="ru-RU" dirty="0"/>
              <a:t>8 </a:t>
            </a:r>
            <a:r>
              <a:rPr lang="en-US" dirty="0"/>
              <a:t>features</a:t>
            </a:r>
            <a:r>
              <a:rPr lang="ru-RU" dirty="0"/>
              <a:t>, </a:t>
            </a:r>
            <a:r>
              <a:rPr lang="en-US" dirty="0"/>
              <a:t>11</a:t>
            </a:r>
            <a:r>
              <a:rPr lang="ru-RU" dirty="0"/>
              <a:t>M </a:t>
            </a:r>
            <a:r>
              <a:rPr lang="en-US" dirty="0" smtClean="0"/>
              <a:t>samples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GTX1080Ti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513" y="3035867"/>
            <a:ext cx="10767293" cy="83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ru-RU" dirty="0" err="1"/>
              <a:t>Dual-Socket</a:t>
            </a:r>
            <a:r>
              <a:rPr lang="ru-RU" dirty="0"/>
              <a:t> </a:t>
            </a: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err="1"/>
              <a:t>Xeon</a:t>
            </a:r>
            <a:r>
              <a:rPr lang="ru-RU" dirty="0"/>
              <a:t> E5-2660v4 </a:t>
            </a:r>
            <a:r>
              <a:rPr lang="en-US" dirty="0" smtClean="0"/>
              <a:t>as baseline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Several modern GPU as competitors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Dataset</a:t>
            </a:r>
            <a:r>
              <a:rPr lang="ru-RU" dirty="0" smtClean="0"/>
              <a:t>: 800 </a:t>
            </a:r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606" y="2723297"/>
            <a:ext cx="11464731" cy="91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time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214004" y="3031547"/>
            <a:ext cx="15609202" cy="9253527"/>
            <a:chOff x="4214004" y="3031547"/>
            <a:chExt cx="15609202" cy="925352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004" y="3031547"/>
              <a:ext cx="15609202" cy="9253527"/>
            </a:xfrm>
            <a:prstGeom prst="rect">
              <a:avLst/>
            </a:prstGeom>
          </p:spPr>
        </p:pic>
        <p:sp>
          <p:nvSpPr>
            <p:cNvPr id="3" name="Прямоугольник 2"/>
            <p:cNvSpPr/>
            <p:nvPr/>
          </p:nvSpPr>
          <p:spPr>
            <a:xfrm>
              <a:off x="9138406" y="3423600"/>
              <a:ext cx="5724000" cy="381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9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explore your data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Feature importance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Feature interaction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Per object feature importance (SHAP)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SHAP values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06" y="3805200"/>
            <a:ext cx="21821623" cy="42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explore your data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Feature importance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Feature interaction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Per object feature importance (SHAP)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Influential documents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features evaluation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8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Useful features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Metric evaluation during training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8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en-US" dirty="0" smtClean="0">
                <a:solidFill>
                  <a:schemeClr val="bg1"/>
                </a:solidFill>
              </a:rPr>
              <a:t> Viewer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06" y="3047558"/>
            <a:ext cx="16424392" cy="93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69356"/>
            <a:ext cx="21659960" cy="85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en-US" dirty="0" smtClean="0">
                <a:solidFill>
                  <a:schemeClr val="bg1"/>
                </a:solidFill>
              </a:rPr>
              <a:t> Viewer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70" y="3041650"/>
            <a:ext cx="13762780" cy="95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 smtClean="0">
                <a:solidFill>
                  <a:schemeClr val="bg1"/>
                </a:solidFill>
              </a:rPr>
              <a:t>TensorBoard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3041651"/>
            <a:ext cx="16789881" cy="87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Useful features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Metric </a:t>
            </a:r>
            <a:r>
              <a:rPr lang="en-US" dirty="0">
                <a:solidFill>
                  <a:schemeClr val="bg1"/>
                </a:solidFill>
              </a:rPr>
              <a:t>evaluation during training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Missing values support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Cross-validation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Cross-validation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27" y="2658191"/>
            <a:ext cx="18021196" cy="90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Useful features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Metric </a:t>
            </a:r>
            <a:r>
              <a:rPr lang="en-US" dirty="0">
                <a:solidFill>
                  <a:schemeClr val="bg1"/>
                </a:solidFill>
              </a:rPr>
              <a:t>evaluation during training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Missing values support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Cross-validation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staged_predict</a:t>
            </a:r>
            <a:r>
              <a:rPr lang="ru-RU" dirty="0" smtClean="0">
                <a:solidFill>
                  <a:schemeClr val="bg1"/>
                </a:solidFill>
              </a:rPr>
              <a:t> +</a:t>
            </a:r>
            <a:r>
              <a:rPr lang="en-US" dirty="0" smtClean="0">
                <a:solidFill>
                  <a:schemeClr val="bg1"/>
                </a:solidFill>
              </a:rPr>
              <a:t> metric evaluation on dataset</a:t>
            </a:r>
          </a:p>
        </p:txBody>
      </p:sp>
    </p:spTree>
    <p:extLst>
      <p:ext uri="{BB962C8B-B14F-4D97-AF65-F5344CB8AC3E}">
        <p14:creationId xmlns:p14="http://schemas.microsoft.com/office/powerpoint/2010/main" val="5961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Reading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smtClean="0">
                <a:solidFill>
                  <a:schemeClr val="bg1"/>
                </a:solidFill>
              </a:rPr>
              <a:t>learningsys.org/nips17/assets/papers/paper_11.pdf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arxiv.org/abs/1706.09516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https://github.com/catboost/tutorials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>
          <a:xfrm>
            <a:off x="13717606" y="4186800"/>
            <a:ext cx="8013775" cy="1907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>
          <a:xfrm>
            <a:off x="3047999" y="8384013"/>
            <a:ext cx="18683381" cy="1908387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Anna Veronika Dorogush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>
          <a:xfrm>
            <a:off x="3048000" y="9740297"/>
            <a:ext cx="18683380" cy="93370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Lead of CatBoost team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2780970"/>
            <a:ext cx="6476400" cy="6476400"/>
          </a:xfrm>
          <a:prstGeom prst="rect">
            <a:avLst/>
          </a:prstGeom>
        </p:spPr>
      </p:pic>
      <p:sp>
        <p:nvSpPr>
          <p:cNvPr id="8" name="Текст 5"/>
          <p:cNvSpPr>
            <a:spLocks noGrp="1"/>
          </p:cNvSpPr>
          <p:nvPr>
            <p:ph type="body" sz="quarter" idx="25"/>
          </p:nvPr>
        </p:nvSpPr>
        <p:spPr>
          <a:xfrm>
            <a:off x="1124806" y="9740297"/>
            <a:ext cx="6476400" cy="93370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http://catboost.ai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Best solution for heterogeneous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Easy to use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Works well for small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9577433" y="3552303"/>
            <a:ext cx="5359276" cy="3298464"/>
            <a:chOff x="9577433" y="3552303"/>
            <a:chExt cx="5359276" cy="3298464"/>
          </a:xfrm>
        </p:grpSpPr>
        <p:sp>
          <p:nvSpPr>
            <p:cNvPr id="11" name="TextBox 10"/>
            <p:cNvSpPr txBox="1"/>
            <p:nvPr/>
          </p:nvSpPr>
          <p:spPr>
            <a:xfrm>
              <a:off x="9577433" y="6019770"/>
              <a:ext cx="5359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Industry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07320" y="3552303"/>
              <a:ext cx="3099502" cy="2198792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5229873" y="8275317"/>
            <a:ext cx="6096393" cy="3880021"/>
            <a:chOff x="5229873" y="8275317"/>
            <a:chExt cx="6096393" cy="3880021"/>
          </a:xfrm>
        </p:grpSpPr>
        <p:sp>
          <p:nvSpPr>
            <p:cNvPr id="12" name="TextBox 11"/>
            <p:cNvSpPr txBox="1"/>
            <p:nvPr/>
          </p:nvSpPr>
          <p:spPr>
            <a:xfrm>
              <a:off x="5229873" y="10585678"/>
              <a:ext cx="609639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Music and video recommendations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572" y="8275317"/>
              <a:ext cx="3302994" cy="2144802"/>
            </a:xfrm>
            <a:prstGeom prst="rect">
              <a:avLst/>
            </a:prstGeom>
          </p:spPr>
        </p:pic>
      </p:grpSp>
      <p:grpSp>
        <p:nvGrpSpPr>
          <p:cNvPr id="33" name="Группа 32"/>
          <p:cNvGrpSpPr/>
          <p:nvPr/>
        </p:nvGrpSpPr>
        <p:grpSpPr>
          <a:xfrm>
            <a:off x="16480521" y="3489481"/>
            <a:ext cx="3515356" cy="4099949"/>
            <a:chOff x="16480521" y="3489481"/>
            <a:chExt cx="3515356" cy="4099949"/>
          </a:xfrm>
        </p:grpSpPr>
        <p:sp>
          <p:nvSpPr>
            <p:cNvPr id="14" name="TextBox 13"/>
            <p:cNvSpPr txBox="1"/>
            <p:nvPr/>
          </p:nvSpPr>
          <p:spPr>
            <a:xfrm>
              <a:off x="16480521" y="6019770"/>
              <a:ext cx="35153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Finance</a:t>
              </a:r>
              <a:endParaRPr lang="ru-RU" sz="4800" dirty="0">
                <a:solidFill>
                  <a:schemeClr val="bg1"/>
                </a:solidFill>
              </a:endParaRPr>
            </a:p>
            <a:p>
              <a:pPr lvl="0" algn="ctr" defTabSz="914400">
                <a:defRPr/>
              </a:pP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8065" y="3489481"/>
              <a:ext cx="2723409" cy="2261614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936288" y="3467476"/>
            <a:ext cx="3515356" cy="3383291"/>
            <a:chOff x="3936288" y="3467476"/>
            <a:chExt cx="3515356" cy="3383291"/>
          </a:xfrm>
        </p:grpSpPr>
        <p:sp>
          <p:nvSpPr>
            <p:cNvPr id="10" name="TextBox 9"/>
            <p:cNvSpPr txBox="1"/>
            <p:nvPr/>
          </p:nvSpPr>
          <p:spPr>
            <a:xfrm>
              <a:off x="3936288" y="6019770"/>
              <a:ext cx="3515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Medicine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4909" y="3467476"/>
              <a:ext cx="2858115" cy="2283619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2659048" y="8002800"/>
            <a:ext cx="5637758" cy="3413875"/>
            <a:chOff x="12659048" y="8002800"/>
            <a:chExt cx="5637758" cy="3413875"/>
          </a:xfrm>
        </p:grpSpPr>
        <p:sp>
          <p:nvSpPr>
            <p:cNvPr id="13" name="TextBox 12"/>
            <p:cNvSpPr txBox="1"/>
            <p:nvPr/>
          </p:nvSpPr>
          <p:spPr>
            <a:xfrm>
              <a:off x="12659048" y="10585678"/>
              <a:ext cx="563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Sales prediction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93016" y="8002800"/>
              <a:ext cx="2769822" cy="212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72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Neural networks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10" y="5148782"/>
            <a:ext cx="3206404" cy="32868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210" y="4774105"/>
            <a:ext cx="3662396" cy="372620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804810" y="9412026"/>
            <a:ext cx="2212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Images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046406" y="9412026"/>
            <a:ext cx="19832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Sound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534805" y="9412026"/>
            <a:ext cx="13821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Text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4" name="Изображение 7"/>
          <p:cNvPicPr>
            <a:picLocks noChangeAspect="1"/>
          </p:cNvPicPr>
          <p:nvPr/>
        </p:nvPicPr>
        <p:blipFill rotWithShape="1">
          <a:blip r:embed="rId5">
            <a:lum bright="100000" contrast="-40000"/>
          </a:blip>
          <a:srcRect r="71017"/>
          <a:stretch/>
        </p:blipFill>
        <p:spPr>
          <a:xfrm>
            <a:off x="9401617" y="3903730"/>
            <a:ext cx="4953451" cy="54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NN + GB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9606" y="3048000"/>
            <a:ext cx="19461162" cy="9158288"/>
          </a:xfrm>
        </p:spPr>
        <p:txBody>
          <a:bodyPr/>
          <a:lstStyle/>
          <a:p>
            <a:pPr marL="792000" lvl="2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580607" y="5298236"/>
            <a:ext cx="7161891" cy="3873901"/>
            <a:chOff x="1454001" y="2976866"/>
            <a:chExt cx="7161891" cy="3873901"/>
          </a:xfrm>
        </p:grpSpPr>
        <p:sp>
          <p:nvSpPr>
            <p:cNvPr id="8" name="TextBox 7"/>
            <p:cNvSpPr txBox="1"/>
            <p:nvPr/>
          </p:nvSpPr>
          <p:spPr>
            <a:xfrm>
              <a:off x="1454001" y="6019770"/>
              <a:ext cx="7161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Neural networks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8394" y="2976866"/>
              <a:ext cx="2973083" cy="2973083"/>
            </a:xfrm>
            <a:prstGeom prst="rect">
              <a:avLst/>
            </a:prstGeom>
          </p:spPr>
        </p:pic>
      </p:grpSp>
      <p:grpSp>
        <p:nvGrpSpPr>
          <p:cNvPr id="10" name="Группа 9"/>
          <p:cNvGrpSpPr/>
          <p:nvPr/>
        </p:nvGrpSpPr>
        <p:grpSpPr>
          <a:xfrm>
            <a:off x="14445736" y="5328400"/>
            <a:ext cx="5359276" cy="3843737"/>
            <a:chOff x="9234533" y="3007030"/>
            <a:chExt cx="5359276" cy="3843737"/>
          </a:xfrm>
        </p:grpSpPr>
        <p:sp>
          <p:nvSpPr>
            <p:cNvPr id="11" name="TextBox 10"/>
            <p:cNvSpPr txBox="1"/>
            <p:nvPr/>
          </p:nvSpPr>
          <p:spPr>
            <a:xfrm>
              <a:off x="9234533" y="6019770"/>
              <a:ext cx="5359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Gradient boosting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10797822" y="3007030"/>
              <a:ext cx="2363006" cy="2860511"/>
              <a:chOff x="9788421" y="1646395"/>
              <a:chExt cx="7293610" cy="8829199"/>
            </a:xfrm>
          </p:grpSpPr>
          <p:cxnSp>
            <p:nvCxnSpPr>
              <p:cNvPr id="13" name="Прямая соединительная линия 12"/>
              <p:cNvCxnSpPr/>
              <p:nvPr/>
            </p:nvCxnSpPr>
            <p:spPr>
              <a:xfrm flipV="1">
                <a:off x="10539746" y="2908681"/>
                <a:ext cx="1796373" cy="236901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 flipH="1" flipV="1">
                <a:off x="12922727" y="2927945"/>
                <a:ext cx="1810223" cy="2368055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flipH="1" flipV="1">
                <a:off x="15236145" y="5974201"/>
                <a:ext cx="1044925" cy="137802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flipV="1">
                <a:off x="13787302" y="6000935"/>
                <a:ext cx="899620" cy="135139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H="1" flipV="1">
                <a:off x="13787302" y="8114085"/>
                <a:ext cx="1056854" cy="137334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flipV="1">
                <a:off x="12375318" y="8111923"/>
                <a:ext cx="899620" cy="135139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Овал 18"/>
              <p:cNvSpPr/>
              <p:nvPr/>
            </p:nvSpPr>
            <p:spPr>
              <a:xfrm rot="16200000" flipH="1">
                <a:off x="13056022" y="7284377"/>
                <a:ext cx="1080000" cy="1080001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Овал 19"/>
              <p:cNvSpPr/>
              <p:nvPr/>
            </p:nvSpPr>
            <p:spPr>
              <a:xfrm rot="16200000" flipH="1">
                <a:off x="16002031" y="7284377"/>
                <a:ext cx="1080000" cy="1080001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Овал 20"/>
              <p:cNvSpPr/>
              <p:nvPr/>
            </p:nvSpPr>
            <p:spPr>
              <a:xfrm rot="16200000" flipH="1">
                <a:off x="14458561" y="5177481"/>
                <a:ext cx="1080000" cy="1080001"/>
              </a:xfrm>
              <a:prstGeom prst="ellipse">
                <a:avLst/>
              </a:prstGeom>
              <a:solidFill>
                <a:schemeClr val="tx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Овал 21"/>
              <p:cNvSpPr/>
              <p:nvPr/>
            </p:nvSpPr>
            <p:spPr>
              <a:xfrm rot="16200000" flipH="1">
                <a:off x="9788422" y="5177481"/>
                <a:ext cx="1080000" cy="1080001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Овал 22"/>
              <p:cNvSpPr/>
              <p:nvPr/>
            </p:nvSpPr>
            <p:spPr>
              <a:xfrm rot="16200000" flipH="1">
                <a:off x="11639625" y="9395593"/>
                <a:ext cx="1080000" cy="1080001"/>
              </a:xfrm>
              <a:prstGeom prst="ellipse">
                <a:avLst/>
              </a:prstGeom>
              <a:solidFill>
                <a:schemeClr val="bg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Овал 23"/>
              <p:cNvSpPr/>
              <p:nvPr/>
            </p:nvSpPr>
            <p:spPr>
              <a:xfrm rot="16200000" flipH="1">
                <a:off x="14585607" y="9395593"/>
                <a:ext cx="1080000" cy="1080001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Овал 24"/>
              <p:cNvSpPr/>
              <p:nvPr/>
            </p:nvSpPr>
            <p:spPr>
              <a:xfrm rot="16200000" flipH="1">
                <a:off x="11714488" y="1646394"/>
                <a:ext cx="1908174" cy="190817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9" name="Прямая со стрелкой 28"/>
          <p:cNvCxnSpPr/>
          <p:nvPr/>
        </p:nvCxnSpPr>
        <p:spPr>
          <a:xfrm>
            <a:off x="11428006" y="8002412"/>
            <a:ext cx="1792926" cy="388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1428006" y="8384012"/>
            <a:ext cx="1792926" cy="388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1428006" y="7620812"/>
            <a:ext cx="1792926" cy="388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-20941" y="-206477"/>
            <a:ext cx="24659303" cy="13922477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11429805" cy="15113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4745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0771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425415" y="6291241"/>
            <a:ext cx="1093836" cy="121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ru-RU" sz="8000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8" name="Группа 187"/>
          <p:cNvGrpSpPr/>
          <p:nvPr/>
        </p:nvGrpSpPr>
        <p:grpSpPr>
          <a:xfrm>
            <a:off x="1300659" y="5068893"/>
            <a:ext cx="2194299" cy="2293858"/>
            <a:chOff x="1439807" y="5068893"/>
            <a:chExt cx="2194299" cy="2293858"/>
          </a:xfrm>
        </p:grpSpPr>
        <p:cxnSp>
          <p:nvCxnSpPr>
            <p:cNvPr id="117" name="Прямая соединительная линия 116"/>
            <p:cNvCxnSpPr/>
            <p:nvPr/>
          </p:nvCxnSpPr>
          <p:spPr>
            <a:xfrm flipV="1">
              <a:off x="2119646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 flipV="1">
              <a:off x="2814795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V="1">
              <a:off x="1660428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 flipV="1">
              <a:off x="2111957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Овал 123"/>
            <p:cNvSpPr/>
            <p:nvPr/>
          </p:nvSpPr>
          <p:spPr>
            <a:xfrm rot="16200000" flipH="1">
              <a:off x="1439807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5" name="Овал 124"/>
            <p:cNvSpPr/>
            <p:nvPr/>
          </p:nvSpPr>
          <p:spPr>
            <a:xfrm rot="16200000" flipH="1">
              <a:off x="2258303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7" name="Овал 126"/>
            <p:cNvSpPr/>
            <p:nvPr/>
          </p:nvSpPr>
          <p:spPr>
            <a:xfrm rot="16200000" flipH="1">
              <a:off x="2524300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8" name="Овал 127"/>
            <p:cNvSpPr/>
            <p:nvPr/>
          </p:nvSpPr>
          <p:spPr>
            <a:xfrm rot="16200000" flipH="1">
              <a:off x="3238106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9" name="Овал 128"/>
            <p:cNvSpPr/>
            <p:nvPr/>
          </p:nvSpPr>
          <p:spPr>
            <a:xfrm rot="16200000" flipH="1">
              <a:off x="1875763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8967641" y="5068893"/>
            <a:ext cx="2644550" cy="2293858"/>
            <a:chOff x="8967641" y="5068893"/>
            <a:chExt cx="2644550" cy="2293858"/>
          </a:xfrm>
        </p:grpSpPr>
        <p:cxnSp>
          <p:nvCxnSpPr>
            <p:cNvPr id="166" name="Прямая соединительная линия 165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5" name="Овал 174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6" name="Овал 175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7" name="Овал 176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8" name="Овал 177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6243355" y="5068893"/>
            <a:ext cx="2194299" cy="2293858"/>
            <a:chOff x="6243355" y="5068893"/>
            <a:chExt cx="2194299" cy="2293858"/>
          </a:xfrm>
        </p:grpSpPr>
        <p:cxnSp>
          <p:nvCxnSpPr>
            <p:cNvPr id="179" name="Прямая соединительная линия 178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единительная линия 180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Овал 182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572165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93" name="Группа 192"/>
          <p:cNvGrpSpPr/>
          <p:nvPr/>
        </p:nvGrpSpPr>
        <p:grpSpPr>
          <a:xfrm>
            <a:off x="16158523" y="5068893"/>
            <a:ext cx="2644550" cy="2293858"/>
            <a:chOff x="8967641" y="5068893"/>
            <a:chExt cx="2644550" cy="2293858"/>
          </a:xfrm>
        </p:grpSpPr>
        <p:cxnSp>
          <p:nvCxnSpPr>
            <p:cNvPr id="194" name="Прямая соединительная линия 193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Овал 199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5" name="Овал 204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6" name="Овал 205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13434237" y="5068893"/>
            <a:ext cx="2194299" cy="2293858"/>
            <a:chOff x="6243355" y="5068893"/>
            <a:chExt cx="2194299" cy="2293858"/>
          </a:xfrm>
        </p:grpSpPr>
        <p:cxnSp>
          <p:nvCxnSpPr>
            <p:cNvPr id="208" name="Прямая соединительная линия 207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единительная линия 208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Овал 211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3" name="Овал 212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4" name="Овал 213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5" name="Овал 214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6" name="Овал 215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2039629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18" name="Группа 217"/>
          <p:cNvGrpSpPr/>
          <p:nvPr/>
        </p:nvGrpSpPr>
        <p:grpSpPr>
          <a:xfrm>
            <a:off x="20833163" y="5068893"/>
            <a:ext cx="2644550" cy="2293858"/>
            <a:chOff x="8967641" y="5068893"/>
            <a:chExt cx="2644550" cy="2293858"/>
          </a:xfrm>
        </p:grpSpPr>
        <p:cxnSp>
          <p:nvCxnSpPr>
            <p:cNvPr id="219" name="Прямая соединительная линия 218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единительная линия 219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221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223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Овал 224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6" name="Овал 225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7" name="Овал 226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8" name="Овал 227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9" name="Овал 228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0" name="Овал 229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1" name="Овал 230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8550159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39" name="Прямоугольник 238"/>
          <p:cNvSpPr/>
          <p:nvPr/>
        </p:nvSpPr>
        <p:spPr>
          <a:xfrm flipV="1">
            <a:off x="1213573" y="8555005"/>
            <a:ext cx="2965320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1" name="Прямоугольник 240"/>
          <p:cNvSpPr/>
          <p:nvPr/>
        </p:nvSpPr>
        <p:spPr>
          <a:xfrm flipV="1">
            <a:off x="6404417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2" name="Прямоугольник 241"/>
          <p:cNvSpPr/>
          <p:nvPr/>
        </p:nvSpPr>
        <p:spPr>
          <a:xfrm flipV="1">
            <a:off x="13607064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3" name="Прямоугольник 242"/>
          <p:cNvSpPr/>
          <p:nvPr/>
        </p:nvSpPr>
        <p:spPr>
          <a:xfrm flipV="1">
            <a:off x="13607064" y="8555005"/>
            <a:ext cx="148693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8" name="Прямоугольник 237"/>
          <p:cNvSpPr/>
          <p:nvPr/>
        </p:nvSpPr>
        <p:spPr>
          <a:xfrm flipV="1">
            <a:off x="13598296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7" name="Прямоугольник 236"/>
          <p:cNvSpPr/>
          <p:nvPr/>
        </p:nvSpPr>
        <p:spPr>
          <a:xfrm flipV="1">
            <a:off x="640441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 flipV="1">
            <a:off x="121188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32770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518348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133" grpId="0"/>
      <p:bldP spid="192" grpId="0"/>
      <p:bldP spid="217" grpId="0"/>
      <p:bldP spid="232" grpId="0"/>
      <p:bldP spid="239" grpId="0" animBg="1"/>
      <p:bldP spid="241" grpId="0" animBg="1"/>
      <p:bldP spid="242" grpId="0" animBg="1"/>
      <p:bldP spid="242" grpId="1" animBg="1"/>
      <p:bldP spid="243" grpId="0" animBg="1"/>
      <p:bldP spid="238" grpId="0" animBg="1"/>
      <p:bldP spid="237" grpId="0" animBg="1"/>
      <p:bldP spid="142" grpId="0" animBg="1"/>
      <p:bldP spid="244" grpId="0"/>
      <p:bldP spid="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comparison</a:t>
            </a:r>
            <a:endParaRPr lang="ru-RU" dirty="0"/>
          </a:p>
        </p:txBody>
      </p:sp>
      <p:graphicFrame>
        <p:nvGraphicFramePr>
          <p:cNvPr id="5" name="Диаграмма 14"/>
          <p:cNvGraphicFramePr>
            <a:graphicFrameLocks/>
          </p:cNvGraphicFramePr>
          <p:nvPr>
            <p:extLst/>
          </p:nvPr>
        </p:nvGraphicFramePr>
        <p:xfrm>
          <a:off x="1125535" y="3051710"/>
          <a:ext cx="22072155" cy="9148689"/>
        </p:xfrm>
        <a:graphic>
          <a:graphicData uri="http://schemas.openxmlformats.org/drawingml/2006/table">
            <a:tbl>
              <a:tblPr firstRow="1" lastRow="1"/>
              <a:tblGrid>
                <a:gridCol w="266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8728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420553"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CatBoost</a:t>
                      </a:r>
                      <a:endParaRPr lang="de-DE" sz="3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LightGBM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XGBoost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H2O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Adult</a:t>
                      </a:r>
                      <a:endParaRPr lang="en-US" sz="3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0.269741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0.276018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0.275423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ru-RU" sz="3200" b="0" i="0" baseline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0.275104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Amazon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0.137720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0.163600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0.163271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0.162641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Appet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0.071511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0.072457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Click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0.390902</a:t>
                      </a:r>
                      <a:endParaRPr lang="uk-UA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0.396328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0.396242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0.397595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Internet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0.208748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0.223154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0.225323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94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0.222091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Kdd98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0.194668</a:t>
                      </a:r>
                      <a:endParaRPr lang="it-IT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0.195759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56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0.195677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0.195395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Kddchurn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0.231289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0.232049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0.233123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0.232752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defTabSz="1300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Kick</a:t>
                      </a:r>
                      <a:endParaRPr lang="en-US" sz="3200" b="0" i="0" u="none" strike="noStrike" kern="1200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0.284793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0.295660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82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0.294647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0.294814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143000" y="12687300"/>
            <a:ext cx="19461162" cy="381602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Logloss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4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90430</TotalTime>
  <Words>623</Words>
  <Application>Microsoft Office PowerPoint</Application>
  <PresentationFormat>Произвольный</PresentationFormat>
  <Paragraphs>244</Paragraphs>
  <Slides>36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Impact</vt:lpstr>
      <vt:lpstr>Yandex Sans Text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Презентация PowerPoint</vt:lpstr>
      <vt:lpstr>CatBoost  </vt:lpstr>
      <vt:lpstr>Gradient Boosting</vt:lpstr>
      <vt:lpstr>Applications</vt:lpstr>
      <vt:lpstr>Neural networks</vt:lpstr>
      <vt:lpstr>NN + GB</vt:lpstr>
      <vt:lpstr>Gradient boosting</vt:lpstr>
      <vt:lpstr>Algorithm comparison</vt:lpstr>
      <vt:lpstr>Symmetric trees</vt:lpstr>
      <vt:lpstr>Numerical features</vt:lpstr>
      <vt:lpstr>Categorical features</vt:lpstr>
      <vt:lpstr>Categorical features support</vt:lpstr>
      <vt:lpstr>Classical boosting</vt:lpstr>
      <vt:lpstr>Ordered boosting</vt:lpstr>
      <vt:lpstr>Modes</vt:lpstr>
      <vt:lpstr>Classification</vt:lpstr>
      <vt:lpstr>Regression</vt:lpstr>
      <vt:lpstr>Ranking</vt:lpstr>
      <vt:lpstr>Speed</vt:lpstr>
      <vt:lpstr>CPU: Comparison with other libraries</vt:lpstr>
      <vt:lpstr>GPU: Comparison with other libraries</vt:lpstr>
      <vt:lpstr>CPU vs GPU</vt:lpstr>
      <vt:lpstr>Prediction time</vt:lpstr>
      <vt:lpstr>Ways to explore your data</vt:lpstr>
      <vt:lpstr>SHAP values</vt:lpstr>
      <vt:lpstr>Ways to explore your data</vt:lpstr>
      <vt:lpstr>Useful features</vt:lpstr>
      <vt:lpstr>CatBoost Viewer</vt:lpstr>
      <vt:lpstr>CatBoost Viewer</vt:lpstr>
      <vt:lpstr>TensorBoard</vt:lpstr>
      <vt:lpstr>Useful features</vt:lpstr>
      <vt:lpstr>Cross-validation</vt:lpstr>
      <vt:lpstr>Useful features</vt:lpstr>
      <vt:lpstr>Reading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Anna Veronika Dorogush</cp:lastModifiedBy>
  <cp:revision>1545</cp:revision>
  <dcterms:created xsi:type="dcterms:W3CDTF">2014-09-09T08:22:07Z</dcterms:created>
  <dcterms:modified xsi:type="dcterms:W3CDTF">2018-09-06T09:35:09Z</dcterms:modified>
  <cp:category>presentation technology</cp:category>
</cp:coreProperties>
</file>