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572" r:id="rId2"/>
    <p:sldId id="575" r:id="rId3"/>
    <p:sldId id="384" r:id="rId4"/>
    <p:sldId id="497" r:id="rId5"/>
    <p:sldId id="574" r:id="rId6"/>
    <p:sldId id="543" r:id="rId7"/>
    <p:sldId id="571" r:id="rId8"/>
    <p:sldId id="561" r:id="rId9"/>
    <p:sldId id="562" r:id="rId10"/>
    <p:sldId id="563" r:id="rId11"/>
    <p:sldId id="454" r:id="rId12"/>
    <p:sldId id="552" r:id="rId13"/>
    <p:sldId id="564" r:id="rId14"/>
    <p:sldId id="565" r:id="rId15"/>
    <p:sldId id="566" r:id="rId16"/>
    <p:sldId id="559" r:id="rId17"/>
    <p:sldId id="577" r:id="rId18"/>
    <p:sldId id="569" r:id="rId19"/>
    <p:sldId id="570" r:id="rId20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572"/>
            <p14:sldId id="575"/>
            <p14:sldId id="384"/>
            <p14:sldId id="497"/>
            <p14:sldId id="574"/>
            <p14:sldId id="543"/>
            <p14:sldId id="571"/>
            <p14:sldId id="561"/>
            <p14:sldId id="562"/>
            <p14:sldId id="563"/>
            <p14:sldId id="454"/>
            <p14:sldId id="552"/>
            <p14:sldId id="564"/>
            <p14:sldId id="565"/>
            <p14:sldId id="566"/>
            <p14:sldId id="559"/>
            <p14:sldId id="577"/>
            <p14:sldId id="569"/>
            <p14:sldId id="5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D8114"/>
    <a:srgbClr val="BFBFBF"/>
    <a:srgbClr val="FF8C00"/>
    <a:srgbClr val="6D64A9"/>
    <a:srgbClr val="FF6767"/>
    <a:srgbClr val="7F7F7F"/>
    <a:srgbClr val="5BCD9D"/>
    <a:srgbClr val="72C3E0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815" autoAdjust="0"/>
  </p:normalViewPr>
  <p:slideViewPr>
    <p:cSldViewPr>
      <p:cViewPr varScale="1">
        <p:scale>
          <a:sx n="35" d="100"/>
          <a:sy n="35" d="100"/>
        </p:scale>
        <p:origin x="400" y="16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CatBoost</a:t>
            </a:r>
            <a:r>
              <a:rPr lang="ru-RU" dirty="0" smtClean="0"/>
              <a:t> – алгоритм машинного обучения на основе градиентного </a:t>
            </a:r>
            <a:r>
              <a:rPr lang="ru-RU" dirty="0" err="1" smtClean="0"/>
              <a:t>бустинга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6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такая модель конечно же ограничена</a:t>
            </a:r>
            <a:r>
              <a:rPr lang="ru-RU" baseline="0" dirty="0" smtClean="0"/>
              <a:t> и будет допускать ошибки. </a:t>
            </a:r>
          </a:p>
          <a:p>
            <a:r>
              <a:rPr lang="ru-RU" baseline="0" dirty="0" smtClean="0"/>
              <a:t>Градиентный </a:t>
            </a:r>
            <a:r>
              <a:rPr lang="ru-RU" baseline="0" dirty="0" err="1" smtClean="0"/>
              <a:t>бустинг</a:t>
            </a:r>
            <a:r>
              <a:rPr lang="ru-RU" baseline="0" dirty="0" smtClean="0"/>
              <a:t> – это способ последовательно добавлять новые правила, которые от ошибок избавляются. </a:t>
            </a:r>
          </a:p>
          <a:p>
            <a:r>
              <a:rPr lang="ru-RU" baseline="0" dirty="0" smtClean="0"/>
              <a:t>Тут есть простая аналогия с тем, как обучаются люди принимать более сложные решения:    часто нам хватает всего пары признаков.  </a:t>
            </a:r>
          </a:p>
          <a:p>
            <a:r>
              <a:rPr lang="ru-RU" baseline="0" dirty="0" smtClean="0"/>
              <a:t>Когда решения сложнее и их нельзя сделать по паре признаков, добавляются дополнительные соображения. </a:t>
            </a:r>
          </a:p>
          <a:p>
            <a:r>
              <a:rPr lang="ru-RU" baseline="0" dirty="0" smtClean="0"/>
              <a:t>В отличие от сетей, это позволяет быть гибкими:  иногда достаточно всего пары признаков, иногда необходимы сотни или тысячи. 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Категориальные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9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Категориальные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00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www. </a:t>
            </a:r>
            <a:r>
              <a:rPr lang="en-US" dirty="0" err="1" smtClean="0"/>
              <a:t>github.yandex-team.ru</a:t>
            </a:r>
            <a:r>
              <a:rPr lang="en-US" dirty="0" smtClean="0"/>
              <a:t>/</a:t>
            </a:r>
            <a:r>
              <a:rPr lang="en-US" dirty="0" err="1" smtClean="0"/>
              <a:t>exprmntr</a:t>
            </a:r>
            <a:r>
              <a:rPr lang="en-US" dirty="0" smtClean="0"/>
              <a:t>/</a:t>
            </a:r>
            <a:r>
              <a:rPr lang="en-US" dirty="0" err="1" smtClean="0"/>
              <a:t>catboost</a:t>
            </a:r>
            <a:r>
              <a:rPr lang="en-US" dirty="0" smtClean="0"/>
              <a:t>/tree/master/benchmarks</a:t>
            </a:r>
            <a:endParaRPr lang="ru-RU" dirty="0" smtClean="0"/>
          </a:p>
          <a:p>
            <a:r>
              <a:rPr lang="en-US" dirty="0" err="1" smtClean="0"/>
              <a:t>Loglikelihood</a:t>
            </a:r>
            <a:r>
              <a:rPr lang="en-US" baseline="0" dirty="0" smtClean="0"/>
              <a:t> (</a:t>
            </a:r>
            <a:r>
              <a:rPr lang="ru-RU" baseline="0" dirty="0" smtClean="0"/>
              <a:t>логарифм правдоподобия)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62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s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33262" y="6983673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https://wiki.yandex-team.ru/presentation/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https://</a:t>
            </a:r>
            <a:r>
              <a:rPr lang="en-US" dirty="0" err="1" smtClean="0">
                <a:solidFill>
                  <a:srgbClr val="3878BE"/>
                </a:solidFill>
                <a:hlinkClick r:id="rId6"/>
              </a:rPr>
              <a:t>yadi.sk</a:t>
            </a:r>
            <a:r>
              <a:rPr lang="en-US" dirty="0" smtClean="0">
                <a:solidFill>
                  <a:srgbClr val="3878BE"/>
                </a:solidFill>
                <a:hlinkClick r:id="rId6"/>
              </a:rPr>
              <a:t>/d/</a:t>
            </a:r>
            <a:r>
              <a:rPr lang="en-US" dirty="0" err="1" smtClean="0">
                <a:solidFill>
                  <a:srgbClr val="3878BE"/>
                </a:solidFill>
                <a:hlinkClick r:id="rId6"/>
              </a:rPr>
              <a:t>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388806" y="8292875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296806" y="914760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14862" y="3323550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8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07207" y="4234173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>
                <a:solidFill>
                  <a:srgbClr val="3878BE"/>
                </a:solidFill>
                <a:hlinkClick r:id="rId9"/>
              </a:rPr>
              <a:t>https://</a:t>
            </a:r>
            <a:r>
              <a:rPr lang="en-US" dirty="0" smtClean="0">
                <a:solidFill>
                  <a:srgbClr val="3878BE"/>
                </a:solidFill>
                <a:hlinkClick r:id="rId9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8425612" y="4788600"/>
            <a:ext cx="4912176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accent1"/>
                </a:solidFill>
                <a:hlinkClick r:id="rId10"/>
              </a:rPr>
              <a:t>https://</a:t>
            </a:r>
            <a:r>
              <a:rPr lang="en-US" dirty="0" err="1" smtClean="0">
                <a:solidFill>
                  <a:schemeClr val="accent1"/>
                </a:solidFill>
                <a:hlinkClick r:id="rId10"/>
              </a:rPr>
              <a:t>yadi.sk</a:t>
            </a:r>
            <a:r>
              <a:rPr lang="en-US" dirty="0" smtClean="0">
                <a:solidFill>
                  <a:schemeClr val="accent1"/>
                </a:solidFill>
                <a:hlinkClick r:id="rId10"/>
              </a:rPr>
              <a:t>/d/</a:t>
            </a:r>
            <a:r>
              <a:rPr lang="en-US" dirty="0" err="1" smtClean="0">
                <a:solidFill>
                  <a:schemeClr val="accent1"/>
                </a:solidFill>
                <a:hlinkClick r:id="rId10"/>
              </a:rPr>
              <a:t>YqwObUZxxesAJ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Prepare for the Gradient Boosting tutorial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Download the </a:t>
            </a:r>
            <a:r>
              <a:rPr lang="en-US" dirty="0" smtClean="0">
                <a:solidFill>
                  <a:schemeClr val="bg1"/>
                </a:solidFill>
              </a:rPr>
              <a:t>notebook:</a:t>
            </a:r>
          </a:p>
          <a:p>
            <a:pPr marL="792000" lvl="2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http://</a:t>
            </a:r>
            <a:r>
              <a:rPr lang="en-US" sz="4400" dirty="0" smtClean="0">
                <a:solidFill>
                  <a:schemeClr val="bg1"/>
                </a:solidFill>
              </a:rPr>
              <a:t>bit.ly/2XXbZo5 OR </a:t>
            </a:r>
            <a:r>
              <a:rPr lang="en-US" sz="4400" dirty="0">
                <a:solidFill>
                  <a:schemeClr val="bg1"/>
                </a:solidFill>
              </a:rPr>
              <a:t>http://</a:t>
            </a:r>
            <a:r>
              <a:rPr lang="en-US" sz="4400" dirty="0" smtClean="0">
                <a:solidFill>
                  <a:schemeClr val="bg1"/>
                </a:solidFill>
              </a:rPr>
              <a:t>bit.ly/2NOmLsU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Install the libraries:</a:t>
            </a:r>
          </a:p>
          <a:p>
            <a:pPr marL="7920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pip install </a:t>
            </a:r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ipywidgets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sklearn</a:t>
            </a:r>
            <a:endParaRPr lang="en-US" dirty="0" smtClean="0">
              <a:solidFill>
                <a:schemeClr val="bg1"/>
              </a:solidFill>
            </a:endParaRPr>
          </a:p>
          <a:p>
            <a:pPr marL="792000" lvl="2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jupyter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nbextension</a:t>
            </a:r>
            <a:r>
              <a:rPr lang="en-US" dirty="0" smtClean="0">
                <a:solidFill>
                  <a:schemeClr val="bg1"/>
                </a:solidFill>
              </a:rPr>
              <a:t> enable --</a:t>
            </a:r>
            <a:r>
              <a:rPr lang="en-US" dirty="0" err="1" smtClean="0">
                <a:solidFill>
                  <a:schemeClr val="bg1"/>
                </a:solidFill>
              </a:rPr>
              <a:t>py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widgetsnbextension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Download the slides:</a:t>
            </a:r>
          </a:p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github.com/catboost/catboost/tree/master/slides/2019_PyData_London</a:t>
            </a:r>
            <a:endParaRPr lang="en-US" dirty="0" smtClean="0">
              <a:solidFill>
                <a:schemeClr val="bg1"/>
              </a:solidFill>
            </a:endParaRPr>
          </a:p>
          <a:p>
            <a:pPr marL="7920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2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CatBoost advantages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Good quality with default </a:t>
            </a:r>
            <a:r>
              <a:rPr lang="en-US" dirty="0" smtClean="0">
                <a:solidFill>
                  <a:schemeClr val="bg1"/>
                </a:solidFill>
              </a:rPr>
              <a:t>parameters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Sophisticated categorical features support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Model analysis tools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comparison</a:t>
            </a:r>
            <a:endParaRPr lang="ru-RU" dirty="0"/>
          </a:p>
        </p:txBody>
      </p:sp>
      <p:graphicFrame>
        <p:nvGraphicFramePr>
          <p:cNvPr id="5" name="Диаграмма 14"/>
          <p:cNvGraphicFramePr>
            <a:graphicFrameLocks/>
          </p:cNvGraphicFramePr>
          <p:nvPr>
            <p:extLst/>
          </p:nvPr>
        </p:nvGraphicFramePr>
        <p:xfrm>
          <a:off x="1125535" y="3051710"/>
          <a:ext cx="22072155" cy="9148689"/>
        </p:xfrm>
        <a:graphic>
          <a:graphicData uri="http://schemas.openxmlformats.org/drawingml/2006/table">
            <a:tbl>
              <a:tblPr firstRow="1" lastRow="1"/>
              <a:tblGrid>
                <a:gridCol w="266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5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28728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420553"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CatBoost</a:t>
                      </a:r>
                      <a:endParaRPr lang="de-DE" sz="3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             </a:t>
                      </a:r>
                      <a:r>
                        <a:rPr lang="en-US" sz="3200" b="0" i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LightGBM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             </a:t>
                      </a:r>
                      <a:r>
                        <a:rPr lang="en-US" sz="3200" b="0" i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XGBoost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H2O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Adult</a:t>
                      </a:r>
                      <a:endParaRPr lang="en-US" sz="3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0.269741</a:t>
                      </a:r>
                      <a:endParaRPr lang="nb-NO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0.276018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33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0.275423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ru-RU" sz="3200" b="0" i="0" baseline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0.275104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Amazon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0.137720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0.163600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8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79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0.163271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18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55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0.162641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18.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Appet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0.071511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0.071795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40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0.071760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35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0.072457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Click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0.390902</a:t>
                      </a:r>
                      <a:endParaRPr lang="uk-UA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0.396328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39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0.396242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0.397595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Internet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0.208748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0.223154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90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0.225323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94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0.222091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Kdd98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0.194668</a:t>
                      </a:r>
                      <a:endParaRPr lang="it-IT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0.195759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56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0.195677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0.195395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Kddchurn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0.231289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0.232049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33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0.233123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0.232752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63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defTabSz="1300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Kick</a:t>
                      </a:r>
                      <a:endParaRPr lang="en-US" sz="3200" b="0" i="0" u="none" strike="noStrike" kern="1200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0.284793</a:t>
                      </a:r>
                      <a:endParaRPr lang="nb-NO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0.295660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82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0.294647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46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0.294814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143000" y="12687300"/>
            <a:ext cx="19461162" cy="381602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Logloss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4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Speed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Training on CPU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Training on GPU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Prediction speed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r>
              <a:rPr lang="ru-RU" dirty="0" smtClean="0"/>
              <a:t>: </a:t>
            </a:r>
            <a:r>
              <a:rPr lang="en-US" dirty="0" smtClean="0"/>
              <a:t>Comparison with other libraries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306" y="2333700"/>
            <a:ext cx="12153900" cy="1062990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143000" y="2723297"/>
            <a:ext cx="10320956" cy="910139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Parameters</a:t>
            </a:r>
            <a:r>
              <a:rPr lang="ru-RU" dirty="0" smtClean="0"/>
              <a:t>:</a:t>
            </a:r>
          </a:p>
          <a:p>
            <a:pPr lvl="1" indent="0">
              <a:buFont typeface="Impact" panose="020B0806030902050204" pitchFamily="34" charset="0"/>
              <a:buNone/>
            </a:pPr>
            <a:r>
              <a:rPr lang="en-US" dirty="0" smtClean="0"/>
              <a:t>128</a:t>
            </a:r>
            <a:r>
              <a:rPr lang="ru-RU" dirty="0" smtClean="0"/>
              <a:t> </a:t>
            </a:r>
            <a:r>
              <a:rPr lang="en-US" dirty="0" smtClean="0"/>
              <a:t>bins</a:t>
            </a:r>
            <a:r>
              <a:rPr lang="ru-RU" dirty="0" smtClean="0"/>
              <a:t>, 64 </a:t>
            </a:r>
            <a:r>
              <a:rPr lang="en-US" dirty="0" smtClean="0"/>
              <a:t>leafs</a:t>
            </a:r>
            <a:r>
              <a:rPr lang="ru-RU" dirty="0" smtClean="0"/>
              <a:t>, </a:t>
            </a:r>
            <a:r>
              <a:rPr lang="en-US" dirty="0" smtClean="0"/>
              <a:t>4</a:t>
            </a:r>
            <a:r>
              <a:rPr lang="ru-RU" dirty="0" smtClean="0"/>
              <a:t>00 </a:t>
            </a:r>
            <a:r>
              <a:rPr lang="en-US" dirty="0" smtClean="0"/>
              <a:t>iterations</a:t>
            </a:r>
            <a:endParaRPr lang="ru-RU" dirty="0" smtClean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Higgs</a:t>
            </a:r>
            <a:r>
              <a:rPr lang="ru-RU" dirty="0" smtClean="0"/>
              <a:t>:</a:t>
            </a:r>
            <a:endParaRPr lang="en-US" dirty="0" smtClean="0"/>
          </a:p>
          <a:p>
            <a:pPr lvl="1" indent="0">
              <a:buFont typeface="Impact" panose="020B0806030902050204" pitchFamily="34" charset="0"/>
              <a:buNone/>
            </a:pPr>
            <a:r>
              <a:rPr lang="ru-RU" dirty="0" smtClean="0"/>
              <a:t>800 </a:t>
            </a:r>
            <a:r>
              <a:rPr lang="en-US" dirty="0" smtClean="0"/>
              <a:t>features</a:t>
            </a:r>
            <a:r>
              <a:rPr lang="ru-RU" dirty="0" smtClean="0"/>
              <a:t>, 4M </a:t>
            </a:r>
            <a:r>
              <a:rPr lang="en-US" dirty="0" smtClean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Epsilon:</a:t>
            </a:r>
          </a:p>
          <a:p>
            <a:pPr lvl="1" indent="0">
              <a:buFont typeface="Impact" panose="020B0806030902050204" pitchFamily="34" charset="0"/>
              <a:buNone/>
            </a:pPr>
            <a:r>
              <a:rPr lang="en-US" dirty="0" smtClean="0"/>
              <a:t>2000 features, 400K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  <a:r>
              <a:rPr lang="ru-RU" dirty="0"/>
              <a:t>: </a:t>
            </a:r>
            <a:r>
              <a:rPr lang="en-US" dirty="0" smtClean="0"/>
              <a:t>Comparison with other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723297"/>
            <a:ext cx="10320956" cy="9101391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  <a:r>
              <a:rPr lang="ru-RU" dirty="0" smtClean="0"/>
              <a:t>:</a:t>
            </a:r>
            <a:endParaRPr lang="ru-RU" dirty="0"/>
          </a:p>
          <a:p>
            <a:pPr lvl="1" indent="0">
              <a:buNone/>
            </a:pPr>
            <a:r>
              <a:rPr lang="en-US" dirty="0"/>
              <a:t>128</a:t>
            </a:r>
            <a:r>
              <a:rPr lang="ru-RU" dirty="0"/>
              <a:t> </a:t>
            </a:r>
            <a:r>
              <a:rPr lang="en-US" dirty="0"/>
              <a:t>bins</a:t>
            </a:r>
            <a:r>
              <a:rPr lang="ru-RU" dirty="0"/>
              <a:t>, 64 </a:t>
            </a:r>
            <a:r>
              <a:rPr lang="en-US" dirty="0"/>
              <a:t>leafs</a:t>
            </a:r>
            <a:r>
              <a:rPr lang="ru-RU" dirty="0"/>
              <a:t>, </a:t>
            </a:r>
            <a:r>
              <a:rPr lang="en-US" dirty="0"/>
              <a:t>4</a:t>
            </a:r>
            <a:r>
              <a:rPr lang="ru-RU" dirty="0"/>
              <a:t>00 </a:t>
            </a:r>
            <a:r>
              <a:rPr lang="en-US" dirty="0"/>
              <a:t>iterations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Higgs</a:t>
            </a:r>
            <a:r>
              <a:rPr lang="ru-RU" dirty="0"/>
              <a:t>:</a:t>
            </a:r>
            <a:endParaRPr lang="en-US" dirty="0"/>
          </a:p>
          <a:p>
            <a:pPr lvl="1" indent="0">
              <a:buNone/>
            </a:pPr>
            <a:r>
              <a:rPr lang="ru-RU" dirty="0"/>
              <a:t>800 </a:t>
            </a:r>
            <a:r>
              <a:rPr lang="en-US" dirty="0"/>
              <a:t>features</a:t>
            </a:r>
            <a:r>
              <a:rPr lang="ru-RU" dirty="0"/>
              <a:t>, 4M </a:t>
            </a:r>
            <a:r>
              <a:rPr lang="en-US" dirty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Epsilon:</a:t>
            </a:r>
          </a:p>
          <a:p>
            <a:pPr lvl="1" indent="0">
              <a:buNone/>
            </a:pPr>
            <a:r>
              <a:rPr lang="en-US" dirty="0"/>
              <a:t>2000 features, </a:t>
            </a:r>
            <a:r>
              <a:rPr lang="en-US" dirty="0" smtClean="0"/>
              <a:t>400K </a:t>
            </a:r>
            <a:r>
              <a:rPr lang="en-US" dirty="0"/>
              <a:t>samples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306" y="2278800"/>
            <a:ext cx="12153900" cy="106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723297"/>
            <a:ext cx="10320956" cy="9101391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ru-RU" dirty="0" err="1"/>
              <a:t>Dual-Socket</a:t>
            </a:r>
            <a:r>
              <a:rPr lang="ru-RU" dirty="0"/>
              <a:t> </a:t>
            </a:r>
            <a:r>
              <a:rPr lang="ru-RU" dirty="0" err="1"/>
              <a:t>Intel</a:t>
            </a:r>
            <a:r>
              <a:rPr lang="ru-RU" dirty="0"/>
              <a:t> </a:t>
            </a:r>
            <a:r>
              <a:rPr lang="ru-RU" dirty="0" err="1"/>
              <a:t>Xeon</a:t>
            </a:r>
            <a:r>
              <a:rPr lang="ru-RU" dirty="0"/>
              <a:t> E5-2660v4 </a:t>
            </a:r>
            <a:r>
              <a:rPr lang="en-US" dirty="0" smtClean="0"/>
              <a:t>as baseline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Several modern GPU as competitors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Dataset</a:t>
            </a:r>
            <a:r>
              <a:rPr lang="ru-RU" dirty="0" smtClean="0"/>
              <a:t>: 800 </a:t>
            </a:r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606" y="2723297"/>
            <a:ext cx="11464731" cy="91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time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269606" y="2392573"/>
            <a:ext cx="19461600" cy="10952627"/>
            <a:chOff x="3032806" y="1897200"/>
            <a:chExt cx="19461600" cy="10952627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806" y="1897200"/>
              <a:ext cx="19461600" cy="10952627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3796006" y="2660400"/>
              <a:ext cx="12974400" cy="114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9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Tutorial data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Download the </a:t>
            </a:r>
            <a:r>
              <a:rPr lang="en-US" dirty="0" smtClean="0">
                <a:solidFill>
                  <a:schemeClr val="bg1"/>
                </a:solidFill>
              </a:rPr>
              <a:t>notebook:</a:t>
            </a:r>
          </a:p>
          <a:p>
            <a:pPr marL="792000" lvl="2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http://</a:t>
            </a:r>
            <a:r>
              <a:rPr lang="en-US" sz="4400" dirty="0" smtClean="0">
                <a:solidFill>
                  <a:schemeClr val="bg1"/>
                </a:solidFill>
              </a:rPr>
              <a:t>bit.ly/2XXbZo5 OR </a:t>
            </a:r>
            <a:r>
              <a:rPr lang="en-US" sz="4400" dirty="0">
                <a:solidFill>
                  <a:schemeClr val="bg1"/>
                </a:solidFill>
              </a:rPr>
              <a:t>http://</a:t>
            </a:r>
            <a:r>
              <a:rPr lang="en-US" sz="4400" dirty="0" smtClean="0">
                <a:solidFill>
                  <a:schemeClr val="bg1"/>
                </a:solidFill>
              </a:rPr>
              <a:t>bit.ly/2NOmLsU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Install the libraries:</a:t>
            </a:r>
          </a:p>
          <a:p>
            <a:pPr marL="7920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pip install </a:t>
            </a:r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ipywidgets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sklearn</a:t>
            </a:r>
            <a:endParaRPr lang="en-US" dirty="0" smtClean="0">
              <a:solidFill>
                <a:schemeClr val="bg1"/>
              </a:solidFill>
            </a:endParaRPr>
          </a:p>
          <a:p>
            <a:pPr marL="792000" lvl="2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jupyter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nbextension</a:t>
            </a:r>
            <a:r>
              <a:rPr lang="en-US" dirty="0" smtClean="0">
                <a:solidFill>
                  <a:schemeClr val="bg1"/>
                </a:solidFill>
              </a:rPr>
              <a:t> enable --</a:t>
            </a:r>
            <a:r>
              <a:rPr lang="en-US" dirty="0" err="1" smtClean="0">
                <a:solidFill>
                  <a:schemeClr val="bg1"/>
                </a:solidFill>
              </a:rPr>
              <a:t>py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widgetsnbextension</a:t>
            </a:r>
            <a:endParaRPr lang="en-US" dirty="0">
              <a:solidFill>
                <a:schemeClr val="bg1"/>
              </a:solidFill>
            </a:endParaRPr>
          </a:p>
          <a:p>
            <a:pPr marL="7920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7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Coming soon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Sparse data support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New types of features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New methods for model and </a:t>
            </a:r>
            <a:r>
              <a:rPr lang="en-US" dirty="0" smtClean="0">
                <a:solidFill>
                  <a:schemeClr val="bg1"/>
                </a:solidFill>
              </a:rPr>
              <a:t>analysis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More metrics</a:t>
            </a:r>
          </a:p>
          <a:p>
            <a:pPr lvl="2"/>
            <a:r>
              <a:rPr lang="en-US" smtClean="0">
                <a:solidFill>
                  <a:schemeClr val="bg1"/>
                </a:solidFill>
              </a:rPr>
              <a:t>Training speedups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7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>
          <a:xfrm>
            <a:off x="14422139" y="4364296"/>
            <a:ext cx="8013775" cy="19074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>
          <a:xfrm>
            <a:off x="3047999" y="8384013"/>
            <a:ext cx="18683381" cy="1908387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Anna Veronika Dorogush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>
          <a:xfrm>
            <a:off x="3048000" y="9740297"/>
            <a:ext cx="18683380" cy="93370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ead of CatBoost team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25"/>
          </p:nvPr>
        </p:nvSpPr>
        <p:spPr>
          <a:xfrm>
            <a:off x="1124806" y="3423600"/>
            <a:ext cx="11448000" cy="8776800"/>
          </a:xfrm>
        </p:spPr>
        <p:txBody>
          <a:bodyPr anchor="b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catboost.ai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twitter.com/</a:t>
            </a:r>
            <a:r>
              <a:rPr lang="en-US" dirty="0" err="1" smtClean="0">
                <a:solidFill>
                  <a:schemeClr val="bg1"/>
                </a:solidFill>
              </a:rPr>
              <a:t>CatBoostML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Telegram: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t.me/</a:t>
            </a:r>
            <a:r>
              <a:rPr lang="en-US" dirty="0" err="1" smtClean="0">
                <a:solidFill>
                  <a:schemeClr val="bg1"/>
                </a:solidFill>
              </a:rPr>
              <a:t>catboost_en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Slack:</a:t>
            </a:r>
          </a:p>
          <a:p>
            <a:r>
              <a:rPr lang="en-US" dirty="0">
                <a:solidFill>
                  <a:schemeClr val="bg1"/>
                </a:solidFill>
              </a:rPr>
              <a:t>ods.ai =&gt; slack (30k people community) =&gt; #</a:t>
            </a:r>
            <a:r>
              <a:rPr lang="en-US" dirty="0" err="1" smtClean="0">
                <a:solidFill>
                  <a:schemeClr val="bg1"/>
                </a:solidFill>
              </a:rPr>
              <a:t>tool_catboost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Slides:</a:t>
            </a:r>
          </a:p>
          <a:p>
            <a:r>
              <a:rPr lang="en-US" dirty="0">
                <a:solidFill>
                  <a:schemeClr val="bg1"/>
                </a:solidFill>
              </a:rPr>
              <a:t>https</a:t>
            </a:r>
            <a:r>
              <a:rPr lang="en-US">
                <a:solidFill>
                  <a:schemeClr val="bg1"/>
                </a:solidFill>
              </a:rPr>
              <a:t>://</a:t>
            </a:r>
            <a:r>
              <a:rPr lang="en-US" smtClean="0">
                <a:solidFill>
                  <a:schemeClr val="bg1"/>
                </a:solidFill>
              </a:rPr>
              <a:t>github.com/catboost/catboost/tree/master/slides/2019_PyData_London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2695" y="5713200"/>
            <a:ext cx="22131337" cy="15113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Mastering Gradient Boosting with </a:t>
            </a:r>
            <a:r>
              <a:rPr lang="en-US" sz="8800" dirty="0" smtClean="0">
                <a:solidFill>
                  <a:schemeClr val="bg1"/>
                </a:solidFill>
              </a:rPr>
              <a:t>CatBoost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792000" lvl="2" indent="0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72557" y="9133158"/>
            <a:ext cx="7252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Gradient Boosting Library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65" y="4766823"/>
            <a:ext cx="9930426" cy="28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Intro to Gradient Boosting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Intro to CatBoost and benchmarks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Tutorial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Next releases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8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Best solution for heterogeneous data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Easy to use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Works well for small data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4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9577433" y="3552303"/>
            <a:ext cx="5359276" cy="3298464"/>
            <a:chOff x="9577433" y="3552303"/>
            <a:chExt cx="5359276" cy="3298464"/>
          </a:xfrm>
        </p:grpSpPr>
        <p:sp>
          <p:nvSpPr>
            <p:cNvPr id="11" name="TextBox 10"/>
            <p:cNvSpPr txBox="1"/>
            <p:nvPr/>
          </p:nvSpPr>
          <p:spPr>
            <a:xfrm>
              <a:off x="9577433" y="6019770"/>
              <a:ext cx="53592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Industry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07320" y="3552303"/>
              <a:ext cx="3099502" cy="2198792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5229873" y="8275317"/>
            <a:ext cx="6096393" cy="3880021"/>
            <a:chOff x="5229873" y="8275317"/>
            <a:chExt cx="6096393" cy="3880021"/>
          </a:xfrm>
        </p:grpSpPr>
        <p:sp>
          <p:nvSpPr>
            <p:cNvPr id="12" name="TextBox 11"/>
            <p:cNvSpPr txBox="1"/>
            <p:nvPr/>
          </p:nvSpPr>
          <p:spPr>
            <a:xfrm>
              <a:off x="5229873" y="10585678"/>
              <a:ext cx="609639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Music and video recommendations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572" y="8275317"/>
              <a:ext cx="3302994" cy="2144802"/>
            </a:xfrm>
            <a:prstGeom prst="rect">
              <a:avLst/>
            </a:prstGeom>
          </p:spPr>
        </p:pic>
      </p:grpSp>
      <p:grpSp>
        <p:nvGrpSpPr>
          <p:cNvPr id="33" name="Группа 32"/>
          <p:cNvGrpSpPr/>
          <p:nvPr/>
        </p:nvGrpSpPr>
        <p:grpSpPr>
          <a:xfrm>
            <a:off x="16480521" y="3489481"/>
            <a:ext cx="3515356" cy="4099949"/>
            <a:chOff x="16480521" y="3489481"/>
            <a:chExt cx="3515356" cy="4099949"/>
          </a:xfrm>
        </p:grpSpPr>
        <p:sp>
          <p:nvSpPr>
            <p:cNvPr id="14" name="TextBox 13"/>
            <p:cNvSpPr txBox="1"/>
            <p:nvPr/>
          </p:nvSpPr>
          <p:spPr>
            <a:xfrm>
              <a:off x="16480521" y="6019770"/>
              <a:ext cx="35153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Finance</a:t>
              </a:r>
              <a:endParaRPr lang="ru-RU" sz="4800" dirty="0">
                <a:solidFill>
                  <a:schemeClr val="bg1"/>
                </a:solidFill>
              </a:endParaRPr>
            </a:p>
            <a:p>
              <a:pPr lvl="0" algn="ctr" defTabSz="914400">
                <a:defRPr/>
              </a:pP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8065" y="3489481"/>
              <a:ext cx="2723409" cy="2261614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3936288" y="3467476"/>
            <a:ext cx="3515356" cy="3383291"/>
            <a:chOff x="3936288" y="3467476"/>
            <a:chExt cx="3515356" cy="3383291"/>
          </a:xfrm>
        </p:grpSpPr>
        <p:sp>
          <p:nvSpPr>
            <p:cNvPr id="10" name="TextBox 9"/>
            <p:cNvSpPr txBox="1"/>
            <p:nvPr/>
          </p:nvSpPr>
          <p:spPr>
            <a:xfrm>
              <a:off x="3936288" y="6019770"/>
              <a:ext cx="3515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Medicine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4909" y="3467476"/>
              <a:ext cx="2858115" cy="2283619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12659048" y="8002800"/>
            <a:ext cx="5637758" cy="3413875"/>
            <a:chOff x="12659048" y="8002800"/>
            <a:chExt cx="5637758" cy="3413875"/>
          </a:xfrm>
        </p:grpSpPr>
        <p:sp>
          <p:nvSpPr>
            <p:cNvPr id="13" name="TextBox 12"/>
            <p:cNvSpPr txBox="1"/>
            <p:nvPr/>
          </p:nvSpPr>
          <p:spPr>
            <a:xfrm>
              <a:off x="12659048" y="10585678"/>
              <a:ext cx="563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Sales prediction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93016" y="8002800"/>
              <a:ext cx="2769822" cy="2122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72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-20941" y="-206477"/>
            <a:ext cx="24659303" cy="13922477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6" name="Заголовок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11429805" cy="15113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47454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0771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9425415" y="6291241"/>
            <a:ext cx="1093836" cy="121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ru-RU" sz="8000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8" name="Группа 187"/>
          <p:cNvGrpSpPr/>
          <p:nvPr/>
        </p:nvGrpSpPr>
        <p:grpSpPr>
          <a:xfrm>
            <a:off x="1300659" y="5068893"/>
            <a:ext cx="2194299" cy="2293858"/>
            <a:chOff x="1439807" y="5068893"/>
            <a:chExt cx="2194299" cy="2293858"/>
          </a:xfrm>
        </p:grpSpPr>
        <p:cxnSp>
          <p:nvCxnSpPr>
            <p:cNvPr id="117" name="Прямая соединительная линия 116"/>
            <p:cNvCxnSpPr/>
            <p:nvPr/>
          </p:nvCxnSpPr>
          <p:spPr>
            <a:xfrm flipV="1">
              <a:off x="2119646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 flipV="1">
              <a:off x="2814795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flipV="1">
              <a:off x="1660428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H="1" flipV="1">
              <a:off x="2111957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Овал 123"/>
            <p:cNvSpPr/>
            <p:nvPr/>
          </p:nvSpPr>
          <p:spPr>
            <a:xfrm rot="16200000" flipH="1">
              <a:off x="1439807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5" name="Овал 124"/>
            <p:cNvSpPr/>
            <p:nvPr/>
          </p:nvSpPr>
          <p:spPr>
            <a:xfrm rot="16200000" flipH="1">
              <a:off x="2258303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7" name="Овал 126"/>
            <p:cNvSpPr/>
            <p:nvPr/>
          </p:nvSpPr>
          <p:spPr>
            <a:xfrm rot="16200000" flipH="1">
              <a:off x="2524300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8" name="Овал 127"/>
            <p:cNvSpPr/>
            <p:nvPr/>
          </p:nvSpPr>
          <p:spPr>
            <a:xfrm rot="16200000" flipH="1">
              <a:off x="3238106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9" name="Овал 128"/>
            <p:cNvSpPr/>
            <p:nvPr/>
          </p:nvSpPr>
          <p:spPr>
            <a:xfrm rot="16200000" flipH="1">
              <a:off x="1875763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8967641" y="5068893"/>
            <a:ext cx="2644550" cy="2293858"/>
            <a:chOff x="8967641" y="5068893"/>
            <a:chExt cx="2644550" cy="2293858"/>
          </a:xfrm>
        </p:grpSpPr>
        <p:cxnSp>
          <p:nvCxnSpPr>
            <p:cNvPr id="166" name="Прямая соединительная линия 165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5" name="Овал 174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6" name="Овал 175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7" name="Овал 176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8" name="Овал 177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Группа 188"/>
          <p:cNvGrpSpPr/>
          <p:nvPr/>
        </p:nvGrpSpPr>
        <p:grpSpPr>
          <a:xfrm>
            <a:off x="6243355" y="5068893"/>
            <a:ext cx="2194299" cy="2293858"/>
            <a:chOff x="6243355" y="5068893"/>
            <a:chExt cx="2194299" cy="2293858"/>
          </a:xfrm>
        </p:grpSpPr>
        <p:cxnSp>
          <p:nvCxnSpPr>
            <p:cNvPr id="179" name="Прямая соединительная линия 178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единительная линия 180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Овал 182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7" name="Овал 186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572165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193" name="Группа 192"/>
          <p:cNvGrpSpPr/>
          <p:nvPr/>
        </p:nvGrpSpPr>
        <p:grpSpPr>
          <a:xfrm>
            <a:off x="16158523" y="5068893"/>
            <a:ext cx="2644550" cy="2293858"/>
            <a:chOff x="8967641" y="5068893"/>
            <a:chExt cx="2644550" cy="2293858"/>
          </a:xfrm>
        </p:grpSpPr>
        <p:cxnSp>
          <p:nvCxnSpPr>
            <p:cNvPr id="194" name="Прямая соединительная линия 193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95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Овал 199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2" name="Овал 201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3" name="Овал 202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4" name="Овал 203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5" name="Овал 204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6" name="Овал 205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Группа 206"/>
          <p:cNvGrpSpPr/>
          <p:nvPr/>
        </p:nvGrpSpPr>
        <p:grpSpPr>
          <a:xfrm>
            <a:off x="13434237" y="5068893"/>
            <a:ext cx="2194299" cy="2293858"/>
            <a:chOff x="6243355" y="5068893"/>
            <a:chExt cx="2194299" cy="2293858"/>
          </a:xfrm>
        </p:grpSpPr>
        <p:cxnSp>
          <p:nvCxnSpPr>
            <p:cNvPr id="208" name="Прямая соединительная линия 207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единительная линия 208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Овал 211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3" name="Овал 212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4" name="Овал 213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5" name="Овал 214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6" name="Овал 215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2039629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218" name="Группа 217"/>
          <p:cNvGrpSpPr/>
          <p:nvPr/>
        </p:nvGrpSpPr>
        <p:grpSpPr>
          <a:xfrm>
            <a:off x="20833163" y="5068893"/>
            <a:ext cx="2644550" cy="2293858"/>
            <a:chOff x="8967641" y="5068893"/>
            <a:chExt cx="2644550" cy="2293858"/>
          </a:xfrm>
        </p:grpSpPr>
        <p:cxnSp>
          <p:nvCxnSpPr>
            <p:cNvPr id="219" name="Прямая соединительная линия 218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единительная линия 219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единительная линия 220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221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единительная линия 223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Овал 224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6" name="Овал 225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7" name="Овал 226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8" name="Овал 227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9" name="Овал 228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0" name="Овал 229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1" name="Овал 230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18550159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39" name="Прямоугольник 238"/>
          <p:cNvSpPr/>
          <p:nvPr/>
        </p:nvSpPr>
        <p:spPr>
          <a:xfrm flipV="1">
            <a:off x="1213573" y="8555005"/>
            <a:ext cx="2965320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1" name="Прямоугольник 240"/>
          <p:cNvSpPr/>
          <p:nvPr/>
        </p:nvSpPr>
        <p:spPr>
          <a:xfrm flipV="1">
            <a:off x="6404417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2" name="Прямоугольник 241"/>
          <p:cNvSpPr/>
          <p:nvPr/>
        </p:nvSpPr>
        <p:spPr>
          <a:xfrm flipV="1">
            <a:off x="13607064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3" name="Прямоугольник 242"/>
          <p:cNvSpPr/>
          <p:nvPr/>
        </p:nvSpPr>
        <p:spPr>
          <a:xfrm flipV="1">
            <a:off x="13607064" y="8555005"/>
            <a:ext cx="148693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8" name="Прямоугольник 237"/>
          <p:cNvSpPr/>
          <p:nvPr/>
        </p:nvSpPr>
        <p:spPr>
          <a:xfrm flipV="1">
            <a:off x="13598296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7" name="Прямоугольник 236"/>
          <p:cNvSpPr/>
          <p:nvPr/>
        </p:nvSpPr>
        <p:spPr>
          <a:xfrm flipV="1">
            <a:off x="640441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42" name="Прямоугольник 141"/>
          <p:cNvSpPr/>
          <p:nvPr/>
        </p:nvSpPr>
        <p:spPr>
          <a:xfrm flipV="1">
            <a:off x="121188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327704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518348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  <p:bldP spid="133" grpId="0"/>
      <p:bldP spid="192" grpId="0"/>
      <p:bldP spid="217" grpId="0"/>
      <p:bldP spid="232" grpId="0"/>
      <p:bldP spid="239" grpId="0" animBg="1"/>
      <p:bldP spid="241" grpId="0" animBg="1"/>
      <p:bldP spid="242" grpId="0" animBg="1"/>
      <p:bldP spid="242" grpId="1" animBg="1"/>
      <p:bldP spid="243" grpId="0" animBg="1"/>
      <p:bldP spid="238" grpId="0" animBg="1"/>
      <p:bldP spid="237" grpId="0" animBg="1"/>
      <p:bldP spid="142" grpId="0" animBg="1"/>
      <p:bldP spid="244" grpId="0"/>
      <p:bldP spid="2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Numerical features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 rot="16200000">
            <a:off x="11856367" y="5298406"/>
            <a:ext cx="3293268" cy="4255046"/>
            <a:chOff x="7698337" y="672409"/>
            <a:chExt cx="8779384" cy="7484648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rot="5400000" flipV="1">
              <a:off x="10672167" y="2313806"/>
              <a:ext cx="7446951" cy="4164157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6286249" y="2199384"/>
              <a:ext cx="7369761" cy="4545586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38"/>
          <p:cNvSpPr/>
          <p:nvPr/>
        </p:nvSpPr>
        <p:spPr>
          <a:xfrm rot="16200000" flipH="1">
            <a:off x="15563376" y="528531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 rot="16200000" flipH="1">
            <a:off x="15563376" y="883173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59206" y="6832170"/>
            <a:ext cx="664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Salary &gt; 30 000</a:t>
            </a:r>
            <a:endParaRPr lang="ru-RU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16657545" y="5132065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Yes</a:t>
            </a:r>
            <a:endParaRPr lang="ru-RU" sz="4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08907" y="8666459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No</a:t>
            </a:r>
            <a:endParaRPr lang="ru-RU" sz="4800" dirty="0" smtClean="0"/>
          </a:p>
        </p:txBody>
      </p:sp>
      <p:sp>
        <p:nvSpPr>
          <p:cNvPr id="32" name="Овал 31"/>
          <p:cNvSpPr/>
          <p:nvPr/>
        </p:nvSpPr>
        <p:spPr>
          <a:xfrm rot="16200000" flipH="1">
            <a:off x="11000731" y="6936237"/>
            <a:ext cx="763309" cy="76330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5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Categorical features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 rot="16200000">
            <a:off x="10154553" y="5317620"/>
            <a:ext cx="6551414" cy="4414820"/>
            <a:chOff x="3091271" y="403935"/>
            <a:chExt cx="17465138" cy="7765689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rot="5400000" flipV="1">
              <a:off x="10714837" y="2271135"/>
              <a:ext cx="7418745" cy="4221292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6330130" y="2174548"/>
              <a:ext cx="7301043" cy="4526541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5400000" flipV="1">
              <a:off x="12721205" y="334417"/>
              <a:ext cx="7497214" cy="8173194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3936398" y="-172713"/>
              <a:ext cx="7497210" cy="9187463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rot="5400000">
              <a:off x="8458744" y="4174736"/>
              <a:ext cx="7652595" cy="110993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38"/>
          <p:cNvSpPr/>
          <p:nvPr/>
        </p:nvSpPr>
        <p:spPr>
          <a:xfrm rot="16200000" flipH="1">
            <a:off x="15563376" y="528531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 rot="16200000" flipH="1">
            <a:off x="15563376" y="883173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 rot="16200000" flipH="1">
            <a:off x="15563376" y="698624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 rot="16200000" flipH="1">
            <a:off x="15563376" y="1060435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 rot="16200000" flipH="1">
            <a:off x="15563376" y="3703236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77304" y="6832170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Occupation</a:t>
            </a:r>
            <a:endParaRPr lang="ru-RU" sz="4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6657544" y="3609599"/>
            <a:ext cx="621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Engineer</a:t>
            </a:r>
            <a:endParaRPr lang="ru-RU" sz="4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6657545" y="5132065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Designer</a:t>
            </a:r>
            <a:endParaRPr lang="ru-RU" sz="4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6508907" y="6886505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Writer</a:t>
            </a:r>
            <a:endParaRPr lang="ru-RU" sz="4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08907" y="8666459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Manager</a:t>
            </a:r>
            <a:endParaRPr lang="ru-RU" sz="4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6508907" y="10514793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HR</a:t>
            </a:r>
            <a:r>
              <a:rPr lang="ru-RU" sz="4800" dirty="0">
                <a:solidFill>
                  <a:schemeClr val="bg1"/>
                </a:solidFill>
              </a:rPr>
              <a:t> </a:t>
            </a:r>
            <a:endParaRPr lang="ru-RU" sz="4800" dirty="0" smtClean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213182" y="4481715"/>
            <a:ext cx="7894241" cy="12241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5327" y="4648464"/>
            <a:ext cx="7474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Categorical data</a:t>
            </a:r>
            <a:endParaRPr lang="ru-RU" sz="4800" dirty="0" smtClean="0"/>
          </a:p>
        </p:txBody>
      </p:sp>
      <p:sp>
        <p:nvSpPr>
          <p:cNvPr id="25" name="Овал 24"/>
          <p:cNvSpPr/>
          <p:nvPr/>
        </p:nvSpPr>
        <p:spPr>
          <a:xfrm rot="16200000" flipH="1">
            <a:off x="11000731" y="6936237"/>
            <a:ext cx="763309" cy="76330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3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50" grpId="0" animBg="1"/>
      <p:bldP spid="51" grpId="0" animBg="1"/>
      <p:bldP spid="52" grpId="0" animBg="1"/>
      <p:bldP spid="116" grpId="0"/>
      <p:bldP spid="34" grpId="0"/>
      <p:bldP spid="35" grpId="0"/>
      <p:bldP spid="38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107385</TotalTime>
  <Words>571</Words>
  <Application>Microsoft Office PowerPoint</Application>
  <PresentationFormat>Произвольный</PresentationFormat>
  <Paragraphs>185</Paragraphs>
  <Slides>19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Impact</vt:lpstr>
      <vt:lpstr>Yandex Sans Text</vt:lpstr>
      <vt:lpstr>Yandex Sans Text Light</vt:lpstr>
      <vt:lpstr>Yandex Sans Text Regular</vt:lpstr>
      <vt:lpstr>Yandex Sans Text Thin</vt:lpstr>
      <vt:lpstr>Yandex_show_2016</vt:lpstr>
      <vt:lpstr>Prepare for the Gradient Boosting tutorial</vt:lpstr>
      <vt:lpstr>Mastering Gradient Boosting with CatBoost</vt:lpstr>
      <vt:lpstr>Презентация PowerPoint</vt:lpstr>
      <vt:lpstr>Plan</vt:lpstr>
      <vt:lpstr>Gradient Boosting</vt:lpstr>
      <vt:lpstr>Applications</vt:lpstr>
      <vt:lpstr>Gradient boosting</vt:lpstr>
      <vt:lpstr>Numerical features</vt:lpstr>
      <vt:lpstr>Categorical features</vt:lpstr>
      <vt:lpstr>CatBoost advantages </vt:lpstr>
      <vt:lpstr>Algorithm comparison</vt:lpstr>
      <vt:lpstr>Speed</vt:lpstr>
      <vt:lpstr>CPU: Comparison with other libraries</vt:lpstr>
      <vt:lpstr>GPU: Comparison with other libraries</vt:lpstr>
      <vt:lpstr>CPU vs GPU</vt:lpstr>
      <vt:lpstr>Prediction time</vt:lpstr>
      <vt:lpstr>Tutorial data</vt:lpstr>
      <vt:lpstr>Coming soon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Anna Veronika Dorogush</cp:lastModifiedBy>
  <cp:revision>1581</cp:revision>
  <dcterms:created xsi:type="dcterms:W3CDTF">2014-09-09T08:22:07Z</dcterms:created>
  <dcterms:modified xsi:type="dcterms:W3CDTF">2019-07-15T12:47:16Z</dcterms:modified>
  <cp:category>presentation technology</cp:category>
</cp:coreProperties>
</file>