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2"/>
  </p:notesMasterIdLst>
  <p:sldIdLst>
    <p:sldId id="572" r:id="rId2"/>
    <p:sldId id="573" r:id="rId3"/>
    <p:sldId id="530" r:id="rId4"/>
    <p:sldId id="384" r:id="rId5"/>
    <p:sldId id="497" r:id="rId6"/>
    <p:sldId id="574" r:id="rId7"/>
    <p:sldId id="543" r:id="rId8"/>
    <p:sldId id="571" r:id="rId9"/>
    <p:sldId id="561" r:id="rId10"/>
    <p:sldId id="562" r:id="rId11"/>
    <p:sldId id="563" r:id="rId12"/>
    <p:sldId id="454" r:id="rId13"/>
    <p:sldId id="552" r:id="rId14"/>
    <p:sldId id="564" r:id="rId15"/>
    <p:sldId id="565" r:id="rId16"/>
    <p:sldId id="566" r:id="rId17"/>
    <p:sldId id="559" r:id="rId18"/>
    <p:sldId id="568" r:id="rId19"/>
    <p:sldId id="569" r:id="rId20"/>
    <p:sldId id="570" r:id="rId21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572"/>
            <p14:sldId id="573"/>
            <p14:sldId id="530"/>
            <p14:sldId id="384"/>
            <p14:sldId id="497"/>
            <p14:sldId id="574"/>
            <p14:sldId id="543"/>
            <p14:sldId id="571"/>
            <p14:sldId id="561"/>
            <p14:sldId id="562"/>
            <p14:sldId id="563"/>
            <p14:sldId id="454"/>
            <p14:sldId id="552"/>
            <p14:sldId id="564"/>
            <p14:sldId id="565"/>
            <p14:sldId id="566"/>
            <p14:sldId id="559"/>
            <p14:sldId id="568"/>
            <p14:sldId id="569"/>
            <p14:sldId id="5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D8114"/>
    <a:srgbClr val="BFBFBF"/>
    <a:srgbClr val="FF8C00"/>
    <a:srgbClr val="6D64A9"/>
    <a:srgbClr val="FF6767"/>
    <a:srgbClr val="7F7F7F"/>
    <a:srgbClr val="5BCD9D"/>
    <a:srgbClr val="72C3E0"/>
    <a:srgbClr val="9E6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2815" autoAdjust="0"/>
  </p:normalViewPr>
  <p:slideViewPr>
    <p:cSldViewPr>
      <p:cViewPr varScale="1">
        <p:scale>
          <a:sx n="35" d="100"/>
          <a:sy n="35" d="100"/>
        </p:scale>
        <p:origin x="524" y="20"/>
      </p:cViewPr>
      <p:guideLst/>
    </p:cSldViewPr>
  </p:slideViewPr>
  <p:notesTextViewPr>
    <p:cViewPr>
      <p:scale>
        <a:sx n="90" d="100"/>
        <a:sy n="9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03.05.2019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94056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CatBoost</a:t>
            </a:r>
            <a:r>
              <a:rPr lang="ru-RU" dirty="0" smtClean="0"/>
              <a:t> – алгоритм машинного обучения на основе градиентного </a:t>
            </a:r>
            <a:r>
              <a:rPr lang="ru-RU" dirty="0" err="1" smtClean="0"/>
              <a:t>бустинга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260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такая модель конечно же ограничена</a:t>
            </a:r>
            <a:r>
              <a:rPr lang="ru-RU" baseline="0" dirty="0" smtClean="0"/>
              <a:t> и будет допускать ошибки. </a:t>
            </a:r>
          </a:p>
          <a:p>
            <a:r>
              <a:rPr lang="ru-RU" baseline="0" dirty="0" smtClean="0"/>
              <a:t>Градиентный </a:t>
            </a:r>
            <a:r>
              <a:rPr lang="ru-RU" baseline="0" dirty="0" err="1" smtClean="0"/>
              <a:t>бустинг</a:t>
            </a:r>
            <a:r>
              <a:rPr lang="ru-RU" baseline="0" dirty="0" smtClean="0"/>
              <a:t> – это способ последовательно добавлять новые правила, которые от ошибок избавляются. </a:t>
            </a:r>
          </a:p>
          <a:p>
            <a:r>
              <a:rPr lang="ru-RU" baseline="0" dirty="0" smtClean="0"/>
              <a:t>Тут есть простая аналогия с тем, как обучаются люди принимать более сложные решения:    часто нам хватает всего пары признаков.  </a:t>
            </a:r>
          </a:p>
          <a:p>
            <a:r>
              <a:rPr lang="ru-RU" baseline="0" dirty="0" smtClean="0"/>
              <a:t>Когда решения сложнее и их нельзя сделать по паре признаков, добавляются дополнительные соображения. </a:t>
            </a:r>
          </a:p>
          <a:p>
            <a:r>
              <a:rPr lang="ru-RU" baseline="0" dirty="0" smtClean="0"/>
              <a:t>В отличие от сетей, это позволяет быть гибкими:  иногда достаточно всего пары признаков, иногда необходимы сотни или тысячи. 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253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Категориальные </a:t>
            </a:r>
            <a:r>
              <a:rPr lang="ru-RU" dirty="0" err="1" smtClean="0"/>
              <a:t>фичи</a:t>
            </a:r>
            <a:r>
              <a:rPr lang="ru-RU" dirty="0" smtClean="0"/>
              <a:t>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192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Категориальные </a:t>
            </a:r>
            <a:r>
              <a:rPr lang="ru-RU" dirty="0" err="1" smtClean="0"/>
              <a:t>фичи</a:t>
            </a:r>
            <a:r>
              <a:rPr lang="ru-RU" dirty="0" smtClean="0"/>
              <a:t>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007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www. </a:t>
            </a:r>
            <a:r>
              <a:rPr lang="en-US" dirty="0" err="1" smtClean="0"/>
              <a:t>github.yandex-team.ru</a:t>
            </a:r>
            <a:r>
              <a:rPr lang="en-US" dirty="0" smtClean="0"/>
              <a:t>/</a:t>
            </a:r>
            <a:r>
              <a:rPr lang="en-US" dirty="0" err="1" smtClean="0"/>
              <a:t>exprmntr</a:t>
            </a:r>
            <a:r>
              <a:rPr lang="en-US" dirty="0" smtClean="0"/>
              <a:t>/</a:t>
            </a:r>
            <a:r>
              <a:rPr lang="en-US" dirty="0" err="1" smtClean="0"/>
              <a:t>catboost</a:t>
            </a:r>
            <a:r>
              <a:rPr lang="en-US" dirty="0" smtClean="0"/>
              <a:t>/tree/master/benchmarks</a:t>
            </a:r>
            <a:endParaRPr lang="ru-RU" dirty="0" smtClean="0"/>
          </a:p>
          <a:p>
            <a:r>
              <a:rPr lang="en-US" dirty="0" err="1" smtClean="0"/>
              <a:t>Loglikelihood</a:t>
            </a:r>
            <a:r>
              <a:rPr lang="en-US" baseline="0" dirty="0" smtClean="0"/>
              <a:t> (</a:t>
            </a:r>
            <a:r>
              <a:rPr lang="ru-RU" baseline="0" dirty="0" smtClean="0"/>
              <a:t>логарифм правдоподобия)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628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s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YqwObUZxxesAJ" TargetMode="External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08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3000" y="3048000"/>
            <a:ext cx="22112288" cy="915828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для </a:t>
            </a:r>
            <a:r>
              <a:rPr lang="ru-RU" dirty="0" smtClean="0"/>
              <a:t> вас.</a:t>
            </a: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</a:t>
            </a:r>
            <a:r>
              <a:rPr dirty="0" err="1"/>
              <a:t>хорошей</a:t>
            </a:r>
            <a:r>
              <a:rPr dirty="0"/>
              <a:t> </a:t>
            </a:r>
            <a:r>
              <a:rPr dirty="0" err="1" smtClean="0"/>
              <a:t>презентации</a:t>
            </a:r>
            <a:r>
              <a:rPr dirty="0" smtClean="0"/>
              <a:t> </a:t>
            </a:r>
            <a:r>
              <a:rPr lang="ru-RU" dirty="0" smtClean="0"/>
              <a:t>–</a:t>
            </a:r>
            <a:br>
              <a:rPr lang="ru-RU" dirty="0" smtClean="0"/>
            </a:br>
            <a:r>
              <a:rPr dirty="0" smtClean="0"/>
              <a:t>на</a:t>
            </a: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Чтобы 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9" name="Shape 238"/>
          <p:cNvSpPr/>
          <p:nvPr/>
        </p:nvSpPr>
        <p:spPr>
          <a:xfrm>
            <a:off x="16033262" y="6983673"/>
            <a:ext cx="6996736" cy="956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chemeClr val="tx1"/>
                </a:solidFill>
              </a:rPr>
              <a:t>      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https://wiki.yandex-team.ru/presentation/</a:t>
            </a:r>
            <a:r>
              <a:rPr lang="ru-RU" dirty="0" smtClean="0">
                <a:solidFill>
                  <a:schemeClr val="tx1"/>
                </a:solidFill>
                <a:hlinkClick r:id="rId5"/>
              </a:rPr>
              <a:t/>
            </a:r>
            <a:br>
              <a:rPr lang="ru-RU" dirty="0" smtClean="0">
                <a:solidFill>
                  <a:schemeClr val="tx1"/>
                </a:solidFill>
                <a:hlinkClick r:id="rId5"/>
              </a:rPr>
            </a:br>
            <a:r>
              <a:rPr lang="en-US" dirty="0" smtClean="0">
                <a:solidFill>
                  <a:schemeClr val="tx1"/>
                </a:solidFill>
                <a:hlinkClick r:id="rId5"/>
              </a:rPr>
              <a:t>Kak-sdelat-krasivo/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" name="Shape 250"/>
          <p:cNvSpPr/>
          <p:nvPr/>
        </p:nvSpPr>
        <p:spPr>
          <a:xfrm>
            <a:off x="1889206" y="6701401"/>
            <a:ext cx="5342400" cy="73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en-US" dirty="0" smtClean="0">
                <a:solidFill>
                  <a:srgbClr val="3878BE"/>
                </a:solidFill>
                <a:hlinkClick r:id="rId6"/>
              </a:rPr>
              <a:t>https://</a:t>
            </a:r>
            <a:r>
              <a:rPr lang="en-US" dirty="0" err="1" smtClean="0">
                <a:solidFill>
                  <a:srgbClr val="3878BE"/>
                </a:solidFill>
                <a:hlinkClick r:id="rId6"/>
              </a:rPr>
              <a:t>yadi.sk</a:t>
            </a:r>
            <a:r>
              <a:rPr lang="en-US" dirty="0" smtClean="0">
                <a:solidFill>
                  <a:srgbClr val="3878BE"/>
                </a:solidFill>
                <a:hlinkClick r:id="rId6"/>
              </a:rPr>
              <a:t>/d/</a:t>
            </a:r>
            <a:r>
              <a:rPr lang="en-US" dirty="0" err="1" smtClean="0">
                <a:solidFill>
                  <a:srgbClr val="3878BE"/>
                </a:solidFill>
                <a:hlinkClick r:id="rId6"/>
              </a:rPr>
              <a:t>GPDyRyOPxejmK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22" name="Shape 238"/>
          <p:cNvSpPr/>
          <p:nvPr/>
        </p:nvSpPr>
        <p:spPr>
          <a:xfrm>
            <a:off x="16388806" y="8292875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7"/>
              </a:rPr>
              <a:t>presentation</a:t>
            </a:r>
            <a:r>
              <a:rPr lang="en-US" dirty="0">
                <a:solidFill>
                  <a:srgbClr val="3878BE"/>
                </a:solidFill>
                <a:hlinkClick r:id="rId7"/>
              </a:rPr>
              <a:t>@</a:t>
            </a:r>
            <a:endParaRPr lang="en-US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3" name="Shape 238"/>
          <p:cNvSpPr/>
          <p:nvPr/>
        </p:nvSpPr>
        <p:spPr>
          <a:xfrm>
            <a:off x="18296806" y="914760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7"/>
              </a:rPr>
              <a:t>prescheck@</a:t>
            </a:r>
            <a:endParaRPr lang="en-US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4" name="Shape 238"/>
          <p:cNvSpPr/>
          <p:nvPr/>
        </p:nvSpPr>
        <p:spPr>
          <a:xfrm>
            <a:off x="16414862" y="3323550"/>
            <a:ext cx="5697944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hlinkClick r:id="rId8"/>
              </a:rPr>
              <a:t>patterns.yandex-team.ru/presentations</a:t>
            </a:r>
            <a:endParaRPr lang="en-US" dirty="0"/>
          </a:p>
          <a:p>
            <a:pPr>
              <a:tabLst>
                <a:tab pos="5524500" algn="l"/>
              </a:tabLst>
              <a:defRPr sz="2400" baseline="0"/>
            </a:pP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5" name="Shape 238"/>
          <p:cNvSpPr/>
          <p:nvPr/>
        </p:nvSpPr>
        <p:spPr>
          <a:xfrm>
            <a:off x="16007207" y="4234173"/>
            <a:ext cx="5511688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en-US" dirty="0">
                <a:solidFill>
                  <a:srgbClr val="3878BE"/>
                </a:solidFill>
                <a:hlinkClick r:id="rId9"/>
              </a:rPr>
              <a:t>https://</a:t>
            </a:r>
            <a:r>
              <a:rPr lang="en-US" dirty="0" smtClean="0">
                <a:solidFill>
                  <a:srgbClr val="3878BE"/>
                </a:solidFill>
                <a:hlinkClick r:id="rId9"/>
              </a:rPr>
              <a:t>yadi.sk/d/ZpB_978TwmoNY</a:t>
            </a:r>
            <a:endParaRPr lang="ru-RU" dirty="0">
              <a:solidFill>
                <a:srgbClr val="3878BE"/>
              </a:solidFill>
            </a:endParaRPr>
          </a:p>
        </p:txBody>
      </p:sp>
      <p:sp>
        <p:nvSpPr>
          <p:cNvPr id="26" name="Shape 238"/>
          <p:cNvSpPr/>
          <p:nvPr/>
        </p:nvSpPr>
        <p:spPr>
          <a:xfrm>
            <a:off x="18425612" y="4788600"/>
            <a:ext cx="4912176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chemeClr val="accent1"/>
                </a:solidFill>
                <a:hlinkClick r:id="rId10"/>
              </a:rPr>
              <a:t>https://</a:t>
            </a:r>
            <a:r>
              <a:rPr lang="en-US" dirty="0" err="1" smtClean="0">
                <a:solidFill>
                  <a:schemeClr val="accent1"/>
                </a:solidFill>
                <a:hlinkClick r:id="rId10"/>
              </a:rPr>
              <a:t>yadi.sk</a:t>
            </a:r>
            <a:r>
              <a:rPr lang="en-US" dirty="0" smtClean="0">
                <a:solidFill>
                  <a:schemeClr val="accent1"/>
                </a:solidFill>
                <a:hlinkClick r:id="rId10"/>
              </a:rPr>
              <a:t>/d/</a:t>
            </a:r>
            <a:r>
              <a:rPr lang="en-US" dirty="0" err="1" smtClean="0">
                <a:solidFill>
                  <a:schemeClr val="accent1"/>
                </a:solidFill>
                <a:hlinkClick r:id="rId10"/>
              </a:rPr>
              <a:t>YqwObUZxxesAJ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831167" y="1985533"/>
            <a:ext cx="22720121" cy="5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38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3866" b="0" i="0" u="none" strike="noStrike" cap="none">
                <a:solidFill>
                  <a:schemeClr val="dk1"/>
                </a:solidFill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3866" b="0" i="0" u="none" strike="noStrike" cap="none">
                <a:solidFill>
                  <a:schemeClr val="dk1"/>
                </a:solidFill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3866" b="0" i="0" u="none" strike="noStrike" cap="none">
                <a:solidFill>
                  <a:schemeClr val="dk1"/>
                </a:solidFill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3866" b="0" i="0" u="none" strike="noStrike" cap="none">
                <a:solidFill>
                  <a:schemeClr val="dk1"/>
                </a:solidFill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3866" b="0" i="0" u="none" strike="noStrike" cap="none">
                <a:solidFill>
                  <a:schemeClr val="dk1"/>
                </a:solidFill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3866" b="0" i="0" u="none" strike="noStrike" cap="none">
                <a:solidFill>
                  <a:schemeClr val="dk1"/>
                </a:solidFill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3866" b="0" i="0" u="none" strike="noStrike" cap="none">
                <a:solidFill>
                  <a:schemeClr val="dk1"/>
                </a:solidFill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3866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831146" y="7557667"/>
            <a:ext cx="22720121" cy="2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7466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7466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7466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7466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7466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7466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7466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7466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7466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22591748" y="12435243"/>
            <a:ext cx="1463105" cy="1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2667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45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2"/>
            <a:ext cx="22124509" cy="11350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  <p:sldLayoutId id="2147483735" r:id="rId2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Prepare for the Gradient Boosting tutorial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>
                <a:solidFill>
                  <a:schemeClr val="bg1"/>
                </a:solidFill>
              </a:rPr>
              <a:t>Download the </a:t>
            </a:r>
            <a:r>
              <a:rPr lang="en-US" dirty="0" smtClean="0">
                <a:solidFill>
                  <a:schemeClr val="bg1"/>
                </a:solidFill>
              </a:rPr>
              <a:t>notebook:</a:t>
            </a:r>
          </a:p>
          <a:p>
            <a:pPr marL="792000" lvl="2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https://drive.google.com/file/d/1iTM_TixmwWREdTB830BASap0P7aCLrX1/view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OR </a:t>
            </a:r>
            <a:r>
              <a:rPr lang="en-US" dirty="0">
                <a:solidFill>
                  <a:schemeClr val="bg1"/>
                </a:solidFill>
              </a:rPr>
              <a:t>http://</a:t>
            </a:r>
            <a:r>
              <a:rPr lang="en-US" dirty="0" smtClean="0">
                <a:solidFill>
                  <a:schemeClr val="bg1"/>
                </a:solidFill>
              </a:rPr>
              <a:t>bit.ly/2GXIysG OR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clone https://github.com/catboost/tutorials</a:t>
            </a:r>
          </a:p>
          <a:p>
            <a:pPr marL="792000" lvl="2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cd events/2019_odsc_east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Install the libraries:</a:t>
            </a:r>
          </a:p>
          <a:p>
            <a:pPr marL="792000" lvl="2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pip install </a:t>
            </a:r>
            <a:r>
              <a:rPr lang="en-US" dirty="0" err="1" smtClean="0">
                <a:solidFill>
                  <a:schemeClr val="bg1"/>
                </a:solidFill>
              </a:rPr>
              <a:t>catboost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shap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ipywidgets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sklearn</a:t>
            </a:r>
            <a:endParaRPr lang="en-US" dirty="0" smtClean="0">
              <a:solidFill>
                <a:schemeClr val="bg1"/>
              </a:solidFill>
            </a:endParaRPr>
          </a:p>
          <a:p>
            <a:pPr marL="792000" lvl="2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jupyter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nbextension</a:t>
            </a:r>
            <a:r>
              <a:rPr lang="en-US" dirty="0" smtClean="0">
                <a:solidFill>
                  <a:schemeClr val="bg1"/>
                </a:solidFill>
              </a:rPr>
              <a:t> enable --</a:t>
            </a:r>
            <a:r>
              <a:rPr lang="en-US" dirty="0" err="1" smtClean="0">
                <a:solidFill>
                  <a:schemeClr val="bg1"/>
                </a:solidFill>
              </a:rPr>
              <a:t>py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widgetsnbextension</a:t>
            </a:r>
            <a:endParaRPr lang="en-US" dirty="0">
              <a:solidFill>
                <a:schemeClr val="bg1"/>
              </a:solidFill>
            </a:endParaRPr>
          </a:p>
          <a:p>
            <a:pPr marL="792000" lvl="2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92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Categorical features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37" name="Группа 36"/>
          <p:cNvGrpSpPr/>
          <p:nvPr/>
        </p:nvGrpSpPr>
        <p:grpSpPr>
          <a:xfrm rot="16200000">
            <a:off x="10154553" y="5317620"/>
            <a:ext cx="6551414" cy="4414820"/>
            <a:chOff x="3091271" y="403935"/>
            <a:chExt cx="17465138" cy="7765689"/>
          </a:xfrm>
        </p:grpSpPr>
        <p:cxnSp>
          <p:nvCxnSpPr>
            <p:cNvPr id="41" name="Прямая соединительная линия 40"/>
            <p:cNvCxnSpPr/>
            <p:nvPr/>
          </p:nvCxnSpPr>
          <p:spPr>
            <a:xfrm rot="5400000" flipV="1">
              <a:off x="10714837" y="2271135"/>
              <a:ext cx="7418745" cy="4221292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rot="5400000">
              <a:off x="6330130" y="2174548"/>
              <a:ext cx="7301043" cy="4526541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/>
            <p:nvPr/>
          </p:nvCxnSpPr>
          <p:spPr>
            <a:xfrm rot="5400000" flipV="1">
              <a:off x="12721205" y="334417"/>
              <a:ext cx="7497214" cy="8173194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/>
            <p:nvPr/>
          </p:nvCxnSpPr>
          <p:spPr>
            <a:xfrm rot="5400000">
              <a:off x="3936398" y="-172713"/>
              <a:ext cx="7497210" cy="9187463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 rot="5400000">
              <a:off x="8458744" y="4174736"/>
              <a:ext cx="7652595" cy="110993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Овал 38"/>
          <p:cNvSpPr/>
          <p:nvPr/>
        </p:nvSpPr>
        <p:spPr>
          <a:xfrm rot="16200000" flipH="1">
            <a:off x="15563376" y="5285312"/>
            <a:ext cx="737772" cy="73777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 rot="16200000" flipH="1">
            <a:off x="15563376" y="8831734"/>
            <a:ext cx="737772" cy="73777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50" name="Овал 49"/>
          <p:cNvSpPr/>
          <p:nvPr/>
        </p:nvSpPr>
        <p:spPr>
          <a:xfrm rot="16200000" flipH="1">
            <a:off x="15563376" y="6986242"/>
            <a:ext cx="737772" cy="73777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 rot="16200000" flipH="1">
            <a:off x="15563376" y="10604354"/>
            <a:ext cx="737772" cy="73777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52" name="Овал 51"/>
          <p:cNvSpPr/>
          <p:nvPr/>
        </p:nvSpPr>
        <p:spPr>
          <a:xfrm rot="16200000" flipH="1">
            <a:off x="15563376" y="3703236"/>
            <a:ext cx="737772" cy="73777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477304" y="6832170"/>
            <a:ext cx="4731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Occupation</a:t>
            </a:r>
            <a:endParaRPr lang="ru-RU" sz="48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16657544" y="3609599"/>
            <a:ext cx="6218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Engineer</a:t>
            </a:r>
            <a:endParaRPr lang="ru-RU" sz="48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16657545" y="5132065"/>
            <a:ext cx="4731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Designer</a:t>
            </a:r>
            <a:endParaRPr lang="ru-RU" sz="48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6508907" y="6886505"/>
            <a:ext cx="621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Writer</a:t>
            </a:r>
            <a:endParaRPr lang="ru-RU" sz="48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6508907" y="8666459"/>
            <a:ext cx="621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Manager</a:t>
            </a:r>
            <a:endParaRPr lang="ru-RU" sz="48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16508907" y="10514793"/>
            <a:ext cx="621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HR</a:t>
            </a:r>
            <a:r>
              <a:rPr lang="ru-RU" sz="4800" dirty="0">
                <a:solidFill>
                  <a:schemeClr val="bg1"/>
                </a:solidFill>
              </a:rPr>
              <a:t> </a:t>
            </a:r>
            <a:endParaRPr lang="ru-RU" sz="4800" dirty="0" smtClean="0"/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1213182" y="4481715"/>
            <a:ext cx="7894241" cy="12241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75327" y="4648464"/>
            <a:ext cx="7474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Categorical data</a:t>
            </a:r>
            <a:endParaRPr lang="ru-RU" sz="4800" dirty="0" smtClean="0"/>
          </a:p>
        </p:txBody>
      </p:sp>
      <p:sp>
        <p:nvSpPr>
          <p:cNvPr id="25" name="Овал 24"/>
          <p:cNvSpPr/>
          <p:nvPr/>
        </p:nvSpPr>
        <p:spPr>
          <a:xfrm rot="16200000" flipH="1">
            <a:off x="11000731" y="6936237"/>
            <a:ext cx="763309" cy="763309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39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50" grpId="0" animBg="1"/>
      <p:bldP spid="51" grpId="0" animBg="1"/>
      <p:bldP spid="52" grpId="0" animBg="1"/>
      <p:bldP spid="116" grpId="0"/>
      <p:bldP spid="34" grpId="0"/>
      <p:bldP spid="35" grpId="0"/>
      <p:bldP spid="38" grpId="0"/>
      <p:bldP spid="43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CatBoost advantages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>
                <a:solidFill>
                  <a:schemeClr val="bg1"/>
                </a:solidFill>
              </a:rPr>
              <a:t>Good quality with default </a:t>
            </a:r>
            <a:r>
              <a:rPr lang="en-US" dirty="0" smtClean="0">
                <a:solidFill>
                  <a:schemeClr val="bg1"/>
                </a:solidFill>
              </a:rPr>
              <a:t>parameters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Sophisticated categorical features support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Model analysis tools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23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comparison</a:t>
            </a:r>
            <a:endParaRPr lang="ru-RU" dirty="0"/>
          </a:p>
        </p:txBody>
      </p:sp>
      <p:graphicFrame>
        <p:nvGraphicFramePr>
          <p:cNvPr id="5" name="Диаграмма 14"/>
          <p:cNvGraphicFramePr>
            <a:graphicFrameLocks/>
          </p:cNvGraphicFramePr>
          <p:nvPr>
            <p:extLst/>
          </p:nvPr>
        </p:nvGraphicFramePr>
        <p:xfrm>
          <a:off x="1125535" y="3051710"/>
          <a:ext cx="22072155" cy="9148689"/>
        </p:xfrm>
        <a:graphic>
          <a:graphicData uri="http://schemas.openxmlformats.org/drawingml/2006/table">
            <a:tbl>
              <a:tblPr firstRow="1" lastRow="1"/>
              <a:tblGrid>
                <a:gridCol w="266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51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52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880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520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880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28728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1420553">
                <a:tc>
                  <a:txBody>
                    <a:bodyPr/>
                    <a:lstStyle/>
                    <a:p>
                      <a:pPr marL="0" algn="l" fontAlgn="b">
                        <a:lnSpc>
                          <a:spcPct val="100000"/>
                        </a:lnSpc>
                      </a:pP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CatBoost</a:t>
                      </a:r>
                      <a:endParaRPr lang="de-DE" sz="32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Yandex Sans Text Light" charset="0"/>
                          <a:cs typeface="Yandex Sans Text Light" charset="0"/>
                        </a:rPr>
                        <a:t>             </a:t>
                      </a:r>
                      <a:r>
                        <a:rPr lang="en-US" sz="3200" b="0" i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Yandex Sans Text Light" charset="0"/>
                          <a:cs typeface="Yandex Sans Text Light" charset="0"/>
                        </a:rPr>
                        <a:t>LightGBM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Yandex Sans Text Light" charset="0"/>
                          <a:cs typeface="Yandex Sans Text Light" charset="0"/>
                        </a:rPr>
                        <a:t>             </a:t>
                      </a:r>
                      <a:r>
                        <a:rPr lang="en-US" sz="3200" b="0" i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Yandex Sans Text Light" charset="0"/>
                          <a:cs typeface="Yandex Sans Text Light" charset="0"/>
                        </a:rPr>
                        <a:t>XGBoost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Yandex Sans Text Light" charset="0"/>
                          <a:cs typeface="Yandex Sans Text Light" charset="0"/>
                        </a:rPr>
                        <a:t>H2O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Adult</a:t>
                      </a:r>
                      <a:endParaRPr lang="en-US" sz="32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0.269741</a:t>
                      </a:r>
                      <a:endParaRPr lang="nb-NO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0.276018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2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33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0.275423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ru-RU" sz="3200" b="0" i="0" baseline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2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11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0.275104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99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lv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Amazon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5941" marB="35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0.137720</a:t>
                      </a:r>
                      <a:endParaRPr lang="is-IS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0.163600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8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79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0.163271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18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55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0.162641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18.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09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lv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Appet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5941" marB="35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0.071511</a:t>
                      </a:r>
                      <a:endParaRPr lang="is-IS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0.071795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40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0.071760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35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0.072457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32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lv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Click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5941" marB="35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0.390902</a:t>
                      </a:r>
                      <a:endParaRPr lang="uk-UA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0.396328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39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0.396242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37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0.397595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71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lv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Internet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5941" marB="35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0.208748</a:t>
                      </a:r>
                      <a:endParaRPr lang="is-IS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0.223154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6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90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0.225323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7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94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0.222091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6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39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Kdd98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5941" marB="35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0.194668</a:t>
                      </a:r>
                      <a:endParaRPr lang="it-IT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0.195759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56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0.195677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52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0.195395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37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Kddchurn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0.231289</a:t>
                      </a:r>
                      <a:endParaRPr lang="is-IS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0.232049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33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0.233123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79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0.232752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63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indent="0" algn="l" defTabSz="130058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Kick</a:t>
                      </a:r>
                      <a:endParaRPr lang="en-US" sz="3200" b="0" i="0" u="none" strike="noStrike" kern="1200" dirty="0"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0.284793</a:t>
                      </a:r>
                      <a:endParaRPr lang="nb-NO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0.295660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82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0.294647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46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0.294814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52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1143000" y="12687300"/>
            <a:ext cx="19461162" cy="381602"/>
          </a:xfrm>
        </p:spPr>
        <p:txBody>
          <a:bodyPr/>
          <a:lstStyle/>
          <a:p>
            <a:r>
              <a:rPr lang="en-US" dirty="0" err="1" smtClean="0">
                <a:latin typeface="+mj-lt"/>
              </a:rPr>
              <a:t>Logloss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14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Speed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 smtClean="0">
                <a:solidFill>
                  <a:schemeClr val="bg1"/>
                </a:solidFill>
              </a:rPr>
              <a:t>Training on CPU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Training on GPU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Prediction speed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81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r>
              <a:rPr lang="ru-RU" dirty="0" smtClean="0"/>
              <a:t>: </a:t>
            </a:r>
            <a:r>
              <a:rPr lang="en-US" dirty="0" smtClean="0"/>
              <a:t>Comparison with other libraries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306" y="2333700"/>
            <a:ext cx="12153900" cy="10629900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1143000" y="2723297"/>
            <a:ext cx="10320956" cy="910139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 baseline="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 smtClean="0"/>
              <a:t>Parameters</a:t>
            </a:r>
            <a:r>
              <a:rPr lang="ru-RU" dirty="0" smtClean="0"/>
              <a:t>:</a:t>
            </a:r>
          </a:p>
          <a:p>
            <a:pPr lvl="1" indent="0">
              <a:buFont typeface="Impact" panose="020B0806030902050204" pitchFamily="34" charset="0"/>
              <a:buNone/>
            </a:pPr>
            <a:r>
              <a:rPr lang="en-US" dirty="0" smtClean="0"/>
              <a:t>128</a:t>
            </a:r>
            <a:r>
              <a:rPr lang="ru-RU" dirty="0" smtClean="0"/>
              <a:t> </a:t>
            </a:r>
            <a:r>
              <a:rPr lang="en-US" dirty="0" smtClean="0"/>
              <a:t>bins</a:t>
            </a:r>
            <a:r>
              <a:rPr lang="ru-RU" dirty="0" smtClean="0"/>
              <a:t>, 64 </a:t>
            </a:r>
            <a:r>
              <a:rPr lang="en-US" dirty="0" smtClean="0"/>
              <a:t>leafs</a:t>
            </a:r>
            <a:r>
              <a:rPr lang="ru-RU" dirty="0" smtClean="0"/>
              <a:t>, </a:t>
            </a:r>
            <a:r>
              <a:rPr lang="en-US" dirty="0" smtClean="0"/>
              <a:t>4</a:t>
            </a:r>
            <a:r>
              <a:rPr lang="ru-RU" dirty="0" smtClean="0"/>
              <a:t>00 </a:t>
            </a:r>
            <a:r>
              <a:rPr lang="en-US" dirty="0" smtClean="0"/>
              <a:t>iterations</a:t>
            </a:r>
            <a:endParaRPr lang="ru-RU" dirty="0" smtClean="0"/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 smtClean="0"/>
              <a:t>Higgs</a:t>
            </a:r>
            <a:r>
              <a:rPr lang="ru-RU" dirty="0" smtClean="0"/>
              <a:t>:</a:t>
            </a:r>
            <a:endParaRPr lang="en-US" dirty="0" smtClean="0"/>
          </a:p>
          <a:p>
            <a:pPr lvl="1" indent="0">
              <a:buFont typeface="Impact" panose="020B0806030902050204" pitchFamily="34" charset="0"/>
              <a:buNone/>
            </a:pPr>
            <a:r>
              <a:rPr lang="ru-RU" dirty="0" smtClean="0"/>
              <a:t>800 </a:t>
            </a:r>
            <a:r>
              <a:rPr lang="en-US" dirty="0" smtClean="0"/>
              <a:t>features</a:t>
            </a:r>
            <a:r>
              <a:rPr lang="ru-RU" dirty="0" smtClean="0"/>
              <a:t>, 4M </a:t>
            </a:r>
            <a:r>
              <a:rPr lang="en-US" dirty="0" smtClean="0"/>
              <a:t>samples</a:t>
            </a:r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 smtClean="0"/>
              <a:t>Epsilon:</a:t>
            </a:r>
          </a:p>
          <a:p>
            <a:pPr lvl="1" indent="0">
              <a:buFont typeface="Impact" panose="020B0806030902050204" pitchFamily="34" charset="0"/>
              <a:buNone/>
            </a:pPr>
            <a:r>
              <a:rPr lang="en-US" dirty="0" smtClean="0"/>
              <a:t>2000 features, 400K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3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</a:t>
            </a:r>
            <a:r>
              <a:rPr lang="ru-RU" dirty="0"/>
              <a:t>: </a:t>
            </a:r>
            <a:r>
              <a:rPr lang="en-US" dirty="0" smtClean="0"/>
              <a:t>Comparison with other libraries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2723297"/>
            <a:ext cx="10320956" cy="9101391"/>
          </a:xfrm>
        </p:spPr>
        <p:txBody>
          <a:bodyPr/>
          <a:lstStyle/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/>
              <a:t>Parameters</a:t>
            </a:r>
            <a:r>
              <a:rPr lang="ru-RU" dirty="0" smtClean="0"/>
              <a:t>:</a:t>
            </a:r>
            <a:endParaRPr lang="ru-RU" dirty="0"/>
          </a:p>
          <a:p>
            <a:pPr lvl="1" indent="0">
              <a:buNone/>
            </a:pPr>
            <a:r>
              <a:rPr lang="en-US" dirty="0"/>
              <a:t>128</a:t>
            </a:r>
            <a:r>
              <a:rPr lang="ru-RU" dirty="0"/>
              <a:t> </a:t>
            </a:r>
            <a:r>
              <a:rPr lang="en-US" dirty="0"/>
              <a:t>bins</a:t>
            </a:r>
            <a:r>
              <a:rPr lang="ru-RU" dirty="0"/>
              <a:t>, 64 </a:t>
            </a:r>
            <a:r>
              <a:rPr lang="en-US" dirty="0"/>
              <a:t>leafs</a:t>
            </a:r>
            <a:r>
              <a:rPr lang="ru-RU" dirty="0"/>
              <a:t>, </a:t>
            </a:r>
            <a:r>
              <a:rPr lang="en-US" dirty="0"/>
              <a:t>4</a:t>
            </a:r>
            <a:r>
              <a:rPr lang="ru-RU" dirty="0"/>
              <a:t>00 </a:t>
            </a:r>
            <a:r>
              <a:rPr lang="en-US" dirty="0"/>
              <a:t>iterations</a:t>
            </a:r>
            <a:endParaRPr lang="ru-RU" dirty="0"/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/>
              <a:t>Higgs</a:t>
            </a:r>
            <a:r>
              <a:rPr lang="ru-RU" dirty="0"/>
              <a:t>:</a:t>
            </a:r>
            <a:endParaRPr lang="en-US" dirty="0"/>
          </a:p>
          <a:p>
            <a:pPr lvl="1" indent="0">
              <a:buNone/>
            </a:pPr>
            <a:r>
              <a:rPr lang="ru-RU" dirty="0"/>
              <a:t>800 </a:t>
            </a:r>
            <a:r>
              <a:rPr lang="en-US" dirty="0"/>
              <a:t>features</a:t>
            </a:r>
            <a:r>
              <a:rPr lang="ru-RU" dirty="0"/>
              <a:t>, 4M </a:t>
            </a:r>
            <a:r>
              <a:rPr lang="en-US" dirty="0"/>
              <a:t>samples</a:t>
            </a:r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/>
              <a:t>Epsilon:</a:t>
            </a:r>
          </a:p>
          <a:p>
            <a:pPr lvl="1" indent="0">
              <a:buNone/>
            </a:pPr>
            <a:r>
              <a:rPr lang="en-US" dirty="0"/>
              <a:t>2000 features, </a:t>
            </a:r>
            <a:r>
              <a:rPr lang="en-US" dirty="0" smtClean="0"/>
              <a:t>400K </a:t>
            </a:r>
            <a:r>
              <a:rPr lang="en-US" dirty="0"/>
              <a:t>samples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15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306" y="2278800"/>
            <a:ext cx="12153900" cy="1062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vs GPU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2723297"/>
            <a:ext cx="10320956" cy="9101391"/>
          </a:xfrm>
        </p:spPr>
        <p:txBody>
          <a:bodyPr/>
          <a:lstStyle/>
          <a:p>
            <a:pPr marL="685800" lvl="1" indent="-685800">
              <a:buFont typeface="Arial" panose="020B0604020202020204" pitchFamily="34" charset="0"/>
              <a:buChar char="•"/>
            </a:pPr>
            <a:endParaRPr lang="ru-RU" dirty="0"/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ru-RU" dirty="0" err="1"/>
              <a:t>Dual-Socket</a:t>
            </a:r>
            <a:r>
              <a:rPr lang="ru-RU" dirty="0"/>
              <a:t> </a:t>
            </a:r>
            <a:r>
              <a:rPr lang="ru-RU" dirty="0" err="1"/>
              <a:t>Intel</a:t>
            </a:r>
            <a:r>
              <a:rPr lang="ru-RU" dirty="0"/>
              <a:t> </a:t>
            </a:r>
            <a:r>
              <a:rPr lang="ru-RU" dirty="0" err="1"/>
              <a:t>Xeon</a:t>
            </a:r>
            <a:r>
              <a:rPr lang="ru-RU" dirty="0"/>
              <a:t> E5-2660v4 </a:t>
            </a:r>
            <a:r>
              <a:rPr lang="en-US" dirty="0" smtClean="0"/>
              <a:t>as baseline</a:t>
            </a:r>
            <a:endParaRPr lang="ru-RU" dirty="0"/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 smtClean="0"/>
              <a:t>Several modern GPU as competitors</a:t>
            </a:r>
            <a:endParaRPr lang="ru-RU" dirty="0"/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 smtClean="0"/>
              <a:t>Dataset</a:t>
            </a:r>
            <a:r>
              <a:rPr lang="ru-RU" dirty="0" smtClean="0"/>
              <a:t>: 800 </a:t>
            </a:r>
            <a:r>
              <a:rPr lang="en-US" dirty="0" smtClean="0"/>
              <a:t>features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16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9606" y="2723297"/>
            <a:ext cx="11464731" cy="910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5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time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4214004" y="3031547"/>
            <a:ext cx="15609202" cy="9253527"/>
            <a:chOff x="4214004" y="3031547"/>
            <a:chExt cx="15609202" cy="9253527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4004" y="3031547"/>
              <a:ext cx="15609202" cy="9253527"/>
            </a:xfrm>
            <a:prstGeom prst="rect">
              <a:avLst/>
            </a:prstGeom>
          </p:spPr>
        </p:pic>
        <p:sp>
          <p:nvSpPr>
            <p:cNvPr id="3" name="Прямоугольник 2"/>
            <p:cNvSpPr/>
            <p:nvPr/>
          </p:nvSpPr>
          <p:spPr>
            <a:xfrm>
              <a:off x="9138406" y="3423600"/>
              <a:ext cx="5724000" cy="381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994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Tutorial data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>
                <a:solidFill>
                  <a:schemeClr val="bg1"/>
                </a:solidFill>
              </a:rPr>
              <a:t>Download the </a:t>
            </a:r>
            <a:r>
              <a:rPr lang="en-US" dirty="0" smtClean="0">
                <a:solidFill>
                  <a:schemeClr val="bg1"/>
                </a:solidFill>
              </a:rPr>
              <a:t>notebook:</a:t>
            </a:r>
          </a:p>
          <a:p>
            <a:pPr marL="792000" lvl="2" indent="0">
              <a:buNone/>
            </a:pPr>
            <a:r>
              <a:rPr lang="en-US" dirty="0">
                <a:solidFill>
                  <a:schemeClr val="bg1"/>
                </a:solidFill>
              </a:rPr>
              <a:t>http://bit.ly/2GXIysG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Install the libraries:</a:t>
            </a:r>
          </a:p>
          <a:p>
            <a:pPr marL="792000" lvl="2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pip install </a:t>
            </a:r>
            <a:r>
              <a:rPr lang="en-US" dirty="0" err="1" smtClean="0">
                <a:solidFill>
                  <a:schemeClr val="bg1"/>
                </a:solidFill>
              </a:rPr>
              <a:t>catboost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shap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ipywidgets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sklearn</a:t>
            </a:r>
            <a:endParaRPr lang="en-US" dirty="0" smtClean="0">
              <a:solidFill>
                <a:schemeClr val="bg1"/>
              </a:solidFill>
            </a:endParaRPr>
          </a:p>
          <a:p>
            <a:pPr marL="792000" lvl="2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jupyter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nbextension</a:t>
            </a:r>
            <a:r>
              <a:rPr lang="en-US" dirty="0" smtClean="0">
                <a:solidFill>
                  <a:schemeClr val="bg1"/>
                </a:solidFill>
              </a:rPr>
              <a:t> enable --</a:t>
            </a:r>
            <a:r>
              <a:rPr lang="en-US" dirty="0" err="1" smtClean="0">
                <a:solidFill>
                  <a:schemeClr val="bg1"/>
                </a:solidFill>
              </a:rPr>
              <a:t>py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widgetsnbextension</a:t>
            </a:r>
            <a:endParaRPr lang="en-US" dirty="0">
              <a:solidFill>
                <a:schemeClr val="bg1"/>
              </a:solidFill>
            </a:endParaRPr>
          </a:p>
          <a:p>
            <a:pPr marL="792000" lvl="2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27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Coming soon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 smtClean="0">
                <a:solidFill>
                  <a:schemeClr val="bg1"/>
                </a:solidFill>
              </a:rPr>
              <a:t>Sparse data support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New types of features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New methods for model and </a:t>
            </a:r>
            <a:r>
              <a:rPr lang="en-US" dirty="0" smtClean="0">
                <a:solidFill>
                  <a:schemeClr val="bg1"/>
                </a:solidFill>
              </a:rPr>
              <a:t>analysis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More metrics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Training speedups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Applying CatBoost in new programming languages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57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30792" y="447"/>
            <a:ext cx="24643995" cy="1371510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1155807" y="9986596"/>
            <a:ext cx="12915159" cy="1642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84" tIns="243784" rIns="243784" bIns="243784" anchor="t" anchorCtr="0">
            <a:noAutofit/>
          </a:bodyPr>
          <a:lstStyle/>
          <a:p>
            <a:pPr algn="r">
              <a:buClr>
                <a:srgbClr val="FFFFFF"/>
              </a:buClr>
            </a:pPr>
            <a:endParaRPr sz="9599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36943" y="690852"/>
            <a:ext cx="10952887" cy="205186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9848974" y="3231487"/>
            <a:ext cx="3451775" cy="917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84" tIns="243784" rIns="243784" bIns="243784" anchor="t" anchorCtr="0">
            <a:noAutofit/>
          </a:bodyPr>
          <a:lstStyle/>
          <a:p>
            <a:pPr>
              <a:buClr>
                <a:srgbClr val="FFFFFF"/>
              </a:buClr>
            </a:pPr>
            <a:r>
              <a:rPr lang="en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@ODSC</a:t>
            </a:r>
            <a:endParaRPr sz="4800"/>
          </a:p>
        </p:txBody>
      </p:sp>
      <p:sp>
        <p:nvSpPr>
          <p:cNvPr id="58" name="Google Shape;58;p13"/>
          <p:cNvSpPr txBox="1"/>
          <p:nvPr/>
        </p:nvSpPr>
        <p:spPr>
          <a:xfrm>
            <a:off x="1311048" y="568559"/>
            <a:ext cx="14198276" cy="8229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84" tIns="243784" rIns="243784" bIns="243784" anchor="t" anchorCtr="0">
            <a:noAutofit/>
          </a:bodyPr>
          <a:lstStyle/>
          <a:p>
            <a:r>
              <a:rPr lang="en" sz="115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OPEN </a:t>
            </a:r>
            <a:endParaRPr sz="115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r>
              <a:rPr lang="en" sz="115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DATA </a:t>
            </a:r>
            <a:endParaRPr sz="115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r>
              <a:rPr lang="en" sz="115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SCIENCE </a:t>
            </a:r>
            <a:endParaRPr sz="115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r>
              <a:rPr lang="en" sz="115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CONFERENCE</a:t>
            </a:r>
            <a:endParaRPr sz="192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9179135" y="11108574"/>
            <a:ext cx="14609449" cy="1642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84" tIns="243784" rIns="243784" bIns="243784" anchor="t" anchorCtr="0">
            <a:noAutofit/>
          </a:bodyPr>
          <a:lstStyle/>
          <a:p>
            <a:pPr algn="r">
              <a:buClr>
                <a:srgbClr val="FFFFFF"/>
              </a:buClr>
            </a:pPr>
            <a:endParaRPr sz="64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r">
              <a:buClr>
                <a:srgbClr val="FFFFFF"/>
              </a:buClr>
            </a:pPr>
            <a:endParaRPr sz="48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811813" y="10263394"/>
            <a:ext cx="18511595" cy="108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84" tIns="243784" rIns="243784" bIns="243784" anchor="t" anchorCtr="0">
            <a:noAutofit/>
          </a:bodyPr>
          <a:lstStyle/>
          <a:p>
            <a:r>
              <a:rPr lang="en" sz="6400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Boston  |   April 30 - May 4, 2019</a:t>
            </a:r>
            <a:endParaRPr sz="6400">
              <a:solidFill>
                <a:srgbClr val="37BCF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8341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>
          <a:xfrm>
            <a:off x="14422139" y="4364296"/>
            <a:ext cx="8013775" cy="19074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</a:t>
            </a:r>
            <a:r>
              <a:rPr lang="ru-RU" dirty="0" smtClean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>
          <a:xfrm>
            <a:off x="3047999" y="8384013"/>
            <a:ext cx="18683381" cy="1908387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Anna Veronika Dorogush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>
          <a:xfrm>
            <a:off x="3048000" y="9740297"/>
            <a:ext cx="18683380" cy="933703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en-US" dirty="0" smtClean="0">
                <a:solidFill>
                  <a:schemeClr val="bg1"/>
                </a:solidFill>
              </a:rPr>
              <a:t>ead of CatBoost team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Текст 5"/>
          <p:cNvSpPr>
            <a:spLocks noGrp="1"/>
          </p:cNvSpPr>
          <p:nvPr>
            <p:ph type="body" sz="quarter" idx="25"/>
          </p:nvPr>
        </p:nvSpPr>
        <p:spPr>
          <a:xfrm>
            <a:off x="941689" y="2278800"/>
            <a:ext cx="11448000" cy="9921600"/>
          </a:xfrm>
        </p:spPr>
        <p:txBody>
          <a:bodyPr anchor="b"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catboost.ai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github.com/</a:t>
            </a:r>
            <a:r>
              <a:rPr lang="en-US" dirty="0" err="1" smtClean="0">
                <a:solidFill>
                  <a:schemeClr val="bg1"/>
                </a:solidFill>
              </a:rPr>
              <a:t>catboost</a:t>
            </a:r>
            <a:endParaRPr lang="en-US" dirty="0" smtClean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twitter.com/</a:t>
            </a:r>
            <a:r>
              <a:rPr lang="en-US" dirty="0" err="1">
                <a:solidFill>
                  <a:schemeClr val="bg1"/>
                </a:solidFill>
              </a:rPr>
              <a:t>CatBoostML</a:t>
            </a:r>
            <a:endParaRPr lang="en-US" dirty="0" smtClean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t.me/</a:t>
            </a:r>
            <a:r>
              <a:rPr lang="en-US" dirty="0" err="1" smtClean="0">
                <a:solidFill>
                  <a:schemeClr val="bg1"/>
                </a:solidFill>
              </a:rPr>
              <a:t>catboost_en</a:t>
            </a:r>
            <a:r>
              <a:rPr lang="en-US" dirty="0" smtClean="0">
                <a:solidFill>
                  <a:schemeClr val="bg1"/>
                </a:solidFill>
              </a:rPr>
              <a:t>, t.me/</a:t>
            </a:r>
            <a:r>
              <a:rPr lang="en-US" dirty="0" err="1" smtClean="0">
                <a:solidFill>
                  <a:schemeClr val="bg1"/>
                </a:solidFill>
              </a:rPr>
              <a:t>catboost_ru</a:t>
            </a:r>
            <a:endParaRPr lang="en-US" dirty="0" smtClean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ods.ai =&gt; slack (30k people community) =&gt; </a:t>
            </a:r>
            <a:r>
              <a:rPr lang="en-US" dirty="0" err="1" smtClean="0">
                <a:solidFill>
                  <a:schemeClr val="bg1"/>
                </a:solidFill>
              </a:rPr>
              <a:t>tool_catboost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chanel</a:t>
            </a:r>
            <a:endParaRPr lang="en-US" dirty="0" smtClean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forms.yandex.ru/surveys/10011699</a:t>
            </a:r>
            <a:endParaRPr lang="en-US" dirty="0" smtClean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06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053195" y="6534835"/>
            <a:ext cx="2744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12"/>
            <a:ext cx="24374754" cy="1372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0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72557" y="9133158"/>
            <a:ext cx="72523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Gradient Boosting Library</a:t>
            </a:r>
            <a:endParaRPr lang="ru-RU" sz="4800" dirty="0" smtClean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665" y="4766823"/>
            <a:ext cx="9930426" cy="283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3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Plan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smtClean="0">
                <a:solidFill>
                  <a:schemeClr val="bg1"/>
                </a:solidFill>
              </a:rPr>
              <a:t>Intro to Gradient Boosting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Intro to CatBoost and benchmarks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Tutorial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Next releases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38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Gradient Boosting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smtClean="0">
                <a:solidFill>
                  <a:schemeClr val="bg1"/>
                </a:solidFill>
              </a:rPr>
              <a:t>Best solution for heterogeneous data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Easy to use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Works well for small data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14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Applications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32" name="Группа 31"/>
          <p:cNvGrpSpPr/>
          <p:nvPr/>
        </p:nvGrpSpPr>
        <p:grpSpPr>
          <a:xfrm>
            <a:off x="9577433" y="3552303"/>
            <a:ext cx="5359276" cy="3298464"/>
            <a:chOff x="9577433" y="3552303"/>
            <a:chExt cx="5359276" cy="3298464"/>
          </a:xfrm>
        </p:grpSpPr>
        <p:sp>
          <p:nvSpPr>
            <p:cNvPr id="11" name="TextBox 10"/>
            <p:cNvSpPr txBox="1"/>
            <p:nvPr/>
          </p:nvSpPr>
          <p:spPr>
            <a:xfrm>
              <a:off x="9577433" y="6019770"/>
              <a:ext cx="53592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en-US" sz="4800" dirty="0" smtClean="0">
                  <a:solidFill>
                    <a:schemeClr val="bg1"/>
                  </a:solidFill>
                </a:rPr>
                <a:t>Industry</a:t>
              </a:r>
              <a:endParaRPr lang="ru-RU" sz="4800" dirty="0">
                <a:solidFill>
                  <a:schemeClr val="bg1"/>
                </a:solidFill>
              </a:endParaRPr>
            </a:p>
          </p:txBody>
        </p: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07320" y="3552303"/>
              <a:ext cx="3099502" cy="2198792"/>
            </a:xfrm>
            <a:prstGeom prst="rect">
              <a:avLst/>
            </a:prstGeom>
          </p:spPr>
        </p:pic>
      </p:grpSp>
      <p:grpSp>
        <p:nvGrpSpPr>
          <p:cNvPr id="35" name="Группа 34"/>
          <p:cNvGrpSpPr/>
          <p:nvPr/>
        </p:nvGrpSpPr>
        <p:grpSpPr>
          <a:xfrm>
            <a:off x="5229873" y="8275317"/>
            <a:ext cx="6096393" cy="3880021"/>
            <a:chOff x="5229873" y="8275317"/>
            <a:chExt cx="6096393" cy="3880021"/>
          </a:xfrm>
        </p:grpSpPr>
        <p:sp>
          <p:nvSpPr>
            <p:cNvPr id="12" name="TextBox 11"/>
            <p:cNvSpPr txBox="1"/>
            <p:nvPr/>
          </p:nvSpPr>
          <p:spPr>
            <a:xfrm>
              <a:off x="5229873" y="10585678"/>
              <a:ext cx="609639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en-US" sz="4800" dirty="0" smtClean="0">
                  <a:solidFill>
                    <a:schemeClr val="bg1"/>
                  </a:solidFill>
                </a:rPr>
                <a:t>Music and video recommendations</a:t>
              </a:r>
              <a:endParaRPr lang="ru-RU" sz="4800" dirty="0">
                <a:solidFill>
                  <a:schemeClr val="bg1"/>
                </a:solidFill>
              </a:endParaRPr>
            </a:p>
          </p:txBody>
        </p: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572" y="8275317"/>
              <a:ext cx="3302994" cy="2144802"/>
            </a:xfrm>
            <a:prstGeom prst="rect">
              <a:avLst/>
            </a:prstGeom>
          </p:spPr>
        </p:pic>
      </p:grpSp>
      <p:grpSp>
        <p:nvGrpSpPr>
          <p:cNvPr id="33" name="Группа 32"/>
          <p:cNvGrpSpPr/>
          <p:nvPr/>
        </p:nvGrpSpPr>
        <p:grpSpPr>
          <a:xfrm>
            <a:off x="16480521" y="3489481"/>
            <a:ext cx="3515356" cy="4099949"/>
            <a:chOff x="16480521" y="3489481"/>
            <a:chExt cx="3515356" cy="4099949"/>
          </a:xfrm>
        </p:grpSpPr>
        <p:sp>
          <p:nvSpPr>
            <p:cNvPr id="14" name="TextBox 13"/>
            <p:cNvSpPr txBox="1"/>
            <p:nvPr/>
          </p:nvSpPr>
          <p:spPr>
            <a:xfrm>
              <a:off x="16480521" y="6019770"/>
              <a:ext cx="351535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en-US" sz="4800" dirty="0" smtClean="0">
                  <a:solidFill>
                    <a:schemeClr val="bg1"/>
                  </a:solidFill>
                </a:rPr>
                <a:t>Finance</a:t>
              </a:r>
              <a:endParaRPr lang="ru-RU" sz="4800" dirty="0">
                <a:solidFill>
                  <a:schemeClr val="bg1"/>
                </a:solidFill>
              </a:endParaRPr>
            </a:p>
            <a:p>
              <a:pPr lvl="0" algn="ctr" defTabSz="914400">
                <a:defRPr/>
              </a:pPr>
              <a:endParaRPr lang="ru-RU" sz="4800" dirty="0">
                <a:solidFill>
                  <a:schemeClr val="bg1"/>
                </a:solidFill>
              </a:endParaRPr>
            </a:p>
          </p:txBody>
        </p:sp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88065" y="3489481"/>
              <a:ext cx="2723409" cy="2261614"/>
            </a:xfrm>
            <a:prstGeom prst="rect">
              <a:avLst/>
            </a:prstGeom>
          </p:spPr>
        </p:pic>
      </p:grpSp>
      <p:grpSp>
        <p:nvGrpSpPr>
          <p:cNvPr id="31" name="Группа 30"/>
          <p:cNvGrpSpPr/>
          <p:nvPr/>
        </p:nvGrpSpPr>
        <p:grpSpPr>
          <a:xfrm>
            <a:off x="3936288" y="3467476"/>
            <a:ext cx="3515356" cy="3383291"/>
            <a:chOff x="3936288" y="3467476"/>
            <a:chExt cx="3515356" cy="3383291"/>
          </a:xfrm>
        </p:grpSpPr>
        <p:sp>
          <p:nvSpPr>
            <p:cNvPr id="10" name="TextBox 9"/>
            <p:cNvSpPr txBox="1"/>
            <p:nvPr/>
          </p:nvSpPr>
          <p:spPr>
            <a:xfrm>
              <a:off x="3936288" y="6019770"/>
              <a:ext cx="35153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914400">
                <a:defRPr/>
              </a:pPr>
              <a:r>
                <a:rPr lang="en-US" sz="4800" dirty="0" smtClean="0">
                  <a:solidFill>
                    <a:schemeClr val="bg1"/>
                  </a:solidFill>
                </a:rPr>
                <a:t>Medicine</a:t>
              </a:r>
              <a:endParaRPr lang="ru-RU" sz="4800" dirty="0">
                <a:solidFill>
                  <a:schemeClr val="bg1"/>
                </a:solidFill>
              </a:endParaRPr>
            </a:p>
          </p:txBody>
        </p:sp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64909" y="3467476"/>
              <a:ext cx="2858115" cy="2283619"/>
            </a:xfrm>
            <a:prstGeom prst="rect">
              <a:avLst/>
            </a:prstGeom>
          </p:spPr>
        </p:pic>
      </p:grpSp>
      <p:grpSp>
        <p:nvGrpSpPr>
          <p:cNvPr id="34" name="Группа 33"/>
          <p:cNvGrpSpPr/>
          <p:nvPr/>
        </p:nvGrpSpPr>
        <p:grpSpPr>
          <a:xfrm>
            <a:off x="12659048" y="8002800"/>
            <a:ext cx="5637758" cy="3413875"/>
            <a:chOff x="12659048" y="8002800"/>
            <a:chExt cx="5637758" cy="3413875"/>
          </a:xfrm>
        </p:grpSpPr>
        <p:sp>
          <p:nvSpPr>
            <p:cNvPr id="13" name="TextBox 12"/>
            <p:cNvSpPr txBox="1"/>
            <p:nvPr/>
          </p:nvSpPr>
          <p:spPr>
            <a:xfrm>
              <a:off x="12659048" y="10585678"/>
              <a:ext cx="56377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en-US" sz="4800" dirty="0" smtClean="0">
                  <a:solidFill>
                    <a:schemeClr val="bg1"/>
                  </a:solidFill>
                </a:rPr>
                <a:t>Sales prediction</a:t>
              </a:r>
              <a:endParaRPr lang="ru-RU" sz="4800" dirty="0">
                <a:solidFill>
                  <a:schemeClr val="bg1"/>
                </a:solidFill>
              </a:endParaRPr>
            </a:p>
          </p:txBody>
        </p:sp>
        <p:pic>
          <p:nvPicPr>
            <p:cNvPr id="27" name="Рисунок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093016" y="8002800"/>
              <a:ext cx="2769822" cy="2122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172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ик 34"/>
          <p:cNvSpPr/>
          <p:nvPr/>
        </p:nvSpPr>
        <p:spPr>
          <a:xfrm>
            <a:off x="-20941" y="-206477"/>
            <a:ext cx="24659303" cy="13922477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6" name="Заголовок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11429805" cy="15113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Gradient boosting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147454" y="8992329"/>
            <a:ext cx="1471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Loss</a:t>
            </a:r>
            <a:endParaRPr lang="ru-RU" sz="48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30771" y="5592935"/>
            <a:ext cx="632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9425415" y="6291241"/>
            <a:ext cx="1093836" cy="1216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8000" dirty="0" smtClean="0">
                <a:solidFill>
                  <a:schemeClr val="bg1"/>
                </a:solidFill>
                <a:latin typeface="+mj-lt"/>
              </a:rPr>
              <a:t>…</a:t>
            </a:r>
            <a:endParaRPr lang="ru-RU" sz="8000" dirty="0" smtClean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8" name="Группа 187"/>
          <p:cNvGrpSpPr/>
          <p:nvPr/>
        </p:nvGrpSpPr>
        <p:grpSpPr>
          <a:xfrm>
            <a:off x="1300659" y="5068893"/>
            <a:ext cx="2194299" cy="2293858"/>
            <a:chOff x="1439807" y="5068893"/>
            <a:chExt cx="2194299" cy="2293858"/>
          </a:xfrm>
        </p:grpSpPr>
        <p:cxnSp>
          <p:nvCxnSpPr>
            <p:cNvPr id="117" name="Прямая соединительная линия 116"/>
            <p:cNvCxnSpPr/>
            <p:nvPr/>
          </p:nvCxnSpPr>
          <p:spPr>
            <a:xfrm flipV="1">
              <a:off x="2119646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/>
            <p:cNvCxnSpPr/>
            <p:nvPr/>
          </p:nvCxnSpPr>
          <p:spPr>
            <a:xfrm flipH="1" flipV="1">
              <a:off x="2814795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единительная линия 119"/>
            <p:cNvCxnSpPr/>
            <p:nvPr/>
          </p:nvCxnSpPr>
          <p:spPr>
            <a:xfrm flipV="1">
              <a:off x="1660428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21"/>
            <p:cNvCxnSpPr/>
            <p:nvPr/>
          </p:nvCxnSpPr>
          <p:spPr>
            <a:xfrm flipH="1" flipV="1">
              <a:off x="2111957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Овал 123"/>
            <p:cNvSpPr/>
            <p:nvPr/>
          </p:nvSpPr>
          <p:spPr>
            <a:xfrm rot="16200000" flipH="1">
              <a:off x="1439807" y="6957696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25" name="Овал 124"/>
            <p:cNvSpPr/>
            <p:nvPr/>
          </p:nvSpPr>
          <p:spPr>
            <a:xfrm rot="16200000" flipH="1">
              <a:off x="2258303" y="6966751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27" name="Овал 126"/>
            <p:cNvSpPr/>
            <p:nvPr/>
          </p:nvSpPr>
          <p:spPr>
            <a:xfrm rot="16200000" flipH="1">
              <a:off x="2524300" y="5068893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28" name="Овал 127"/>
            <p:cNvSpPr/>
            <p:nvPr/>
          </p:nvSpPr>
          <p:spPr>
            <a:xfrm rot="16200000" flipH="1">
              <a:off x="3238106" y="6186239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29" name="Овал 128"/>
            <p:cNvSpPr/>
            <p:nvPr/>
          </p:nvSpPr>
          <p:spPr>
            <a:xfrm rot="16200000" flipH="1">
              <a:off x="1875763" y="6186239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91" name="Группа 190"/>
          <p:cNvGrpSpPr/>
          <p:nvPr/>
        </p:nvGrpSpPr>
        <p:grpSpPr>
          <a:xfrm>
            <a:off x="8967641" y="5068893"/>
            <a:ext cx="2644550" cy="2293858"/>
            <a:chOff x="8967641" y="5068893"/>
            <a:chExt cx="2644550" cy="2293858"/>
          </a:xfrm>
        </p:grpSpPr>
        <p:cxnSp>
          <p:nvCxnSpPr>
            <p:cNvPr id="166" name="Прямая соединительная линия 165"/>
            <p:cNvCxnSpPr/>
            <p:nvPr/>
          </p:nvCxnSpPr>
          <p:spPr>
            <a:xfrm flipV="1">
              <a:off x="9647480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>
            <a:xfrm flipH="1" flipV="1">
              <a:off x="10342629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>
            <a:xfrm flipH="1" flipV="1">
              <a:off x="11017485" y="6552726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>
            <a:xfrm flipV="1">
              <a:off x="9188262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>
            <a:xfrm flipV="1">
              <a:off x="10554334" y="6561698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>
            <a:xfrm flipH="1" flipV="1">
              <a:off x="9639791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Овал 171"/>
            <p:cNvSpPr/>
            <p:nvPr/>
          </p:nvSpPr>
          <p:spPr>
            <a:xfrm rot="16200000" flipH="1">
              <a:off x="10356802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3" name="Овал 172"/>
            <p:cNvSpPr/>
            <p:nvPr/>
          </p:nvSpPr>
          <p:spPr>
            <a:xfrm rot="16200000" flipH="1">
              <a:off x="8967641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4" name="Овал 173"/>
            <p:cNvSpPr/>
            <p:nvPr/>
          </p:nvSpPr>
          <p:spPr>
            <a:xfrm rot="16200000" flipH="1">
              <a:off x="9786137" y="6966751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5" name="Овал 174"/>
            <p:cNvSpPr/>
            <p:nvPr/>
          </p:nvSpPr>
          <p:spPr>
            <a:xfrm rot="16200000" flipH="1">
              <a:off x="11216191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6" name="Овал 175"/>
            <p:cNvSpPr/>
            <p:nvPr/>
          </p:nvSpPr>
          <p:spPr>
            <a:xfrm rot="16200000" flipH="1">
              <a:off x="10052134" y="5068893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7" name="Овал 176"/>
            <p:cNvSpPr/>
            <p:nvPr/>
          </p:nvSpPr>
          <p:spPr>
            <a:xfrm rot="16200000" flipH="1">
              <a:off x="10765940" y="6186239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8" name="Овал 177"/>
            <p:cNvSpPr/>
            <p:nvPr/>
          </p:nvSpPr>
          <p:spPr>
            <a:xfrm rot="16200000" flipH="1">
              <a:off x="9403597" y="6186239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89" name="Группа 188"/>
          <p:cNvGrpSpPr/>
          <p:nvPr/>
        </p:nvGrpSpPr>
        <p:grpSpPr>
          <a:xfrm>
            <a:off x="6243355" y="5068893"/>
            <a:ext cx="2194299" cy="2293858"/>
            <a:chOff x="6243355" y="5068893"/>
            <a:chExt cx="2194299" cy="2293858"/>
          </a:xfrm>
        </p:grpSpPr>
        <p:cxnSp>
          <p:nvCxnSpPr>
            <p:cNvPr id="179" name="Прямая соединительная линия 178"/>
            <p:cNvCxnSpPr/>
            <p:nvPr/>
          </p:nvCxnSpPr>
          <p:spPr>
            <a:xfrm flipV="1">
              <a:off x="6923194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Прямая соединительная линия 179"/>
            <p:cNvCxnSpPr/>
            <p:nvPr/>
          </p:nvCxnSpPr>
          <p:spPr>
            <a:xfrm flipH="1" flipV="1">
              <a:off x="7618343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Прямая соединительная линия 180"/>
            <p:cNvCxnSpPr/>
            <p:nvPr/>
          </p:nvCxnSpPr>
          <p:spPr>
            <a:xfrm flipV="1">
              <a:off x="6463976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Прямая соединительная линия 181"/>
            <p:cNvCxnSpPr/>
            <p:nvPr/>
          </p:nvCxnSpPr>
          <p:spPr>
            <a:xfrm flipH="1" flipV="1">
              <a:off x="6915505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Овал 182"/>
            <p:cNvSpPr/>
            <p:nvPr/>
          </p:nvSpPr>
          <p:spPr>
            <a:xfrm rot="16200000" flipH="1">
              <a:off x="6243355" y="6957696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84" name="Овал 183"/>
            <p:cNvSpPr/>
            <p:nvPr/>
          </p:nvSpPr>
          <p:spPr>
            <a:xfrm rot="16200000" flipH="1">
              <a:off x="7061851" y="6966751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85" name="Овал 184"/>
            <p:cNvSpPr/>
            <p:nvPr/>
          </p:nvSpPr>
          <p:spPr>
            <a:xfrm rot="16200000" flipH="1">
              <a:off x="7327848" y="5068893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86" name="Овал 185"/>
            <p:cNvSpPr/>
            <p:nvPr/>
          </p:nvSpPr>
          <p:spPr>
            <a:xfrm rot="16200000" flipH="1">
              <a:off x="8041654" y="6186239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87" name="Овал 186"/>
            <p:cNvSpPr/>
            <p:nvPr/>
          </p:nvSpPr>
          <p:spPr>
            <a:xfrm rot="16200000" flipH="1">
              <a:off x="6679311" y="6186239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5721653" y="5592935"/>
            <a:ext cx="632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193" name="Группа 192"/>
          <p:cNvGrpSpPr/>
          <p:nvPr/>
        </p:nvGrpSpPr>
        <p:grpSpPr>
          <a:xfrm>
            <a:off x="16158523" y="5068893"/>
            <a:ext cx="2644550" cy="2293858"/>
            <a:chOff x="8967641" y="5068893"/>
            <a:chExt cx="2644550" cy="2293858"/>
          </a:xfrm>
        </p:grpSpPr>
        <p:cxnSp>
          <p:nvCxnSpPr>
            <p:cNvPr id="194" name="Прямая соединительная линия 193"/>
            <p:cNvCxnSpPr/>
            <p:nvPr/>
          </p:nvCxnSpPr>
          <p:spPr>
            <a:xfrm flipV="1">
              <a:off x="9647480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единительная линия 194"/>
            <p:cNvCxnSpPr/>
            <p:nvPr/>
          </p:nvCxnSpPr>
          <p:spPr>
            <a:xfrm flipH="1" flipV="1">
              <a:off x="10342629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Прямая соединительная линия 195"/>
            <p:cNvCxnSpPr/>
            <p:nvPr/>
          </p:nvCxnSpPr>
          <p:spPr>
            <a:xfrm flipH="1" flipV="1">
              <a:off x="11017485" y="6552726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Прямая соединительная линия 196"/>
            <p:cNvCxnSpPr/>
            <p:nvPr/>
          </p:nvCxnSpPr>
          <p:spPr>
            <a:xfrm flipV="1">
              <a:off x="9188262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Прямая соединительная линия 197"/>
            <p:cNvCxnSpPr/>
            <p:nvPr/>
          </p:nvCxnSpPr>
          <p:spPr>
            <a:xfrm flipV="1">
              <a:off x="10554334" y="6561698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Прямая соединительная линия 198"/>
            <p:cNvCxnSpPr/>
            <p:nvPr/>
          </p:nvCxnSpPr>
          <p:spPr>
            <a:xfrm flipH="1" flipV="1">
              <a:off x="9639791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Овал 199"/>
            <p:cNvSpPr/>
            <p:nvPr/>
          </p:nvSpPr>
          <p:spPr>
            <a:xfrm rot="16200000" flipH="1">
              <a:off x="10356802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01" name="Овал 200"/>
            <p:cNvSpPr/>
            <p:nvPr/>
          </p:nvSpPr>
          <p:spPr>
            <a:xfrm rot="16200000" flipH="1">
              <a:off x="8967641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02" name="Овал 201"/>
            <p:cNvSpPr/>
            <p:nvPr/>
          </p:nvSpPr>
          <p:spPr>
            <a:xfrm rot="16200000" flipH="1">
              <a:off x="9786137" y="6966751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03" name="Овал 202"/>
            <p:cNvSpPr/>
            <p:nvPr/>
          </p:nvSpPr>
          <p:spPr>
            <a:xfrm rot="16200000" flipH="1">
              <a:off x="11216191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04" name="Овал 203"/>
            <p:cNvSpPr/>
            <p:nvPr/>
          </p:nvSpPr>
          <p:spPr>
            <a:xfrm rot="16200000" flipH="1">
              <a:off x="10052134" y="5068893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05" name="Овал 204"/>
            <p:cNvSpPr/>
            <p:nvPr/>
          </p:nvSpPr>
          <p:spPr>
            <a:xfrm rot="16200000" flipH="1">
              <a:off x="10765940" y="6186239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06" name="Овал 205"/>
            <p:cNvSpPr/>
            <p:nvPr/>
          </p:nvSpPr>
          <p:spPr>
            <a:xfrm rot="16200000" flipH="1">
              <a:off x="9403597" y="6186239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07" name="Группа 206"/>
          <p:cNvGrpSpPr/>
          <p:nvPr/>
        </p:nvGrpSpPr>
        <p:grpSpPr>
          <a:xfrm>
            <a:off x="13434237" y="5068893"/>
            <a:ext cx="2194299" cy="2293858"/>
            <a:chOff x="6243355" y="5068893"/>
            <a:chExt cx="2194299" cy="2293858"/>
          </a:xfrm>
        </p:grpSpPr>
        <p:cxnSp>
          <p:nvCxnSpPr>
            <p:cNvPr id="208" name="Прямая соединительная линия 207"/>
            <p:cNvCxnSpPr/>
            <p:nvPr/>
          </p:nvCxnSpPr>
          <p:spPr>
            <a:xfrm flipV="1">
              <a:off x="6923194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Прямая соединительная линия 208"/>
            <p:cNvCxnSpPr/>
            <p:nvPr/>
          </p:nvCxnSpPr>
          <p:spPr>
            <a:xfrm flipH="1" flipV="1">
              <a:off x="7618343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Прямая соединительная линия 209"/>
            <p:cNvCxnSpPr/>
            <p:nvPr/>
          </p:nvCxnSpPr>
          <p:spPr>
            <a:xfrm flipV="1">
              <a:off x="6463976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Прямая соединительная линия 210"/>
            <p:cNvCxnSpPr/>
            <p:nvPr/>
          </p:nvCxnSpPr>
          <p:spPr>
            <a:xfrm flipH="1" flipV="1">
              <a:off x="6915505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Овал 211"/>
            <p:cNvSpPr/>
            <p:nvPr/>
          </p:nvSpPr>
          <p:spPr>
            <a:xfrm rot="16200000" flipH="1">
              <a:off x="6243355" y="6957696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13" name="Овал 212"/>
            <p:cNvSpPr/>
            <p:nvPr/>
          </p:nvSpPr>
          <p:spPr>
            <a:xfrm rot="16200000" flipH="1">
              <a:off x="7061851" y="6966751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14" name="Овал 213"/>
            <p:cNvSpPr/>
            <p:nvPr/>
          </p:nvSpPr>
          <p:spPr>
            <a:xfrm rot="16200000" flipH="1">
              <a:off x="7327848" y="5068893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15" name="Овал 214"/>
            <p:cNvSpPr/>
            <p:nvPr/>
          </p:nvSpPr>
          <p:spPr>
            <a:xfrm rot="16200000" flipH="1">
              <a:off x="8041654" y="6186239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16" name="Овал 215"/>
            <p:cNvSpPr/>
            <p:nvPr/>
          </p:nvSpPr>
          <p:spPr>
            <a:xfrm rot="16200000" flipH="1">
              <a:off x="6679311" y="6186239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20396293" y="5592935"/>
            <a:ext cx="632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218" name="Группа 217"/>
          <p:cNvGrpSpPr/>
          <p:nvPr/>
        </p:nvGrpSpPr>
        <p:grpSpPr>
          <a:xfrm>
            <a:off x="20833163" y="5068893"/>
            <a:ext cx="2644550" cy="2293858"/>
            <a:chOff x="8967641" y="5068893"/>
            <a:chExt cx="2644550" cy="2293858"/>
          </a:xfrm>
        </p:grpSpPr>
        <p:cxnSp>
          <p:nvCxnSpPr>
            <p:cNvPr id="219" name="Прямая соединительная линия 218"/>
            <p:cNvCxnSpPr/>
            <p:nvPr/>
          </p:nvCxnSpPr>
          <p:spPr>
            <a:xfrm flipV="1">
              <a:off x="9647480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Прямая соединительная линия 219"/>
            <p:cNvCxnSpPr/>
            <p:nvPr/>
          </p:nvCxnSpPr>
          <p:spPr>
            <a:xfrm flipH="1" flipV="1">
              <a:off x="10342629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Прямая соединительная линия 220"/>
            <p:cNvCxnSpPr/>
            <p:nvPr/>
          </p:nvCxnSpPr>
          <p:spPr>
            <a:xfrm flipH="1" flipV="1">
              <a:off x="11017485" y="6552726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Прямая соединительная линия 221"/>
            <p:cNvCxnSpPr/>
            <p:nvPr/>
          </p:nvCxnSpPr>
          <p:spPr>
            <a:xfrm flipV="1">
              <a:off x="9188262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Прямая соединительная линия 222"/>
            <p:cNvCxnSpPr/>
            <p:nvPr/>
          </p:nvCxnSpPr>
          <p:spPr>
            <a:xfrm flipV="1">
              <a:off x="10554334" y="6561698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Прямая соединительная линия 223"/>
            <p:cNvCxnSpPr/>
            <p:nvPr/>
          </p:nvCxnSpPr>
          <p:spPr>
            <a:xfrm flipH="1" flipV="1">
              <a:off x="9639791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Овал 224"/>
            <p:cNvSpPr/>
            <p:nvPr/>
          </p:nvSpPr>
          <p:spPr>
            <a:xfrm rot="16200000" flipH="1">
              <a:off x="10356802" y="6957696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26" name="Овал 225"/>
            <p:cNvSpPr/>
            <p:nvPr/>
          </p:nvSpPr>
          <p:spPr>
            <a:xfrm rot="16200000" flipH="1">
              <a:off x="8967641" y="6957696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27" name="Овал 226"/>
            <p:cNvSpPr/>
            <p:nvPr/>
          </p:nvSpPr>
          <p:spPr>
            <a:xfrm rot="16200000" flipH="1">
              <a:off x="9786137" y="6966751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28" name="Овал 227"/>
            <p:cNvSpPr/>
            <p:nvPr/>
          </p:nvSpPr>
          <p:spPr>
            <a:xfrm rot="16200000" flipH="1">
              <a:off x="11216191" y="6957696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29" name="Овал 228"/>
            <p:cNvSpPr/>
            <p:nvPr/>
          </p:nvSpPr>
          <p:spPr>
            <a:xfrm rot="16200000" flipH="1">
              <a:off x="10052134" y="5068893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30" name="Овал 229"/>
            <p:cNvSpPr/>
            <p:nvPr/>
          </p:nvSpPr>
          <p:spPr>
            <a:xfrm rot="16200000" flipH="1">
              <a:off x="10765940" y="6186239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31" name="Овал 230"/>
            <p:cNvSpPr/>
            <p:nvPr/>
          </p:nvSpPr>
          <p:spPr>
            <a:xfrm rot="16200000" flipH="1">
              <a:off x="9403597" y="6186239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32" name="TextBox 231"/>
          <p:cNvSpPr txBox="1"/>
          <p:nvPr/>
        </p:nvSpPr>
        <p:spPr>
          <a:xfrm>
            <a:off x="18550159" y="5592935"/>
            <a:ext cx="632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39" name="Прямоугольник 238"/>
          <p:cNvSpPr/>
          <p:nvPr/>
        </p:nvSpPr>
        <p:spPr>
          <a:xfrm flipV="1">
            <a:off x="1213573" y="8555005"/>
            <a:ext cx="2965320" cy="413691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41" name="Прямоугольник 240"/>
          <p:cNvSpPr/>
          <p:nvPr/>
        </p:nvSpPr>
        <p:spPr>
          <a:xfrm flipV="1">
            <a:off x="6404417" y="8555006"/>
            <a:ext cx="2352389" cy="413691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42" name="Прямоугольник 241"/>
          <p:cNvSpPr/>
          <p:nvPr/>
        </p:nvSpPr>
        <p:spPr>
          <a:xfrm flipV="1">
            <a:off x="13607064" y="8555006"/>
            <a:ext cx="2352389" cy="413691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43" name="Прямоугольник 242"/>
          <p:cNvSpPr/>
          <p:nvPr/>
        </p:nvSpPr>
        <p:spPr>
          <a:xfrm flipV="1">
            <a:off x="13607064" y="8555005"/>
            <a:ext cx="148693" cy="413691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38" name="Прямоугольник 237"/>
          <p:cNvSpPr/>
          <p:nvPr/>
        </p:nvSpPr>
        <p:spPr>
          <a:xfrm flipV="1">
            <a:off x="13598296" y="8555006"/>
            <a:ext cx="3081818" cy="41369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37" name="Прямоугольник 236"/>
          <p:cNvSpPr/>
          <p:nvPr/>
        </p:nvSpPr>
        <p:spPr>
          <a:xfrm flipV="1">
            <a:off x="6404417" y="8555006"/>
            <a:ext cx="3081818" cy="41369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42" name="Прямоугольник 141"/>
          <p:cNvSpPr/>
          <p:nvPr/>
        </p:nvSpPr>
        <p:spPr>
          <a:xfrm flipV="1">
            <a:off x="1211887" y="8555006"/>
            <a:ext cx="3081818" cy="41369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6327704" y="8992329"/>
            <a:ext cx="1471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Loss</a:t>
            </a:r>
            <a:endParaRPr lang="ru-RU" sz="4800" dirty="0" smtClean="0">
              <a:solidFill>
                <a:schemeClr val="bg1"/>
              </a:solidFill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13518348" y="8992329"/>
            <a:ext cx="1471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Loss</a:t>
            </a:r>
            <a:endParaRPr lang="ru-RU" sz="4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28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xit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6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" grpId="0"/>
      <p:bldP spid="133" grpId="0"/>
      <p:bldP spid="192" grpId="0"/>
      <p:bldP spid="217" grpId="0"/>
      <p:bldP spid="232" grpId="0"/>
      <p:bldP spid="239" grpId="0" animBg="1"/>
      <p:bldP spid="241" grpId="0" animBg="1"/>
      <p:bldP spid="242" grpId="0" animBg="1"/>
      <p:bldP spid="242" grpId="1" animBg="1"/>
      <p:bldP spid="243" grpId="0" animBg="1"/>
      <p:bldP spid="238" grpId="0" animBg="1"/>
      <p:bldP spid="237" grpId="0" animBg="1"/>
      <p:bldP spid="142" grpId="0" animBg="1"/>
      <p:bldP spid="244" grpId="0"/>
      <p:bldP spid="2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Numerical features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37" name="Группа 36"/>
          <p:cNvGrpSpPr/>
          <p:nvPr/>
        </p:nvGrpSpPr>
        <p:grpSpPr>
          <a:xfrm rot="16200000">
            <a:off x="11856367" y="5298406"/>
            <a:ext cx="3293268" cy="4255046"/>
            <a:chOff x="7698337" y="672409"/>
            <a:chExt cx="8779384" cy="7484648"/>
          </a:xfrm>
        </p:grpSpPr>
        <p:cxnSp>
          <p:nvCxnSpPr>
            <p:cNvPr id="41" name="Прямая соединительная линия 40"/>
            <p:cNvCxnSpPr/>
            <p:nvPr/>
          </p:nvCxnSpPr>
          <p:spPr>
            <a:xfrm rot="5400000" flipV="1">
              <a:off x="10672167" y="2313806"/>
              <a:ext cx="7446951" cy="4164157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rot="5400000">
              <a:off x="6286249" y="2199384"/>
              <a:ext cx="7369761" cy="4545586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Овал 38"/>
          <p:cNvSpPr/>
          <p:nvPr/>
        </p:nvSpPr>
        <p:spPr>
          <a:xfrm rot="16200000" flipH="1">
            <a:off x="15563376" y="5285312"/>
            <a:ext cx="737772" cy="73777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 rot="16200000" flipH="1">
            <a:off x="15563376" y="8831734"/>
            <a:ext cx="737772" cy="73777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559206" y="6832170"/>
            <a:ext cx="6649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Salary &gt; 30 000</a:t>
            </a:r>
            <a:endParaRPr lang="ru-RU" sz="4800" dirty="0"/>
          </a:p>
        </p:txBody>
      </p:sp>
      <p:sp>
        <p:nvSpPr>
          <p:cNvPr id="35" name="TextBox 34"/>
          <p:cNvSpPr txBox="1"/>
          <p:nvPr/>
        </p:nvSpPr>
        <p:spPr>
          <a:xfrm>
            <a:off x="16657545" y="5132065"/>
            <a:ext cx="4731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Yes</a:t>
            </a:r>
            <a:endParaRPr lang="ru-RU" sz="48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6508907" y="8666459"/>
            <a:ext cx="621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No</a:t>
            </a:r>
            <a:endParaRPr lang="ru-RU" sz="4800" dirty="0" smtClean="0"/>
          </a:p>
        </p:txBody>
      </p:sp>
      <p:sp>
        <p:nvSpPr>
          <p:cNvPr id="32" name="Овал 31"/>
          <p:cNvSpPr/>
          <p:nvPr/>
        </p:nvSpPr>
        <p:spPr>
          <a:xfrm rot="16200000" flipH="1">
            <a:off x="11000731" y="6936237"/>
            <a:ext cx="763309" cy="763309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1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35" grpId="0"/>
      <p:bldP spid="43" grpId="0"/>
    </p:bldLst>
  </p:timing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101595</TotalTime>
  <Words>550</Words>
  <Application>Microsoft Office PowerPoint</Application>
  <PresentationFormat>Произвольный</PresentationFormat>
  <Paragraphs>189</Paragraphs>
  <Slides>20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9" baseType="lpstr">
      <vt:lpstr>Arial</vt:lpstr>
      <vt:lpstr>Calibri</vt:lpstr>
      <vt:lpstr>Impact</vt:lpstr>
      <vt:lpstr>Raleway</vt:lpstr>
      <vt:lpstr>Yandex Sans Text</vt:lpstr>
      <vt:lpstr>Yandex Sans Text Light</vt:lpstr>
      <vt:lpstr>Yandex Sans Text Regular</vt:lpstr>
      <vt:lpstr>Yandex Sans Text Thin</vt:lpstr>
      <vt:lpstr>Yandex_show_2016</vt:lpstr>
      <vt:lpstr>Prepare for the Gradient Boosting tutorial</vt:lpstr>
      <vt:lpstr>Презентация PowerPoint</vt:lpstr>
      <vt:lpstr>Презентация PowerPoint</vt:lpstr>
      <vt:lpstr>Презентация PowerPoint</vt:lpstr>
      <vt:lpstr>Plan</vt:lpstr>
      <vt:lpstr>Gradient Boosting</vt:lpstr>
      <vt:lpstr>Applications</vt:lpstr>
      <vt:lpstr>Gradient boosting</vt:lpstr>
      <vt:lpstr>Numerical features</vt:lpstr>
      <vt:lpstr>Categorical features</vt:lpstr>
      <vt:lpstr>CatBoost advantages </vt:lpstr>
      <vt:lpstr>Algorithm comparison</vt:lpstr>
      <vt:lpstr>Speed</vt:lpstr>
      <vt:lpstr>CPU: Comparison with other libraries</vt:lpstr>
      <vt:lpstr>GPU: Comparison with other libraries</vt:lpstr>
      <vt:lpstr>CPU vs GPU</vt:lpstr>
      <vt:lpstr>Prediction time</vt:lpstr>
      <vt:lpstr>Tutorial data</vt:lpstr>
      <vt:lpstr>Coming soon</vt:lpstr>
      <vt:lpstr>Презентация PowerPoint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Anna Veronika Dorogush</cp:lastModifiedBy>
  <cp:revision>1559</cp:revision>
  <dcterms:created xsi:type="dcterms:W3CDTF">2014-09-09T08:22:07Z</dcterms:created>
  <dcterms:modified xsi:type="dcterms:W3CDTF">2019-05-02T23:38:24Z</dcterms:modified>
  <cp:category>presentation technology</cp:category>
</cp:coreProperties>
</file>