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9" r:id="rId3"/>
    <p:sldId id="258" r:id="rId4"/>
    <p:sldId id="263" r:id="rId5"/>
    <p:sldId id="266" r:id="rId6"/>
    <p:sldId id="262" r:id="rId7"/>
    <p:sldId id="260" r:id="rId8"/>
    <p:sldId id="256" r:id="rId9"/>
    <p:sldId id="261" r:id="rId10"/>
    <p:sldId id="265" r:id="rId11"/>
    <p:sldId id="276" r:id="rId12"/>
    <p:sldId id="291" r:id="rId13"/>
    <p:sldId id="272" r:id="rId14"/>
    <p:sldId id="278" r:id="rId15"/>
    <p:sldId id="267" r:id="rId16"/>
    <p:sldId id="269" r:id="rId17"/>
    <p:sldId id="270" r:id="rId18"/>
    <p:sldId id="314" r:id="rId19"/>
    <p:sldId id="316" r:id="rId20"/>
    <p:sldId id="317" r:id="rId21"/>
    <p:sldId id="318" r:id="rId22"/>
    <p:sldId id="273" r:id="rId23"/>
    <p:sldId id="290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2" r:id="rId36"/>
    <p:sldId id="274" r:id="rId37"/>
    <p:sldId id="338" r:id="rId38"/>
    <p:sldId id="335" r:id="rId39"/>
    <p:sldId id="336" r:id="rId40"/>
    <p:sldId id="342" r:id="rId41"/>
    <p:sldId id="343" r:id="rId42"/>
    <p:sldId id="275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2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5C2EA-C83E-4076-98CA-D9460BF220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E7BAE-756F-4148-86DD-4C8BA89A79F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AD31-DCFD-41EC-8B86-9A62EA546E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D3F6-DAD5-447A-83DA-983931662E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AD31-DCFD-41EC-8B86-9A62EA546E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D3F6-DAD5-447A-83DA-983931662E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AD31-DCFD-41EC-8B86-9A62EA546E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D3F6-DAD5-447A-83DA-983931662E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AD31-DCFD-41EC-8B86-9A62EA546E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D3F6-DAD5-447A-83DA-983931662E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AD31-DCFD-41EC-8B86-9A62EA546E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D3F6-DAD5-447A-83DA-983931662E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AD31-DCFD-41EC-8B86-9A62EA546E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D3F6-DAD5-447A-83DA-983931662E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AD31-DCFD-41EC-8B86-9A62EA546E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D3F6-DAD5-447A-83DA-983931662E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AD31-DCFD-41EC-8B86-9A62EA546E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D3F6-DAD5-447A-83DA-983931662E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AD31-DCFD-41EC-8B86-9A62EA546E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D3F6-DAD5-447A-83DA-983931662E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AD31-DCFD-41EC-8B86-9A62EA546E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D3F6-DAD5-447A-83DA-983931662E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AD31-DCFD-41EC-8B86-9A62EA546E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D3F6-DAD5-447A-83DA-983931662E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CAD31-DCFD-41EC-8B86-9A62EA546E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6D3F6-DAD5-447A-83DA-983931662EE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b="1" dirty="0" smtClean="0"/>
              <a:t>树状数组</a:t>
            </a:r>
            <a:endParaRPr lang="zh-CN" altLang="en-US" sz="8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88641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前缀和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308668" y="1007857"/>
          <a:ext cx="97200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000"/>
                <a:gridCol w="1944000"/>
                <a:gridCol w="1944000"/>
                <a:gridCol w="1944000"/>
                <a:gridCol w="194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/>
                        <a:t>十进制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/>
                        <a:t>原码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/>
                        <a:t>反码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/>
                        <a:t>补码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K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0000 0001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0000 0001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0000 0001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2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0000 0010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0000 0010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0000 0010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3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0000 0011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0000 0011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0000 0011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4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0000 0100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0000 0100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0000 0100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2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5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0000 0101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0000 0101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0000 0101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6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0000 0110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0000 0110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0000 0110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7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0000 0111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0000 0111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0000 0111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8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0000 1000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0000 1000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0000 1000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3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16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0001</a:t>
                      </a:r>
                      <a:r>
                        <a:rPr lang="en-US" altLang="zh-CN" sz="2800" b="1" baseline="0" dirty="0" smtClean="0"/>
                        <a:t> 0000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0000 1000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0000</a:t>
                      </a:r>
                      <a:r>
                        <a:rPr lang="en-US" altLang="zh-CN" sz="2800" b="1" baseline="0" dirty="0" smtClean="0"/>
                        <a:t> 1000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4</a:t>
                      </a:r>
                      <a:endParaRPr lang="zh-CN" altLang="en-U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562066" y="423082"/>
            <a:ext cx="4790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正数的</a:t>
            </a:r>
            <a:r>
              <a:rPr lang="en-US" altLang="zh-CN" sz="3200" b="1" dirty="0" smtClean="0"/>
              <a:t>8</a:t>
            </a:r>
            <a:r>
              <a:rPr lang="zh-CN" altLang="en-US" sz="3200" b="1" dirty="0" smtClean="0"/>
              <a:t>位二进制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3211" y="185922"/>
            <a:ext cx="10183677" cy="532798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900746" y="568611"/>
            <a:ext cx="1191493" cy="4012758"/>
            <a:chOff x="887098" y="1155463"/>
            <a:chExt cx="1191493" cy="4012758"/>
          </a:xfrm>
        </p:grpSpPr>
        <p:grpSp>
          <p:nvGrpSpPr>
            <p:cNvPr id="4" name="组合 3"/>
            <p:cNvGrpSpPr/>
            <p:nvPr/>
          </p:nvGrpSpPr>
          <p:grpSpPr>
            <a:xfrm>
              <a:off x="887098" y="2175493"/>
              <a:ext cx="1191493" cy="2992728"/>
              <a:chOff x="678246" y="1364686"/>
              <a:chExt cx="914399" cy="3409959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678246" y="4108344"/>
                <a:ext cx="914399" cy="666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/>
                  <a:t>0</a:t>
                </a:r>
                <a:r>
                  <a:rPr lang="zh-CN" altLang="en-US" sz="3200" b="1" dirty="0" smtClean="0"/>
                  <a:t>层：</a:t>
                </a:r>
                <a:endParaRPr lang="zh-CN" altLang="en-US" sz="3200" b="1" dirty="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678246" y="3343966"/>
                <a:ext cx="914399" cy="666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 smtClean="0"/>
                  <a:t>1</a:t>
                </a:r>
                <a:r>
                  <a:rPr lang="zh-CN" altLang="en-US" sz="3200" b="1" dirty="0" smtClean="0"/>
                  <a:t>层：</a:t>
                </a:r>
                <a:endParaRPr lang="zh-CN" altLang="en-US" sz="3200" b="1" dirty="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678246" y="2468647"/>
                <a:ext cx="914399" cy="666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/>
                  <a:t>2</a:t>
                </a:r>
                <a:r>
                  <a:rPr lang="zh-CN" altLang="en-US" sz="3200" b="1" dirty="0" smtClean="0"/>
                  <a:t>层：</a:t>
                </a:r>
                <a:endParaRPr lang="zh-CN" altLang="en-US" sz="3200" b="1" dirty="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678246" y="1364686"/>
                <a:ext cx="914399" cy="666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/>
                  <a:t>3</a:t>
                </a:r>
                <a:r>
                  <a:rPr lang="zh-CN" altLang="en-US" sz="3200" b="1" dirty="0" smtClean="0"/>
                  <a:t>层：</a:t>
                </a:r>
                <a:endParaRPr lang="zh-CN" altLang="en-US" sz="3200" b="1" dirty="0"/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887098" y="1155463"/>
              <a:ext cx="11914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4</a:t>
              </a:r>
              <a:r>
                <a:rPr lang="zh-CN" altLang="en-US" sz="3200" b="1" dirty="0" smtClean="0"/>
                <a:t>层：</a:t>
              </a:r>
              <a:endParaRPr lang="zh-CN" altLang="en-US" sz="3200" b="1"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900746" y="5513904"/>
            <a:ext cx="10522430" cy="64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 smtClean="0"/>
              <a:t>修改</a:t>
            </a:r>
            <a:r>
              <a:rPr lang="en-US" altLang="zh-CN" sz="3200" b="1" dirty="0" smtClean="0"/>
              <a:t>A[7]</a:t>
            </a:r>
            <a:r>
              <a:rPr lang="zh-CN" altLang="en-US" sz="3200" b="1" dirty="0" smtClean="0"/>
              <a:t>，则要修改</a:t>
            </a:r>
            <a:r>
              <a:rPr lang="en-US" altLang="zh-CN" sz="3200" b="1" dirty="0" smtClean="0"/>
              <a:t>S[7]</a:t>
            </a:r>
            <a:r>
              <a:rPr lang="zh-CN" altLang="en-US" sz="3200" b="1" dirty="0" smtClean="0"/>
              <a:t>，</a:t>
            </a:r>
            <a:r>
              <a:rPr lang="en-US" altLang="zh-CN" sz="3200" b="1" dirty="0" smtClean="0"/>
              <a:t>S[8]</a:t>
            </a:r>
            <a:r>
              <a:rPr lang="zh-CN" altLang="en-US" sz="3200" b="1" dirty="0" smtClean="0"/>
              <a:t>，</a:t>
            </a:r>
            <a:r>
              <a:rPr lang="en-US" altLang="zh-CN" sz="3200" b="1" dirty="0" smtClean="0"/>
              <a:t>S[16]</a:t>
            </a:r>
            <a:endParaRPr lang="en-US" altLang="zh-CN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3211" y="185922"/>
            <a:ext cx="10183677" cy="532798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900746" y="568611"/>
            <a:ext cx="1191493" cy="4012758"/>
            <a:chOff x="887098" y="1155463"/>
            <a:chExt cx="1191493" cy="4012758"/>
          </a:xfrm>
        </p:grpSpPr>
        <p:grpSp>
          <p:nvGrpSpPr>
            <p:cNvPr id="4" name="组合 3"/>
            <p:cNvGrpSpPr/>
            <p:nvPr/>
          </p:nvGrpSpPr>
          <p:grpSpPr>
            <a:xfrm>
              <a:off x="887098" y="2175493"/>
              <a:ext cx="1191493" cy="2992728"/>
              <a:chOff x="678246" y="1364686"/>
              <a:chExt cx="914399" cy="3409959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678246" y="4108344"/>
                <a:ext cx="914399" cy="666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/>
                  <a:t>0</a:t>
                </a:r>
                <a:r>
                  <a:rPr lang="zh-CN" altLang="en-US" sz="3200" b="1" dirty="0" smtClean="0"/>
                  <a:t>层：</a:t>
                </a:r>
                <a:endParaRPr lang="zh-CN" altLang="en-US" sz="3200" b="1" dirty="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678246" y="3343966"/>
                <a:ext cx="914399" cy="666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 smtClean="0"/>
                  <a:t>1</a:t>
                </a:r>
                <a:r>
                  <a:rPr lang="zh-CN" altLang="en-US" sz="3200" b="1" dirty="0" smtClean="0"/>
                  <a:t>层：</a:t>
                </a:r>
                <a:endParaRPr lang="zh-CN" altLang="en-US" sz="3200" b="1" dirty="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678246" y="2468647"/>
                <a:ext cx="914399" cy="666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/>
                  <a:t>2</a:t>
                </a:r>
                <a:r>
                  <a:rPr lang="zh-CN" altLang="en-US" sz="3200" b="1" dirty="0" smtClean="0"/>
                  <a:t>层：</a:t>
                </a:r>
                <a:endParaRPr lang="zh-CN" altLang="en-US" sz="3200" b="1" dirty="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678246" y="1364686"/>
                <a:ext cx="914399" cy="666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/>
                  <a:t>3</a:t>
                </a:r>
                <a:r>
                  <a:rPr lang="zh-CN" altLang="en-US" sz="3200" b="1" dirty="0" smtClean="0"/>
                  <a:t>层：</a:t>
                </a:r>
                <a:endParaRPr lang="zh-CN" altLang="en-US" sz="3200" b="1" dirty="0"/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887098" y="1155463"/>
              <a:ext cx="11914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4</a:t>
              </a:r>
              <a:r>
                <a:rPr lang="zh-CN" altLang="en-US" sz="3200" b="1" dirty="0" smtClean="0"/>
                <a:t>层：</a:t>
              </a:r>
              <a:endParaRPr lang="zh-CN" altLang="en-US" sz="3200" b="1"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900746" y="5513904"/>
            <a:ext cx="1052243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 smtClean="0"/>
              <a:t>前缀和</a:t>
            </a:r>
            <a:r>
              <a:rPr lang="en-US" altLang="zh-CN" sz="3200" b="1" dirty="0" smtClean="0"/>
              <a:t>sum[15] = A[1] + … + A[15] = s[15] + s[14] + s[12] + s[8]</a:t>
            </a:r>
            <a:endParaRPr lang="en-US" altLang="zh-CN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308668" y="1007857"/>
          <a:ext cx="9841552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388"/>
                <a:gridCol w="2460388"/>
                <a:gridCol w="2460388"/>
                <a:gridCol w="24603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/>
                        <a:t>十进制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/>
                        <a:t>原码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/>
                        <a:t>反码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/>
                        <a:t>补码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-1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1000 0001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1111 1110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1111 1111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-2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1000 0010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1111 1101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1111 1110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-3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1000 0011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1111 1100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1111 1101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-4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1000 0100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1111 1011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1111</a:t>
                      </a:r>
                      <a:r>
                        <a:rPr lang="en-US" altLang="zh-CN" sz="2800" b="1" baseline="0" dirty="0" smtClean="0"/>
                        <a:t> 1100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-7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1000 0111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1111</a:t>
                      </a:r>
                      <a:r>
                        <a:rPr lang="en-US" altLang="zh-CN" sz="2800" b="1" baseline="0" dirty="0" smtClean="0"/>
                        <a:t> 1000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1111 1001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-8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1000 1000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1111 0111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1111 1000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-12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1000 1100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1111</a:t>
                      </a:r>
                      <a:r>
                        <a:rPr lang="en-US" altLang="zh-CN" sz="2800" b="1" baseline="0" dirty="0" smtClean="0"/>
                        <a:t> 0011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1111</a:t>
                      </a:r>
                      <a:r>
                        <a:rPr lang="en-US" altLang="zh-CN" sz="2800" b="1" baseline="0" dirty="0" smtClean="0"/>
                        <a:t> 0100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-14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1000 1110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1111 0001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1111</a:t>
                      </a:r>
                      <a:r>
                        <a:rPr lang="en-US" altLang="zh-CN" sz="2800" b="1" baseline="0" dirty="0" smtClean="0"/>
                        <a:t> 0010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-15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1001</a:t>
                      </a:r>
                      <a:r>
                        <a:rPr lang="en-US" altLang="zh-CN" sz="2800" b="1" baseline="0" dirty="0" smtClean="0"/>
                        <a:t> 1111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1111 0000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1111 0001</a:t>
                      </a:r>
                      <a:endParaRPr lang="zh-CN" altLang="en-U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562066" y="423082"/>
            <a:ext cx="4790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负数的</a:t>
            </a:r>
            <a:r>
              <a:rPr lang="en-US" altLang="zh-CN" sz="3200" b="1" dirty="0" smtClean="0"/>
              <a:t>8</a:t>
            </a:r>
            <a:r>
              <a:rPr lang="zh-CN" altLang="en-US" sz="3200" b="1" dirty="0" smtClean="0"/>
              <a:t>位二进制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6285" y="658136"/>
            <a:ext cx="9867331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zh-CN" sz="3200" b="1" dirty="0"/>
              <a:t> 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lowbit</a:t>
            </a:r>
            <a:r>
              <a:rPr lang="en-US" altLang="zh-CN" sz="3200" b="1" dirty="0" smtClean="0"/>
              <a:t>(</a:t>
            </a:r>
            <a:r>
              <a:rPr lang="en-US" altLang="zh-CN" sz="3200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zh-CN" sz="3200" b="1" dirty="0" smtClean="0"/>
              <a:t> x</a:t>
            </a:r>
            <a:r>
              <a:rPr lang="en-US" altLang="zh-CN" sz="3200" b="1" dirty="0"/>
              <a:t>)</a:t>
            </a:r>
            <a:r>
              <a:rPr lang="en-US" altLang="zh-CN" sz="3200" b="1" dirty="0">
                <a:solidFill>
                  <a:srgbClr val="FF0000"/>
                </a:solidFill>
              </a:rPr>
              <a:t>  </a:t>
            </a:r>
            <a:r>
              <a:rPr lang="en-US" altLang="zh-CN" sz="3200" b="1" dirty="0"/>
              <a:t>{</a:t>
            </a:r>
            <a:endParaRPr lang="en-US" altLang="zh-CN" sz="3200" b="1" dirty="0"/>
          </a:p>
          <a:p>
            <a:pPr>
              <a:lnSpc>
                <a:spcPct val="120000"/>
              </a:lnSpc>
            </a:pPr>
            <a:r>
              <a:rPr lang="en-US" altLang="zh-CN" sz="3200" b="1" dirty="0"/>
              <a:t>	return x&amp;(-x); </a:t>
            </a:r>
            <a:r>
              <a:rPr lang="en-US" altLang="zh-CN" sz="3200" b="1" dirty="0" smtClean="0"/>
              <a:t>	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//</a:t>
            </a:r>
            <a:r>
              <a:rPr lang="zh-CN" altLang="en-US" sz="3200" b="1" dirty="0">
                <a:solidFill>
                  <a:srgbClr val="FF0000"/>
                </a:solidFill>
              </a:rPr>
              <a:t>二进制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补码与运算，</a:t>
            </a:r>
            <a:r>
              <a:rPr lang="zh-CN" altLang="en-US" sz="3200" b="1" dirty="0">
                <a:solidFill>
                  <a:srgbClr val="FF0000"/>
                </a:solidFill>
              </a:rPr>
              <a:t>一假即假</a:t>
            </a:r>
            <a:endParaRPr lang="en-US" altLang="zh-CN" sz="3200" b="1" dirty="0"/>
          </a:p>
          <a:p>
            <a:pPr>
              <a:lnSpc>
                <a:spcPct val="120000"/>
              </a:lnSpc>
            </a:pPr>
            <a:r>
              <a:rPr lang="en-US" altLang="zh-CN" sz="3200" b="1" dirty="0"/>
              <a:t>} </a:t>
            </a:r>
            <a:endParaRPr lang="en-US" altLang="zh-CN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96285" y="2483892"/>
            <a:ext cx="9867331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/>
              <a:t>x </a:t>
            </a:r>
            <a:r>
              <a:rPr lang="en-US" altLang="zh-CN" sz="3200" b="1" dirty="0"/>
              <a:t>=   </a:t>
            </a:r>
            <a:r>
              <a:rPr lang="en-US" altLang="zh-CN" sz="3200" b="1" dirty="0" smtClean="0"/>
              <a:t>(7)</a:t>
            </a:r>
            <a:r>
              <a:rPr lang="en-US" altLang="zh-CN" sz="2400" b="1" dirty="0" smtClean="0"/>
              <a:t>10</a:t>
            </a:r>
            <a:r>
              <a:rPr lang="en-US" altLang="zh-CN" sz="3200" b="1" dirty="0" smtClean="0"/>
              <a:t> </a:t>
            </a:r>
            <a:r>
              <a:rPr lang="en-US" altLang="zh-CN" sz="3200" b="1" dirty="0"/>
              <a:t>= (0000 </a:t>
            </a:r>
            <a:r>
              <a:rPr lang="en-US" altLang="zh-CN" sz="3200" b="1" dirty="0" smtClean="0"/>
              <a:t>011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</a:t>
            </a:r>
            <a:r>
              <a:rPr lang="en-US" altLang="zh-CN" sz="3200" b="1" dirty="0" smtClean="0"/>
              <a:t>)</a:t>
            </a:r>
            <a:r>
              <a:rPr lang="en-US" altLang="zh-CN" sz="2400" b="1" dirty="0" smtClean="0"/>
              <a:t>2</a:t>
            </a:r>
            <a:endParaRPr lang="en-US" altLang="zh-CN" sz="2400" b="1" dirty="0"/>
          </a:p>
          <a:p>
            <a:pPr>
              <a:lnSpc>
                <a:spcPct val="120000"/>
              </a:lnSpc>
            </a:pPr>
            <a:r>
              <a:rPr lang="en-US" altLang="zh-CN" sz="3200" b="1" dirty="0"/>
              <a:t>-x = </a:t>
            </a:r>
            <a:r>
              <a:rPr lang="en-US" altLang="zh-CN" sz="3200" b="1" dirty="0" smtClean="0"/>
              <a:t>(-7)</a:t>
            </a:r>
            <a:r>
              <a:rPr lang="en-US" altLang="zh-CN" sz="2400" b="1" dirty="0" smtClean="0"/>
              <a:t>10</a:t>
            </a:r>
            <a:r>
              <a:rPr lang="en-US" altLang="zh-CN" sz="3200" b="1" dirty="0" smtClean="0"/>
              <a:t> </a:t>
            </a:r>
            <a:r>
              <a:rPr lang="en-US" altLang="zh-CN" sz="3200" b="1" dirty="0"/>
              <a:t>= (</a:t>
            </a:r>
            <a:r>
              <a:rPr lang="en-US" altLang="zh-CN" sz="3200" b="1" dirty="0" smtClean="0"/>
              <a:t>1111 </a:t>
            </a:r>
            <a:r>
              <a:rPr lang="en-US" altLang="zh-CN" sz="3200" b="1" dirty="0"/>
              <a:t>1</a:t>
            </a:r>
            <a:r>
              <a:rPr lang="en-US" altLang="zh-CN" sz="3200" b="1" dirty="0" smtClean="0"/>
              <a:t>00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</a:t>
            </a:r>
            <a:r>
              <a:rPr lang="en-US" altLang="zh-CN" sz="3200" b="1" dirty="0" smtClean="0"/>
              <a:t>)</a:t>
            </a:r>
            <a:r>
              <a:rPr lang="en-US" altLang="zh-CN" sz="2400" b="1" dirty="0" smtClean="0"/>
              <a:t>2</a:t>
            </a:r>
            <a:endParaRPr lang="en-US" altLang="zh-CN" sz="2400" b="1" dirty="0"/>
          </a:p>
          <a:p>
            <a:pPr>
              <a:lnSpc>
                <a:spcPct val="120000"/>
              </a:lnSpc>
            </a:pPr>
            <a:r>
              <a:rPr lang="en-US" altLang="zh-CN" sz="3200" b="1" dirty="0"/>
              <a:t> </a:t>
            </a:r>
            <a:r>
              <a:rPr lang="en-US" altLang="zh-CN" sz="3200" b="1" dirty="0" err="1" smtClean="0"/>
              <a:t>lowbit</a:t>
            </a:r>
            <a:r>
              <a:rPr lang="en-US" altLang="zh-CN" sz="3200" b="1" dirty="0" smtClean="0"/>
              <a:t>(7) </a:t>
            </a:r>
            <a:r>
              <a:rPr lang="en-US" altLang="zh-CN" sz="3200" b="1" dirty="0"/>
              <a:t>= (0000 </a:t>
            </a:r>
            <a:r>
              <a:rPr lang="en-US" altLang="zh-CN" sz="3200" b="1" dirty="0" smtClean="0"/>
              <a:t>000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</a:t>
            </a:r>
            <a:r>
              <a:rPr lang="en-US" altLang="zh-CN" sz="3200" b="1" dirty="0" smtClean="0"/>
              <a:t>)</a:t>
            </a:r>
            <a:r>
              <a:rPr lang="en-US" altLang="zh-CN" sz="2400" b="1" dirty="0" smtClean="0"/>
              <a:t>2</a:t>
            </a:r>
            <a:r>
              <a:rPr lang="en-US" altLang="zh-CN" sz="3200" b="1" dirty="0" smtClean="0"/>
              <a:t> </a:t>
            </a:r>
            <a:r>
              <a:rPr lang="en-US" altLang="zh-CN" sz="3200" b="1" dirty="0"/>
              <a:t>= </a:t>
            </a:r>
            <a:r>
              <a:rPr lang="en-US" altLang="zh-CN" sz="3200" b="1" dirty="0" smtClean="0"/>
              <a:t>(1)</a:t>
            </a:r>
            <a:r>
              <a:rPr lang="en-US" altLang="zh-CN" sz="2400" b="1" dirty="0" smtClean="0"/>
              <a:t>10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/>
              <a:t> x =   </a:t>
            </a:r>
            <a:r>
              <a:rPr lang="en-US" altLang="zh-CN" sz="3200" b="1" dirty="0" smtClean="0"/>
              <a:t>(12)</a:t>
            </a:r>
            <a:r>
              <a:rPr lang="en-US" altLang="zh-CN" sz="2400" b="1" dirty="0" smtClean="0"/>
              <a:t>10</a:t>
            </a:r>
            <a:r>
              <a:rPr lang="en-US" altLang="zh-CN" sz="3200" b="1" dirty="0" smtClean="0"/>
              <a:t> </a:t>
            </a:r>
            <a:r>
              <a:rPr lang="en-US" altLang="zh-CN" sz="3200" b="1" dirty="0"/>
              <a:t>= (0000 </a:t>
            </a:r>
            <a:r>
              <a:rPr lang="en-US" altLang="zh-CN" sz="3200" b="1" dirty="0" smtClean="0"/>
              <a:t>1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</a:t>
            </a:r>
            <a:r>
              <a:rPr lang="en-US" altLang="zh-CN" sz="3200" b="1" dirty="0" smtClean="0"/>
              <a:t>00)</a:t>
            </a:r>
            <a:r>
              <a:rPr lang="en-US" altLang="zh-CN" sz="2400" b="1" dirty="0" smtClean="0"/>
              <a:t>2</a:t>
            </a:r>
            <a:endParaRPr lang="en-US" altLang="zh-CN" sz="2400" b="1" dirty="0"/>
          </a:p>
          <a:p>
            <a:pPr>
              <a:lnSpc>
                <a:spcPct val="120000"/>
              </a:lnSpc>
            </a:pPr>
            <a:r>
              <a:rPr lang="en-US" altLang="zh-CN" sz="3200" b="1" dirty="0"/>
              <a:t>-x = </a:t>
            </a:r>
            <a:r>
              <a:rPr lang="en-US" altLang="zh-CN" sz="3200" b="1" dirty="0" smtClean="0"/>
              <a:t>(-12)</a:t>
            </a:r>
            <a:r>
              <a:rPr lang="en-US" altLang="zh-CN" sz="2400" b="1" dirty="0" smtClean="0"/>
              <a:t>10</a:t>
            </a:r>
            <a:r>
              <a:rPr lang="en-US" altLang="zh-CN" sz="3200" b="1" dirty="0" smtClean="0"/>
              <a:t> </a:t>
            </a:r>
            <a:r>
              <a:rPr lang="en-US" altLang="zh-CN" sz="3200" b="1" dirty="0"/>
              <a:t>= (1111 </a:t>
            </a:r>
            <a:r>
              <a:rPr lang="en-US" altLang="zh-CN" sz="3200" b="1" dirty="0" smtClean="0"/>
              <a:t>0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</a:t>
            </a:r>
            <a:r>
              <a:rPr lang="en-US" altLang="zh-CN" sz="3200" b="1" dirty="0" smtClean="0"/>
              <a:t>00)</a:t>
            </a:r>
            <a:r>
              <a:rPr lang="en-US" altLang="zh-CN" sz="2400" b="1" dirty="0" smtClean="0"/>
              <a:t>2</a:t>
            </a:r>
            <a:endParaRPr lang="en-US" altLang="zh-CN" sz="2400" b="1" dirty="0"/>
          </a:p>
          <a:p>
            <a:pPr>
              <a:lnSpc>
                <a:spcPct val="120000"/>
              </a:lnSpc>
            </a:pPr>
            <a:r>
              <a:rPr lang="en-US" altLang="zh-CN" sz="3200" b="1" dirty="0"/>
              <a:t> </a:t>
            </a:r>
            <a:r>
              <a:rPr lang="en-US" altLang="zh-CN" sz="3200" b="1" dirty="0" err="1" smtClean="0"/>
              <a:t>lowbit</a:t>
            </a:r>
            <a:r>
              <a:rPr lang="en-US" altLang="zh-CN" sz="3200" b="1" dirty="0" smtClean="0"/>
              <a:t>(12) </a:t>
            </a:r>
            <a:r>
              <a:rPr lang="en-US" altLang="zh-CN" sz="3200" b="1" dirty="0"/>
              <a:t>= (0000 </a:t>
            </a:r>
            <a:r>
              <a:rPr lang="en-US" altLang="zh-CN" sz="3200" b="1" dirty="0" smtClean="0"/>
              <a:t>0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</a:t>
            </a:r>
            <a:r>
              <a:rPr lang="en-US" altLang="zh-CN" sz="3200" b="1" dirty="0" smtClean="0"/>
              <a:t>00)</a:t>
            </a:r>
            <a:r>
              <a:rPr lang="en-US" altLang="zh-CN" sz="2400" b="1" dirty="0" smtClean="0"/>
              <a:t>2</a:t>
            </a:r>
            <a:r>
              <a:rPr lang="en-US" altLang="zh-CN" sz="3200" b="1" dirty="0" smtClean="0"/>
              <a:t> </a:t>
            </a:r>
            <a:r>
              <a:rPr lang="en-US" altLang="zh-CN" sz="3200" b="1" dirty="0"/>
              <a:t>= </a:t>
            </a:r>
            <a:r>
              <a:rPr lang="en-US" altLang="zh-CN" sz="3200" b="1" dirty="0" smtClean="0"/>
              <a:t>(4)</a:t>
            </a:r>
            <a:r>
              <a:rPr lang="en-US" altLang="zh-CN" sz="2400" b="1" dirty="0" smtClean="0"/>
              <a:t>10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14647" y="556985"/>
            <a:ext cx="9730855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zh-CN" sz="2800" b="1" dirty="0" smtClean="0"/>
              <a:t> sum (</a:t>
            </a:r>
            <a:r>
              <a:rPr lang="en-US" altLang="zh-CN" sz="2800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) {		//</a:t>
            </a:r>
            <a:r>
              <a:rPr lang="zh-CN" altLang="pt-BR" sz="2800" b="1" dirty="0"/>
              <a:t>用</a:t>
            </a:r>
            <a:r>
              <a:rPr lang="pt-BR" altLang="zh-CN" sz="2800" b="1" dirty="0" smtClean="0"/>
              <a:t>sum(i)</a:t>
            </a:r>
            <a:r>
              <a:rPr lang="zh-CN" altLang="pt-BR" sz="2800" b="1" dirty="0" smtClean="0"/>
              <a:t>表示</a:t>
            </a:r>
            <a:r>
              <a:rPr lang="pt-BR" altLang="zh-CN" sz="2800" b="1" dirty="0"/>
              <a:t>A[1] + … + A[i] </a:t>
            </a:r>
            <a:r>
              <a:rPr lang="zh-CN" altLang="pt-BR" sz="2800" b="1" dirty="0"/>
              <a:t>的</a:t>
            </a:r>
            <a:r>
              <a:rPr lang="zh-CN" altLang="pt-BR" sz="2800" b="1" dirty="0" smtClean="0"/>
              <a:t>和</a:t>
            </a:r>
            <a:endParaRPr lang="en-US" altLang="zh-CN" sz="2800" b="1" dirty="0" smtClean="0"/>
          </a:p>
          <a:p>
            <a:pPr>
              <a:lnSpc>
                <a:spcPct val="120000"/>
              </a:lnSpc>
            </a:pPr>
            <a:r>
              <a:rPr lang="en-US" altLang="zh-CN" sz="2800" b="1" dirty="0"/>
              <a:t>	</a:t>
            </a:r>
            <a:r>
              <a:rPr lang="en-US" altLang="zh-CN" sz="2800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zh-CN" sz="2800" b="1" dirty="0" smtClean="0"/>
              <a:t> s = 0;</a:t>
            </a:r>
            <a:endParaRPr lang="en-US" altLang="zh-CN" sz="2800" b="1" dirty="0" smtClean="0"/>
          </a:p>
          <a:p>
            <a:pPr>
              <a:lnSpc>
                <a:spcPct val="120000"/>
              </a:lnSpc>
            </a:pPr>
            <a:r>
              <a:rPr lang="en-US" altLang="zh-CN" sz="2800" b="1" dirty="0"/>
              <a:t>	</a:t>
            </a: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</a:rPr>
              <a:t>while</a:t>
            </a:r>
            <a:r>
              <a:rPr lang="en-US" altLang="zh-CN" sz="2800" b="1" dirty="0" smtClean="0"/>
              <a:t> (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&gt; 0</a:t>
            </a:r>
            <a:r>
              <a:rPr lang="en-US" altLang="zh-CN" sz="2800" b="1" dirty="0" smtClean="0"/>
              <a:t>)  {</a:t>
            </a:r>
            <a:endParaRPr lang="en-US" altLang="zh-CN" sz="2800" b="1" dirty="0" smtClean="0"/>
          </a:p>
          <a:p>
            <a:pPr>
              <a:lnSpc>
                <a:spcPct val="120000"/>
              </a:lnSpc>
            </a:pPr>
            <a:r>
              <a:rPr lang="en-US" altLang="zh-CN" sz="2800" b="1" dirty="0"/>
              <a:t>	</a:t>
            </a:r>
            <a:r>
              <a:rPr lang="en-US" altLang="zh-CN" sz="2800" b="1" dirty="0" smtClean="0"/>
              <a:t>	s += c[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];</a:t>
            </a:r>
            <a:endParaRPr lang="en-US" altLang="zh-CN" sz="2800" b="1" dirty="0" smtClean="0"/>
          </a:p>
          <a:p>
            <a:pPr>
              <a:lnSpc>
                <a:spcPct val="120000"/>
              </a:lnSpc>
            </a:pPr>
            <a:r>
              <a:rPr lang="en-US" altLang="zh-CN" sz="2800" b="1" dirty="0"/>
              <a:t>	</a:t>
            </a:r>
            <a:r>
              <a:rPr lang="en-US" altLang="zh-CN" sz="2800" b="1" dirty="0" smtClean="0"/>
              <a:t>	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-=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lowbit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);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//</a:t>
            </a:r>
            <a:r>
              <a:rPr lang="zh-CN" altLang="en-US" sz="2800" b="1" dirty="0" smtClean="0"/>
              <a:t>上一层最近节点的下标</a:t>
            </a:r>
            <a:endParaRPr lang="en-US" altLang="zh-CN" sz="2800" b="1" dirty="0" smtClean="0"/>
          </a:p>
          <a:p>
            <a:pPr>
              <a:lnSpc>
                <a:spcPct val="120000"/>
              </a:lnSpc>
            </a:pPr>
            <a:r>
              <a:rPr lang="en-US" altLang="zh-CN" sz="2800" b="1" dirty="0" smtClean="0"/>
              <a:t>	}</a:t>
            </a:r>
            <a:endParaRPr lang="en-US" altLang="zh-CN" sz="2800" b="1" dirty="0" smtClean="0"/>
          </a:p>
          <a:p>
            <a:pPr>
              <a:lnSpc>
                <a:spcPct val="120000"/>
              </a:lnSpc>
            </a:pPr>
            <a:r>
              <a:rPr lang="en-US" altLang="zh-CN" sz="2800" b="1" dirty="0"/>
              <a:t>	</a:t>
            </a:r>
            <a:r>
              <a:rPr lang="en-US" altLang="zh-CN" sz="2800" b="1" dirty="0" smtClean="0"/>
              <a:t>return s;</a:t>
            </a:r>
            <a:endParaRPr lang="en-US" altLang="zh-CN" sz="2800" b="1" dirty="0" smtClean="0"/>
          </a:p>
          <a:p>
            <a:pPr>
              <a:lnSpc>
                <a:spcPct val="120000"/>
              </a:lnSpc>
            </a:pPr>
            <a:r>
              <a:rPr lang="en-US" altLang="zh-CN" sz="2800" b="1" dirty="0"/>
              <a:t>}</a:t>
            </a:r>
            <a:endParaRPr lang="en-US" altLang="zh-CN" sz="2800" b="1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214649" y="4785835"/>
            <a:ext cx="973085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err="1" smtClean="0"/>
              <a:t>printf</a:t>
            </a:r>
            <a:r>
              <a:rPr lang="en-US" altLang="zh-CN" sz="2800" b="1" dirty="0" smtClean="0"/>
              <a:t> (“%d\n”, sum(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b</a:t>
            </a:r>
            <a:r>
              <a:rPr lang="en-US" altLang="zh-CN" sz="2800" b="1" dirty="0" smtClean="0"/>
              <a:t>) – sum(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a – 1</a:t>
            </a:r>
            <a:r>
              <a:rPr lang="en-US" altLang="zh-CN" sz="2800" b="1" dirty="0" smtClean="0"/>
              <a:t>));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214649" y="5490835"/>
            <a:ext cx="9730853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 smtClean="0"/>
              <a:t>单次查询时间复杂度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O(log(n))</a:t>
            </a:r>
            <a:r>
              <a:rPr lang="zh-CN" altLang="en-US" sz="3200" b="1" dirty="0" smtClean="0"/>
              <a:t>，</a:t>
            </a:r>
            <a:r>
              <a:rPr lang="en-US" altLang="zh-CN" sz="3200" b="1" dirty="0" smtClean="0"/>
              <a:t>q</a:t>
            </a:r>
            <a:r>
              <a:rPr lang="zh-CN" altLang="en-US" sz="3200" b="1" dirty="0" smtClean="0"/>
              <a:t>次查询为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O(q*log(n))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4649" y="650953"/>
            <a:ext cx="9730855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</a:rPr>
              <a:t>void</a:t>
            </a:r>
            <a:r>
              <a:rPr lang="en-US" altLang="zh-CN" sz="2800" b="1" dirty="0" smtClean="0"/>
              <a:t> add (</a:t>
            </a:r>
            <a:r>
              <a:rPr lang="en-US" altLang="zh-CN" sz="2800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, </a:t>
            </a:r>
            <a:r>
              <a:rPr lang="en-US" altLang="zh-CN" sz="2800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val</a:t>
            </a:r>
            <a:r>
              <a:rPr lang="en-US" altLang="zh-CN" sz="2800" b="1" dirty="0" smtClean="0"/>
              <a:t>) {		//</a:t>
            </a:r>
            <a:r>
              <a:rPr lang="zh-CN" altLang="pt-BR" sz="2800" b="1" dirty="0" smtClean="0"/>
              <a:t>用</a:t>
            </a:r>
            <a:r>
              <a:rPr lang="pt-BR" altLang="zh-CN" sz="2800" b="1" dirty="0" smtClean="0"/>
              <a:t>add (i)</a:t>
            </a:r>
            <a:r>
              <a:rPr lang="zh-CN" altLang="pt-BR" sz="2800" b="1" dirty="0" smtClean="0"/>
              <a:t>表示</a:t>
            </a:r>
            <a:r>
              <a:rPr lang="pt-BR" altLang="zh-CN" sz="2800" b="1" dirty="0" smtClean="0"/>
              <a:t>A[i] </a:t>
            </a:r>
            <a:r>
              <a:rPr lang="pt-BR" altLang="zh-CN" sz="2800" b="1" dirty="0"/>
              <a:t>+ </a:t>
            </a:r>
            <a:r>
              <a:rPr lang="en-US" altLang="zh-CN" sz="2800" b="1" dirty="0" err="1" smtClean="0"/>
              <a:t>val</a:t>
            </a:r>
            <a:endParaRPr lang="en-US" altLang="zh-CN" sz="2800" b="1" dirty="0" smtClean="0"/>
          </a:p>
          <a:p>
            <a:pPr>
              <a:lnSpc>
                <a:spcPct val="120000"/>
              </a:lnSpc>
            </a:pPr>
            <a:r>
              <a:rPr lang="en-US" altLang="zh-CN" sz="2800" b="1" dirty="0"/>
              <a:t>	</a:t>
            </a: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</a:rPr>
              <a:t>while</a:t>
            </a:r>
            <a:r>
              <a:rPr lang="en-US" altLang="zh-CN" sz="2800" b="1" dirty="0" smtClean="0"/>
              <a:t> (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 &lt;= n)  {</a:t>
            </a:r>
            <a:endParaRPr lang="en-US" altLang="zh-CN" sz="2800" b="1" dirty="0" smtClean="0"/>
          </a:p>
          <a:p>
            <a:pPr>
              <a:lnSpc>
                <a:spcPct val="120000"/>
              </a:lnSpc>
            </a:pPr>
            <a:r>
              <a:rPr lang="en-US" altLang="zh-CN" sz="2800" b="1" dirty="0"/>
              <a:t>	</a:t>
            </a:r>
            <a:r>
              <a:rPr lang="en-US" altLang="zh-CN" sz="2800" b="1" dirty="0" smtClean="0"/>
              <a:t>	c[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] += </a:t>
            </a:r>
            <a:r>
              <a:rPr lang="en-US" altLang="zh-CN" sz="2800" b="1" dirty="0" err="1" smtClean="0"/>
              <a:t>val</a:t>
            </a:r>
            <a:r>
              <a:rPr lang="en-US" altLang="zh-CN" sz="2800" b="1" dirty="0" smtClean="0"/>
              <a:t>;</a:t>
            </a:r>
            <a:endParaRPr lang="en-US" altLang="zh-CN" sz="2800" b="1" dirty="0" smtClean="0"/>
          </a:p>
          <a:p>
            <a:pPr>
              <a:lnSpc>
                <a:spcPct val="120000"/>
              </a:lnSpc>
            </a:pPr>
            <a:r>
              <a:rPr lang="en-US" altLang="zh-CN" sz="2800" b="1" dirty="0"/>
              <a:t>	</a:t>
            </a:r>
            <a:r>
              <a:rPr lang="en-US" altLang="zh-CN" sz="2800" b="1" dirty="0" smtClean="0"/>
              <a:t>	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</a:rPr>
              <a:t> +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=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lowbit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);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/>
              <a:t>	}</a:t>
            </a:r>
            <a:endParaRPr lang="en-US" altLang="zh-CN" sz="2800" b="1" dirty="0" smtClean="0"/>
          </a:p>
          <a:p>
            <a:pPr>
              <a:lnSpc>
                <a:spcPct val="120000"/>
              </a:lnSpc>
            </a:pPr>
            <a:r>
              <a:rPr lang="en-US" altLang="zh-CN" sz="2800" b="1" dirty="0" smtClean="0"/>
              <a:t>}</a:t>
            </a:r>
            <a:endParaRPr lang="en-US" altLang="zh-CN" sz="2800" b="1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132098" y="3845488"/>
            <a:ext cx="9730853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/>
              <a:t>add(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, -A[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]);		//</a:t>
            </a:r>
            <a:r>
              <a:rPr lang="zh-CN" altLang="en-US" sz="2800" b="1" dirty="0" smtClean="0"/>
              <a:t>将</a:t>
            </a:r>
            <a:r>
              <a:rPr lang="en-US" altLang="zh-CN" sz="2800" b="1" dirty="0" smtClean="0"/>
              <a:t>A[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]</a:t>
            </a:r>
            <a:r>
              <a:rPr lang="zh-CN" altLang="en-US" sz="2800" b="1" dirty="0" smtClean="0"/>
              <a:t>的值删除</a:t>
            </a:r>
            <a:endParaRPr lang="en-US" altLang="zh-CN" sz="2800" b="1" dirty="0" smtClean="0"/>
          </a:p>
          <a:p>
            <a:pPr>
              <a:lnSpc>
                <a:spcPct val="120000"/>
              </a:lnSpc>
            </a:pPr>
            <a:r>
              <a:rPr lang="en-US" altLang="zh-CN" sz="2800" b="1" dirty="0" smtClean="0"/>
              <a:t>add(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, </a:t>
            </a:r>
            <a:r>
              <a:rPr lang="en-US" altLang="zh-CN" sz="2800" b="1" dirty="0" err="1" smtClean="0"/>
              <a:t>val</a:t>
            </a:r>
            <a:r>
              <a:rPr lang="en-US" altLang="zh-CN" sz="2800" b="1" dirty="0" smtClean="0"/>
              <a:t>);		//</a:t>
            </a:r>
            <a:r>
              <a:rPr lang="zh-CN" altLang="en-US" sz="2800" b="1" dirty="0" smtClean="0"/>
              <a:t>修改为</a:t>
            </a:r>
            <a:r>
              <a:rPr lang="en-US" altLang="zh-CN" sz="2800" b="1" dirty="0" err="1" smtClean="0"/>
              <a:t>val</a:t>
            </a:r>
            <a:endParaRPr lang="en-US" altLang="zh-CN" sz="2800" b="1" dirty="0" smtClean="0"/>
          </a:p>
          <a:p>
            <a:pPr>
              <a:lnSpc>
                <a:spcPct val="120000"/>
              </a:lnSpc>
            </a:pPr>
            <a:r>
              <a:rPr lang="en-US" altLang="zh-CN" sz="2800" b="1" dirty="0" smtClean="0"/>
              <a:t>A[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] = </a:t>
            </a:r>
            <a:r>
              <a:rPr lang="en-US" altLang="zh-CN" sz="2800" b="1" dirty="0" err="1" smtClean="0"/>
              <a:t>val</a:t>
            </a:r>
            <a:r>
              <a:rPr lang="en-US" altLang="zh-CN" sz="2800" b="1" dirty="0" smtClean="0"/>
              <a:t>;		//</a:t>
            </a:r>
            <a:r>
              <a:rPr lang="zh-CN" altLang="en-US" sz="2800" b="1" dirty="0" smtClean="0"/>
              <a:t>修改</a:t>
            </a:r>
            <a:r>
              <a:rPr lang="en-US" altLang="zh-CN" sz="2800" b="1" dirty="0" smtClean="0"/>
              <a:t>A[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]</a:t>
            </a:r>
            <a:r>
              <a:rPr lang="zh-CN" altLang="en-US" sz="2800" b="1" dirty="0" smtClean="0"/>
              <a:t>的值为</a:t>
            </a:r>
            <a:r>
              <a:rPr lang="en-US" altLang="zh-CN" sz="2800" b="1" dirty="0" err="1" smtClean="0"/>
              <a:t>val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214648" y="5632983"/>
            <a:ext cx="9730853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 smtClean="0"/>
              <a:t>单次修改时间复杂度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O(log(n))</a:t>
            </a:r>
            <a:r>
              <a:rPr lang="zh-CN" altLang="en-US" sz="3200" b="1" dirty="0" smtClean="0"/>
              <a:t>，</a:t>
            </a:r>
            <a:r>
              <a:rPr lang="en-US" altLang="zh-CN" sz="3200" b="1" dirty="0" smtClean="0"/>
              <a:t>q</a:t>
            </a:r>
            <a:r>
              <a:rPr lang="zh-CN" altLang="en-US" sz="3200" b="1" dirty="0" smtClean="0"/>
              <a:t>次修改为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O(q*log(n))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660390" y="1121410"/>
            <a:ext cx="53613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单点修改，区间查询</a:t>
            </a:r>
            <a:endParaRPr lang="zh-CN" altLang="en-US"/>
          </a:p>
          <a:p>
            <a:r>
              <a:rPr lang="zh-CN" altLang="en-US"/>
              <a:t>第</a:t>
            </a:r>
            <a:r>
              <a:rPr lang="en-US" altLang="zh-CN"/>
              <a:t>i</a:t>
            </a:r>
            <a:r>
              <a:rPr lang="zh-CN" altLang="en-US"/>
              <a:t>个数加上</a:t>
            </a:r>
            <a:r>
              <a:rPr lang="en-US" altLang="zh-CN"/>
              <a:t>x : add(i,x);</a:t>
            </a:r>
            <a:endParaRPr lang="en-US" altLang="zh-CN"/>
          </a:p>
          <a:p>
            <a:r>
              <a:rPr lang="zh-CN" altLang="en-US"/>
              <a:t>区间</a:t>
            </a:r>
            <a:r>
              <a:rPr lang="en-US" altLang="zh-CN"/>
              <a:t>[l,r]</a:t>
            </a:r>
            <a:r>
              <a:rPr lang="zh-CN" altLang="en-US"/>
              <a:t>的和</a:t>
            </a:r>
            <a:r>
              <a:rPr lang="en-US" altLang="zh-CN"/>
              <a:t>: sum(r) - sum(l-1)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660390" y="2774950"/>
            <a:ext cx="52889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</a:t>
            </a:r>
            <a:r>
              <a:rPr lang="zh-CN" altLang="en-US"/>
              <a:t>区间修改，单点查询</a:t>
            </a:r>
            <a:endParaRPr lang="zh-CN" altLang="en-US"/>
          </a:p>
          <a:p>
            <a:r>
              <a:rPr lang="zh-CN" altLang="en-US"/>
              <a:t>区间</a:t>
            </a:r>
            <a:r>
              <a:rPr lang="en-US" altLang="zh-CN"/>
              <a:t>l,r</a:t>
            </a:r>
            <a:r>
              <a:rPr lang="zh-CN" altLang="en-US"/>
              <a:t>加上</a:t>
            </a:r>
            <a:r>
              <a:rPr lang="en-US" altLang="zh-CN"/>
              <a:t>x</a:t>
            </a:r>
            <a:r>
              <a:rPr lang="zh-CN" altLang="en-US"/>
              <a:t>：</a:t>
            </a:r>
            <a:r>
              <a:rPr lang="en-US" altLang="zh-CN"/>
              <a:t>add(l,x);add(r+1,-x)</a:t>
            </a:r>
            <a:endParaRPr lang="en-US" altLang="zh-CN"/>
          </a:p>
          <a:p>
            <a:r>
              <a:rPr lang="zh-CN" altLang="en-US"/>
              <a:t>查询</a:t>
            </a:r>
            <a:r>
              <a:rPr lang="en-US" altLang="zh-CN"/>
              <a:t>a[x] : sum(x)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195" y="1209040"/>
            <a:ext cx="3657600" cy="40538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60390" y="2114550"/>
            <a:ext cx="3935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例题</a:t>
            </a:r>
            <a:r>
              <a:rPr lang="en-US" altLang="zh-CN"/>
              <a:t>: </a:t>
            </a:r>
            <a:r>
              <a:rPr lang="zh-CN" altLang="en-US"/>
              <a:t>洛古 </a:t>
            </a:r>
            <a:r>
              <a:rPr lang="en-US" altLang="zh-CN"/>
              <a:t>P3374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689600" y="3940810"/>
            <a:ext cx="4300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例题</a:t>
            </a:r>
            <a:r>
              <a:rPr lang="en-US" altLang="zh-CN"/>
              <a:t>: </a:t>
            </a:r>
            <a:r>
              <a:rPr lang="zh-CN" altLang="en-US"/>
              <a:t>洛古</a:t>
            </a:r>
            <a:r>
              <a:rPr lang="en-US" altLang="zh-CN"/>
              <a:t>P3368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878840" y="1005840"/>
            <a:ext cx="100603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如何实现区间修改，区间查询？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003300" y="2155190"/>
            <a:ext cx="90874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差分数组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对于一个数组a     其差分数组定义为   </a:t>
            </a:r>
            <a:r>
              <a:rPr lang="zh-CN" altLang="en-US">
                <a:solidFill>
                  <a:srgbClr val="FF0000"/>
                </a:solidFill>
              </a:rPr>
              <a:t>  C[i] = a[i] - a[i-1]( i&gt;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 )  &amp;&amp;  C[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] = a[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]  </a:t>
            </a:r>
            <a:r>
              <a:rPr lang="zh-CN" altLang="en-US"/>
              <a:t>     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03300" y="3801110"/>
            <a:ext cx="8352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我们很容易看出    a[i] = C[1]+C[2]+......+C[i]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5015" y="4773295"/>
            <a:ext cx="7389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借助差分数组，区间修改，  只需使 C[l]+=v，C[r+1] -=v 即可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13740" y="861060"/>
            <a:ext cx="104324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区间查询</a:t>
            </a:r>
            <a:r>
              <a:rPr lang="en-US" altLang="zh-CN"/>
              <a:t>:</a:t>
            </a:r>
            <a:endParaRPr lang="zh-CN" altLang="en-US"/>
          </a:p>
          <a:p>
            <a:r>
              <a:rPr lang="zh-CN" altLang="en-US"/>
              <a:t>a[1]+a[2]+...+a[n]</a:t>
            </a:r>
            <a:endParaRPr lang="zh-CN" altLang="en-US"/>
          </a:p>
          <a:p>
            <a:r>
              <a:rPr lang="zh-CN" altLang="en-US"/>
              <a:t>= (c[1]) + (c[1]+c[2]) + ... + (c[1]+c[2]+...+c[n]) </a:t>
            </a:r>
            <a:endParaRPr lang="zh-CN" altLang="en-US"/>
          </a:p>
          <a:p>
            <a:r>
              <a:rPr lang="zh-CN" altLang="en-US"/>
              <a:t>= n*c[1] + (n-1)*c[2] +... +c[n]</a:t>
            </a:r>
            <a:endParaRPr lang="zh-CN" altLang="en-US"/>
          </a:p>
          <a:p>
            <a:r>
              <a:rPr lang="zh-CN" altLang="en-US"/>
              <a:t>= n * (c[1]+c[2]+...+c[n]) - (0*c[1]+1*c[2]+...+(n-1)*c[n])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72185" y="2952115"/>
            <a:ext cx="104330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由公式可以发现    我们要进行区间修改和区间查询只需要再维护一个数组 C2[i] = (i-1)*C[i]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对于         a[1]+a[2]+...+a[n]   =   n*</a:t>
            </a:r>
            <a:r>
              <a:rPr lang="en-US" altLang="zh-CN"/>
              <a:t>sum1</a:t>
            </a:r>
            <a:r>
              <a:rPr lang="zh-CN" altLang="en-US"/>
              <a:t>(C,n) - </a:t>
            </a:r>
            <a:r>
              <a:rPr lang="en-US" altLang="zh-CN"/>
              <a:t>sum2</a:t>
            </a:r>
            <a:r>
              <a:rPr lang="zh-CN" altLang="en-US"/>
              <a:t>(C2,n)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这样就可以进行区间修改和区间查询操作做了      因为我们同时进行修改数组C,C2    所以复杂度还是n*log(n)   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60309" y="614147"/>
            <a:ext cx="9184943" cy="771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b="1" dirty="0" smtClean="0"/>
              <a:t>求连续和</a:t>
            </a:r>
            <a:endParaRPr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337480" y="1651380"/>
            <a:ext cx="9730854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3200" b="1" dirty="0" smtClean="0"/>
              <a:t>求长度为</a:t>
            </a:r>
            <a:r>
              <a:rPr lang="en-US" altLang="zh-CN" sz="3200" b="1" dirty="0" smtClean="0"/>
              <a:t>n</a:t>
            </a:r>
            <a:r>
              <a:rPr lang="zh-CN" altLang="en-US" sz="3200" b="1" dirty="0" smtClean="0"/>
              <a:t>的数组</a:t>
            </a:r>
            <a:r>
              <a:rPr lang="en-US" altLang="zh-CN" sz="3200" b="1" dirty="0" smtClean="0"/>
              <a:t>A</a:t>
            </a:r>
            <a:r>
              <a:rPr lang="zh-CN" altLang="en-US" sz="3200" b="1" dirty="0" smtClean="0"/>
              <a:t>在</a:t>
            </a:r>
            <a:r>
              <a:rPr lang="en-US" altLang="zh-CN" sz="3200" b="1" dirty="0" smtClean="0"/>
              <a:t>A[a]…A[b]</a:t>
            </a:r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1=&lt;a&lt;b&lt;=n&lt;10^5</a:t>
            </a:r>
            <a:r>
              <a:rPr lang="zh-CN" altLang="en-US" sz="3200" b="1" dirty="0" smtClean="0"/>
              <a:t>）之间的总和。</a:t>
            </a:r>
            <a:endParaRPr lang="zh-CN" altLang="en-US" sz="3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460309" y="2878253"/>
            <a:ext cx="55955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 sz="2800" b="1" dirty="0" smtClean="0"/>
              <a:t> c = 0;</a:t>
            </a:r>
            <a:endParaRPr lang="en-US" altLang="zh-CN" sz="2800" b="1" dirty="0" smtClean="0"/>
          </a:p>
          <a:p>
            <a:pPr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</a:rPr>
              <a:t>for</a:t>
            </a:r>
            <a:r>
              <a:rPr lang="en-US" altLang="zh-CN" sz="2800" b="1" dirty="0" smtClean="0"/>
              <a:t> (</a:t>
            </a:r>
            <a:r>
              <a:rPr lang="en-US" altLang="zh-CN" sz="2800" b="1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 = a; 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 &lt;= b; 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 ++) </a:t>
            </a:r>
            <a:endParaRPr lang="en-US" altLang="zh-CN" sz="2800" b="1" dirty="0" smtClean="0"/>
          </a:p>
          <a:p>
            <a:pPr>
              <a:lnSpc>
                <a:spcPct val="120000"/>
              </a:lnSpc>
            </a:pPr>
            <a:r>
              <a:rPr lang="en-US" altLang="zh-CN" sz="2800" b="1" dirty="0" smtClean="0"/>
              <a:t>{</a:t>
            </a:r>
            <a:endParaRPr lang="en-US" altLang="zh-CN" sz="2800" b="1" dirty="0" smtClean="0"/>
          </a:p>
          <a:p>
            <a:pPr>
              <a:lnSpc>
                <a:spcPct val="120000"/>
              </a:lnSpc>
            </a:pPr>
            <a:r>
              <a:rPr lang="en-US" altLang="zh-CN" sz="2800" b="1" dirty="0" smtClean="0"/>
              <a:t>	c += A[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];</a:t>
            </a:r>
            <a:endParaRPr lang="en-US" altLang="zh-CN" sz="2800" b="1" dirty="0" smtClean="0"/>
          </a:p>
          <a:p>
            <a:pPr>
              <a:lnSpc>
                <a:spcPct val="120000"/>
              </a:lnSpc>
            </a:pPr>
            <a:r>
              <a:rPr lang="en-US" altLang="zh-CN" sz="2800" b="1" dirty="0" smtClean="0"/>
              <a:t>}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595582" y="4133981"/>
            <a:ext cx="504967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 smtClean="0"/>
              <a:t>时间复杂度为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O(n)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3600" b="1" dirty="0" smtClean="0"/>
              <a:t>最大执行次数</a:t>
            </a:r>
            <a:r>
              <a:rPr lang="en-US" altLang="zh-CN" sz="3600" b="1" dirty="0" err="1" smtClean="0"/>
              <a:t>n</a:t>
            </a:r>
            <a:r>
              <a:rPr lang="en-US" altLang="zh-CN" sz="2000" b="1" dirty="0" err="1" smtClean="0"/>
              <a:t>max</a:t>
            </a:r>
            <a:r>
              <a:rPr lang="en-US" altLang="zh-CN" sz="3600" b="1" dirty="0" smtClean="0"/>
              <a:t> = 10^5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933165" y="679025"/>
            <a:ext cx="10325669" cy="9177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/>
              <a:t>逆序数</a:t>
            </a:r>
            <a:endParaRPr lang="zh-CN" altLang="en-US" b="1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933163" y="1472324"/>
            <a:ext cx="10325669" cy="31269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b="1" dirty="0" smtClean="0"/>
              <a:t>对于</a:t>
            </a:r>
            <a:r>
              <a:rPr lang="en-US" altLang="zh-CN" sz="3200" b="1" dirty="0" smtClean="0"/>
              <a:t>n</a:t>
            </a:r>
            <a:r>
              <a:rPr lang="zh-CN" altLang="en-US" sz="3200" b="1" dirty="0"/>
              <a:t>个不同的元素，先规定各元素之间有一个</a:t>
            </a:r>
            <a:r>
              <a:rPr lang="zh-CN" altLang="en-US" sz="3200" b="1" dirty="0">
                <a:solidFill>
                  <a:srgbClr val="FF0000"/>
                </a:solidFill>
              </a:rPr>
              <a:t>标准次序</a:t>
            </a:r>
            <a:r>
              <a:rPr lang="zh-CN" altLang="en-US" sz="3200" b="1" dirty="0"/>
              <a:t>（例如</a:t>
            </a:r>
            <a:r>
              <a:rPr lang="en-US" altLang="zh-CN" sz="3200" b="1" dirty="0"/>
              <a:t>n</a:t>
            </a:r>
            <a:r>
              <a:rPr lang="zh-CN" altLang="en-US" sz="3200" b="1" dirty="0"/>
              <a:t>个 不同的自然数，可规定从小到大为标准次序），于是在这</a:t>
            </a:r>
            <a:r>
              <a:rPr lang="en-US" altLang="zh-CN" sz="3200" b="1" dirty="0"/>
              <a:t>n</a:t>
            </a:r>
            <a:r>
              <a:rPr lang="zh-CN" altLang="en-US" sz="3200" b="1" dirty="0"/>
              <a:t>个元素的任一排列中，当某两个元素的先后次序与标准次序不同时，就说有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个</a:t>
            </a:r>
            <a:r>
              <a:rPr lang="zh-CN" altLang="en-US" sz="3200" b="1" dirty="0">
                <a:solidFill>
                  <a:srgbClr val="FF0000"/>
                </a:solidFill>
              </a:rPr>
              <a:t>逆序</a:t>
            </a:r>
            <a:r>
              <a:rPr lang="zh-CN" altLang="en-US" sz="3200" b="1" dirty="0"/>
              <a:t>。一个排列中所有逆序总数叫做这个排列的</a:t>
            </a:r>
            <a:r>
              <a:rPr lang="zh-CN" altLang="en-US" sz="3200" b="1" dirty="0">
                <a:solidFill>
                  <a:srgbClr val="FF0000"/>
                </a:solidFill>
              </a:rPr>
              <a:t>逆序数</a:t>
            </a:r>
            <a:r>
              <a:rPr lang="zh-CN" altLang="en-US" sz="3200" b="1" dirty="0"/>
              <a:t>。</a:t>
            </a:r>
            <a:endParaRPr lang="zh-CN" altLang="en-US" sz="3200" b="1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1042346" y="4669263"/>
            <a:ext cx="10325669" cy="9126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b="1" dirty="0"/>
              <a:t>逆序数求解方法：暴力，归并排序，</a:t>
            </a:r>
            <a:r>
              <a:rPr lang="zh-CN" altLang="en-US" sz="3200" b="1" dirty="0">
                <a:solidFill>
                  <a:srgbClr val="FF0000"/>
                </a:solidFill>
              </a:rPr>
              <a:t>树状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数组</a:t>
            </a:r>
            <a:r>
              <a:rPr lang="zh-CN" altLang="en-US" sz="3200" b="1" dirty="0" smtClean="0"/>
              <a:t>，线段树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82889" y="1665028"/>
            <a:ext cx="9266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b="1" dirty="0" smtClean="0"/>
              <a:t>  标准次序为：</a:t>
            </a:r>
            <a:r>
              <a:rPr lang="en-US" altLang="zh-CN" sz="4000" b="1" dirty="0" smtClean="0"/>
              <a:t>1 2 3 4 5</a:t>
            </a:r>
            <a:endParaRPr lang="en-US" altLang="zh-CN" sz="4000" b="1" dirty="0" smtClean="0"/>
          </a:p>
          <a:p>
            <a:pPr>
              <a:lnSpc>
                <a:spcPct val="120000"/>
              </a:lnSpc>
            </a:pPr>
            <a:r>
              <a:rPr lang="zh-CN" altLang="en-US" sz="4000" b="1" dirty="0" smtClean="0"/>
              <a:t>某一排列</a:t>
            </a:r>
            <a:r>
              <a:rPr lang="en-US" altLang="zh-CN" sz="4000" b="1" dirty="0" smtClean="0"/>
              <a:t>A</a:t>
            </a:r>
            <a:r>
              <a:rPr lang="zh-CN" altLang="en-US" sz="4000" b="1" dirty="0" smtClean="0"/>
              <a:t>为：</a:t>
            </a:r>
            <a:r>
              <a:rPr lang="en-US" altLang="zh-CN" sz="4000" b="1" dirty="0" smtClean="0"/>
              <a:t>3 2 1 5 4</a:t>
            </a:r>
            <a:endParaRPr lang="zh-CN" altLang="en-US" sz="4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282889" y="589129"/>
            <a:ext cx="9266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/>
              <a:t>逆序数</a:t>
            </a:r>
            <a:endParaRPr lang="zh-CN" altLang="en-US" sz="40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282889" y="3259423"/>
            <a:ext cx="9266830" cy="771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b="1" dirty="0" smtClean="0"/>
              <a:t>逆序：</a:t>
            </a:r>
            <a:r>
              <a:rPr lang="en-US" altLang="zh-CN" sz="4000" b="1" dirty="0" smtClean="0">
                <a:sym typeface="Wingdings" panose="05000000000000000000" pitchFamily="2" charset="2"/>
              </a:rPr>
              <a:t>(3,2),(3,1),(2,1),(5,4</a:t>
            </a:r>
            <a:r>
              <a:rPr lang="en-US" altLang="zh-CN" sz="4000" b="1" dirty="0">
                <a:sym typeface="Wingdings" panose="05000000000000000000" pitchFamily="2" charset="2"/>
              </a:rPr>
              <a:t>)</a:t>
            </a:r>
            <a:endParaRPr lang="en-US" altLang="zh-CN" sz="4000" b="1" dirty="0" smtClean="0">
              <a:sym typeface="Wingdings" panose="05000000000000000000" pitchFamily="2" charset="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82889" y="4115154"/>
            <a:ext cx="9266830" cy="771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b="1" dirty="0" smtClean="0"/>
              <a:t>逆序数：</a:t>
            </a:r>
            <a:r>
              <a:rPr lang="en-US" altLang="zh-CN" sz="4000" b="1" dirty="0" smtClean="0"/>
              <a:t>4</a:t>
            </a:r>
            <a:endParaRPr lang="en-US" altLang="zh-CN" sz="4000" b="1" dirty="0" smtClean="0">
              <a:sym typeface="Wingdings" panose="05000000000000000000" pitchFamily="2" charset="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82889" y="4970885"/>
            <a:ext cx="9266830" cy="771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b="1" dirty="0" smtClean="0">
                <a:sym typeface="Wingdings" panose="05000000000000000000" pitchFamily="2" charset="2"/>
              </a:rPr>
              <a:t>方法：求每个数</a:t>
            </a:r>
            <a:r>
              <a:rPr lang="zh-CN" altLang="en-US" sz="4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后面</a:t>
            </a:r>
            <a:r>
              <a:rPr lang="zh-CN" altLang="en-US" sz="4000" b="1" dirty="0" smtClean="0">
                <a:sym typeface="Wingdings" panose="05000000000000000000" pitchFamily="2" charset="2"/>
              </a:rPr>
              <a:t>有多少个数比它</a:t>
            </a:r>
            <a:r>
              <a:rPr lang="zh-CN" altLang="en-US" sz="4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小</a:t>
            </a:r>
            <a:endParaRPr lang="en-US" altLang="zh-CN" sz="40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14901" y="545910"/>
            <a:ext cx="9075762" cy="668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暴力</a:t>
            </a:r>
            <a:endParaRPr lang="zh-CN" altLang="en-US" sz="36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514901" y="1168855"/>
            <a:ext cx="9075762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/>
              <a:t>ans</a:t>
            </a:r>
            <a:r>
              <a:rPr lang="en-US" altLang="zh-CN" sz="2800" b="1" dirty="0"/>
              <a:t> = 0;</a:t>
            </a:r>
            <a:endParaRPr lang="en-US" altLang="zh-CN" sz="2800" b="1" dirty="0"/>
          </a:p>
          <a:p>
            <a:pPr>
              <a:lnSpc>
                <a:spcPct val="120000"/>
              </a:lnSpc>
            </a:pPr>
            <a:r>
              <a:rPr lang="nn-NO" altLang="zh-CN" sz="2800" b="1" dirty="0" smtClean="0">
                <a:solidFill>
                  <a:schemeClr val="accent5">
                    <a:lumMod val="75000"/>
                  </a:schemeClr>
                </a:solidFill>
              </a:rPr>
              <a:t>for</a:t>
            </a:r>
            <a:r>
              <a:rPr lang="nn-NO" altLang="zh-CN" sz="2800" b="1" dirty="0" smtClean="0"/>
              <a:t> </a:t>
            </a:r>
            <a:r>
              <a:rPr lang="nn-NO" altLang="zh-CN" sz="2800" b="1" dirty="0"/>
              <a:t>(</a:t>
            </a:r>
            <a:r>
              <a:rPr lang="nn-NO" altLang="zh-CN" sz="2800" b="1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nn-NO" altLang="zh-CN" sz="2800" b="1" dirty="0"/>
              <a:t> i = 1; i &lt;= n; i ++) {</a:t>
            </a:r>
            <a:endParaRPr lang="nn-NO" altLang="zh-CN" sz="2800" b="1" dirty="0"/>
          </a:p>
          <a:p>
            <a:pPr>
              <a:lnSpc>
                <a:spcPct val="120000"/>
              </a:lnSpc>
            </a:pPr>
            <a:r>
              <a:rPr lang="nb-NO" altLang="zh-CN" sz="2800" b="1" dirty="0"/>
              <a:t>	</a:t>
            </a:r>
            <a:r>
              <a:rPr lang="nb-NO" altLang="zh-CN" sz="2800" b="1" dirty="0" smtClean="0">
                <a:solidFill>
                  <a:schemeClr val="accent5">
                    <a:lumMod val="75000"/>
                  </a:schemeClr>
                </a:solidFill>
              </a:rPr>
              <a:t>for</a:t>
            </a:r>
            <a:r>
              <a:rPr lang="nb-NO" altLang="zh-CN" sz="2800" b="1" dirty="0" smtClean="0"/>
              <a:t> </a:t>
            </a:r>
            <a:r>
              <a:rPr lang="nb-NO" altLang="zh-CN" sz="2800" b="1" dirty="0"/>
              <a:t>(</a:t>
            </a:r>
            <a:r>
              <a:rPr lang="nb-NO" altLang="zh-CN" sz="2800" b="1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nb-NO" altLang="zh-CN" sz="2800" b="1" dirty="0"/>
              <a:t> j = i + 1; j &lt;= n; j ++) {</a:t>
            </a:r>
            <a:endParaRPr lang="nb-NO" altLang="zh-CN" sz="2800" b="1" dirty="0"/>
          </a:p>
          <a:p>
            <a:pPr>
              <a:lnSpc>
                <a:spcPct val="120000"/>
              </a:lnSpc>
            </a:pPr>
            <a:r>
              <a:rPr lang="en-US" altLang="zh-CN" sz="2800" b="1" dirty="0" smtClean="0"/>
              <a:t>		if (A[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] &lt; A[j]) {	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//</a:t>
            </a:r>
            <a:r>
              <a:rPr lang="zh-CN" altLang="en-US" sz="2800" b="1" dirty="0">
                <a:solidFill>
                  <a:srgbClr val="FF0000"/>
                </a:solidFill>
              </a:rPr>
              <a:t>后面有多少个数比它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小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/>
              <a:t>			</a:t>
            </a:r>
            <a:r>
              <a:rPr lang="en-US" altLang="zh-CN" sz="2800" b="1" dirty="0" err="1"/>
              <a:t>ans</a:t>
            </a:r>
            <a:r>
              <a:rPr lang="en-US" altLang="zh-CN" sz="2800" b="1" dirty="0"/>
              <a:t> ++;</a:t>
            </a:r>
            <a:endParaRPr lang="en-US" altLang="zh-CN" sz="2800" b="1" dirty="0"/>
          </a:p>
          <a:p>
            <a:pPr>
              <a:lnSpc>
                <a:spcPct val="120000"/>
              </a:lnSpc>
            </a:pPr>
            <a:r>
              <a:rPr lang="zh-CN" altLang="en-US" sz="2800" b="1" dirty="0"/>
              <a:t>		</a:t>
            </a:r>
            <a:r>
              <a:rPr lang="en-US" altLang="zh-CN" sz="2800" b="1" dirty="0" smtClean="0"/>
              <a:t>}</a:t>
            </a:r>
            <a:endParaRPr lang="en-US" altLang="zh-CN" sz="2800" b="1" dirty="0"/>
          </a:p>
          <a:p>
            <a:pPr>
              <a:lnSpc>
                <a:spcPct val="120000"/>
              </a:lnSpc>
            </a:pPr>
            <a:r>
              <a:rPr lang="zh-CN" altLang="en-US" sz="2800" b="1" dirty="0"/>
              <a:t>	</a:t>
            </a:r>
            <a:r>
              <a:rPr lang="en-US" altLang="zh-CN" sz="2800" b="1" dirty="0" smtClean="0"/>
              <a:t>}</a:t>
            </a:r>
            <a:endParaRPr lang="en-US" altLang="zh-CN" sz="2800" b="1" dirty="0"/>
          </a:p>
          <a:p>
            <a:pPr>
              <a:lnSpc>
                <a:spcPct val="120000"/>
              </a:lnSpc>
            </a:pPr>
            <a:r>
              <a:rPr lang="en-US" altLang="zh-CN" sz="2800" b="1" dirty="0" smtClean="0"/>
              <a:t>}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514901" y="5397705"/>
            <a:ext cx="907576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/>
              <a:t>时间复杂度</a:t>
            </a:r>
            <a:r>
              <a:rPr lang="en-US" altLang="zh-CN" sz="3600" b="1" dirty="0" smtClean="0"/>
              <a:t>O((n^2)/2) ≈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O(n^2)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895523" y="2442949"/>
          <a:ext cx="8108285" cy="614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57"/>
                <a:gridCol w="1621657"/>
                <a:gridCol w="1621657"/>
                <a:gridCol w="1621657"/>
                <a:gridCol w="1621657"/>
              </a:tblGrid>
              <a:tr h="6141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11446" y="3018429"/>
          <a:ext cx="8108285" cy="614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57"/>
                <a:gridCol w="1621657"/>
                <a:gridCol w="1621657"/>
                <a:gridCol w="1621657"/>
                <a:gridCol w="1621657"/>
              </a:tblGrid>
              <a:tr h="6141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801504" y="764274"/>
            <a:ext cx="8215953" cy="709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3 2 1 5 </a:t>
            </a:r>
            <a:r>
              <a:rPr lang="en-US" altLang="zh-CN" sz="4000" b="1" dirty="0" smtClean="0"/>
              <a:t>4</a:t>
            </a:r>
            <a:endParaRPr lang="zh-CN" altLang="en-US" sz="40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801504" y="4872251"/>
            <a:ext cx="8243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/>
              <a:t>ans</a:t>
            </a:r>
            <a:r>
              <a:rPr lang="en-US" altLang="zh-CN" sz="3200" b="1" dirty="0" smtClean="0"/>
              <a:t> = 0;</a:t>
            </a:r>
            <a:endParaRPr lang="zh-CN" altLang="en-US" sz="32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146412" y="237176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C</a:t>
            </a:r>
            <a:r>
              <a:rPr lang="zh-CN" altLang="en-US" sz="3600" b="1" dirty="0" smtClean="0"/>
              <a:t>：</a:t>
            </a:r>
            <a:endParaRPr lang="zh-CN" altLang="en-US" sz="3600" b="1" dirty="0"/>
          </a:p>
        </p:txBody>
      </p:sp>
      <p:sp>
        <p:nvSpPr>
          <p:cNvPr id="9" name="文本框 8"/>
          <p:cNvSpPr txBox="1"/>
          <p:nvPr/>
        </p:nvSpPr>
        <p:spPr>
          <a:xfrm rot="10800000" flipV="1">
            <a:off x="1222612" y="3018093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i: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895523" y="2442949"/>
          <a:ext cx="8108285" cy="614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57"/>
                <a:gridCol w="1621657"/>
                <a:gridCol w="1621657"/>
                <a:gridCol w="1621657"/>
                <a:gridCol w="1621657"/>
              </a:tblGrid>
              <a:tr h="6141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11446" y="3018429"/>
          <a:ext cx="8108285" cy="614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57"/>
                <a:gridCol w="1621657"/>
                <a:gridCol w="1621657"/>
                <a:gridCol w="1621657"/>
                <a:gridCol w="1621657"/>
              </a:tblGrid>
              <a:tr h="6141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801504" y="764274"/>
            <a:ext cx="8215953" cy="709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3 2 1 5 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4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2" name="右大括号 1"/>
          <p:cNvSpPr/>
          <p:nvPr/>
        </p:nvSpPr>
        <p:spPr>
          <a:xfrm rot="5400000">
            <a:off x="4053384" y="1542202"/>
            <a:ext cx="559559" cy="48449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97791" y="4462820"/>
            <a:ext cx="305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/>
              <a:t>sum[4-1] = 0</a:t>
            </a:r>
            <a:endParaRPr lang="zh-CN" altLang="en-US" sz="36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146412" y="237176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C</a:t>
            </a:r>
            <a:r>
              <a:rPr lang="zh-CN" altLang="en-US" sz="3600" b="1" dirty="0" smtClean="0"/>
              <a:t>：</a:t>
            </a:r>
            <a:endParaRPr lang="zh-CN" altLang="en-US" sz="3600" b="1" dirty="0"/>
          </a:p>
        </p:txBody>
      </p:sp>
      <p:sp>
        <p:nvSpPr>
          <p:cNvPr id="9" name="文本框 8"/>
          <p:cNvSpPr txBox="1"/>
          <p:nvPr/>
        </p:nvSpPr>
        <p:spPr>
          <a:xfrm rot="10800000" flipV="1">
            <a:off x="1222612" y="3018093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i: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895523" y="2442949"/>
          <a:ext cx="8108285" cy="614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57"/>
                <a:gridCol w="1621657"/>
                <a:gridCol w="1621657"/>
                <a:gridCol w="1621657"/>
                <a:gridCol w="1621657"/>
              </a:tblGrid>
              <a:tr h="6141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11446" y="3018429"/>
          <a:ext cx="8108285" cy="614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57"/>
                <a:gridCol w="1621657"/>
                <a:gridCol w="1621657"/>
                <a:gridCol w="1621657"/>
                <a:gridCol w="1621657"/>
              </a:tblGrid>
              <a:tr h="6141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801504" y="764274"/>
            <a:ext cx="8215953" cy="709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3 2 1 </a:t>
            </a:r>
            <a:r>
              <a:rPr lang="en-US" altLang="zh-CN" sz="4000" b="1" dirty="0" smtClean="0"/>
              <a:t>5</a:t>
            </a:r>
            <a:endParaRPr lang="zh-CN" altLang="en-US" sz="40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801504" y="4872251"/>
            <a:ext cx="8243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/>
              <a:t>ans</a:t>
            </a:r>
            <a:r>
              <a:rPr lang="en-US" altLang="zh-CN" sz="3200" b="1" dirty="0" smtClean="0"/>
              <a:t> = </a:t>
            </a:r>
            <a:r>
              <a:rPr lang="en-US" altLang="zh-CN" sz="3200" b="1" dirty="0" err="1" smtClean="0"/>
              <a:t>ans</a:t>
            </a:r>
            <a:r>
              <a:rPr lang="en-US" altLang="zh-CN" sz="3200" b="1" dirty="0" smtClean="0"/>
              <a:t> + </a:t>
            </a:r>
            <a:r>
              <a:rPr lang="en-US" altLang="zh-CN" sz="3600" b="1" dirty="0" smtClean="0"/>
              <a:t>sum[3</a:t>
            </a:r>
            <a:r>
              <a:rPr lang="en-US" altLang="zh-CN" sz="3200" b="1" dirty="0" smtClean="0"/>
              <a:t>] = 0;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146412" y="237176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C</a:t>
            </a:r>
            <a:r>
              <a:rPr lang="zh-CN" altLang="en-US" sz="3600" b="1" dirty="0" smtClean="0"/>
              <a:t>：</a:t>
            </a:r>
            <a:endParaRPr lang="zh-CN" altLang="en-US" sz="3600" b="1" dirty="0"/>
          </a:p>
        </p:txBody>
      </p:sp>
      <p:sp>
        <p:nvSpPr>
          <p:cNvPr id="8" name="文本框 7"/>
          <p:cNvSpPr txBox="1"/>
          <p:nvPr/>
        </p:nvSpPr>
        <p:spPr>
          <a:xfrm rot="10800000" flipV="1">
            <a:off x="1222612" y="3018093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i: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895523" y="2442949"/>
          <a:ext cx="8108285" cy="614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57"/>
                <a:gridCol w="1621657"/>
                <a:gridCol w="1621657"/>
                <a:gridCol w="1621657"/>
                <a:gridCol w="1621657"/>
              </a:tblGrid>
              <a:tr h="6141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11446" y="3018429"/>
          <a:ext cx="8108285" cy="614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57"/>
                <a:gridCol w="1621657"/>
                <a:gridCol w="1621657"/>
                <a:gridCol w="1621657"/>
                <a:gridCol w="1621657"/>
              </a:tblGrid>
              <a:tr h="6141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801504" y="764274"/>
            <a:ext cx="8215953" cy="709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3 2 1 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5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2" name="右大括号 1"/>
          <p:cNvSpPr/>
          <p:nvPr/>
        </p:nvSpPr>
        <p:spPr>
          <a:xfrm rot="5400000">
            <a:off x="4892721" y="757457"/>
            <a:ext cx="559559" cy="64144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62065" y="4517411"/>
            <a:ext cx="305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/>
              <a:t>sum[5-1] = 1</a:t>
            </a:r>
            <a:endParaRPr lang="zh-CN" altLang="en-US" sz="36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146412" y="237176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C</a:t>
            </a:r>
            <a:r>
              <a:rPr lang="zh-CN" altLang="en-US" sz="3600" b="1" dirty="0" smtClean="0"/>
              <a:t>：</a:t>
            </a:r>
            <a:endParaRPr lang="zh-CN" altLang="en-US" sz="3600" b="1" dirty="0"/>
          </a:p>
        </p:txBody>
      </p:sp>
      <p:sp>
        <p:nvSpPr>
          <p:cNvPr id="9" name="文本框 8"/>
          <p:cNvSpPr txBox="1"/>
          <p:nvPr/>
        </p:nvSpPr>
        <p:spPr>
          <a:xfrm rot="10800000" flipV="1">
            <a:off x="1222612" y="3018093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i: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895523" y="2442949"/>
          <a:ext cx="8108285" cy="614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57"/>
                <a:gridCol w="1621657"/>
                <a:gridCol w="1621657"/>
                <a:gridCol w="1621657"/>
                <a:gridCol w="1621657"/>
              </a:tblGrid>
              <a:tr h="6141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11446" y="3018429"/>
          <a:ext cx="8108285" cy="614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57"/>
                <a:gridCol w="1621657"/>
                <a:gridCol w="1621657"/>
                <a:gridCol w="1621657"/>
                <a:gridCol w="1621657"/>
              </a:tblGrid>
              <a:tr h="6141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801504" y="764274"/>
            <a:ext cx="8215953" cy="709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3 2 </a:t>
            </a:r>
            <a:r>
              <a:rPr lang="en-US" altLang="zh-CN" sz="4000" b="1" dirty="0" smtClean="0"/>
              <a:t>1</a:t>
            </a:r>
            <a:endParaRPr lang="zh-CN" altLang="en-US" sz="40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801504" y="4872251"/>
            <a:ext cx="8243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/>
              <a:t>ans</a:t>
            </a:r>
            <a:r>
              <a:rPr lang="en-US" altLang="zh-CN" sz="3200" b="1" dirty="0" smtClean="0"/>
              <a:t> = </a:t>
            </a:r>
            <a:r>
              <a:rPr lang="en-US" altLang="zh-CN" sz="3200" b="1" dirty="0" err="1" smtClean="0"/>
              <a:t>ans</a:t>
            </a:r>
            <a:r>
              <a:rPr lang="en-US" altLang="zh-CN" sz="3200" b="1" dirty="0" smtClean="0"/>
              <a:t> + </a:t>
            </a:r>
            <a:r>
              <a:rPr lang="en-US" altLang="zh-CN" sz="3600" b="1" dirty="0" smtClean="0"/>
              <a:t>sum[4</a:t>
            </a:r>
            <a:r>
              <a:rPr lang="en-US" altLang="zh-CN" sz="3200" b="1" dirty="0" smtClean="0"/>
              <a:t>] = 1;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146412" y="237176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C</a:t>
            </a:r>
            <a:r>
              <a:rPr lang="zh-CN" altLang="en-US" sz="3600" b="1" dirty="0" smtClean="0"/>
              <a:t>：</a:t>
            </a:r>
            <a:endParaRPr lang="zh-CN" altLang="en-US" sz="3600" b="1" dirty="0"/>
          </a:p>
        </p:txBody>
      </p:sp>
      <p:sp>
        <p:nvSpPr>
          <p:cNvPr id="8" name="文本框 7"/>
          <p:cNvSpPr txBox="1"/>
          <p:nvPr/>
        </p:nvSpPr>
        <p:spPr>
          <a:xfrm rot="10800000" flipV="1">
            <a:off x="1222612" y="3018093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i: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895523" y="2442949"/>
          <a:ext cx="8108285" cy="614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57"/>
                <a:gridCol w="1621657"/>
                <a:gridCol w="1621657"/>
                <a:gridCol w="1621657"/>
                <a:gridCol w="1621657"/>
              </a:tblGrid>
              <a:tr h="6141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11446" y="3018429"/>
          <a:ext cx="8108285" cy="614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57"/>
                <a:gridCol w="1621657"/>
                <a:gridCol w="1621657"/>
                <a:gridCol w="1621657"/>
                <a:gridCol w="1621657"/>
              </a:tblGrid>
              <a:tr h="6141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801504" y="764274"/>
            <a:ext cx="8215953" cy="709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3 2 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1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2" name="右大括号 1"/>
          <p:cNvSpPr/>
          <p:nvPr/>
        </p:nvSpPr>
        <p:spPr>
          <a:xfrm rot="5400000">
            <a:off x="1681516" y="3941365"/>
            <a:ext cx="559559" cy="466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92071" y="4462820"/>
            <a:ext cx="305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/>
              <a:t>sum[1-1] = 0</a:t>
            </a:r>
            <a:endParaRPr lang="zh-CN" altLang="en-US" sz="36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146412" y="237176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C</a:t>
            </a:r>
            <a:r>
              <a:rPr lang="zh-CN" altLang="en-US" sz="3600" b="1" dirty="0" smtClean="0"/>
              <a:t>：</a:t>
            </a:r>
            <a:endParaRPr lang="zh-CN" altLang="en-US" sz="3600" b="1" dirty="0"/>
          </a:p>
        </p:txBody>
      </p:sp>
      <p:sp>
        <p:nvSpPr>
          <p:cNvPr id="9" name="文本框 8"/>
          <p:cNvSpPr txBox="1"/>
          <p:nvPr/>
        </p:nvSpPr>
        <p:spPr>
          <a:xfrm rot="10800000" flipV="1">
            <a:off x="1222612" y="3018093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i: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895523" y="2442949"/>
          <a:ext cx="8108285" cy="614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57"/>
                <a:gridCol w="1621657"/>
                <a:gridCol w="1621657"/>
                <a:gridCol w="1621657"/>
                <a:gridCol w="1621657"/>
              </a:tblGrid>
              <a:tr h="6141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11446" y="3018429"/>
          <a:ext cx="8108285" cy="614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57"/>
                <a:gridCol w="1621657"/>
                <a:gridCol w="1621657"/>
                <a:gridCol w="1621657"/>
                <a:gridCol w="1621657"/>
              </a:tblGrid>
              <a:tr h="6141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801504" y="764274"/>
            <a:ext cx="8215953" cy="709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3 </a:t>
            </a:r>
            <a:r>
              <a:rPr lang="en-US" altLang="zh-CN" sz="4000" b="1" dirty="0" smtClean="0"/>
              <a:t>2</a:t>
            </a:r>
            <a:endParaRPr lang="zh-CN" altLang="en-US" sz="40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801504" y="4872251"/>
            <a:ext cx="8243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/>
              <a:t>ans</a:t>
            </a:r>
            <a:r>
              <a:rPr lang="en-US" altLang="zh-CN" sz="3200" b="1" dirty="0" smtClean="0"/>
              <a:t> = </a:t>
            </a:r>
            <a:r>
              <a:rPr lang="en-US" altLang="zh-CN" sz="3200" b="1" dirty="0" err="1" smtClean="0"/>
              <a:t>ans</a:t>
            </a:r>
            <a:r>
              <a:rPr lang="en-US" altLang="zh-CN" sz="3200" b="1" dirty="0" smtClean="0"/>
              <a:t> + </a:t>
            </a:r>
            <a:r>
              <a:rPr lang="en-US" altLang="zh-CN" sz="3600" b="1" dirty="0" smtClean="0"/>
              <a:t>sum[0</a:t>
            </a:r>
            <a:r>
              <a:rPr lang="en-US" altLang="zh-CN" sz="3200" b="1" dirty="0" smtClean="0"/>
              <a:t>] = 1;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146412" y="237176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C</a:t>
            </a:r>
            <a:r>
              <a:rPr lang="zh-CN" altLang="en-US" sz="3600" b="1" dirty="0" smtClean="0"/>
              <a:t>：</a:t>
            </a:r>
            <a:endParaRPr lang="zh-CN" altLang="en-US" sz="3600" b="1" dirty="0"/>
          </a:p>
        </p:txBody>
      </p:sp>
      <p:sp>
        <p:nvSpPr>
          <p:cNvPr id="8" name="文本框 7"/>
          <p:cNvSpPr txBox="1"/>
          <p:nvPr/>
        </p:nvSpPr>
        <p:spPr>
          <a:xfrm rot="10800000" flipV="1">
            <a:off x="1222612" y="3018093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i: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82890" y="736978"/>
            <a:ext cx="9730853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 smtClean="0"/>
              <a:t>如果求</a:t>
            </a:r>
            <a:r>
              <a:rPr lang="en-US" altLang="zh-CN" sz="3200" b="1" dirty="0" smtClean="0"/>
              <a:t>q</a:t>
            </a:r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q&lt;10^5</a:t>
            </a:r>
            <a:r>
              <a:rPr lang="zh-CN" altLang="en-US" sz="3200" b="1" dirty="0" smtClean="0"/>
              <a:t>）次连续和呢</a:t>
            </a:r>
            <a:r>
              <a:rPr lang="zh-CN" altLang="en-US" sz="3200" dirty="0" smtClean="0"/>
              <a:t>？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1282889" y="1803007"/>
            <a:ext cx="9730854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 smtClean="0"/>
              <a:t>单次查询</a:t>
            </a:r>
            <a:r>
              <a:rPr lang="zh-CN" altLang="en-US" sz="3200" b="1" dirty="0"/>
              <a:t>时间复杂</a:t>
            </a:r>
            <a:r>
              <a:rPr lang="zh-CN" altLang="en-US" sz="3200" b="1" dirty="0" smtClean="0"/>
              <a:t>度为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O(n)</a:t>
            </a:r>
            <a:r>
              <a:rPr lang="zh-CN" altLang="en-US" sz="3200" b="1" dirty="0" smtClean="0"/>
              <a:t>，</a:t>
            </a:r>
            <a:r>
              <a:rPr lang="en-US" altLang="zh-CN" sz="3200" b="1" dirty="0" smtClean="0"/>
              <a:t>q</a:t>
            </a:r>
            <a:r>
              <a:rPr lang="zh-CN" altLang="en-US" sz="3200" b="1" dirty="0" smtClean="0"/>
              <a:t>次查询时间复杂度为</a:t>
            </a:r>
            <a:endParaRPr lang="en-US" altLang="zh-CN" sz="3200" b="1" dirty="0" smtClean="0"/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</a:rPr>
              <a:t>O(q*n),</a:t>
            </a:r>
            <a:r>
              <a:rPr lang="zh-CN" altLang="en-US" sz="3200" b="1" dirty="0" smtClean="0"/>
              <a:t>最大执行次数为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max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*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q = 10^10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82889" y="3412646"/>
            <a:ext cx="9730854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/>
              <a:t>OJ</a:t>
            </a:r>
            <a:r>
              <a:rPr lang="zh-CN" altLang="en-US" sz="3200" b="1" dirty="0" smtClean="0"/>
              <a:t>一般</a:t>
            </a:r>
            <a:r>
              <a:rPr lang="en-US" altLang="zh-CN" sz="3200" b="1" dirty="0"/>
              <a:t>1s</a:t>
            </a:r>
            <a:r>
              <a:rPr lang="zh-CN" altLang="en-US" sz="3200" b="1" dirty="0"/>
              <a:t>可以撑到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10^8</a:t>
            </a:r>
            <a:r>
              <a:rPr lang="zh-CN" altLang="en-US" sz="3200" b="1" dirty="0" smtClean="0"/>
              <a:t>左右的运算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895523" y="2442949"/>
          <a:ext cx="8108285" cy="614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57"/>
                <a:gridCol w="1621657"/>
                <a:gridCol w="1621657"/>
                <a:gridCol w="1621657"/>
                <a:gridCol w="1621657"/>
              </a:tblGrid>
              <a:tr h="6141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11446" y="3018429"/>
          <a:ext cx="8108285" cy="614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57"/>
                <a:gridCol w="1621657"/>
                <a:gridCol w="1621657"/>
                <a:gridCol w="1621657"/>
                <a:gridCol w="1621657"/>
              </a:tblGrid>
              <a:tr h="6141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801504" y="764274"/>
            <a:ext cx="8215953" cy="709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3 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2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2" name="右大括号 1"/>
          <p:cNvSpPr/>
          <p:nvPr/>
        </p:nvSpPr>
        <p:spPr>
          <a:xfrm rot="5400000">
            <a:off x="2477069" y="3145813"/>
            <a:ext cx="477670" cy="15558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51128" y="4506212"/>
            <a:ext cx="305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/>
              <a:t>sum[2-1] = 1</a:t>
            </a:r>
            <a:endParaRPr lang="zh-CN" altLang="en-US" sz="36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146412" y="237176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C</a:t>
            </a:r>
            <a:r>
              <a:rPr lang="zh-CN" altLang="en-US" sz="3600" b="1" dirty="0" smtClean="0"/>
              <a:t>：</a:t>
            </a:r>
            <a:endParaRPr lang="zh-CN" altLang="en-US" sz="3600" b="1" dirty="0"/>
          </a:p>
        </p:txBody>
      </p:sp>
      <p:sp>
        <p:nvSpPr>
          <p:cNvPr id="9" name="文本框 8"/>
          <p:cNvSpPr txBox="1"/>
          <p:nvPr/>
        </p:nvSpPr>
        <p:spPr>
          <a:xfrm rot="10800000" flipV="1">
            <a:off x="1222612" y="3018093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i: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895523" y="2442949"/>
          <a:ext cx="8108285" cy="614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57"/>
                <a:gridCol w="1621657"/>
                <a:gridCol w="1621657"/>
                <a:gridCol w="1621657"/>
                <a:gridCol w="1621657"/>
              </a:tblGrid>
              <a:tr h="6141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11446" y="3018429"/>
          <a:ext cx="8108285" cy="614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57"/>
                <a:gridCol w="1621657"/>
                <a:gridCol w="1621657"/>
                <a:gridCol w="1621657"/>
                <a:gridCol w="1621657"/>
              </a:tblGrid>
              <a:tr h="6141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801504" y="764274"/>
            <a:ext cx="8215953" cy="709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3</a:t>
            </a:r>
            <a:endParaRPr lang="zh-CN" altLang="en-US" sz="40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801504" y="4872251"/>
            <a:ext cx="8243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/>
              <a:t>ans</a:t>
            </a:r>
            <a:r>
              <a:rPr lang="en-US" altLang="zh-CN" sz="3200" b="1" dirty="0" smtClean="0"/>
              <a:t> = </a:t>
            </a:r>
            <a:r>
              <a:rPr lang="en-US" altLang="zh-CN" sz="3200" b="1" dirty="0" err="1" smtClean="0"/>
              <a:t>ans</a:t>
            </a:r>
            <a:r>
              <a:rPr lang="en-US" altLang="zh-CN" sz="3200" b="1" dirty="0" smtClean="0"/>
              <a:t> + </a:t>
            </a:r>
            <a:r>
              <a:rPr lang="en-US" altLang="zh-CN" sz="3600" b="1" dirty="0" smtClean="0"/>
              <a:t>sum[1</a:t>
            </a:r>
            <a:r>
              <a:rPr lang="en-US" altLang="zh-CN" sz="3200" b="1" dirty="0" smtClean="0"/>
              <a:t>] = 2;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146412" y="237176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C</a:t>
            </a:r>
            <a:r>
              <a:rPr lang="zh-CN" altLang="en-US" sz="3600" b="1" dirty="0" smtClean="0"/>
              <a:t>：</a:t>
            </a:r>
            <a:endParaRPr lang="zh-CN" altLang="en-US" sz="3600" b="1" dirty="0"/>
          </a:p>
        </p:txBody>
      </p:sp>
      <p:sp>
        <p:nvSpPr>
          <p:cNvPr id="8" name="文本框 7"/>
          <p:cNvSpPr txBox="1"/>
          <p:nvPr/>
        </p:nvSpPr>
        <p:spPr>
          <a:xfrm rot="10800000" flipV="1">
            <a:off x="1222612" y="3018093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i: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895523" y="2442949"/>
          <a:ext cx="8108285" cy="614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57"/>
                <a:gridCol w="1621657"/>
                <a:gridCol w="1621657"/>
                <a:gridCol w="1621657"/>
                <a:gridCol w="1621657"/>
              </a:tblGrid>
              <a:tr h="6141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11446" y="3018429"/>
          <a:ext cx="8108285" cy="614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57"/>
                <a:gridCol w="1621657"/>
                <a:gridCol w="1621657"/>
                <a:gridCol w="1621657"/>
                <a:gridCol w="1621657"/>
              </a:tblGrid>
              <a:tr h="6141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801504" y="764274"/>
            <a:ext cx="8215953" cy="709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</a:rPr>
              <a:t>3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2" name="右大括号 1"/>
          <p:cNvSpPr/>
          <p:nvPr/>
        </p:nvSpPr>
        <p:spPr>
          <a:xfrm rot="5400000">
            <a:off x="3261816" y="2347418"/>
            <a:ext cx="573204" cy="32481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10687" y="4476468"/>
            <a:ext cx="305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/>
              <a:t>sum[3-1] = 2</a:t>
            </a:r>
            <a:endParaRPr lang="zh-CN" altLang="en-US" sz="36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146412" y="237176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C</a:t>
            </a:r>
            <a:r>
              <a:rPr lang="zh-CN" altLang="en-US" sz="3600" b="1" dirty="0" smtClean="0"/>
              <a:t>：</a:t>
            </a:r>
            <a:endParaRPr lang="zh-CN" altLang="en-US" sz="3600" b="1" dirty="0"/>
          </a:p>
        </p:txBody>
      </p:sp>
      <p:sp>
        <p:nvSpPr>
          <p:cNvPr id="9" name="文本框 8"/>
          <p:cNvSpPr txBox="1"/>
          <p:nvPr/>
        </p:nvSpPr>
        <p:spPr>
          <a:xfrm rot="10800000" flipV="1">
            <a:off x="1222612" y="3018093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i: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895523" y="2442949"/>
          <a:ext cx="8108285" cy="614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57"/>
                <a:gridCol w="1621657"/>
                <a:gridCol w="1621657"/>
                <a:gridCol w="1621657"/>
                <a:gridCol w="1621657"/>
              </a:tblGrid>
              <a:tr h="6141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11446" y="3018429"/>
          <a:ext cx="8108285" cy="614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57"/>
                <a:gridCol w="1621657"/>
                <a:gridCol w="1621657"/>
                <a:gridCol w="1621657"/>
                <a:gridCol w="1621657"/>
              </a:tblGrid>
              <a:tr h="6141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801504" y="4872251"/>
            <a:ext cx="8243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/>
              <a:t>ans</a:t>
            </a:r>
            <a:r>
              <a:rPr lang="en-US" altLang="zh-CN" sz="3200" b="1" dirty="0" smtClean="0"/>
              <a:t> = </a:t>
            </a:r>
            <a:r>
              <a:rPr lang="en-US" altLang="zh-CN" sz="3200" b="1" dirty="0" err="1" smtClean="0"/>
              <a:t>ans</a:t>
            </a:r>
            <a:r>
              <a:rPr lang="en-US" altLang="zh-CN" sz="3200" b="1" dirty="0" smtClean="0"/>
              <a:t> + </a:t>
            </a:r>
            <a:r>
              <a:rPr lang="en-US" altLang="zh-CN" sz="3600" b="1" dirty="0" smtClean="0"/>
              <a:t>sum[2</a:t>
            </a:r>
            <a:r>
              <a:rPr lang="en-US" altLang="zh-CN" sz="3200" b="1" dirty="0" smtClean="0"/>
              <a:t>] = 4;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146412" y="237176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C</a:t>
            </a:r>
            <a:r>
              <a:rPr lang="zh-CN" altLang="en-US" sz="3600" b="1" dirty="0" smtClean="0"/>
              <a:t>：</a:t>
            </a:r>
            <a:endParaRPr lang="zh-CN" altLang="en-US" sz="3600" b="1" dirty="0"/>
          </a:p>
        </p:txBody>
      </p:sp>
      <p:sp>
        <p:nvSpPr>
          <p:cNvPr id="7" name="文本框 6"/>
          <p:cNvSpPr txBox="1"/>
          <p:nvPr/>
        </p:nvSpPr>
        <p:spPr>
          <a:xfrm rot="10800000" flipV="1">
            <a:off x="1222612" y="3018093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i: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895523" y="2442949"/>
          <a:ext cx="8108285" cy="614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57"/>
                <a:gridCol w="1621657"/>
                <a:gridCol w="1621657"/>
                <a:gridCol w="1621657"/>
                <a:gridCol w="1621657"/>
              </a:tblGrid>
              <a:tr h="6141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11446" y="3018429"/>
          <a:ext cx="8108285" cy="614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57"/>
                <a:gridCol w="1621657"/>
                <a:gridCol w="1621657"/>
                <a:gridCol w="1621657"/>
                <a:gridCol w="1621657"/>
              </a:tblGrid>
              <a:tr h="6141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801504" y="4872251"/>
            <a:ext cx="8243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/>
              <a:t>ans</a:t>
            </a:r>
            <a:r>
              <a:rPr lang="en-US" altLang="zh-CN" sz="3200" b="1" dirty="0" smtClean="0"/>
              <a:t> = 4;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146412" y="237176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C</a:t>
            </a:r>
            <a:r>
              <a:rPr lang="zh-CN" altLang="en-US" sz="3600" b="1" dirty="0" smtClean="0"/>
              <a:t>：</a:t>
            </a:r>
            <a:endParaRPr lang="zh-CN" altLang="en-US" sz="3600" b="1" dirty="0"/>
          </a:p>
        </p:txBody>
      </p:sp>
      <p:sp>
        <p:nvSpPr>
          <p:cNvPr id="7" name="文本框 6"/>
          <p:cNvSpPr txBox="1"/>
          <p:nvPr/>
        </p:nvSpPr>
        <p:spPr>
          <a:xfrm rot="10800000" flipV="1">
            <a:off x="1222612" y="3018093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i: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7481" y="1883389"/>
            <a:ext cx="9758149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n-NO" altLang="zh-CN" sz="3200" b="1" dirty="0">
                <a:solidFill>
                  <a:schemeClr val="accent5">
                    <a:lumMod val="75000"/>
                  </a:schemeClr>
                </a:solidFill>
              </a:rPr>
              <a:t>for</a:t>
            </a:r>
            <a:r>
              <a:rPr lang="nn-NO" altLang="zh-CN" sz="3200" b="1" dirty="0"/>
              <a:t> (</a:t>
            </a:r>
            <a:r>
              <a:rPr lang="nn-NO" altLang="zh-CN" sz="3200" b="1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nn-NO" altLang="zh-CN" sz="3200" b="1" dirty="0"/>
              <a:t> i = </a:t>
            </a:r>
            <a:r>
              <a:rPr lang="en-US" altLang="zh-CN" sz="3200" b="1" dirty="0" smtClean="0"/>
              <a:t>n</a:t>
            </a:r>
            <a:r>
              <a:rPr lang="nn-NO" altLang="zh-CN" sz="3200" b="1" dirty="0" smtClean="0"/>
              <a:t>; i </a:t>
            </a:r>
            <a:r>
              <a:rPr lang="en-US" altLang="zh-CN" sz="3200" b="1" dirty="0" smtClean="0"/>
              <a:t>&gt;= 1</a:t>
            </a:r>
            <a:r>
              <a:rPr lang="nn-NO" altLang="zh-CN" sz="3200" b="1" dirty="0" smtClean="0"/>
              <a:t>; </a:t>
            </a:r>
            <a:r>
              <a:rPr lang="nn-NO" altLang="zh-CN" sz="3200" b="1" dirty="0"/>
              <a:t>i </a:t>
            </a:r>
            <a:r>
              <a:rPr lang="nn-NO" altLang="zh-CN" sz="3200" b="1" dirty="0" smtClean="0"/>
              <a:t>--) {	</a:t>
            </a:r>
            <a:r>
              <a:rPr lang="nn-NO" altLang="zh-CN" sz="3200" b="1" dirty="0" smtClean="0">
                <a:solidFill>
                  <a:srgbClr val="FF0000"/>
                </a:solidFill>
              </a:rPr>
              <a:t>//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最后一个数后面没有数</a:t>
            </a:r>
            <a:endParaRPr lang="nn-NO" altLang="zh-CN" sz="32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/>
              <a:t>	</a:t>
            </a:r>
            <a:r>
              <a:rPr lang="en-US" altLang="zh-CN" sz="3200" b="1" dirty="0" err="1" smtClean="0"/>
              <a:t>ans</a:t>
            </a:r>
            <a:r>
              <a:rPr lang="en-US" altLang="zh-CN" sz="3200" b="1" dirty="0" smtClean="0"/>
              <a:t> </a:t>
            </a:r>
            <a:r>
              <a:rPr lang="en-US" altLang="zh-CN" sz="3200" b="1" dirty="0"/>
              <a:t>+= sum(A[</a:t>
            </a:r>
            <a:r>
              <a:rPr lang="en-US" altLang="zh-CN" sz="3200" b="1" dirty="0" err="1"/>
              <a:t>i</a:t>
            </a:r>
            <a:r>
              <a:rPr lang="en-US" altLang="zh-CN" sz="3200" b="1" dirty="0" smtClean="0"/>
              <a:t>]-1);	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//A[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]-1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排除相等的数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/>
              <a:t>	</a:t>
            </a:r>
            <a:r>
              <a:rPr lang="en-US" altLang="zh-CN" sz="3200" b="1" dirty="0" smtClean="0"/>
              <a:t>add </a:t>
            </a:r>
            <a:r>
              <a:rPr lang="en-US" altLang="zh-CN" sz="3200" b="1" dirty="0"/>
              <a:t>(A[</a:t>
            </a:r>
            <a:r>
              <a:rPr lang="en-US" altLang="zh-CN" sz="3200" b="1" dirty="0" err="1"/>
              <a:t>i</a:t>
            </a:r>
            <a:r>
              <a:rPr lang="en-US" altLang="zh-CN" sz="3200" b="1" dirty="0" smtClean="0"/>
              <a:t>], 1);</a:t>
            </a:r>
            <a:endParaRPr lang="en-US" altLang="zh-CN" sz="3200" b="1" dirty="0"/>
          </a:p>
          <a:p>
            <a:pPr>
              <a:lnSpc>
                <a:spcPct val="120000"/>
              </a:lnSpc>
            </a:pPr>
            <a:r>
              <a:rPr lang="en-US" altLang="zh-CN" sz="3200" b="1" dirty="0" smtClean="0"/>
              <a:t>}</a:t>
            </a:r>
            <a:endParaRPr lang="en-US" altLang="zh-CN" sz="3200" b="1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337480" y="644544"/>
            <a:ext cx="9758149" cy="843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b="1" dirty="0" smtClean="0">
                <a:sym typeface="Wingdings" panose="05000000000000000000" pitchFamily="2" charset="2"/>
              </a:rPr>
              <a:t>求每个数后面有多少个数比它小</a:t>
            </a:r>
            <a:endParaRPr lang="en-US" altLang="zh-CN" sz="4000" b="1" dirty="0" smtClean="0">
              <a:sym typeface="Wingdings" panose="05000000000000000000" pitchFamily="2" charset="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7479" y="4913195"/>
            <a:ext cx="9758149" cy="703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 smtClean="0"/>
              <a:t>时间复杂度</a:t>
            </a:r>
            <a:r>
              <a:rPr lang="en-US" altLang="zh-CN" sz="3600" b="1" dirty="0" smtClean="0"/>
              <a:t>O(n*2*</a:t>
            </a:r>
            <a:r>
              <a:rPr lang="en-US" altLang="zh-CN" sz="3600" b="1" dirty="0" err="1" smtClean="0"/>
              <a:t>logn</a:t>
            </a:r>
            <a:r>
              <a:rPr lang="en-US" altLang="zh-CN" sz="3600" b="1" dirty="0" smtClean="0"/>
              <a:t>) ≈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O(n*</a:t>
            </a:r>
            <a:r>
              <a:rPr lang="en-US" altLang="zh-CN" sz="3600" b="1" dirty="0" err="1" smtClean="0">
                <a:solidFill>
                  <a:srgbClr val="FF0000"/>
                </a:solidFill>
              </a:rPr>
              <a:t>logn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)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12495" y="826770"/>
            <a:ext cx="10000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逆序对例题</a:t>
            </a:r>
            <a:r>
              <a:rPr lang="en-US" altLang="zh-CN"/>
              <a:t>: POJ2299</a:t>
            </a: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36980" y="725170"/>
            <a:ext cx="101733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动态求第</a:t>
            </a:r>
            <a:r>
              <a:rPr lang="en-US" altLang="zh-CN" sz="3200"/>
              <a:t>k</a:t>
            </a:r>
            <a:r>
              <a:rPr lang="zh-CN" altLang="en-US" sz="3200"/>
              <a:t>小</a:t>
            </a:r>
            <a:endParaRPr lang="zh-CN" altLang="en-US" sz="3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46505" y="958215"/>
            <a:ext cx="100209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例题</a:t>
            </a:r>
            <a:r>
              <a:rPr lang="en-US" altLang="zh-CN" sz="3200"/>
              <a:t>: </a:t>
            </a:r>
            <a:r>
              <a:rPr lang="zh-CN" altLang="en-US" sz="3200"/>
              <a:t>洛古</a:t>
            </a:r>
            <a:r>
              <a:rPr lang="en-US" altLang="zh-CN" sz="3200"/>
              <a:t>P3369</a:t>
            </a:r>
            <a:endParaRPr lang="en-US" altLang="zh-CN" sz="3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61415" y="603250"/>
            <a:ext cx="8956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HDU 5792</a:t>
            </a:r>
            <a:endParaRPr lang="en-US" altLang="zh-CN" sz="3200"/>
          </a:p>
        </p:txBody>
      </p:sp>
      <p:sp>
        <p:nvSpPr>
          <p:cNvPr id="3" name="文本框 2"/>
          <p:cNvSpPr txBox="1"/>
          <p:nvPr/>
        </p:nvSpPr>
        <p:spPr>
          <a:xfrm>
            <a:off x="1125220" y="1871345"/>
            <a:ext cx="98691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给</a:t>
            </a:r>
            <a:r>
              <a:rPr lang="en-US" altLang="zh-CN" sz="2400"/>
              <a:t>n</a:t>
            </a:r>
            <a:r>
              <a:rPr lang="zh-CN" altLang="en-US" sz="2400"/>
              <a:t>个数</a:t>
            </a:r>
            <a:r>
              <a:rPr lang="en-US" altLang="zh-CN" sz="2400"/>
              <a:t>A[1]...A[n] </a:t>
            </a:r>
            <a:r>
              <a:rPr lang="zh-CN" altLang="en-US" sz="2400"/>
              <a:t>，求四元组</a:t>
            </a:r>
            <a:r>
              <a:rPr lang="en-US" altLang="zh-CN" sz="2400"/>
              <a:t>&lt;a,b,c,d&gt;</a:t>
            </a:r>
            <a:r>
              <a:rPr lang="zh-CN" altLang="en-US" sz="2400"/>
              <a:t>的个数。 满足</a:t>
            </a:r>
            <a:endParaRPr lang="zh-CN" altLang="en-US" sz="2400"/>
          </a:p>
          <a:p>
            <a:r>
              <a:rPr lang="en-US" altLang="zh-CN" sz="2400"/>
              <a:t>1. a,b,c,d</a:t>
            </a:r>
            <a:r>
              <a:rPr lang="zh-CN" altLang="en-US" sz="2400"/>
              <a:t>互不相同</a:t>
            </a:r>
            <a:r>
              <a:rPr lang="en-US" altLang="zh-CN" sz="2400"/>
              <a:t>  </a:t>
            </a:r>
            <a:endParaRPr lang="en-US" altLang="zh-CN" sz="2400"/>
          </a:p>
          <a:p>
            <a:r>
              <a:rPr lang="en-US" altLang="zh-CN" sz="2400"/>
              <a:t>2. 1&lt;=a&lt;b&lt;=n </a:t>
            </a:r>
            <a:r>
              <a:rPr lang="zh-CN" altLang="en-US" sz="2400"/>
              <a:t>、 </a:t>
            </a:r>
            <a:r>
              <a:rPr lang="en-US" altLang="zh-CN" sz="2400"/>
              <a:t>1&lt;=c&lt;d&lt;=n </a:t>
            </a:r>
            <a:r>
              <a:rPr lang="zh-CN" altLang="en-US" sz="2400"/>
              <a:t>、 </a:t>
            </a:r>
            <a:r>
              <a:rPr lang="en-US" altLang="zh-CN" sz="2400"/>
              <a:t>A[a]&lt;A[b]  </a:t>
            </a:r>
            <a:r>
              <a:rPr lang="zh-CN" altLang="en-US" sz="2400"/>
              <a:t>且 </a:t>
            </a:r>
            <a:r>
              <a:rPr lang="en-US" altLang="zh-CN" sz="2400"/>
              <a:t>A[c] &gt; A[d]</a:t>
            </a:r>
            <a:endParaRPr lang="en-US" altLang="zh-CN" sz="2400"/>
          </a:p>
          <a:p>
            <a:r>
              <a:rPr lang="en-US" altLang="zh-CN" sz="2400"/>
              <a:t>(0&lt;=A[i]&lt;=1e9 , n&lt;=50000)</a:t>
            </a:r>
            <a:endParaRPr lang="en-US" altLang="zh-CN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60309" y="640321"/>
            <a:ext cx="9730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b="1" dirty="0" smtClean="0"/>
              <a:t>求前缀和</a:t>
            </a:r>
            <a:endParaRPr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460307" y="1635158"/>
            <a:ext cx="9730855" cy="267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 sz="2800" b="1" dirty="0" smtClean="0"/>
              <a:t> sum[MAXN];		//</a:t>
            </a:r>
            <a:r>
              <a:rPr lang="zh-CN" altLang="pt-BR" sz="2800" b="1" dirty="0"/>
              <a:t>用</a:t>
            </a:r>
            <a:r>
              <a:rPr lang="pt-BR" altLang="zh-CN" sz="2800" b="1" dirty="0"/>
              <a:t>sum[i]</a:t>
            </a:r>
            <a:r>
              <a:rPr lang="zh-CN" altLang="pt-BR" sz="2800" b="1" dirty="0"/>
              <a:t>表示</a:t>
            </a:r>
            <a:r>
              <a:rPr lang="pt-BR" altLang="zh-CN" sz="2800" b="1" dirty="0"/>
              <a:t>A[1] + … + A[i] </a:t>
            </a:r>
            <a:r>
              <a:rPr lang="zh-CN" altLang="pt-BR" sz="2800" b="1" dirty="0"/>
              <a:t>的</a:t>
            </a:r>
            <a:r>
              <a:rPr lang="zh-CN" altLang="pt-BR" sz="2800" b="1" dirty="0" smtClean="0"/>
              <a:t>和</a:t>
            </a:r>
            <a:endParaRPr lang="en-US" altLang="zh-CN" sz="2800" b="1" dirty="0" smtClean="0"/>
          </a:p>
          <a:p>
            <a:pPr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altLang="zh-CN" sz="2800" b="1" dirty="0" smtClean="0"/>
              <a:t> (</a:t>
            </a:r>
            <a:r>
              <a:rPr lang="en-US" altLang="zh-CN" sz="2800" b="1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 = 1; 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 &lt;= n; 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 ++) </a:t>
            </a:r>
            <a:endParaRPr lang="en-US" altLang="zh-CN" sz="2800" b="1" dirty="0" smtClean="0"/>
          </a:p>
          <a:p>
            <a:pPr>
              <a:lnSpc>
                <a:spcPct val="120000"/>
              </a:lnSpc>
            </a:pPr>
            <a:r>
              <a:rPr lang="en-US" altLang="zh-CN" sz="2800" b="1" dirty="0" smtClean="0"/>
              <a:t>{</a:t>
            </a:r>
            <a:endParaRPr lang="en-US" altLang="zh-CN" sz="2800" b="1" dirty="0" smtClean="0"/>
          </a:p>
          <a:p>
            <a:pPr>
              <a:lnSpc>
                <a:spcPct val="120000"/>
              </a:lnSpc>
            </a:pPr>
            <a:r>
              <a:rPr lang="en-US" altLang="zh-CN" sz="2800" b="1" dirty="0" smtClean="0"/>
              <a:t>	sum[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] = sum[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 - 1] + A[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];</a:t>
            </a:r>
            <a:endParaRPr lang="en-US" altLang="zh-CN" sz="2800" b="1" dirty="0" smtClean="0"/>
          </a:p>
          <a:p>
            <a:pPr>
              <a:lnSpc>
                <a:spcPct val="120000"/>
              </a:lnSpc>
            </a:pPr>
            <a:r>
              <a:rPr lang="en-US" altLang="zh-CN" sz="2800" b="1" dirty="0" smtClean="0"/>
              <a:t>}</a:t>
            </a:r>
            <a:endParaRPr lang="en-US" altLang="zh-CN" sz="2800" b="1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460309" y="4476533"/>
            <a:ext cx="973085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altLang="zh-CN" sz="2800" b="1" dirty="0"/>
              <a:t>printf ("%d\n", sum[</a:t>
            </a:r>
            <a:r>
              <a:rPr lang="pt-BR" altLang="zh-CN" sz="2800" b="1" dirty="0">
                <a:solidFill>
                  <a:srgbClr val="FF0000"/>
                </a:solidFill>
              </a:rPr>
              <a:t>b</a:t>
            </a:r>
            <a:r>
              <a:rPr lang="pt-BR" altLang="zh-CN" sz="2800" b="1" dirty="0"/>
              <a:t>] – sum[</a:t>
            </a:r>
            <a:r>
              <a:rPr lang="pt-BR" altLang="zh-CN" sz="2800" b="1" dirty="0">
                <a:solidFill>
                  <a:srgbClr val="FF0000"/>
                </a:solidFill>
              </a:rPr>
              <a:t>a - 1</a:t>
            </a:r>
            <a:r>
              <a:rPr lang="pt-BR" altLang="zh-CN" sz="2800" b="1" dirty="0"/>
              <a:t>]);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460310" y="5326174"/>
            <a:ext cx="9730853" cy="635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 smtClean="0"/>
              <a:t>单次查询时间复杂度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O(1)</a:t>
            </a:r>
            <a:r>
              <a:rPr lang="zh-CN" altLang="en-US" sz="3200" b="1" dirty="0" smtClean="0"/>
              <a:t>，</a:t>
            </a:r>
            <a:r>
              <a:rPr lang="en-US" altLang="zh-CN" sz="3200" b="1" dirty="0" smtClean="0"/>
              <a:t>q</a:t>
            </a:r>
            <a:r>
              <a:rPr lang="zh-CN" altLang="en-US" sz="3200" b="1" dirty="0" smtClean="0"/>
              <a:t>次查询为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O(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q+n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)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52500" y="786130"/>
            <a:ext cx="974788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问题：给定一颗n个结点的有根树，根为1。每个结点的值ai初始都为0.现在有q个操作，操作分两种：</a:t>
            </a:r>
            <a:endParaRPr lang="zh-CN" altLang="en-US" sz="2400"/>
          </a:p>
          <a:p>
            <a:r>
              <a:rPr lang="zh-CN" altLang="en-US" sz="2400"/>
              <a:t>1 v x k:a[v]+=x,a[</a:t>
            </a:r>
            <a:r>
              <a:rPr lang="en-US" altLang="zh-CN" sz="2400"/>
              <a:t>vi</a:t>
            </a:r>
            <a:r>
              <a:rPr lang="zh-CN" altLang="en-US" sz="2400"/>
              <a:t>]+=x-k,a[v</a:t>
            </a:r>
            <a:r>
              <a:rPr lang="en-US" altLang="zh-CN" sz="2400"/>
              <a:t>ii</a:t>
            </a:r>
            <a:r>
              <a:rPr lang="zh-CN" altLang="en-US" sz="2400"/>
              <a:t>]+=x-2k and so on</a:t>
            </a:r>
            <a:endParaRPr lang="zh-CN" altLang="en-US" sz="2400"/>
          </a:p>
          <a:p>
            <a:r>
              <a:rPr lang="zh-CN" altLang="en-US" sz="2400"/>
              <a:t>其中vi是v的子节点，v</a:t>
            </a:r>
            <a:r>
              <a:rPr lang="en-US" altLang="zh-CN" sz="2400"/>
              <a:t>ii</a:t>
            </a:r>
            <a:r>
              <a:rPr lang="zh-CN" altLang="en-US" sz="2400"/>
              <a:t>是v</a:t>
            </a:r>
            <a:r>
              <a:rPr lang="en-US" altLang="zh-CN" sz="2400"/>
              <a:t>i</a:t>
            </a:r>
            <a:r>
              <a:rPr lang="zh-CN" altLang="en-US" sz="2400"/>
              <a:t>的子节点，继续下去。</a:t>
            </a:r>
            <a:endParaRPr lang="zh-CN" altLang="en-US" sz="2400"/>
          </a:p>
          <a:p>
            <a:r>
              <a:rPr lang="zh-CN" altLang="en-US" sz="2400"/>
              <a:t>2 v:输出a[v]%1e9+7</a:t>
            </a:r>
            <a:endParaRPr lang="zh-CN" altLang="en-US" sz="2400"/>
          </a:p>
          <a:p>
            <a:r>
              <a:rPr lang="zh-CN" altLang="en-US" sz="2400"/>
              <a:t>数据范围：</a:t>
            </a:r>
            <a:endParaRPr lang="zh-CN" altLang="en-US" sz="2400"/>
          </a:p>
          <a:p>
            <a:r>
              <a:rPr lang="zh-CN" altLang="en-US" sz="2400"/>
              <a:t>1&lt;=n,q&lt;=3e5；x,k&lt;=1e9+7</a:t>
            </a:r>
            <a:endParaRPr lang="zh-CN" altLang="en-US"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8297" y="1815150"/>
            <a:ext cx="992192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END</a:t>
            </a:r>
            <a:endParaRPr lang="zh-CN" altLang="en-US" sz="20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82890" y="736978"/>
            <a:ext cx="9457898" cy="703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 smtClean="0"/>
              <a:t>如果频繁的修改</a:t>
            </a:r>
            <a:r>
              <a:rPr lang="en-US" altLang="zh-CN" sz="3600" b="1" dirty="0" smtClean="0"/>
              <a:t>A[</a:t>
            </a:r>
            <a:r>
              <a:rPr lang="en-US" altLang="zh-CN" sz="3600" b="1" dirty="0" err="1" smtClean="0"/>
              <a:t>i</a:t>
            </a:r>
            <a:r>
              <a:rPr lang="en-US" altLang="zh-CN" sz="3600" b="1" dirty="0" smtClean="0"/>
              <a:t>] (0&lt;</a:t>
            </a:r>
            <a:r>
              <a:rPr lang="en-US" altLang="zh-CN" sz="3600" b="1" dirty="0" err="1" smtClean="0"/>
              <a:t>i</a:t>
            </a:r>
            <a:r>
              <a:rPr lang="en-US" altLang="zh-CN" sz="3600" b="1" dirty="0" smtClean="0"/>
              <a:t>&lt;n)</a:t>
            </a:r>
            <a:r>
              <a:rPr lang="zh-CN" altLang="en-US" sz="3600" b="1" dirty="0" smtClean="0"/>
              <a:t>？</a:t>
            </a:r>
            <a:endParaRPr lang="zh-CN" altLang="en-US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1282890" y="1951629"/>
            <a:ext cx="945789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 smtClean="0"/>
              <a:t>此时前缀和</a:t>
            </a:r>
            <a:r>
              <a:rPr lang="en-US" altLang="zh-CN" sz="3600" b="1" dirty="0" smtClean="0"/>
              <a:t>sum[</a:t>
            </a:r>
            <a:r>
              <a:rPr lang="en-US" altLang="zh-CN" sz="3600" b="1" dirty="0" err="1" smtClean="0"/>
              <a:t>i</a:t>
            </a:r>
            <a:r>
              <a:rPr lang="en-US" altLang="zh-CN" sz="3600" b="1" dirty="0" smtClean="0"/>
              <a:t>]…sum[n]</a:t>
            </a:r>
            <a:r>
              <a:rPr lang="zh-CN" altLang="en-US" sz="3600" b="1" dirty="0" smtClean="0"/>
              <a:t>将被修改！</a:t>
            </a:r>
            <a:endParaRPr lang="zh-CN" altLang="en-US" sz="36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282890" y="3166281"/>
            <a:ext cx="9457898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 smtClean="0"/>
              <a:t>如果对</a:t>
            </a:r>
            <a:r>
              <a:rPr lang="en-US" altLang="zh-CN" sz="3600" b="1" dirty="0"/>
              <a:t>sum[</a:t>
            </a:r>
            <a:r>
              <a:rPr lang="en-US" altLang="zh-CN" sz="3600" b="1" dirty="0" err="1"/>
              <a:t>i</a:t>
            </a:r>
            <a:r>
              <a:rPr lang="en-US" altLang="zh-CN" sz="3600" b="1" dirty="0"/>
              <a:t>]…sum[n</a:t>
            </a:r>
            <a:r>
              <a:rPr lang="en-US" altLang="zh-CN" sz="3600" b="1" dirty="0" smtClean="0"/>
              <a:t>]</a:t>
            </a:r>
            <a:r>
              <a:rPr lang="zh-CN" altLang="en-US" sz="3600" b="1" dirty="0" smtClean="0"/>
              <a:t>的值都进行修改！时间复杂度为</a:t>
            </a:r>
            <a:r>
              <a:rPr lang="en-US" altLang="zh-CN" sz="3600" b="1" dirty="0" smtClean="0"/>
              <a:t>O(n)</a:t>
            </a:r>
            <a:r>
              <a:rPr lang="zh-CN" altLang="en-US" sz="3600" b="1" dirty="0" smtClean="0"/>
              <a:t>！此时的问题将转化为如何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维护前缀和</a:t>
            </a:r>
            <a:r>
              <a:rPr lang="zh-CN" altLang="en-US" sz="3600" b="1" dirty="0" smtClean="0"/>
              <a:t>？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4495" y="419716"/>
            <a:ext cx="10325669" cy="1163423"/>
          </a:xfrm>
        </p:spPr>
        <p:txBody>
          <a:bodyPr/>
          <a:lstStyle/>
          <a:p>
            <a:r>
              <a:rPr lang="zh-CN" altLang="en-US" b="1" dirty="0" smtClean="0"/>
              <a:t>定义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4496" y="1690688"/>
            <a:ext cx="10325669" cy="305873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 smtClean="0"/>
              <a:t>树状数组</a:t>
            </a:r>
            <a:r>
              <a:rPr lang="en-US" altLang="zh-CN" sz="3600" b="1" dirty="0" smtClean="0"/>
              <a:t>(Binary Indexed Tree(BIT), Fenwick Tree)</a:t>
            </a:r>
            <a:r>
              <a:rPr lang="zh-CN" altLang="en-US" sz="3600" b="1" dirty="0" smtClean="0"/>
              <a:t>是一个查询和修改复杂度都为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log(n)</a:t>
            </a:r>
            <a:r>
              <a:rPr lang="zh-CN" altLang="en-US" sz="3600" b="1" dirty="0" smtClean="0"/>
              <a:t>的数据结构。主要用于查询任意两位之间的所有元素之和（维护前缀和），但是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每次只能修改一个元素的值</a:t>
            </a:r>
            <a:r>
              <a:rPr lang="zh-CN" altLang="en-US" sz="3600" b="1" dirty="0" smtClean="0"/>
              <a:t>。</a:t>
            </a:r>
            <a:endParaRPr lang="zh-CN" altLang="en-US" sz="3600" b="1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894495" y="4749421"/>
            <a:ext cx="10325669" cy="858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/>
              <a:t>逻辑结构上是一棵树，但</a:t>
            </a:r>
            <a:r>
              <a:rPr lang="zh-CN" altLang="en-US" sz="3600" b="1" dirty="0" smtClean="0"/>
              <a:t>实际上只是</a:t>
            </a:r>
            <a:r>
              <a:rPr lang="zh-CN" altLang="en-US" sz="3600" b="1" dirty="0"/>
              <a:t>个</a:t>
            </a:r>
            <a:r>
              <a:rPr lang="zh-CN" altLang="en-US" sz="3600" b="1" dirty="0" smtClean="0"/>
              <a:t>数组。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384" y="802111"/>
            <a:ext cx="8931150" cy="5254388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818866" y="902527"/>
            <a:ext cx="1228297" cy="4392805"/>
            <a:chOff x="678250" y="404172"/>
            <a:chExt cx="942644" cy="5005229"/>
          </a:xfrm>
        </p:grpSpPr>
        <p:sp>
          <p:nvSpPr>
            <p:cNvPr id="4" name="文本框 3"/>
            <p:cNvSpPr txBox="1"/>
            <p:nvPr/>
          </p:nvSpPr>
          <p:spPr>
            <a:xfrm>
              <a:off x="678250" y="4763070"/>
              <a:ext cx="9143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/>
                <a:t>0</a:t>
              </a:r>
              <a:r>
                <a:rPr lang="zh-CN" altLang="en-US" sz="3600" b="1" dirty="0" smtClean="0"/>
                <a:t>层：</a:t>
              </a:r>
              <a:endParaRPr lang="zh-CN" altLang="en-US" sz="3600" b="1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78250" y="3120735"/>
              <a:ext cx="9143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 smtClean="0"/>
                <a:t>1</a:t>
              </a:r>
              <a:r>
                <a:rPr lang="zh-CN" altLang="en-US" sz="3600" b="1" dirty="0" smtClean="0"/>
                <a:t>层：</a:t>
              </a:r>
              <a:endParaRPr lang="zh-CN" altLang="en-US" sz="3600" b="1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06495" y="1653237"/>
              <a:ext cx="9143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/>
                <a:t>2</a:t>
              </a:r>
              <a:r>
                <a:rPr lang="zh-CN" altLang="en-US" sz="3600" b="1" dirty="0" smtClean="0"/>
                <a:t>层：</a:t>
              </a:r>
              <a:endParaRPr lang="zh-CN" altLang="en-US" sz="3600" b="1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78250" y="404172"/>
              <a:ext cx="9143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/>
                <a:t>3</a:t>
              </a:r>
              <a:r>
                <a:rPr lang="zh-CN" altLang="en-US" sz="3600" b="1" dirty="0" smtClean="0"/>
                <a:t>层：</a:t>
              </a:r>
              <a:endParaRPr lang="zh-CN" altLang="en-US" sz="36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7540" y="545907"/>
            <a:ext cx="8610599" cy="5603757"/>
          </a:xfrm>
        </p:spPr>
        <p:txBody>
          <a:bodyPr>
            <a:noAutofit/>
          </a:bodyPr>
          <a:lstStyle/>
          <a:p>
            <a:r>
              <a:rPr lang="pt-BR" altLang="zh-CN" sz="3200" b="1" dirty="0" smtClean="0"/>
              <a:t>C1 = A1</a:t>
            </a:r>
            <a:endParaRPr lang="pt-BR" altLang="zh-CN" sz="3200" b="1" dirty="0" smtClean="0"/>
          </a:p>
          <a:p>
            <a:r>
              <a:rPr lang="pt-BR" altLang="zh-CN" sz="3200" b="1" dirty="0" smtClean="0"/>
              <a:t>C2 = A1 + A2</a:t>
            </a:r>
            <a:endParaRPr lang="pt-BR" altLang="zh-CN" sz="3200" b="1" dirty="0" smtClean="0"/>
          </a:p>
          <a:p>
            <a:r>
              <a:rPr lang="pt-BR" altLang="zh-CN" sz="3200" b="1" dirty="0" smtClean="0"/>
              <a:t>C3 = A3</a:t>
            </a:r>
            <a:endParaRPr lang="pt-BR" altLang="zh-CN" sz="3200" b="1" dirty="0" smtClean="0"/>
          </a:p>
          <a:p>
            <a:r>
              <a:rPr lang="pt-BR" altLang="zh-CN" sz="3200" b="1" dirty="0" smtClean="0"/>
              <a:t>C4 = A1 + A2 + A3 + A4</a:t>
            </a:r>
            <a:endParaRPr lang="pt-BR" altLang="zh-CN" sz="3200" b="1" dirty="0" smtClean="0"/>
          </a:p>
          <a:p>
            <a:r>
              <a:rPr lang="pt-BR" altLang="zh-CN" sz="3200" b="1" dirty="0" smtClean="0"/>
              <a:t>C5 = A5</a:t>
            </a:r>
            <a:endParaRPr lang="pt-BR" altLang="zh-CN" sz="3200" b="1" dirty="0" smtClean="0"/>
          </a:p>
          <a:p>
            <a:r>
              <a:rPr lang="pt-BR" altLang="zh-CN" sz="3200" b="1" dirty="0" smtClean="0"/>
              <a:t>C6 = A5 + A6</a:t>
            </a:r>
            <a:endParaRPr lang="pt-BR" altLang="zh-CN" sz="3200" b="1" dirty="0" smtClean="0"/>
          </a:p>
          <a:p>
            <a:r>
              <a:rPr lang="pt-BR" altLang="zh-CN" sz="3200" b="1" dirty="0" smtClean="0"/>
              <a:t>C7 = A7</a:t>
            </a:r>
            <a:endParaRPr lang="pt-BR" altLang="zh-CN" sz="3200" b="1" dirty="0" smtClean="0"/>
          </a:p>
          <a:p>
            <a:r>
              <a:rPr lang="pt-BR" altLang="zh-CN" sz="3200" b="1" dirty="0" smtClean="0"/>
              <a:t>C8 = A1 + A2 + A3 + A4 + A5 + A6 + A7 + A8</a:t>
            </a:r>
            <a:endParaRPr lang="pt-BR" altLang="zh-CN" sz="3200" b="1" dirty="0" smtClean="0"/>
          </a:p>
          <a:p>
            <a:r>
              <a:rPr lang="pt-BR" altLang="zh-CN" sz="3200" b="1" dirty="0" smtClean="0"/>
              <a:t>...</a:t>
            </a:r>
            <a:r>
              <a:rPr lang="en-US" altLang="zh-CN" sz="3200" b="1" dirty="0" smtClean="0"/>
              <a:t>...</a:t>
            </a:r>
            <a:endParaRPr lang="pt-BR" altLang="zh-CN" sz="3200" b="1" dirty="0" smtClean="0"/>
          </a:p>
          <a:p>
            <a:r>
              <a:rPr lang="pt-BR" altLang="zh-CN" sz="3200" b="1" dirty="0" smtClean="0"/>
              <a:t>C</a:t>
            </a:r>
            <a:r>
              <a:rPr lang="en-US" altLang="zh-CN" sz="3200" b="1" dirty="0" smtClean="0"/>
              <a:t>n</a:t>
            </a:r>
            <a:r>
              <a:rPr lang="pt-BR" altLang="zh-CN" sz="3200" b="1" dirty="0" smtClean="0"/>
              <a:t> = A(n - 2</a:t>
            </a:r>
            <a:r>
              <a:rPr lang="en-US" altLang="zh-CN" sz="3200" b="1" dirty="0" smtClean="0"/>
              <a:t>^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k</a:t>
            </a:r>
            <a:r>
              <a:rPr lang="en-US" altLang="zh-CN" sz="3200" b="1" dirty="0" smtClean="0"/>
              <a:t>+1)</a:t>
            </a:r>
            <a:r>
              <a:rPr lang="pt-BR" altLang="zh-CN" sz="3200" b="1" dirty="0" smtClean="0"/>
              <a:t> + ... + A</a:t>
            </a:r>
            <a:r>
              <a:rPr lang="en-US" altLang="zh-CN" sz="3200" b="1" dirty="0" smtClean="0"/>
              <a:t>n	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//k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表示第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k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层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1998" y="573204"/>
            <a:ext cx="1107996" cy="56037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000" dirty="0" smtClean="0"/>
              <a:t>规律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145" y="491320"/>
            <a:ext cx="8374359" cy="492681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28048" y="491320"/>
            <a:ext cx="1191493" cy="4244453"/>
            <a:chOff x="678250" y="573207"/>
            <a:chExt cx="914399" cy="4836194"/>
          </a:xfrm>
        </p:grpSpPr>
        <p:sp>
          <p:nvSpPr>
            <p:cNvPr id="7" name="文本框 6"/>
            <p:cNvSpPr txBox="1"/>
            <p:nvPr/>
          </p:nvSpPr>
          <p:spPr>
            <a:xfrm>
              <a:off x="678250" y="4763070"/>
              <a:ext cx="9143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/>
                <a:t>0</a:t>
              </a:r>
              <a:r>
                <a:rPr lang="zh-CN" altLang="en-US" sz="3600" b="1" dirty="0" smtClean="0"/>
                <a:t>层：</a:t>
              </a:r>
              <a:endParaRPr lang="zh-CN" altLang="en-US" sz="3600" b="1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78250" y="3211546"/>
              <a:ext cx="9143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 smtClean="0"/>
                <a:t>1</a:t>
              </a:r>
              <a:r>
                <a:rPr lang="zh-CN" altLang="en-US" sz="3600" b="1" dirty="0" smtClean="0"/>
                <a:t>层：</a:t>
              </a:r>
              <a:endParaRPr lang="zh-CN" altLang="en-US" sz="3600" b="1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78250" y="1892376"/>
              <a:ext cx="9143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/>
                <a:t>2</a:t>
              </a:r>
              <a:r>
                <a:rPr lang="zh-CN" altLang="en-US" sz="3600" b="1" dirty="0" smtClean="0"/>
                <a:t>层：</a:t>
              </a:r>
              <a:endParaRPr lang="zh-CN" altLang="en-US" sz="3600" b="1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78250" y="573207"/>
              <a:ext cx="9143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/>
                <a:t>3</a:t>
              </a:r>
              <a:r>
                <a:rPr lang="zh-CN" altLang="en-US" sz="3600" b="1" dirty="0" smtClean="0"/>
                <a:t>层：</a:t>
              </a:r>
              <a:endParaRPr lang="zh-CN" altLang="en-US" sz="3600" b="1" dirty="0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928048" y="5473722"/>
            <a:ext cx="10522430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/>
              <a:t>层数</a:t>
            </a:r>
            <a:r>
              <a:rPr lang="en-US" altLang="zh-CN" sz="3200" b="1" dirty="0" smtClean="0"/>
              <a:t>k</a:t>
            </a:r>
            <a:r>
              <a:rPr lang="zh-CN" altLang="en-US" sz="3200" b="1" dirty="0" smtClean="0"/>
              <a:t>的值 </a:t>
            </a:r>
            <a:r>
              <a:rPr lang="en-US" altLang="zh-CN" sz="3200" b="1" dirty="0" smtClean="0"/>
              <a:t>= </a:t>
            </a:r>
            <a:r>
              <a:rPr lang="zh-CN" altLang="en-US" sz="3200" b="1" dirty="0" smtClean="0"/>
              <a:t>数组</a:t>
            </a:r>
            <a:r>
              <a:rPr lang="en-US" altLang="zh-CN" sz="3200" b="1" dirty="0" smtClean="0"/>
              <a:t>C</a:t>
            </a:r>
            <a:r>
              <a:rPr lang="zh-CN" altLang="en-US" sz="3200" b="1" dirty="0" smtClean="0"/>
              <a:t>下标的二进制末尾</a:t>
            </a:r>
            <a:r>
              <a:rPr lang="en-US" altLang="zh-CN" sz="3200" b="1" dirty="0"/>
              <a:t>0</a:t>
            </a:r>
            <a:r>
              <a:rPr lang="zh-CN" altLang="en-US" sz="3200" b="1" dirty="0"/>
              <a:t>的</a:t>
            </a:r>
            <a:r>
              <a:rPr lang="zh-CN" altLang="en-US" sz="3200" b="1" dirty="0" smtClean="0"/>
              <a:t>个数</a:t>
            </a:r>
            <a:endParaRPr lang="en-US" altLang="zh-CN" sz="3200" b="1" dirty="0" smtClean="0"/>
          </a:p>
          <a:p>
            <a:pPr>
              <a:lnSpc>
                <a:spcPct val="120000"/>
              </a:lnSpc>
            </a:pPr>
            <a:r>
              <a:rPr lang="en-US" altLang="zh-CN" sz="3200" b="1" dirty="0"/>
              <a:t>	</a:t>
            </a:r>
            <a:r>
              <a:rPr lang="en-US" altLang="zh-CN" sz="3200" b="1" dirty="0" smtClean="0"/>
              <a:t>	= </a:t>
            </a:r>
            <a:r>
              <a:rPr lang="zh-CN" altLang="en-US" sz="3200" b="1" dirty="0" smtClean="0"/>
              <a:t>数组</a:t>
            </a:r>
            <a:r>
              <a:rPr lang="en-US" altLang="zh-CN" sz="3200" b="1" dirty="0"/>
              <a:t>C</a:t>
            </a:r>
            <a:r>
              <a:rPr lang="zh-CN" altLang="en-US" sz="3200" b="1" dirty="0"/>
              <a:t>下标的</a:t>
            </a:r>
            <a:r>
              <a:rPr lang="zh-CN" altLang="en-US" sz="3200" b="1" dirty="0" smtClean="0"/>
              <a:t>二进制最后一个</a:t>
            </a: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的位置</a:t>
            </a:r>
            <a:endParaRPr lang="en-US" altLang="zh-CN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4093</Words>
  <Application>WPS 演示</Application>
  <PresentationFormat>宽屏</PresentationFormat>
  <Paragraphs>753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树状数组</vt:lpstr>
      <vt:lpstr>PowerPoint 演示文稿</vt:lpstr>
      <vt:lpstr>PowerPoint 演示文稿</vt:lpstr>
      <vt:lpstr>PowerPoint 演示文稿</vt:lpstr>
      <vt:lpstr>PowerPoint 演示文稿</vt:lpstr>
      <vt:lpstr>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树状数组</dc:title>
  <dc:creator>YZM</dc:creator>
  <cp:lastModifiedBy>暗夜千羽</cp:lastModifiedBy>
  <cp:revision>108</cp:revision>
  <dcterms:created xsi:type="dcterms:W3CDTF">2015-07-16T01:26:00Z</dcterms:created>
  <dcterms:modified xsi:type="dcterms:W3CDTF">2020-03-28T05:24:57Z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2052-11.1.0.9341</vt:lpwstr>
  </property>
</Properties>
</file>