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354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chemeClr val="tx2"/>
      </a:buClr>
      <a:buSzPct val="6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buClr>
        <a:schemeClr val="tx2"/>
      </a:buClr>
      <a:buSzPct val="6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buClr>
        <a:schemeClr val="tx2"/>
      </a:buClr>
      <a:buSzPct val="6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buClr>
        <a:schemeClr val="tx2"/>
      </a:buClr>
      <a:buSzPct val="6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buClr>
        <a:schemeClr val="tx2"/>
      </a:buClr>
      <a:buSzPct val="6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ning Zhang" initials="KZ" lastIdx="2" clrIdx="0">
    <p:extLst>
      <p:ext uri="{19B8F6BF-5375-455C-9EA6-DF929625EA0E}">
        <p15:presenceInfo xmlns:p15="http://schemas.microsoft.com/office/powerpoint/2012/main" userId="19437bc09dd206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FF9933"/>
    <a:srgbClr val="FFEFEF"/>
    <a:srgbClr val="FFE1E1"/>
    <a:srgbClr val="0000FF"/>
    <a:srgbClr val="565667"/>
    <a:srgbClr val="F9F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85199" autoAdjust="0"/>
  </p:normalViewPr>
  <p:slideViewPr>
    <p:cSldViewPr snapToGrid="0">
      <p:cViewPr varScale="1">
        <p:scale>
          <a:sx n="97" d="100"/>
          <a:sy n="97" d="100"/>
        </p:scale>
        <p:origin x="21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4B8EB-DB8C-4159-A505-D63DCE40077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FE74-2597-4A86-A8F4-A3EB21E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BBE99-6656-0C40-A2CD-7D7AAA01890E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E1187-0C77-484A-A987-6384FB365A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4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1187-0C77-484A-A987-6384FB365A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1187-0C77-484A-A987-6384FB365A9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3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1187-0C77-484A-A987-6384FB365A9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8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1187-0C77-484A-A987-6384FB365A9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E1187-0C77-484A-A987-6384FB365A9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6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/>
          <p:cNvSpPr>
            <a:spLocks/>
          </p:cNvSpPr>
          <p:nvPr/>
        </p:nvSpPr>
        <p:spPr bwMode="auto">
          <a:xfrm flipH="1" flipV="1">
            <a:off x="1066800" y="3352800"/>
            <a:ext cx="70866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72"/>
              </a:cxn>
              <a:cxn ang="0">
                <a:pos x="4464" y="672"/>
              </a:cxn>
            </a:cxnLst>
            <a:rect l="0" t="0" r="r" b="b"/>
            <a:pathLst>
              <a:path w="4464" h="672">
                <a:moveTo>
                  <a:pt x="0" y="0"/>
                </a:moveTo>
                <a:lnTo>
                  <a:pt x="0" y="672"/>
                </a:lnTo>
                <a:lnTo>
                  <a:pt x="4464" y="672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Freeform 3"/>
          <p:cNvSpPr>
            <a:spLocks/>
          </p:cNvSpPr>
          <p:nvPr/>
        </p:nvSpPr>
        <p:spPr bwMode="auto">
          <a:xfrm>
            <a:off x="762000" y="1981200"/>
            <a:ext cx="70866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72"/>
              </a:cxn>
              <a:cxn ang="0">
                <a:pos x="4464" y="672"/>
              </a:cxn>
            </a:cxnLst>
            <a:rect l="0" t="0" r="r" b="b"/>
            <a:pathLst>
              <a:path w="4464" h="672">
                <a:moveTo>
                  <a:pt x="0" y="0"/>
                </a:moveTo>
                <a:lnTo>
                  <a:pt x="0" y="672"/>
                </a:lnTo>
                <a:lnTo>
                  <a:pt x="4464" y="672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657350"/>
            <a:ext cx="7010400" cy="1238250"/>
          </a:xfrm>
        </p:spPr>
        <p:txBody>
          <a:bodyPr/>
          <a:lstStyle>
            <a:lvl1pPr algn="ctr">
              <a:defRPr sz="3000" b="1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57325" y="3505200"/>
            <a:ext cx="6543675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ea typeface="新細明體" pitchFamily="18" charset="-120"/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914400" y="3200400"/>
            <a:ext cx="7086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1" name="Picture 3" descr="C:\Users\Kun\Downloads\UC_Davis_Wordmarks\PNG\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2" y="5330282"/>
            <a:ext cx="3256465" cy="8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17600"/>
            <a:ext cx="4114800" cy="5283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7600"/>
            <a:ext cx="4114800" cy="5283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8"/>
            <a:ext cx="4040188" cy="944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4040188" cy="3916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12838"/>
            <a:ext cx="4041775" cy="944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09800"/>
            <a:ext cx="4041775" cy="3916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36538"/>
            <a:ext cx="8382000" cy="601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54580"/>
            <a:ext cx="8382000" cy="536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066799"/>
            <a:ext cx="83820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334000"/>
            <a:ext cx="8382000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auto">
          <a:xfrm>
            <a:off x="304800" y="457200"/>
            <a:ext cx="83820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5280" y="288"/>
              </a:cxn>
            </a:cxnLst>
            <a:rect l="0" t="0" r="r" b="b"/>
            <a:pathLst>
              <a:path w="5280" h="288">
                <a:moveTo>
                  <a:pt x="0" y="0"/>
                </a:moveTo>
                <a:lnTo>
                  <a:pt x="0" y="288"/>
                </a:lnTo>
                <a:lnTo>
                  <a:pt x="5280" y="288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36538"/>
            <a:ext cx="8382000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17600"/>
            <a:ext cx="838200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 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381000" y="990600"/>
            <a:ext cx="838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749300" y="6543675"/>
            <a:ext cx="761523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395066" y="6389910"/>
            <a:ext cx="5486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ClrTx/>
              <a:buSzTx/>
              <a:buFontTx/>
              <a:buNone/>
            </a:pPr>
            <a:fld id="{F67DB016-D156-4FF6-B996-CB16C028F397}" type="slidenum">
              <a:rPr lang="en-US" altLang="zh-TW" sz="1400">
                <a:solidFill>
                  <a:schemeClr val="tx2"/>
                </a:solidFill>
                <a:ea typeface="新細明體" pitchFamily="18" charset="-120"/>
              </a:rPr>
              <a:pPr algn="r">
                <a:buClrTx/>
                <a:buSzTx/>
                <a:buFontTx/>
                <a:buNone/>
              </a:pPr>
              <a:t>‹#›</a:t>
            </a:fld>
            <a:endParaRPr lang="en-US" altLang="zh-TW" sz="1400" dirty="0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3" name="AutoShape 2" descr="data:image/jpeg;base64,/9j/4AAQSkZJRgABAQAAAQABAAD/2wCEAAkGBwgHBgkIBwgKCgkLDRYPDQwMDRsUFRAWIB0iIiAdHx8kKDQsJCYxJx8fLT0tMTU3Ojo6Iys/RD84QzQ5OjcBCgoKDQwNGg8PGjclHyU3Nzc3Nzc3Nzc3Nzc3Nzc3Nzc3Nzc3Nzc3Nzc3Nzc3Nzc3Nzc3Nzc3Nzc3Nzc3Nzc3N//AABEIAKAAoAMBEQACEQEDEQH/xAAbAAEAAgMBAQAAAAAAAAAAAAAABQYBBAcDAv/EAD4QAAEDAwIEAQgJAwMFAQAAAAECAwQABREGIRITMVFBBxQiUmFxobEVFkJUgZGTlNEywfBEYnIkMzWC8SP/xAAaAQEAAwEBAQAAAAAAAAAAAAAAAwQFAgEG/8QAMxEAAgICAAQEBAUEAgMAAAAAAAECAwQREiExUQUTFEEicZGhFTJSYYEkscHRM/AjYuH/2gAMAwEAAhEDEQA/AK1X3J8eKAUAoBQCgFAKAUAoBQCgFAKAUAoBQCgFAKAUAxQDFAPCgGK82BXoFAKAUAoBQCgFAKAV4BXoFAKAUAoBQDNASOn7O/fbo1BjqCCvJU4RngSOpxVfKyI0VObJ8el3TUUb8+baLdMdiW60sSmmFFBkS1qUt0jYnYgAVBVXdZFSnNpv2RPOymuThGG/mad2et0xiC5boKYkhRcTIZbUVDOU8JGe+Tt7KlpjbCUlZLa5a/yR3SrnGLgtM9nbE1CcQzdrm1DkKAKmQypxTefWxsPdXMcmVnOqHEu/T6HTxow5WS0zwvdjk2dTKnltvRpCeJiQycoWP8PSu8fJhenrk17Mjvx5Utb6P3Pu72QWyDBlKmIdE1HMaQlsg8O2c599eU5PmzlHWuHqe3Y6ripb3sWWyfS8ea83LQyITXNdStBOU79CPdS/J8mUVrfEe043mxb30PKx2r6YmmKiSlhQQpYUtBIIAyenTau8i/yY8bjtHNFKtk47MWu0v3VUsQ/TMdhT+MbqAxsPb/FLr1Tw8fu9CrHdu+H2NWDFcnzGIsYcTr6whA9/+ZruyyNcXN9ERwrc5KK6s+pkXzK4SIchzHIdU2pYTnocZA+NeV2eZWpx90eyq4LHCTJ6Xo2Qw8uO1PjvSkx/OQyEqSVN9wTtn2VTj4jFrilFpb1v9y3LAa5KXPWyPsNkN5TLKJbbHmrReXxoJykdcY8fZU+RkeQ4pre3ohox/OT560RJwOhyO/erKKzXPkSN3s0m0tQXJI2mM85vbGB29/Q/iKgoyIXOSj7Mmtx5VKLfuR1WCAUAoBQCgLd5L5rMTU6UPEJMhpTSCfWyCB8KzPFa5Tx9r25mh4bNRu0yv323vWm7yYUhJC23CUn1kk5BHvq5j2q2qM49CtkQlXY1I99M8ti/WqRLT/0xl8PErpxJx8ipNcZTcqZxh11/ckxtRtjKXQ9tbsOx9V3NL3FlbvGCr7SSNj/b8K5wJRnjQ0dZqcb5NkpOeCPJpbmZGOc7LWphJ68IJyfj8ar1x34hKUeiXMmsesKKfc8tYf8AgtLb/wCiV8011hcrrvmc5r3VW/2PTQvEYWo28HmG3EpHfr/NeeIa46X/AO3+jrBXw2fI0NDkC+FxWyURnlK9gCDUviH/AA/yiHA/5f4ZtaJuRsUKfdSOIIcjskeJSpSir4Co8+rz5xq+b/0S4dnlQlZ+6JOZDY0jd3bw2pBYkuoEADwQohTivcE7D/lVeE5Zdap91vfzXT6kzhHGm7PZ9CD8oMfzbVVxTjZxXH+YFXfDZcWPD/vuVc6PDkP9y43F6KrVcW3OtqbenW5DCJjS/SbyDtw9MGsquM1juxPaUm9GlY15qg+rWtkBoyOqHM1LEWpKlx4LzZUnoSkkZq7mz44VTXu0ypix4ZWR7Irmnrem5XSOw8eGOCXH1dm07q+G341eybXVU5Lr0XzKePBWWJPoW+5PN6k0zci3LalyIL5ltBDak8DKuqfSHhv07CsupelvhuOlJafR8+/Iv2NZFMlvbXMoNbZjigFABQGaAEDbJxv1p+x6nonBq65LYbZmiLObR/R50yFlI9/WqfoKlLcdxb7MtrNs1qXP5mjdbtIu5a84SyhDCShttlsISnJycAfhUtOPGnfD7/yRW3yt1vlo2frHPcjNR5iIs1LQ4WjLZC1IHbPXFR+jr4nKG477PRKsuzWpc/mR8+fIuLwelOcagngQBgJQkdAkDYCp66o1LUSGyyVj3Ik1apnOR2I7zUF5hgcLSHIwUED2VXWDWm5RbTfZk/rLGkmk9dzSj3ifFuirkw/y5alElQGxz1GO3sqWWPXOvymuX+iGN042cafM9pd+lSGnWm2o0ZL2zxjtBBcHYntXMcSEZJtt66bezueTOSa0l8jXRcX0WxVtCWzHcc5h9DfiGwOfdXbpi7PN576HCtkq/L1yPKVMflsRmX3CtEZvlMj1U9cV1CuMG3H36nM7ZSSTfQ2bveJV4kpkTw0t5I4SrlhPEOxqKnGhTHhh0JLb5WNSl1N1/Vt2efD6lR0SEI4EvJYAWkdgfDxqOODRFa567b5HbzLZc/c0rVeJdoD/AJnyx5wjluFaeIqT4jepbseu3XH7djirInVvXufMK5vwm5SGW2EplJLbhLeTw+qOwr2dEZtN75HkL3BNJdRZrtLs0hT8JaEuLQUKC0cQKT7PwpfTXfFKZ5TdOp7iabi+Ysr4EIyf6UDCR7hUsVpaI5vb2fNdHAoBQGc0BOaIIVqm3sqSlTTrnA4hSQQscJ2INU89f08n2LmA9XpGrqV5xrUFyU0rgU1IcCOEAcIBOAPDau8VJ0RXdLZze2sh67livsBi469FveVyIqkDdtITwDllWce/eqNFsqsLjjzf/wBLd9asy1B9CFNhcgaji2y5oKm33UIS42rCXEqOApJq16pWUStrfTf2Kzx/LtUJ9Ge+n7RCueqH7a8lxLCebwlK8KHBnxxvnFcZF1leOrFrb17dySmiud8oNckfGlbbBvbsqK406iXyVuReF3ZRH2TtXWXbZQoy5a6Pl9znGqrtcotc/Y0rZFjLs9wuExK1JaLaGeFXDxOKz8AN6kunJWxrj79fkiOuqPBKc/bp8ySVBssSyWm4TI8pZmurbWlt8AjhIGUjh3Jz0qBWXytsri18K30LHlUqqM2nzNfS9uiXFq4qnIdJixTIHLc4eLH2Tt8aky7rK3FQfV6I8WquxS4vY875bokaBbZ8BbganIWSy6oFTZSQD6XiDntXePdOU51z6x1z+ZxfVGMYzh7m3crTCtUKIZLEh0S4ocbmJcwjmEZ4QnHht453qGq+y6cuFpaetf5JbKa6oriW9rqa0O3RHNKTbmtLhkx5CWU4c9EhQG+MeFSTumsmNa6NbOIVQeO7H1NjTEG0Xe4Q7a9HlB53PG8l8JAOCdk8J7DxrjKsvohKyLWvkdY0KbZKDT2R8ty0pWnkQpSS26oOoVIB5ifYeHY9fA1NBXtPikvp7/uR2OhS0k+X7kvL0/EZvMZTK1qsrrHnJfUr0g2P6snuDgY9oqtHLnKqW/zp61+5LLFgrVr8rWytSFNKeUY7am2ifQQtXEoDwya0IKSSUupTscd/D0POuiMUAoBQG/YJ6bVeoU9aeJDDoUpI7YIPzqHIqdtUq17k+PZ5VimyYvllZuF1lTIt2geYSnC5zlvgKbCtzlHXIqnj5Eq6lCUHxL9i3djqdvmRktM92LpHuet3bhxIZilC0pU8oJ9HgKRnPie1cyqlViKvq+X99nsbFbkua6Hzpa+sf9HatQ5MaM8hyNIyOKOtJBxnxScYplY0tytofNrmu6GPkR2q7eifI+dHSWGNYSJch9ppj/8AbLjigkelnHvrrNi3iqEVt8hiyXqJSf7kBbZcizXJiU0AXoywrh4hhXcZHcZq5ZXG+tx9mU4TlVYpdiW1lKguTvNrQoGGlS5BI+045ur8hgCq2DCxQcrOvT+ET5c4cXDDp1/klWZMtGl7OzabsxGltLcU8gyktnCiCnO/Taq0oReRY7INp69i1Hi8iChJJo0NGuMQHLyOfHCfM3GWC4UhLys+jgHwOKmzuKyNfJ9d/Iiw2oObbPi6rjX22sTGXI8e4xG+S/EUoISpI6Kb8PeK9pUsexwe3FvafX+GcW8N8VNPUl1X+jehyBb7LcIE2dGlWt2MVRkh0KWHiMjhHVO5Oc9qilHzLoThFqafPtomg/LrlCbTj7GhAW2NDXKMXWg+7LbcQ2XEgqSkDJAqazlmQlrkk0Q1v+llH32eehHmo2qIkiS820y1xKWtxQSAMEeNd+IJyx3FdWcYOlcmyFlpKZTySUk8Z3SoEdfAirVb3FMrWrU2WNuTnyfuw1SW+b55zEM8xPFysDO2enF4VRcP65T17dvcupv0jjv3+xV/Z2rRM4UAoBQCgFAKAUA6UA7ezpQGKAzQExpW0NX25rivPraCWyvKACT0/mq2Ve6IcSWyeipWS0zSvMRFuusmChwrDK+EKOxNSUTdlal3OLYcMmjUzk5qUjGaAUAoB1oBQCgFAKAUAoBQCgFAKAUAoDCt0kDtQ9XU63p7U8G6rahRkvBxDIJ4k4GwAr56/EnVucumzWqujP4URGs9TwXoM+0BL/nAUEbj0cgg5qxh4k+ONvsRX3x04+5zytkzRQCgFAKAUAoBQCgFAKAUAoBQCgFAYoB76A6hobT7dtht3B0FUuQ3nfYNoO+Kwc3IlbJwXRGrj1KC37kT5QNPtspN3i5TxLAkIxsSeihVjAyG35Uv4Isqla40UX31rGeKAZFAZoBQCgFAKAUAoBQCgFATGndOy764rkENMNnDjyxsD2A8TVXIyoUdebJ6qHZ8i4p0FaGEgSZskqP2i4lAPuGP5rN/Ebn+VL7l30la6ni/5PYLqSYVyfSru4EuD4YrteJWJ/HE5eHBr4WV+46IvET0mW0Skd2lb/kat1+IUy68iCeJNfl5ldfZcYUW5CFNL8UrSUn41cjJSW0V3Fp80de0ldW7rZWXE55rSQ06OygP/lfPZNTqtaZrUzU4bREeUa6Ij20W5O70nCiMf0oB6/nVjw+pys4/ZEWXYlHh7nPIkSTNXy4bDj6+zac1sTnGC3J6M+MJSfIs0DQN1kgKlONRAfBXpqH4D+ao2eJVR/KtlmGHJ9eRNN+T+1RwPPbhIUv/AJJbH5YJ+NVvxK6X5Y/5JvSVrqxI8n1ueaUqDNfQvwKuFafgB86LxK1P40ePDg18JSLxaZdnl+bTEcKuqVD+lY7itSq+FseKJRsqdb0zRqYjFAKAUAoBQCgMKOBXgOrzHfqxo5JipTzUNpCcj7aupPxr5+K9TkfF02a8peVVy9jlkl52W6XZTq33Fblbhya34xUVqK0Zcpyk9szHffjK44rzjKh4tqKflSUIzWpLZ4puPRlht+t7zE9F9xuUjs6nB/MVSs8Ppn+XkWYZc115lstOqLVqFaYkuLy5Ctg08kLSr3HHzrPtxLaPiT2v2Ldd0LOTXMsUWMxEYSxFaQ00nohAwBVWTcntk+klyPiZCiTA355Gaf5ZKk8xIPD3NFOUd6ejxpPqVW5a6t8Dij2mKHlI2z/22x7sDJ+FXqvD7LOdj0vqV55UIcooq1w1fe5pUnzrkI9RgcPx61frwaYe2/mVJ5NkuXQgnFF1XE6StXdZyatpJckQOTfubVsuUu1SEvwXShQ3Kc+isdiKjsphauFo6hZKD2mdD1oyzdtKpnoSAtCUPtk9QFdR8fhWNhSdWRwfNGlkLjq2cyreMkUAoBQCgFAKAwoZQR3oeo6nqZP0togvtb4aQ+APZjNYGM/KytPvo1rVx08jlgrfMgzQGKA9oMpcGaxLaGVsrCwO+PCuLIeZBx7ncJcMkzt7D6JLKH2lcTbqQtB7g718y4uL0/Y2098zR1FcE2uzSZRwVBBS2D4qOwqSmvzLVE4tnwQbOMCvpDFFegUACVK9FIyTsB3pvXM9R1LVWLZorzVe6+W3HHtO2fkawMX/AMmTv+TUu+Go5dW8ZIr0CgFAKAUAoBQHQ/Jxc0yYL9qfwpTWVISftIPUfgfnWL4jVwzVq9zSxJ8UeBlO1Fa1Wa6vQySW88bJ7oPT+PwrSxrvOrUipfXwT0R7YBcQlSwhKlAFZ6JHep22k2iFLb0TepdMSLC2w89JbkNvLKApCSCDjP8AP5VVxstZEnFLWixbjutJ7ILG9WiudW0DJMjTLCVbllSm/wAM7Vg5sOG969zWxpcVaInynylIZt8QHZxS3Vf+uAPmaseGQ3KUvkQ5svhSOfeArXRnlhiaUfkWJd3clsssJbUsNlJyQPbVKeZGN3lcPMsrGbhx7K6CSOm3yq4VtFp0DZ/pC7iU8jMeIQo/7l/ZH96oeIXcFXAur/sWsSvilxPoj38o10Eu4t29tWW4mSv2rI/sPma58Oq4Yux+51mWbaiio1olIV6BQCgFAKAUAoDatc9223BmawMraVnh9YeI/EVHbUrYODJK5uEtnSdVWpGpLKxMg+k+lHNYPrpI3T/niKxMS/09vDLp0ZpX1q2G0VjSczTiLauPfGGeeHVELcaKspIGxP51eyq8l2bqfIr0SqUdT6l3mOWa42USZXKftycL4iCQMbZ71lRVsLeGP5i5LglHn0ObasFo+kG1WNSCwpscaUAgJVk/2raxHdwNW9TOyPL4lwl08nDS0WBa1AhLr6inPbYf2rO8QkndyLmImqyH8qLK/O7c/g8strbz4Agg/EH4VY8MkviiRZi6Mj9JfV5uLJcvy2i4VAIQ4CeFIHUY9vyqbL9S5JVdCPGVeviL7dHLPbbW3HuHKagr9BDahkKHXGPwrIrVtk9w6l+ThCOn0KBqZdtus+FE01GQokFKuWjh4lEjHXwwDvWtjeZXCUr39yhdwTko1lyc5GjtKr5ZC3UJ2UduY6fH/PAVnbllX8/+otvVNZypa1uLWtwlS1kqUo+JPWvoEklpGS3t7MV6eCgFAKAUAoBQCgMV4Dp3k3mF+yOR1E8Ud0pTv9k7j+9YfiNereLuamLPir12Mam0W1c5BlQHkR5Ct3EKB4HPbt0P4GmNnOpcMltC3GVj2uRK2Kypt9jTbJS0yAeLmbYSc+A9lV7rnZZ5i5E1dfDDhZV3PJ2553hmegQ1HJK0nmJHbsfft7qvrxP4eceZVeHz5MvMOMzCiNRYyeFptISkZ8BWZKTlJyfVl1JJaRq3y0s3m3riPkpycoWBkoV4Gu6rZUz4kc2VqxaZVrLoDkTEu3SSy802cpabScLP+7PQezert3iPFHhrjorV4ii9yJnWGn3r+xGEd9DS2VqJ4wcKyO4qti5Cob2t7JbqvMS0Z0xpePYUqcWsPy1jhLvDgJHYCvcnLlfy6I9pojX8yueVCWVzIUJJ9BtsuqHck4HwB/OrnhkFqUivmP8AKikVqmeZoBQCgFAKAUAoBQCvATenpt7gNvLs0d1xDqgFlLBWMjp86q5FdE2lY9aLNMrYp8BLfT+sfuT/AOzNV/T4n6vuS+dkdh9YNY/cn/2Zp6fE/V9x52R2H0/rH7k/+zNPTYn6vuPOyOw+n9Y/cn/2Zp6bE/V9x51/YfT+sPuT/wCzNPTYn6vuPOv7D6f1j9yf/ZmnpsT9X3HnZHYfWDWP3J/9maenxP1fcedkdh9P6xP+if8A2Zp6bE/V9x51/YgL/JukuWh+8MrbeUjCeNvgyB7Pxq3jxqhFxrfIr3OcnuZG1YIRQCgFAKAUAoBQCgFAXLRupbdZ7YuNMU6HC4V+gjIxWZmYtl1ilEv498IR0yeOu7J67/6Rqp+H3dl9Sf1VfcfXuyeu/wDpGn4fd2X1PPU19x9e7J67/wCkafh93ZfUepr7j692T13/ANI0/D7uy+o9TX3H17snrv8A6Rp+H3dl9R6mvuPr3ZPXf/SNPw+7svqPU19x9e7J67/6Rp+H3dl9T31Vfcz9e7J67/6Rp+H3dl9R6qvuVHW16h3uXFchFZS00Uq4043JzWhhY86YtS9ynk2xm1orlXiqKAUAoBQCgFAKAUAoBXgFenuxQbFBsUGxQbFBsUGxQbFDwUAoBQCgFAKAUAoBQCgFAKAUAoBQCgFAKAUAoBQCgFAKAUB//9k="/>
          <p:cNvSpPr>
            <a:spLocks noChangeAspect="1" noChangeArrowheads="1"/>
          </p:cNvSpPr>
          <p:nvPr/>
        </p:nvSpPr>
        <p:spPr bwMode="auto">
          <a:xfrm>
            <a:off x="0" y="-1365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wgHBgkIBwgKCgkLDRYPDQwMDRsUFRAWIB0iIiAdHx8kKDQsJCYxJx8fLT0tMTU3Ojo6Iys/RD84QzQ5OjcBCgoKDQwNGg8PGjclHyU3Nzc3Nzc3Nzc3Nzc3Nzc3Nzc3Nzc3Nzc3Nzc3Nzc3Nzc3Nzc3Nzc3Nzc3Nzc3Nzc3N//AABEIAKAAoAMBEQACEQEDEQH/xAAbAAEAAgMBAQAAAAAAAAAAAAAABQYBBAcDAv/EAD4QAAEDAwIEAQgJAwMFAQAAAAECAwQABREGIRITMVFBBxQiUmFxobEVFkJUgZGTlNEywfBEYnIkMzWC8SP/xAAaAQEAAwEBAQAAAAAAAAAAAAAAAwQFAgEG/8QAMxEAAgICAAQEBAUEAgMAAAAAAAECAwQREiExUQUTFEEicZGhFTJSYYEkscHRM/AjYuH/2gAMAwEAAhEDEQA/AK1X3J8eKAUAoBQCgFAKAUAoBQCgFAKAUAoBQCgFAKAUAxQDFAPCgGK82BXoFAKAUAoBQCgFAKAV4BXoFAKAUAoBQDNASOn7O/fbo1BjqCCvJU4RngSOpxVfKyI0VObJ8el3TUUb8+baLdMdiW60sSmmFFBkS1qUt0jYnYgAVBVXdZFSnNpv2RPOymuThGG/mad2et0xiC5boKYkhRcTIZbUVDOU8JGe+Tt7KlpjbCUlZLa5a/yR3SrnGLgtM9nbE1CcQzdrm1DkKAKmQypxTefWxsPdXMcmVnOqHEu/T6HTxow5WS0zwvdjk2dTKnltvRpCeJiQycoWP8PSu8fJhenrk17Mjvx5Utb6P3Pu72QWyDBlKmIdE1HMaQlsg8O2c599eU5PmzlHWuHqe3Y6ripb3sWWyfS8ea83LQyITXNdStBOU79CPdS/J8mUVrfEe043mxb30PKx2r6YmmKiSlhQQpYUtBIIAyenTau8i/yY8bjtHNFKtk47MWu0v3VUsQ/TMdhT+MbqAxsPb/FLr1Tw8fu9CrHdu+H2NWDFcnzGIsYcTr6whA9/+ZruyyNcXN9ERwrc5KK6s+pkXzK4SIchzHIdU2pYTnocZA+NeV2eZWpx90eyq4LHCTJ6Xo2Qw8uO1PjvSkx/OQyEqSVN9wTtn2VTj4jFrilFpb1v9y3LAa5KXPWyPsNkN5TLKJbbHmrReXxoJykdcY8fZU+RkeQ4pre3ohox/OT560RJwOhyO/erKKzXPkSN3s0m0tQXJI2mM85vbGB29/Q/iKgoyIXOSj7Mmtx5VKLfuR1WCAUAoBQCgLd5L5rMTU6UPEJMhpTSCfWyCB8KzPFa5Tx9r25mh4bNRu0yv323vWm7yYUhJC23CUn1kk5BHvq5j2q2qM49CtkQlXY1I99M8ti/WqRLT/0xl8PErpxJx8ipNcZTcqZxh11/ckxtRtjKXQ9tbsOx9V3NL3FlbvGCr7SSNj/b8K5wJRnjQ0dZqcb5NkpOeCPJpbmZGOc7LWphJ68IJyfj8ar1x34hKUeiXMmsesKKfc8tYf8AgtLb/wCiV8011hcrrvmc5r3VW/2PTQvEYWo28HmG3EpHfr/NeeIa46X/AO3+jrBXw2fI0NDkC+FxWyURnlK9gCDUviH/AA/yiHA/5f4ZtaJuRsUKfdSOIIcjskeJSpSir4Co8+rz5xq+b/0S4dnlQlZ+6JOZDY0jd3bw2pBYkuoEADwQohTivcE7D/lVeE5Zdap91vfzXT6kzhHGm7PZ9CD8oMfzbVVxTjZxXH+YFXfDZcWPD/vuVc6PDkP9y43F6KrVcW3OtqbenW5DCJjS/SbyDtw9MGsquM1juxPaUm9GlY15qg+rWtkBoyOqHM1LEWpKlx4LzZUnoSkkZq7mz44VTXu0ypix4ZWR7Irmnrem5XSOw8eGOCXH1dm07q+G341eybXVU5Lr0XzKePBWWJPoW+5PN6k0zci3LalyIL5ltBDak8DKuqfSHhv07CsupelvhuOlJafR8+/Iv2NZFMlvbXMoNbZjigFABQGaAEDbJxv1p+x6nonBq65LYbZmiLObR/R50yFlI9/WqfoKlLcdxb7MtrNs1qXP5mjdbtIu5a84SyhDCShttlsISnJycAfhUtOPGnfD7/yRW3yt1vlo2frHPcjNR5iIs1LQ4WjLZC1IHbPXFR+jr4nKG477PRKsuzWpc/mR8+fIuLwelOcagngQBgJQkdAkDYCp66o1LUSGyyVj3Ik1apnOR2I7zUF5hgcLSHIwUED2VXWDWm5RbTfZk/rLGkmk9dzSj3ifFuirkw/y5alElQGxz1GO3sqWWPXOvymuX+iGN042cafM9pd+lSGnWm2o0ZL2zxjtBBcHYntXMcSEZJtt66bezueTOSa0l8jXRcX0WxVtCWzHcc5h9DfiGwOfdXbpi7PN576HCtkq/L1yPKVMflsRmX3CtEZvlMj1U9cV1CuMG3H36nM7ZSSTfQ2bveJV4kpkTw0t5I4SrlhPEOxqKnGhTHhh0JLb5WNSl1N1/Vt2efD6lR0SEI4EvJYAWkdgfDxqOODRFa567b5HbzLZc/c0rVeJdoD/AJnyx5wjluFaeIqT4jepbseu3XH7djirInVvXufMK5vwm5SGW2EplJLbhLeTw+qOwr2dEZtN75HkL3BNJdRZrtLs0hT8JaEuLQUKC0cQKT7PwpfTXfFKZ5TdOp7iabi+Ysr4EIyf6UDCR7hUsVpaI5vb2fNdHAoBQGc0BOaIIVqm3sqSlTTrnA4hSQQscJ2INU89f08n2LmA9XpGrqV5xrUFyU0rgU1IcCOEAcIBOAPDau8VJ0RXdLZze2sh67livsBi469FveVyIqkDdtITwDllWce/eqNFsqsLjjzf/wBLd9asy1B9CFNhcgaji2y5oKm33UIS42rCXEqOApJq16pWUStrfTf2Kzx/LtUJ9Ge+n7RCueqH7a8lxLCebwlK8KHBnxxvnFcZF1leOrFrb17dySmiud8oNckfGlbbBvbsqK406iXyVuReF3ZRH2TtXWXbZQoy5a6Pl9znGqrtcotc/Y0rZFjLs9wuExK1JaLaGeFXDxOKz8AN6kunJWxrj79fkiOuqPBKc/bp8ySVBssSyWm4TI8pZmurbWlt8AjhIGUjh3Jz0qBWXytsri18K30LHlUqqM2nzNfS9uiXFq4qnIdJixTIHLc4eLH2Tt8aky7rK3FQfV6I8WquxS4vY875bokaBbZ8BbganIWSy6oFTZSQD6XiDntXePdOU51z6x1z+ZxfVGMYzh7m3crTCtUKIZLEh0S4ocbmJcwjmEZ4QnHht453qGq+y6cuFpaetf5JbKa6oriW9rqa0O3RHNKTbmtLhkx5CWU4c9EhQG+MeFSTumsmNa6NbOIVQeO7H1NjTEG0Xe4Q7a9HlB53PG8l8JAOCdk8J7DxrjKsvohKyLWvkdY0KbZKDT2R8ty0pWnkQpSS26oOoVIB5ifYeHY9fA1NBXtPikvp7/uR2OhS0k+X7kvL0/EZvMZTK1qsrrHnJfUr0g2P6snuDgY9oqtHLnKqW/zp61+5LLFgrVr8rWytSFNKeUY7am2ifQQtXEoDwya0IKSSUupTscd/D0POuiMUAoBQG/YJ6bVeoU9aeJDDoUpI7YIPzqHIqdtUq17k+PZ5VimyYvllZuF1lTIt2geYSnC5zlvgKbCtzlHXIqnj5Eq6lCUHxL9i3djqdvmRktM92LpHuet3bhxIZilC0pU8oJ9HgKRnPie1cyqlViKvq+X99nsbFbkua6Hzpa+sf9HatQ5MaM8hyNIyOKOtJBxnxScYplY0tytofNrmu6GPkR2q7eifI+dHSWGNYSJch9ppj/8AbLjigkelnHvrrNi3iqEVt8hiyXqJSf7kBbZcizXJiU0AXoywrh4hhXcZHcZq5ZXG+tx9mU4TlVYpdiW1lKguTvNrQoGGlS5BI+045ur8hgCq2DCxQcrOvT+ET5c4cXDDp1/klWZMtGl7OzabsxGltLcU8gyktnCiCnO/Taq0oReRY7INp69i1Hi8iChJJo0NGuMQHLyOfHCfM3GWC4UhLys+jgHwOKmzuKyNfJ9d/Iiw2oObbPi6rjX22sTGXI8e4xG+S/EUoISpI6Kb8PeK9pUsexwe3FvafX+GcW8N8VNPUl1X+jehyBb7LcIE2dGlWt2MVRkh0KWHiMjhHVO5Oc9qilHzLoThFqafPtomg/LrlCbTj7GhAW2NDXKMXWg+7LbcQ2XEgqSkDJAqazlmQlrkk0Q1v+llH32eehHmo2qIkiS820y1xKWtxQSAMEeNd+IJyx3FdWcYOlcmyFlpKZTySUk8Z3SoEdfAirVb3FMrWrU2WNuTnyfuw1SW+b55zEM8xPFysDO2enF4VRcP65T17dvcupv0jjv3+xV/Z2rRM4UAoBQCgFAKAUA6UA7ezpQGKAzQExpW0NX25rivPraCWyvKACT0/mq2Ve6IcSWyeipWS0zSvMRFuusmChwrDK+EKOxNSUTdlal3OLYcMmjUzk5qUjGaAUAoB1oBQCgFAKAUAoBQCgFAKAUAoDCt0kDtQ9XU63p7U8G6rahRkvBxDIJ4k4GwAr56/EnVucumzWqujP4URGs9TwXoM+0BL/nAUEbj0cgg5qxh4k+ONvsRX3x04+5zytkzRQCgFAKAUAoBQCgFAKAUAoBQCgFAYoB76A6hobT7dtht3B0FUuQ3nfYNoO+Kwc3IlbJwXRGrj1KC37kT5QNPtspN3i5TxLAkIxsSeihVjAyG35Uv4Isqla40UX31rGeKAZFAZoBQCgFAKAUAoBQCgFATGndOy764rkENMNnDjyxsD2A8TVXIyoUdebJ6qHZ8i4p0FaGEgSZskqP2i4lAPuGP5rN/Ebn+VL7l30la6ni/5PYLqSYVyfSru4EuD4YrteJWJ/HE5eHBr4WV+46IvET0mW0Skd2lb/kat1+IUy68iCeJNfl5ldfZcYUW5CFNL8UrSUn41cjJSW0V3Fp80de0ldW7rZWXE55rSQ06OygP/lfPZNTqtaZrUzU4bREeUa6Ij20W5O70nCiMf0oB6/nVjw+pys4/ZEWXYlHh7nPIkSTNXy4bDj6+zac1sTnGC3J6M+MJSfIs0DQN1kgKlONRAfBXpqH4D+ao2eJVR/KtlmGHJ9eRNN+T+1RwPPbhIUv/AJJbH5YJ+NVvxK6X5Y/5JvSVrqxI8n1ueaUqDNfQvwKuFafgB86LxK1P40ePDg18JSLxaZdnl+bTEcKuqVD+lY7itSq+FseKJRsqdb0zRqYjFAKAUAoBQCgMKOBXgOrzHfqxo5JipTzUNpCcj7aupPxr5+K9TkfF02a8peVVy9jlkl52W6XZTq33Fblbhya34xUVqK0Zcpyk9szHffjK44rzjKh4tqKflSUIzWpLZ4puPRlht+t7zE9F9xuUjs6nB/MVSs8Ppn+XkWYZc115lstOqLVqFaYkuLy5Ctg08kLSr3HHzrPtxLaPiT2v2Ldd0LOTXMsUWMxEYSxFaQ00nohAwBVWTcntk+klyPiZCiTA355Gaf5ZKk8xIPD3NFOUd6ejxpPqVW5a6t8Dij2mKHlI2z/22x7sDJ+FXqvD7LOdj0vqV55UIcooq1w1fe5pUnzrkI9RgcPx61frwaYe2/mVJ5NkuXQgnFF1XE6StXdZyatpJckQOTfubVsuUu1SEvwXShQ3Kc+isdiKjsphauFo6hZKD2mdD1oyzdtKpnoSAtCUPtk9QFdR8fhWNhSdWRwfNGlkLjq2cyreMkUAoBQCgFAKAwoZQR3oeo6nqZP0togvtb4aQ+APZjNYGM/KytPvo1rVx08jlgrfMgzQGKA9oMpcGaxLaGVsrCwO+PCuLIeZBx7ncJcMkzt7D6JLKH2lcTbqQtB7g718y4uL0/Y2098zR1FcE2uzSZRwVBBS2D4qOwqSmvzLVE4tnwQbOMCvpDFFegUACVK9FIyTsB3pvXM9R1LVWLZorzVe6+W3HHtO2fkawMX/AMmTv+TUu+Go5dW8ZIr0CgFAKAUAoBQHQ/Jxc0yYL9qfwpTWVISftIPUfgfnWL4jVwzVq9zSxJ8UeBlO1Fa1Wa6vQySW88bJ7oPT+PwrSxrvOrUipfXwT0R7YBcQlSwhKlAFZ6JHep22k2iFLb0TepdMSLC2w89JbkNvLKApCSCDjP8AP5VVxstZEnFLWixbjutJ7ILG9WiudW0DJMjTLCVbllSm/wAM7Vg5sOG969zWxpcVaInynylIZt8QHZxS3Vf+uAPmaseGQ3KUvkQ5svhSOfeArXRnlhiaUfkWJd3clsssJbUsNlJyQPbVKeZGN3lcPMsrGbhx7K6CSOm3yq4VtFp0DZ/pC7iU8jMeIQo/7l/ZH96oeIXcFXAur/sWsSvilxPoj38o10Eu4t29tWW4mSv2rI/sPma58Oq4Yux+51mWbaiio1olIV6BQCgFAKAUAoDatc9223BmawMraVnh9YeI/EVHbUrYODJK5uEtnSdVWpGpLKxMg+k+lHNYPrpI3T/niKxMS/09vDLp0ZpX1q2G0VjSczTiLauPfGGeeHVELcaKspIGxP51eyq8l2bqfIr0SqUdT6l3mOWa42USZXKftycL4iCQMbZ71lRVsLeGP5i5LglHn0ObasFo+kG1WNSCwpscaUAgJVk/2raxHdwNW9TOyPL4lwl08nDS0WBa1AhLr6inPbYf2rO8QkndyLmImqyH8qLK/O7c/g8strbz4Agg/EH4VY8MkviiRZi6Mj9JfV5uLJcvy2i4VAIQ4CeFIHUY9vyqbL9S5JVdCPGVeviL7dHLPbbW3HuHKagr9BDahkKHXGPwrIrVtk9w6l+ThCOn0KBqZdtus+FE01GQokFKuWjh4lEjHXwwDvWtjeZXCUr39yhdwTko1lyc5GjtKr5ZC3UJ2UduY6fH/PAVnbllX8/+otvVNZypa1uLWtwlS1kqUo+JPWvoEklpGS3t7MV6eCgFAKAUAoBQCgMV4Dp3k3mF+yOR1E8Ud0pTv9k7j+9YfiNereLuamLPir12Mam0W1c5BlQHkR5Ct3EKB4HPbt0P4GmNnOpcMltC3GVj2uRK2Kypt9jTbJS0yAeLmbYSc+A9lV7rnZZ5i5E1dfDDhZV3PJ2553hmegQ1HJK0nmJHbsfft7qvrxP4eceZVeHz5MvMOMzCiNRYyeFptISkZ8BWZKTlJyfVl1JJaRq3y0s3m3riPkpycoWBkoV4Gu6rZUz4kc2VqxaZVrLoDkTEu3SSy802cpabScLP+7PQezert3iPFHhrjorV4ii9yJnWGn3r+xGEd9DS2VqJ4wcKyO4qti5Cob2t7JbqvMS0Z0xpePYUqcWsPy1jhLvDgJHYCvcnLlfy6I9pojX8yueVCWVzIUJJ9BtsuqHck4HwB/OrnhkFqUivmP8AKikVqmeZoBQCgFAKAUAoBQCvATenpt7gNvLs0d1xDqgFlLBWMjp86q5FdE2lY9aLNMrYp8BLfT+sfuT/AOzNV/T4n6vuS+dkdh9YNY/cn/2Zp6fE/V9x52R2H0/rH7k/+zNPTYn6vuPOyOw+n9Y/cn/2Zp6bE/V9x51/YfT+sPuT/wCzNPTYn6vuPOv7D6f1j9yf/ZmnpsT9X3HnZHYfWDWP3J/9maenxP1fcedkdh9P6xP+if8A2Zp6bE/V9x51/YgL/JukuWh+8MrbeUjCeNvgyB7Pxq3jxqhFxrfIr3OcnuZG1YIRQCgFAKAUAoBQCgFAXLRupbdZ7YuNMU6HC4V+gjIxWZmYtl1ilEv498IR0yeOu7J67/6Rqp+H3dl9Sf1VfcfXuyeu/wDpGn4fd2X1PPU19x9e7J67/wCkafh93ZfUepr7j692T13/ANI0/D7uy+o9TX3H17snrv8A6Rp+H3dl9R6mvuPr3ZPXf/SNPw+7svqPU19x9e7J67/6Rp+H3dl9T31Vfcz9e7J67/6Rp+H3dl9R6qvuVHW16h3uXFchFZS00Uq4043JzWhhY86YtS9ynk2xm1orlXiqKAUAoBQCgFAKAUAoBXgFenuxQbFBsUGxQbFBsUGxQbFDwUAoBQCgFAKAUAoBQCgFAKAUAoBQCgFAKAUAoBQCgFAKAUB//9k="/>
          <p:cNvSpPr>
            <a:spLocks noChangeAspect="1" noChangeArrowheads="1"/>
          </p:cNvSpPr>
          <p:nvPr/>
        </p:nvSpPr>
        <p:spPr bwMode="auto">
          <a:xfrm>
            <a:off x="152400" y="1587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wgHBgkIBwgKCgkLDRYPDQwMDRsUFRAWIB0iIiAdHx8kKDQsJCYxJx8fLT0tMTU3Ojo6Iys/RD84QzQ5OjcBCgoKDQwNGg8PGjclHyU3Nzc3Nzc3Nzc3Nzc3Nzc3Nzc3Nzc3Nzc3Nzc3Nzc3Nzc3Nzc3Nzc3Nzc3Nzc3Nzc3N//AABEIAKAAoAMBEQACEQEDEQH/xAAbAAEAAgMBAQAAAAAAAAAAAAAABQYBBAcDAv/EAD4QAAEDAwIEAQgJAwMFAQAAAAECAwQABREGIRITMVFBBxQiUmFxobEVFkJUgZGTlNEywfBEYnIkMzWC8SP/xAAaAQEAAwEBAQAAAAAAAAAAAAAAAwQFAgEG/8QAMxEAAgICAAQEBAUEAgMAAAAAAAECAwQREiExUQUTFEEicZGhFTJSYYEkscHRM/AjYuH/2gAMAwEAAhEDEQA/AK1X3J8eKAUAoBQCgFAKAUAoBQCgFAKAUAoBQCgFAKAUAxQDFAPCgGK82BXoFAKAUAoBQCgFAKAV4BXoFAKAUAoBQDNASOn7O/fbo1BjqCCvJU4RngSOpxVfKyI0VObJ8el3TUUb8+baLdMdiW60sSmmFFBkS1qUt0jYnYgAVBVXdZFSnNpv2RPOymuThGG/mad2et0xiC5boKYkhRcTIZbUVDOU8JGe+Tt7KlpjbCUlZLa5a/yR3SrnGLgtM9nbE1CcQzdrm1DkKAKmQypxTefWxsPdXMcmVnOqHEu/T6HTxow5WS0zwvdjk2dTKnltvRpCeJiQycoWP8PSu8fJhenrk17Mjvx5Utb6P3Pu72QWyDBlKmIdE1HMaQlsg8O2c599eU5PmzlHWuHqe3Y6ripb3sWWyfS8ea83LQyITXNdStBOU79CPdS/J8mUVrfEe043mxb30PKx2r6YmmKiSlhQQpYUtBIIAyenTau8i/yY8bjtHNFKtk47MWu0v3VUsQ/TMdhT+MbqAxsPb/FLr1Tw8fu9CrHdu+H2NWDFcnzGIsYcTr6whA9/+ZruyyNcXN9ERwrc5KK6s+pkXzK4SIchzHIdU2pYTnocZA+NeV2eZWpx90eyq4LHCTJ6Xo2Qw8uO1PjvSkx/OQyEqSVN9wTtn2VTj4jFrilFpb1v9y3LAa5KXPWyPsNkN5TLKJbbHmrReXxoJykdcY8fZU+RkeQ4pre3ohox/OT560RJwOhyO/erKKzXPkSN3s0m0tQXJI2mM85vbGB29/Q/iKgoyIXOSj7Mmtx5VKLfuR1WCAUAoBQCgLd5L5rMTU6UPEJMhpTSCfWyCB8KzPFa5Tx9r25mh4bNRu0yv323vWm7yYUhJC23CUn1kk5BHvq5j2q2qM49CtkQlXY1I99M8ti/WqRLT/0xl8PErpxJx8ipNcZTcqZxh11/ckxtRtjKXQ9tbsOx9V3NL3FlbvGCr7SSNj/b8K5wJRnjQ0dZqcb5NkpOeCPJpbmZGOc7LWphJ68IJyfj8ar1x34hKUeiXMmsesKKfc8tYf8AgtLb/wCiV8011hcrrvmc5r3VW/2PTQvEYWo28HmG3EpHfr/NeeIa46X/AO3+jrBXw2fI0NDkC+FxWyURnlK9gCDUviH/AA/yiHA/5f4ZtaJuRsUKfdSOIIcjskeJSpSir4Co8+rz5xq+b/0S4dnlQlZ+6JOZDY0jd3bw2pBYkuoEADwQohTivcE7D/lVeE5Zdap91vfzXT6kzhHGm7PZ9CD8oMfzbVVxTjZxXH+YFXfDZcWPD/vuVc6PDkP9y43F6KrVcW3OtqbenW5DCJjS/SbyDtw9MGsquM1juxPaUm9GlY15qg+rWtkBoyOqHM1LEWpKlx4LzZUnoSkkZq7mz44VTXu0ypix4ZWR7Irmnrem5XSOw8eGOCXH1dm07q+G341eybXVU5Lr0XzKePBWWJPoW+5PN6k0zci3LalyIL5ltBDak8DKuqfSHhv07CsupelvhuOlJafR8+/Iv2NZFMlvbXMoNbZjigFABQGaAEDbJxv1p+x6nonBq65LYbZmiLObR/R50yFlI9/WqfoKlLcdxb7MtrNs1qXP5mjdbtIu5a84SyhDCShttlsISnJycAfhUtOPGnfD7/yRW3yt1vlo2frHPcjNR5iIs1LQ4WjLZC1IHbPXFR+jr4nKG477PRKsuzWpc/mR8+fIuLwelOcagngQBgJQkdAkDYCp66o1LUSGyyVj3Ik1apnOR2I7zUF5hgcLSHIwUED2VXWDWm5RbTfZk/rLGkmk9dzSj3ifFuirkw/y5alElQGxz1GO3sqWWPXOvymuX+iGN042cafM9pd+lSGnWm2o0ZL2zxjtBBcHYntXMcSEZJtt66bezueTOSa0l8jXRcX0WxVtCWzHcc5h9DfiGwOfdXbpi7PN576HCtkq/L1yPKVMflsRmX3CtEZvlMj1U9cV1CuMG3H36nM7ZSSTfQ2bveJV4kpkTw0t5I4SrlhPEOxqKnGhTHhh0JLb5WNSl1N1/Vt2efD6lR0SEI4EvJYAWkdgfDxqOODRFa567b5HbzLZc/c0rVeJdoD/AJnyx5wjluFaeIqT4jepbseu3XH7djirInVvXufMK5vwm5SGW2EplJLbhLeTw+qOwr2dEZtN75HkL3BNJdRZrtLs0hT8JaEuLQUKC0cQKT7PwpfTXfFKZ5TdOp7iabi+Ysr4EIyf6UDCR7hUsVpaI5vb2fNdHAoBQGc0BOaIIVqm3sqSlTTrnA4hSQQscJ2INU89f08n2LmA9XpGrqV5xrUFyU0rgU1IcCOEAcIBOAPDau8VJ0RXdLZze2sh67livsBi469FveVyIqkDdtITwDllWce/eqNFsqsLjjzf/wBLd9asy1B9CFNhcgaji2y5oKm33UIS42rCXEqOApJq16pWUStrfTf2Kzx/LtUJ9Ge+n7RCueqH7a8lxLCebwlK8KHBnxxvnFcZF1leOrFrb17dySmiud8oNckfGlbbBvbsqK406iXyVuReF3ZRH2TtXWXbZQoy5a6Pl9znGqrtcotc/Y0rZFjLs9wuExK1JaLaGeFXDxOKz8AN6kunJWxrj79fkiOuqPBKc/bp8ySVBssSyWm4TI8pZmurbWlt8AjhIGUjh3Jz0qBWXytsri18K30LHlUqqM2nzNfS9uiXFq4qnIdJixTIHLc4eLH2Tt8aky7rK3FQfV6I8WquxS4vY875bokaBbZ8BbganIWSy6oFTZSQD6XiDntXePdOU51z6x1z+ZxfVGMYzh7m3crTCtUKIZLEh0S4ocbmJcwjmEZ4QnHht453qGq+y6cuFpaetf5JbKa6oriW9rqa0O3RHNKTbmtLhkx5CWU4c9EhQG+MeFSTumsmNa6NbOIVQeO7H1NjTEG0Xe4Q7a9HlB53PG8l8JAOCdk8J7DxrjKsvohKyLWvkdY0KbZKDT2R8ty0pWnkQpSS26oOoVIB5ifYeHY9fA1NBXtPikvp7/uR2OhS0k+X7kvL0/EZvMZTK1qsrrHnJfUr0g2P6snuDgY9oqtHLnKqW/zp61+5LLFgrVr8rWytSFNKeUY7am2ifQQtXEoDwya0IKSSUupTscd/D0POuiMUAoBQG/YJ6bVeoU9aeJDDoUpI7YIPzqHIqdtUq17k+PZ5VimyYvllZuF1lTIt2geYSnC5zlvgKbCtzlHXIqnj5Eq6lCUHxL9i3djqdvmRktM92LpHuet3bhxIZilC0pU8oJ9HgKRnPie1cyqlViKvq+X99nsbFbkua6Hzpa+sf9HatQ5MaM8hyNIyOKOtJBxnxScYplY0tytofNrmu6GPkR2q7eifI+dHSWGNYSJch9ppj/8AbLjigkelnHvrrNi3iqEVt8hiyXqJSf7kBbZcizXJiU0AXoywrh4hhXcZHcZq5ZXG+tx9mU4TlVYpdiW1lKguTvNrQoGGlS5BI+045ur8hgCq2DCxQcrOvT+ET5c4cXDDp1/klWZMtGl7OzabsxGltLcU8gyktnCiCnO/Taq0oReRY7INp69i1Hi8iChJJo0NGuMQHLyOfHCfM3GWC4UhLys+jgHwOKmzuKyNfJ9d/Iiw2oObbPi6rjX22sTGXI8e4xG+S/EUoISpI6Kb8PeK9pUsexwe3FvafX+GcW8N8VNPUl1X+jehyBb7LcIE2dGlWt2MVRkh0KWHiMjhHVO5Oc9qilHzLoThFqafPtomg/LrlCbTj7GhAW2NDXKMXWg+7LbcQ2XEgqSkDJAqazlmQlrkk0Q1v+llH32eehHmo2qIkiS820y1xKWtxQSAMEeNd+IJyx3FdWcYOlcmyFlpKZTySUk8Z3SoEdfAirVb3FMrWrU2WNuTnyfuw1SW+b55zEM8xPFysDO2enF4VRcP65T17dvcupv0jjv3+xV/Z2rRM4UAoBQCgFAKAUA6UA7ezpQGKAzQExpW0NX25rivPraCWyvKACT0/mq2Ve6IcSWyeipWS0zSvMRFuusmChwrDK+EKOxNSUTdlal3OLYcMmjUzk5qUjGaAUAoB1oBQCgFAKAUAoBQCgFAKAUAoDCt0kDtQ9XU63p7U8G6rahRkvBxDIJ4k4GwAr56/EnVucumzWqujP4URGs9TwXoM+0BL/nAUEbj0cgg5qxh4k+ONvsRX3x04+5zytkzRQCgFAKAUAoBQCgFAKAUAoBQCgFAYoB76A6hobT7dtht3B0FUuQ3nfYNoO+Kwc3IlbJwXRGrj1KC37kT5QNPtspN3i5TxLAkIxsSeihVjAyG35Uv4Isqla40UX31rGeKAZFAZoBQCgFAKAUAoBQCgFATGndOy764rkENMNnDjyxsD2A8TVXIyoUdebJ6qHZ8i4p0FaGEgSZskqP2i4lAPuGP5rN/Ebn+VL7l30la6ni/5PYLqSYVyfSru4EuD4YrteJWJ/HE5eHBr4WV+46IvET0mW0Skd2lb/kat1+IUy68iCeJNfl5ldfZcYUW5CFNL8UrSUn41cjJSW0V3Fp80de0ldW7rZWXE55rSQ06OygP/lfPZNTqtaZrUzU4bREeUa6Ij20W5O70nCiMf0oB6/nVjw+pys4/ZEWXYlHh7nPIkSTNXy4bDj6+zac1sTnGC3J6M+MJSfIs0DQN1kgKlONRAfBXpqH4D+ao2eJVR/KtlmGHJ9eRNN+T+1RwPPbhIUv/AJJbH5YJ+NVvxK6X5Y/5JvSVrqxI8n1ueaUqDNfQvwKuFafgB86LxK1P40ePDg18JSLxaZdnl+bTEcKuqVD+lY7itSq+FseKJRsqdb0zRqYjFAKAUAoBQCgMKOBXgOrzHfqxo5JipTzUNpCcj7aupPxr5+K9TkfF02a8peVVy9jlkl52W6XZTq33Fblbhya34xUVqK0Zcpyk9szHffjK44rzjKh4tqKflSUIzWpLZ4puPRlht+t7zE9F9xuUjs6nB/MVSs8Ppn+XkWYZc115lstOqLVqFaYkuLy5Ctg08kLSr3HHzrPtxLaPiT2v2Ldd0LOTXMsUWMxEYSxFaQ00nohAwBVWTcntk+klyPiZCiTA355Gaf5ZKk8xIPD3NFOUd6ejxpPqVW5a6t8Dij2mKHlI2z/22x7sDJ+FXqvD7LOdj0vqV55UIcooq1w1fe5pUnzrkI9RgcPx61frwaYe2/mVJ5NkuXQgnFF1XE6StXdZyatpJckQOTfubVsuUu1SEvwXShQ3Kc+isdiKjsphauFo6hZKD2mdD1oyzdtKpnoSAtCUPtk9QFdR8fhWNhSdWRwfNGlkLjq2cyreMkUAoBQCgFAKAwoZQR3oeo6nqZP0togvtb4aQ+APZjNYGM/KytPvo1rVx08jlgrfMgzQGKA9oMpcGaxLaGVsrCwO+PCuLIeZBx7ncJcMkzt7D6JLKH2lcTbqQtB7g718y4uL0/Y2098zR1FcE2uzSZRwVBBS2D4qOwqSmvzLVE4tnwQbOMCvpDFFegUACVK9FIyTsB3pvXM9R1LVWLZorzVe6+W3HHtO2fkawMX/AMmTv+TUu+Go5dW8ZIr0CgFAKAUAoBQHQ/Jxc0yYL9qfwpTWVISftIPUfgfnWL4jVwzVq9zSxJ8UeBlO1Fa1Wa6vQySW88bJ7oPT+PwrSxrvOrUipfXwT0R7YBcQlSwhKlAFZ6JHep22k2iFLb0TepdMSLC2w89JbkNvLKApCSCDjP8AP5VVxstZEnFLWixbjutJ7ILG9WiudW0DJMjTLCVbllSm/wAM7Vg5sOG969zWxpcVaInynylIZt8QHZxS3Vf+uAPmaseGQ3KUvkQ5svhSOfeArXRnlhiaUfkWJd3clsssJbUsNlJyQPbVKeZGN3lcPMsrGbhx7K6CSOm3yq4VtFp0DZ/pC7iU8jMeIQo/7l/ZH96oeIXcFXAur/sWsSvilxPoj38o10Eu4t29tWW4mSv2rI/sPma58Oq4Yux+51mWbaiio1olIV6BQCgFAKAUAoDatc9223BmawMraVnh9YeI/EVHbUrYODJK5uEtnSdVWpGpLKxMg+k+lHNYPrpI3T/niKxMS/09vDLp0ZpX1q2G0VjSczTiLauPfGGeeHVELcaKspIGxP51eyq8l2bqfIr0SqUdT6l3mOWa42USZXKftycL4iCQMbZ71lRVsLeGP5i5LglHn0ObasFo+kG1WNSCwpscaUAgJVk/2raxHdwNW9TOyPL4lwl08nDS0WBa1AhLr6inPbYf2rO8QkndyLmImqyH8qLK/O7c/g8strbz4Agg/EH4VY8MkviiRZi6Mj9JfV5uLJcvy2i4VAIQ4CeFIHUY9vyqbL9S5JVdCPGVeviL7dHLPbbW3HuHKagr9BDahkKHXGPwrIrVtk9w6l+ThCOn0KBqZdtus+FE01GQokFKuWjh4lEjHXwwDvWtjeZXCUr39yhdwTko1lyc5GjtKr5ZC3UJ2UduY6fH/PAVnbllX8/+otvVNZypa1uLWtwlS1kqUo+JPWvoEklpGS3t7MV6eCgFAKAUAoBQCgMV4Dp3k3mF+yOR1E8Ud0pTv9k7j+9YfiNereLuamLPir12Mam0W1c5BlQHkR5Ct3EKB4HPbt0P4GmNnOpcMltC3GVj2uRK2Kypt9jTbJS0yAeLmbYSc+A9lV7rnZZ5i5E1dfDDhZV3PJ2553hmegQ1HJK0nmJHbsfft7qvrxP4eceZVeHz5MvMOMzCiNRYyeFptISkZ8BWZKTlJyfVl1JJaRq3y0s3m3riPkpycoWBkoV4Gu6rZUz4kc2VqxaZVrLoDkTEu3SSy802cpabScLP+7PQezert3iPFHhrjorV4ii9yJnWGn3r+xGEd9DS2VqJ4wcKyO4qti5Cob2t7JbqvMS0Z0xpePYUqcWsPy1jhLvDgJHYCvcnLlfy6I9pojX8yueVCWVzIUJJ9BtsuqHck4HwB/OrnhkFqUivmP8AKikVqmeZoBQCgFAKAUAoBQCvATenpt7gNvLs0d1xDqgFlLBWMjp86q5FdE2lY9aLNMrYp8BLfT+sfuT/AOzNV/T4n6vuS+dkdh9YNY/cn/2Zp6fE/V9x52R2H0/rH7k/+zNPTYn6vuPOyOw+n9Y/cn/2Zp6bE/V9x51/YfT+sPuT/wCzNPTYn6vuPOv7D6f1j9yf/ZmnpsT9X3HnZHYfWDWP3J/9maenxP1fcedkdh9P6xP+if8A2Zp6bE/V9x51/YgL/JukuWh+8MrbeUjCeNvgyB7Pxq3jxqhFxrfIr3OcnuZG1YIRQCgFAKAUAoBQCgFAXLRupbdZ7YuNMU6HC4V+gjIxWZmYtl1ilEv498IR0yeOu7J67/6Rqp+H3dl9Sf1VfcfXuyeu/wDpGn4fd2X1PPU19x9e7J67/wCkafh93ZfUepr7j692T13/ANI0/D7uy+o9TX3H17snrv8A6Rp+H3dl9R6mvuPr3ZPXf/SNPw+7svqPU19x9e7J67/6Rp+H3dl9T31Vfcz9e7J67/6Rp+H3dl9R6qvuVHW16h3uXFchFZS00Uq4043JzWhhY86YtS9ynk2xm1orlXiqKAUAoBQCgFAKAUAoBXgFenuxQbFBsUGxQbFBsUGxQbFDwUAoBQCgFAKAUAoBQCgFAKAUAoBQCgFAKAUAoBQCgFAKAUB//9k="/>
          <p:cNvSpPr>
            <a:spLocks noChangeAspect="1" noChangeArrowheads="1"/>
          </p:cNvSpPr>
          <p:nvPr/>
        </p:nvSpPr>
        <p:spPr bwMode="auto">
          <a:xfrm>
            <a:off x="304800" y="16827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304" y="1667182"/>
            <a:ext cx="7947590" cy="1238250"/>
          </a:xfrm>
        </p:spPr>
        <p:txBody>
          <a:bodyPr/>
          <a:lstStyle/>
          <a:p>
            <a:r>
              <a:rPr lang="en-US" altLang="zh-CN" b="0" dirty="0"/>
              <a:t>STA 207 Project 3:</a:t>
            </a:r>
            <a:br>
              <a:rPr lang="en-US" altLang="zh-CN" b="0" dirty="0"/>
            </a:br>
            <a:r>
              <a:rPr lang="en-US" altLang="zh-CN" b="0" dirty="0"/>
              <a:t>Analysis on Global Covid-19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411" y="3419740"/>
            <a:ext cx="7552703" cy="1003979"/>
          </a:xfrm>
        </p:spPr>
        <p:txBody>
          <a:bodyPr/>
          <a:lstStyle/>
          <a:p>
            <a:r>
              <a:rPr lang="en-US" dirty="0"/>
              <a:t>Team 10: </a:t>
            </a:r>
            <a:r>
              <a:rPr lang="en-US" dirty="0" err="1"/>
              <a:t>Xiaochuan</a:t>
            </a:r>
            <a:r>
              <a:rPr lang="en-US" dirty="0"/>
              <a:t> Ma, </a:t>
            </a:r>
            <a:r>
              <a:rPr lang="en-US" dirty="0" err="1"/>
              <a:t>Ziqin</a:t>
            </a:r>
            <a:r>
              <a:rPr lang="en-US" dirty="0"/>
              <a:t> Wang, </a:t>
            </a:r>
            <a:r>
              <a:rPr lang="en-US" dirty="0" err="1"/>
              <a:t>Zheyuan</a:t>
            </a:r>
            <a:r>
              <a:rPr lang="en-US" dirty="0"/>
              <a:t> Yu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654046" y="5993193"/>
            <a:ext cx="1448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03/11/2021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0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8197-3FDE-4AEE-94CA-76063DAE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of Interest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514B3F-B6D6-4F1D-ABA6-A83E2C64C4C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844040"/>
          <a:ext cx="8382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3462666224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7995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Countries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# Appear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United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2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0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42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7650-23DD-4CF8-8EA9-881A3CC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Cases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E745C6-2E18-4767-A271-67B72FBC0BC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821793"/>
          <a:ext cx="838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1750867013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76602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4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Gross Domestic Saving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5.07e-06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3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Age 0 –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1.83e-01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6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Age 15 –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-7.09e-02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-3.25e+04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8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85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3659-F2A4-40E9-AA95-04A0DAE0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Deaths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6D2935-72CA-4BDA-B9B7-404EDE071CD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727200"/>
          <a:ext cx="838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737863787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955426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Stringency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5.11e+02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1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Age 0 –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3.16e-03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3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Age 15 –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-1.26e-03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-6.40e+02 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8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Gross Domestic Saving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9.36e-08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1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2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C0EF-01B4-44BA-BD47-F03113C4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Case-Mortality Rate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C330A2-5A41-4956-A272-AD46AEF6F47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821793"/>
          <a:ext cx="838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72467234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4010897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Population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-2.95e-06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9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Stringency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1.36e-04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Tracing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-4.99e-03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9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Age 65+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1.32e-10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37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12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7600"/>
            <a:ext cx="8382000" cy="5283200"/>
          </a:xfrm>
        </p:spPr>
        <p:txBody>
          <a:bodyPr/>
          <a:lstStyle/>
          <a:p>
            <a:pPr algn="just"/>
            <a:r>
              <a:rPr lang="en-US" dirty="0"/>
              <a:t>Covid-19</a:t>
            </a:r>
          </a:p>
          <a:p>
            <a:pPr lvl="1" algn="just"/>
            <a:r>
              <a:rPr lang="en-US" altLang="zh-CN" dirty="0"/>
              <a:t>117,573,007 confirmed cases</a:t>
            </a:r>
          </a:p>
          <a:p>
            <a:pPr lvl="1" algn="just"/>
            <a:r>
              <a:rPr lang="en-US" altLang="zh-CN" dirty="0"/>
              <a:t>2,610,925 deaths</a:t>
            </a:r>
          </a:p>
          <a:p>
            <a:pPr lvl="1" algn="just"/>
            <a:endParaRPr lang="en-US" dirty="0"/>
          </a:p>
          <a:p>
            <a:pPr algn="just"/>
            <a:r>
              <a:rPr lang="en-US" altLang="zh-CN" dirty="0" smtClean="0"/>
              <a:t>Variables</a:t>
            </a:r>
            <a:r>
              <a:rPr lang="en-US" dirty="0" smtClean="0"/>
              <a:t> </a:t>
            </a:r>
            <a:r>
              <a:rPr lang="en-US" dirty="0"/>
              <a:t>of Interest</a:t>
            </a:r>
          </a:p>
          <a:p>
            <a:pPr lvl="1" algn="just"/>
            <a:r>
              <a:rPr lang="en-US" altLang="zh-CN" dirty="0" smtClean="0">
                <a:solidFill>
                  <a:srgbClr val="FF0000"/>
                </a:solidFill>
              </a:rPr>
              <a:t>Cumulative cases</a:t>
            </a:r>
            <a:endParaRPr lang="en-US" altLang="zh-CN" dirty="0"/>
          </a:p>
          <a:p>
            <a:pPr lvl="1" algn="just"/>
            <a:r>
              <a:rPr lang="en-US" altLang="zh-CN" dirty="0" smtClean="0">
                <a:solidFill>
                  <a:srgbClr val="FF0000"/>
                </a:solidFill>
              </a:rPr>
              <a:t>Cumulative deaths</a:t>
            </a:r>
            <a:endParaRPr lang="en-US" altLang="zh-CN" dirty="0"/>
          </a:p>
          <a:p>
            <a:pPr lvl="1" algn="just"/>
            <a:r>
              <a:rPr lang="en-US" altLang="zh-CN" dirty="0" smtClean="0">
                <a:solidFill>
                  <a:srgbClr val="FF0000"/>
                </a:solidFill>
              </a:rPr>
              <a:t>Case-mortality rate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Dataset(1/3): WHO data</a:t>
            </a:r>
            <a:endParaRPr lang="zh-CN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117600"/>
            <a:ext cx="8382000" cy="5283200"/>
          </a:xfrm>
        </p:spPr>
        <p:txBody>
          <a:bodyPr/>
          <a:lstStyle/>
          <a:p>
            <a:r>
              <a:rPr lang="en-US" altLang="zh-CN" dirty="0"/>
              <a:t>Cumulative </a:t>
            </a:r>
            <a:r>
              <a:rPr lang="en-US" altLang="zh-CN" dirty="0" smtClean="0"/>
              <a:t>cases</a:t>
            </a:r>
            <a:endParaRPr lang="en-US" dirty="0"/>
          </a:p>
          <a:p>
            <a:r>
              <a:rPr lang="en-US" altLang="zh-CN" dirty="0"/>
              <a:t>Cumulative deaths</a:t>
            </a:r>
          </a:p>
          <a:p>
            <a:pPr algn="just"/>
            <a:r>
              <a:rPr lang="en-US" altLang="zh-CN" dirty="0" smtClean="0"/>
              <a:t>Case-mortality rate</a:t>
            </a:r>
          </a:p>
          <a:p>
            <a:pPr lvl="1" algn="just"/>
            <a:r>
              <a:rPr lang="en-US" altLang="zh-CN" dirty="0" smtClean="0"/>
              <a:t>The ratio: Cumulative deaths/</a:t>
            </a:r>
            <a:r>
              <a:rPr lang="en-US" altLang="zh-CN" dirty="0"/>
              <a:t>Cumulative </a:t>
            </a:r>
            <a:r>
              <a:rPr lang="en-US" altLang="zh-CN" dirty="0" smtClean="0"/>
              <a:t>cases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-730045" y="6231523"/>
            <a:ext cx="7907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https://</a:t>
            </a:r>
            <a:r>
              <a:rPr lang="en-US" altLang="zh-CN" sz="1600" dirty="0" smtClean="0"/>
              <a:t>covid19.who.int/WHO-COVID-19-global-data.csv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04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Dataset(2/3): </a:t>
            </a:r>
            <a:r>
              <a:rPr lang="en-US" altLang="zh-CN" dirty="0" err="1"/>
              <a:t>WorldBank</a:t>
            </a:r>
            <a:r>
              <a:rPr lang="en-US" altLang="zh-CN" dirty="0"/>
              <a:t> data</a:t>
            </a:r>
            <a:endParaRPr lang="zh-CN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17600"/>
            <a:ext cx="8382000" cy="5283200"/>
          </a:xfrm>
        </p:spPr>
        <p:txBody>
          <a:bodyPr/>
          <a:lstStyle/>
          <a:p>
            <a:r>
              <a:rPr lang="en-US" altLang="zh-CN" dirty="0"/>
              <a:t>Temperature </a:t>
            </a:r>
            <a:endParaRPr lang="en-US" altLang="zh-CN" dirty="0" smtClean="0"/>
          </a:p>
          <a:p>
            <a:pPr lvl="1"/>
            <a:r>
              <a:rPr lang="en-US" altLang="zh-CN" dirty="0"/>
              <a:t>Transmission </a:t>
            </a:r>
            <a:r>
              <a:rPr lang="en-US" altLang="zh-CN" dirty="0" smtClean="0"/>
              <a:t>of virus can be reduced by high temperature</a:t>
            </a:r>
          </a:p>
          <a:p>
            <a:r>
              <a:rPr lang="en-US" altLang="zh-CN" dirty="0"/>
              <a:t>Hospital beds per 10000 population</a:t>
            </a:r>
            <a:endParaRPr lang="zh-CN" altLang="en-US" dirty="0"/>
          </a:p>
          <a:p>
            <a:pPr lvl="1"/>
            <a:r>
              <a:rPr lang="en-US" altLang="zh-CN" dirty="0" smtClean="0"/>
              <a:t>Indicator of healthcare resource</a:t>
            </a:r>
            <a:endParaRPr lang="en-US" altLang="zh-CN" dirty="0"/>
          </a:p>
          <a:p>
            <a:r>
              <a:rPr lang="en-US" altLang="zh-CN" dirty="0"/>
              <a:t>Population </a:t>
            </a:r>
            <a:r>
              <a:rPr lang="en-US" altLang="zh-CN" dirty="0" smtClean="0"/>
              <a:t>density</a:t>
            </a:r>
          </a:p>
          <a:p>
            <a:pPr lvl="1"/>
            <a:r>
              <a:rPr lang="en-US" altLang="zh-CN" dirty="0"/>
              <a:t>Chance to get contact with </a:t>
            </a:r>
            <a:r>
              <a:rPr lang="en-US" altLang="zh-CN" dirty="0" smtClean="0"/>
              <a:t>virus</a:t>
            </a:r>
          </a:p>
          <a:p>
            <a:r>
              <a:rPr lang="en-US" altLang="zh-CN" smtClean="0"/>
              <a:t>Age structure(0-14,15-64,65-)</a:t>
            </a:r>
            <a:endParaRPr lang="en-US" altLang="zh-CN" dirty="0" smtClean="0"/>
          </a:p>
          <a:p>
            <a:pPr lvl="1"/>
            <a:r>
              <a:rPr lang="en-US" altLang="zh-CN" dirty="0"/>
              <a:t>The virus is more dangerous for old </a:t>
            </a:r>
            <a:r>
              <a:rPr lang="en-US" altLang="zh-CN" dirty="0" smtClean="0"/>
              <a:t>people</a:t>
            </a:r>
          </a:p>
          <a:p>
            <a:r>
              <a:rPr lang="en-US" altLang="zh-CN" dirty="0" smtClean="0"/>
              <a:t>Gross </a:t>
            </a:r>
            <a:r>
              <a:rPr lang="en-US" altLang="zh-CN" dirty="0"/>
              <a:t>domestic </a:t>
            </a:r>
            <a:r>
              <a:rPr lang="en-US" altLang="zh-CN" dirty="0" smtClean="0"/>
              <a:t>savings</a:t>
            </a:r>
            <a:endParaRPr lang="zh-CN" altLang="en-US" dirty="0"/>
          </a:p>
          <a:p>
            <a:pPr lvl="1" algn="just"/>
            <a:r>
              <a:rPr lang="en-US" altLang="zh-CN" dirty="0" smtClean="0"/>
              <a:t>Financial resources of people to get through the pandemic</a:t>
            </a:r>
            <a:endParaRPr 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-2185219" y="6157335"/>
            <a:ext cx="815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33"/>
                </a:solidFill>
                <a:latin typeface="+mn-lt"/>
              </a:rPr>
              <a:t>https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</a:rPr>
              <a:t>://</a:t>
            </a:r>
            <a:r>
              <a:rPr lang="en-US" altLang="zh-CN" sz="1600" dirty="0" smtClean="0">
                <a:solidFill>
                  <a:srgbClr val="333333"/>
                </a:solidFill>
                <a:latin typeface="+mn-lt"/>
              </a:rPr>
              <a:t>data.worldbank.org</a:t>
            </a:r>
            <a:endParaRPr lang="en-US" altLang="zh-CN" sz="160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9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36538"/>
            <a:ext cx="8910484" cy="601662"/>
          </a:xfrm>
        </p:spPr>
        <p:txBody>
          <a:bodyPr/>
          <a:lstStyle/>
          <a:p>
            <a:r>
              <a:rPr lang="en-US" altLang="zh-CN" dirty="0"/>
              <a:t>Dataset(3/3): </a:t>
            </a:r>
            <a:r>
              <a:rPr lang="en-US" altLang="zh-CN" dirty="0" err="1"/>
              <a:t>Ourworldindata</a:t>
            </a:r>
            <a:r>
              <a:rPr lang="en-US" altLang="zh-CN" dirty="0"/>
              <a:t>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Government Stringency Index (0-100)</a:t>
            </a:r>
          </a:p>
          <a:p>
            <a:pPr lvl="1"/>
            <a:r>
              <a:rPr lang="en-US" altLang="zh-CN" dirty="0" smtClean="0"/>
              <a:t>School closures</a:t>
            </a:r>
          </a:p>
          <a:p>
            <a:pPr lvl="1"/>
            <a:r>
              <a:rPr lang="en-US" altLang="zh-CN" kern="1200" dirty="0" smtClean="0"/>
              <a:t>Workplace closures</a:t>
            </a:r>
          </a:p>
          <a:p>
            <a:pPr lvl="1"/>
            <a:r>
              <a:rPr lang="en-US" altLang="zh-CN" kern="1200" dirty="0" smtClean="0"/>
              <a:t>Cancellation </a:t>
            </a:r>
            <a:r>
              <a:rPr lang="en-US" altLang="zh-CN" kern="1200" dirty="0"/>
              <a:t>of public events</a:t>
            </a:r>
            <a:endParaRPr lang="en-US" altLang="zh-CN" dirty="0"/>
          </a:p>
          <a:p>
            <a:pPr lvl="1"/>
            <a:r>
              <a:rPr lang="en-US" altLang="zh-CN" kern="1200" dirty="0" smtClean="0"/>
              <a:t>Restrictions </a:t>
            </a:r>
            <a:r>
              <a:rPr lang="en-US" altLang="zh-CN" kern="1200" dirty="0"/>
              <a:t>on public gatherings</a:t>
            </a:r>
            <a:endParaRPr lang="en-US" altLang="zh-CN" dirty="0"/>
          </a:p>
          <a:p>
            <a:pPr lvl="1"/>
            <a:r>
              <a:rPr lang="en-US" altLang="zh-CN" kern="1200" dirty="0" smtClean="0"/>
              <a:t>Closures </a:t>
            </a:r>
            <a:r>
              <a:rPr lang="en-US" altLang="zh-CN" kern="1200" dirty="0"/>
              <a:t>of public transport</a:t>
            </a:r>
            <a:endParaRPr lang="en-US" altLang="zh-CN" dirty="0"/>
          </a:p>
          <a:p>
            <a:pPr lvl="1"/>
            <a:r>
              <a:rPr lang="en-US" altLang="zh-CN" kern="1200" dirty="0" smtClean="0"/>
              <a:t>Stay-at-home </a:t>
            </a:r>
            <a:r>
              <a:rPr lang="en-US" altLang="zh-CN" kern="1200" dirty="0"/>
              <a:t>requirements</a:t>
            </a:r>
            <a:endParaRPr lang="en-US" altLang="zh-CN" dirty="0"/>
          </a:p>
          <a:p>
            <a:pPr lvl="1"/>
            <a:r>
              <a:rPr lang="en-US" altLang="zh-CN" kern="1200" dirty="0" smtClean="0"/>
              <a:t>Public </a:t>
            </a:r>
            <a:r>
              <a:rPr lang="en-US" altLang="zh-CN" kern="1200" dirty="0"/>
              <a:t>information campaigns</a:t>
            </a:r>
            <a:endParaRPr lang="en-US" altLang="zh-CN" dirty="0"/>
          </a:p>
          <a:p>
            <a:pPr lvl="1"/>
            <a:r>
              <a:rPr lang="en-US" altLang="zh-CN" kern="1200" dirty="0" smtClean="0"/>
              <a:t>Restrictions </a:t>
            </a:r>
            <a:r>
              <a:rPr lang="en-US" altLang="zh-CN" kern="1200" dirty="0"/>
              <a:t>on internal </a:t>
            </a:r>
            <a:r>
              <a:rPr lang="en-US" altLang="zh-CN" kern="1200" dirty="0" smtClean="0"/>
              <a:t>movements</a:t>
            </a:r>
          </a:p>
          <a:p>
            <a:pPr lvl="1"/>
            <a:r>
              <a:rPr lang="en-US" altLang="zh-CN" kern="1200" dirty="0" smtClean="0"/>
              <a:t>International </a:t>
            </a:r>
            <a:r>
              <a:rPr lang="en-US" altLang="zh-CN" kern="1200" dirty="0"/>
              <a:t>travel </a:t>
            </a:r>
            <a:r>
              <a:rPr lang="en-US" altLang="zh-CN" kern="1200" dirty="0" smtClean="0"/>
              <a:t>controls</a:t>
            </a:r>
            <a:endParaRPr lang="en-US" altLang="zh-CN" dirty="0"/>
          </a:p>
          <a:p>
            <a:r>
              <a:rPr lang="en-US" altLang="zh-CN" dirty="0"/>
              <a:t>Contact tracing</a:t>
            </a:r>
          </a:p>
          <a:p>
            <a:r>
              <a:rPr lang="en-US" altLang="zh-CN" dirty="0"/>
              <a:t>Lockdown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5967" y="6158006"/>
            <a:ext cx="2501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+mn-lt"/>
              </a:rPr>
              <a:t>https://ourworldindata.org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22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62DE-A0A8-4A44-BFE7-9F7B3F19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D5B2-FE23-438E-A01D-750706B7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2" y="1133987"/>
            <a:ext cx="8382000" cy="5283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Our group uses the linear regression model to help analyze.</a:t>
            </a:r>
          </a:p>
          <a:p>
            <a:pPr marL="0" indent="0" algn="ctr">
              <a:buNone/>
            </a:pPr>
            <a:r>
              <a:rPr lang="en-US" dirty="0"/>
              <a:t>STEPS: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48DC43-0116-47BA-A8D4-C7B41B821946}"/>
              </a:ext>
            </a:extLst>
          </p:cNvPr>
          <p:cNvSpPr/>
          <p:nvPr/>
        </p:nvSpPr>
        <p:spPr bwMode="auto">
          <a:xfrm>
            <a:off x="3320537" y="2038783"/>
            <a:ext cx="2502924" cy="45376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marR="0" indent="-1588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/>
            </a:pPr>
            <a:r>
              <a:rPr lang="en-US" dirty="0"/>
              <a:t>Construct full 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0DC4A7-8B5D-447B-BED4-EC53966126AD}"/>
              </a:ext>
            </a:extLst>
          </p:cNvPr>
          <p:cNvSpPr/>
          <p:nvPr/>
        </p:nvSpPr>
        <p:spPr bwMode="auto">
          <a:xfrm>
            <a:off x="4208206" y="2524383"/>
            <a:ext cx="727588" cy="717755"/>
          </a:xfrm>
          <a:prstGeom prst="downArrow">
            <a:avLst/>
          </a:prstGeom>
          <a:solidFill>
            <a:schemeClr val="accent1">
              <a:alpha val="3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marR="0" indent="-15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0935E-D20D-4863-9A1C-3BD2C2D28D3F}"/>
              </a:ext>
            </a:extLst>
          </p:cNvPr>
          <p:cNvSpPr/>
          <p:nvPr/>
        </p:nvSpPr>
        <p:spPr bwMode="auto">
          <a:xfrm>
            <a:off x="2826465" y="4550113"/>
            <a:ext cx="3491067" cy="40140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marR="0" indent="-1588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/>
            </a:pPr>
            <a:r>
              <a:rPr lang="en-US" dirty="0"/>
              <a:t>Select the best subset 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00025-CA0E-455E-B88F-EC6498939A16}"/>
              </a:ext>
            </a:extLst>
          </p:cNvPr>
          <p:cNvSpPr/>
          <p:nvPr/>
        </p:nvSpPr>
        <p:spPr bwMode="auto">
          <a:xfrm>
            <a:off x="3266153" y="3273969"/>
            <a:ext cx="2611692" cy="4487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marR="0" indent="-1588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/>
            </a:pPr>
            <a:r>
              <a:rPr lang="en-US" dirty="0"/>
              <a:t>Subset the full 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3299E8B-B2CC-413C-BB4A-F06A96C5AD35}"/>
              </a:ext>
            </a:extLst>
          </p:cNvPr>
          <p:cNvSpPr/>
          <p:nvPr/>
        </p:nvSpPr>
        <p:spPr bwMode="auto">
          <a:xfrm>
            <a:off x="4208206" y="3724203"/>
            <a:ext cx="727588" cy="825910"/>
          </a:xfrm>
          <a:prstGeom prst="downArrow">
            <a:avLst/>
          </a:prstGeom>
          <a:solidFill>
            <a:schemeClr val="accent1">
              <a:alpha val="3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588" marR="0" indent="-15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161CF-E888-452C-977F-DBCBC556184D}"/>
              </a:ext>
            </a:extLst>
          </p:cNvPr>
          <p:cNvSpPr txBox="1"/>
          <p:nvPr/>
        </p:nvSpPr>
        <p:spPr>
          <a:xfrm>
            <a:off x="479322" y="5069541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methods: Compare adjusted R square, AIC and BIC value of each model.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A82C5-76EB-46DC-8588-2785E357C8FB}"/>
              </a:ext>
            </a:extLst>
          </p:cNvPr>
          <p:cNvSpPr txBox="1"/>
          <p:nvPr/>
        </p:nvSpPr>
        <p:spPr>
          <a:xfrm>
            <a:off x="479322" y="5850194"/>
            <a:ext cx="818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using stepwise procedure on AIC value to testify our result</a:t>
            </a:r>
          </a:p>
        </p:txBody>
      </p:sp>
    </p:spTree>
    <p:extLst>
      <p:ext uri="{BB962C8B-B14F-4D97-AF65-F5344CB8AC3E}">
        <p14:creationId xmlns:p14="http://schemas.microsoft.com/office/powerpoint/2010/main" val="248580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8654-BA7C-4601-ADF9-B097A8F8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C9D7-A182-4F71-9B3C-AB2F5D28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Model for cumulative cases: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Model for cumulative deaths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Model for Case-mortality rate: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CC568-6B46-46D4-A478-8C095044C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1641247"/>
            <a:ext cx="7390078" cy="601662"/>
          </a:xfrm>
          <a:prstGeom prst="rect">
            <a:avLst/>
          </a:prstGeom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7587DC44-8BA8-412D-BE28-D8052A76A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3458369"/>
            <a:ext cx="6931795" cy="771340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BD6E521-6A0D-424F-ACD0-6FD468007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5266455"/>
            <a:ext cx="7833092" cy="7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C679-8EFD-464B-8443-F932300A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CF20-FE1F-4037-B46C-9AFFE462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78271"/>
            <a:ext cx="8382000" cy="528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Propensity score of the model for case-mortality rate is balanced.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Hypothesis: </a:t>
            </a:r>
          </a:p>
          <a:p>
            <a:pPr marL="0" indent="0">
              <a:buNone/>
            </a:pPr>
            <a:r>
              <a:rPr lang="en-US" sz="2000" dirty="0"/>
              <a:t>H</a:t>
            </a:r>
            <a:r>
              <a:rPr lang="en-US" sz="1000" dirty="0"/>
              <a:t>0</a:t>
            </a:r>
            <a:r>
              <a:rPr lang="en-US" sz="2000" dirty="0"/>
              <a:t>:The coefficient of “tracing” is 0. </a:t>
            </a:r>
          </a:p>
          <a:p>
            <a:pPr marL="0" indent="0">
              <a:buNone/>
            </a:pPr>
            <a:r>
              <a:rPr lang="en-US" sz="2000" dirty="0"/>
              <a:t>H</a:t>
            </a:r>
            <a:r>
              <a:rPr lang="en-US" sz="1000" dirty="0"/>
              <a:t>1</a:t>
            </a:r>
            <a:r>
              <a:rPr lang="en-US" sz="2000" dirty="0"/>
              <a:t>:The coefficient of “tracing” is not 0. Under the a=0.05</a:t>
            </a:r>
          </a:p>
          <a:p>
            <a:pPr marL="0" indent="0">
              <a:buNone/>
            </a:pPr>
            <a:r>
              <a:rPr lang="en-US" sz="2000" dirty="0"/>
              <a:t>Test result: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 value is smaller than a, thus reject the null hypothesis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Conclusion: “Tracing” variable has association with </a:t>
            </a:r>
            <a:r>
              <a:rPr lang="en-US" sz="2000"/>
              <a:t>the case-mortality rate.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5FE2E-03A4-4162-8DCD-3B182D31F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9530"/>
            <a:ext cx="434400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5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BEA1-3614-4507-8EF6-6F9A3C27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8762A1-C131-450A-BA93-85CC748FA1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2" y="1076765"/>
            <a:ext cx="3470188" cy="24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D767C7-0180-48E8-A9D4-B2E84DA4A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7874"/>
            <a:ext cx="3804364" cy="271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E6BC5A9-B0C4-44AF-B127-1FC4902F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94036"/>
            <a:ext cx="3594538" cy="256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0B167B-01FB-4048-83C8-CD666CA30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2814" y="4668715"/>
          <a:ext cx="445638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097">
                  <a:extLst>
                    <a:ext uri="{9D8B030D-6E8A-4147-A177-3AD203B41FA5}">
                      <a16:colId xmlns:a16="http://schemas.microsoft.com/office/drawing/2014/main" val="1636765808"/>
                    </a:ext>
                  </a:extLst>
                </a:gridCol>
                <a:gridCol w="1114097">
                  <a:extLst>
                    <a:ext uri="{9D8B030D-6E8A-4147-A177-3AD203B41FA5}">
                      <a16:colId xmlns:a16="http://schemas.microsoft.com/office/drawing/2014/main" val="4125564014"/>
                    </a:ext>
                  </a:extLst>
                </a:gridCol>
                <a:gridCol w="1114097">
                  <a:extLst>
                    <a:ext uri="{9D8B030D-6E8A-4147-A177-3AD203B41FA5}">
                      <a16:colId xmlns:a16="http://schemas.microsoft.com/office/drawing/2014/main" val="3085405075"/>
                    </a:ext>
                  </a:extLst>
                </a:gridCol>
                <a:gridCol w="1114097">
                  <a:extLst>
                    <a:ext uri="{9D8B030D-6E8A-4147-A177-3AD203B41FA5}">
                      <a16:colId xmlns:a16="http://schemas.microsoft.com/office/drawing/2014/main" val="15778715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Shapiro-Wilk Normality 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4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Mortality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7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2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954997"/>
      </p:ext>
    </p:extLst>
  </p:cSld>
  <p:clrMapOvr>
    <a:masterClrMapping/>
  </p:clrMapOvr>
</p:sld>
</file>

<file path=ppt/theme/theme1.xml><?xml version="1.0" encoding="utf-8"?>
<a:theme xmlns:a="http://schemas.openxmlformats.org/drawingml/2006/main" name="CCHGTemplate">
  <a:themeElements>
    <a:clrScheme name="1_CCH Group PPT Template 1">
      <a:dk1>
        <a:srgbClr val="000000"/>
      </a:dk1>
      <a:lt1>
        <a:srgbClr val="FFFFFF"/>
      </a:lt1>
      <a:dk2>
        <a:srgbClr val="3333CC"/>
      </a:dk2>
      <a:lt2>
        <a:srgbClr val="969696"/>
      </a:lt2>
      <a:accent1>
        <a:srgbClr val="6699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CAFF"/>
      </a:accent5>
      <a:accent6>
        <a:srgbClr val="E70000"/>
      </a:accent6>
      <a:hlink>
        <a:srgbClr val="FF0000"/>
      </a:hlink>
      <a:folHlink>
        <a:srgbClr val="3333CC"/>
      </a:folHlink>
    </a:clrScheme>
    <a:fontScheme name="1_CCH Group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3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1588" marR="0" indent="-15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60000"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1_CCH Group PPT Template 1">
        <a:dk1>
          <a:srgbClr val="000000"/>
        </a:dk1>
        <a:lt1>
          <a:srgbClr val="FFFFFF"/>
        </a:lt1>
        <a:dk2>
          <a:srgbClr val="3333CC"/>
        </a:dk2>
        <a:lt2>
          <a:srgbClr val="969696"/>
        </a:lt2>
        <a:accent1>
          <a:srgbClr val="66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00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8B1D8FC2D4294FAF6BF3A652AD1FD2" ma:contentTypeVersion="0" ma:contentTypeDescription="Create a new document." ma:contentTypeScope="" ma:versionID="ea06a65d0a5de480ba9bf3cdee55564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5149E5-593B-46A1-852D-BB0CCD311573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597C02-1456-4B6B-BFE0-2DC5EBA49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F505C4-49AD-40E3-92CB-E8C185145E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CCHGTemplate.potx</Template>
  <TotalTime>58911</TotalTime>
  <Words>350</Words>
  <Application>Microsoft Office PowerPoint</Application>
  <PresentationFormat>全屏显示(4:3)</PresentationFormat>
  <Paragraphs>133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新細明體</vt:lpstr>
      <vt:lpstr>宋体</vt:lpstr>
      <vt:lpstr>Arial</vt:lpstr>
      <vt:lpstr>Calibri</vt:lpstr>
      <vt:lpstr>Wingdings</vt:lpstr>
      <vt:lpstr>CCHGTemplate</vt:lpstr>
      <vt:lpstr>STA 207 Project 3: Analysis on Global Covid-19 Data</vt:lpstr>
      <vt:lpstr>Introduction and Background</vt:lpstr>
      <vt:lpstr>Dataset(1/3): WHO data</vt:lpstr>
      <vt:lpstr>Dataset(2/3): WorldBank data</vt:lpstr>
      <vt:lpstr>Dataset(3/3): Ourworldindata data</vt:lpstr>
      <vt:lpstr>Model description</vt:lpstr>
      <vt:lpstr>Result</vt:lpstr>
      <vt:lpstr>Causal interpretation</vt:lpstr>
      <vt:lpstr>Model Diagnostic</vt:lpstr>
      <vt:lpstr>Countries of Interest</vt:lpstr>
      <vt:lpstr>Cumulative Cases</vt:lpstr>
      <vt:lpstr>Cumulative Deaths</vt:lpstr>
      <vt:lpstr>Case-Mortality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Plane Image</dc:title>
  <dc:creator>Weijian</dc:creator>
  <cp:lastModifiedBy>xiaochuan_ma@126.com</cp:lastModifiedBy>
  <cp:revision>2377</cp:revision>
  <dcterms:created xsi:type="dcterms:W3CDTF">2010-05-21T15:40:50Z</dcterms:created>
  <dcterms:modified xsi:type="dcterms:W3CDTF">2021-03-15T18:41:25Z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0x010100A28B1D8FC2D4294FAF6BF3A652AD1FD2</vt:lpwstr>
  </property>
</Properties>
</file>